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8"/>
  </p:notesMasterIdLst>
  <p:sldIdLst>
    <p:sldId id="376" r:id="rId2"/>
    <p:sldId id="378" r:id="rId3"/>
    <p:sldId id="351" r:id="rId4"/>
    <p:sldId id="379" r:id="rId5"/>
    <p:sldId id="355" r:id="rId6"/>
    <p:sldId id="395" r:id="rId7"/>
    <p:sldId id="396" r:id="rId8"/>
    <p:sldId id="397" r:id="rId9"/>
    <p:sldId id="380" r:id="rId10"/>
    <p:sldId id="381" r:id="rId11"/>
    <p:sldId id="358" r:id="rId12"/>
    <p:sldId id="385" r:id="rId13"/>
    <p:sldId id="386" r:id="rId14"/>
    <p:sldId id="387" r:id="rId15"/>
    <p:sldId id="388" r:id="rId16"/>
    <p:sldId id="389" r:id="rId17"/>
    <p:sldId id="390" r:id="rId18"/>
    <p:sldId id="391" r:id="rId19"/>
    <p:sldId id="392" r:id="rId20"/>
    <p:sldId id="393" r:id="rId21"/>
    <p:sldId id="394" r:id="rId22"/>
    <p:sldId id="373" r:id="rId23"/>
    <p:sldId id="375" r:id="rId24"/>
    <p:sldId id="259" r:id="rId25"/>
    <p:sldId id="398" r:id="rId26"/>
    <p:sldId id="260" r:id="rId27"/>
    <p:sldId id="261" r:id="rId28"/>
    <p:sldId id="406" r:id="rId29"/>
    <p:sldId id="399" r:id="rId30"/>
    <p:sldId id="382" r:id="rId31"/>
    <p:sldId id="384" r:id="rId32"/>
    <p:sldId id="263" r:id="rId33"/>
    <p:sldId id="264" r:id="rId34"/>
    <p:sldId id="265" r:id="rId35"/>
    <p:sldId id="266" r:id="rId36"/>
    <p:sldId id="267" r:id="rId37"/>
    <p:sldId id="268" r:id="rId38"/>
    <p:sldId id="269" r:id="rId39"/>
    <p:sldId id="272" r:id="rId40"/>
    <p:sldId id="273" r:id="rId41"/>
    <p:sldId id="274" r:id="rId42"/>
    <p:sldId id="275" r:id="rId43"/>
    <p:sldId id="276" r:id="rId44"/>
    <p:sldId id="407" r:id="rId45"/>
    <p:sldId id="408" r:id="rId46"/>
    <p:sldId id="277" r:id="rId47"/>
    <p:sldId id="400" r:id="rId48"/>
    <p:sldId id="401" r:id="rId49"/>
    <p:sldId id="402" r:id="rId50"/>
    <p:sldId id="279" r:id="rId51"/>
    <p:sldId id="280" r:id="rId52"/>
    <p:sldId id="281" r:id="rId53"/>
    <p:sldId id="403" r:id="rId54"/>
    <p:sldId id="404" r:id="rId55"/>
    <p:sldId id="405" r:id="rId56"/>
    <p:sldId id="288" r:id="rId57"/>
    <p:sldId id="289" r:id="rId58"/>
    <p:sldId id="290" r:id="rId59"/>
    <p:sldId id="291" r:id="rId60"/>
    <p:sldId id="295" r:id="rId61"/>
    <p:sldId id="409" r:id="rId62"/>
    <p:sldId id="410" r:id="rId63"/>
    <p:sldId id="411" r:id="rId64"/>
    <p:sldId id="412" r:id="rId65"/>
    <p:sldId id="413" r:id="rId66"/>
    <p:sldId id="414" r:id="rId67"/>
    <p:sldId id="298" r:id="rId68"/>
    <p:sldId id="415" r:id="rId69"/>
    <p:sldId id="299" r:id="rId70"/>
    <p:sldId id="416" r:id="rId71"/>
    <p:sldId id="312" r:id="rId72"/>
    <p:sldId id="432" r:id="rId73"/>
    <p:sldId id="433" r:id="rId74"/>
    <p:sldId id="434" r:id="rId75"/>
    <p:sldId id="435" r:id="rId76"/>
    <p:sldId id="437" r:id="rId77"/>
    <p:sldId id="314" r:id="rId78"/>
    <p:sldId id="436" r:id="rId79"/>
    <p:sldId id="313" r:id="rId80"/>
    <p:sldId id="315" r:id="rId81"/>
    <p:sldId id="317" r:id="rId82"/>
    <p:sldId id="318" r:id="rId83"/>
    <p:sldId id="383" r:id="rId84"/>
    <p:sldId id="320" r:id="rId85"/>
    <p:sldId id="321" r:id="rId86"/>
    <p:sldId id="327" r:id="rId87"/>
    <p:sldId id="438" r:id="rId88"/>
    <p:sldId id="439" r:id="rId89"/>
    <p:sldId id="328" r:id="rId90"/>
    <p:sldId id="330" r:id="rId91"/>
    <p:sldId id="331" r:id="rId92"/>
    <p:sldId id="419" r:id="rId93"/>
    <p:sldId id="420" r:id="rId94"/>
    <p:sldId id="421" r:id="rId95"/>
    <p:sldId id="422" r:id="rId96"/>
    <p:sldId id="423" r:id="rId97"/>
    <p:sldId id="424" r:id="rId98"/>
    <p:sldId id="429" r:id="rId99"/>
    <p:sldId id="425" r:id="rId100"/>
    <p:sldId id="426" r:id="rId101"/>
    <p:sldId id="430" r:id="rId102"/>
    <p:sldId id="431" r:id="rId103"/>
    <p:sldId id="332" r:id="rId104"/>
    <p:sldId id="333" r:id="rId105"/>
    <p:sldId id="334" r:id="rId106"/>
    <p:sldId id="335" r:id="rId10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9416" autoAdjust="0"/>
  </p:normalViewPr>
  <p:slideViewPr>
    <p:cSldViewPr snapToGrid="0">
      <p:cViewPr varScale="1">
        <p:scale>
          <a:sx n="90" d="100"/>
          <a:sy n="90" d="100"/>
        </p:scale>
        <p:origin x="-528" y="-108"/>
      </p:cViewPr>
      <p:guideLst>
        <p:guide orient="horz" pos="2148"/>
        <p:guide pos="38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2022/10/4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383972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chi.proz.com/?sp=gloss/term&amp;id=1079423"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DAAB23-565D-4DF1-A751-3A7A114606EE}" type="slidenum">
              <a:rPr lang="en-US" altLang="zh-CN"/>
              <a:pPr/>
              <a:t>6</a:t>
            </a:fld>
            <a:endParaRPr lang="en-US" altLang="zh-CN"/>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幻灯片图像占位符 589825"/>
          <p:cNvSpPr>
            <a:spLocks noGrp="1" noRot="1" noChangeAspect="1" noTextEdit="1"/>
          </p:cNvSpPr>
          <p:nvPr>
            <p:ph type="sldImg"/>
          </p:nvPr>
        </p:nvSpPr>
        <p:spPr/>
        <p:txBody>
          <a:bodyPr/>
          <a:lstStyle/>
          <a:p>
            <a:endParaRPr lang="zh-CN" altLang="en-US"/>
          </a:p>
        </p:txBody>
      </p:sp>
      <p:sp>
        <p:nvSpPr>
          <p:cNvPr id="589827" name="文本占位符 58982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19</a:t>
            </a:fld>
            <a:endParaRPr 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幻灯片图像占位符 590849"/>
          <p:cNvSpPr>
            <a:spLocks noGrp="1" noRot="1" noChangeAspect="1" noTextEdit="1"/>
          </p:cNvSpPr>
          <p:nvPr>
            <p:ph type="sldImg"/>
          </p:nvPr>
        </p:nvSpPr>
        <p:spPr/>
        <p:txBody>
          <a:bodyPr/>
          <a:lstStyle/>
          <a:p>
            <a:endParaRPr lang="zh-CN" altLang="en-US"/>
          </a:p>
        </p:txBody>
      </p:sp>
      <p:sp>
        <p:nvSpPr>
          <p:cNvPr id="590851" name="文本占位符 59085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20</a:t>
            </a:fld>
            <a:endParaRPr 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幻灯片图像占位符 591873"/>
          <p:cNvSpPr>
            <a:spLocks noGrp="1" noRot="1" noChangeAspect="1" noTextEdit="1"/>
          </p:cNvSpPr>
          <p:nvPr>
            <p:ph type="sldImg"/>
          </p:nvPr>
        </p:nvSpPr>
        <p:spPr/>
        <p:txBody>
          <a:bodyPr/>
          <a:lstStyle/>
          <a:p>
            <a:endParaRPr lang="zh-CN" altLang="en-US"/>
          </a:p>
        </p:txBody>
      </p:sp>
      <p:sp>
        <p:nvSpPr>
          <p:cNvPr id="591875" name="文本占位符 59187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21</a:t>
            </a:fld>
            <a:endParaRPr lang="zh-CN"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436A0-C26D-4DD7-B679-3B23E167E228}" type="slidenum">
              <a:rPr lang="en-US" altLang="zh-CN"/>
              <a:pPr/>
              <a:t>25</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58D64-E0D8-42DF-9F95-2C88436E73D2}" type="slidenum">
              <a:rPr lang="en-US" altLang="zh-CN"/>
              <a:pPr/>
              <a:t>29</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ph type="sldNum" sz="quarter"/>
          </p:nvPr>
        </p:nvSpPr>
        <p:spPr>
          <a:xfrm>
            <a:off x="3884613" y="8685213"/>
            <a:ext cx="2971800" cy="457200"/>
          </a:xfrm>
          <a:prstGeom prst="rect">
            <a:avLst/>
          </a:prstGeom>
          <a:noFill/>
          <a:ln w="9525">
            <a:noFill/>
            <a:miter/>
          </a:ln>
        </p:spPr>
        <p:txBody>
          <a:bodyPr wrap="square" lIns="91440" tIns="45720" rIns="91440" bIns="45720" anchor="b"/>
          <a:lstStyle/>
          <a:p>
            <a:pPr lvl="0" algn="r"/>
            <a:fld id="{9A0DB2DC-4C9A-4742-B13C-FB6460FD3503}" type="slidenum">
              <a:rPr lang="en-US" altLang="zh-CN" sz="1200" dirty="0"/>
              <a:pPr lvl="0" algn="r"/>
              <a:t>34</a:t>
            </a:fld>
            <a:endParaRPr lang="en-US" altLang="zh-CN" sz="1200" dirty="0"/>
          </a:p>
        </p:txBody>
      </p:sp>
      <p:sp>
        <p:nvSpPr>
          <p:cNvPr id="52226" name="Rectangle 2"/>
          <p:cNvSpPr>
            <a:spLocks noGrp="1" noRot="1" noChangeAspect="1" noTextEdit="1"/>
          </p:cNvSpPr>
          <p:nvPr>
            <p:ph type="sldImg"/>
          </p:nvPr>
        </p:nvSpPr>
        <p:spPr/>
        <p:txBody>
          <a:bodyPr/>
          <a:lstStyle/>
          <a:p>
            <a:endParaRPr lang="zh-CN" altLang="en-US"/>
          </a:p>
        </p:txBody>
      </p:sp>
      <p:sp>
        <p:nvSpPr>
          <p:cNvPr id="52227" name="Rectangle 3"/>
          <p:cNvSpPr>
            <a:spLocks noGrp="1"/>
          </p:cNvSpPr>
          <p:nvPr>
            <p:ph type="body"/>
          </p:nvPr>
        </p:nvSpPr>
        <p:spPr/>
        <p:txBody>
          <a:bodyPr wrap="square" lIns="91440" tIns="45720" rIns="91440" bIns="45720" anchor="t"/>
          <a:lstStyle/>
          <a:p>
            <a:pPr lvl="0" eaLnBrk="1" hangingPunct="1"/>
            <a:r>
              <a:rPr lang="zh-CN" altLang="en-US" i="1" dirty="0"/>
              <a:t>以太网将</a:t>
            </a:r>
            <a:r>
              <a:rPr lang="zh-CN" altLang="en-US" b="1" i="1" dirty="0"/>
              <a:t>争用期</a:t>
            </a:r>
            <a:r>
              <a:rPr lang="zh-CN" altLang="en-US" i="1" dirty="0"/>
              <a:t>定义为</a:t>
            </a:r>
            <a:r>
              <a:rPr lang="en-US" altLang="zh-CN" i="1" dirty="0"/>
              <a:t>51.2us</a:t>
            </a:r>
            <a:r>
              <a:rPr lang="zh-CN" altLang="en-US" i="1" dirty="0"/>
              <a:t>。对于</a:t>
            </a:r>
            <a:r>
              <a:rPr lang="en-US" altLang="zh-CN" i="1" dirty="0"/>
              <a:t>10Mbps</a:t>
            </a:r>
            <a:r>
              <a:rPr lang="zh-CN" altLang="en-US" i="1" dirty="0"/>
              <a:t>的以太网，在争用期内可发送</a:t>
            </a:r>
            <a:r>
              <a:rPr lang="en-US" altLang="zh-CN" i="1" dirty="0"/>
              <a:t>512bit</a:t>
            </a:r>
            <a:r>
              <a:rPr lang="zh-CN" altLang="en-US" i="1" dirty="0"/>
              <a:t>＝</a:t>
            </a:r>
            <a:r>
              <a:rPr lang="en-US" altLang="zh-CN" i="1" dirty="0"/>
              <a:t>64</a:t>
            </a:r>
            <a:r>
              <a:rPr lang="zh-CN" altLang="en-US" i="1" dirty="0"/>
              <a:t>字节。争用期是</a:t>
            </a:r>
            <a:r>
              <a:rPr lang="en-US" altLang="zh-CN" i="1" dirty="0"/>
              <a:t>512</a:t>
            </a:r>
            <a:r>
              <a:rPr lang="zh-CN" altLang="en-US" b="1" i="1" dirty="0"/>
              <a:t>比特时间 </a:t>
            </a:r>
            <a:r>
              <a:rPr lang="en-US" altLang="zh-CN" i="1" dirty="0"/>
              <a:t>&lt;</a:t>
            </a:r>
            <a:r>
              <a:rPr lang="zh-CN" altLang="en-US" i="1" dirty="0"/>
              <a:t>发送</a:t>
            </a:r>
            <a:r>
              <a:rPr lang="en-US" altLang="zh-CN" i="1" dirty="0"/>
              <a:t>1</a:t>
            </a:r>
            <a:r>
              <a:rPr lang="zh-CN" altLang="en-US" i="1" dirty="0"/>
              <a:t>比特所需的时间，比特时间与数据率有关</a:t>
            </a:r>
            <a:r>
              <a:rPr lang="en-US" altLang="zh-CN" i="1" dirty="0"/>
              <a:t>&gt;</a:t>
            </a:r>
            <a:r>
              <a:rPr lang="en-US" altLang="zh-CN" dirty="0"/>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txBox="1">
            <a:spLocks noGrp="1"/>
          </p:cNvSpPr>
          <p:nvPr>
            <p:ph type="sldNum" sz="quarter"/>
          </p:nvPr>
        </p:nvSpPr>
        <p:spPr>
          <a:xfrm>
            <a:off x="3884613" y="8685213"/>
            <a:ext cx="2971800" cy="457200"/>
          </a:xfrm>
          <a:prstGeom prst="rect">
            <a:avLst/>
          </a:prstGeom>
          <a:noFill/>
          <a:ln w="9525">
            <a:noFill/>
            <a:miter/>
          </a:ln>
        </p:spPr>
        <p:txBody>
          <a:bodyPr lIns="91440" tIns="45720" rIns="91440" bIns="45720" anchor="b"/>
          <a:lstStyle/>
          <a:p>
            <a:pPr lvl="0" algn="r"/>
            <a:fld id="{9A0DB2DC-4C9A-4742-B13C-FB6460FD3503}" type="slidenum">
              <a:rPr lang="en-US" altLang="zh-CN" sz="1200"/>
              <a:pPr lvl="0" algn="r"/>
              <a:t>40</a:t>
            </a:fld>
            <a:endParaRPr lang="en-US" altLang="zh-CN" sz="1200"/>
          </a:p>
        </p:txBody>
      </p:sp>
      <p:sp>
        <p:nvSpPr>
          <p:cNvPr id="7170" name="Rectangle 2"/>
          <p:cNvSpPr>
            <a:spLocks noGrp="1" noRot="1" noChangeAspect="1" noTextEdit="1"/>
          </p:cNvSpPr>
          <p:nvPr>
            <p:ph type="sldImg"/>
          </p:nvPr>
        </p:nvSpPr>
        <p:spPr/>
        <p:txBody>
          <a:bodyPr/>
          <a:lstStyle/>
          <a:p>
            <a:endParaRPr lang="zh-CN" altLang="en-US"/>
          </a:p>
        </p:txBody>
      </p:sp>
      <p:sp>
        <p:nvSpPr>
          <p:cNvPr id="7171" name="Rectangle 3"/>
          <p:cNvSpPr>
            <a:spLocks noGrp="1"/>
          </p:cNvSpPr>
          <p:nvPr>
            <p:ph type="body"/>
          </p:nvPr>
        </p:nvSpPr>
        <p:spPr/>
        <p:txBody>
          <a:bodyPr wrap="square" lIns="91440" tIns="45720" rIns="91440" bIns="45720" anchor="t"/>
          <a:lstStyle/>
          <a:p>
            <a:pPr lvl="0"/>
            <a:r>
              <a:rPr lang="zh-CN" altLang="en-US" dirty="0"/>
              <a:t>使用广播信道的以太网 </a:t>
            </a:r>
          </a:p>
          <a:p>
            <a:pPr lvl="0"/>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262145"/>
          <p:cNvSpPr>
            <a:spLocks noGrp="1" noRot="1" noChangeAspect="1" noTextEdit="1"/>
          </p:cNvSpPr>
          <p:nvPr>
            <p:ph type="sldImg"/>
          </p:nvPr>
        </p:nvSpPr>
        <p:spPr/>
        <p:txBody>
          <a:bodyPr/>
          <a:lstStyle/>
          <a:p>
            <a:endParaRPr lang="zh-CN" altLang="en-US"/>
          </a:p>
        </p:txBody>
      </p:sp>
      <p:sp>
        <p:nvSpPr>
          <p:cNvPr id="9218" name="文本占位符 262146"/>
          <p:cNvSpPr>
            <a:spLocks noGrp="1"/>
          </p:cNvSpPr>
          <p:nvPr>
            <p:ph type="body"/>
          </p:nvPr>
        </p:nvSpPr>
        <p:spPr/>
        <p:txBody>
          <a:bodyPr lIns="91440" tIns="45720" rIns="91440" bIns="45720" anchor="t"/>
          <a:lstStyle/>
          <a:p>
            <a:pPr lvl="2" indent="0"/>
            <a:r>
              <a:rPr lang="en-US" altLang="zh-CN" b="1"/>
              <a:t>10Base5</a:t>
            </a:r>
            <a:r>
              <a:rPr lang="zh-CN" altLang="en-US" b="1" dirty="0"/>
              <a:t>，线缆长度</a:t>
            </a:r>
            <a:r>
              <a:rPr lang="en-US" altLang="zh-CN" b="1"/>
              <a:t>500</a:t>
            </a:r>
            <a:r>
              <a:rPr lang="zh-CN" altLang="en-US" b="1" dirty="0"/>
              <a:t>米，插入式分接头，每段节点数</a:t>
            </a:r>
            <a:r>
              <a:rPr lang="en-US" altLang="zh-CN" b="1"/>
              <a:t>100</a:t>
            </a:r>
          </a:p>
          <a:p>
            <a:pPr lvl="0"/>
            <a:endParaRPr lang="en-US" altLang="zh-CN" i="1" u="sng"/>
          </a:p>
          <a:p>
            <a:pPr lvl="0"/>
            <a:r>
              <a:rPr lang="en-US" altLang="zh-CN" i="1" u="sng"/>
              <a:t>AUI</a:t>
            </a:r>
            <a:r>
              <a:rPr lang="zh-CN" altLang="en-US" dirty="0"/>
              <a:t>端口是用来与粗同轴</a:t>
            </a:r>
            <a:r>
              <a:rPr lang="zh-CN" altLang="en-US" i="1" u="sng" dirty="0"/>
              <a:t>电缆</a:t>
            </a:r>
            <a:r>
              <a:rPr lang="zh-CN" altLang="en-US" dirty="0"/>
              <a:t>连接的接口，它是一种</a:t>
            </a:r>
            <a:r>
              <a:rPr lang="en-US" altLang="zh-CN"/>
              <a:t>“D”</a:t>
            </a:r>
            <a:r>
              <a:rPr lang="zh-CN" altLang="en-US" dirty="0"/>
              <a:t>型</a:t>
            </a:r>
            <a:r>
              <a:rPr lang="en-US" altLang="zh-CN"/>
              <a:t>15</a:t>
            </a:r>
            <a:r>
              <a:rPr lang="zh-CN" altLang="en-US" dirty="0"/>
              <a:t>针接口，这在令牌环网或总线型网络中是一种比较常见的端口之一 </a:t>
            </a:r>
          </a:p>
          <a:p>
            <a:pPr lvl="0"/>
            <a:r>
              <a:rPr lang="en-US" altLang="zh-CN" b="1" i="1" u="sng">
                <a:hlinkClick r:id="rId3"/>
              </a:rPr>
              <a:t>vampire</a:t>
            </a:r>
            <a:r>
              <a:rPr lang="en-US" altLang="zh-CN" b="1">
                <a:hlinkClick r:id="rId3"/>
              </a:rPr>
              <a:t> </a:t>
            </a:r>
            <a:r>
              <a:rPr lang="en-US" altLang="zh-CN" b="1" i="1" u="sng">
                <a:hlinkClick r:id="rId3"/>
              </a:rPr>
              <a:t>tap</a:t>
            </a:r>
            <a:r>
              <a:rPr lang="en-US" altLang="zh-CN" b="1">
                <a:hlinkClick r:id="rId3"/>
              </a:rPr>
              <a:t> &gt; </a:t>
            </a:r>
            <a:r>
              <a:rPr lang="zh-CN" altLang="en-US" b="1" dirty="0">
                <a:hlinkClick r:id="rId3"/>
              </a:rPr>
              <a:t>网缆连接夹</a:t>
            </a:r>
            <a:r>
              <a:rPr lang="zh-CN" altLang="en-US" b="1" dirty="0"/>
              <a:t> </a:t>
            </a:r>
          </a:p>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265217"/>
          <p:cNvSpPr>
            <a:spLocks noGrp="1" noRot="1" noChangeAspect="1" noTextEdit="1"/>
          </p:cNvSpPr>
          <p:nvPr>
            <p:ph type="sldImg"/>
          </p:nvPr>
        </p:nvSpPr>
        <p:spPr/>
        <p:txBody>
          <a:bodyPr/>
          <a:lstStyle/>
          <a:p>
            <a:endParaRPr lang="zh-CN" altLang="en-US"/>
          </a:p>
        </p:txBody>
      </p:sp>
      <p:sp>
        <p:nvSpPr>
          <p:cNvPr id="11266" name="文本占位符 265218"/>
          <p:cNvSpPr>
            <a:spLocks noGrp="1"/>
          </p:cNvSpPr>
          <p:nvPr>
            <p:ph type="body"/>
          </p:nvPr>
        </p:nvSpPr>
        <p:spPr/>
        <p:txBody>
          <a:bodyPr lIns="91440" tIns="45720" rIns="91440" bIns="45720" anchor="t"/>
          <a:lstStyle/>
          <a:p>
            <a:pPr lvl="2" indent="0"/>
            <a:r>
              <a:rPr lang="en-US" altLang="zh-CN" b="1"/>
              <a:t>10Base2</a:t>
            </a:r>
            <a:r>
              <a:rPr lang="zh-CN" altLang="en-US" b="1" dirty="0"/>
              <a:t>，</a:t>
            </a:r>
            <a:r>
              <a:rPr lang="en-US" altLang="zh-CN" b="1"/>
              <a:t>185</a:t>
            </a:r>
            <a:r>
              <a:rPr lang="zh-CN" altLang="en-US" b="1" dirty="0"/>
              <a:t>米，</a:t>
            </a:r>
            <a:r>
              <a:rPr lang="en-US" altLang="zh-CN" b="1"/>
              <a:t>BNC</a:t>
            </a:r>
            <a:r>
              <a:rPr lang="zh-CN" altLang="en-US" b="1" dirty="0"/>
              <a:t>连接器构成</a:t>
            </a:r>
            <a:r>
              <a:rPr lang="en-US" altLang="zh-CN" b="1"/>
              <a:t>T</a:t>
            </a:r>
            <a:r>
              <a:rPr lang="zh-CN" altLang="en-US" b="1" dirty="0"/>
              <a:t>形接头，每段节点数</a:t>
            </a:r>
            <a:r>
              <a:rPr lang="en-US" altLang="zh-CN" b="1"/>
              <a:t>30</a:t>
            </a:r>
          </a:p>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D51299-2478-4182-A392-430D8A4DDF7C}" type="slidenum">
              <a:rPr lang="en-US" altLang="zh-CN"/>
              <a:pPr/>
              <a:t>7</a:t>
            </a:fld>
            <a:endParaRPr lang="en-US" altLang="zh-CN"/>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266241"/>
          <p:cNvSpPr>
            <a:spLocks noGrp="1" noRot="1" noChangeAspect="1" noTextEdit="1"/>
          </p:cNvSpPr>
          <p:nvPr>
            <p:ph type="sldImg"/>
          </p:nvPr>
        </p:nvSpPr>
        <p:spPr/>
        <p:txBody>
          <a:bodyPr/>
          <a:lstStyle/>
          <a:p>
            <a:endParaRPr lang="zh-CN" altLang="en-US"/>
          </a:p>
        </p:txBody>
      </p:sp>
      <p:sp>
        <p:nvSpPr>
          <p:cNvPr id="13314" name="文本占位符 266242"/>
          <p:cNvSpPr>
            <a:spLocks noGrp="1"/>
          </p:cNvSpPr>
          <p:nvPr>
            <p:ph type="body"/>
          </p:nvPr>
        </p:nvSpPr>
        <p:spPr/>
        <p:txBody>
          <a:bodyPr lIns="91440" tIns="45720" rIns="91440" bIns="45720" anchor="t"/>
          <a:lstStyle/>
          <a:p>
            <a:pPr lvl="2" indent="0"/>
            <a:r>
              <a:rPr lang="zh-CN" altLang="en-US" b="1" dirty="0"/>
              <a:t>使用双绞线的以太网，采用星形拓扑，在星形的中心则增加了可靠性非常高的设备（相对总线来说）</a:t>
            </a:r>
            <a:r>
              <a:rPr lang="en-US" altLang="zh-CN" b="1"/>
              <a:t>——</a:t>
            </a:r>
            <a:r>
              <a:rPr lang="zh-CN" altLang="en-US" dirty="0">
                <a:solidFill>
                  <a:srgbClr val="0000FF"/>
                </a:solidFill>
              </a:rPr>
              <a:t>集线器（</a:t>
            </a:r>
            <a:r>
              <a:rPr lang="en-US" altLang="zh-CN">
                <a:solidFill>
                  <a:srgbClr val="0000FF"/>
                </a:solidFill>
              </a:rPr>
              <a:t>hub</a:t>
            </a:r>
            <a:r>
              <a:rPr lang="zh-CN" altLang="en-US" dirty="0">
                <a:solidFill>
                  <a:srgbClr val="0000FF"/>
                </a:solidFill>
              </a:rPr>
              <a:t>）</a:t>
            </a:r>
          </a:p>
          <a:p>
            <a:pPr lvl="2" indent="0"/>
            <a:r>
              <a:rPr lang="en-US" altLang="zh-CN" b="1"/>
              <a:t>10Base-T </a:t>
            </a:r>
            <a:r>
              <a:rPr lang="zh-CN" altLang="en-US" b="1" dirty="0"/>
              <a:t>，</a:t>
            </a:r>
            <a:r>
              <a:rPr lang="en-US" altLang="zh-CN" b="1"/>
              <a:t>100</a:t>
            </a:r>
            <a:r>
              <a:rPr lang="zh-CN" altLang="en-US" b="1" dirty="0"/>
              <a:t>米，</a:t>
            </a:r>
            <a:r>
              <a:rPr lang="en-US" altLang="zh-CN" b="1"/>
              <a:t>RJ-45</a:t>
            </a:r>
            <a:r>
              <a:rPr lang="zh-CN" altLang="en-US" b="1" dirty="0"/>
              <a:t>接口，每段节点数</a:t>
            </a:r>
            <a:r>
              <a:rPr lang="en-US" altLang="zh-CN" b="1" dirty="0"/>
              <a:t>1024</a:t>
            </a:r>
          </a:p>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5C790-98F1-4C0B-90E5-9B66F3313E6F}" type="slidenum">
              <a:rPr lang="en-US" altLang="zh-CN"/>
              <a:pPr/>
              <a:t>47</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593A89-1ED2-4FCF-8A29-4D4DA1132E63}" type="slidenum">
              <a:rPr lang="en-US" altLang="zh-CN"/>
              <a:pPr/>
              <a:t>48</a:t>
            </a:fld>
            <a:endParaRPr lang="en-US" altLang="zh-CN"/>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0239C1-D71A-467B-9272-97670842A8AD}" type="slidenum">
              <a:rPr lang="en-US" altLang="zh-CN"/>
              <a:pPr/>
              <a:t>49</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CD5B33-5674-490A-A32E-DECCF2BA3CE6}" type="slidenum">
              <a:rPr lang="en-US" altLang="zh-CN"/>
              <a:pPr/>
              <a:t>55</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幻灯片图像占位符 598017"/>
          <p:cNvSpPr>
            <a:spLocks noGrp="1" noRot="1" noChangeAspect="1" noTextEdit="1"/>
          </p:cNvSpPr>
          <p:nvPr>
            <p:ph type="sldImg"/>
          </p:nvPr>
        </p:nvSpPr>
        <p:spPr/>
        <p:txBody>
          <a:bodyPr/>
          <a:lstStyle/>
          <a:p>
            <a:endParaRPr lang="zh-CN" altLang="en-US"/>
          </a:p>
        </p:txBody>
      </p:sp>
      <p:sp>
        <p:nvSpPr>
          <p:cNvPr id="598019" name="文本占位符 59801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71</a:t>
            </a:fld>
            <a:endParaRPr lang="zh-CN"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幻灯片图像占位符 600065"/>
          <p:cNvSpPr>
            <a:spLocks noGrp="1" noRot="1" noChangeAspect="1" noTextEdit="1"/>
          </p:cNvSpPr>
          <p:nvPr>
            <p:ph type="sldImg"/>
          </p:nvPr>
        </p:nvSpPr>
        <p:spPr/>
        <p:txBody>
          <a:bodyPr/>
          <a:lstStyle/>
          <a:p>
            <a:endParaRPr lang="zh-CN" altLang="en-US"/>
          </a:p>
        </p:txBody>
      </p:sp>
      <p:sp>
        <p:nvSpPr>
          <p:cNvPr id="600067" name="文本占位符 60006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77</a:t>
            </a:fld>
            <a:endParaRPr lang="zh-CN"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幻灯片图像占位符 599041"/>
          <p:cNvSpPr>
            <a:spLocks noGrp="1" noRot="1" noChangeAspect="1" noTextEdit="1"/>
          </p:cNvSpPr>
          <p:nvPr>
            <p:ph type="sldImg"/>
          </p:nvPr>
        </p:nvSpPr>
        <p:spPr/>
        <p:txBody>
          <a:bodyPr/>
          <a:lstStyle/>
          <a:p>
            <a:endParaRPr lang="zh-CN" altLang="en-US"/>
          </a:p>
        </p:txBody>
      </p:sp>
      <p:sp>
        <p:nvSpPr>
          <p:cNvPr id="599043" name="文本占位符 59904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79</a:t>
            </a:fld>
            <a:endParaRPr lang="zh-CN"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幻灯片图像占位符 602113"/>
          <p:cNvSpPr>
            <a:spLocks noGrp="1" noRot="1" noChangeAspect="1" noTextEdit="1"/>
          </p:cNvSpPr>
          <p:nvPr>
            <p:ph type="sldImg"/>
          </p:nvPr>
        </p:nvSpPr>
        <p:spPr/>
        <p:txBody>
          <a:bodyPr/>
          <a:lstStyle/>
          <a:p>
            <a:endParaRPr lang="zh-CN" altLang="en-US"/>
          </a:p>
        </p:txBody>
      </p:sp>
      <p:sp>
        <p:nvSpPr>
          <p:cNvPr id="602115" name="文本占位符 60211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81</a:t>
            </a:fld>
            <a:endParaRPr lang="zh-CN"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幻灯片图像占位符 603137"/>
          <p:cNvSpPr>
            <a:spLocks noGrp="1" noRot="1" noChangeAspect="1" noTextEdit="1"/>
          </p:cNvSpPr>
          <p:nvPr>
            <p:ph type="sldImg"/>
          </p:nvPr>
        </p:nvSpPr>
        <p:spPr/>
        <p:txBody>
          <a:bodyPr/>
          <a:lstStyle/>
          <a:p>
            <a:endParaRPr lang="zh-CN" altLang="en-US"/>
          </a:p>
        </p:txBody>
      </p:sp>
      <p:sp>
        <p:nvSpPr>
          <p:cNvPr id="603139" name="文本占位符 60313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82</a:t>
            </a:fld>
            <a:endParaRPr 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1D0F98-24A3-42E7-8379-467FF662180C}" type="slidenum">
              <a:rPr lang="en-US" altLang="zh-CN"/>
              <a:pPr/>
              <a:t>8</a:t>
            </a:fld>
            <a:endParaRPr lang="en-US" altLang="zh-CN"/>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幻灯片图像占位符 605185"/>
          <p:cNvSpPr>
            <a:spLocks noGrp="1" noRot="1" noChangeAspect="1" noTextEdit="1"/>
          </p:cNvSpPr>
          <p:nvPr>
            <p:ph type="sldImg"/>
          </p:nvPr>
        </p:nvSpPr>
        <p:spPr/>
        <p:txBody>
          <a:bodyPr/>
          <a:lstStyle/>
          <a:p>
            <a:endParaRPr lang="zh-CN" altLang="en-US"/>
          </a:p>
        </p:txBody>
      </p:sp>
      <p:sp>
        <p:nvSpPr>
          <p:cNvPr id="605187" name="文本占位符 60518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84</a:t>
            </a:fld>
            <a:endParaRPr lang="zh-CN"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幻灯片图像占位符 610305"/>
          <p:cNvSpPr>
            <a:spLocks noGrp="1" noRot="1" noChangeAspect="1" noTextEdit="1"/>
          </p:cNvSpPr>
          <p:nvPr>
            <p:ph type="sldImg"/>
          </p:nvPr>
        </p:nvSpPr>
        <p:spPr/>
        <p:txBody>
          <a:bodyPr/>
          <a:lstStyle/>
          <a:p>
            <a:endParaRPr lang="zh-CN" altLang="en-US"/>
          </a:p>
        </p:txBody>
      </p:sp>
      <p:sp>
        <p:nvSpPr>
          <p:cNvPr id="610307" name="文本占位符 61030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86</a:t>
            </a:fld>
            <a:endParaRPr lang="zh-CN"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幻灯片图像占位符 611329"/>
          <p:cNvSpPr>
            <a:spLocks noGrp="1" noRot="1" noChangeAspect="1" noTextEdit="1"/>
          </p:cNvSpPr>
          <p:nvPr>
            <p:ph type="sldImg"/>
          </p:nvPr>
        </p:nvSpPr>
        <p:spPr/>
        <p:txBody>
          <a:bodyPr/>
          <a:lstStyle/>
          <a:p>
            <a:endParaRPr lang="zh-CN" altLang="en-US"/>
          </a:p>
        </p:txBody>
      </p:sp>
      <p:sp>
        <p:nvSpPr>
          <p:cNvPr id="611331" name="文本占位符 61133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89</a:t>
            </a:fld>
            <a:endParaRPr lang="zh-CN"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幻灯片图像占位符 613377"/>
          <p:cNvSpPr>
            <a:spLocks noGrp="1" noRot="1" noChangeAspect="1" noTextEdit="1"/>
          </p:cNvSpPr>
          <p:nvPr>
            <p:ph type="sldImg"/>
          </p:nvPr>
        </p:nvSpPr>
        <p:spPr/>
        <p:txBody>
          <a:bodyPr/>
          <a:lstStyle/>
          <a:p>
            <a:endParaRPr lang="zh-CN" altLang="en-US"/>
          </a:p>
        </p:txBody>
      </p:sp>
      <p:sp>
        <p:nvSpPr>
          <p:cNvPr id="613379" name="文本占位符 61337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90</a:t>
            </a:fld>
            <a:endParaRPr lang="zh-CN"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幻灯片图像占位符 614401"/>
          <p:cNvSpPr>
            <a:spLocks noGrp="1" noRot="1" noChangeAspect="1" noTextEdit="1"/>
          </p:cNvSpPr>
          <p:nvPr>
            <p:ph type="sldImg"/>
          </p:nvPr>
        </p:nvSpPr>
        <p:spPr/>
        <p:txBody>
          <a:bodyPr/>
          <a:lstStyle/>
          <a:p>
            <a:endParaRPr lang="zh-CN" altLang="en-US"/>
          </a:p>
        </p:txBody>
      </p:sp>
      <p:sp>
        <p:nvSpPr>
          <p:cNvPr id="614403" name="文本占位符 61440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91</a:t>
            </a:fld>
            <a:endParaRPr lang="zh-CN"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幻灯片图像占位符 615425"/>
          <p:cNvSpPr>
            <a:spLocks noGrp="1" noRot="1" noChangeAspect="1" noTextEdit="1"/>
          </p:cNvSpPr>
          <p:nvPr>
            <p:ph type="sldImg"/>
          </p:nvPr>
        </p:nvSpPr>
        <p:spPr/>
        <p:txBody>
          <a:bodyPr/>
          <a:lstStyle/>
          <a:p>
            <a:endParaRPr lang="zh-CN" altLang="en-US"/>
          </a:p>
        </p:txBody>
      </p:sp>
      <p:sp>
        <p:nvSpPr>
          <p:cNvPr id="615427" name="文本占位符 61542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103</a:t>
            </a:fld>
            <a:endParaRPr lang="zh-CN"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幻灯片图像占位符 616449"/>
          <p:cNvSpPr>
            <a:spLocks noGrp="1" noRot="1" noChangeAspect="1" noTextEdit="1"/>
          </p:cNvSpPr>
          <p:nvPr>
            <p:ph type="sldImg"/>
          </p:nvPr>
        </p:nvSpPr>
        <p:spPr/>
        <p:txBody>
          <a:bodyPr/>
          <a:lstStyle/>
          <a:p>
            <a:endParaRPr lang="zh-CN" altLang="en-US"/>
          </a:p>
        </p:txBody>
      </p:sp>
      <p:sp>
        <p:nvSpPr>
          <p:cNvPr id="616451" name="文本占位符 61645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104</a:t>
            </a:fld>
            <a:endParaRPr lang="zh-CN"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幻灯片图像占位符 617473"/>
          <p:cNvSpPr>
            <a:spLocks noGrp="1" noRot="1" noChangeAspect="1" noTextEdit="1"/>
          </p:cNvSpPr>
          <p:nvPr>
            <p:ph type="sldImg"/>
          </p:nvPr>
        </p:nvSpPr>
        <p:spPr/>
        <p:txBody>
          <a:bodyPr/>
          <a:lstStyle/>
          <a:p>
            <a:endParaRPr lang="zh-CN" altLang="en-US"/>
          </a:p>
        </p:txBody>
      </p:sp>
      <p:sp>
        <p:nvSpPr>
          <p:cNvPr id="617475" name="文本占位符 61747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105</a:t>
            </a:fld>
            <a:endParaRPr lang="zh-CN"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幻灯片图像占位符 618497"/>
          <p:cNvSpPr>
            <a:spLocks noGrp="1" noRot="1" noChangeAspect="1" noTextEdit="1"/>
          </p:cNvSpPr>
          <p:nvPr>
            <p:ph type="sldImg"/>
          </p:nvPr>
        </p:nvSpPr>
        <p:spPr/>
        <p:txBody>
          <a:bodyPr/>
          <a:lstStyle/>
          <a:p>
            <a:endParaRPr lang="zh-CN" altLang="en-US"/>
          </a:p>
        </p:txBody>
      </p:sp>
      <p:sp>
        <p:nvSpPr>
          <p:cNvPr id="618499" name="文本占位符 61849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106</a:t>
            </a:fld>
            <a:endParaRPr 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幻灯片图像占位符 583681"/>
          <p:cNvSpPr>
            <a:spLocks noGrp="1" noRot="1" noChangeAspect="1" noTextEdit="1"/>
          </p:cNvSpPr>
          <p:nvPr>
            <p:ph type="sldImg"/>
          </p:nvPr>
        </p:nvSpPr>
        <p:spPr/>
        <p:txBody>
          <a:bodyPr/>
          <a:lstStyle/>
          <a:p>
            <a:endParaRPr lang="zh-CN" altLang="en-US"/>
          </a:p>
        </p:txBody>
      </p:sp>
      <p:sp>
        <p:nvSpPr>
          <p:cNvPr id="583683" name="文本占位符 58368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13</a:t>
            </a:fld>
            <a:endParaRPr 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幻灯片图像占位符 584705"/>
          <p:cNvSpPr>
            <a:spLocks noGrp="1" noRot="1" noChangeAspect="1" noTextEdit="1"/>
          </p:cNvSpPr>
          <p:nvPr>
            <p:ph type="sldImg"/>
          </p:nvPr>
        </p:nvSpPr>
        <p:spPr/>
        <p:txBody>
          <a:bodyPr/>
          <a:lstStyle/>
          <a:p>
            <a:endParaRPr lang="zh-CN" altLang="en-US"/>
          </a:p>
        </p:txBody>
      </p:sp>
      <p:sp>
        <p:nvSpPr>
          <p:cNvPr id="584707" name="文本占位符 58470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14</a:t>
            </a:fld>
            <a:endParaRPr 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幻灯片图像占位符 585729"/>
          <p:cNvSpPr>
            <a:spLocks noGrp="1" noRot="1" noChangeAspect="1" noTextEdit="1"/>
          </p:cNvSpPr>
          <p:nvPr>
            <p:ph type="sldImg"/>
          </p:nvPr>
        </p:nvSpPr>
        <p:spPr/>
        <p:txBody>
          <a:bodyPr/>
          <a:lstStyle/>
          <a:p>
            <a:endParaRPr lang="zh-CN" altLang="en-US"/>
          </a:p>
        </p:txBody>
      </p:sp>
      <p:sp>
        <p:nvSpPr>
          <p:cNvPr id="585731" name="文本占位符 58573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15</a:t>
            </a:fld>
            <a:endParaRPr 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幻灯片图像占位符 586753"/>
          <p:cNvSpPr>
            <a:spLocks noGrp="1" noRot="1" noChangeAspect="1" noTextEdit="1"/>
          </p:cNvSpPr>
          <p:nvPr>
            <p:ph type="sldImg"/>
          </p:nvPr>
        </p:nvSpPr>
        <p:spPr/>
        <p:txBody>
          <a:bodyPr/>
          <a:lstStyle/>
          <a:p>
            <a:endParaRPr lang="zh-CN" altLang="en-US"/>
          </a:p>
        </p:txBody>
      </p:sp>
      <p:sp>
        <p:nvSpPr>
          <p:cNvPr id="586755" name="文本占位符 58675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16</a:t>
            </a:fld>
            <a:endParaRPr 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幻灯片图像占位符 587777"/>
          <p:cNvSpPr>
            <a:spLocks noGrp="1" noRot="1" noChangeAspect="1" noTextEdit="1"/>
          </p:cNvSpPr>
          <p:nvPr>
            <p:ph type="sldImg"/>
          </p:nvPr>
        </p:nvSpPr>
        <p:spPr/>
        <p:txBody>
          <a:bodyPr/>
          <a:lstStyle/>
          <a:p>
            <a:endParaRPr lang="zh-CN" altLang="en-US"/>
          </a:p>
        </p:txBody>
      </p:sp>
      <p:sp>
        <p:nvSpPr>
          <p:cNvPr id="587779" name="文本占位符 58777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17</a:t>
            </a:fld>
            <a:endParaRPr 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幻灯片图像占位符 588801"/>
          <p:cNvSpPr>
            <a:spLocks noGrp="1" noRot="1" noChangeAspect="1" noTextEdit="1"/>
          </p:cNvSpPr>
          <p:nvPr>
            <p:ph type="sldImg"/>
          </p:nvPr>
        </p:nvSpPr>
        <p:spPr/>
        <p:txBody>
          <a:bodyPr/>
          <a:lstStyle/>
          <a:p>
            <a:endParaRPr lang="zh-CN" altLang="en-US"/>
          </a:p>
        </p:txBody>
      </p:sp>
      <p:sp>
        <p:nvSpPr>
          <p:cNvPr id="588803" name="文本占位符 58880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pPr lvl="0" algn="r"/>
              <a:t>18</a:t>
            </a:fld>
            <a:endParaRPr 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0738333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0738333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909522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9095221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909522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157169898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0012593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0012593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0012593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00125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0012593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00125935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00125935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00125935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18551639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17863871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151416543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151416543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15141654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2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15141654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3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151416543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4_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92558018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5_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9255801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2022/10/4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260850" cy="1600200"/>
          </a:xfrm>
        </p:spPr>
        <p:txBody>
          <a:bodyPr anchor="t" anchorCtr="0">
            <a:normAutofit/>
          </a:bodyPr>
          <a:lstStyle>
            <a:lvl1pPr>
              <a:defRPr sz="40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384800" y="457201"/>
            <a:ext cx="597058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26085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2022/10/4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441018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userDrawn="1"/>
        </p:nvSpPr>
        <p:spPr>
          <a:xfrm flipH="1">
            <a:off x="0" y="743854"/>
            <a:ext cx="12192000" cy="142775"/>
          </a:xfrm>
          <a:prstGeom prst="rect">
            <a:avLst/>
          </a:prstGeom>
          <a:solidFill>
            <a:srgbClr val="0A6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矩形: 圆角 5"/>
          <p:cNvSpPr/>
          <p:nvPr userDrawn="1"/>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椭圆 16"/>
          <p:cNvSpPr/>
          <p:nvPr userDrawn="1"/>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8" name="椭圆 17"/>
          <p:cNvSpPr/>
          <p:nvPr userDrawn="1"/>
        </p:nvSpPr>
        <p:spPr>
          <a:xfrm>
            <a:off x="11459842" y="286088"/>
            <a:ext cx="359813" cy="360000"/>
          </a:xfrm>
          <a:prstGeom prst="ellipse">
            <a:avLst/>
          </a:prstGeom>
          <a:solidFill>
            <a:srgbClr val="2E2E2E">
              <a:alpha val="34902"/>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TextBox 15"/>
          <p:cNvSpPr txBox="1"/>
          <p:nvPr userDrawn="1"/>
        </p:nvSpPr>
        <p:spPr>
          <a:xfrm>
            <a:off x="11314702" y="289149"/>
            <a:ext cx="65009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600" b="0" i="0" u="none" strike="noStrike" kern="1200" cap="none" spc="0" normalizeH="0" baseline="0" noProof="0" smtClean="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pPr marL="0" marR="0" lvl="0" indent="0" algn="ctr" defTabSz="914400" rtl="0" eaLnBrk="1" fontAlgn="auto" latinLnBrk="0" hangingPunct="1">
                <a:lnSpc>
                  <a:spcPct val="100000"/>
                </a:lnSpc>
                <a:spcBef>
                  <a:spcPts val="0"/>
                </a:spcBef>
                <a:spcAft>
                  <a:spcPts val="0"/>
                </a:spcAft>
                <a:buClrTx/>
                <a:buSzTx/>
                <a:buFontTx/>
                <a:buNone/>
                <a:defRPr/>
              </a:pPr>
              <a:t>‹#›</a:t>
            </a:fld>
            <a:r>
              <a:rPr kumimoji="0" lang="zh-CN" altLang="en-US" sz="1600" b="0" i="0" u="none" strike="noStrike" kern="1200" cap="none" spc="0" normalizeH="0" baseline="0" noProof="0" dirty="0">
                <a:ln>
                  <a:noFill/>
                </a:ln>
                <a:solidFill>
                  <a:sysClr val="window" lastClr="FFFFFF"/>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23833474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2022/10/4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23.xml"/><Relationship Id="rId1" Type="http://schemas.openxmlformats.org/officeDocument/2006/relationships/vmlDrawing" Target="../drawings/vmlDrawing3.vml"/><Relationship Id="rId5" Type="http://schemas.openxmlformats.org/officeDocument/2006/relationships/image" Target="../media/image31.emf"/><Relationship Id="rId4" Type="http://schemas.openxmlformats.org/officeDocument/2006/relationships/oleObject" Target="../embeddings/oleObject3.bin"/></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4.xml"/><Relationship Id="rId1" Type="http://schemas.openxmlformats.org/officeDocument/2006/relationships/vmlDrawing" Target="../drawings/vmlDrawing4.vml"/><Relationship Id="rId4" Type="http://schemas.openxmlformats.org/officeDocument/2006/relationships/image" Target="../media/image32.emf"/></Relationships>
</file>

<file path=ppt/slides/_rels/slide10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4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audio" Target="../media/audio1.wav"/><Relationship Id="rId7"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wmf"/></Relationships>
</file>

<file path=ppt/slides/_rels/slide4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5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png"/><Relationship Id="rId2" Type="http://schemas.openxmlformats.org/officeDocument/2006/relationships/image" Target="../media/image3.wmf"/><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png"/><Relationship Id="rId4" Type="http://schemas.openxmlformats.org/officeDocument/2006/relationships/image" Target="../media/image1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wmf"/><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22.png"/><Relationship Id="rId4" Type="http://schemas.openxmlformats.org/officeDocument/2006/relationships/image" Target="../media/image21.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3.wmf"/><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3.wmf"/><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4.jpeg"/><Relationship Id="rId1" Type="http://schemas.openxmlformats.org/officeDocument/2006/relationships/slideLayout" Target="../slideLayouts/slideLayout31.xml"/></Relationships>
</file>

<file path=ppt/slides/_rels/slide8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8.wmf"/></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9.jpeg"/><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0.xml"/></Relationships>
</file>

<file path=ppt/slides/_rels/slide9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1.xml"/></Relationships>
</file>

<file path=ppt/slides/_rels/slide9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第三节</a:t>
            </a:r>
            <a:r>
              <a:rPr lang="en-US" altLang="zh-CN" b="1" dirty="0" smtClean="0"/>
              <a:t>	</a:t>
            </a:r>
            <a:r>
              <a:rPr lang="zh-CN" altLang="en-US" b="1" dirty="0" smtClean="0"/>
              <a:t>使用广播信道的以太网</a:t>
            </a:r>
            <a:br>
              <a:rPr lang="zh-CN" altLang="en-US" b="1" dirty="0" smtClean="0"/>
            </a:br>
            <a:endParaRPr lang="zh-CN" altLang="en-US" dirty="0"/>
          </a:p>
        </p:txBody>
      </p:sp>
      <p:sp>
        <p:nvSpPr>
          <p:cNvPr id="3" name="TextBox 2"/>
          <p:cNvSpPr txBox="1"/>
          <p:nvPr/>
        </p:nvSpPr>
        <p:spPr>
          <a:xfrm>
            <a:off x="1021080" y="1325880"/>
            <a:ext cx="10332720" cy="4991751"/>
          </a:xfrm>
          <a:prstGeom prst="rect">
            <a:avLst/>
          </a:prstGeom>
          <a:noFill/>
        </p:spPr>
        <p:txBody>
          <a:bodyPr wrap="square" rtlCol="0">
            <a:spAutoFit/>
          </a:bodyPr>
          <a:lstStyle/>
          <a:p>
            <a:pPr marL="514350" indent="-514350">
              <a:lnSpc>
                <a:spcPct val="150000"/>
              </a:lnSpc>
              <a:buFont typeface="+mj-ea"/>
              <a:buAutoNum type="ea1JpnChsDbPeriod"/>
            </a:pPr>
            <a:r>
              <a:rPr lang="zh-CN" altLang="en-US" sz="2400" b="1" dirty="0" smtClean="0">
                <a:latin typeface="黑体" pitchFamily="2" charset="-122"/>
                <a:ea typeface="黑体" pitchFamily="2" charset="-122"/>
              </a:rPr>
              <a:t>本节学习目标：</a:t>
            </a:r>
          </a:p>
          <a:p>
            <a:pPr marL="514350" indent="-514350">
              <a:lnSpc>
                <a:spcPct val="150000"/>
              </a:lnSpc>
            </a:pPr>
            <a:r>
              <a:rPr lang="en-US" altLang="zh-CN" sz="2400" b="1" dirty="0" smtClean="0">
                <a:latin typeface="黑体" pitchFamily="2" charset="-122"/>
                <a:ea typeface="黑体" pitchFamily="2" charset="-122"/>
              </a:rPr>
              <a:t>	</a:t>
            </a:r>
            <a:r>
              <a:rPr lang="zh-CN" altLang="en-US" sz="2400" b="1" dirty="0" smtClean="0">
                <a:latin typeface="黑体" pitchFamily="2" charset="-122"/>
                <a:ea typeface="黑体" pitchFamily="2" charset="-122"/>
              </a:rPr>
              <a:t>理解局域网、共享技术、</a:t>
            </a:r>
            <a:r>
              <a:rPr lang="en-US" sz="2400" b="1" dirty="0" smtClean="0">
                <a:latin typeface="黑体" pitchFamily="2" charset="-122"/>
                <a:ea typeface="黑体" pitchFamily="2" charset="-122"/>
              </a:rPr>
              <a:t>CSMA/CD</a:t>
            </a:r>
            <a:r>
              <a:rPr lang="zh-CN" altLang="en-US" sz="2400" b="1" dirty="0" smtClean="0">
                <a:latin typeface="黑体" pitchFamily="2" charset="-122"/>
                <a:ea typeface="黑体" pitchFamily="2" charset="-122"/>
              </a:rPr>
              <a:t>、征用期及最短帧长的概念。</a:t>
            </a:r>
            <a:endParaRPr lang="en-US" altLang="zh-CN" sz="2400" b="1" dirty="0" smtClean="0">
              <a:latin typeface="黑体" pitchFamily="2" charset="-122"/>
              <a:ea typeface="黑体" pitchFamily="2" charset="-122"/>
            </a:endParaRPr>
          </a:p>
          <a:p>
            <a:pPr marL="514350" indent="-514350">
              <a:lnSpc>
                <a:spcPct val="150000"/>
              </a:lnSpc>
            </a:pPr>
            <a:r>
              <a:rPr lang="zh-CN" altLang="en-US" sz="2400" b="1" dirty="0" smtClean="0">
                <a:latin typeface="黑体" pitchFamily="2" charset="-122"/>
                <a:ea typeface="黑体" pitchFamily="2" charset="-122"/>
              </a:rPr>
              <a:t>二、本节重难点：</a:t>
            </a:r>
            <a:endParaRPr lang="en-US" altLang="zh-CN" sz="2400" b="1" dirty="0" smtClean="0">
              <a:latin typeface="黑体" pitchFamily="2" charset="-122"/>
              <a:ea typeface="黑体" pitchFamily="2" charset="-122"/>
            </a:endParaRPr>
          </a:p>
          <a:p>
            <a:pPr marL="514350" indent="-514350">
              <a:lnSpc>
                <a:spcPct val="150000"/>
              </a:lnSpc>
            </a:pPr>
            <a:r>
              <a:rPr lang="en-US" sz="2400" b="1" dirty="0" smtClean="0">
                <a:latin typeface="黑体" pitchFamily="2" charset="-122"/>
                <a:ea typeface="黑体" pitchFamily="2" charset="-122"/>
              </a:rPr>
              <a:t>	CSMA/CD</a:t>
            </a:r>
            <a:r>
              <a:rPr lang="zh-CN" altLang="en-US" sz="2400" b="1" dirty="0" smtClean="0">
                <a:latin typeface="黑体" pitchFamily="2" charset="-122"/>
                <a:ea typeface="黑体" pitchFamily="2" charset="-122"/>
              </a:rPr>
              <a:t>原理、最短帧长。</a:t>
            </a:r>
          </a:p>
          <a:p>
            <a:pPr marL="514350" indent="-514350">
              <a:lnSpc>
                <a:spcPct val="150000"/>
              </a:lnSpc>
            </a:pPr>
            <a:r>
              <a:rPr lang="zh-CN" altLang="en-US" sz="2400" b="1" dirty="0" smtClean="0">
                <a:latin typeface="黑体" pitchFamily="2" charset="-122"/>
                <a:ea typeface="黑体" pitchFamily="2" charset="-122"/>
              </a:rPr>
              <a:t>三、精讲内容</a:t>
            </a:r>
            <a:endParaRPr lang="en-US" altLang="zh-CN" sz="2400" b="1" dirty="0" smtClean="0">
              <a:latin typeface="黑体" pitchFamily="2" charset="-122"/>
              <a:ea typeface="黑体" pitchFamily="2" charset="-122"/>
            </a:endParaRPr>
          </a:p>
          <a:p>
            <a:pPr marL="514350" indent="-514350">
              <a:lnSpc>
                <a:spcPct val="150000"/>
              </a:lnSpc>
            </a:pPr>
            <a:r>
              <a:rPr lang="en-US" altLang="zh-CN" sz="2400" b="1" dirty="0" smtClean="0">
                <a:latin typeface="黑体" pitchFamily="2" charset="-122"/>
                <a:ea typeface="黑体" pitchFamily="2" charset="-122"/>
              </a:rPr>
              <a:t>	</a:t>
            </a:r>
            <a:r>
              <a:rPr lang="zh-CN" altLang="en-US" sz="2400" b="1" dirty="0" smtClean="0">
                <a:latin typeface="黑体" pitchFamily="2" charset="-122"/>
                <a:ea typeface="黑体" pitchFamily="2" charset="-122"/>
              </a:rPr>
              <a:t>局域网技术在计算机网络中占有非常重要的位置，局域网使用的就是广播信道，广播信道可以进行一对多的通信，主要从局域网、共享技术、适配器的作用、</a:t>
            </a:r>
            <a:r>
              <a:rPr lang="en-US" sz="2400" b="1" dirty="0" smtClean="0">
                <a:latin typeface="黑体" pitchFamily="2" charset="-122"/>
                <a:ea typeface="黑体" pitchFamily="2" charset="-122"/>
              </a:rPr>
              <a:t>CSMA/CD</a:t>
            </a:r>
            <a:r>
              <a:rPr lang="zh-CN" altLang="en-US" sz="2400" b="1" dirty="0" smtClean="0">
                <a:latin typeface="黑体" pitchFamily="2" charset="-122"/>
                <a:ea typeface="黑体" pitchFamily="2" charset="-122"/>
              </a:rPr>
              <a:t>协议、传播时延对载波监听的影响、征用期及最短帧长等方面来讨论。</a:t>
            </a:r>
            <a:endParaRPr lang="zh-CN" altLang="en-US" sz="2400" b="1"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知识点三适配器的作用</a:t>
            </a:r>
            <a:endParaRPr lang="zh-CN" altLang="en-US" dirty="0"/>
          </a:p>
        </p:txBody>
      </p:sp>
      <p:sp>
        <p:nvSpPr>
          <p:cNvPr id="3" name="内容占位符 2"/>
          <p:cNvSpPr>
            <a:spLocks noGrp="1"/>
          </p:cNvSpPr>
          <p:nvPr>
            <p:ph idx="1"/>
          </p:nvPr>
        </p:nvSpPr>
        <p:spPr/>
        <p:txBody>
          <a:bodyPr>
            <a:normAutofit/>
          </a:bodyPr>
          <a:lstStyle/>
          <a:p>
            <a:pPr marL="514350" indent="-514350">
              <a:buNone/>
            </a:pPr>
            <a:r>
              <a:rPr lang="zh-CN" altLang="en-US" sz="4000" b="1" dirty="0" smtClean="0">
                <a:latin typeface="黑体" pitchFamily="2" charset="-122"/>
                <a:ea typeface="黑体" pitchFamily="2" charset="-122"/>
              </a:rPr>
              <a:t>作用：</a:t>
            </a:r>
          </a:p>
          <a:p>
            <a:pPr marL="514350" lvl="0" indent="-514350">
              <a:buFont typeface="+mj-lt"/>
              <a:buAutoNum type="arabicPeriod"/>
            </a:pPr>
            <a:r>
              <a:rPr lang="zh-CN" altLang="en-US" sz="4000" b="1" dirty="0" smtClean="0">
                <a:latin typeface="黑体" pitchFamily="2" charset="-122"/>
                <a:ea typeface="黑体" pitchFamily="2" charset="-122"/>
              </a:rPr>
              <a:t>对数据进行缓存；</a:t>
            </a:r>
          </a:p>
          <a:p>
            <a:pPr marL="514350" lvl="0" indent="-514350">
              <a:buFont typeface="+mj-lt"/>
              <a:buAutoNum type="arabicPeriod"/>
            </a:pPr>
            <a:r>
              <a:rPr lang="zh-CN" altLang="en-US" sz="4000" b="1" dirty="0" smtClean="0">
                <a:latin typeface="黑体" pitchFamily="2" charset="-122"/>
                <a:ea typeface="黑体" pitchFamily="2" charset="-122"/>
              </a:rPr>
              <a:t>进行串行</a:t>
            </a:r>
            <a:r>
              <a:rPr lang="en-US" sz="4000" b="1" dirty="0" smtClean="0">
                <a:latin typeface="黑体" pitchFamily="2" charset="-122"/>
                <a:ea typeface="黑体" pitchFamily="2" charset="-122"/>
              </a:rPr>
              <a:t>/</a:t>
            </a:r>
            <a:r>
              <a:rPr lang="zh-CN" altLang="en-US" sz="4000" b="1" dirty="0" smtClean="0">
                <a:latin typeface="黑体" pitchFamily="2" charset="-122"/>
                <a:ea typeface="黑体" pitchFamily="2" charset="-122"/>
              </a:rPr>
              <a:t>并行转换；</a:t>
            </a:r>
          </a:p>
          <a:p>
            <a:pPr marL="514350" lvl="0" indent="-514350">
              <a:buFont typeface="+mj-lt"/>
              <a:buAutoNum type="arabicPeriod"/>
            </a:pPr>
            <a:r>
              <a:rPr lang="zh-CN" altLang="en-US" sz="4000" b="1" dirty="0" smtClean="0">
                <a:latin typeface="黑体" pitchFamily="2" charset="-122"/>
                <a:ea typeface="黑体" pitchFamily="2" charset="-122"/>
              </a:rPr>
              <a:t>在计算机的操作系统安装设备驱动程序；</a:t>
            </a:r>
          </a:p>
          <a:p>
            <a:pPr marL="514350" lvl="0" indent="-514350">
              <a:buFont typeface="+mj-lt"/>
              <a:buAutoNum type="arabicPeriod"/>
            </a:pPr>
            <a:r>
              <a:rPr lang="zh-CN" altLang="en-US" sz="4000" b="1" dirty="0" smtClean="0">
                <a:latin typeface="黑体" pitchFamily="2" charset="-122"/>
                <a:ea typeface="黑体" pitchFamily="2" charset="-122"/>
              </a:rPr>
              <a:t>实现以太网协议。</a:t>
            </a:r>
          </a:p>
          <a:p>
            <a:endParaRPr lang="zh-CN" altLang="en-US" sz="4000" b="1"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7186626"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虚拟局域网</a:t>
            </a:r>
          </a:p>
        </p:txBody>
      </p:sp>
      <p:sp>
        <p:nvSpPr>
          <p:cNvPr id="3" name="矩形 2"/>
          <p:cNvSpPr/>
          <p:nvPr/>
        </p:nvSpPr>
        <p:spPr>
          <a:xfrm>
            <a:off x="2479025" y="1357298"/>
            <a:ext cx="3081228"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 3  VLAN</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间的通信</a:t>
            </a:r>
          </a:p>
        </p:txBody>
      </p:sp>
      <p:grpSp>
        <p:nvGrpSpPr>
          <p:cNvPr id="4" name="组合 5"/>
          <p:cNvGrpSpPr/>
          <p:nvPr/>
        </p:nvGrpSpPr>
        <p:grpSpPr>
          <a:xfrm>
            <a:off x="978827" y="1000108"/>
            <a:ext cx="1428760" cy="1152000"/>
            <a:chOff x="1166778" y="1571612"/>
            <a:chExt cx="1428760" cy="1152000"/>
          </a:xfrm>
        </p:grpSpPr>
        <p:sp>
          <p:nvSpPr>
            <p:cNvPr id="5" name="菱形 4"/>
            <p:cNvSpPr/>
            <p:nvPr/>
          </p:nvSpPr>
          <p:spPr>
            <a:xfrm>
              <a:off x="1166778" y="1571612"/>
              <a:ext cx="1152000" cy="1152000"/>
            </a:xfrm>
            <a:prstGeom prst="diamond">
              <a:avLst/>
            </a:prstGeom>
            <a:blipFill dpi="0" rotWithShape="1">
              <a:blip r:embed="rId3"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菱形 5"/>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12" name="组合 11"/>
          <p:cNvGrpSpPr>
            <a:grpSpLocks noChangeAspect="1"/>
          </p:cNvGrpSpPr>
          <p:nvPr/>
        </p:nvGrpSpPr>
        <p:grpSpPr>
          <a:xfrm>
            <a:off x="1095340" y="2428868"/>
            <a:ext cx="4248000" cy="3877953"/>
            <a:chOff x="1321828" y="1348159"/>
            <a:chExt cx="8931520" cy="6039924"/>
          </a:xfrm>
        </p:grpSpPr>
        <p:grpSp>
          <p:nvGrpSpPr>
            <p:cNvPr id="13" name="组合 1"/>
            <p:cNvGrpSpPr/>
            <p:nvPr/>
          </p:nvGrpSpPr>
          <p:grpSpPr>
            <a:xfrm>
              <a:off x="1321828" y="1556792"/>
              <a:ext cx="8931520" cy="5831291"/>
              <a:chOff x="1321828" y="1556792"/>
              <a:chExt cx="8931520" cy="5831291"/>
            </a:xfrm>
          </p:grpSpPr>
          <p:sp>
            <p:nvSpPr>
              <p:cNvPr id="15" name="矩形 2"/>
              <p:cNvSpPr/>
              <p:nvPr/>
            </p:nvSpPr>
            <p:spPr bwMode="auto">
              <a:xfrm>
                <a:off x="1321828" y="1556792"/>
                <a:ext cx="8931520" cy="5831291"/>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sp>
            <p:nvSpPr>
              <p:cNvPr id="16" name="圆角矩形 5"/>
              <p:cNvSpPr/>
              <p:nvPr/>
            </p:nvSpPr>
            <p:spPr>
              <a:xfrm>
                <a:off x="1883526" y="2013619"/>
                <a:ext cx="7871851" cy="5102381"/>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在实际应用中，只在一台交换机上实现</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VLAN</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是远远不够的，通常需要跨越多台交换机划分</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VLAN</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例如，想要构建一个小型管理网络，将分布在各个部门的部门主管计算机划分到同一</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VLAN</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中，就需要跨多台交换机配置</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VLAN</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，如图所示。</a:t>
                </a:r>
              </a:p>
            </p:txBody>
          </p:sp>
        </p:grpSp>
        <p:sp>
          <p:nvSpPr>
            <p:cNvPr id="14" name="六边形 13"/>
            <p:cNvSpPr/>
            <p:nvPr/>
          </p:nvSpPr>
          <p:spPr>
            <a:xfrm>
              <a:off x="1675683" y="1348159"/>
              <a:ext cx="2520283" cy="502576"/>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5"/>
            </a:p>
          </p:txBody>
        </p:sp>
      </p:grpSp>
      <p:sp>
        <p:nvSpPr>
          <p:cNvPr id="4782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20" name="组合 19"/>
          <p:cNvGrpSpPr/>
          <p:nvPr/>
        </p:nvGrpSpPr>
        <p:grpSpPr>
          <a:xfrm>
            <a:off x="5524496" y="3000372"/>
            <a:ext cx="6282899" cy="2941100"/>
            <a:chOff x="5524496" y="2500306"/>
            <a:chExt cx="6282899" cy="2941100"/>
          </a:xfrm>
        </p:grpSpPr>
        <p:graphicFrame>
          <p:nvGraphicFramePr>
            <p:cNvPr id="478209" name="Object 1"/>
            <p:cNvGraphicFramePr>
              <a:graphicFrameLocks noChangeAspect="1"/>
            </p:cNvGraphicFramePr>
            <p:nvPr/>
          </p:nvGraphicFramePr>
          <p:xfrm>
            <a:off x="5524496" y="2500306"/>
            <a:ext cx="6282899" cy="2428892"/>
          </p:xfrm>
          <a:graphic>
            <a:graphicData uri="http://schemas.openxmlformats.org/presentationml/2006/ole">
              <mc:AlternateContent xmlns:mc="http://schemas.openxmlformats.org/markup-compatibility/2006">
                <mc:Choice xmlns:v="urn:schemas-microsoft-com:vml" Requires="v">
                  <p:oleObj spid="_x0000_s100365" r:id="rId4" imgW="4852608" imgH="2008483" progId="">
                    <p:embed/>
                  </p:oleObj>
                </mc:Choice>
                <mc:Fallback>
                  <p:oleObj r:id="rId4" imgW="4852608" imgH="2008483" progId="">
                    <p:embed/>
                    <p:pic>
                      <p:nvPicPr>
                        <p:cNvPr id="0" name=""/>
                        <p:cNvPicPr>
                          <a:picLocks noChangeAspect="1" noChangeArrowheads="1"/>
                        </p:cNvPicPr>
                        <p:nvPr/>
                      </p:nvPicPr>
                      <p:blipFill>
                        <a:blip r:embed="rId5">
                          <a:grayscl/>
                          <a:extLst>
                            <a:ext uri="{28A0092B-C50C-407E-A947-70E740481C1C}">
                              <a14:useLocalDpi xmlns:a14="http://schemas.microsoft.com/office/drawing/2010/main" val="0"/>
                            </a:ext>
                          </a:extLst>
                        </a:blip>
                        <a:srcRect b="6921"/>
                        <a:stretch>
                          <a:fillRect/>
                        </a:stretch>
                      </p:blipFill>
                      <p:spPr bwMode="auto">
                        <a:xfrm>
                          <a:off x="5524496" y="2500306"/>
                          <a:ext cx="6282899" cy="24288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矩形 18"/>
            <p:cNvSpPr/>
            <p:nvPr/>
          </p:nvSpPr>
          <p:spPr>
            <a:xfrm>
              <a:off x="7024694" y="5072074"/>
              <a:ext cx="2557110" cy="369332"/>
            </a:xfrm>
            <a:prstGeom prst="rect">
              <a:avLst/>
            </a:prstGeom>
          </p:spPr>
          <p:txBody>
            <a:bodyPr wrap="none">
              <a:spAutoFit/>
            </a:bodyPr>
            <a:lstStyle/>
            <a:p>
              <a:r>
                <a:rPr lang="zh-CN" altLang="en-US" dirty="0" smtClean="0">
                  <a:latin typeface="Times New Roman" pitchFamily="18" charset="0"/>
                  <a:ea typeface="微软雅黑" pitchFamily="34" charset="-122"/>
                  <a:cs typeface="Times New Roman" pitchFamily="18" charset="0"/>
                </a:rPr>
                <a:t>图</a:t>
              </a:r>
              <a:r>
                <a:rPr lang="en-US" altLang="zh-CN" dirty="0">
                  <a:latin typeface="Times New Roman" pitchFamily="18" charset="0"/>
                  <a:ea typeface="微软雅黑" pitchFamily="34" charset="-122"/>
                  <a:cs typeface="Times New Roman" pitchFamily="18" charset="0"/>
                </a:rPr>
                <a:t> </a:t>
              </a:r>
              <a:r>
                <a:rPr lang="en-US" dirty="0" smtClean="0">
                  <a:latin typeface="Times New Roman" pitchFamily="18" charset="0"/>
                  <a:ea typeface="微软雅黑" pitchFamily="34" charset="-122"/>
                  <a:cs typeface="Times New Roman" pitchFamily="18" charset="0"/>
                </a:rPr>
                <a:t> </a:t>
              </a:r>
              <a:r>
                <a:rPr lang="zh-CN" altLang="en-US" dirty="0" smtClean="0">
                  <a:latin typeface="Times New Roman" pitchFamily="18" charset="0"/>
                  <a:ea typeface="微软雅黑" pitchFamily="34" charset="-122"/>
                  <a:cs typeface="Times New Roman" pitchFamily="18" charset="0"/>
                </a:rPr>
                <a:t>跨交换机划分</a:t>
              </a:r>
              <a:r>
                <a:rPr lang="en-US" dirty="0" smtClean="0">
                  <a:latin typeface="Times New Roman" pitchFamily="18" charset="0"/>
                  <a:ea typeface="微软雅黑" pitchFamily="34" charset="-122"/>
                  <a:cs typeface="Times New Roman" pitchFamily="18" charset="0"/>
                </a:rPr>
                <a:t>VLAN</a:t>
              </a:r>
              <a:endParaRPr lang="zh-CN" altLang="en-US" dirty="0">
                <a:latin typeface="Times New Roman" pitchFamily="18" charset="0"/>
                <a:ea typeface="微软雅黑" pitchFamily="34" charset="-122"/>
                <a:cs typeface="Times New Roman" pitchFamily="18" charset="0"/>
              </a:endParaRPr>
            </a:p>
          </p:txBody>
        </p:sp>
      </p:grpSp>
    </p:spTree>
    <p:extLst>
      <p:ext uri="{BB962C8B-B14F-4D97-AF65-F5344CB8AC3E}">
        <p14:creationId xmlns:p14="http://schemas.microsoft.com/office/powerpoint/2010/main" val="367131979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lide(fromBottom)">
                                      <p:cBhvr>
                                        <p:cTn id="14" dur="500"/>
                                        <p:tgtEl>
                                          <p:spTgt spid="3"/>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14" presetClass="entr" presetSubtype="1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randombar(horizontal)">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7186626"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虚拟局域网</a:t>
            </a:r>
          </a:p>
        </p:txBody>
      </p:sp>
      <p:grpSp>
        <p:nvGrpSpPr>
          <p:cNvPr id="7" name="组合 11"/>
          <p:cNvGrpSpPr>
            <a:grpSpLocks noChangeAspect="1"/>
          </p:cNvGrpSpPr>
          <p:nvPr/>
        </p:nvGrpSpPr>
        <p:grpSpPr>
          <a:xfrm>
            <a:off x="1095340" y="1336997"/>
            <a:ext cx="4248000" cy="4993954"/>
            <a:chOff x="1321828" y="1348159"/>
            <a:chExt cx="8931520" cy="7778094"/>
          </a:xfrm>
        </p:grpSpPr>
        <p:grpSp>
          <p:nvGrpSpPr>
            <p:cNvPr id="8" name="组合 1"/>
            <p:cNvGrpSpPr/>
            <p:nvPr/>
          </p:nvGrpSpPr>
          <p:grpSpPr>
            <a:xfrm>
              <a:off x="1321828" y="1556792"/>
              <a:ext cx="8931520" cy="7569461"/>
              <a:chOff x="1321828" y="1556792"/>
              <a:chExt cx="8931520" cy="7569461"/>
            </a:xfrm>
          </p:grpSpPr>
          <p:sp>
            <p:nvSpPr>
              <p:cNvPr id="15" name="矩形 2"/>
              <p:cNvSpPr/>
              <p:nvPr/>
            </p:nvSpPr>
            <p:spPr bwMode="auto">
              <a:xfrm>
                <a:off x="1321828" y="1556792"/>
                <a:ext cx="8931520" cy="7569461"/>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sp>
            <p:nvSpPr>
              <p:cNvPr id="16" name="圆角矩形 5"/>
              <p:cNvSpPr/>
              <p:nvPr/>
            </p:nvSpPr>
            <p:spPr>
              <a:xfrm>
                <a:off x="1883526" y="2013618"/>
                <a:ext cx="8073957" cy="6840551"/>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当属于同一</a:t>
                </a:r>
                <a:r>
                  <a:rPr lang="en-US" altLang="zh-CN"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VLAN</a:t>
                </a:r>
                <a:r>
                  <a:rPr lang="zh-CN" altLang="en-US"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的成员分布在不同交换机的端口上时，需要进行一定的配置才能实现彼此间的通信。</a:t>
                </a:r>
                <a:endParaRPr lang="en-US" altLang="zh-CN"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r>
                  <a:rPr lang="en-US" altLang="zh-CN"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IEEE</a:t>
                </a:r>
                <a:r>
                  <a:rPr lang="zh-CN" altLang="en-US"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组织于</a:t>
                </a:r>
                <a:r>
                  <a:rPr lang="en-US" altLang="zh-CN"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1999</a:t>
                </a:r>
                <a:r>
                  <a:rPr lang="zh-CN" altLang="en-US"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年颁布了</a:t>
                </a:r>
                <a:r>
                  <a:rPr lang="en-US" altLang="zh-CN"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IEEE 802.1Q</a:t>
                </a:r>
                <a:r>
                  <a:rPr lang="zh-CN" altLang="en-US"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协议草案，定义了跨交换机实现</a:t>
                </a:r>
                <a:r>
                  <a:rPr lang="en-US" altLang="zh-CN"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VLAN</a:t>
                </a:r>
                <a:r>
                  <a:rPr lang="zh-CN" altLang="en-US"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内部成员间的通信方法：</a:t>
                </a:r>
                <a:endParaRPr lang="en-US" altLang="zh-CN"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25000"/>
                  </a:lnSpc>
                </a:pPr>
                <a:r>
                  <a:rPr lang="zh-CN" altLang="en-US"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让交换机之间的互联链路汇集到一条链路上，该链路允许各个</a:t>
                </a:r>
                <a:r>
                  <a:rPr lang="en-US" altLang="zh-CN"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VLAN</a:t>
                </a:r>
                <a:r>
                  <a:rPr lang="zh-CN" altLang="en-US"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的数据通过，如图所示。这条链路称为交换机的主干链路或中继链路。</a:t>
                </a:r>
              </a:p>
            </p:txBody>
          </p:sp>
        </p:grpSp>
        <p:sp>
          <p:nvSpPr>
            <p:cNvPr id="14" name="六边形 13"/>
            <p:cNvSpPr/>
            <p:nvPr/>
          </p:nvSpPr>
          <p:spPr>
            <a:xfrm>
              <a:off x="1675683" y="1348159"/>
              <a:ext cx="2520283" cy="502576"/>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5"/>
            </a:p>
          </p:txBody>
        </p:sp>
      </p:grpSp>
      <p:sp>
        <p:nvSpPr>
          <p:cNvPr id="4782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sp>
        <p:nvSpPr>
          <p:cNvPr id="48742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8" name="组合 17"/>
          <p:cNvGrpSpPr/>
          <p:nvPr/>
        </p:nvGrpSpPr>
        <p:grpSpPr>
          <a:xfrm>
            <a:off x="5381620" y="2428868"/>
            <a:ext cx="6652482" cy="3083976"/>
            <a:chOff x="5381620" y="1643050"/>
            <a:chExt cx="6652482" cy="3083976"/>
          </a:xfrm>
        </p:grpSpPr>
        <p:sp>
          <p:nvSpPr>
            <p:cNvPr id="19" name="矩形 18"/>
            <p:cNvSpPr/>
            <p:nvPr/>
          </p:nvSpPr>
          <p:spPr>
            <a:xfrm>
              <a:off x="6167438" y="4357694"/>
              <a:ext cx="4461478" cy="369332"/>
            </a:xfrm>
            <a:prstGeom prst="rect">
              <a:avLst/>
            </a:prstGeom>
          </p:spPr>
          <p:txBody>
            <a:bodyPr wrap="none">
              <a:spAutoFit/>
            </a:bodyPr>
            <a:lstStyle/>
            <a:p>
              <a:r>
                <a:rPr lang="zh-CN" altLang="en-US" dirty="0" smtClean="0">
                  <a:latin typeface="Times New Roman" pitchFamily="18" charset="0"/>
                  <a:ea typeface="微软雅黑" pitchFamily="34" charset="-122"/>
                  <a:cs typeface="Times New Roman" pitchFamily="18" charset="0"/>
                </a:rPr>
                <a:t>图 </a:t>
              </a:r>
              <a:r>
                <a:rPr lang="en-US" altLang="zh-CN" dirty="0" smtClean="0">
                  <a:latin typeface="Times New Roman" pitchFamily="18" charset="0"/>
                  <a:ea typeface="微软雅黑" pitchFamily="34" charset="-122"/>
                  <a:cs typeface="Times New Roman" pitchFamily="18" charset="0"/>
                </a:rPr>
                <a:t>  </a:t>
              </a:r>
              <a:r>
                <a:rPr lang="zh-CN" altLang="en-US" dirty="0" smtClean="0">
                  <a:latin typeface="Times New Roman" pitchFamily="18" charset="0"/>
                  <a:ea typeface="微软雅黑" pitchFamily="34" charset="-122"/>
                  <a:cs typeface="Times New Roman" pitchFamily="18" charset="0"/>
                </a:rPr>
                <a:t>跨交换机</a:t>
              </a:r>
              <a:r>
                <a:rPr lang="en-US" altLang="zh-CN" dirty="0" smtClean="0">
                  <a:latin typeface="Times New Roman" pitchFamily="18" charset="0"/>
                  <a:ea typeface="微软雅黑" pitchFamily="34" charset="-122"/>
                  <a:cs typeface="Times New Roman" pitchFamily="18" charset="0"/>
                </a:rPr>
                <a:t>VLAN</a:t>
              </a:r>
              <a:r>
                <a:rPr lang="zh-CN" altLang="en-US" dirty="0" smtClean="0">
                  <a:latin typeface="Times New Roman" pitchFamily="18" charset="0"/>
                  <a:ea typeface="微软雅黑" pitchFamily="34" charset="-122"/>
                  <a:cs typeface="Times New Roman" pitchFamily="18" charset="0"/>
                </a:rPr>
                <a:t>内部成员间的通信方法</a:t>
              </a:r>
            </a:p>
          </p:txBody>
        </p:sp>
        <p:graphicFrame>
          <p:nvGraphicFramePr>
            <p:cNvPr id="487427" name="Object 3"/>
            <p:cNvGraphicFramePr>
              <a:graphicFrameLocks noChangeAspect="1"/>
            </p:cNvGraphicFramePr>
            <p:nvPr/>
          </p:nvGraphicFramePr>
          <p:xfrm>
            <a:off x="5381620" y="1643050"/>
            <a:ext cx="6652482" cy="2571768"/>
          </p:xfrm>
          <a:graphic>
            <a:graphicData uri="http://schemas.openxmlformats.org/presentationml/2006/ole">
              <mc:AlternateContent xmlns:mc="http://schemas.openxmlformats.org/markup-compatibility/2006">
                <mc:Choice xmlns:v="urn:schemas-microsoft-com:vml" Requires="v">
                  <p:oleObj spid="_x0000_s102412" r:id="rId3" imgW="4852608" imgH="2008483" progId="">
                    <p:embed/>
                  </p:oleObj>
                </mc:Choice>
                <mc:Fallback>
                  <p:oleObj r:id="rId3" imgW="4852608" imgH="2008483" progId="">
                    <p:embed/>
                    <p:pic>
                      <p:nvPicPr>
                        <p:cNvPr id="0" name=""/>
                        <p:cNvPicPr>
                          <a:picLocks noChangeAspect="1" noChangeArrowheads="1"/>
                        </p:cNvPicPr>
                        <p:nvPr/>
                      </p:nvPicPr>
                      <p:blipFill>
                        <a:blip r:embed="rId4">
                          <a:grayscl/>
                          <a:extLst>
                            <a:ext uri="{28A0092B-C50C-407E-A947-70E740481C1C}">
                              <a14:useLocalDpi xmlns:a14="http://schemas.microsoft.com/office/drawing/2010/main" val="0"/>
                            </a:ext>
                          </a:extLst>
                        </a:blip>
                        <a:srcRect b="6921"/>
                        <a:stretch>
                          <a:fillRect/>
                        </a:stretch>
                      </p:blipFill>
                      <p:spPr bwMode="auto">
                        <a:xfrm>
                          <a:off x="5381620" y="1643050"/>
                          <a:ext cx="6652482" cy="25717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21868151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7186626"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虚拟局域网</a:t>
            </a:r>
          </a:p>
        </p:txBody>
      </p:sp>
      <p:sp>
        <p:nvSpPr>
          <p:cNvPr id="3" name="矩形 2"/>
          <p:cNvSpPr/>
          <p:nvPr/>
        </p:nvSpPr>
        <p:spPr>
          <a:xfrm>
            <a:off x="1166778" y="1957037"/>
            <a:ext cx="9429816" cy="2400657"/>
          </a:xfrm>
          <a:prstGeom prst="rect">
            <a:avLst/>
          </a:prstGeom>
          <a:solidFill>
            <a:schemeClr val="bg1"/>
          </a:solidFill>
          <a:ln w="28575">
            <a:noFill/>
            <a:prstDash val="dash"/>
          </a:ln>
        </p:spPr>
        <p:txBody>
          <a:bodyPr wrap="square">
            <a:spAutoFit/>
          </a:bodyPr>
          <a:lstStyle/>
          <a:p>
            <a:pPr indent="457200" algn="just">
              <a:lnSpc>
                <a:spcPct val="125000"/>
              </a:lnSpc>
            </a:pPr>
            <a:r>
              <a:rPr lang="en-US" altLang="zh-CN" sz="2000" dirty="0" smtClean="0">
                <a:latin typeface="Times New Roman" pitchFamily="18" charset="0"/>
                <a:ea typeface="微软雅黑" pitchFamily="34" charset="-122"/>
                <a:cs typeface="Times New Roman" pitchFamily="18" charset="0"/>
              </a:rPr>
              <a:t>IEEE 802.1Q</a:t>
            </a:r>
            <a:r>
              <a:rPr lang="zh-CN" altLang="en-US" sz="2000" dirty="0" smtClean="0">
                <a:latin typeface="Times New Roman" pitchFamily="18" charset="0"/>
                <a:ea typeface="微软雅黑" pitchFamily="34" charset="-122"/>
                <a:cs typeface="Times New Roman" pitchFamily="18" charset="0"/>
              </a:rPr>
              <a:t>协议标准的核心是在交换机上定义了两种类型的端口：</a:t>
            </a:r>
            <a:r>
              <a:rPr lang="en-US" altLang="zh-CN" sz="2000" dirty="0" smtClean="0">
                <a:latin typeface="Times New Roman" pitchFamily="18" charset="0"/>
                <a:ea typeface="微软雅黑" pitchFamily="34" charset="-122"/>
                <a:cs typeface="Times New Roman" pitchFamily="18" charset="0"/>
              </a:rPr>
              <a:t>Access</a:t>
            </a:r>
            <a:r>
              <a:rPr lang="zh-CN" altLang="en-US" sz="2000" dirty="0" smtClean="0">
                <a:latin typeface="Times New Roman" pitchFamily="18" charset="0"/>
                <a:ea typeface="微软雅黑" pitchFamily="34" charset="-122"/>
                <a:cs typeface="Times New Roman" pitchFamily="18" charset="0"/>
              </a:rPr>
              <a:t>访问端口和</a:t>
            </a:r>
            <a:r>
              <a:rPr lang="en-US" altLang="zh-CN" sz="2000" dirty="0" smtClean="0">
                <a:latin typeface="Times New Roman" pitchFamily="18" charset="0"/>
                <a:ea typeface="微软雅黑" pitchFamily="34" charset="-122"/>
                <a:cs typeface="Times New Roman" pitchFamily="18" charset="0"/>
              </a:rPr>
              <a:t>Trunk</a:t>
            </a:r>
            <a:r>
              <a:rPr lang="zh-CN" altLang="en-US" sz="2000" dirty="0" smtClean="0">
                <a:latin typeface="Times New Roman" pitchFamily="18" charset="0"/>
                <a:ea typeface="微软雅黑" pitchFamily="34" charset="-122"/>
                <a:cs typeface="Times New Roman" pitchFamily="18" charset="0"/>
              </a:rPr>
              <a:t>干道端口。</a:t>
            </a:r>
            <a:r>
              <a:rPr lang="en-US" altLang="zh-CN" sz="2000" dirty="0" smtClean="0">
                <a:latin typeface="Times New Roman" pitchFamily="18" charset="0"/>
                <a:ea typeface="微软雅黑" pitchFamily="34" charset="-122"/>
                <a:cs typeface="Times New Roman" pitchFamily="18" charset="0"/>
              </a:rPr>
              <a:t>Access</a:t>
            </a:r>
            <a:r>
              <a:rPr lang="zh-CN" altLang="en-US" sz="2000" dirty="0" smtClean="0">
                <a:latin typeface="Times New Roman" pitchFamily="18" charset="0"/>
                <a:ea typeface="微软雅黑" pitchFamily="34" charset="-122"/>
                <a:cs typeface="Times New Roman" pitchFamily="18" charset="0"/>
              </a:rPr>
              <a:t>端口一般用于接入计算机等终端设备，只属于一个</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Trunk</a:t>
            </a:r>
            <a:r>
              <a:rPr lang="zh-CN" altLang="en-US" sz="2000" dirty="0" smtClean="0">
                <a:latin typeface="Times New Roman" pitchFamily="18" charset="0"/>
                <a:ea typeface="微软雅黑" pitchFamily="34" charset="-122"/>
                <a:cs typeface="Times New Roman" pitchFamily="18" charset="0"/>
              </a:rPr>
              <a:t>干道端口一般用于交换机之间的连接，属于多个</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，可以传输所有</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之间的数据，实现跨交换机上同一</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成员间的通信。</a:t>
            </a:r>
          </a:p>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这种方法不仅解决了跨交换机的</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成员间的通信问题，也避免了对交换机端口的额外占用。此外，</a:t>
            </a:r>
            <a:r>
              <a:rPr lang="en-US" altLang="zh-CN" sz="2000" dirty="0" smtClean="0">
                <a:latin typeface="Times New Roman" pitchFamily="18" charset="0"/>
                <a:ea typeface="微软雅黑" pitchFamily="34" charset="-122"/>
                <a:cs typeface="Times New Roman" pitchFamily="18" charset="0"/>
              </a:rPr>
              <a:t>IEEE 802.1Q</a:t>
            </a:r>
            <a:r>
              <a:rPr lang="zh-CN" altLang="en-US" sz="2000" dirty="0" smtClean="0">
                <a:latin typeface="Times New Roman" pitchFamily="18" charset="0"/>
                <a:ea typeface="微软雅黑" pitchFamily="34" charset="-122"/>
                <a:cs typeface="Times New Roman" pitchFamily="18" charset="0"/>
              </a:rPr>
              <a:t>协议标准还提高了网络段间的安全性。</a:t>
            </a:r>
          </a:p>
        </p:txBody>
      </p:sp>
      <p:pic>
        <p:nvPicPr>
          <p:cNvPr id="4" name="图片 3" descr="网络2.jpg"/>
          <p:cNvPicPr>
            <a:picLocks noChangeAspect="1"/>
          </p:cNvPicPr>
          <p:nvPr/>
        </p:nvPicPr>
        <p:blipFill>
          <a:blip r:embed="rId2">
            <a:clrChange>
              <a:clrFrom>
                <a:srgbClr val="FFFFFF"/>
              </a:clrFrom>
              <a:clrTo>
                <a:srgbClr val="FFFFFF">
                  <a:alpha val="0"/>
                </a:srgbClr>
              </a:clrTo>
            </a:clrChange>
          </a:blip>
          <a:srcRect b="4999"/>
          <a:stretch>
            <a:fillRect/>
          </a:stretch>
        </p:blipFill>
        <p:spPr>
          <a:xfrm>
            <a:off x="8382000" y="4143356"/>
            <a:ext cx="3810000" cy="2714644"/>
          </a:xfrm>
          <a:prstGeom prst="rect">
            <a:avLst/>
          </a:prstGeom>
        </p:spPr>
      </p:pic>
    </p:spTree>
    <p:extLst>
      <p:ext uri="{BB962C8B-B14F-4D97-AF65-F5344CB8AC3E}">
        <p14:creationId xmlns:p14="http://schemas.microsoft.com/office/powerpoint/2010/main" val="341096509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立方体 475137"/>
          <p:cNvSpPr/>
          <p:nvPr/>
        </p:nvSpPr>
        <p:spPr>
          <a:xfrm flipH="1">
            <a:off x="2351088" y="4111625"/>
            <a:ext cx="7561262"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39" name="直接连接符 475138"/>
          <p:cNvSpPr/>
          <p:nvPr/>
        </p:nvSpPr>
        <p:spPr>
          <a:xfrm>
            <a:off x="3771900" y="6208713"/>
            <a:ext cx="1568450" cy="0"/>
          </a:xfrm>
          <a:prstGeom prst="line">
            <a:avLst/>
          </a:prstGeom>
          <a:ln w="76200"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40" name="立方体 475139"/>
          <p:cNvSpPr/>
          <p:nvPr/>
        </p:nvSpPr>
        <p:spPr>
          <a:xfrm flipH="1">
            <a:off x="2351088" y="2170113"/>
            <a:ext cx="7561262" cy="1397000"/>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41" name="立方体 475140"/>
          <p:cNvSpPr/>
          <p:nvPr/>
        </p:nvSpPr>
        <p:spPr>
          <a:xfrm flipH="1">
            <a:off x="2425700" y="304800"/>
            <a:ext cx="7412038"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42" name="直接连接符 475141"/>
          <p:cNvSpPr/>
          <p:nvPr/>
        </p:nvSpPr>
        <p:spPr>
          <a:xfrm>
            <a:off x="4203700" y="693738"/>
            <a:ext cx="3917950"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43" name="直接连接符 475142"/>
          <p:cNvSpPr/>
          <p:nvPr/>
        </p:nvSpPr>
        <p:spPr>
          <a:xfrm>
            <a:off x="4352925" y="849313"/>
            <a:ext cx="2362200"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44" name="直接连接符 475143"/>
          <p:cNvSpPr/>
          <p:nvPr/>
        </p:nvSpPr>
        <p:spPr>
          <a:xfrm>
            <a:off x="4500563" y="1003300"/>
            <a:ext cx="519112"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45" name="直接连接符 475144"/>
          <p:cNvSpPr/>
          <p:nvPr/>
        </p:nvSpPr>
        <p:spPr>
          <a:xfrm>
            <a:off x="4500563" y="2946400"/>
            <a:ext cx="519112"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46" name="直接连接符 475145"/>
          <p:cNvSpPr/>
          <p:nvPr/>
        </p:nvSpPr>
        <p:spPr>
          <a:xfrm>
            <a:off x="4352925" y="2713038"/>
            <a:ext cx="2616200"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47" name="直接连接符 475146"/>
          <p:cNvSpPr/>
          <p:nvPr/>
        </p:nvSpPr>
        <p:spPr>
          <a:xfrm>
            <a:off x="4130675" y="2479675"/>
            <a:ext cx="3978275"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48" name="直接连接符 475147"/>
          <p:cNvSpPr/>
          <p:nvPr/>
        </p:nvSpPr>
        <p:spPr>
          <a:xfrm>
            <a:off x="4278313" y="4732338"/>
            <a:ext cx="1408112"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49" name="直接连接符 475148"/>
          <p:cNvSpPr/>
          <p:nvPr/>
        </p:nvSpPr>
        <p:spPr>
          <a:xfrm>
            <a:off x="4278313" y="4887913"/>
            <a:ext cx="746125"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50" name="直接连接符 475149"/>
          <p:cNvSpPr/>
          <p:nvPr/>
        </p:nvSpPr>
        <p:spPr>
          <a:xfrm>
            <a:off x="3929063" y="4422775"/>
            <a:ext cx="4241800"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51" name="直接连接符 475150"/>
          <p:cNvSpPr/>
          <p:nvPr/>
        </p:nvSpPr>
        <p:spPr>
          <a:xfrm>
            <a:off x="4130675" y="4578350"/>
            <a:ext cx="2643188"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52" name="立方体 475151"/>
          <p:cNvSpPr/>
          <p:nvPr/>
        </p:nvSpPr>
        <p:spPr>
          <a:xfrm flipH="1">
            <a:off x="3314700" y="4189413"/>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zh-CN" altLang="en-US" sz="1600" b="1" dirty="0">
                <a:solidFill>
                  <a:srgbClr val="333399"/>
                </a:solidFill>
                <a:latin typeface="黑体" pitchFamily="2" charset="-122"/>
                <a:ea typeface="黑体" pitchFamily="2" charset="-122"/>
              </a:rPr>
              <a:t>以太网</a:t>
            </a:r>
          </a:p>
          <a:p>
            <a:pPr lvl="0" algn="ctr">
              <a:buClr>
                <a:srgbClr val="000000"/>
              </a:buClr>
            </a:pPr>
            <a:r>
              <a:rPr lang="zh-CN" altLang="en-US" sz="1600" b="1" dirty="0">
                <a:solidFill>
                  <a:srgbClr val="333399"/>
                </a:solidFill>
                <a:latin typeface="黑体" pitchFamily="2" charset="-122"/>
                <a:ea typeface="黑体" pitchFamily="2" charset="-122"/>
              </a:rPr>
              <a:t>交换机</a:t>
            </a:r>
          </a:p>
        </p:txBody>
      </p:sp>
      <p:sp>
        <p:nvSpPr>
          <p:cNvPr id="475153" name="圆角矩形 475152"/>
          <p:cNvSpPr/>
          <p:nvPr/>
        </p:nvSpPr>
        <p:spPr>
          <a:xfrm>
            <a:off x="6502400" y="538163"/>
            <a:ext cx="1111250" cy="4583112"/>
          </a:xfrm>
          <a:prstGeom prst="roundRect">
            <a:avLst>
              <a:gd name="adj" fmla="val 50000"/>
            </a:avLst>
          </a:prstGeom>
          <a:solidFill>
            <a:srgbClr val="FFFF66">
              <a:alpha val="50000"/>
            </a:srgbClr>
          </a:solidFill>
          <a:ln w="19050" cap="flat" cmpd="sng">
            <a:solidFill>
              <a:schemeClr val="tx1"/>
            </a:solidFill>
            <a:prstDash val="dash"/>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54" name="圆角矩形 475153"/>
          <p:cNvSpPr/>
          <p:nvPr/>
        </p:nvSpPr>
        <p:spPr>
          <a:xfrm>
            <a:off x="4797425" y="538163"/>
            <a:ext cx="1557338" cy="5127625"/>
          </a:xfrm>
          <a:prstGeom prst="roundRect">
            <a:avLst>
              <a:gd name="adj" fmla="val 50000"/>
            </a:avLst>
          </a:prstGeom>
          <a:solidFill>
            <a:srgbClr val="CCECFF">
              <a:alpha val="50000"/>
            </a:srgbClr>
          </a:solidFill>
          <a:ln w="19050" cap="flat" cmpd="sng">
            <a:solidFill>
              <a:schemeClr val="tx1"/>
            </a:solidFill>
            <a:prstDash val="dash"/>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55" name="文本框 475154"/>
          <p:cNvSpPr txBox="1"/>
          <p:nvPr/>
        </p:nvSpPr>
        <p:spPr>
          <a:xfrm>
            <a:off x="5362575" y="858838"/>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A</a:t>
            </a:r>
            <a:r>
              <a:rPr lang="en-US" altLang="zh-CN" sz="1600" b="1" baseline="-25000">
                <a:solidFill>
                  <a:srgbClr val="333399"/>
                </a:solidFill>
                <a:latin typeface="黑体" pitchFamily="2" charset="-122"/>
                <a:ea typeface="黑体" pitchFamily="2" charset="-122"/>
              </a:rPr>
              <a:t>4</a:t>
            </a:r>
            <a:endParaRPr lang="en-US" altLang="zh-CN" sz="1600" b="1">
              <a:solidFill>
                <a:srgbClr val="333399"/>
              </a:solidFill>
              <a:latin typeface="黑体" pitchFamily="2" charset="-122"/>
              <a:ea typeface="黑体" pitchFamily="2" charset="-122"/>
            </a:endParaRPr>
          </a:p>
        </p:txBody>
      </p:sp>
      <p:sp>
        <p:nvSpPr>
          <p:cNvPr id="475156" name="文本框 475155"/>
          <p:cNvSpPr txBox="1"/>
          <p:nvPr/>
        </p:nvSpPr>
        <p:spPr>
          <a:xfrm>
            <a:off x="7170738" y="4457700"/>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B</a:t>
            </a:r>
            <a:r>
              <a:rPr lang="en-US" altLang="zh-CN" sz="1600" b="1" baseline="-25000">
                <a:solidFill>
                  <a:srgbClr val="333399"/>
                </a:solidFill>
                <a:latin typeface="黑体" pitchFamily="2" charset="-122"/>
                <a:ea typeface="黑体" pitchFamily="2" charset="-122"/>
              </a:rPr>
              <a:t>1</a:t>
            </a:r>
            <a:endParaRPr lang="en-US" altLang="zh-CN" sz="1600" b="1">
              <a:solidFill>
                <a:srgbClr val="333399"/>
              </a:solidFill>
              <a:latin typeface="黑体" pitchFamily="2" charset="-122"/>
              <a:ea typeface="黑体" pitchFamily="2" charset="-122"/>
            </a:endParaRPr>
          </a:p>
        </p:txBody>
      </p:sp>
      <p:sp>
        <p:nvSpPr>
          <p:cNvPr id="475157" name="圆角矩形 475156"/>
          <p:cNvSpPr/>
          <p:nvPr/>
        </p:nvSpPr>
        <p:spPr>
          <a:xfrm>
            <a:off x="7837488" y="382588"/>
            <a:ext cx="1036637" cy="4583112"/>
          </a:xfrm>
          <a:prstGeom prst="roundRect">
            <a:avLst>
              <a:gd name="adj" fmla="val 50000"/>
            </a:avLst>
          </a:prstGeom>
          <a:solidFill>
            <a:srgbClr val="FF99CC">
              <a:alpha val="50000"/>
            </a:srgbClr>
          </a:solidFill>
          <a:ln w="19050" cap="flat" cmpd="sng">
            <a:solidFill>
              <a:schemeClr val="tx1"/>
            </a:solidFill>
            <a:prstDash val="dash"/>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58" name="立方体 475157"/>
          <p:cNvSpPr/>
          <p:nvPr/>
        </p:nvSpPr>
        <p:spPr>
          <a:xfrm flipH="1">
            <a:off x="3314700" y="382588"/>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zh-CN" altLang="en-US" sz="1600" b="1" dirty="0">
                <a:solidFill>
                  <a:srgbClr val="333399"/>
                </a:solidFill>
                <a:latin typeface="黑体" pitchFamily="2" charset="-122"/>
                <a:ea typeface="黑体" pitchFamily="2" charset="-122"/>
              </a:rPr>
              <a:t>以太网</a:t>
            </a:r>
          </a:p>
          <a:p>
            <a:pPr lvl="0" algn="ctr">
              <a:buClr>
                <a:srgbClr val="000000"/>
              </a:buClr>
            </a:pPr>
            <a:r>
              <a:rPr lang="zh-CN" altLang="en-US" sz="1600" b="1" dirty="0">
                <a:solidFill>
                  <a:srgbClr val="333399"/>
                </a:solidFill>
                <a:latin typeface="黑体" pitchFamily="2" charset="-122"/>
                <a:ea typeface="黑体" pitchFamily="2" charset="-122"/>
              </a:rPr>
              <a:t>交换机</a:t>
            </a:r>
          </a:p>
        </p:txBody>
      </p:sp>
      <p:sp>
        <p:nvSpPr>
          <p:cNvPr id="475159" name="直接连接符 475158"/>
          <p:cNvSpPr/>
          <p:nvPr/>
        </p:nvSpPr>
        <p:spPr>
          <a:xfrm>
            <a:off x="3092450" y="938213"/>
            <a:ext cx="0" cy="5037137"/>
          </a:xfrm>
          <a:prstGeom prst="line">
            <a:avLst/>
          </a:prstGeom>
          <a:ln w="38100"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60" name="直接连接符 475159"/>
          <p:cNvSpPr/>
          <p:nvPr/>
        </p:nvSpPr>
        <p:spPr>
          <a:xfrm>
            <a:off x="3078163" y="927100"/>
            <a:ext cx="458787" cy="0"/>
          </a:xfrm>
          <a:prstGeom prst="line">
            <a:avLst/>
          </a:prstGeom>
          <a:ln w="38100"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61" name="文本框 475160"/>
          <p:cNvSpPr txBox="1"/>
          <p:nvPr/>
        </p:nvSpPr>
        <p:spPr>
          <a:xfrm>
            <a:off x="7870825" y="1735138"/>
            <a:ext cx="670376"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VLAN</a:t>
            </a:r>
            <a:r>
              <a:rPr lang="en-US" altLang="zh-CN" sz="1600" b="1" baseline="-25000">
                <a:solidFill>
                  <a:srgbClr val="333399"/>
                </a:solidFill>
                <a:latin typeface="黑体" pitchFamily="2" charset="-122"/>
                <a:ea typeface="黑体" pitchFamily="2" charset="-122"/>
              </a:rPr>
              <a:t>3</a:t>
            </a:r>
            <a:endParaRPr lang="en-US" altLang="zh-CN" sz="1600" b="1">
              <a:solidFill>
                <a:srgbClr val="333399"/>
              </a:solidFill>
              <a:latin typeface="黑体" pitchFamily="2" charset="-122"/>
              <a:ea typeface="黑体" pitchFamily="2" charset="-122"/>
            </a:endParaRPr>
          </a:p>
        </p:txBody>
      </p:sp>
      <p:sp>
        <p:nvSpPr>
          <p:cNvPr id="475162" name="文本框 475161"/>
          <p:cNvSpPr txBox="1"/>
          <p:nvPr/>
        </p:nvSpPr>
        <p:spPr>
          <a:xfrm>
            <a:off x="8389938" y="455613"/>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C</a:t>
            </a:r>
            <a:r>
              <a:rPr lang="en-US" altLang="zh-CN" sz="1600" b="1" baseline="-25000">
                <a:solidFill>
                  <a:srgbClr val="333399"/>
                </a:solidFill>
                <a:latin typeface="黑体" pitchFamily="2" charset="-122"/>
                <a:ea typeface="黑体" pitchFamily="2" charset="-122"/>
              </a:rPr>
              <a:t>3</a:t>
            </a:r>
            <a:endParaRPr lang="en-US" altLang="zh-CN" sz="1600" b="1">
              <a:solidFill>
                <a:srgbClr val="333399"/>
              </a:solidFill>
              <a:latin typeface="黑体" pitchFamily="2" charset="-122"/>
              <a:ea typeface="黑体" pitchFamily="2" charset="-122"/>
            </a:endParaRPr>
          </a:p>
        </p:txBody>
      </p:sp>
      <p:sp>
        <p:nvSpPr>
          <p:cNvPr id="475163" name="文本框 475162"/>
          <p:cNvSpPr txBox="1"/>
          <p:nvPr/>
        </p:nvSpPr>
        <p:spPr>
          <a:xfrm>
            <a:off x="6983413" y="735013"/>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B</a:t>
            </a:r>
            <a:r>
              <a:rPr lang="en-US" altLang="zh-CN" sz="1600" b="1" baseline="-25000">
                <a:solidFill>
                  <a:srgbClr val="333399"/>
                </a:solidFill>
                <a:latin typeface="黑体" pitchFamily="2" charset="-122"/>
                <a:ea typeface="黑体" pitchFamily="2" charset="-122"/>
              </a:rPr>
              <a:t>3</a:t>
            </a:r>
            <a:endParaRPr lang="en-US" altLang="zh-CN" sz="1600" b="1">
              <a:solidFill>
                <a:srgbClr val="333399"/>
              </a:solidFill>
              <a:latin typeface="黑体" pitchFamily="2" charset="-122"/>
              <a:ea typeface="黑体" pitchFamily="2" charset="-122"/>
            </a:endParaRPr>
          </a:p>
        </p:txBody>
      </p:sp>
      <p:sp>
        <p:nvSpPr>
          <p:cNvPr id="475164" name="文本框 475163"/>
          <p:cNvSpPr txBox="1"/>
          <p:nvPr/>
        </p:nvSpPr>
        <p:spPr>
          <a:xfrm>
            <a:off x="5019675" y="1738313"/>
            <a:ext cx="670376"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VLAN</a:t>
            </a:r>
            <a:r>
              <a:rPr lang="en-US" altLang="zh-CN" sz="1600" b="1" baseline="-25000">
                <a:solidFill>
                  <a:srgbClr val="333399"/>
                </a:solidFill>
                <a:latin typeface="黑体" pitchFamily="2" charset="-122"/>
                <a:ea typeface="黑体" pitchFamily="2" charset="-122"/>
              </a:rPr>
              <a:t>1</a:t>
            </a:r>
            <a:endParaRPr lang="en-US" altLang="zh-CN" sz="1600" b="1">
              <a:solidFill>
                <a:srgbClr val="333399"/>
              </a:solidFill>
              <a:latin typeface="黑体" pitchFamily="2" charset="-122"/>
              <a:ea typeface="黑体" pitchFamily="2" charset="-122"/>
            </a:endParaRPr>
          </a:p>
        </p:txBody>
      </p:sp>
      <p:sp>
        <p:nvSpPr>
          <p:cNvPr id="475165" name="文本框 475164"/>
          <p:cNvSpPr txBox="1"/>
          <p:nvPr/>
        </p:nvSpPr>
        <p:spPr>
          <a:xfrm>
            <a:off x="6545263" y="1738313"/>
            <a:ext cx="670376"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VLAN</a:t>
            </a:r>
            <a:r>
              <a:rPr lang="en-US" altLang="zh-CN" sz="1600" b="1" baseline="-25000">
                <a:solidFill>
                  <a:srgbClr val="333399"/>
                </a:solidFill>
                <a:latin typeface="黑体" pitchFamily="2" charset="-122"/>
                <a:ea typeface="黑体" pitchFamily="2" charset="-122"/>
              </a:rPr>
              <a:t>2</a:t>
            </a:r>
            <a:endParaRPr lang="en-US" altLang="zh-CN" sz="1600" b="1">
              <a:solidFill>
                <a:srgbClr val="333399"/>
              </a:solidFill>
              <a:latin typeface="黑体" pitchFamily="2" charset="-122"/>
              <a:ea typeface="黑体" pitchFamily="2" charset="-122"/>
            </a:endParaRPr>
          </a:p>
        </p:txBody>
      </p:sp>
      <p:sp>
        <p:nvSpPr>
          <p:cNvPr id="475166" name="文本框 475165"/>
          <p:cNvSpPr txBox="1"/>
          <p:nvPr/>
        </p:nvSpPr>
        <p:spPr>
          <a:xfrm>
            <a:off x="8431213" y="4160838"/>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C</a:t>
            </a:r>
            <a:r>
              <a:rPr lang="en-US" altLang="zh-CN" sz="1600" b="1" baseline="-25000">
                <a:solidFill>
                  <a:srgbClr val="333399"/>
                </a:solidFill>
                <a:latin typeface="黑体" pitchFamily="2" charset="-122"/>
                <a:ea typeface="黑体" pitchFamily="2" charset="-122"/>
              </a:rPr>
              <a:t>1</a:t>
            </a:r>
            <a:endParaRPr lang="en-US" altLang="zh-CN" sz="1600" b="1">
              <a:solidFill>
                <a:srgbClr val="333399"/>
              </a:solidFill>
              <a:latin typeface="黑体" pitchFamily="2" charset="-122"/>
              <a:ea typeface="黑体" pitchFamily="2" charset="-122"/>
            </a:endParaRPr>
          </a:p>
        </p:txBody>
      </p:sp>
      <p:sp>
        <p:nvSpPr>
          <p:cNvPr id="475167" name="文本框 475166"/>
          <p:cNvSpPr txBox="1"/>
          <p:nvPr/>
        </p:nvSpPr>
        <p:spPr>
          <a:xfrm>
            <a:off x="5957888" y="4573588"/>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A</a:t>
            </a:r>
            <a:r>
              <a:rPr lang="en-US" altLang="zh-CN" sz="1600" b="1" baseline="-25000">
                <a:solidFill>
                  <a:srgbClr val="333399"/>
                </a:solidFill>
                <a:latin typeface="黑体" pitchFamily="2" charset="-122"/>
                <a:ea typeface="黑体" pitchFamily="2" charset="-122"/>
              </a:rPr>
              <a:t>2</a:t>
            </a:r>
            <a:endParaRPr lang="en-US" altLang="zh-CN" sz="1600" b="1">
              <a:solidFill>
                <a:srgbClr val="333399"/>
              </a:solidFill>
              <a:latin typeface="黑体" pitchFamily="2" charset="-122"/>
              <a:ea typeface="黑体" pitchFamily="2" charset="-122"/>
            </a:endParaRPr>
          </a:p>
        </p:txBody>
      </p:sp>
      <p:sp>
        <p:nvSpPr>
          <p:cNvPr id="475168" name="文本框 475167"/>
          <p:cNvSpPr txBox="1"/>
          <p:nvPr/>
        </p:nvSpPr>
        <p:spPr>
          <a:xfrm>
            <a:off x="5316538" y="5018088"/>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A</a:t>
            </a:r>
            <a:r>
              <a:rPr lang="en-US" altLang="zh-CN" sz="1600" b="1" baseline="-25000">
                <a:solidFill>
                  <a:srgbClr val="333399"/>
                </a:solidFill>
                <a:latin typeface="黑体" pitchFamily="2" charset="-122"/>
                <a:ea typeface="黑体" pitchFamily="2" charset="-122"/>
              </a:rPr>
              <a:t>1</a:t>
            </a:r>
            <a:endParaRPr lang="en-US" altLang="zh-CN" sz="1600" b="1">
              <a:solidFill>
                <a:srgbClr val="333399"/>
              </a:solidFill>
              <a:latin typeface="黑体" pitchFamily="2" charset="-122"/>
              <a:ea typeface="黑体" pitchFamily="2" charset="-122"/>
            </a:endParaRPr>
          </a:p>
        </p:txBody>
      </p:sp>
      <p:sp>
        <p:nvSpPr>
          <p:cNvPr id="475169" name="文本框 475168"/>
          <p:cNvSpPr txBox="1"/>
          <p:nvPr/>
        </p:nvSpPr>
        <p:spPr>
          <a:xfrm>
            <a:off x="5346700" y="2816225"/>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A</a:t>
            </a:r>
            <a:r>
              <a:rPr lang="en-US" altLang="zh-CN" sz="1600" b="1" baseline="-25000">
                <a:solidFill>
                  <a:srgbClr val="333399"/>
                </a:solidFill>
                <a:latin typeface="黑体" pitchFamily="2" charset="-122"/>
                <a:ea typeface="黑体" pitchFamily="2" charset="-122"/>
              </a:rPr>
              <a:t>3</a:t>
            </a:r>
            <a:endParaRPr lang="en-US" altLang="zh-CN" sz="1600" b="1">
              <a:solidFill>
                <a:srgbClr val="333399"/>
              </a:solidFill>
              <a:latin typeface="黑体" pitchFamily="2" charset="-122"/>
              <a:ea typeface="黑体" pitchFamily="2" charset="-122"/>
            </a:endParaRPr>
          </a:p>
        </p:txBody>
      </p:sp>
      <p:sp>
        <p:nvSpPr>
          <p:cNvPr id="475170" name="文本框 475169"/>
          <p:cNvSpPr txBox="1"/>
          <p:nvPr/>
        </p:nvSpPr>
        <p:spPr>
          <a:xfrm>
            <a:off x="8456613" y="2301875"/>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C</a:t>
            </a:r>
            <a:r>
              <a:rPr lang="en-US" altLang="zh-CN" sz="1600" b="1" baseline="-25000">
                <a:solidFill>
                  <a:srgbClr val="333399"/>
                </a:solidFill>
                <a:latin typeface="黑体" pitchFamily="2" charset="-122"/>
                <a:ea typeface="黑体" pitchFamily="2" charset="-122"/>
              </a:rPr>
              <a:t>2</a:t>
            </a:r>
            <a:endParaRPr lang="en-US" altLang="zh-CN" sz="1600" b="1">
              <a:solidFill>
                <a:srgbClr val="333399"/>
              </a:solidFill>
              <a:latin typeface="黑体" pitchFamily="2" charset="-122"/>
              <a:ea typeface="黑体" pitchFamily="2" charset="-122"/>
            </a:endParaRPr>
          </a:p>
        </p:txBody>
      </p:sp>
      <p:sp>
        <p:nvSpPr>
          <p:cNvPr id="475171" name="文本框 475170"/>
          <p:cNvSpPr txBox="1"/>
          <p:nvPr/>
        </p:nvSpPr>
        <p:spPr>
          <a:xfrm>
            <a:off x="7212013" y="2454275"/>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B</a:t>
            </a:r>
            <a:r>
              <a:rPr lang="en-US" altLang="zh-CN" sz="1600" b="1" baseline="-25000">
                <a:solidFill>
                  <a:srgbClr val="333399"/>
                </a:solidFill>
                <a:latin typeface="黑体" pitchFamily="2" charset="-122"/>
                <a:ea typeface="黑体" pitchFamily="2" charset="-122"/>
              </a:rPr>
              <a:t>2</a:t>
            </a:r>
            <a:endParaRPr lang="en-US" altLang="zh-CN" sz="1600" b="1">
              <a:solidFill>
                <a:srgbClr val="333399"/>
              </a:solidFill>
              <a:latin typeface="黑体" pitchFamily="2" charset="-122"/>
              <a:ea typeface="黑体" pitchFamily="2" charset="-122"/>
            </a:endParaRPr>
          </a:p>
        </p:txBody>
      </p:sp>
      <p:pic>
        <p:nvPicPr>
          <p:cNvPr id="475172" name="图片 475171"/>
          <p:cNvPicPr/>
          <p:nvPr/>
        </p:nvPicPr>
        <p:blipFill>
          <a:blip r:embed="rId3" cstate="print"/>
          <a:stretch>
            <a:fillRect/>
          </a:stretch>
        </p:blipFill>
        <p:spPr>
          <a:xfrm>
            <a:off x="4872038" y="927100"/>
            <a:ext cx="509587" cy="536575"/>
          </a:xfrm>
          <a:prstGeom prst="rect">
            <a:avLst/>
          </a:prstGeom>
          <a:noFill/>
          <a:ln w="9525">
            <a:noFill/>
            <a:miter/>
          </a:ln>
        </p:spPr>
      </p:pic>
      <p:pic>
        <p:nvPicPr>
          <p:cNvPr id="475173" name="图片 475172"/>
          <p:cNvPicPr/>
          <p:nvPr/>
        </p:nvPicPr>
        <p:blipFill>
          <a:blip r:embed="rId3" cstate="print"/>
          <a:stretch>
            <a:fillRect/>
          </a:stretch>
        </p:blipFill>
        <p:spPr>
          <a:xfrm>
            <a:off x="7985125" y="538163"/>
            <a:ext cx="509588" cy="536575"/>
          </a:xfrm>
          <a:prstGeom prst="rect">
            <a:avLst/>
          </a:prstGeom>
          <a:noFill/>
          <a:ln w="9525">
            <a:noFill/>
            <a:miter/>
          </a:ln>
        </p:spPr>
      </p:pic>
      <p:pic>
        <p:nvPicPr>
          <p:cNvPr id="475174" name="图片 475173"/>
          <p:cNvPicPr/>
          <p:nvPr/>
        </p:nvPicPr>
        <p:blipFill>
          <a:blip r:embed="rId3" cstate="print"/>
          <a:stretch>
            <a:fillRect/>
          </a:stretch>
        </p:blipFill>
        <p:spPr>
          <a:xfrm>
            <a:off x="6577013" y="771525"/>
            <a:ext cx="509587" cy="536575"/>
          </a:xfrm>
          <a:prstGeom prst="rect">
            <a:avLst/>
          </a:prstGeom>
          <a:noFill/>
          <a:ln w="9525">
            <a:noFill/>
            <a:miter/>
          </a:ln>
        </p:spPr>
      </p:pic>
      <p:pic>
        <p:nvPicPr>
          <p:cNvPr id="475175" name="图片 475174"/>
          <p:cNvPicPr/>
          <p:nvPr/>
        </p:nvPicPr>
        <p:blipFill>
          <a:blip r:embed="rId3" cstate="print"/>
          <a:stretch>
            <a:fillRect/>
          </a:stretch>
        </p:blipFill>
        <p:spPr>
          <a:xfrm>
            <a:off x="7994650" y="2324100"/>
            <a:ext cx="509588" cy="538163"/>
          </a:xfrm>
          <a:prstGeom prst="rect">
            <a:avLst/>
          </a:prstGeom>
          <a:noFill/>
          <a:ln w="9525">
            <a:noFill/>
            <a:miter/>
          </a:ln>
        </p:spPr>
      </p:pic>
      <p:pic>
        <p:nvPicPr>
          <p:cNvPr id="475176" name="图片 475175"/>
          <p:cNvPicPr/>
          <p:nvPr/>
        </p:nvPicPr>
        <p:blipFill>
          <a:blip r:embed="rId3" cstate="print"/>
          <a:stretch>
            <a:fillRect/>
          </a:stretch>
        </p:blipFill>
        <p:spPr>
          <a:xfrm>
            <a:off x="6808788" y="2557463"/>
            <a:ext cx="509587" cy="538162"/>
          </a:xfrm>
          <a:prstGeom prst="rect">
            <a:avLst/>
          </a:prstGeom>
          <a:noFill/>
          <a:ln w="9525">
            <a:noFill/>
            <a:miter/>
          </a:ln>
        </p:spPr>
      </p:pic>
      <p:pic>
        <p:nvPicPr>
          <p:cNvPr id="475177" name="图片 475176"/>
          <p:cNvPicPr/>
          <p:nvPr/>
        </p:nvPicPr>
        <p:blipFill>
          <a:blip r:embed="rId3" cstate="print"/>
          <a:stretch>
            <a:fillRect/>
          </a:stretch>
        </p:blipFill>
        <p:spPr>
          <a:xfrm>
            <a:off x="4872038" y="2790825"/>
            <a:ext cx="509587" cy="538163"/>
          </a:xfrm>
          <a:prstGeom prst="rect">
            <a:avLst/>
          </a:prstGeom>
          <a:noFill/>
          <a:ln w="9525">
            <a:noFill/>
            <a:miter/>
          </a:ln>
        </p:spPr>
      </p:pic>
      <p:pic>
        <p:nvPicPr>
          <p:cNvPr id="475178" name="图片 475177"/>
          <p:cNvPicPr/>
          <p:nvPr/>
        </p:nvPicPr>
        <p:blipFill>
          <a:blip r:embed="rId3" cstate="print"/>
          <a:stretch>
            <a:fillRect/>
          </a:stretch>
        </p:blipFill>
        <p:spPr>
          <a:xfrm>
            <a:off x="4872038" y="4740275"/>
            <a:ext cx="509587" cy="536575"/>
          </a:xfrm>
          <a:prstGeom prst="rect">
            <a:avLst/>
          </a:prstGeom>
          <a:noFill/>
          <a:ln w="9525">
            <a:noFill/>
            <a:miter/>
          </a:ln>
        </p:spPr>
      </p:pic>
      <p:pic>
        <p:nvPicPr>
          <p:cNvPr id="475179" name="图片 475178"/>
          <p:cNvPicPr/>
          <p:nvPr/>
        </p:nvPicPr>
        <p:blipFill>
          <a:blip r:embed="rId3" cstate="print"/>
          <a:stretch>
            <a:fillRect/>
          </a:stretch>
        </p:blipFill>
        <p:spPr>
          <a:xfrm>
            <a:off x="5538788" y="4578350"/>
            <a:ext cx="509587" cy="536575"/>
          </a:xfrm>
          <a:prstGeom prst="rect">
            <a:avLst/>
          </a:prstGeom>
          <a:noFill/>
          <a:ln w="9525">
            <a:noFill/>
            <a:miter/>
          </a:ln>
        </p:spPr>
      </p:pic>
      <p:pic>
        <p:nvPicPr>
          <p:cNvPr id="475180" name="图片 475179"/>
          <p:cNvPicPr/>
          <p:nvPr/>
        </p:nvPicPr>
        <p:blipFill>
          <a:blip r:embed="rId3" cstate="print"/>
          <a:stretch>
            <a:fillRect/>
          </a:stretch>
        </p:blipFill>
        <p:spPr>
          <a:xfrm>
            <a:off x="6650038" y="4422775"/>
            <a:ext cx="509587" cy="536575"/>
          </a:xfrm>
          <a:prstGeom prst="rect">
            <a:avLst/>
          </a:prstGeom>
          <a:noFill/>
          <a:ln w="9525">
            <a:noFill/>
            <a:miter/>
          </a:ln>
        </p:spPr>
      </p:pic>
      <p:pic>
        <p:nvPicPr>
          <p:cNvPr id="475181" name="图片 475180"/>
          <p:cNvPicPr/>
          <p:nvPr/>
        </p:nvPicPr>
        <p:blipFill>
          <a:blip r:embed="rId3" cstate="print"/>
          <a:stretch>
            <a:fillRect/>
          </a:stretch>
        </p:blipFill>
        <p:spPr>
          <a:xfrm>
            <a:off x="7985125" y="4267200"/>
            <a:ext cx="509588" cy="536575"/>
          </a:xfrm>
          <a:prstGeom prst="rect">
            <a:avLst/>
          </a:prstGeom>
          <a:noFill/>
          <a:ln w="9525">
            <a:noFill/>
            <a:miter/>
          </a:ln>
        </p:spPr>
      </p:pic>
      <p:sp>
        <p:nvSpPr>
          <p:cNvPr id="475182" name="立方体 475181"/>
          <p:cNvSpPr/>
          <p:nvPr/>
        </p:nvSpPr>
        <p:spPr>
          <a:xfrm flipH="1">
            <a:off x="3314700" y="2246313"/>
            <a:ext cx="1185863" cy="933450"/>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zh-CN" altLang="en-US" sz="1600" b="1" dirty="0">
                <a:solidFill>
                  <a:srgbClr val="333399"/>
                </a:solidFill>
                <a:latin typeface="黑体" pitchFamily="2" charset="-122"/>
                <a:ea typeface="黑体" pitchFamily="2" charset="-122"/>
              </a:rPr>
              <a:t>以太网</a:t>
            </a:r>
          </a:p>
          <a:p>
            <a:pPr lvl="0" algn="ctr">
              <a:buClr>
                <a:srgbClr val="000000"/>
              </a:buClr>
            </a:pPr>
            <a:r>
              <a:rPr lang="zh-CN" altLang="en-US" sz="1600" b="1" dirty="0">
                <a:solidFill>
                  <a:srgbClr val="333399"/>
                </a:solidFill>
                <a:latin typeface="黑体" pitchFamily="2" charset="-122"/>
                <a:ea typeface="黑体" pitchFamily="2" charset="-122"/>
              </a:rPr>
              <a:t>交换机</a:t>
            </a:r>
          </a:p>
        </p:txBody>
      </p:sp>
      <p:sp>
        <p:nvSpPr>
          <p:cNvPr id="475183" name="直接连接符 475182"/>
          <p:cNvSpPr/>
          <p:nvPr/>
        </p:nvSpPr>
        <p:spPr>
          <a:xfrm>
            <a:off x="3240088" y="2784475"/>
            <a:ext cx="0" cy="3346450"/>
          </a:xfrm>
          <a:prstGeom prst="line">
            <a:avLst/>
          </a:prstGeom>
          <a:ln w="38100"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84" name="直接连接符 475183"/>
          <p:cNvSpPr/>
          <p:nvPr/>
        </p:nvSpPr>
        <p:spPr>
          <a:xfrm>
            <a:off x="3227388" y="2790825"/>
            <a:ext cx="276225" cy="0"/>
          </a:xfrm>
          <a:prstGeom prst="line">
            <a:avLst/>
          </a:prstGeom>
          <a:ln w="38100"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85" name="直接连接符 475184"/>
          <p:cNvSpPr/>
          <p:nvPr/>
        </p:nvSpPr>
        <p:spPr>
          <a:xfrm>
            <a:off x="3389313" y="4772025"/>
            <a:ext cx="0" cy="1514475"/>
          </a:xfrm>
          <a:prstGeom prst="line">
            <a:avLst/>
          </a:prstGeom>
          <a:ln w="38100"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86" name="直接连接符 475185"/>
          <p:cNvSpPr/>
          <p:nvPr/>
        </p:nvSpPr>
        <p:spPr>
          <a:xfrm>
            <a:off x="3375025" y="4772025"/>
            <a:ext cx="152400" cy="0"/>
          </a:xfrm>
          <a:prstGeom prst="line">
            <a:avLst/>
          </a:prstGeom>
          <a:ln w="38100"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5187" name="立方体 475186"/>
          <p:cNvSpPr/>
          <p:nvPr/>
        </p:nvSpPr>
        <p:spPr>
          <a:xfrm flipH="1">
            <a:off x="2720975" y="5665788"/>
            <a:ext cx="1187450" cy="931862"/>
          </a:xfrm>
          <a:prstGeom prst="cube">
            <a:avLst>
              <a:gd name="adj" fmla="val 28329"/>
            </a:avLst>
          </a:prstGeom>
          <a:solidFill>
            <a:srgbClr val="99FFCC"/>
          </a:solidFill>
          <a:ln w="9525" cap="flat" cmpd="sng">
            <a:solidFill>
              <a:schemeClr val="folHlink"/>
            </a:solidFill>
            <a:prstDash val="solid"/>
            <a:miter/>
            <a:headEnd type="none" w="med" len="med"/>
            <a:tailEnd type="none" w="med" len="med"/>
          </a:ln>
        </p:spPr>
        <p:txBody>
          <a:bodyPr wrap="none" anchor="ctr"/>
          <a:lstStyle/>
          <a:p>
            <a:pPr lvl="0" algn="ctr">
              <a:buClr>
                <a:srgbClr val="000000"/>
              </a:buClr>
            </a:pPr>
            <a:r>
              <a:rPr lang="zh-CN" altLang="en-US" sz="1600" b="1" dirty="0">
                <a:solidFill>
                  <a:srgbClr val="333399"/>
                </a:solidFill>
                <a:latin typeface="黑体" pitchFamily="2" charset="-122"/>
                <a:ea typeface="黑体" pitchFamily="2" charset="-122"/>
              </a:rPr>
              <a:t>以太网</a:t>
            </a:r>
          </a:p>
          <a:p>
            <a:pPr lvl="0" algn="ctr">
              <a:buClr>
                <a:srgbClr val="000000"/>
              </a:buClr>
            </a:pPr>
            <a:r>
              <a:rPr lang="zh-CN" altLang="en-US" sz="1600" b="1" dirty="0">
                <a:solidFill>
                  <a:srgbClr val="333399"/>
                </a:solidFill>
                <a:latin typeface="黑体" pitchFamily="2" charset="-122"/>
                <a:ea typeface="黑体" pitchFamily="2" charset="-122"/>
              </a:rPr>
              <a:t>交换机</a:t>
            </a:r>
          </a:p>
        </p:txBody>
      </p:sp>
      <p:sp>
        <p:nvSpPr>
          <p:cNvPr id="475188" name="文本框 475187"/>
          <p:cNvSpPr txBox="1"/>
          <p:nvPr/>
        </p:nvSpPr>
        <p:spPr>
          <a:xfrm>
            <a:off x="6204427" y="5805488"/>
            <a:ext cx="4686486" cy="584775"/>
          </a:xfrm>
          <a:prstGeom prst="rect">
            <a:avLst/>
          </a:prstGeom>
          <a:noFill/>
          <a:ln w="9525">
            <a:noFill/>
            <a:miter/>
          </a:ln>
        </p:spPr>
        <p:txBody>
          <a:bodyPr wrap="square" anchor="t">
            <a:spAutoFit/>
          </a:bodyPr>
          <a:lstStyle/>
          <a:p>
            <a:pPr lvl="0" algn="ctr"/>
            <a:r>
              <a:rPr lang="zh-CN" altLang="en-US" sz="1600" b="1" dirty="0">
                <a:solidFill>
                  <a:srgbClr val="333399"/>
                </a:solidFill>
                <a:latin typeface="黑体" pitchFamily="2" charset="-122"/>
                <a:ea typeface="黑体" pitchFamily="2" charset="-122"/>
              </a:rPr>
              <a:t>三个虚拟局域网</a:t>
            </a:r>
            <a:r>
              <a:rPr lang="en-US" altLang="zh-CN" sz="1600" b="1" dirty="0">
                <a:solidFill>
                  <a:srgbClr val="333399"/>
                </a:solidFill>
                <a:latin typeface="黑体" pitchFamily="2" charset="-122"/>
                <a:ea typeface="黑体" pitchFamily="2" charset="-122"/>
              </a:rPr>
              <a:t>:</a:t>
            </a:r>
          </a:p>
          <a:p>
            <a:pPr lvl="0" algn="ctr"/>
            <a:r>
              <a:rPr lang="en-US" altLang="zh-CN" sz="1600" b="1" dirty="0">
                <a:solidFill>
                  <a:srgbClr val="333399"/>
                </a:solidFill>
                <a:latin typeface="黑体" pitchFamily="2" charset="-122"/>
                <a:ea typeface="黑体" pitchFamily="2" charset="-122"/>
              </a:rPr>
              <a:t> VLAN</a:t>
            </a:r>
            <a:r>
              <a:rPr lang="en-US" altLang="zh-CN" sz="1600" b="1" baseline="-25000" dirty="0">
                <a:solidFill>
                  <a:srgbClr val="333399"/>
                </a:solidFill>
                <a:latin typeface="黑体" pitchFamily="2" charset="-122"/>
                <a:ea typeface="黑体" pitchFamily="2" charset="-122"/>
              </a:rPr>
              <a:t>1</a:t>
            </a:r>
            <a:r>
              <a:rPr lang="en-US" altLang="zh-CN" sz="1600" b="1" dirty="0">
                <a:solidFill>
                  <a:srgbClr val="333399"/>
                </a:solidFill>
                <a:latin typeface="黑体" pitchFamily="2" charset="-122"/>
                <a:ea typeface="黑体" pitchFamily="2" charset="-122"/>
              </a:rPr>
              <a:t>, VLAN</a:t>
            </a:r>
            <a:r>
              <a:rPr lang="en-US" altLang="zh-CN" sz="1600" b="1" baseline="-25000" dirty="0">
                <a:solidFill>
                  <a:srgbClr val="333399"/>
                </a:solidFill>
                <a:latin typeface="黑体" pitchFamily="2" charset="-122"/>
                <a:ea typeface="黑体" pitchFamily="2" charset="-122"/>
              </a:rPr>
              <a:t>2 </a:t>
            </a:r>
            <a:r>
              <a:rPr lang="zh-CN" altLang="en-US" sz="1600" b="1" dirty="0">
                <a:solidFill>
                  <a:srgbClr val="333399"/>
                </a:solidFill>
                <a:latin typeface="黑体" pitchFamily="2" charset="-122"/>
                <a:ea typeface="黑体" pitchFamily="2" charset="-122"/>
              </a:rPr>
              <a:t>和 </a:t>
            </a:r>
            <a:r>
              <a:rPr lang="en-US" altLang="zh-CN" sz="1600" b="1" dirty="0">
                <a:solidFill>
                  <a:srgbClr val="333399"/>
                </a:solidFill>
                <a:latin typeface="黑体" pitchFamily="2" charset="-122"/>
                <a:ea typeface="黑体" pitchFamily="2" charset="-122"/>
              </a:rPr>
              <a:t>VLAN</a:t>
            </a:r>
            <a:r>
              <a:rPr lang="en-US" altLang="zh-CN" sz="1600" b="1" baseline="-25000" dirty="0">
                <a:solidFill>
                  <a:srgbClr val="333399"/>
                </a:solidFill>
                <a:latin typeface="黑体" pitchFamily="2" charset="-122"/>
                <a:ea typeface="黑体" pitchFamily="2" charset="-122"/>
              </a:rPr>
              <a:t>3</a:t>
            </a:r>
            <a:endParaRPr lang="en-US" altLang="zh-CN" sz="1600" b="1" dirty="0">
              <a:solidFill>
                <a:srgbClr val="333399"/>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立方体 476161"/>
          <p:cNvSpPr/>
          <p:nvPr/>
        </p:nvSpPr>
        <p:spPr>
          <a:xfrm flipH="1">
            <a:off x="2351088" y="4111625"/>
            <a:ext cx="7561262"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63" name="直接连接符 476162"/>
          <p:cNvSpPr/>
          <p:nvPr/>
        </p:nvSpPr>
        <p:spPr>
          <a:xfrm>
            <a:off x="3771900" y="6208713"/>
            <a:ext cx="1568450" cy="0"/>
          </a:xfrm>
          <a:prstGeom prst="line">
            <a:avLst/>
          </a:prstGeom>
          <a:ln w="76200"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64" name="立方体 476163"/>
          <p:cNvSpPr/>
          <p:nvPr/>
        </p:nvSpPr>
        <p:spPr>
          <a:xfrm flipH="1">
            <a:off x="2351088" y="2170113"/>
            <a:ext cx="7561262" cy="1397000"/>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65" name="立方体 476164"/>
          <p:cNvSpPr/>
          <p:nvPr/>
        </p:nvSpPr>
        <p:spPr>
          <a:xfrm flipH="1">
            <a:off x="2425700" y="304800"/>
            <a:ext cx="7412038"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66" name="直接连接符 476165"/>
          <p:cNvSpPr/>
          <p:nvPr/>
        </p:nvSpPr>
        <p:spPr>
          <a:xfrm>
            <a:off x="4203700" y="693738"/>
            <a:ext cx="3917950"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67" name="直接连接符 476166"/>
          <p:cNvSpPr/>
          <p:nvPr/>
        </p:nvSpPr>
        <p:spPr>
          <a:xfrm>
            <a:off x="4352925" y="849313"/>
            <a:ext cx="2362200"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68" name="直接连接符 476167"/>
          <p:cNvSpPr/>
          <p:nvPr/>
        </p:nvSpPr>
        <p:spPr>
          <a:xfrm>
            <a:off x="4500563" y="1003300"/>
            <a:ext cx="519112"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69" name="直接连接符 476168"/>
          <p:cNvSpPr/>
          <p:nvPr/>
        </p:nvSpPr>
        <p:spPr>
          <a:xfrm>
            <a:off x="4500563" y="2946400"/>
            <a:ext cx="519112"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70" name="直接连接符 476169"/>
          <p:cNvSpPr/>
          <p:nvPr/>
        </p:nvSpPr>
        <p:spPr>
          <a:xfrm>
            <a:off x="4352925" y="2713038"/>
            <a:ext cx="2616200"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71" name="直接连接符 476170"/>
          <p:cNvSpPr/>
          <p:nvPr/>
        </p:nvSpPr>
        <p:spPr>
          <a:xfrm>
            <a:off x="4130675" y="2479675"/>
            <a:ext cx="3978275"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72" name="直接连接符 476171"/>
          <p:cNvSpPr/>
          <p:nvPr/>
        </p:nvSpPr>
        <p:spPr>
          <a:xfrm>
            <a:off x="4278313" y="4732338"/>
            <a:ext cx="1408112"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73" name="直接连接符 476172"/>
          <p:cNvSpPr/>
          <p:nvPr/>
        </p:nvSpPr>
        <p:spPr>
          <a:xfrm>
            <a:off x="4278313" y="4887913"/>
            <a:ext cx="746125"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74" name="直接连接符 476173"/>
          <p:cNvSpPr/>
          <p:nvPr/>
        </p:nvSpPr>
        <p:spPr>
          <a:xfrm>
            <a:off x="3929063" y="4422775"/>
            <a:ext cx="4241800"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75" name="直接连接符 476174"/>
          <p:cNvSpPr/>
          <p:nvPr/>
        </p:nvSpPr>
        <p:spPr>
          <a:xfrm>
            <a:off x="4130675" y="4578350"/>
            <a:ext cx="2643188" cy="0"/>
          </a:xfrm>
          <a:prstGeom prst="line">
            <a:avLst/>
          </a:prstGeom>
          <a:ln w="28575"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76" name="立方体 476175"/>
          <p:cNvSpPr/>
          <p:nvPr/>
        </p:nvSpPr>
        <p:spPr>
          <a:xfrm flipH="1">
            <a:off x="3314700" y="4189413"/>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zh-CN" altLang="en-US" sz="1600" b="1" dirty="0">
                <a:solidFill>
                  <a:srgbClr val="333399"/>
                </a:solidFill>
                <a:latin typeface="黑体" pitchFamily="2" charset="-122"/>
                <a:ea typeface="黑体" pitchFamily="2" charset="-122"/>
              </a:rPr>
              <a:t>以太网</a:t>
            </a:r>
          </a:p>
          <a:p>
            <a:pPr lvl="0" algn="ctr">
              <a:buClr>
                <a:srgbClr val="000000"/>
              </a:buClr>
            </a:pPr>
            <a:r>
              <a:rPr lang="zh-CN" altLang="en-US" sz="1600" b="1" dirty="0">
                <a:solidFill>
                  <a:srgbClr val="333399"/>
                </a:solidFill>
                <a:latin typeface="黑体" pitchFamily="2" charset="-122"/>
                <a:ea typeface="黑体" pitchFamily="2" charset="-122"/>
              </a:rPr>
              <a:t>交换机</a:t>
            </a:r>
          </a:p>
        </p:txBody>
      </p:sp>
      <p:sp>
        <p:nvSpPr>
          <p:cNvPr id="476177" name="圆角矩形 476176"/>
          <p:cNvSpPr/>
          <p:nvPr/>
        </p:nvSpPr>
        <p:spPr>
          <a:xfrm>
            <a:off x="6502400" y="538163"/>
            <a:ext cx="1111250" cy="4583112"/>
          </a:xfrm>
          <a:prstGeom prst="roundRect">
            <a:avLst>
              <a:gd name="adj" fmla="val 50000"/>
            </a:avLst>
          </a:prstGeom>
          <a:solidFill>
            <a:srgbClr val="FFFF66">
              <a:alpha val="50000"/>
            </a:srgbClr>
          </a:solidFill>
          <a:ln w="19050" cap="flat" cmpd="sng">
            <a:solidFill>
              <a:schemeClr val="tx1"/>
            </a:solidFill>
            <a:prstDash val="dash"/>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78" name="圆角矩形 476177"/>
          <p:cNvSpPr/>
          <p:nvPr/>
        </p:nvSpPr>
        <p:spPr>
          <a:xfrm>
            <a:off x="4797425" y="538163"/>
            <a:ext cx="1557338" cy="5127625"/>
          </a:xfrm>
          <a:prstGeom prst="roundRect">
            <a:avLst>
              <a:gd name="adj" fmla="val 50000"/>
            </a:avLst>
          </a:prstGeom>
          <a:solidFill>
            <a:srgbClr val="CCECFF">
              <a:alpha val="50000"/>
            </a:srgbClr>
          </a:solidFill>
          <a:ln w="19050" cap="flat" cmpd="sng">
            <a:solidFill>
              <a:schemeClr val="tx1"/>
            </a:solidFill>
            <a:prstDash val="dash"/>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79" name="文本框 476178"/>
          <p:cNvSpPr txBox="1"/>
          <p:nvPr/>
        </p:nvSpPr>
        <p:spPr>
          <a:xfrm>
            <a:off x="5362575" y="858838"/>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A</a:t>
            </a:r>
            <a:r>
              <a:rPr lang="en-US" altLang="zh-CN" sz="1600" b="1" baseline="-25000">
                <a:solidFill>
                  <a:srgbClr val="333399"/>
                </a:solidFill>
                <a:latin typeface="黑体" pitchFamily="2" charset="-122"/>
                <a:ea typeface="黑体" pitchFamily="2" charset="-122"/>
              </a:rPr>
              <a:t>4</a:t>
            </a:r>
            <a:endParaRPr lang="en-US" altLang="zh-CN" sz="1600" b="1">
              <a:solidFill>
                <a:srgbClr val="333399"/>
              </a:solidFill>
              <a:latin typeface="黑体" pitchFamily="2" charset="-122"/>
              <a:ea typeface="黑体" pitchFamily="2" charset="-122"/>
            </a:endParaRPr>
          </a:p>
        </p:txBody>
      </p:sp>
      <p:sp>
        <p:nvSpPr>
          <p:cNvPr id="476180" name="文本框 476179"/>
          <p:cNvSpPr txBox="1"/>
          <p:nvPr/>
        </p:nvSpPr>
        <p:spPr>
          <a:xfrm>
            <a:off x="7170738" y="4457700"/>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B</a:t>
            </a:r>
            <a:r>
              <a:rPr lang="en-US" altLang="zh-CN" sz="1600" b="1" baseline="-25000">
                <a:solidFill>
                  <a:srgbClr val="333399"/>
                </a:solidFill>
                <a:latin typeface="黑体" pitchFamily="2" charset="-122"/>
                <a:ea typeface="黑体" pitchFamily="2" charset="-122"/>
              </a:rPr>
              <a:t>1</a:t>
            </a:r>
            <a:endParaRPr lang="en-US" altLang="zh-CN" sz="1600" b="1">
              <a:solidFill>
                <a:srgbClr val="333399"/>
              </a:solidFill>
              <a:latin typeface="黑体" pitchFamily="2" charset="-122"/>
              <a:ea typeface="黑体" pitchFamily="2" charset="-122"/>
            </a:endParaRPr>
          </a:p>
        </p:txBody>
      </p:sp>
      <p:sp>
        <p:nvSpPr>
          <p:cNvPr id="476181" name="圆角矩形 476180"/>
          <p:cNvSpPr/>
          <p:nvPr/>
        </p:nvSpPr>
        <p:spPr>
          <a:xfrm>
            <a:off x="7837488" y="382588"/>
            <a:ext cx="1036637" cy="4583112"/>
          </a:xfrm>
          <a:prstGeom prst="roundRect">
            <a:avLst>
              <a:gd name="adj" fmla="val 50000"/>
            </a:avLst>
          </a:prstGeom>
          <a:solidFill>
            <a:srgbClr val="FF99CC">
              <a:alpha val="50000"/>
            </a:srgbClr>
          </a:solidFill>
          <a:ln w="19050" cap="flat" cmpd="sng">
            <a:solidFill>
              <a:schemeClr val="tx1"/>
            </a:solidFill>
            <a:prstDash val="dash"/>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82" name="立方体 476181"/>
          <p:cNvSpPr/>
          <p:nvPr/>
        </p:nvSpPr>
        <p:spPr>
          <a:xfrm flipH="1">
            <a:off x="3314700" y="382588"/>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zh-CN" altLang="en-US" sz="1600" b="1" dirty="0">
                <a:solidFill>
                  <a:srgbClr val="333399"/>
                </a:solidFill>
                <a:latin typeface="黑体" pitchFamily="2" charset="-122"/>
                <a:ea typeface="黑体" pitchFamily="2" charset="-122"/>
              </a:rPr>
              <a:t>以太网</a:t>
            </a:r>
          </a:p>
          <a:p>
            <a:pPr lvl="0" algn="ctr">
              <a:buClr>
                <a:srgbClr val="000000"/>
              </a:buClr>
            </a:pPr>
            <a:r>
              <a:rPr lang="zh-CN" altLang="en-US" sz="1600" b="1" dirty="0">
                <a:solidFill>
                  <a:srgbClr val="333399"/>
                </a:solidFill>
                <a:latin typeface="黑体" pitchFamily="2" charset="-122"/>
                <a:ea typeface="黑体" pitchFamily="2" charset="-122"/>
              </a:rPr>
              <a:t>交换机</a:t>
            </a:r>
          </a:p>
        </p:txBody>
      </p:sp>
      <p:sp>
        <p:nvSpPr>
          <p:cNvPr id="476183" name="直接连接符 476182"/>
          <p:cNvSpPr/>
          <p:nvPr/>
        </p:nvSpPr>
        <p:spPr>
          <a:xfrm>
            <a:off x="3092450" y="938213"/>
            <a:ext cx="0" cy="5037137"/>
          </a:xfrm>
          <a:prstGeom prst="line">
            <a:avLst/>
          </a:prstGeom>
          <a:ln w="38100"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84" name="直接连接符 476183"/>
          <p:cNvSpPr/>
          <p:nvPr/>
        </p:nvSpPr>
        <p:spPr>
          <a:xfrm>
            <a:off x="3078163" y="927100"/>
            <a:ext cx="458787" cy="0"/>
          </a:xfrm>
          <a:prstGeom prst="line">
            <a:avLst/>
          </a:prstGeom>
          <a:ln w="38100"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185" name="文本框 476184"/>
          <p:cNvSpPr txBox="1"/>
          <p:nvPr/>
        </p:nvSpPr>
        <p:spPr>
          <a:xfrm>
            <a:off x="7870825" y="1735138"/>
            <a:ext cx="670376"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VLAN</a:t>
            </a:r>
            <a:r>
              <a:rPr lang="en-US" altLang="zh-CN" sz="1600" b="1" baseline="-25000">
                <a:solidFill>
                  <a:srgbClr val="333399"/>
                </a:solidFill>
                <a:latin typeface="黑体" pitchFamily="2" charset="-122"/>
                <a:ea typeface="黑体" pitchFamily="2" charset="-122"/>
              </a:rPr>
              <a:t>3</a:t>
            </a:r>
            <a:endParaRPr lang="en-US" altLang="zh-CN" sz="1600" b="1">
              <a:solidFill>
                <a:srgbClr val="333399"/>
              </a:solidFill>
              <a:latin typeface="黑体" pitchFamily="2" charset="-122"/>
              <a:ea typeface="黑体" pitchFamily="2" charset="-122"/>
            </a:endParaRPr>
          </a:p>
        </p:txBody>
      </p:sp>
      <p:sp>
        <p:nvSpPr>
          <p:cNvPr id="476186" name="文本框 476185"/>
          <p:cNvSpPr txBox="1"/>
          <p:nvPr/>
        </p:nvSpPr>
        <p:spPr>
          <a:xfrm>
            <a:off x="8389938" y="455613"/>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C</a:t>
            </a:r>
            <a:r>
              <a:rPr lang="en-US" altLang="zh-CN" sz="1600" b="1" baseline="-25000">
                <a:solidFill>
                  <a:srgbClr val="333399"/>
                </a:solidFill>
                <a:latin typeface="黑体" pitchFamily="2" charset="-122"/>
                <a:ea typeface="黑体" pitchFamily="2" charset="-122"/>
              </a:rPr>
              <a:t>3</a:t>
            </a:r>
            <a:endParaRPr lang="en-US" altLang="zh-CN" sz="1600" b="1">
              <a:solidFill>
                <a:srgbClr val="333399"/>
              </a:solidFill>
              <a:latin typeface="黑体" pitchFamily="2" charset="-122"/>
              <a:ea typeface="黑体" pitchFamily="2" charset="-122"/>
            </a:endParaRPr>
          </a:p>
        </p:txBody>
      </p:sp>
      <p:sp>
        <p:nvSpPr>
          <p:cNvPr id="476187" name="文本框 476186"/>
          <p:cNvSpPr txBox="1"/>
          <p:nvPr/>
        </p:nvSpPr>
        <p:spPr>
          <a:xfrm>
            <a:off x="6983413" y="735013"/>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B</a:t>
            </a:r>
            <a:r>
              <a:rPr lang="en-US" altLang="zh-CN" sz="1600" b="1" baseline="-25000">
                <a:solidFill>
                  <a:srgbClr val="333399"/>
                </a:solidFill>
                <a:latin typeface="黑体" pitchFamily="2" charset="-122"/>
                <a:ea typeface="黑体" pitchFamily="2" charset="-122"/>
              </a:rPr>
              <a:t>3</a:t>
            </a:r>
            <a:endParaRPr lang="en-US" altLang="zh-CN" sz="1600" b="1">
              <a:solidFill>
                <a:srgbClr val="333399"/>
              </a:solidFill>
              <a:latin typeface="黑体" pitchFamily="2" charset="-122"/>
              <a:ea typeface="黑体" pitchFamily="2" charset="-122"/>
            </a:endParaRPr>
          </a:p>
        </p:txBody>
      </p:sp>
      <p:sp>
        <p:nvSpPr>
          <p:cNvPr id="476188" name="文本框 476187"/>
          <p:cNvSpPr txBox="1"/>
          <p:nvPr/>
        </p:nvSpPr>
        <p:spPr>
          <a:xfrm>
            <a:off x="5019675" y="1738313"/>
            <a:ext cx="670376"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VLAN</a:t>
            </a:r>
            <a:r>
              <a:rPr lang="en-US" altLang="zh-CN" sz="1600" b="1" baseline="-25000">
                <a:solidFill>
                  <a:srgbClr val="333399"/>
                </a:solidFill>
                <a:latin typeface="黑体" pitchFamily="2" charset="-122"/>
                <a:ea typeface="黑体" pitchFamily="2" charset="-122"/>
              </a:rPr>
              <a:t>1</a:t>
            </a:r>
            <a:endParaRPr lang="en-US" altLang="zh-CN" sz="1600" b="1">
              <a:solidFill>
                <a:srgbClr val="333399"/>
              </a:solidFill>
              <a:latin typeface="黑体" pitchFamily="2" charset="-122"/>
              <a:ea typeface="黑体" pitchFamily="2" charset="-122"/>
            </a:endParaRPr>
          </a:p>
        </p:txBody>
      </p:sp>
      <p:sp>
        <p:nvSpPr>
          <p:cNvPr id="476189" name="文本框 476188"/>
          <p:cNvSpPr txBox="1"/>
          <p:nvPr/>
        </p:nvSpPr>
        <p:spPr>
          <a:xfrm>
            <a:off x="6545263" y="1738313"/>
            <a:ext cx="670376"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VLAN</a:t>
            </a:r>
            <a:r>
              <a:rPr lang="en-US" altLang="zh-CN" sz="1600" b="1" baseline="-25000">
                <a:solidFill>
                  <a:srgbClr val="333399"/>
                </a:solidFill>
                <a:latin typeface="黑体" pitchFamily="2" charset="-122"/>
                <a:ea typeface="黑体" pitchFamily="2" charset="-122"/>
              </a:rPr>
              <a:t>2</a:t>
            </a:r>
            <a:endParaRPr lang="en-US" altLang="zh-CN" sz="1600" b="1">
              <a:solidFill>
                <a:srgbClr val="333399"/>
              </a:solidFill>
              <a:latin typeface="黑体" pitchFamily="2" charset="-122"/>
              <a:ea typeface="黑体" pitchFamily="2" charset="-122"/>
            </a:endParaRPr>
          </a:p>
        </p:txBody>
      </p:sp>
      <p:sp>
        <p:nvSpPr>
          <p:cNvPr id="476190" name="文本框 476189"/>
          <p:cNvSpPr txBox="1"/>
          <p:nvPr/>
        </p:nvSpPr>
        <p:spPr>
          <a:xfrm>
            <a:off x="8431213" y="4160838"/>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C</a:t>
            </a:r>
            <a:r>
              <a:rPr lang="en-US" altLang="zh-CN" sz="1600" b="1" baseline="-25000">
                <a:solidFill>
                  <a:srgbClr val="333399"/>
                </a:solidFill>
                <a:latin typeface="黑体" pitchFamily="2" charset="-122"/>
                <a:ea typeface="黑体" pitchFamily="2" charset="-122"/>
              </a:rPr>
              <a:t>1</a:t>
            </a:r>
            <a:endParaRPr lang="en-US" altLang="zh-CN" sz="1600" b="1">
              <a:solidFill>
                <a:srgbClr val="333399"/>
              </a:solidFill>
              <a:latin typeface="黑体" pitchFamily="2" charset="-122"/>
              <a:ea typeface="黑体" pitchFamily="2" charset="-122"/>
            </a:endParaRPr>
          </a:p>
        </p:txBody>
      </p:sp>
      <p:sp>
        <p:nvSpPr>
          <p:cNvPr id="476191" name="文本框 476190"/>
          <p:cNvSpPr txBox="1"/>
          <p:nvPr/>
        </p:nvSpPr>
        <p:spPr>
          <a:xfrm>
            <a:off x="5957888" y="4573588"/>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A</a:t>
            </a:r>
            <a:r>
              <a:rPr lang="en-US" altLang="zh-CN" sz="1600" b="1" baseline="-25000">
                <a:solidFill>
                  <a:srgbClr val="333399"/>
                </a:solidFill>
                <a:latin typeface="黑体" pitchFamily="2" charset="-122"/>
                <a:ea typeface="黑体" pitchFamily="2" charset="-122"/>
              </a:rPr>
              <a:t>2</a:t>
            </a:r>
            <a:endParaRPr lang="en-US" altLang="zh-CN" sz="1600" b="1">
              <a:solidFill>
                <a:srgbClr val="333399"/>
              </a:solidFill>
              <a:latin typeface="黑体" pitchFamily="2" charset="-122"/>
              <a:ea typeface="黑体" pitchFamily="2" charset="-122"/>
            </a:endParaRPr>
          </a:p>
        </p:txBody>
      </p:sp>
      <p:sp>
        <p:nvSpPr>
          <p:cNvPr id="476192" name="文本框 476191"/>
          <p:cNvSpPr txBox="1"/>
          <p:nvPr/>
        </p:nvSpPr>
        <p:spPr>
          <a:xfrm>
            <a:off x="5316538" y="5018088"/>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A</a:t>
            </a:r>
            <a:r>
              <a:rPr lang="en-US" altLang="zh-CN" sz="1600" b="1" baseline="-25000">
                <a:solidFill>
                  <a:srgbClr val="333399"/>
                </a:solidFill>
                <a:latin typeface="黑体" pitchFamily="2" charset="-122"/>
                <a:ea typeface="黑体" pitchFamily="2" charset="-122"/>
              </a:rPr>
              <a:t>1</a:t>
            </a:r>
            <a:endParaRPr lang="en-US" altLang="zh-CN" sz="1600" b="1">
              <a:solidFill>
                <a:srgbClr val="333399"/>
              </a:solidFill>
              <a:latin typeface="黑体" pitchFamily="2" charset="-122"/>
              <a:ea typeface="黑体" pitchFamily="2" charset="-122"/>
            </a:endParaRPr>
          </a:p>
        </p:txBody>
      </p:sp>
      <p:sp>
        <p:nvSpPr>
          <p:cNvPr id="476193" name="文本框 476192"/>
          <p:cNvSpPr txBox="1"/>
          <p:nvPr/>
        </p:nvSpPr>
        <p:spPr>
          <a:xfrm>
            <a:off x="5346700" y="2816225"/>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A</a:t>
            </a:r>
            <a:r>
              <a:rPr lang="en-US" altLang="zh-CN" sz="1600" b="1" baseline="-25000">
                <a:solidFill>
                  <a:srgbClr val="333399"/>
                </a:solidFill>
                <a:latin typeface="黑体" pitchFamily="2" charset="-122"/>
                <a:ea typeface="黑体" pitchFamily="2" charset="-122"/>
              </a:rPr>
              <a:t>3</a:t>
            </a:r>
            <a:endParaRPr lang="en-US" altLang="zh-CN" sz="1600" b="1">
              <a:solidFill>
                <a:srgbClr val="333399"/>
              </a:solidFill>
              <a:latin typeface="黑体" pitchFamily="2" charset="-122"/>
              <a:ea typeface="黑体" pitchFamily="2" charset="-122"/>
            </a:endParaRPr>
          </a:p>
        </p:txBody>
      </p:sp>
      <p:sp>
        <p:nvSpPr>
          <p:cNvPr id="476194" name="文本框 476193"/>
          <p:cNvSpPr txBox="1"/>
          <p:nvPr/>
        </p:nvSpPr>
        <p:spPr>
          <a:xfrm>
            <a:off x="8456613" y="2301875"/>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C</a:t>
            </a:r>
            <a:r>
              <a:rPr lang="en-US" altLang="zh-CN" sz="1600" b="1" baseline="-25000">
                <a:solidFill>
                  <a:srgbClr val="333399"/>
                </a:solidFill>
                <a:latin typeface="黑体" pitchFamily="2" charset="-122"/>
                <a:ea typeface="黑体" pitchFamily="2" charset="-122"/>
              </a:rPr>
              <a:t>2</a:t>
            </a:r>
            <a:endParaRPr lang="en-US" altLang="zh-CN" sz="1600" b="1">
              <a:solidFill>
                <a:srgbClr val="333399"/>
              </a:solidFill>
              <a:latin typeface="黑体" pitchFamily="2" charset="-122"/>
              <a:ea typeface="黑体" pitchFamily="2" charset="-122"/>
            </a:endParaRPr>
          </a:p>
        </p:txBody>
      </p:sp>
      <p:sp>
        <p:nvSpPr>
          <p:cNvPr id="476195" name="文本框 476194"/>
          <p:cNvSpPr txBox="1"/>
          <p:nvPr/>
        </p:nvSpPr>
        <p:spPr>
          <a:xfrm>
            <a:off x="7212013" y="2454275"/>
            <a:ext cx="357790"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黑体" pitchFamily="2" charset="-122"/>
                <a:ea typeface="黑体" pitchFamily="2" charset="-122"/>
              </a:rPr>
              <a:t>B</a:t>
            </a:r>
            <a:r>
              <a:rPr lang="en-US" altLang="zh-CN" sz="1600" b="1" baseline="-25000">
                <a:solidFill>
                  <a:srgbClr val="333399"/>
                </a:solidFill>
                <a:latin typeface="黑体" pitchFamily="2" charset="-122"/>
                <a:ea typeface="黑体" pitchFamily="2" charset="-122"/>
              </a:rPr>
              <a:t>2</a:t>
            </a:r>
            <a:endParaRPr lang="en-US" altLang="zh-CN" sz="1600" b="1">
              <a:solidFill>
                <a:srgbClr val="333399"/>
              </a:solidFill>
              <a:latin typeface="黑体" pitchFamily="2" charset="-122"/>
              <a:ea typeface="黑体" pitchFamily="2" charset="-122"/>
            </a:endParaRPr>
          </a:p>
        </p:txBody>
      </p:sp>
      <p:pic>
        <p:nvPicPr>
          <p:cNvPr id="476196" name="图片 476195"/>
          <p:cNvPicPr/>
          <p:nvPr/>
        </p:nvPicPr>
        <p:blipFill>
          <a:blip r:embed="rId3" cstate="print"/>
          <a:stretch>
            <a:fillRect/>
          </a:stretch>
        </p:blipFill>
        <p:spPr>
          <a:xfrm>
            <a:off x="4872038" y="927100"/>
            <a:ext cx="509587" cy="536575"/>
          </a:xfrm>
          <a:prstGeom prst="rect">
            <a:avLst/>
          </a:prstGeom>
          <a:noFill/>
          <a:ln w="9525">
            <a:noFill/>
            <a:miter/>
          </a:ln>
        </p:spPr>
      </p:pic>
      <p:pic>
        <p:nvPicPr>
          <p:cNvPr id="476197" name="图片 476196"/>
          <p:cNvPicPr/>
          <p:nvPr/>
        </p:nvPicPr>
        <p:blipFill>
          <a:blip r:embed="rId3" cstate="print"/>
          <a:stretch>
            <a:fillRect/>
          </a:stretch>
        </p:blipFill>
        <p:spPr>
          <a:xfrm>
            <a:off x="7985125" y="538163"/>
            <a:ext cx="509588" cy="536575"/>
          </a:xfrm>
          <a:prstGeom prst="rect">
            <a:avLst/>
          </a:prstGeom>
          <a:noFill/>
          <a:ln w="9525">
            <a:noFill/>
            <a:miter/>
          </a:ln>
        </p:spPr>
      </p:pic>
      <p:pic>
        <p:nvPicPr>
          <p:cNvPr id="476198" name="图片 476197"/>
          <p:cNvPicPr/>
          <p:nvPr/>
        </p:nvPicPr>
        <p:blipFill>
          <a:blip r:embed="rId3" cstate="print"/>
          <a:stretch>
            <a:fillRect/>
          </a:stretch>
        </p:blipFill>
        <p:spPr>
          <a:xfrm>
            <a:off x="6577013" y="771525"/>
            <a:ext cx="509587" cy="536575"/>
          </a:xfrm>
          <a:prstGeom prst="rect">
            <a:avLst/>
          </a:prstGeom>
          <a:noFill/>
          <a:ln w="9525">
            <a:noFill/>
            <a:miter/>
          </a:ln>
        </p:spPr>
      </p:pic>
      <p:pic>
        <p:nvPicPr>
          <p:cNvPr id="476199" name="图片 476198"/>
          <p:cNvPicPr/>
          <p:nvPr/>
        </p:nvPicPr>
        <p:blipFill>
          <a:blip r:embed="rId3" cstate="print"/>
          <a:stretch>
            <a:fillRect/>
          </a:stretch>
        </p:blipFill>
        <p:spPr>
          <a:xfrm>
            <a:off x="7994650" y="2324100"/>
            <a:ext cx="509588" cy="538163"/>
          </a:xfrm>
          <a:prstGeom prst="rect">
            <a:avLst/>
          </a:prstGeom>
          <a:noFill/>
          <a:ln w="9525">
            <a:noFill/>
            <a:miter/>
          </a:ln>
        </p:spPr>
      </p:pic>
      <p:pic>
        <p:nvPicPr>
          <p:cNvPr id="476200" name="图片 476199"/>
          <p:cNvPicPr/>
          <p:nvPr/>
        </p:nvPicPr>
        <p:blipFill>
          <a:blip r:embed="rId3" cstate="print"/>
          <a:stretch>
            <a:fillRect/>
          </a:stretch>
        </p:blipFill>
        <p:spPr>
          <a:xfrm>
            <a:off x="6808788" y="2557463"/>
            <a:ext cx="509587" cy="538162"/>
          </a:xfrm>
          <a:prstGeom prst="rect">
            <a:avLst/>
          </a:prstGeom>
          <a:noFill/>
          <a:ln w="9525">
            <a:noFill/>
            <a:miter/>
          </a:ln>
        </p:spPr>
      </p:pic>
      <p:pic>
        <p:nvPicPr>
          <p:cNvPr id="476201" name="图片 476200"/>
          <p:cNvPicPr/>
          <p:nvPr/>
        </p:nvPicPr>
        <p:blipFill>
          <a:blip r:embed="rId3" cstate="print"/>
          <a:stretch>
            <a:fillRect/>
          </a:stretch>
        </p:blipFill>
        <p:spPr>
          <a:xfrm>
            <a:off x="4872038" y="2790825"/>
            <a:ext cx="509587" cy="538163"/>
          </a:xfrm>
          <a:prstGeom prst="rect">
            <a:avLst/>
          </a:prstGeom>
          <a:noFill/>
          <a:ln w="9525">
            <a:noFill/>
            <a:miter/>
          </a:ln>
        </p:spPr>
      </p:pic>
      <p:pic>
        <p:nvPicPr>
          <p:cNvPr id="476202" name="图片 476201"/>
          <p:cNvPicPr/>
          <p:nvPr/>
        </p:nvPicPr>
        <p:blipFill>
          <a:blip r:embed="rId3" cstate="print"/>
          <a:stretch>
            <a:fillRect/>
          </a:stretch>
        </p:blipFill>
        <p:spPr>
          <a:xfrm>
            <a:off x="4872038" y="4740275"/>
            <a:ext cx="509587" cy="536575"/>
          </a:xfrm>
          <a:prstGeom prst="rect">
            <a:avLst/>
          </a:prstGeom>
          <a:noFill/>
          <a:ln w="9525">
            <a:noFill/>
            <a:miter/>
          </a:ln>
        </p:spPr>
      </p:pic>
      <p:pic>
        <p:nvPicPr>
          <p:cNvPr id="476203" name="图片 476202"/>
          <p:cNvPicPr/>
          <p:nvPr/>
        </p:nvPicPr>
        <p:blipFill>
          <a:blip r:embed="rId3" cstate="print"/>
          <a:stretch>
            <a:fillRect/>
          </a:stretch>
        </p:blipFill>
        <p:spPr>
          <a:xfrm>
            <a:off x="5538788" y="4578350"/>
            <a:ext cx="509587" cy="536575"/>
          </a:xfrm>
          <a:prstGeom prst="rect">
            <a:avLst/>
          </a:prstGeom>
          <a:noFill/>
          <a:ln w="9525">
            <a:noFill/>
            <a:miter/>
          </a:ln>
        </p:spPr>
      </p:pic>
      <p:pic>
        <p:nvPicPr>
          <p:cNvPr id="476204" name="图片 476203"/>
          <p:cNvPicPr/>
          <p:nvPr/>
        </p:nvPicPr>
        <p:blipFill>
          <a:blip r:embed="rId3" cstate="print"/>
          <a:stretch>
            <a:fillRect/>
          </a:stretch>
        </p:blipFill>
        <p:spPr>
          <a:xfrm>
            <a:off x="6650038" y="4422775"/>
            <a:ext cx="509587" cy="536575"/>
          </a:xfrm>
          <a:prstGeom prst="rect">
            <a:avLst/>
          </a:prstGeom>
          <a:noFill/>
          <a:ln w="9525">
            <a:noFill/>
            <a:miter/>
          </a:ln>
        </p:spPr>
      </p:pic>
      <p:pic>
        <p:nvPicPr>
          <p:cNvPr id="476205" name="图片 476204"/>
          <p:cNvPicPr/>
          <p:nvPr/>
        </p:nvPicPr>
        <p:blipFill>
          <a:blip r:embed="rId3" cstate="print"/>
          <a:stretch>
            <a:fillRect/>
          </a:stretch>
        </p:blipFill>
        <p:spPr>
          <a:xfrm>
            <a:off x="7985125" y="4267200"/>
            <a:ext cx="509588" cy="536575"/>
          </a:xfrm>
          <a:prstGeom prst="rect">
            <a:avLst/>
          </a:prstGeom>
          <a:noFill/>
          <a:ln w="9525">
            <a:noFill/>
            <a:miter/>
          </a:ln>
        </p:spPr>
      </p:pic>
      <p:sp>
        <p:nvSpPr>
          <p:cNvPr id="476206" name="立方体 476205"/>
          <p:cNvSpPr/>
          <p:nvPr/>
        </p:nvSpPr>
        <p:spPr>
          <a:xfrm flipH="1">
            <a:off x="3314700" y="2246313"/>
            <a:ext cx="1185863" cy="933450"/>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zh-CN" altLang="en-US" sz="1600" b="1" dirty="0">
                <a:solidFill>
                  <a:srgbClr val="333399"/>
                </a:solidFill>
                <a:latin typeface="黑体" pitchFamily="2" charset="-122"/>
                <a:ea typeface="黑体" pitchFamily="2" charset="-122"/>
              </a:rPr>
              <a:t>以太网</a:t>
            </a:r>
          </a:p>
          <a:p>
            <a:pPr lvl="0" algn="ctr">
              <a:buClr>
                <a:srgbClr val="000000"/>
              </a:buClr>
            </a:pPr>
            <a:r>
              <a:rPr lang="zh-CN" altLang="en-US" sz="1600" b="1" dirty="0">
                <a:solidFill>
                  <a:srgbClr val="333399"/>
                </a:solidFill>
                <a:latin typeface="黑体" pitchFamily="2" charset="-122"/>
                <a:ea typeface="黑体" pitchFamily="2" charset="-122"/>
              </a:rPr>
              <a:t>交换机</a:t>
            </a:r>
          </a:p>
        </p:txBody>
      </p:sp>
      <p:sp>
        <p:nvSpPr>
          <p:cNvPr id="476207" name="直接连接符 476206"/>
          <p:cNvSpPr/>
          <p:nvPr/>
        </p:nvSpPr>
        <p:spPr>
          <a:xfrm>
            <a:off x="3240088" y="2784475"/>
            <a:ext cx="0" cy="3346450"/>
          </a:xfrm>
          <a:prstGeom prst="line">
            <a:avLst/>
          </a:prstGeom>
          <a:ln w="38100"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208" name="直接连接符 476207"/>
          <p:cNvSpPr/>
          <p:nvPr/>
        </p:nvSpPr>
        <p:spPr>
          <a:xfrm>
            <a:off x="3227388" y="2790825"/>
            <a:ext cx="276225" cy="0"/>
          </a:xfrm>
          <a:prstGeom prst="line">
            <a:avLst/>
          </a:prstGeom>
          <a:ln w="38100"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209" name="直接连接符 476208"/>
          <p:cNvSpPr/>
          <p:nvPr/>
        </p:nvSpPr>
        <p:spPr>
          <a:xfrm>
            <a:off x="3389313" y="4772025"/>
            <a:ext cx="0" cy="1514475"/>
          </a:xfrm>
          <a:prstGeom prst="line">
            <a:avLst/>
          </a:prstGeom>
          <a:ln w="38100"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210" name="直接连接符 476209"/>
          <p:cNvSpPr/>
          <p:nvPr/>
        </p:nvSpPr>
        <p:spPr>
          <a:xfrm>
            <a:off x="3375025" y="4772025"/>
            <a:ext cx="152400" cy="0"/>
          </a:xfrm>
          <a:prstGeom prst="line">
            <a:avLst/>
          </a:prstGeom>
          <a:ln w="38100" cap="flat" cmpd="sng">
            <a:solidFill>
              <a:srgbClr val="333399"/>
            </a:solidFill>
            <a:prstDash val="solid"/>
            <a:headEnd type="none" w="med" len="med"/>
            <a:tailEnd type="none" w="med" len="med"/>
          </a:ln>
        </p:spPr>
        <p:txBody>
          <a:bodyPr/>
          <a:lstStyle/>
          <a:p>
            <a:endParaRPr lang="zh-CN" altLang="en-US" sz="1400" b="1">
              <a:latin typeface="黑体" pitchFamily="2" charset="-122"/>
              <a:ea typeface="黑体" pitchFamily="2" charset="-122"/>
            </a:endParaRPr>
          </a:p>
        </p:txBody>
      </p:sp>
      <p:sp>
        <p:nvSpPr>
          <p:cNvPr id="476211" name="立方体 476210"/>
          <p:cNvSpPr/>
          <p:nvPr/>
        </p:nvSpPr>
        <p:spPr>
          <a:xfrm flipH="1">
            <a:off x="2720975" y="5665788"/>
            <a:ext cx="1187450"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zh-CN" altLang="en-US" sz="1600" b="1" dirty="0">
                <a:solidFill>
                  <a:srgbClr val="333399"/>
                </a:solidFill>
                <a:latin typeface="黑体" pitchFamily="2" charset="-122"/>
                <a:ea typeface="黑体" pitchFamily="2" charset="-122"/>
              </a:rPr>
              <a:t>以太网</a:t>
            </a:r>
          </a:p>
          <a:p>
            <a:pPr lvl="0" algn="ctr">
              <a:buClr>
                <a:srgbClr val="000000"/>
              </a:buClr>
            </a:pPr>
            <a:r>
              <a:rPr lang="zh-CN" altLang="en-US" sz="1600" b="1" dirty="0">
                <a:solidFill>
                  <a:srgbClr val="333399"/>
                </a:solidFill>
                <a:latin typeface="黑体" pitchFamily="2" charset="-122"/>
                <a:ea typeface="黑体" pitchFamily="2" charset="-122"/>
              </a:rPr>
              <a:t>交换机</a:t>
            </a:r>
          </a:p>
        </p:txBody>
      </p:sp>
      <p:sp>
        <p:nvSpPr>
          <p:cNvPr id="476213" name="文本框 476212"/>
          <p:cNvSpPr txBox="1"/>
          <p:nvPr/>
        </p:nvSpPr>
        <p:spPr>
          <a:xfrm>
            <a:off x="5540991" y="5795272"/>
            <a:ext cx="6082851" cy="584775"/>
          </a:xfrm>
          <a:prstGeom prst="rect">
            <a:avLst/>
          </a:prstGeom>
          <a:solidFill>
            <a:srgbClr val="FFFF99"/>
          </a:solidFill>
          <a:ln w="9525" cap="flat" cmpd="sng">
            <a:solidFill>
              <a:srgbClr val="333399"/>
            </a:solidFill>
            <a:prstDash val="solid"/>
            <a:miter/>
            <a:headEnd type="none" w="med" len="med"/>
            <a:tailEnd type="none" w="med" len="med"/>
          </a:ln>
        </p:spPr>
        <p:txBody>
          <a:bodyPr wrap="square">
            <a:spAutoFit/>
          </a:bodyPr>
          <a:lstStyle/>
          <a:p>
            <a:pPr lvl="0" algn="ctr"/>
            <a:r>
              <a:rPr lang="zh-CN" altLang="en-US" sz="1600" b="1" dirty="0">
                <a:solidFill>
                  <a:srgbClr val="333399"/>
                </a:solidFill>
                <a:latin typeface="黑体" pitchFamily="2" charset="-122"/>
                <a:ea typeface="黑体" pitchFamily="2" charset="-122"/>
              </a:rPr>
              <a:t>当 </a:t>
            </a:r>
            <a:r>
              <a:rPr lang="en-US" altLang="zh-CN" sz="1600" b="1">
                <a:solidFill>
                  <a:srgbClr val="333399"/>
                </a:solidFill>
                <a:latin typeface="黑体" pitchFamily="2" charset="-122"/>
                <a:ea typeface="黑体" pitchFamily="2" charset="-122"/>
              </a:rPr>
              <a:t>B</a:t>
            </a:r>
            <a:r>
              <a:rPr lang="en-US" altLang="zh-CN" sz="1600" b="1" baseline="-25000">
                <a:solidFill>
                  <a:srgbClr val="333399"/>
                </a:solidFill>
                <a:latin typeface="黑体" pitchFamily="2" charset="-122"/>
                <a:ea typeface="黑体" pitchFamily="2" charset="-122"/>
              </a:rPr>
              <a:t>1</a:t>
            </a:r>
            <a:r>
              <a:rPr lang="en-US" altLang="zh-CN" sz="1600" b="1" dirty="0">
                <a:solidFill>
                  <a:srgbClr val="333399"/>
                </a:solidFill>
                <a:latin typeface="黑体" pitchFamily="2" charset="-122"/>
                <a:ea typeface="黑体" pitchFamily="2" charset="-122"/>
              </a:rPr>
              <a:t> </a:t>
            </a:r>
            <a:r>
              <a:rPr lang="zh-CN" altLang="en-US" sz="1600" b="1" dirty="0">
                <a:solidFill>
                  <a:srgbClr val="333399"/>
                </a:solidFill>
                <a:latin typeface="黑体" pitchFamily="2" charset="-122"/>
                <a:ea typeface="黑体" pitchFamily="2" charset="-122"/>
              </a:rPr>
              <a:t>向 </a:t>
            </a:r>
            <a:r>
              <a:rPr lang="en-US" altLang="zh-CN" sz="1600" b="1">
                <a:solidFill>
                  <a:srgbClr val="333399"/>
                </a:solidFill>
                <a:latin typeface="黑体" pitchFamily="2" charset="-122"/>
                <a:ea typeface="黑体" pitchFamily="2" charset="-122"/>
              </a:rPr>
              <a:t>VLAN</a:t>
            </a:r>
            <a:r>
              <a:rPr lang="en-US" altLang="zh-CN" sz="1600" b="1" baseline="-25000">
                <a:solidFill>
                  <a:srgbClr val="333399"/>
                </a:solidFill>
                <a:latin typeface="黑体" pitchFamily="2" charset="-122"/>
                <a:ea typeface="黑体" pitchFamily="2" charset="-122"/>
              </a:rPr>
              <a:t>2</a:t>
            </a:r>
            <a:r>
              <a:rPr lang="en-US" altLang="zh-CN" sz="1600" b="1" dirty="0">
                <a:solidFill>
                  <a:srgbClr val="333399"/>
                </a:solidFill>
                <a:latin typeface="黑体" pitchFamily="2" charset="-122"/>
                <a:ea typeface="黑体" pitchFamily="2" charset="-122"/>
              </a:rPr>
              <a:t> </a:t>
            </a:r>
            <a:r>
              <a:rPr lang="zh-CN" altLang="en-US" sz="1600" b="1" dirty="0">
                <a:solidFill>
                  <a:srgbClr val="333399"/>
                </a:solidFill>
                <a:latin typeface="黑体" pitchFamily="2" charset="-122"/>
                <a:ea typeface="黑体" pitchFamily="2" charset="-122"/>
              </a:rPr>
              <a:t>工作组内成员发送数据时，</a:t>
            </a:r>
          </a:p>
          <a:p>
            <a:pPr lvl="0" algn="ctr"/>
            <a:r>
              <a:rPr lang="zh-CN" altLang="en-US" sz="1600" b="1" dirty="0">
                <a:solidFill>
                  <a:srgbClr val="333399"/>
                </a:solidFill>
                <a:latin typeface="黑体" pitchFamily="2" charset="-122"/>
                <a:ea typeface="黑体" pitchFamily="2" charset="-122"/>
              </a:rPr>
              <a:t>工作站 </a:t>
            </a:r>
            <a:r>
              <a:rPr lang="en-US" altLang="zh-CN" sz="1600" b="1">
                <a:solidFill>
                  <a:srgbClr val="333399"/>
                </a:solidFill>
                <a:latin typeface="黑体" pitchFamily="2" charset="-122"/>
                <a:ea typeface="黑体" pitchFamily="2" charset="-122"/>
              </a:rPr>
              <a:t>B</a:t>
            </a:r>
            <a:r>
              <a:rPr lang="en-US" altLang="zh-CN" sz="1600" b="1" baseline="-25000">
                <a:solidFill>
                  <a:srgbClr val="333399"/>
                </a:solidFill>
                <a:latin typeface="黑体" pitchFamily="2" charset="-122"/>
                <a:ea typeface="黑体" pitchFamily="2" charset="-122"/>
              </a:rPr>
              <a:t>2 </a:t>
            </a:r>
            <a:r>
              <a:rPr lang="zh-CN" altLang="en-US" sz="1600" b="1" dirty="0">
                <a:solidFill>
                  <a:srgbClr val="333399"/>
                </a:solidFill>
                <a:latin typeface="黑体" pitchFamily="2" charset="-122"/>
                <a:ea typeface="黑体" pitchFamily="2" charset="-122"/>
              </a:rPr>
              <a:t>和 </a:t>
            </a:r>
            <a:r>
              <a:rPr lang="en-US" altLang="zh-CN" sz="1600" b="1">
                <a:solidFill>
                  <a:srgbClr val="333399"/>
                </a:solidFill>
                <a:latin typeface="黑体" pitchFamily="2" charset="-122"/>
                <a:ea typeface="黑体" pitchFamily="2" charset="-122"/>
              </a:rPr>
              <a:t>B</a:t>
            </a:r>
            <a:r>
              <a:rPr lang="en-US" altLang="zh-CN" sz="1600" b="1" baseline="-25000">
                <a:solidFill>
                  <a:srgbClr val="333399"/>
                </a:solidFill>
                <a:latin typeface="黑体" pitchFamily="2" charset="-122"/>
                <a:ea typeface="黑体" pitchFamily="2" charset="-122"/>
              </a:rPr>
              <a:t>3 </a:t>
            </a:r>
            <a:r>
              <a:rPr lang="zh-CN" altLang="en-US" sz="1600" b="1" dirty="0">
                <a:solidFill>
                  <a:srgbClr val="333399"/>
                </a:solidFill>
                <a:latin typeface="黑体" pitchFamily="2" charset="-122"/>
                <a:ea typeface="黑体" pitchFamily="2" charset="-122"/>
              </a:rPr>
              <a:t>将会收到广播的信息。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bldLvl="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立方体 477185"/>
          <p:cNvSpPr/>
          <p:nvPr/>
        </p:nvSpPr>
        <p:spPr>
          <a:xfrm flipH="1">
            <a:off x="2351088" y="4111625"/>
            <a:ext cx="7561262"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sz="1400" b="1"/>
          </a:p>
        </p:txBody>
      </p:sp>
      <p:sp>
        <p:nvSpPr>
          <p:cNvPr id="477187" name="直接连接符 477186"/>
          <p:cNvSpPr/>
          <p:nvPr/>
        </p:nvSpPr>
        <p:spPr>
          <a:xfrm>
            <a:off x="3771900" y="6208713"/>
            <a:ext cx="1568450" cy="0"/>
          </a:xfrm>
          <a:prstGeom prst="line">
            <a:avLst/>
          </a:prstGeom>
          <a:ln w="76200" cap="flat" cmpd="sng">
            <a:solidFill>
              <a:srgbClr val="333399"/>
            </a:solidFill>
            <a:prstDash val="solid"/>
            <a:headEnd type="none" w="med" len="med"/>
            <a:tailEnd type="none" w="med" len="med"/>
          </a:ln>
        </p:spPr>
        <p:txBody>
          <a:bodyPr/>
          <a:lstStyle/>
          <a:p>
            <a:endParaRPr lang="zh-CN" altLang="en-US" sz="1400" b="1"/>
          </a:p>
        </p:txBody>
      </p:sp>
      <p:sp>
        <p:nvSpPr>
          <p:cNvPr id="477188" name="立方体 477187"/>
          <p:cNvSpPr/>
          <p:nvPr/>
        </p:nvSpPr>
        <p:spPr>
          <a:xfrm flipH="1">
            <a:off x="2351088" y="2170113"/>
            <a:ext cx="7561262" cy="1397000"/>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sz="1400" b="1"/>
          </a:p>
        </p:txBody>
      </p:sp>
      <p:sp>
        <p:nvSpPr>
          <p:cNvPr id="477189" name="立方体 477188"/>
          <p:cNvSpPr/>
          <p:nvPr/>
        </p:nvSpPr>
        <p:spPr>
          <a:xfrm flipH="1">
            <a:off x="2425700" y="304800"/>
            <a:ext cx="7412038"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sz="1400" b="1"/>
          </a:p>
        </p:txBody>
      </p:sp>
      <p:sp>
        <p:nvSpPr>
          <p:cNvPr id="477190" name="直接连接符 477189"/>
          <p:cNvSpPr/>
          <p:nvPr/>
        </p:nvSpPr>
        <p:spPr>
          <a:xfrm>
            <a:off x="4203700" y="693738"/>
            <a:ext cx="3917950"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7191" name="直接连接符 477190"/>
          <p:cNvSpPr/>
          <p:nvPr/>
        </p:nvSpPr>
        <p:spPr>
          <a:xfrm>
            <a:off x="4352925" y="849313"/>
            <a:ext cx="2362200"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7192" name="直接连接符 477191"/>
          <p:cNvSpPr/>
          <p:nvPr/>
        </p:nvSpPr>
        <p:spPr>
          <a:xfrm>
            <a:off x="4500563" y="1003300"/>
            <a:ext cx="519112"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7193" name="直接连接符 477192"/>
          <p:cNvSpPr/>
          <p:nvPr/>
        </p:nvSpPr>
        <p:spPr>
          <a:xfrm>
            <a:off x="4500563" y="2946400"/>
            <a:ext cx="519112"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7194" name="直接连接符 477193"/>
          <p:cNvSpPr/>
          <p:nvPr/>
        </p:nvSpPr>
        <p:spPr>
          <a:xfrm>
            <a:off x="4352925" y="2713038"/>
            <a:ext cx="2616200"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7195" name="直接连接符 477194"/>
          <p:cNvSpPr/>
          <p:nvPr/>
        </p:nvSpPr>
        <p:spPr>
          <a:xfrm>
            <a:off x="4130675" y="2479675"/>
            <a:ext cx="3978275"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7196" name="直接连接符 477195"/>
          <p:cNvSpPr/>
          <p:nvPr/>
        </p:nvSpPr>
        <p:spPr>
          <a:xfrm>
            <a:off x="4278313" y="4732338"/>
            <a:ext cx="1408112"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7197" name="直接连接符 477196"/>
          <p:cNvSpPr/>
          <p:nvPr/>
        </p:nvSpPr>
        <p:spPr>
          <a:xfrm>
            <a:off x="4278313" y="4887913"/>
            <a:ext cx="746125"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7198" name="直接连接符 477197"/>
          <p:cNvSpPr/>
          <p:nvPr/>
        </p:nvSpPr>
        <p:spPr>
          <a:xfrm>
            <a:off x="3929063" y="4422775"/>
            <a:ext cx="4241800"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7199" name="直接连接符 477198"/>
          <p:cNvSpPr/>
          <p:nvPr/>
        </p:nvSpPr>
        <p:spPr>
          <a:xfrm>
            <a:off x="4130675" y="4578350"/>
            <a:ext cx="2643188"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7200" name="立方体 477199"/>
          <p:cNvSpPr/>
          <p:nvPr/>
        </p:nvSpPr>
        <p:spPr>
          <a:xfrm flipH="1">
            <a:off x="3314700" y="4189413"/>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zh-CN" altLang="en-US" sz="1600" b="1" dirty="0">
                <a:solidFill>
                  <a:srgbClr val="333399"/>
                </a:solidFill>
                <a:latin typeface="Arial" panose="020B0604020202020204" pitchFamily="34" charset="0"/>
                <a:ea typeface="黑体" panose="02010600030101010101" pitchFamily="49" charset="-122"/>
              </a:rPr>
              <a:t>以太网</a:t>
            </a:r>
          </a:p>
          <a:p>
            <a:pPr lvl="0" algn="ctr">
              <a:buClr>
                <a:srgbClr val="000000"/>
              </a:buClr>
            </a:pPr>
            <a:r>
              <a:rPr lang="zh-CN" altLang="en-US" sz="1600" b="1" dirty="0">
                <a:solidFill>
                  <a:srgbClr val="333399"/>
                </a:solidFill>
                <a:latin typeface="Arial" panose="020B0604020202020204" pitchFamily="34" charset="0"/>
                <a:ea typeface="黑体" panose="02010600030101010101" pitchFamily="49" charset="-122"/>
              </a:rPr>
              <a:t>交换机</a:t>
            </a:r>
          </a:p>
        </p:txBody>
      </p:sp>
      <p:sp>
        <p:nvSpPr>
          <p:cNvPr id="477201" name="圆角矩形 477200"/>
          <p:cNvSpPr/>
          <p:nvPr/>
        </p:nvSpPr>
        <p:spPr>
          <a:xfrm>
            <a:off x="6502400" y="538163"/>
            <a:ext cx="1111250" cy="4583112"/>
          </a:xfrm>
          <a:prstGeom prst="roundRect">
            <a:avLst>
              <a:gd name="adj" fmla="val 50000"/>
            </a:avLst>
          </a:prstGeom>
          <a:solidFill>
            <a:srgbClr val="FFFF66">
              <a:alpha val="50000"/>
            </a:srgbClr>
          </a:solidFill>
          <a:ln w="19050" cap="flat" cmpd="sng">
            <a:solidFill>
              <a:schemeClr val="tx1"/>
            </a:solidFill>
            <a:prstDash val="dash"/>
            <a:headEnd type="none" w="med" len="med"/>
            <a:tailEnd type="none" w="med" len="med"/>
          </a:ln>
        </p:spPr>
        <p:txBody>
          <a:bodyPr/>
          <a:lstStyle/>
          <a:p>
            <a:endParaRPr lang="zh-CN" altLang="en-US" sz="1400" b="1"/>
          </a:p>
        </p:txBody>
      </p:sp>
      <p:sp>
        <p:nvSpPr>
          <p:cNvPr id="477202" name="圆角矩形 477201"/>
          <p:cNvSpPr/>
          <p:nvPr/>
        </p:nvSpPr>
        <p:spPr>
          <a:xfrm>
            <a:off x="4797425" y="538163"/>
            <a:ext cx="1557338" cy="5127625"/>
          </a:xfrm>
          <a:prstGeom prst="roundRect">
            <a:avLst>
              <a:gd name="adj" fmla="val 50000"/>
            </a:avLst>
          </a:prstGeom>
          <a:solidFill>
            <a:srgbClr val="CCECFF">
              <a:alpha val="50000"/>
            </a:srgbClr>
          </a:solidFill>
          <a:ln w="19050" cap="flat" cmpd="sng">
            <a:solidFill>
              <a:schemeClr val="tx1"/>
            </a:solidFill>
            <a:prstDash val="dash"/>
            <a:headEnd type="none" w="med" len="med"/>
            <a:tailEnd type="none" w="med" len="med"/>
          </a:ln>
        </p:spPr>
        <p:txBody>
          <a:bodyPr/>
          <a:lstStyle/>
          <a:p>
            <a:endParaRPr lang="zh-CN" altLang="en-US" sz="1400" b="1"/>
          </a:p>
        </p:txBody>
      </p:sp>
      <p:sp>
        <p:nvSpPr>
          <p:cNvPr id="477203" name="文本框 477202"/>
          <p:cNvSpPr txBox="1"/>
          <p:nvPr/>
        </p:nvSpPr>
        <p:spPr>
          <a:xfrm>
            <a:off x="5362575" y="858838"/>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A</a:t>
            </a:r>
            <a:r>
              <a:rPr lang="en-US" altLang="zh-CN" sz="1600" b="1" baseline="-25000">
                <a:solidFill>
                  <a:srgbClr val="333399"/>
                </a:solidFill>
                <a:latin typeface="Arial" panose="020B0604020202020204" pitchFamily="34" charset="0"/>
                <a:ea typeface="黑体" panose="02010600030101010101" pitchFamily="49" charset="-122"/>
              </a:rPr>
              <a:t>4</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7204" name="文本框 477203"/>
          <p:cNvSpPr txBox="1"/>
          <p:nvPr/>
        </p:nvSpPr>
        <p:spPr>
          <a:xfrm>
            <a:off x="7170738" y="4457700"/>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B</a:t>
            </a:r>
            <a:r>
              <a:rPr lang="en-US" altLang="zh-CN" sz="1600" b="1" baseline="-25000">
                <a:solidFill>
                  <a:srgbClr val="333399"/>
                </a:solidFill>
                <a:latin typeface="Arial" panose="020B0604020202020204" pitchFamily="34" charset="0"/>
                <a:ea typeface="黑体" panose="02010600030101010101" pitchFamily="49" charset="-122"/>
              </a:rPr>
              <a:t>1</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7205" name="圆角矩形 477204"/>
          <p:cNvSpPr/>
          <p:nvPr/>
        </p:nvSpPr>
        <p:spPr>
          <a:xfrm>
            <a:off x="7837488" y="382588"/>
            <a:ext cx="1036637" cy="4583112"/>
          </a:xfrm>
          <a:prstGeom prst="roundRect">
            <a:avLst>
              <a:gd name="adj" fmla="val 50000"/>
            </a:avLst>
          </a:prstGeom>
          <a:solidFill>
            <a:srgbClr val="FF99CC">
              <a:alpha val="50000"/>
            </a:srgbClr>
          </a:solidFill>
          <a:ln w="19050" cap="flat" cmpd="sng">
            <a:solidFill>
              <a:schemeClr val="tx1"/>
            </a:solidFill>
            <a:prstDash val="dash"/>
            <a:headEnd type="none" w="med" len="med"/>
            <a:tailEnd type="none" w="med" len="med"/>
          </a:ln>
        </p:spPr>
        <p:txBody>
          <a:bodyPr/>
          <a:lstStyle/>
          <a:p>
            <a:endParaRPr lang="zh-CN" altLang="en-US" sz="1400" b="1"/>
          </a:p>
        </p:txBody>
      </p:sp>
      <p:sp>
        <p:nvSpPr>
          <p:cNvPr id="477206" name="立方体 477205"/>
          <p:cNvSpPr/>
          <p:nvPr/>
        </p:nvSpPr>
        <p:spPr>
          <a:xfrm flipH="1">
            <a:off x="3314700" y="382588"/>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zh-CN" altLang="en-US" sz="1600" b="1" dirty="0">
                <a:solidFill>
                  <a:srgbClr val="333399"/>
                </a:solidFill>
                <a:latin typeface="Arial" panose="020B0604020202020204" pitchFamily="34" charset="0"/>
                <a:ea typeface="黑体" panose="02010600030101010101" pitchFamily="49" charset="-122"/>
              </a:rPr>
              <a:t>以太网</a:t>
            </a:r>
          </a:p>
          <a:p>
            <a:pPr lvl="0" algn="ctr">
              <a:buClr>
                <a:srgbClr val="000000"/>
              </a:buClr>
            </a:pPr>
            <a:r>
              <a:rPr lang="zh-CN" altLang="en-US" sz="1600" b="1" dirty="0">
                <a:solidFill>
                  <a:srgbClr val="333399"/>
                </a:solidFill>
                <a:latin typeface="Arial" panose="020B0604020202020204" pitchFamily="34" charset="0"/>
                <a:ea typeface="黑体" panose="02010600030101010101" pitchFamily="49" charset="-122"/>
              </a:rPr>
              <a:t>交换机</a:t>
            </a:r>
          </a:p>
        </p:txBody>
      </p:sp>
      <p:sp>
        <p:nvSpPr>
          <p:cNvPr id="477207" name="直接连接符 477206"/>
          <p:cNvSpPr/>
          <p:nvPr/>
        </p:nvSpPr>
        <p:spPr>
          <a:xfrm>
            <a:off x="3092450" y="938213"/>
            <a:ext cx="0" cy="5037137"/>
          </a:xfrm>
          <a:prstGeom prst="line">
            <a:avLst/>
          </a:prstGeom>
          <a:ln w="38100" cap="flat" cmpd="sng">
            <a:solidFill>
              <a:srgbClr val="333399"/>
            </a:solidFill>
            <a:prstDash val="solid"/>
            <a:headEnd type="none" w="med" len="med"/>
            <a:tailEnd type="none" w="med" len="med"/>
          </a:ln>
        </p:spPr>
        <p:txBody>
          <a:bodyPr/>
          <a:lstStyle/>
          <a:p>
            <a:endParaRPr lang="zh-CN" altLang="en-US" sz="1400" b="1"/>
          </a:p>
        </p:txBody>
      </p:sp>
      <p:sp>
        <p:nvSpPr>
          <p:cNvPr id="477208" name="直接连接符 477207"/>
          <p:cNvSpPr/>
          <p:nvPr/>
        </p:nvSpPr>
        <p:spPr>
          <a:xfrm>
            <a:off x="3078163" y="927100"/>
            <a:ext cx="458787" cy="0"/>
          </a:xfrm>
          <a:prstGeom prst="line">
            <a:avLst/>
          </a:prstGeom>
          <a:ln w="38100" cap="flat" cmpd="sng">
            <a:solidFill>
              <a:srgbClr val="333399"/>
            </a:solidFill>
            <a:prstDash val="solid"/>
            <a:headEnd type="none" w="med" len="med"/>
            <a:tailEnd type="none" w="med" len="med"/>
          </a:ln>
        </p:spPr>
        <p:txBody>
          <a:bodyPr/>
          <a:lstStyle/>
          <a:p>
            <a:endParaRPr lang="zh-CN" altLang="en-US" sz="1400" b="1"/>
          </a:p>
        </p:txBody>
      </p:sp>
      <p:sp>
        <p:nvSpPr>
          <p:cNvPr id="477209" name="文本框 477208"/>
          <p:cNvSpPr txBox="1"/>
          <p:nvPr/>
        </p:nvSpPr>
        <p:spPr>
          <a:xfrm>
            <a:off x="7870825" y="1735138"/>
            <a:ext cx="816249"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VLAN</a:t>
            </a:r>
            <a:r>
              <a:rPr lang="en-US" altLang="zh-CN" sz="1600" b="1" baseline="-25000">
                <a:solidFill>
                  <a:srgbClr val="333399"/>
                </a:solidFill>
                <a:latin typeface="Arial" panose="020B0604020202020204" pitchFamily="34" charset="0"/>
                <a:ea typeface="黑体" panose="02010600030101010101" pitchFamily="49" charset="-122"/>
              </a:rPr>
              <a:t>3</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7210" name="文本框 477209"/>
          <p:cNvSpPr txBox="1"/>
          <p:nvPr/>
        </p:nvSpPr>
        <p:spPr>
          <a:xfrm>
            <a:off x="8389938" y="455613"/>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C</a:t>
            </a:r>
            <a:r>
              <a:rPr lang="en-US" altLang="zh-CN" sz="1600" b="1" baseline="-25000">
                <a:solidFill>
                  <a:srgbClr val="333399"/>
                </a:solidFill>
                <a:latin typeface="Arial" panose="020B0604020202020204" pitchFamily="34" charset="0"/>
                <a:ea typeface="黑体" panose="02010600030101010101" pitchFamily="49" charset="-122"/>
              </a:rPr>
              <a:t>3</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7211" name="文本框 477210"/>
          <p:cNvSpPr txBox="1"/>
          <p:nvPr/>
        </p:nvSpPr>
        <p:spPr>
          <a:xfrm>
            <a:off x="6983413" y="735013"/>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B</a:t>
            </a:r>
            <a:r>
              <a:rPr lang="en-US" altLang="zh-CN" sz="1600" b="1" baseline="-25000">
                <a:solidFill>
                  <a:srgbClr val="333399"/>
                </a:solidFill>
                <a:latin typeface="Arial" panose="020B0604020202020204" pitchFamily="34" charset="0"/>
                <a:ea typeface="黑体" panose="02010600030101010101" pitchFamily="49" charset="-122"/>
              </a:rPr>
              <a:t>3</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7212" name="文本框 477211"/>
          <p:cNvSpPr txBox="1"/>
          <p:nvPr/>
        </p:nvSpPr>
        <p:spPr>
          <a:xfrm>
            <a:off x="5019675" y="1738313"/>
            <a:ext cx="816249"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VLAN</a:t>
            </a:r>
            <a:r>
              <a:rPr lang="en-US" altLang="zh-CN" sz="1600" b="1" baseline="-25000">
                <a:solidFill>
                  <a:srgbClr val="333399"/>
                </a:solidFill>
                <a:latin typeface="Arial" panose="020B0604020202020204" pitchFamily="34" charset="0"/>
                <a:ea typeface="黑体" panose="02010600030101010101" pitchFamily="49" charset="-122"/>
              </a:rPr>
              <a:t>1</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7213" name="文本框 477212"/>
          <p:cNvSpPr txBox="1"/>
          <p:nvPr/>
        </p:nvSpPr>
        <p:spPr>
          <a:xfrm>
            <a:off x="6545263" y="1738313"/>
            <a:ext cx="816249"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VLAN</a:t>
            </a:r>
            <a:r>
              <a:rPr lang="en-US" altLang="zh-CN" sz="1600" b="1" baseline="-25000">
                <a:solidFill>
                  <a:srgbClr val="333399"/>
                </a:solidFill>
                <a:latin typeface="Arial" panose="020B0604020202020204" pitchFamily="34" charset="0"/>
                <a:ea typeface="黑体" panose="02010600030101010101" pitchFamily="49" charset="-122"/>
              </a:rPr>
              <a:t>2</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7214" name="文本框 477213"/>
          <p:cNvSpPr txBox="1"/>
          <p:nvPr/>
        </p:nvSpPr>
        <p:spPr>
          <a:xfrm>
            <a:off x="8431213" y="4160838"/>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C</a:t>
            </a:r>
            <a:r>
              <a:rPr lang="en-US" altLang="zh-CN" sz="1600" b="1" baseline="-25000">
                <a:solidFill>
                  <a:srgbClr val="333399"/>
                </a:solidFill>
                <a:latin typeface="Arial" panose="020B0604020202020204" pitchFamily="34" charset="0"/>
                <a:ea typeface="黑体" panose="02010600030101010101" pitchFamily="49" charset="-122"/>
              </a:rPr>
              <a:t>1</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7215" name="文本框 477214"/>
          <p:cNvSpPr txBox="1"/>
          <p:nvPr/>
        </p:nvSpPr>
        <p:spPr>
          <a:xfrm>
            <a:off x="5957888" y="4573588"/>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A</a:t>
            </a:r>
            <a:r>
              <a:rPr lang="en-US" altLang="zh-CN" sz="1600" b="1" baseline="-25000">
                <a:solidFill>
                  <a:srgbClr val="333399"/>
                </a:solidFill>
                <a:latin typeface="Arial" panose="020B0604020202020204" pitchFamily="34" charset="0"/>
                <a:ea typeface="黑体" panose="02010600030101010101" pitchFamily="49" charset="-122"/>
              </a:rPr>
              <a:t>2</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7216" name="文本框 477215"/>
          <p:cNvSpPr txBox="1"/>
          <p:nvPr/>
        </p:nvSpPr>
        <p:spPr>
          <a:xfrm>
            <a:off x="5316538" y="5018088"/>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A</a:t>
            </a:r>
            <a:r>
              <a:rPr lang="en-US" altLang="zh-CN" sz="1600" b="1" baseline="-25000">
                <a:solidFill>
                  <a:srgbClr val="333399"/>
                </a:solidFill>
                <a:latin typeface="Arial" panose="020B0604020202020204" pitchFamily="34" charset="0"/>
                <a:ea typeface="黑体" panose="02010600030101010101" pitchFamily="49" charset="-122"/>
              </a:rPr>
              <a:t>1</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7217" name="文本框 477216"/>
          <p:cNvSpPr txBox="1"/>
          <p:nvPr/>
        </p:nvSpPr>
        <p:spPr>
          <a:xfrm>
            <a:off x="5346700" y="2816225"/>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A</a:t>
            </a:r>
            <a:r>
              <a:rPr lang="en-US" altLang="zh-CN" sz="1600" b="1" baseline="-25000">
                <a:solidFill>
                  <a:srgbClr val="333399"/>
                </a:solidFill>
                <a:latin typeface="Arial" panose="020B0604020202020204" pitchFamily="34" charset="0"/>
                <a:ea typeface="黑体" panose="02010600030101010101" pitchFamily="49" charset="-122"/>
              </a:rPr>
              <a:t>3</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7218" name="文本框 477217"/>
          <p:cNvSpPr txBox="1"/>
          <p:nvPr/>
        </p:nvSpPr>
        <p:spPr>
          <a:xfrm>
            <a:off x="8456613" y="2301875"/>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C</a:t>
            </a:r>
            <a:r>
              <a:rPr lang="en-US" altLang="zh-CN" sz="1600" b="1" baseline="-25000">
                <a:solidFill>
                  <a:srgbClr val="333399"/>
                </a:solidFill>
                <a:latin typeface="Arial" panose="020B0604020202020204" pitchFamily="34" charset="0"/>
                <a:ea typeface="黑体" panose="02010600030101010101" pitchFamily="49" charset="-122"/>
              </a:rPr>
              <a:t>2</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7219" name="文本框 477218"/>
          <p:cNvSpPr txBox="1"/>
          <p:nvPr/>
        </p:nvSpPr>
        <p:spPr>
          <a:xfrm>
            <a:off x="7212013" y="2454275"/>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B</a:t>
            </a:r>
            <a:r>
              <a:rPr lang="en-US" altLang="zh-CN" sz="1600" b="1" baseline="-25000">
                <a:solidFill>
                  <a:srgbClr val="333399"/>
                </a:solidFill>
                <a:latin typeface="Arial" panose="020B0604020202020204" pitchFamily="34" charset="0"/>
                <a:ea typeface="黑体" panose="02010600030101010101" pitchFamily="49" charset="-122"/>
              </a:rPr>
              <a:t>2</a:t>
            </a:r>
            <a:endParaRPr lang="en-US" altLang="zh-CN" sz="1600" b="1">
              <a:solidFill>
                <a:srgbClr val="333399"/>
              </a:solidFill>
              <a:latin typeface="Arial" panose="020B0604020202020204" pitchFamily="34" charset="0"/>
              <a:ea typeface="黑体" panose="02010600030101010101" pitchFamily="49" charset="-122"/>
            </a:endParaRPr>
          </a:p>
        </p:txBody>
      </p:sp>
      <p:pic>
        <p:nvPicPr>
          <p:cNvPr id="477220" name="图片 477219"/>
          <p:cNvPicPr/>
          <p:nvPr/>
        </p:nvPicPr>
        <p:blipFill>
          <a:blip r:embed="rId3" cstate="print"/>
          <a:stretch>
            <a:fillRect/>
          </a:stretch>
        </p:blipFill>
        <p:spPr>
          <a:xfrm>
            <a:off x="4872038" y="927100"/>
            <a:ext cx="509587" cy="536575"/>
          </a:xfrm>
          <a:prstGeom prst="rect">
            <a:avLst/>
          </a:prstGeom>
          <a:noFill/>
          <a:ln w="9525">
            <a:noFill/>
            <a:miter/>
          </a:ln>
        </p:spPr>
      </p:pic>
      <p:pic>
        <p:nvPicPr>
          <p:cNvPr id="477221" name="图片 477220"/>
          <p:cNvPicPr/>
          <p:nvPr/>
        </p:nvPicPr>
        <p:blipFill>
          <a:blip r:embed="rId3" cstate="print"/>
          <a:stretch>
            <a:fillRect/>
          </a:stretch>
        </p:blipFill>
        <p:spPr>
          <a:xfrm>
            <a:off x="7985125" y="538163"/>
            <a:ext cx="509588" cy="536575"/>
          </a:xfrm>
          <a:prstGeom prst="rect">
            <a:avLst/>
          </a:prstGeom>
          <a:noFill/>
          <a:ln w="9525">
            <a:noFill/>
            <a:miter/>
          </a:ln>
        </p:spPr>
      </p:pic>
      <p:pic>
        <p:nvPicPr>
          <p:cNvPr id="477222" name="图片 477221"/>
          <p:cNvPicPr/>
          <p:nvPr/>
        </p:nvPicPr>
        <p:blipFill>
          <a:blip r:embed="rId3" cstate="print"/>
          <a:stretch>
            <a:fillRect/>
          </a:stretch>
        </p:blipFill>
        <p:spPr>
          <a:xfrm>
            <a:off x="6577013" y="771525"/>
            <a:ext cx="509587" cy="536575"/>
          </a:xfrm>
          <a:prstGeom prst="rect">
            <a:avLst/>
          </a:prstGeom>
          <a:noFill/>
          <a:ln w="9525">
            <a:noFill/>
            <a:miter/>
          </a:ln>
        </p:spPr>
      </p:pic>
      <p:pic>
        <p:nvPicPr>
          <p:cNvPr id="477223" name="图片 477222"/>
          <p:cNvPicPr/>
          <p:nvPr/>
        </p:nvPicPr>
        <p:blipFill>
          <a:blip r:embed="rId3" cstate="print"/>
          <a:stretch>
            <a:fillRect/>
          </a:stretch>
        </p:blipFill>
        <p:spPr>
          <a:xfrm>
            <a:off x="7994650" y="2324100"/>
            <a:ext cx="509588" cy="538163"/>
          </a:xfrm>
          <a:prstGeom prst="rect">
            <a:avLst/>
          </a:prstGeom>
          <a:noFill/>
          <a:ln w="9525">
            <a:noFill/>
            <a:miter/>
          </a:ln>
        </p:spPr>
      </p:pic>
      <p:pic>
        <p:nvPicPr>
          <p:cNvPr id="477224" name="图片 477223"/>
          <p:cNvPicPr/>
          <p:nvPr/>
        </p:nvPicPr>
        <p:blipFill>
          <a:blip r:embed="rId3" cstate="print"/>
          <a:stretch>
            <a:fillRect/>
          </a:stretch>
        </p:blipFill>
        <p:spPr>
          <a:xfrm>
            <a:off x="6808788" y="2557463"/>
            <a:ext cx="509587" cy="538162"/>
          </a:xfrm>
          <a:prstGeom prst="rect">
            <a:avLst/>
          </a:prstGeom>
          <a:noFill/>
          <a:ln w="9525">
            <a:noFill/>
            <a:miter/>
          </a:ln>
        </p:spPr>
      </p:pic>
      <p:pic>
        <p:nvPicPr>
          <p:cNvPr id="477225" name="图片 477224"/>
          <p:cNvPicPr/>
          <p:nvPr/>
        </p:nvPicPr>
        <p:blipFill>
          <a:blip r:embed="rId3" cstate="print"/>
          <a:stretch>
            <a:fillRect/>
          </a:stretch>
        </p:blipFill>
        <p:spPr>
          <a:xfrm>
            <a:off x="4872038" y="2790825"/>
            <a:ext cx="509587" cy="538163"/>
          </a:xfrm>
          <a:prstGeom prst="rect">
            <a:avLst/>
          </a:prstGeom>
          <a:noFill/>
          <a:ln w="9525">
            <a:noFill/>
            <a:miter/>
          </a:ln>
        </p:spPr>
      </p:pic>
      <p:pic>
        <p:nvPicPr>
          <p:cNvPr id="477226" name="图片 477225"/>
          <p:cNvPicPr/>
          <p:nvPr/>
        </p:nvPicPr>
        <p:blipFill>
          <a:blip r:embed="rId3" cstate="print"/>
          <a:stretch>
            <a:fillRect/>
          </a:stretch>
        </p:blipFill>
        <p:spPr>
          <a:xfrm>
            <a:off x="4872038" y="4740275"/>
            <a:ext cx="509587" cy="536575"/>
          </a:xfrm>
          <a:prstGeom prst="rect">
            <a:avLst/>
          </a:prstGeom>
          <a:noFill/>
          <a:ln w="9525">
            <a:noFill/>
            <a:miter/>
          </a:ln>
        </p:spPr>
      </p:pic>
      <p:pic>
        <p:nvPicPr>
          <p:cNvPr id="477227" name="图片 477226"/>
          <p:cNvPicPr/>
          <p:nvPr/>
        </p:nvPicPr>
        <p:blipFill>
          <a:blip r:embed="rId3" cstate="print"/>
          <a:stretch>
            <a:fillRect/>
          </a:stretch>
        </p:blipFill>
        <p:spPr>
          <a:xfrm>
            <a:off x="5538788" y="4578350"/>
            <a:ext cx="509587" cy="536575"/>
          </a:xfrm>
          <a:prstGeom prst="rect">
            <a:avLst/>
          </a:prstGeom>
          <a:noFill/>
          <a:ln w="9525">
            <a:noFill/>
            <a:miter/>
          </a:ln>
        </p:spPr>
      </p:pic>
      <p:pic>
        <p:nvPicPr>
          <p:cNvPr id="477228" name="图片 477227"/>
          <p:cNvPicPr/>
          <p:nvPr/>
        </p:nvPicPr>
        <p:blipFill>
          <a:blip r:embed="rId3" cstate="print"/>
          <a:stretch>
            <a:fillRect/>
          </a:stretch>
        </p:blipFill>
        <p:spPr>
          <a:xfrm>
            <a:off x="6650038" y="4422775"/>
            <a:ext cx="509587" cy="536575"/>
          </a:xfrm>
          <a:prstGeom prst="rect">
            <a:avLst/>
          </a:prstGeom>
          <a:noFill/>
          <a:ln w="9525">
            <a:noFill/>
            <a:miter/>
          </a:ln>
        </p:spPr>
      </p:pic>
      <p:pic>
        <p:nvPicPr>
          <p:cNvPr id="477229" name="图片 477228"/>
          <p:cNvPicPr/>
          <p:nvPr/>
        </p:nvPicPr>
        <p:blipFill>
          <a:blip r:embed="rId3" cstate="print"/>
          <a:stretch>
            <a:fillRect/>
          </a:stretch>
        </p:blipFill>
        <p:spPr>
          <a:xfrm>
            <a:off x="7985125" y="4267200"/>
            <a:ext cx="509588" cy="536575"/>
          </a:xfrm>
          <a:prstGeom prst="rect">
            <a:avLst/>
          </a:prstGeom>
          <a:noFill/>
          <a:ln w="9525">
            <a:noFill/>
            <a:miter/>
          </a:ln>
        </p:spPr>
      </p:pic>
      <p:sp>
        <p:nvSpPr>
          <p:cNvPr id="477230" name="立方体 477229"/>
          <p:cNvSpPr/>
          <p:nvPr/>
        </p:nvSpPr>
        <p:spPr>
          <a:xfrm flipH="1">
            <a:off x="3314700" y="2246313"/>
            <a:ext cx="1185863" cy="933450"/>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zh-CN" altLang="en-US" sz="1600" b="1" dirty="0">
                <a:solidFill>
                  <a:srgbClr val="333399"/>
                </a:solidFill>
                <a:latin typeface="Arial" panose="020B0604020202020204" pitchFamily="34" charset="0"/>
                <a:ea typeface="黑体" panose="02010600030101010101" pitchFamily="49" charset="-122"/>
              </a:rPr>
              <a:t>以太网</a:t>
            </a:r>
          </a:p>
          <a:p>
            <a:pPr lvl="0" algn="ctr">
              <a:buClr>
                <a:srgbClr val="000000"/>
              </a:buClr>
            </a:pPr>
            <a:r>
              <a:rPr lang="zh-CN" altLang="en-US" sz="1600" b="1" dirty="0">
                <a:solidFill>
                  <a:srgbClr val="333399"/>
                </a:solidFill>
                <a:latin typeface="Arial" panose="020B0604020202020204" pitchFamily="34" charset="0"/>
                <a:ea typeface="黑体" panose="02010600030101010101" pitchFamily="49" charset="-122"/>
              </a:rPr>
              <a:t>交换机</a:t>
            </a:r>
          </a:p>
        </p:txBody>
      </p:sp>
      <p:sp>
        <p:nvSpPr>
          <p:cNvPr id="477231" name="直接连接符 477230"/>
          <p:cNvSpPr/>
          <p:nvPr/>
        </p:nvSpPr>
        <p:spPr>
          <a:xfrm>
            <a:off x="3240088" y="2784475"/>
            <a:ext cx="0" cy="3346450"/>
          </a:xfrm>
          <a:prstGeom prst="line">
            <a:avLst/>
          </a:prstGeom>
          <a:ln w="38100" cap="flat" cmpd="sng">
            <a:solidFill>
              <a:srgbClr val="333399"/>
            </a:solidFill>
            <a:prstDash val="solid"/>
            <a:headEnd type="none" w="med" len="med"/>
            <a:tailEnd type="none" w="med" len="med"/>
          </a:ln>
        </p:spPr>
        <p:txBody>
          <a:bodyPr/>
          <a:lstStyle/>
          <a:p>
            <a:endParaRPr lang="zh-CN" altLang="en-US" sz="1400" b="1"/>
          </a:p>
        </p:txBody>
      </p:sp>
      <p:sp>
        <p:nvSpPr>
          <p:cNvPr id="477232" name="直接连接符 477231"/>
          <p:cNvSpPr/>
          <p:nvPr/>
        </p:nvSpPr>
        <p:spPr>
          <a:xfrm>
            <a:off x="3227388" y="2790825"/>
            <a:ext cx="276225" cy="0"/>
          </a:xfrm>
          <a:prstGeom prst="line">
            <a:avLst/>
          </a:prstGeom>
          <a:ln w="38100" cap="flat" cmpd="sng">
            <a:solidFill>
              <a:srgbClr val="333399"/>
            </a:solidFill>
            <a:prstDash val="solid"/>
            <a:headEnd type="none" w="med" len="med"/>
            <a:tailEnd type="none" w="med" len="med"/>
          </a:ln>
        </p:spPr>
        <p:txBody>
          <a:bodyPr/>
          <a:lstStyle/>
          <a:p>
            <a:endParaRPr lang="zh-CN" altLang="en-US" sz="1400" b="1"/>
          </a:p>
        </p:txBody>
      </p:sp>
      <p:sp>
        <p:nvSpPr>
          <p:cNvPr id="477233" name="直接连接符 477232"/>
          <p:cNvSpPr/>
          <p:nvPr/>
        </p:nvSpPr>
        <p:spPr>
          <a:xfrm>
            <a:off x="3389313" y="4772025"/>
            <a:ext cx="0" cy="1514475"/>
          </a:xfrm>
          <a:prstGeom prst="line">
            <a:avLst/>
          </a:prstGeom>
          <a:ln w="38100" cap="flat" cmpd="sng">
            <a:solidFill>
              <a:srgbClr val="333399"/>
            </a:solidFill>
            <a:prstDash val="solid"/>
            <a:headEnd type="none" w="med" len="med"/>
            <a:tailEnd type="none" w="med" len="med"/>
          </a:ln>
        </p:spPr>
        <p:txBody>
          <a:bodyPr/>
          <a:lstStyle/>
          <a:p>
            <a:endParaRPr lang="zh-CN" altLang="en-US" sz="1400" b="1"/>
          </a:p>
        </p:txBody>
      </p:sp>
      <p:sp>
        <p:nvSpPr>
          <p:cNvPr id="477234" name="直接连接符 477233"/>
          <p:cNvSpPr/>
          <p:nvPr/>
        </p:nvSpPr>
        <p:spPr>
          <a:xfrm>
            <a:off x="3375025" y="4772025"/>
            <a:ext cx="152400" cy="0"/>
          </a:xfrm>
          <a:prstGeom prst="line">
            <a:avLst/>
          </a:prstGeom>
          <a:ln w="38100" cap="flat" cmpd="sng">
            <a:solidFill>
              <a:srgbClr val="333399"/>
            </a:solidFill>
            <a:prstDash val="solid"/>
            <a:headEnd type="none" w="med" len="med"/>
            <a:tailEnd type="none" w="med" len="med"/>
          </a:ln>
        </p:spPr>
        <p:txBody>
          <a:bodyPr/>
          <a:lstStyle/>
          <a:p>
            <a:endParaRPr lang="zh-CN" altLang="en-US" sz="1400" b="1"/>
          </a:p>
        </p:txBody>
      </p:sp>
      <p:sp>
        <p:nvSpPr>
          <p:cNvPr id="477235" name="立方体 477234"/>
          <p:cNvSpPr/>
          <p:nvPr/>
        </p:nvSpPr>
        <p:spPr>
          <a:xfrm flipH="1">
            <a:off x="2720975" y="5665788"/>
            <a:ext cx="1187450"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zh-CN" altLang="en-US" sz="1600" b="1" dirty="0">
                <a:solidFill>
                  <a:srgbClr val="333399"/>
                </a:solidFill>
                <a:latin typeface="Arial" panose="020B0604020202020204" pitchFamily="34" charset="0"/>
                <a:ea typeface="黑体" panose="02010600030101010101" pitchFamily="49" charset="-122"/>
              </a:rPr>
              <a:t>以太网</a:t>
            </a:r>
          </a:p>
          <a:p>
            <a:pPr lvl="0" algn="ctr">
              <a:buClr>
                <a:srgbClr val="000000"/>
              </a:buClr>
            </a:pPr>
            <a:r>
              <a:rPr lang="zh-CN" altLang="en-US" sz="1600" b="1" dirty="0">
                <a:solidFill>
                  <a:srgbClr val="333399"/>
                </a:solidFill>
                <a:latin typeface="Arial" panose="020B0604020202020204" pitchFamily="34" charset="0"/>
                <a:ea typeface="黑体" panose="02010600030101010101" pitchFamily="49" charset="-122"/>
              </a:rPr>
              <a:t>交换机</a:t>
            </a:r>
          </a:p>
        </p:txBody>
      </p:sp>
      <p:sp>
        <p:nvSpPr>
          <p:cNvPr id="477237" name="文本框 477236"/>
          <p:cNvSpPr txBox="1"/>
          <p:nvPr/>
        </p:nvSpPr>
        <p:spPr>
          <a:xfrm>
            <a:off x="5281684" y="5774661"/>
            <a:ext cx="5223041" cy="584775"/>
          </a:xfrm>
          <a:prstGeom prst="rect">
            <a:avLst/>
          </a:prstGeom>
          <a:solidFill>
            <a:srgbClr val="FFFF99"/>
          </a:solidFill>
          <a:ln w="9525" cap="flat" cmpd="sng">
            <a:solidFill>
              <a:srgbClr val="333399"/>
            </a:solidFill>
            <a:prstDash val="solid"/>
            <a:miter/>
            <a:headEnd type="none" w="med" len="med"/>
            <a:tailEnd type="none" w="med" len="med"/>
          </a:ln>
        </p:spPr>
        <p:txBody>
          <a:bodyPr wrap="square">
            <a:spAutoFit/>
          </a:bodyPr>
          <a:lstStyle/>
          <a:p>
            <a:pPr lvl="0" algn="ctr"/>
            <a:r>
              <a:rPr lang="en-US" altLang="zh-CN" sz="1600" b="1">
                <a:solidFill>
                  <a:srgbClr val="333399"/>
                </a:solidFill>
                <a:latin typeface="Arial" panose="020B0604020202020204" pitchFamily="34" charset="0"/>
                <a:ea typeface="黑体" panose="02010600030101010101" pitchFamily="49" charset="-122"/>
              </a:rPr>
              <a:t>B</a:t>
            </a:r>
            <a:r>
              <a:rPr lang="en-US" altLang="zh-CN" sz="1600" b="1" baseline="-25000">
                <a:solidFill>
                  <a:srgbClr val="333399"/>
                </a:solidFill>
                <a:latin typeface="Arial" panose="020B0604020202020204" pitchFamily="34" charset="0"/>
                <a:ea typeface="黑体" panose="02010600030101010101" pitchFamily="49" charset="-122"/>
              </a:rPr>
              <a:t>1 </a:t>
            </a:r>
            <a:r>
              <a:rPr lang="zh-CN" altLang="en-US" sz="1600" b="1" dirty="0">
                <a:solidFill>
                  <a:srgbClr val="333399"/>
                </a:solidFill>
                <a:latin typeface="Arial" panose="020B0604020202020204" pitchFamily="34" charset="0"/>
                <a:ea typeface="黑体" panose="02010600030101010101" pitchFamily="49" charset="-122"/>
              </a:rPr>
              <a:t>发送数据时，工作站 </a:t>
            </a:r>
            <a:r>
              <a:rPr lang="en-US" altLang="zh-CN" sz="1600" b="1">
                <a:solidFill>
                  <a:srgbClr val="333399"/>
                </a:solidFill>
                <a:latin typeface="Arial" panose="020B0604020202020204" pitchFamily="34" charset="0"/>
                <a:ea typeface="黑体" panose="02010600030101010101" pitchFamily="49" charset="-122"/>
              </a:rPr>
              <a:t>A</a:t>
            </a:r>
            <a:r>
              <a:rPr lang="en-US" altLang="zh-CN" sz="1600" b="1" baseline="-25000">
                <a:solidFill>
                  <a:srgbClr val="333399"/>
                </a:solidFill>
                <a:latin typeface="Arial" panose="020B0604020202020204" pitchFamily="34" charset="0"/>
                <a:ea typeface="黑体" panose="02010600030101010101" pitchFamily="49" charset="-122"/>
              </a:rPr>
              <a:t>1</a:t>
            </a:r>
            <a:r>
              <a:rPr lang="en-US" altLang="zh-CN" sz="1600" b="1">
                <a:solidFill>
                  <a:srgbClr val="333399"/>
                </a:solidFill>
                <a:latin typeface="Arial" panose="020B0604020202020204" pitchFamily="34" charset="0"/>
                <a:ea typeface="黑体" panose="02010600030101010101" pitchFamily="49" charset="-122"/>
              </a:rPr>
              <a:t>, A</a:t>
            </a:r>
            <a:r>
              <a:rPr lang="en-US" altLang="zh-CN" sz="1600" b="1" baseline="-25000">
                <a:solidFill>
                  <a:srgbClr val="333399"/>
                </a:solidFill>
                <a:latin typeface="Arial" panose="020B0604020202020204" pitchFamily="34" charset="0"/>
                <a:ea typeface="黑体" panose="02010600030101010101" pitchFamily="49" charset="-122"/>
              </a:rPr>
              <a:t>2 </a:t>
            </a:r>
            <a:r>
              <a:rPr lang="zh-CN" altLang="en-US" sz="1600" b="1" dirty="0">
                <a:solidFill>
                  <a:srgbClr val="333399"/>
                </a:solidFill>
                <a:latin typeface="Arial" panose="020B0604020202020204" pitchFamily="34" charset="0"/>
                <a:ea typeface="黑体" panose="02010600030101010101" pitchFamily="49" charset="-122"/>
              </a:rPr>
              <a:t>和 </a:t>
            </a:r>
            <a:r>
              <a:rPr lang="en-US" altLang="zh-CN" sz="1600" b="1">
                <a:solidFill>
                  <a:srgbClr val="333399"/>
                </a:solidFill>
                <a:latin typeface="Arial" panose="020B0604020202020204" pitchFamily="34" charset="0"/>
                <a:ea typeface="黑体" panose="02010600030101010101" pitchFamily="49" charset="-122"/>
              </a:rPr>
              <a:t>C</a:t>
            </a:r>
            <a:r>
              <a:rPr lang="en-US" altLang="zh-CN" sz="1600" b="1" baseline="-25000">
                <a:solidFill>
                  <a:srgbClr val="333399"/>
                </a:solidFill>
                <a:latin typeface="Arial" panose="020B0604020202020204" pitchFamily="34" charset="0"/>
                <a:ea typeface="黑体" panose="02010600030101010101" pitchFamily="49" charset="-122"/>
              </a:rPr>
              <a:t>1</a:t>
            </a:r>
          </a:p>
          <a:p>
            <a:pPr lvl="0" algn="ctr"/>
            <a:r>
              <a:rPr lang="zh-CN" altLang="en-US" sz="1600" b="1" dirty="0">
                <a:solidFill>
                  <a:srgbClr val="333399"/>
                </a:solidFill>
                <a:latin typeface="Arial" panose="020B0604020202020204" pitchFamily="34" charset="0"/>
                <a:ea typeface="黑体" panose="02010600030101010101" pitchFamily="49" charset="-122"/>
              </a:rPr>
              <a:t>都不会收到 </a:t>
            </a:r>
            <a:r>
              <a:rPr lang="en-US" altLang="zh-CN" sz="1600" b="1">
                <a:solidFill>
                  <a:srgbClr val="333399"/>
                </a:solidFill>
                <a:latin typeface="Arial" panose="020B0604020202020204" pitchFamily="34" charset="0"/>
                <a:ea typeface="黑体" panose="02010600030101010101" pitchFamily="49" charset="-122"/>
              </a:rPr>
              <a:t>B</a:t>
            </a:r>
            <a:r>
              <a:rPr lang="en-US" altLang="zh-CN" sz="1600" b="1" baseline="-25000">
                <a:solidFill>
                  <a:srgbClr val="333399"/>
                </a:solidFill>
                <a:latin typeface="Arial" panose="020B0604020202020204" pitchFamily="34" charset="0"/>
                <a:ea typeface="黑体" panose="02010600030101010101" pitchFamily="49" charset="-122"/>
              </a:rPr>
              <a:t>1 </a:t>
            </a:r>
            <a:r>
              <a:rPr lang="zh-CN" altLang="en-US" sz="1600" b="1" dirty="0">
                <a:solidFill>
                  <a:srgbClr val="333399"/>
                </a:solidFill>
                <a:latin typeface="Arial" panose="020B0604020202020204" pitchFamily="34" charset="0"/>
                <a:ea typeface="黑体" panose="02010600030101010101" pitchFamily="49" charset="-122"/>
              </a:rPr>
              <a:t>发出的广播信息。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立方体 478209"/>
          <p:cNvSpPr/>
          <p:nvPr/>
        </p:nvSpPr>
        <p:spPr>
          <a:xfrm flipH="1">
            <a:off x="2351088" y="4111625"/>
            <a:ext cx="7561262"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sz="1400" b="1"/>
          </a:p>
        </p:txBody>
      </p:sp>
      <p:sp>
        <p:nvSpPr>
          <p:cNvPr id="478211" name="直接连接符 478210"/>
          <p:cNvSpPr/>
          <p:nvPr/>
        </p:nvSpPr>
        <p:spPr>
          <a:xfrm>
            <a:off x="3771900" y="6208713"/>
            <a:ext cx="1568450" cy="0"/>
          </a:xfrm>
          <a:prstGeom prst="line">
            <a:avLst/>
          </a:prstGeom>
          <a:ln w="76200" cap="flat" cmpd="sng">
            <a:solidFill>
              <a:srgbClr val="333399"/>
            </a:solidFill>
            <a:prstDash val="solid"/>
            <a:headEnd type="none" w="med" len="med"/>
            <a:tailEnd type="none" w="med" len="med"/>
          </a:ln>
        </p:spPr>
        <p:txBody>
          <a:bodyPr/>
          <a:lstStyle/>
          <a:p>
            <a:endParaRPr lang="zh-CN" altLang="en-US" sz="1400" b="1"/>
          </a:p>
        </p:txBody>
      </p:sp>
      <p:sp>
        <p:nvSpPr>
          <p:cNvPr id="478212" name="立方体 478211"/>
          <p:cNvSpPr/>
          <p:nvPr/>
        </p:nvSpPr>
        <p:spPr>
          <a:xfrm flipH="1">
            <a:off x="2351088" y="2170113"/>
            <a:ext cx="7561262" cy="1397000"/>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sz="1400" b="1"/>
          </a:p>
        </p:txBody>
      </p:sp>
      <p:sp>
        <p:nvSpPr>
          <p:cNvPr id="478213" name="立方体 478212"/>
          <p:cNvSpPr/>
          <p:nvPr/>
        </p:nvSpPr>
        <p:spPr>
          <a:xfrm flipH="1">
            <a:off x="2425700" y="304800"/>
            <a:ext cx="7412038"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sz="1400" b="1"/>
          </a:p>
        </p:txBody>
      </p:sp>
      <p:sp>
        <p:nvSpPr>
          <p:cNvPr id="478214" name="直接连接符 478213"/>
          <p:cNvSpPr/>
          <p:nvPr/>
        </p:nvSpPr>
        <p:spPr>
          <a:xfrm>
            <a:off x="4203700" y="693738"/>
            <a:ext cx="3917950"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8215" name="直接连接符 478214"/>
          <p:cNvSpPr/>
          <p:nvPr/>
        </p:nvSpPr>
        <p:spPr>
          <a:xfrm>
            <a:off x="4352925" y="849313"/>
            <a:ext cx="2362200"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8216" name="直接连接符 478215"/>
          <p:cNvSpPr/>
          <p:nvPr/>
        </p:nvSpPr>
        <p:spPr>
          <a:xfrm>
            <a:off x="4500563" y="1003300"/>
            <a:ext cx="519112"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8217" name="直接连接符 478216"/>
          <p:cNvSpPr/>
          <p:nvPr/>
        </p:nvSpPr>
        <p:spPr>
          <a:xfrm>
            <a:off x="4500563" y="2946400"/>
            <a:ext cx="519112"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8218" name="直接连接符 478217"/>
          <p:cNvSpPr/>
          <p:nvPr/>
        </p:nvSpPr>
        <p:spPr>
          <a:xfrm>
            <a:off x="4352925" y="2713038"/>
            <a:ext cx="2616200"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8219" name="直接连接符 478218"/>
          <p:cNvSpPr/>
          <p:nvPr/>
        </p:nvSpPr>
        <p:spPr>
          <a:xfrm>
            <a:off x="4130675" y="2479675"/>
            <a:ext cx="3978275"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8220" name="直接连接符 478219"/>
          <p:cNvSpPr/>
          <p:nvPr/>
        </p:nvSpPr>
        <p:spPr>
          <a:xfrm>
            <a:off x="4278313" y="4732338"/>
            <a:ext cx="1408112"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8221" name="直接连接符 478220"/>
          <p:cNvSpPr/>
          <p:nvPr/>
        </p:nvSpPr>
        <p:spPr>
          <a:xfrm>
            <a:off x="4278313" y="4887913"/>
            <a:ext cx="746125"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8222" name="直接连接符 478221"/>
          <p:cNvSpPr/>
          <p:nvPr/>
        </p:nvSpPr>
        <p:spPr>
          <a:xfrm>
            <a:off x="3929063" y="4422775"/>
            <a:ext cx="4241800"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8223" name="直接连接符 478222"/>
          <p:cNvSpPr/>
          <p:nvPr/>
        </p:nvSpPr>
        <p:spPr>
          <a:xfrm>
            <a:off x="4130675" y="4578350"/>
            <a:ext cx="2643188" cy="0"/>
          </a:xfrm>
          <a:prstGeom prst="line">
            <a:avLst/>
          </a:prstGeom>
          <a:ln w="28575" cap="flat" cmpd="sng">
            <a:solidFill>
              <a:srgbClr val="333399"/>
            </a:solidFill>
            <a:prstDash val="solid"/>
            <a:headEnd type="none" w="med" len="med"/>
            <a:tailEnd type="none" w="med" len="med"/>
          </a:ln>
        </p:spPr>
        <p:txBody>
          <a:bodyPr/>
          <a:lstStyle/>
          <a:p>
            <a:endParaRPr lang="zh-CN" altLang="en-US" sz="1400" b="1"/>
          </a:p>
        </p:txBody>
      </p:sp>
      <p:sp>
        <p:nvSpPr>
          <p:cNvPr id="478224" name="立方体 478223"/>
          <p:cNvSpPr/>
          <p:nvPr/>
        </p:nvSpPr>
        <p:spPr>
          <a:xfrm flipH="1">
            <a:off x="3314700" y="4189413"/>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zh-CN" altLang="en-US" sz="1600" b="1" dirty="0">
                <a:solidFill>
                  <a:srgbClr val="333399"/>
                </a:solidFill>
                <a:latin typeface="Arial" panose="020B0604020202020204" pitchFamily="34" charset="0"/>
                <a:ea typeface="黑体" panose="02010600030101010101" pitchFamily="49" charset="-122"/>
              </a:rPr>
              <a:t>以太网</a:t>
            </a:r>
          </a:p>
          <a:p>
            <a:pPr lvl="0" algn="ctr">
              <a:buClr>
                <a:srgbClr val="000000"/>
              </a:buClr>
            </a:pPr>
            <a:r>
              <a:rPr lang="zh-CN" altLang="en-US" sz="1600" b="1" dirty="0">
                <a:solidFill>
                  <a:srgbClr val="333399"/>
                </a:solidFill>
                <a:latin typeface="Arial" panose="020B0604020202020204" pitchFamily="34" charset="0"/>
                <a:ea typeface="黑体" panose="02010600030101010101" pitchFamily="49" charset="-122"/>
              </a:rPr>
              <a:t>交换机</a:t>
            </a:r>
          </a:p>
        </p:txBody>
      </p:sp>
      <p:sp>
        <p:nvSpPr>
          <p:cNvPr id="478225" name="圆角矩形 478224"/>
          <p:cNvSpPr/>
          <p:nvPr/>
        </p:nvSpPr>
        <p:spPr>
          <a:xfrm>
            <a:off x="6502400" y="538163"/>
            <a:ext cx="1111250" cy="4583112"/>
          </a:xfrm>
          <a:prstGeom prst="roundRect">
            <a:avLst>
              <a:gd name="adj" fmla="val 50000"/>
            </a:avLst>
          </a:prstGeom>
          <a:solidFill>
            <a:srgbClr val="FFFF66">
              <a:alpha val="50000"/>
            </a:srgbClr>
          </a:solidFill>
          <a:ln w="19050" cap="flat" cmpd="sng">
            <a:solidFill>
              <a:schemeClr val="tx1"/>
            </a:solidFill>
            <a:prstDash val="dash"/>
            <a:headEnd type="none" w="med" len="med"/>
            <a:tailEnd type="none" w="med" len="med"/>
          </a:ln>
        </p:spPr>
        <p:txBody>
          <a:bodyPr/>
          <a:lstStyle/>
          <a:p>
            <a:endParaRPr lang="zh-CN" altLang="en-US" sz="1400" b="1"/>
          </a:p>
        </p:txBody>
      </p:sp>
      <p:sp>
        <p:nvSpPr>
          <p:cNvPr id="478226" name="圆角矩形 478225"/>
          <p:cNvSpPr/>
          <p:nvPr/>
        </p:nvSpPr>
        <p:spPr>
          <a:xfrm>
            <a:off x="4797425" y="538163"/>
            <a:ext cx="1557338" cy="5127625"/>
          </a:xfrm>
          <a:prstGeom prst="roundRect">
            <a:avLst>
              <a:gd name="adj" fmla="val 50000"/>
            </a:avLst>
          </a:prstGeom>
          <a:solidFill>
            <a:srgbClr val="CCECFF">
              <a:alpha val="50000"/>
            </a:srgbClr>
          </a:solidFill>
          <a:ln w="19050" cap="flat" cmpd="sng">
            <a:solidFill>
              <a:schemeClr val="tx1"/>
            </a:solidFill>
            <a:prstDash val="dash"/>
            <a:headEnd type="none" w="med" len="med"/>
            <a:tailEnd type="none" w="med" len="med"/>
          </a:ln>
        </p:spPr>
        <p:txBody>
          <a:bodyPr/>
          <a:lstStyle/>
          <a:p>
            <a:endParaRPr lang="zh-CN" altLang="en-US" sz="1400" b="1"/>
          </a:p>
        </p:txBody>
      </p:sp>
      <p:sp>
        <p:nvSpPr>
          <p:cNvPr id="478227" name="文本框 478226"/>
          <p:cNvSpPr txBox="1"/>
          <p:nvPr/>
        </p:nvSpPr>
        <p:spPr>
          <a:xfrm>
            <a:off x="5362575" y="858838"/>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A</a:t>
            </a:r>
            <a:r>
              <a:rPr lang="en-US" altLang="zh-CN" sz="1600" b="1" baseline="-25000">
                <a:solidFill>
                  <a:srgbClr val="333399"/>
                </a:solidFill>
                <a:latin typeface="Arial" panose="020B0604020202020204" pitchFamily="34" charset="0"/>
                <a:ea typeface="黑体" panose="02010600030101010101" pitchFamily="49" charset="-122"/>
              </a:rPr>
              <a:t>4</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8228" name="文本框 478227"/>
          <p:cNvSpPr txBox="1"/>
          <p:nvPr/>
        </p:nvSpPr>
        <p:spPr>
          <a:xfrm>
            <a:off x="7170738" y="4457700"/>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B</a:t>
            </a:r>
            <a:r>
              <a:rPr lang="en-US" altLang="zh-CN" sz="1600" b="1" baseline="-25000">
                <a:solidFill>
                  <a:srgbClr val="333399"/>
                </a:solidFill>
                <a:latin typeface="Arial" panose="020B0604020202020204" pitchFamily="34" charset="0"/>
                <a:ea typeface="黑体" panose="02010600030101010101" pitchFamily="49" charset="-122"/>
              </a:rPr>
              <a:t>1</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8229" name="圆角矩形 478228"/>
          <p:cNvSpPr/>
          <p:nvPr/>
        </p:nvSpPr>
        <p:spPr>
          <a:xfrm>
            <a:off x="7837488" y="382588"/>
            <a:ext cx="1036637" cy="4583112"/>
          </a:xfrm>
          <a:prstGeom prst="roundRect">
            <a:avLst>
              <a:gd name="adj" fmla="val 50000"/>
            </a:avLst>
          </a:prstGeom>
          <a:solidFill>
            <a:srgbClr val="FF99CC">
              <a:alpha val="50000"/>
            </a:srgbClr>
          </a:solidFill>
          <a:ln w="19050" cap="flat" cmpd="sng">
            <a:solidFill>
              <a:schemeClr val="tx1"/>
            </a:solidFill>
            <a:prstDash val="dash"/>
            <a:headEnd type="none" w="med" len="med"/>
            <a:tailEnd type="none" w="med" len="med"/>
          </a:ln>
        </p:spPr>
        <p:txBody>
          <a:bodyPr/>
          <a:lstStyle/>
          <a:p>
            <a:endParaRPr lang="zh-CN" altLang="en-US" sz="1400" b="1"/>
          </a:p>
        </p:txBody>
      </p:sp>
      <p:sp>
        <p:nvSpPr>
          <p:cNvPr id="478230" name="立方体 478229"/>
          <p:cNvSpPr/>
          <p:nvPr/>
        </p:nvSpPr>
        <p:spPr>
          <a:xfrm flipH="1">
            <a:off x="3314700" y="382588"/>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zh-CN" altLang="en-US" sz="1600" b="1" dirty="0">
                <a:solidFill>
                  <a:srgbClr val="333399"/>
                </a:solidFill>
                <a:latin typeface="Arial" panose="020B0604020202020204" pitchFamily="34" charset="0"/>
                <a:ea typeface="黑体" panose="02010600030101010101" pitchFamily="49" charset="-122"/>
              </a:rPr>
              <a:t>以太网</a:t>
            </a:r>
          </a:p>
          <a:p>
            <a:pPr lvl="0" algn="ctr">
              <a:buClr>
                <a:srgbClr val="000000"/>
              </a:buClr>
            </a:pPr>
            <a:r>
              <a:rPr lang="zh-CN" altLang="en-US" sz="1600" b="1" dirty="0">
                <a:solidFill>
                  <a:srgbClr val="333399"/>
                </a:solidFill>
                <a:latin typeface="Arial" panose="020B0604020202020204" pitchFamily="34" charset="0"/>
                <a:ea typeface="黑体" panose="02010600030101010101" pitchFamily="49" charset="-122"/>
              </a:rPr>
              <a:t>交换机</a:t>
            </a:r>
          </a:p>
        </p:txBody>
      </p:sp>
      <p:sp>
        <p:nvSpPr>
          <p:cNvPr id="478231" name="直接连接符 478230"/>
          <p:cNvSpPr/>
          <p:nvPr/>
        </p:nvSpPr>
        <p:spPr>
          <a:xfrm>
            <a:off x="3092450" y="938213"/>
            <a:ext cx="0" cy="5037137"/>
          </a:xfrm>
          <a:prstGeom prst="line">
            <a:avLst/>
          </a:prstGeom>
          <a:ln w="38100" cap="flat" cmpd="sng">
            <a:solidFill>
              <a:srgbClr val="333399"/>
            </a:solidFill>
            <a:prstDash val="solid"/>
            <a:headEnd type="none" w="med" len="med"/>
            <a:tailEnd type="none" w="med" len="med"/>
          </a:ln>
        </p:spPr>
        <p:txBody>
          <a:bodyPr/>
          <a:lstStyle/>
          <a:p>
            <a:endParaRPr lang="zh-CN" altLang="en-US" sz="1400" b="1"/>
          </a:p>
        </p:txBody>
      </p:sp>
      <p:sp>
        <p:nvSpPr>
          <p:cNvPr id="478232" name="直接连接符 478231"/>
          <p:cNvSpPr/>
          <p:nvPr/>
        </p:nvSpPr>
        <p:spPr>
          <a:xfrm>
            <a:off x="3078163" y="927100"/>
            <a:ext cx="458787" cy="0"/>
          </a:xfrm>
          <a:prstGeom prst="line">
            <a:avLst/>
          </a:prstGeom>
          <a:ln w="38100" cap="flat" cmpd="sng">
            <a:solidFill>
              <a:srgbClr val="333399"/>
            </a:solidFill>
            <a:prstDash val="solid"/>
            <a:headEnd type="none" w="med" len="med"/>
            <a:tailEnd type="none" w="med" len="med"/>
          </a:ln>
        </p:spPr>
        <p:txBody>
          <a:bodyPr/>
          <a:lstStyle/>
          <a:p>
            <a:endParaRPr lang="zh-CN" altLang="en-US" sz="1400" b="1"/>
          </a:p>
        </p:txBody>
      </p:sp>
      <p:sp>
        <p:nvSpPr>
          <p:cNvPr id="478233" name="文本框 478232"/>
          <p:cNvSpPr txBox="1"/>
          <p:nvPr/>
        </p:nvSpPr>
        <p:spPr>
          <a:xfrm>
            <a:off x="7870825" y="1735138"/>
            <a:ext cx="816249"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VLAN</a:t>
            </a:r>
            <a:r>
              <a:rPr lang="en-US" altLang="zh-CN" sz="1600" b="1" baseline="-25000">
                <a:solidFill>
                  <a:srgbClr val="333399"/>
                </a:solidFill>
                <a:latin typeface="Arial" panose="020B0604020202020204" pitchFamily="34" charset="0"/>
                <a:ea typeface="黑体" panose="02010600030101010101" pitchFamily="49" charset="-122"/>
              </a:rPr>
              <a:t>3</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8234" name="文本框 478233"/>
          <p:cNvSpPr txBox="1"/>
          <p:nvPr/>
        </p:nvSpPr>
        <p:spPr>
          <a:xfrm>
            <a:off x="8389938" y="455613"/>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C</a:t>
            </a:r>
            <a:r>
              <a:rPr lang="en-US" altLang="zh-CN" sz="1600" b="1" baseline="-25000">
                <a:solidFill>
                  <a:srgbClr val="333399"/>
                </a:solidFill>
                <a:latin typeface="Arial" panose="020B0604020202020204" pitchFamily="34" charset="0"/>
                <a:ea typeface="黑体" panose="02010600030101010101" pitchFamily="49" charset="-122"/>
              </a:rPr>
              <a:t>3</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8235" name="文本框 478234"/>
          <p:cNvSpPr txBox="1"/>
          <p:nvPr/>
        </p:nvSpPr>
        <p:spPr>
          <a:xfrm>
            <a:off x="6983413" y="735013"/>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B</a:t>
            </a:r>
            <a:r>
              <a:rPr lang="en-US" altLang="zh-CN" sz="1600" b="1" baseline="-25000">
                <a:solidFill>
                  <a:srgbClr val="333399"/>
                </a:solidFill>
                <a:latin typeface="Arial" panose="020B0604020202020204" pitchFamily="34" charset="0"/>
                <a:ea typeface="黑体" panose="02010600030101010101" pitchFamily="49" charset="-122"/>
              </a:rPr>
              <a:t>3</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8236" name="文本框 478235"/>
          <p:cNvSpPr txBox="1"/>
          <p:nvPr/>
        </p:nvSpPr>
        <p:spPr>
          <a:xfrm>
            <a:off x="5019675" y="1738313"/>
            <a:ext cx="816249"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VLAN</a:t>
            </a:r>
            <a:r>
              <a:rPr lang="en-US" altLang="zh-CN" sz="1600" b="1" baseline="-25000">
                <a:solidFill>
                  <a:srgbClr val="333399"/>
                </a:solidFill>
                <a:latin typeface="Arial" panose="020B0604020202020204" pitchFamily="34" charset="0"/>
                <a:ea typeface="黑体" panose="02010600030101010101" pitchFamily="49" charset="-122"/>
              </a:rPr>
              <a:t>1</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8237" name="文本框 478236"/>
          <p:cNvSpPr txBox="1"/>
          <p:nvPr/>
        </p:nvSpPr>
        <p:spPr>
          <a:xfrm>
            <a:off x="6545263" y="1738313"/>
            <a:ext cx="816249"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VLAN</a:t>
            </a:r>
            <a:r>
              <a:rPr lang="en-US" altLang="zh-CN" sz="1600" b="1" baseline="-25000">
                <a:solidFill>
                  <a:srgbClr val="333399"/>
                </a:solidFill>
                <a:latin typeface="Arial" panose="020B0604020202020204" pitchFamily="34" charset="0"/>
                <a:ea typeface="黑体" panose="02010600030101010101" pitchFamily="49" charset="-122"/>
              </a:rPr>
              <a:t>2</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8238" name="文本框 478237"/>
          <p:cNvSpPr txBox="1"/>
          <p:nvPr/>
        </p:nvSpPr>
        <p:spPr>
          <a:xfrm>
            <a:off x="8431213" y="4160838"/>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C</a:t>
            </a:r>
            <a:r>
              <a:rPr lang="en-US" altLang="zh-CN" sz="1600" b="1" baseline="-25000">
                <a:solidFill>
                  <a:srgbClr val="333399"/>
                </a:solidFill>
                <a:latin typeface="Arial" panose="020B0604020202020204" pitchFamily="34" charset="0"/>
                <a:ea typeface="黑体" panose="02010600030101010101" pitchFamily="49" charset="-122"/>
              </a:rPr>
              <a:t>1</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8239" name="文本框 478238"/>
          <p:cNvSpPr txBox="1"/>
          <p:nvPr/>
        </p:nvSpPr>
        <p:spPr>
          <a:xfrm>
            <a:off x="5957888" y="4573588"/>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A</a:t>
            </a:r>
            <a:r>
              <a:rPr lang="en-US" altLang="zh-CN" sz="1600" b="1" baseline="-25000">
                <a:solidFill>
                  <a:srgbClr val="333399"/>
                </a:solidFill>
                <a:latin typeface="Arial" panose="020B0604020202020204" pitchFamily="34" charset="0"/>
                <a:ea typeface="黑体" panose="02010600030101010101" pitchFamily="49" charset="-122"/>
              </a:rPr>
              <a:t>2</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8240" name="文本框 478239"/>
          <p:cNvSpPr txBox="1"/>
          <p:nvPr/>
        </p:nvSpPr>
        <p:spPr>
          <a:xfrm>
            <a:off x="5316538" y="5018088"/>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A</a:t>
            </a:r>
            <a:r>
              <a:rPr lang="en-US" altLang="zh-CN" sz="1600" b="1" baseline="-25000">
                <a:solidFill>
                  <a:srgbClr val="333399"/>
                </a:solidFill>
                <a:latin typeface="Arial" panose="020B0604020202020204" pitchFamily="34" charset="0"/>
                <a:ea typeface="黑体" panose="02010600030101010101" pitchFamily="49" charset="-122"/>
              </a:rPr>
              <a:t>1</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8241" name="文本框 478240"/>
          <p:cNvSpPr txBox="1"/>
          <p:nvPr/>
        </p:nvSpPr>
        <p:spPr>
          <a:xfrm>
            <a:off x="5346700" y="2816225"/>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A</a:t>
            </a:r>
            <a:r>
              <a:rPr lang="en-US" altLang="zh-CN" sz="1600" b="1" baseline="-25000">
                <a:solidFill>
                  <a:srgbClr val="333399"/>
                </a:solidFill>
                <a:latin typeface="Arial" panose="020B0604020202020204" pitchFamily="34" charset="0"/>
                <a:ea typeface="黑体" panose="02010600030101010101" pitchFamily="49" charset="-122"/>
              </a:rPr>
              <a:t>3</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8242" name="文本框 478241"/>
          <p:cNvSpPr txBox="1"/>
          <p:nvPr/>
        </p:nvSpPr>
        <p:spPr>
          <a:xfrm>
            <a:off x="8456613" y="2301875"/>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C</a:t>
            </a:r>
            <a:r>
              <a:rPr lang="en-US" altLang="zh-CN" sz="1600" b="1" baseline="-25000">
                <a:solidFill>
                  <a:srgbClr val="333399"/>
                </a:solidFill>
                <a:latin typeface="Arial" panose="020B0604020202020204" pitchFamily="34" charset="0"/>
                <a:ea typeface="黑体" panose="02010600030101010101" pitchFamily="49" charset="-122"/>
              </a:rPr>
              <a:t>2</a:t>
            </a:r>
            <a:endParaRPr lang="en-US" altLang="zh-CN" sz="1600" b="1">
              <a:solidFill>
                <a:srgbClr val="333399"/>
              </a:solidFill>
              <a:latin typeface="Arial" panose="020B0604020202020204" pitchFamily="34" charset="0"/>
              <a:ea typeface="黑体" panose="02010600030101010101" pitchFamily="49" charset="-122"/>
            </a:endParaRPr>
          </a:p>
        </p:txBody>
      </p:sp>
      <p:sp>
        <p:nvSpPr>
          <p:cNvPr id="478243" name="文本框 478242"/>
          <p:cNvSpPr txBox="1"/>
          <p:nvPr/>
        </p:nvSpPr>
        <p:spPr>
          <a:xfrm>
            <a:off x="7212013" y="2454275"/>
            <a:ext cx="407484" cy="338554"/>
          </a:xfrm>
          <a:prstGeom prst="rect">
            <a:avLst/>
          </a:prstGeom>
          <a:noFill/>
          <a:ln w="9525">
            <a:noFill/>
            <a:miter/>
          </a:ln>
        </p:spPr>
        <p:txBody>
          <a:bodyPr wrap="none" anchor="t">
            <a:spAutoFit/>
          </a:bodyPr>
          <a:lstStyle/>
          <a:p>
            <a:pPr lvl="0">
              <a:buClr>
                <a:srgbClr val="000000"/>
              </a:buClr>
            </a:pPr>
            <a:r>
              <a:rPr lang="en-US" altLang="zh-CN" sz="1600" b="1">
                <a:solidFill>
                  <a:srgbClr val="333399"/>
                </a:solidFill>
                <a:latin typeface="Arial" panose="020B0604020202020204" pitchFamily="34" charset="0"/>
                <a:ea typeface="黑体" panose="02010600030101010101" pitchFamily="49" charset="-122"/>
              </a:rPr>
              <a:t>B</a:t>
            </a:r>
            <a:r>
              <a:rPr lang="en-US" altLang="zh-CN" sz="1600" b="1" baseline="-25000">
                <a:solidFill>
                  <a:srgbClr val="333399"/>
                </a:solidFill>
                <a:latin typeface="Arial" panose="020B0604020202020204" pitchFamily="34" charset="0"/>
                <a:ea typeface="黑体" panose="02010600030101010101" pitchFamily="49" charset="-122"/>
              </a:rPr>
              <a:t>2</a:t>
            </a:r>
            <a:endParaRPr lang="en-US" altLang="zh-CN" sz="1600" b="1">
              <a:solidFill>
                <a:srgbClr val="333399"/>
              </a:solidFill>
              <a:latin typeface="Arial" panose="020B0604020202020204" pitchFamily="34" charset="0"/>
              <a:ea typeface="黑体" panose="02010600030101010101" pitchFamily="49" charset="-122"/>
            </a:endParaRPr>
          </a:p>
        </p:txBody>
      </p:sp>
      <p:pic>
        <p:nvPicPr>
          <p:cNvPr id="478244" name="图片 478243"/>
          <p:cNvPicPr/>
          <p:nvPr/>
        </p:nvPicPr>
        <p:blipFill>
          <a:blip r:embed="rId3" cstate="print"/>
          <a:stretch>
            <a:fillRect/>
          </a:stretch>
        </p:blipFill>
        <p:spPr>
          <a:xfrm>
            <a:off x="4872038" y="927100"/>
            <a:ext cx="509587" cy="536575"/>
          </a:xfrm>
          <a:prstGeom prst="rect">
            <a:avLst/>
          </a:prstGeom>
          <a:noFill/>
          <a:ln w="9525">
            <a:noFill/>
            <a:miter/>
          </a:ln>
        </p:spPr>
      </p:pic>
      <p:pic>
        <p:nvPicPr>
          <p:cNvPr id="478245" name="图片 478244"/>
          <p:cNvPicPr/>
          <p:nvPr/>
        </p:nvPicPr>
        <p:blipFill>
          <a:blip r:embed="rId3" cstate="print"/>
          <a:stretch>
            <a:fillRect/>
          </a:stretch>
        </p:blipFill>
        <p:spPr>
          <a:xfrm>
            <a:off x="7985125" y="538163"/>
            <a:ext cx="509588" cy="536575"/>
          </a:xfrm>
          <a:prstGeom prst="rect">
            <a:avLst/>
          </a:prstGeom>
          <a:noFill/>
          <a:ln w="9525">
            <a:noFill/>
            <a:miter/>
          </a:ln>
        </p:spPr>
      </p:pic>
      <p:pic>
        <p:nvPicPr>
          <p:cNvPr id="478246" name="图片 478245"/>
          <p:cNvPicPr/>
          <p:nvPr/>
        </p:nvPicPr>
        <p:blipFill>
          <a:blip r:embed="rId3" cstate="print"/>
          <a:stretch>
            <a:fillRect/>
          </a:stretch>
        </p:blipFill>
        <p:spPr>
          <a:xfrm>
            <a:off x="6577013" y="771525"/>
            <a:ext cx="509587" cy="536575"/>
          </a:xfrm>
          <a:prstGeom prst="rect">
            <a:avLst/>
          </a:prstGeom>
          <a:noFill/>
          <a:ln w="9525">
            <a:noFill/>
            <a:miter/>
          </a:ln>
        </p:spPr>
      </p:pic>
      <p:pic>
        <p:nvPicPr>
          <p:cNvPr id="478247" name="图片 478246"/>
          <p:cNvPicPr/>
          <p:nvPr/>
        </p:nvPicPr>
        <p:blipFill>
          <a:blip r:embed="rId3" cstate="print"/>
          <a:stretch>
            <a:fillRect/>
          </a:stretch>
        </p:blipFill>
        <p:spPr>
          <a:xfrm>
            <a:off x="7994650" y="2324100"/>
            <a:ext cx="509588" cy="538163"/>
          </a:xfrm>
          <a:prstGeom prst="rect">
            <a:avLst/>
          </a:prstGeom>
          <a:noFill/>
          <a:ln w="9525">
            <a:noFill/>
            <a:miter/>
          </a:ln>
        </p:spPr>
      </p:pic>
      <p:pic>
        <p:nvPicPr>
          <p:cNvPr id="478248" name="图片 478247"/>
          <p:cNvPicPr/>
          <p:nvPr/>
        </p:nvPicPr>
        <p:blipFill>
          <a:blip r:embed="rId3" cstate="print"/>
          <a:stretch>
            <a:fillRect/>
          </a:stretch>
        </p:blipFill>
        <p:spPr>
          <a:xfrm>
            <a:off x="6808788" y="2557463"/>
            <a:ext cx="509587" cy="538162"/>
          </a:xfrm>
          <a:prstGeom prst="rect">
            <a:avLst/>
          </a:prstGeom>
          <a:noFill/>
          <a:ln w="9525">
            <a:noFill/>
            <a:miter/>
          </a:ln>
        </p:spPr>
      </p:pic>
      <p:pic>
        <p:nvPicPr>
          <p:cNvPr id="478249" name="图片 478248"/>
          <p:cNvPicPr/>
          <p:nvPr/>
        </p:nvPicPr>
        <p:blipFill>
          <a:blip r:embed="rId3" cstate="print"/>
          <a:stretch>
            <a:fillRect/>
          </a:stretch>
        </p:blipFill>
        <p:spPr>
          <a:xfrm>
            <a:off x="4872038" y="2790825"/>
            <a:ext cx="509587" cy="538163"/>
          </a:xfrm>
          <a:prstGeom prst="rect">
            <a:avLst/>
          </a:prstGeom>
          <a:noFill/>
          <a:ln w="9525">
            <a:noFill/>
            <a:miter/>
          </a:ln>
        </p:spPr>
      </p:pic>
      <p:pic>
        <p:nvPicPr>
          <p:cNvPr id="478250" name="图片 478249"/>
          <p:cNvPicPr/>
          <p:nvPr/>
        </p:nvPicPr>
        <p:blipFill>
          <a:blip r:embed="rId3" cstate="print"/>
          <a:stretch>
            <a:fillRect/>
          </a:stretch>
        </p:blipFill>
        <p:spPr>
          <a:xfrm>
            <a:off x="4872038" y="4740275"/>
            <a:ext cx="509587" cy="536575"/>
          </a:xfrm>
          <a:prstGeom prst="rect">
            <a:avLst/>
          </a:prstGeom>
          <a:noFill/>
          <a:ln w="9525">
            <a:noFill/>
            <a:miter/>
          </a:ln>
        </p:spPr>
      </p:pic>
      <p:pic>
        <p:nvPicPr>
          <p:cNvPr id="478251" name="图片 478250"/>
          <p:cNvPicPr/>
          <p:nvPr/>
        </p:nvPicPr>
        <p:blipFill>
          <a:blip r:embed="rId3" cstate="print"/>
          <a:stretch>
            <a:fillRect/>
          </a:stretch>
        </p:blipFill>
        <p:spPr>
          <a:xfrm>
            <a:off x="5538788" y="4578350"/>
            <a:ext cx="509587" cy="536575"/>
          </a:xfrm>
          <a:prstGeom prst="rect">
            <a:avLst/>
          </a:prstGeom>
          <a:noFill/>
          <a:ln w="9525">
            <a:noFill/>
            <a:miter/>
          </a:ln>
        </p:spPr>
      </p:pic>
      <p:pic>
        <p:nvPicPr>
          <p:cNvPr id="478252" name="图片 478251"/>
          <p:cNvPicPr/>
          <p:nvPr/>
        </p:nvPicPr>
        <p:blipFill>
          <a:blip r:embed="rId3" cstate="print"/>
          <a:stretch>
            <a:fillRect/>
          </a:stretch>
        </p:blipFill>
        <p:spPr>
          <a:xfrm>
            <a:off x="6650038" y="4422775"/>
            <a:ext cx="509587" cy="536575"/>
          </a:xfrm>
          <a:prstGeom prst="rect">
            <a:avLst/>
          </a:prstGeom>
          <a:noFill/>
          <a:ln w="9525">
            <a:noFill/>
            <a:miter/>
          </a:ln>
        </p:spPr>
      </p:pic>
      <p:pic>
        <p:nvPicPr>
          <p:cNvPr id="478253" name="图片 478252"/>
          <p:cNvPicPr/>
          <p:nvPr/>
        </p:nvPicPr>
        <p:blipFill>
          <a:blip r:embed="rId3" cstate="print"/>
          <a:stretch>
            <a:fillRect/>
          </a:stretch>
        </p:blipFill>
        <p:spPr>
          <a:xfrm>
            <a:off x="7985125" y="4267200"/>
            <a:ext cx="509588" cy="536575"/>
          </a:xfrm>
          <a:prstGeom prst="rect">
            <a:avLst/>
          </a:prstGeom>
          <a:noFill/>
          <a:ln w="9525">
            <a:noFill/>
            <a:miter/>
          </a:ln>
        </p:spPr>
      </p:pic>
      <p:sp>
        <p:nvSpPr>
          <p:cNvPr id="478254" name="立方体 478253"/>
          <p:cNvSpPr/>
          <p:nvPr/>
        </p:nvSpPr>
        <p:spPr>
          <a:xfrm flipH="1">
            <a:off x="3314700" y="2246313"/>
            <a:ext cx="1185863" cy="933450"/>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zh-CN" altLang="en-US" sz="1600" b="1" dirty="0">
                <a:solidFill>
                  <a:srgbClr val="333399"/>
                </a:solidFill>
                <a:latin typeface="Arial" panose="020B0604020202020204" pitchFamily="34" charset="0"/>
                <a:ea typeface="黑体" panose="02010600030101010101" pitchFamily="49" charset="-122"/>
              </a:rPr>
              <a:t>以太网</a:t>
            </a:r>
          </a:p>
          <a:p>
            <a:pPr lvl="0" algn="ctr">
              <a:buClr>
                <a:srgbClr val="000000"/>
              </a:buClr>
            </a:pPr>
            <a:r>
              <a:rPr lang="zh-CN" altLang="en-US" sz="1600" b="1" dirty="0">
                <a:solidFill>
                  <a:srgbClr val="333399"/>
                </a:solidFill>
                <a:latin typeface="Arial" panose="020B0604020202020204" pitchFamily="34" charset="0"/>
                <a:ea typeface="黑体" panose="02010600030101010101" pitchFamily="49" charset="-122"/>
              </a:rPr>
              <a:t>交换机</a:t>
            </a:r>
          </a:p>
        </p:txBody>
      </p:sp>
      <p:sp>
        <p:nvSpPr>
          <p:cNvPr id="478255" name="直接连接符 478254"/>
          <p:cNvSpPr/>
          <p:nvPr/>
        </p:nvSpPr>
        <p:spPr>
          <a:xfrm>
            <a:off x="3240088" y="2784475"/>
            <a:ext cx="0" cy="3346450"/>
          </a:xfrm>
          <a:prstGeom prst="line">
            <a:avLst/>
          </a:prstGeom>
          <a:ln w="38100" cap="flat" cmpd="sng">
            <a:solidFill>
              <a:srgbClr val="333399"/>
            </a:solidFill>
            <a:prstDash val="solid"/>
            <a:headEnd type="none" w="med" len="med"/>
            <a:tailEnd type="none" w="med" len="med"/>
          </a:ln>
        </p:spPr>
        <p:txBody>
          <a:bodyPr/>
          <a:lstStyle/>
          <a:p>
            <a:endParaRPr lang="zh-CN" altLang="en-US" sz="1400" b="1"/>
          </a:p>
        </p:txBody>
      </p:sp>
      <p:sp>
        <p:nvSpPr>
          <p:cNvPr id="478256" name="直接连接符 478255"/>
          <p:cNvSpPr/>
          <p:nvPr/>
        </p:nvSpPr>
        <p:spPr>
          <a:xfrm>
            <a:off x="3227388" y="2790825"/>
            <a:ext cx="276225" cy="0"/>
          </a:xfrm>
          <a:prstGeom prst="line">
            <a:avLst/>
          </a:prstGeom>
          <a:ln w="38100" cap="flat" cmpd="sng">
            <a:solidFill>
              <a:srgbClr val="333399"/>
            </a:solidFill>
            <a:prstDash val="solid"/>
            <a:headEnd type="none" w="med" len="med"/>
            <a:tailEnd type="none" w="med" len="med"/>
          </a:ln>
        </p:spPr>
        <p:txBody>
          <a:bodyPr/>
          <a:lstStyle/>
          <a:p>
            <a:endParaRPr lang="zh-CN" altLang="en-US" sz="1400" b="1"/>
          </a:p>
        </p:txBody>
      </p:sp>
      <p:sp>
        <p:nvSpPr>
          <p:cNvPr id="478257" name="直接连接符 478256"/>
          <p:cNvSpPr/>
          <p:nvPr/>
        </p:nvSpPr>
        <p:spPr>
          <a:xfrm>
            <a:off x="3389313" y="4772025"/>
            <a:ext cx="0" cy="1514475"/>
          </a:xfrm>
          <a:prstGeom prst="line">
            <a:avLst/>
          </a:prstGeom>
          <a:ln w="38100" cap="flat" cmpd="sng">
            <a:solidFill>
              <a:srgbClr val="333399"/>
            </a:solidFill>
            <a:prstDash val="solid"/>
            <a:headEnd type="none" w="med" len="med"/>
            <a:tailEnd type="none" w="med" len="med"/>
          </a:ln>
        </p:spPr>
        <p:txBody>
          <a:bodyPr/>
          <a:lstStyle/>
          <a:p>
            <a:endParaRPr lang="zh-CN" altLang="en-US" sz="1400" b="1"/>
          </a:p>
        </p:txBody>
      </p:sp>
      <p:sp>
        <p:nvSpPr>
          <p:cNvPr id="478258" name="直接连接符 478257"/>
          <p:cNvSpPr/>
          <p:nvPr/>
        </p:nvSpPr>
        <p:spPr>
          <a:xfrm>
            <a:off x="3375025" y="4772025"/>
            <a:ext cx="152400" cy="0"/>
          </a:xfrm>
          <a:prstGeom prst="line">
            <a:avLst/>
          </a:prstGeom>
          <a:ln w="38100" cap="flat" cmpd="sng">
            <a:solidFill>
              <a:srgbClr val="333399"/>
            </a:solidFill>
            <a:prstDash val="solid"/>
            <a:headEnd type="none" w="med" len="med"/>
            <a:tailEnd type="none" w="med" len="med"/>
          </a:ln>
        </p:spPr>
        <p:txBody>
          <a:bodyPr/>
          <a:lstStyle/>
          <a:p>
            <a:endParaRPr lang="zh-CN" altLang="en-US" sz="1400" b="1"/>
          </a:p>
        </p:txBody>
      </p:sp>
      <p:sp>
        <p:nvSpPr>
          <p:cNvPr id="478259" name="立方体 478258"/>
          <p:cNvSpPr/>
          <p:nvPr/>
        </p:nvSpPr>
        <p:spPr>
          <a:xfrm flipH="1">
            <a:off x="2720975" y="5665788"/>
            <a:ext cx="1187450"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zh-CN" altLang="en-US" sz="1600" b="1" dirty="0">
                <a:solidFill>
                  <a:srgbClr val="333399"/>
                </a:solidFill>
                <a:latin typeface="Arial" panose="020B0604020202020204" pitchFamily="34" charset="0"/>
                <a:ea typeface="黑体" panose="02010600030101010101" pitchFamily="49" charset="-122"/>
              </a:rPr>
              <a:t>以太网</a:t>
            </a:r>
          </a:p>
          <a:p>
            <a:pPr lvl="0" algn="ctr">
              <a:buClr>
                <a:srgbClr val="000000"/>
              </a:buClr>
            </a:pPr>
            <a:r>
              <a:rPr lang="zh-CN" altLang="en-US" sz="1600" b="1" dirty="0">
                <a:solidFill>
                  <a:srgbClr val="333399"/>
                </a:solidFill>
                <a:latin typeface="Arial" panose="020B0604020202020204" pitchFamily="34" charset="0"/>
                <a:ea typeface="黑体" panose="02010600030101010101" pitchFamily="49" charset="-122"/>
              </a:rPr>
              <a:t>交换机</a:t>
            </a:r>
          </a:p>
        </p:txBody>
      </p:sp>
      <p:sp>
        <p:nvSpPr>
          <p:cNvPr id="478261" name="文本框 478260"/>
          <p:cNvSpPr txBox="1"/>
          <p:nvPr/>
        </p:nvSpPr>
        <p:spPr>
          <a:xfrm>
            <a:off x="5704764" y="5692775"/>
            <a:ext cx="5609230" cy="584775"/>
          </a:xfrm>
          <a:prstGeom prst="rect">
            <a:avLst/>
          </a:prstGeom>
          <a:solidFill>
            <a:srgbClr val="FFFF99"/>
          </a:solidFill>
          <a:ln w="9525" cap="flat" cmpd="sng">
            <a:solidFill>
              <a:srgbClr val="333399"/>
            </a:solidFill>
            <a:prstDash val="solid"/>
            <a:miter/>
            <a:headEnd type="none" w="med" len="med"/>
            <a:tailEnd type="none" w="med" len="med"/>
          </a:ln>
        </p:spPr>
        <p:txBody>
          <a:bodyPr wrap="square">
            <a:spAutoFit/>
          </a:bodyPr>
          <a:lstStyle/>
          <a:p>
            <a:pPr lvl="0"/>
            <a:r>
              <a:rPr lang="zh-CN" altLang="en-US" sz="1600" b="1" dirty="0">
                <a:solidFill>
                  <a:srgbClr val="333399"/>
                </a:solidFill>
                <a:latin typeface="黑体" panose="02010600030101010101" pitchFamily="49" charset="-122"/>
                <a:ea typeface="黑体" panose="02010600030101010101" pitchFamily="49" charset="-122"/>
              </a:rPr>
              <a:t>虚拟局域网限制了接收广播信息的工作站数，使得网</a:t>
            </a:r>
            <a:r>
              <a:rPr lang="zh-CN" altLang="en-US" sz="1600" b="1" dirty="0" smtClean="0">
                <a:solidFill>
                  <a:srgbClr val="333399"/>
                </a:solidFill>
                <a:latin typeface="黑体" panose="02010600030101010101" pitchFamily="49" charset="-122"/>
                <a:ea typeface="黑体" panose="02010600030101010101" pitchFamily="49" charset="-122"/>
              </a:rPr>
              <a:t>络不</a:t>
            </a:r>
            <a:r>
              <a:rPr lang="zh-CN" altLang="en-US" sz="1600" b="1" dirty="0">
                <a:solidFill>
                  <a:srgbClr val="333399"/>
                </a:solidFill>
                <a:latin typeface="黑体" panose="02010600030101010101" pitchFamily="49" charset="-122"/>
                <a:ea typeface="黑体" panose="02010600030101010101" pitchFamily="49" charset="-122"/>
              </a:rPr>
              <a:t>会因传播过多的广播信息</a:t>
            </a:r>
            <a:r>
              <a:rPr lang="en-US" altLang="zh-CN" sz="1600" b="1" dirty="0">
                <a:solidFill>
                  <a:srgbClr val="333399"/>
                </a:solidFill>
                <a:latin typeface="黑体" panose="02010600030101010101" pitchFamily="49" charset="-122"/>
                <a:ea typeface="黑体" panose="02010600030101010101" pitchFamily="49" charset="-122"/>
              </a:rPr>
              <a:t>(</a:t>
            </a:r>
            <a:r>
              <a:rPr lang="zh-CN" altLang="en-US" sz="1600" b="1" dirty="0">
                <a:solidFill>
                  <a:srgbClr val="333399"/>
                </a:solidFill>
                <a:latin typeface="黑体" panose="02010600030101010101" pitchFamily="49" charset="-122"/>
                <a:ea typeface="黑体" panose="02010600030101010101" pitchFamily="49" charset="-122"/>
              </a:rPr>
              <a:t>即“广播风暴”</a:t>
            </a:r>
            <a:r>
              <a:rPr lang="en-US" altLang="zh-CN" sz="1600" b="1" dirty="0">
                <a:solidFill>
                  <a:srgbClr val="333399"/>
                </a:solidFill>
                <a:latin typeface="黑体" panose="02010600030101010101" pitchFamily="49" charset="-122"/>
                <a:ea typeface="黑体" panose="02010600030101010101" pitchFamily="49" charset="-122"/>
              </a:rPr>
              <a:t>)</a:t>
            </a:r>
            <a:r>
              <a:rPr lang="zh-CN" altLang="en-US" sz="1600" b="1" dirty="0">
                <a:solidFill>
                  <a:srgbClr val="333399"/>
                </a:solidFill>
                <a:latin typeface="黑体" panose="02010600030101010101" pitchFamily="49" charset="-122"/>
                <a:ea typeface="黑体" panose="02010600030101010101" pitchFamily="49" charset="-122"/>
              </a:rPr>
              <a:t>而引起性能恶化。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801" name="组合 75800"/>
          <p:cNvGrpSpPr/>
          <p:nvPr/>
        </p:nvGrpSpPr>
        <p:grpSpPr>
          <a:xfrm>
            <a:off x="2021840" y="2331085"/>
            <a:ext cx="8950325" cy="3743736"/>
            <a:chOff x="836" y="2493"/>
            <a:chExt cx="3587" cy="1628"/>
          </a:xfrm>
        </p:grpSpPr>
        <p:sp>
          <p:nvSpPr>
            <p:cNvPr id="50178" name="矩形 75781"/>
            <p:cNvSpPr/>
            <p:nvPr/>
          </p:nvSpPr>
          <p:spPr>
            <a:xfrm>
              <a:off x="849" y="2681"/>
              <a:ext cx="2801" cy="871"/>
            </a:xfrm>
            <a:prstGeom prst="rect">
              <a:avLst/>
            </a:prstGeom>
            <a:solidFill>
              <a:srgbClr val="FFFF99"/>
            </a:solidFill>
            <a:ln w="9525" cap="flat" cmpd="sng">
              <a:solidFill>
                <a:schemeClr val="tx1"/>
              </a:solidFill>
              <a:prstDash val="solid"/>
              <a:miter/>
              <a:headEnd type="none" w="med" len="med"/>
              <a:tailEnd type="none" w="med" len="med"/>
            </a:ln>
          </p:spPr>
          <p:txBody>
            <a:bodyPr anchor="t"/>
            <a:lstStyle/>
            <a:p>
              <a:pPr lvl="0" indent="0" eaLnBrk="0" hangingPunct="0"/>
              <a:endParaRPr lang="zh-CN" altLang="en-US" b="1">
                <a:latin typeface="黑体" pitchFamily="2" charset="-122"/>
                <a:ea typeface="黑体" pitchFamily="2" charset="-122"/>
              </a:endParaRPr>
            </a:p>
          </p:txBody>
        </p:sp>
        <p:sp>
          <p:nvSpPr>
            <p:cNvPr id="50179" name="直接连接符 75783"/>
            <p:cNvSpPr/>
            <p:nvPr/>
          </p:nvSpPr>
          <p:spPr>
            <a:xfrm>
              <a:off x="3309" y="3153"/>
              <a:ext cx="450" cy="5"/>
            </a:xfrm>
            <a:prstGeom prst="line">
              <a:avLst/>
            </a:prstGeom>
            <a:ln w="38100" cap="flat" cmpd="sng">
              <a:solidFill>
                <a:schemeClr val="folHlink"/>
              </a:solidFill>
              <a:prstDash val="solid"/>
              <a:round/>
              <a:headEnd type="none" w="med" len="med"/>
              <a:tailEnd type="triangle" w="med" len="lg"/>
            </a:ln>
          </p:spPr>
          <p:txBody>
            <a:bodyPr anchor="t"/>
            <a:lstStyle/>
            <a:p>
              <a:pPr lvl="0" indent="0" eaLnBrk="0" hangingPunct="0"/>
              <a:endParaRPr lang="zh-CN" altLang="en-US" b="1">
                <a:latin typeface="黑体" pitchFamily="2" charset="-122"/>
                <a:ea typeface="黑体" pitchFamily="2" charset="-122"/>
              </a:endParaRPr>
            </a:p>
          </p:txBody>
        </p:sp>
        <p:sp>
          <p:nvSpPr>
            <p:cNvPr id="50180" name="矩形 75785"/>
            <p:cNvSpPr/>
            <p:nvPr/>
          </p:nvSpPr>
          <p:spPr>
            <a:xfrm>
              <a:off x="2491" y="2930"/>
              <a:ext cx="838" cy="409"/>
            </a:xfrm>
            <a:prstGeom prst="rect">
              <a:avLst/>
            </a:prstGeom>
            <a:solidFill>
              <a:srgbClr val="CCCC00"/>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lstStyle/>
            <a:p>
              <a:pPr lvl="0" indent="0" algn="ctr">
                <a:buClr>
                  <a:srgbClr val="000000"/>
                </a:buClr>
              </a:pPr>
              <a:r>
                <a:rPr lang="zh-CN" altLang="en-US" sz="2000" b="1" dirty="0">
                  <a:solidFill>
                    <a:srgbClr val="FF0000"/>
                  </a:solidFill>
                  <a:latin typeface="黑体" pitchFamily="2" charset="-122"/>
                  <a:ea typeface="黑体" pitchFamily="2" charset="-122"/>
                </a:rPr>
                <a:t>适配器</a:t>
              </a:r>
            </a:p>
            <a:p>
              <a:pPr lvl="0" indent="0" algn="ctr">
                <a:buClr>
                  <a:srgbClr val="000000"/>
                </a:buClr>
              </a:pPr>
              <a:r>
                <a:rPr lang="zh-CN" altLang="en-US" sz="2000" b="1" dirty="0">
                  <a:solidFill>
                    <a:srgbClr val="FF0000"/>
                  </a:solidFill>
                  <a:latin typeface="黑体" pitchFamily="2" charset="-122"/>
                  <a:ea typeface="黑体" pitchFamily="2" charset="-122"/>
                </a:rPr>
                <a:t>（网卡）</a:t>
              </a:r>
            </a:p>
          </p:txBody>
        </p:sp>
        <p:sp>
          <p:nvSpPr>
            <p:cNvPr id="50181" name="文本框 75786"/>
            <p:cNvSpPr txBox="1"/>
            <p:nvPr/>
          </p:nvSpPr>
          <p:spPr>
            <a:xfrm>
              <a:off x="3659" y="3199"/>
              <a:ext cx="764" cy="174"/>
            </a:xfrm>
            <a:prstGeom prst="rect">
              <a:avLst/>
            </a:prstGeom>
            <a:noFill/>
            <a:ln w="9525">
              <a:noFill/>
            </a:ln>
          </p:spPr>
          <p:txBody>
            <a:bodyPr wrap="square" anchor="t">
              <a:spAutoFit/>
            </a:bodyPr>
            <a:lstStyle/>
            <a:p>
              <a:pPr lvl="0" indent="0">
                <a:buClr>
                  <a:srgbClr val="000000"/>
                </a:buClr>
              </a:pPr>
              <a:r>
                <a:rPr lang="zh-CN" altLang="en-US" sz="2000" b="1" dirty="0">
                  <a:solidFill>
                    <a:srgbClr val="FF0000"/>
                  </a:solidFill>
                  <a:latin typeface="黑体" pitchFamily="2" charset="-122"/>
                  <a:ea typeface="黑体" pitchFamily="2" charset="-122"/>
                </a:rPr>
                <a:t>串行通信</a:t>
              </a:r>
            </a:p>
          </p:txBody>
        </p:sp>
        <p:sp>
          <p:nvSpPr>
            <p:cNvPr id="50182" name="矩形 75787"/>
            <p:cNvSpPr/>
            <p:nvPr/>
          </p:nvSpPr>
          <p:spPr>
            <a:xfrm>
              <a:off x="1169" y="2930"/>
              <a:ext cx="838" cy="409"/>
            </a:xfrm>
            <a:prstGeom prst="rect">
              <a:avLst/>
            </a:prstGeom>
            <a:solidFill>
              <a:schemeClr val="accent2"/>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lstStyle/>
            <a:p>
              <a:pPr lvl="0" indent="0" algn="ctr">
                <a:buClr>
                  <a:srgbClr val="000000"/>
                </a:buClr>
              </a:pPr>
              <a:r>
                <a:rPr lang="en-US" altLang="zh-CN" sz="2000" b="1">
                  <a:solidFill>
                    <a:srgbClr val="FFFF00"/>
                  </a:solidFill>
                  <a:latin typeface="黑体" pitchFamily="2" charset="-122"/>
                  <a:ea typeface="黑体" pitchFamily="2" charset="-122"/>
                </a:rPr>
                <a:t>CPU </a:t>
              </a:r>
              <a:r>
                <a:rPr lang="zh-CN" altLang="en-US" sz="2000" b="1" dirty="0">
                  <a:solidFill>
                    <a:srgbClr val="FFFF00"/>
                  </a:solidFill>
                  <a:latin typeface="黑体" pitchFamily="2" charset="-122"/>
                  <a:ea typeface="黑体" pitchFamily="2" charset="-122"/>
                </a:rPr>
                <a:t>和</a:t>
              </a:r>
            </a:p>
            <a:p>
              <a:pPr lvl="0" indent="0" algn="ctr">
                <a:buClr>
                  <a:srgbClr val="000000"/>
                </a:buClr>
              </a:pPr>
              <a:r>
                <a:rPr lang="zh-CN" altLang="en-US" sz="2000" b="1" dirty="0">
                  <a:solidFill>
                    <a:srgbClr val="FFFF00"/>
                  </a:solidFill>
                  <a:latin typeface="黑体" pitchFamily="2" charset="-122"/>
                  <a:ea typeface="黑体" pitchFamily="2" charset="-122"/>
                </a:rPr>
                <a:t>存储器</a:t>
              </a:r>
            </a:p>
          </p:txBody>
        </p:sp>
        <p:sp>
          <p:nvSpPr>
            <p:cNvPr id="50183" name="直接连接符 75788"/>
            <p:cNvSpPr/>
            <p:nvPr/>
          </p:nvSpPr>
          <p:spPr>
            <a:xfrm flipV="1">
              <a:off x="1429" y="3345"/>
              <a:ext cx="192" cy="330"/>
            </a:xfrm>
            <a:prstGeom prst="line">
              <a:avLst/>
            </a:prstGeom>
            <a:ln w="28575" cap="flat" cmpd="sng">
              <a:solidFill>
                <a:schemeClr val="folHlink"/>
              </a:solidFill>
              <a:prstDash val="solid"/>
              <a:round/>
              <a:headEnd type="none" w="med" len="med"/>
              <a:tailEnd type="triangle" w="med" len="lg"/>
            </a:ln>
          </p:spPr>
          <p:txBody>
            <a:bodyPr anchor="t"/>
            <a:lstStyle/>
            <a:p>
              <a:pPr lvl="0" indent="0" eaLnBrk="0" hangingPunct="0"/>
              <a:endParaRPr lang="zh-CN" altLang="en-US" b="1">
                <a:latin typeface="黑体" pitchFamily="2" charset="-122"/>
                <a:ea typeface="黑体" pitchFamily="2" charset="-122"/>
              </a:endParaRPr>
            </a:p>
          </p:txBody>
        </p:sp>
        <p:sp>
          <p:nvSpPr>
            <p:cNvPr id="40968" name="文本框 75789"/>
            <p:cNvSpPr txBox="1"/>
            <p:nvPr/>
          </p:nvSpPr>
          <p:spPr>
            <a:xfrm>
              <a:off x="836" y="3710"/>
              <a:ext cx="1410" cy="411"/>
            </a:xfrm>
            <a:prstGeom prst="rect">
              <a:avLst/>
            </a:prstGeom>
            <a:noFill/>
            <a:ln w="9525">
              <a:noFill/>
            </a:ln>
          </p:spPr>
          <p:txBody>
            <a:bodyPr wrap="square" anchor="t">
              <a:spAutoFit/>
              <a:scene3d>
                <a:camera prst="orthographicFront"/>
                <a:lightRig rig="threePt" dir="t"/>
              </a:scene3d>
            </a:bodyPr>
            <a:lstStyle/>
            <a:p>
              <a:pPr lvl="0" fontAlgn="base">
                <a:buClr>
                  <a:srgbClr val="000000"/>
                </a:buClr>
              </a:pPr>
              <a:r>
                <a:rPr lang="zh-CN" altLang="en-US" sz="2800" b="1" strike="noStrike" noProof="1">
                  <a:solidFill>
                    <a:schemeClr val="tx1"/>
                  </a:solidFill>
                  <a:effectLst>
                    <a:outerShdw blurRad="38100" dist="19050" dir="2700000" algn="tl" rotWithShape="0">
                      <a:schemeClr val="dk1">
                        <a:alpha val="40000"/>
                      </a:schemeClr>
                    </a:outerShdw>
                  </a:effectLst>
                  <a:latin typeface="黑体" pitchFamily="2" charset="-122"/>
                  <a:ea typeface="黑体" pitchFamily="2" charset="-122"/>
                  <a:cs typeface="+mn-ea"/>
                </a:rPr>
                <a:t>生成发送的数据处理收到的数据</a:t>
              </a:r>
            </a:p>
          </p:txBody>
        </p:sp>
        <p:sp>
          <p:nvSpPr>
            <p:cNvPr id="50185" name="直接连接符 75790"/>
            <p:cNvSpPr/>
            <p:nvPr/>
          </p:nvSpPr>
          <p:spPr>
            <a:xfrm flipV="1">
              <a:off x="2733" y="3345"/>
              <a:ext cx="192" cy="330"/>
            </a:xfrm>
            <a:prstGeom prst="line">
              <a:avLst/>
            </a:prstGeom>
            <a:ln w="28575" cap="flat" cmpd="sng">
              <a:solidFill>
                <a:schemeClr val="folHlink"/>
              </a:solidFill>
              <a:prstDash val="solid"/>
              <a:round/>
              <a:headEnd type="none" w="med" len="med"/>
              <a:tailEnd type="triangle" w="med" len="lg"/>
            </a:ln>
          </p:spPr>
          <p:txBody>
            <a:bodyPr anchor="t"/>
            <a:lstStyle/>
            <a:p>
              <a:pPr lvl="0" indent="0" eaLnBrk="0" hangingPunct="0"/>
              <a:endParaRPr lang="zh-CN" altLang="en-US" b="1">
                <a:latin typeface="黑体" pitchFamily="2" charset="-122"/>
                <a:ea typeface="黑体" pitchFamily="2" charset="-122"/>
              </a:endParaRPr>
            </a:p>
          </p:txBody>
        </p:sp>
        <p:sp>
          <p:nvSpPr>
            <p:cNvPr id="40970" name="文本框 75791"/>
            <p:cNvSpPr txBox="1"/>
            <p:nvPr/>
          </p:nvSpPr>
          <p:spPr>
            <a:xfrm>
              <a:off x="2182" y="3710"/>
              <a:ext cx="1671" cy="411"/>
            </a:xfrm>
            <a:prstGeom prst="rect">
              <a:avLst/>
            </a:prstGeom>
            <a:noFill/>
            <a:ln w="9525">
              <a:noFill/>
            </a:ln>
          </p:spPr>
          <p:txBody>
            <a:bodyPr wrap="square" anchor="t">
              <a:spAutoFit/>
              <a:scene3d>
                <a:camera prst="orthographicFront"/>
                <a:lightRig rig="threePt" dir="t"/>
              </a:scene3d>
            </a:bodyPr>
            <a:lstStyle/>
            <a:p>
              <a:pPr lvl="0" algn="ctr" fontAlgn="base">
                <a:buClr>
                  <a:srgbClr val="000000"/>
                </a:buClr>
              </a:pPr>
              <a:r>
                <a:rPr lang="zh-CN" altLang="en-US" sz="2800" b="1" strike="noStrike" noProof="1">
                  <a:solidFill>
                    <a:schemeClr val="tx1"/>
                  </a:solidFill>
                  <a:effectLst>
                    <a:outerShdw blurRad="38100" dist="19050" dir="2700000" algn="tl" rotWithShape="0">
                      <a:schemeClr val="dk1">
                        <a:alpha val="40000"/>
                      </a:schemeClr>
                    </a:outerShdw>
                  </a:effectLst>
                  <a:latin typeface="黑体" pitchFamily="2" charset="-122"/>
                  <a:ea typeface="黑体" pitchFamily="2" charset="-122"/>
                  <a:cs typeface="+mn-ea"/>
                </a:rPr>
                <a:t>把帧发送到局域网</a:t>
              </a:r>
            </a:p>
            <a:p>
              <a:pPr lvl="0" algn="ctr" fontAlgn="base">
                <a:buClr>
                  <a:srgbClr val="000000"/>
                </a:buClr>
              </a:pPr>
              <a:r>
                <a:rPr lang="zh-CN" altLang="en-US" sz="2800" b="1" strike="noStrike" noProof="1">
                  <a:solidFill>
                    <a:schemeClr val="tx1"/>
                  </a:solidFill>
                  <a:effectLst>
                    <a:outerShdw blurRad="38100" dist="19050" dir="2700000" algn="tl" rotWithShape="0">
                      <a:schemeClr val="dk1">
                        <a:alpha val="40000"/>
                      </a:schemeClr>
                    </a:outerShdw>
                  </a:effectLst>
                  <a:latin typeface="黑体" pitchFamily="2" charset="-122"/>
                  <a:ea typeface="黑体" pitchFamily="2" charset="-122"/>
                  <a:cs typeface="+mn-ea"/>
                </a:rPr>
                <a:t>从局域网接收帧</a:t>
              </a:r>
            </a:p>
          </p:txBody>
        </p:sp>
        <p:sp>
          <p:nvSpPr>
            <p:cNvPr id="50187" name="文本框 75792"/>
            <p:cNvSpPr txBox="1"/>
            <p:nvPr/>
          </p:nvSpPr>
          <p:spPr>
            <a:xfrm>
              <a:off x="2006" y="2702"/>
              <a:ext cx="751" cy="174"/>
            </a:xfrm>
            <a:prstGeom prst="rect">
              <a:avLst/>
            </a:prstGeom>
            <a:noFill/>
            <a:ln w="9525">
              <a:noFill/>
            </a:ln>
          </p:spPr>
          <p:txBody>
            <a:bodyPr wrap="square" anchor="t">
              <a:spAutoFit/>
            </a:bodyPr>
            <a:lstStyle/>
            <a:p>
              <a:pPr lvl="0" indent="0">
                <a:buClr>
                  <a:srgbClr val="000000"/>
                </a:buClr>
              </a:pPr>
              <a:r>
                <a:rPr lang="zh-CN" altLang="en-US" sz="2000" b="1" dirty="0">
                  <a:solidFill>
                    <a:srgbClr val="FF0000"/>
                  </a:solidFill>
                  <a:latin typeface="黑体" pitchFamily="2" charset="-122"/>
                  <a:ea typeface="黑体" pitchFamily="2" charset="-122"/>
                </a:rPr>
                <a:t>计算机</a:t>
              </a:r>
            </a:p>
          </p:txBody>
        </p:sp>
        <p:sp>
          <p:nvSpPr>
            <p:cNvPr id="50188" name="左右箭头 75794"/>
            <p:cNvSpPr/>
            <p:nvPr/>
          </p:nvSpPr>
          <p:spPr>
            <a:xfrm>
              <a:off x="1960" y="3013"/>
              <a:ext cx="578" cy="248"/>
            </a:xfrm>
            <a:prstGeom prst="leftRightArrow">
              <a:avLst>
                <a:gd name="adj1" fmla="val 50000"/>
                <a:gd name="adj2" fmla="val 46515"/>
              </a:avLst>
            </a:prstGeom>
            <a:solidFill>
              <a:srgbClr val="66FF33"/>
            </a:solidFill>
            <a:ln w="9525" cap="flat" cmpd="sng">
              <a:solidFill>
                <a:schemeClr val="tx1"/>
              </a:solidFill>
              <a:prstDash val="solid"/>
              <a:miter/>
              <a:headEnd type="none" w="med" len="med"/>
              <a:tailEnd type="none" w="med" len="med"/>
            </a:ln>
          </p:spPr>
          <p:txBody>
            <a:bodyPr anchor="t"/>
            <a:lstStyle/>
            <a:p>
              <a:pPr lvl="0" indent="0" eaLnBrk="0" hangingPunct="0"/>
              <a:endParaRPr lang="zh-CN" altLang="en-US" b="1">
                <a:latin typeface="黑体" pitchFamily="2" charset="-122"/>
                <a:ea typeface="黑体" pitchFamily="2" charset="-122"/>
              </a:endParaRPr>
            </a:p>
          </p:txBody>
        </p:sp>
        <p:sp>
          <p:nvSpPr>
            <p:cNvPr id="50189" name="文本框 75795"/>
            <p:cNvSpPr txBox="1"/>
            <p:nvPr/>
          </p:nvSpPr>
          <p:spPr>
            <a:xfrm>
              <a:off x="2043" y="3184"/>
              <a:ext cx="440" cy="292"/>
            </a:xfrm>
            <a:prstGeom prst="rect">
              <a:avLst/>
            </a:prstGeom>
            <a:noFill/>
            <a:ln w="9525">
              <a:noFill/>
            </a:ln>
          </p:spPr>
          <p:txBody>
            <a:bodyPr wrap="square" anchor="t">
              <a:spAutoFit/>
            </a:bodyPr>
            <a:lstStyle/>
            <a:p>
              <a:pPr lvl="0" indent="0">
                <a:lnSpc>
                  <a:spcPct val="95000"/>
                </a:lnSpc>
                <a:buClr>
                  <a:srgbClr val="000000"/>
                </a:buClr>
              </a:pPr>
              <a:r>
                <a:rPr lang="zh-CN" altLang="en-US" sz="2000" b="1" dirty="0">
                  <a:solidFill>
                    <a:srgbClr val="FF0000"/>
                  </a:solidFill>
                  <a:latin typeface="黑体" pitchFamily="2" charset="-122"/>
                  <a:ea typeface="黑体" pitchFamily="2" charset="-122"/>
                </a:rPr>
                <a:t>并行</a:t>
              </a:r>
            </a:p>
            <a:p>
              <a:pPr lvl="0" indent="0">
                <a:lnSpc>
                  <a:spcPct val="95000"/>
                </a:lnSpc>
                <a:buClr>
                  <a:srgbClr val="000000"/>
                </a:buClr>
              </a:pPr>
              <a:r>
                <a:rPr lang="zh-CN" altLang="en-US" sz="2000" b="1" dirty="0">
                  <a:solidFill>
                    <a:srgbClr val="FF0000"/>
                  </a:solidFill>
                  <a:latin typeface="黑体" pitchFamily="2" charset="-122"/>
                  <a:ea typeface="黑体" pitchFamily="2" charset="-122"/>
                </a:rPr>
                <a:t>通信</a:t>
              </a:r>
            </a:p>
          </p:txBody>
        </p:sp>
        <p:sp>
          <p:nvSpPr>
            <p:cNvPr id="50190" name="矩形 75796"/>
            <p:cNvSpPr/>
            <p:nvPr/>
          </p:nvSpPr>
          <p:spPr>
            <a:xfrm>
              <a:off x="1247" y="3096"/>
              <a:ext cx="96" cy="62"/>
            </a:xfrm>
            <a:prstGeom prst="rect">
              <a:avLst/>
            </a:prstGeom>
            <a:solidFill>
              <a:srgbClr val="CCFFFF"/>
            </a:solidFill>
            <a:ln w="9525">
              <a:noFill/>
            </a:ln>
            <a:effectLst>
              <a:outerShdw dist="35921" dir="2699999" algn="ctr" rotWithShape="0">
                <a:schemeClr val="bg2"/>
              </a:outerShdw>
            </a:effectLst>
          </p:spPr>
          <p:txBody>
            <a:bodyPr anchor="t"/>
            <a:lstStyle/>
            <a:p>
              <a:pPr lvl="0" indent="0" eaLnBrk="0" hangingPunct="0"/>
              <a:endParaRPr lang="zh-CN" altLang="en-US" b="1">
                <a:latin typeface="黑体" pitchFamily="2" charset="-122"/>
                <a:ea typeface="黑体" pitchFamily="2" charset="-122"/>
              </a:endParaRPr>
            </a:p>
          </p:txBody>
        </p:sp>
        <p:sp>
          <p:nvSpPr>
            <p:cNvPr id="50191" name="任意多边形 75797"/>
            <p:cNvSpPr/>
            <p:nvPr/>
          </p:nvSpPr>
          <p:spPr>
            <a:xfrm>
              <a:off x="1026" y="2640"/>
              <a:ext cx="528" cy="460"/>
            </a:xfrm>
            <a:custGeom>
              <a:avLst/>
              <a:gdLst/>
              <a:ahLst/>
              <a:cxnLst/>
              <a:rect l="0" t="0" r="0" b="0"/>
              <a:pathLst>
                <a:path w="496" h="504">
                  <a:moveTo>
                    <a:pt x="0" y="0"/>
                  </a:moveTo>
                  <a:lnTo>
                    <a:pt x="496" y="0"/>
                  </a:lnTo>
                  <a:lnTo>
                    <a:pt x="292" y="504"/>
                  </a:lnTo>
                  <a:lnTo>
                    <a:pt x="210" y="502"/>
                  </a:lnTo>
                  <a:lnTo>
                    <a:pt x="0" y="0"/>
                  </a:lnTo>
                  <a:close/>
                </a:path>
              </a:pathLst>
            </a:custGeom>
            <a:gradFill rotWithShape="1">
              <a:gsLst>
                <a:gs pos="0">
                  <a:srgbClr val="CCFFFF"/>
                </a:gs>
                <a:gs pos="100000">
                  <a:srgbClr val="9AC1C1"/>
                </a:gs>
              </a:gsLst>
              <a:lin ang="5400000" scaled="1"/>
              <a:tileRect/>
            </a:gradFill>
            <a:ln w="9525">
              <a:noFill/>
            </a:ln>
          </p:spPr>
          <p:txBody>
            <a:bodyPr/>
            <a:lstStyle/>
            <a:p>
              <a:endParaRPr lang="zh-CN" altLang="en-US" b="1">
                <a:latin typeface="黑体" pitchFamily="2" charset="-122"/>
                <a:ea typeface="黑体" pitchFamily="2" charset="-122"/>
              </a:endParaRPr>
            </a:p>
          </p:txBody>
        </p:sp>
        <p:sp>
          <p:nvSpPr>
            <p:cNvPr id="50192" name="矩形 75798"/>
            <p:cNvSpPr/>
            <p:nvPr/>
          </p:nvSpPr>
          <p:spPr>
            <a:xfrm>
              <a:off x="3168" y="3096"/>
              <a:ext cx="96" cy="62"/>
            </a:xfrm>
            <a:prstGeom prst="rect">
              <a:avLst/>
            </a:prstGeom>
            <a:solidFill>
              <a:srgbClr val="FFCCFF"/>
            </a:solidFill>
            <a:ln w="9525">
              <a:noFill/>
            </a:ln>
            <a:effectLst>
              <a:outerShdw dist="35921" dir="2699999" algn="ctr" rotWithShape="0">
                <a:schemeClr val="bg2"/>
              </a:outerShdw>
            </a:effectLst>
          </p:spPr>
          <p:txBody>
            <a:bodyPr anchor="t"/>
            <a:lstStyle/>
            <a:p>
              <a:pPr lvl="0" indent="0" eaLnBrk="0" hangingPunct="0"/>
              <a:endParaRPr lang="zh-CN" altLang="en-US" b="1">
                <a:latin typeface="黑体" pitchFamily="2" charset="-122"/>
                <a:ea typeface="黑体" pitchFamily="2" charset="-122"/>
              </a:endParaRPr>
            </a:p>
          </p:txBody>
        </p:sp>
        <p:sp>
          <p:nvSpPr>
            <p:cNvPr id="50193" name="任意多边形 75799"/>
            <p:cNvSpPr/>
            <p:nvPr/>
          </p:nvSpPr>
          <p:spPr>
            <a:xfrm>
              <a:off x="2907" y="2638"/>
              <a:ext cx="651" cy="457"/>
            </a:xfrm>
            <a:custGeom>
              <a:avLst/>
              <a:gdLst/>
              <a:ahLst/>
              <a:cxnLst/>
              <a:rect l="0" t="0" r="0" b="0"/>
              <a:pathLst>
                <a:path w="612" h="501">
                  <a:moveTo>
                    <a:pt x="0" y="0"/>
                  </a:moveTo>
                  <a:lnTo>
                    <a:pt x="612" y="6"/>
                  </a:lnTo>
                  <a:lnTo>
                    <a:pt x="336" y="501"/>
                  </a:lnTo>
                  <a:lnTo>
                    <a:pt x="252" y="501"/>
                  </a:lnTo>
                  <a:lnTo>
                    <a:pt x="0" y="0"/>
                  </a:lnTo>
                  <a:close/>
                </a:path>
              </a:pathLst>
            </a:custGeom>
            <a:gradFill rotWithShape="1">
              <a:gsLst>
                <a:gs pos="0">
                  <a:srgbClr val="FFCCFF"/>
                </a:gs>
                <a:gs pos="100000">
                  <a:srgbClr val="C19AC1"/>
                </a:gs>
              </a:gsLst>
              <a:lin ang="5400000" scaled="1"/>
              <a:tileRect/>
            </a:gradFill>
            <a:ln w="9525">
              <a:noFill/>
            </a:ln>
          </p:spPr>
          <p:txBody>
            <a:bodyPr/>
            <a:lstStyle/>
            <a:p>
              <a:endParaRPr lang="zh-CN" altLang="en-US" b="1">
                <a:latin typeface="黑体" pitchFamily="2" charset="-122"/>
                <a:ea typeface="黑体" pitchFamily="2" charset="-122"/>
              </a:endParaRPr>
            </a:p>
          </p:txBody>
        </p:sp>
        <p:sp>
          <p:nvSpPr>
            <p:cNvPr id="50194" name="文本框 75782"/>
            <p:cNvSpPr txBox="1"/>
            <p:nvPr/>
          </p:nvSpPr>
          <p:spPr>
            <a:xfrm>
              <a:off x="2822" y="2493"/>
              <a:ext cx="764" cy="174"/>
            </a:xfrm>
            <a:prstGeom prst="rect">
              <a:avLst/>
            </a:prstGeom>
            <a:solidFill>
              <a:srgbClr val="FFCCFF"/>
            </a:solidFill>
            <a:ln w="9525">
              <a:noFill/>
            </a:ln>
            <a:effectLst>
              <a:outerShdw dist="35921" dir="2699999" algn="ctr" rotWithShape="0">
                <a:schemeClr val="bg2"/>
              </a:outerShdw>
            </a:effectLst>
          </p:spPr>
          <p:txBody>
            <a:bodyPr wrap="square" anchor="t">
              <a:spAutoFit/>
            </a:bodyPr>
            <a:lstStyle/>
            <a:p>
              <a:pPr lvl="0" indent="0">
                <a:buClr>
                  <a:srgbClr val="000000"/>
                </a:buClr>
              </a:pPr>
              <a:r>
                <a:rPr lang="zh-CN" altLang="en-US" sz="2000" b="1" dirty="0">
                  <a:solidFill>
                    <a:schemeClr val="tx2"/>
                  </a:solidFill>
                  <a:latin typeface="黑体" pitchFamily="2" charset="-122"/>
                  <a:ea typeface="黑体" pitchFamily="2" charset="-122"/>
                </a:rPr>
                <a:t>硬件地址</a:t>
              </a:r>
            </a:p>
          </p:txBody>
        </p:sp>
        <p:sp>
          <p:nvSpPr>
            <p:cNvPr id="50195" name="文本框 75793"/>
            <p:cNvSpPr txBox="1"/>
            <p:nvPr/>
          </p:nvSpPr>
          <p:spPr>
            <a:xfrm>
              <a:off x="931" y="2493"/>
              <a:ext cx="633" cy="174"/>
            </a:xfrm>
            <a:prstGeom prst="rect">
              <a:avLst/>
            </a:prstGeom>
            <a:solidFill>
              <a:srgbClr val="CCFFFF"/>
            </a:solidFill>
            <a:ln w="9525">
              <a:noFill/>
            </a:ln>
            <a:effectLst>
              <a:outerShdw dist="35921" dir="2699999" algn="ctr" rotWithShape="0">
                <a:schemeClr val="bg2"/>
              </a:outerShdw>
            </a:effectLst>
          </p:spPr>
          <p:txBody>
            <a:bodyPr wrap="square" anchor="t">
              <a:spAutoFit/>
            </a:bodyPr>
            <a:lstStyle/>
            <a:p>
              <a:pPr lvl="0" indent="0">
                <a:buClr>
                  <a:srgbClr val="000000"/>
                </a:buClr>
              </a:pPr>
              <a:r>
                <a:rPr lang="en-US" altLang="zh-CN" sz="2000" b="1" dirty="0">
                  <a:solidFill>
                    <a:schemeClr val="tx2"/>
                  </a:solidFill>
                  <a:latin typeface="黑体" pitchFamily="2" charset="-122"/>
                  <a:ea typeface="黑体" pitchFamily="2" charset="-122"/>
                </a:rPr>
                <a:t>IP </a:t>
              </a:r>
              <a:r>
                <a:rPr lang="zh-CN" altLang="en-US" sz="2000" b="1" dirty="0">
                  <a:solidFill>
                    <a:schemeClr val="tx2"/>
                  </a:solidFill>
                  <a:latin typeface="黑体" pitchFamily="2" charset="-122"/>
                  <a:ea typeface="黑体" pitchFamily="2" charset="-122"/>
                </a:rPr>
                <a:t>地址</a:t>
              </a:r>
            </a:p>
          </p:txBody>
        </p:sp>
        <p:sp>
          <p:nvSpPr>
            <p:cNvPr id="50196" name="文本框 75784"/>
            <p:cNvSpPr txBox="1"/>
            <p:nvPr/>
          </p:nvSpPr>
          <p:spPr>
            <a:xfrm>
              <a:off x="3659" y="2990"/>
              <a:ext cx="764" cy="174"/>
            </a:xfrm>
            <a:prstGeom prst="rect">
              <a:avLst/>
            </a:prstGeom>
            <a:noFill/>
            <a:ln w="9525">
              <a:noFill/>
            </a:ln>
          </p:spPr>
          <p:txBody>
            <a:bodyPr wrap="square" anchor="t">
              <a:spAutoFit/>
            </a:bodyPr>
            <a:lstStyle/>
            <a:p>
              <a:pPr lvl="0" indent="0">
                <a:buClr>
                  <a:srgbClr val="000000"/>
                </a:buClr>
              </a:pPr>
              <a:r>
                <a:rPr lang="zh-CN" altLang="en-US" sz="2000" b="1" dirty="0">
                  <a:solidFill>
                    <a:srgbClr val="FF0000"/>
                  </a:solidFill>
                  <a:latin typeface="黑体" pitchFamily="2" charset="-122"/>
                  <a:ea typeface="黑体" pitchFamily="2" charset="-122"/>
                </a:rPr>
                <a:t>至局域网</a:t>
              </a:r>
            </a:p>
          </p:txBody>
        </p:sp>
      </p:grpSp>
      <p:sp>
        <p:nvSpPr>
          <p:cNvPr id="75802" name="文本框 75801"/>
          <p:cNvSpPr txBox="1"/>
          <p:nvPr/>
        </p:nvSpPr>
        <p:spPr>
          <a:xfrm>
            <a:off x="1784985" y="1265555"/>
            <a:ext cx="8622665" cy="640080"/>
          </a:xfrm>
          <a:prstGeom prst="rect">
            <a:avLst/>
          </a:prstGeom>
          <a:noFill/>
          <a:ln w="9525">
            <a:noFill/>
          </a:ln>
        </p:spPr>
        <p:txBody>
          <a:bodyPr wrap="square" anchor="t">
            <a:spAutoFit/>
          </a:bodyPr>
          <a:lstStyle/>
          <a:p>
            <a:pPr lvl="0" indent="0" eaLnBrk="0" hangingPunct="0">
              <a:spcBef>
                <a:spcPct val="50000"/>
              </a:spcBef>
            </a:pPr>
            <a:r>
              <a:rPr lang="zh-CN" altLang="en-US" sz="3600" b="1" dirty="0">
                <a:solidFill>
                  <a:schemeClr val="tx1"/>
                </a:solidFill>
                <a:latin typeface="黑体" pitchFamily="2" charset="-122"/>
                <a:ea typeface="黑体" pitchFamily="2" charset="-122"/>
              </a:rPr>
              <a:t>计算机通过适配器和局域网进行通信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75802"/>
                                        </p:tgtEl>
                                        <p:attrNameLst>
                                          <p:attrName>style.visibility</p:attrName>
                                        </p:attrNameLst>
                                      </p:cBhvr>
                                      <p:to>
                                        <p:strVal val="visible"/>
                                      </p:to>
                                    </p:set>
                                    <p:anim calcmode="lin" valueType="num">
                                      <p:cBhvr>
                                        <p:cTn id="7" dur="1000" fill="hold"/>
                                        <p:tgtEl>
                                          <p:spTgt spid="75802"/>
                                        </p:tgtEl>
                                        <p:attrNameLst>
                                          <p:attrName>ppt_w</p:attrName>
                                        </p:attrNameLst>
                                      </p:cBhvr>
                                      <p:tavLst>
                                        <p:tav tm="0">
                                          <p:val>
                                            <p:strVal val="#ppt_w*0.70"/>
                                          </p:val>
                                        </p:tav>
                                        <p:tav tm="100000">
                                          <p:val>
                                            <p:strVal val="#ppt_w"/>
                                          </p:val>
                                        </p:tav>
                                      </p:tavLst>
                                    </p:anim>
                                    <p:anim calcmode="lin" valueType="num">
                                      <p:cBhvr>
                                        <p:cTn id="8" dur="1000" fill="hold"/>
                                        <p:tgtEl>
                                          <p:spTgt spid="75802"/>
                                        </p:tgtEl>
                                        <p:attrNameLst>
                                          <p:attrName>ppt_h</p:attrName>
                                        </p:attrNameLst>
                                      </p:cBhvr>
                                      <p:tavLst>
                                        <p:tav tm="0">
                                          <p:val>
                                            <p:strVal val="#ppt_h"/>
                                          </p:val>
                                        </p:tav>
                                        <p:tav tm="100000">
                                          <p:val>
                                            <p:strVal val="#ppt_h"/>
                                          </p:val>
                                        </p:tav>
                                      </p:tavLst>
                                    </p:anim>
                                    <p:animEffect transition="in" filter="fade">
                                      <p:cBhvr>
                                        <p:cTn id="9" dur="1000"/>
                                        <p:tgtEl>
                                          <p:spTgt spid="75802"/>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5801"/>
                                        </p:tgtEl>
                                        <p:attrNameLst>
                                          <p:attrName>style.visibility</p:attrName>
                                        </p:attrNameLst>
                                      </p:cBhvr>
                                      <p:to>
                                        <p:strVal val="visible"/>
                                      </p:to>
                                    </p:set>
                                    <p:animEffect transition="in" filter="fade">
                                      <p:cBhvr>
                                        <p:cTn id="13" dur="1000"/>
                                        <p:tgtEl>
                                          <p:spTgt spid="75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0356"/>
          <p:cNvGrpSpPr/>
          <p:nvPr/>
        </p:nvGrpSpPr>
        <p:grpSpPr>
          <a:xfrm>
            <a:off x="2259013" y="1171575"/>
            <a:ext cx="5664200" cy="944563"/>
            <a:chOff x="130" y="871"/>
            <a:chExt cx="3568" cy="595"/>
          </a:xfrm>
        </p:grpSpPr>
        <p:grpSp>
          <p:nvGrpSpPr>
            <p:cNvPr id="3" name="组合 100357"/>
            <p:cNvGrpSpPr/>
            <p:nvPr/>
          </p:nvGrpSpPr>
          <p:grpSpPr>
            <a:xfrm>
              <a:off x="679" y="983"/>
              <a:ext cx="3019" cy="365"/>
              <a:chOff x="825" y="871"/>
              <a:chExt cx="3019" cy="365"/>
            </a:xfrm>
          </p:grpSpPr>
          <p:sp>
            <p:nvSpPr>
              <p:cNvPr id="20483" name="文本框 100358"/>
              <p:cNvSpPr txBox="1"/>
              <p:nvPr/>
            </p:nvSpPr>
            <p:spPr>
              <a:xfrm>
                <a:off x="825" y="871"/>
                <a:ext cx="3019" cy="365"/>
              </a:xfrm>
              <a:prstGeom prst="rect">
                <a:avLst/>
              </a:prstGeom>
              <a:noFill/>
              <a:ln w="9525">
                <a:noFill/>
                <a:miter/>
              </a:ln>
            </p:spPr>
            <p:txBody>
              <a:bodyPr anchor="t">
                <a:spAutoFit/>
              </a:bodyPr>
              <a:lstStyle/>
              <a:p>
                <a:pPr lvl="0" eaLnBrk="0" hangingPunct="0">
                  <a:spcBef>
                    <a:spcPct val="50000"/>
                  </a:spcBef>
                </a:pPr>
                <a:r>
                  <a:rPr lang="zh-CN" altLang="en-US" sz="3200" b="1" dirty="0">
                    <a:solidFill>
                      <a:srgbClr val="4D4D4D"/>
                    </a:solidFill>
                    <a:latin typeface="黑体" pitchFamily="2" charset="-122"/>
                    <a:ea typeface="黑体" pitchFamily="2" charset="-122"/>
                  </a:rPr>
                  <a:t> 以太网的 </a:t>
                </a:r>
                <a:r>
                  <a:rPr lang="en-US" altLang="zh-CN" sz="3200" b="1">
                    <a:solidFill>
                      <a:srgbClr val="4D4D4D"/>
                    </a:solidFill>
                    <a:latin typeface="黑体" pitchFamily="2" charset="-122"/>
                    <a:ea typeface="黑体" pitchFamily="2" charset="-122"/>
                  </a:rPr>
                  <a:t>MAC </a:t>
                </a:r>
                <a:r>
                  <a:rPr lang="zh-CN" altLang="en-US" sz="3200" b="1" dirty="0">
                    <a:solidFill>
                      <a:srgbClr val="4D4D4D"/>
                    </a:solidFill>
                    <a:latin typeface="黑体" pitchFamily="2" charset="-122"/>
                    <a:ea typeface="黑体" pitchFamily="2" charset="-122"/>
                  </a:rPr>
                  <a:t>层</a:t>
                </a:r>
              </a:p>
            </p:txBody>
          </p:sp>
          <p:cxnSp>
            <p:nvCxnSpPr>
              <p:cNvPr id="20484" name="直接连接符 32"/>
              <p:cNvCxnSpPr/>
              <p:nvPr/>
            </p:nvCxnSpPr>
            <p:spPr>
              <a:xfrm>
                <a:off x="825" y="1223"/>
                <a:ext cx="2442" cy="0"/>
              </a:xfrm>
              <a:prstGeom prst="line">
                <a:avLst/>
              </a:prstGeom>
              <a:ln w="9525" cap="flat" cmpd="sng">
                <a:solidFill>
                  <a:schemeClr val="tx1"/>
                </a:solidFill>
                <a:prstDash val="solid"/>
                <a:round/>
                <a:headEnd type="none" w="med" len="med"/>
                <a:tailEnd type="none" w="med" len="med"/>
              </a:ln>
            </p:spPr>
          </p:cxnSp>
        </p:grpSp>
        <p:pic>
          <p:nvPicPr>
            <p:cNvPr id="20485" name="图片 100360" descr="u=42316629,3035280508&amp;fm=0&amp;gp=0"/>
            <p:cNvPicPr>
              <a:picLocks noChangeAspect="1"/>
            </p:cNvPicPr>
            <p:nvPr/>
          </p:nvPicPr>
          <p:blipFill>
            <a:blip r:embed="rId2" cstate="print"/>
            <a:stretch>
              <a:fillRect/>
            </a:stretch>
          </p:blipFill>
          <p:spPr>
            <a:xfrm>
              <a:off x="130" y="871"/>
              <a:ext cx="595" cy="595"/>
            </a:xfrm>
            <a:prstGeom prst="rect">
              <a:avLst/>
            </a:prstGeom>
            <a:noFill/>
            <a:ln w="9525">
              <a:noFill/>
              <a:miter/>
            </a:ln>
          </p:spPr>
        </p:pic>
      </p:grpSp>
      <p:sp>
        <p:nvSpPr>
          <p:cNvPr id="100362" name="文本框 100361"/>
          <p:cNvSpPr txBox="1"/>
          <p:nvPr/>
        </p:nvSpPr>
        <p:spPr>
          <a:xfrm>
            <a:off x="631825" y="2158365"/>
            <a:ext cx="10622915" cy="4572000"/>
          </a:xfrm>
          <a:prstGeom prst="rect">
            <a:avLst/>
          </a:prstGeom>
          <a:noFill/>
          <a:ln w="9525">
            <a:noFill/>
            <a:miter/>
          </a:ln>
        </p:spPr>
        <p:txBody>
          <a:bodyPr wrap="square" anchor="t">
            <a:spAutoFit/>
            <a:scene3d>
              <a:camera prst="orthographicFront"/>
              <a:lightRig rig="threePt" dir="t"/>
            </a:scene3d>
          </a:bodyPr>
          <a:lstStyle/>
          <a:p>
            <a:pPr lvl="0" eaLnBrk="0" hangingPunct="0">
              <a:lnSpc>
                <a:spcPct val="150000"/>
              </a:lnSpc>
              <a:spcBef>
                <a:spcPct val="50000"/>
              </a:spcBef>
              <a:buClr>
                <a:srgbClr val="4D4D4D"/>
              </a:buClr>
              <a:buFont typeface="Wingdings" panose="05000000000000000000" pitchFamily="2" charset="2"/>
              <a:buChar char="Ø"/>
            </a:pPr>
            <a:r>
              <a:rPr lang="zh-CN" altLang="en-US" sz="2800" b="1" dirty="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在局域网中，硬件地址又称为物理地址，或 </a:t>
            </a:r>
            <a:r>
              <a:rPr lang="en-US" altLang="zh-CN" sz="2800" b="1">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MAC </a:t>
            </a:r>
            <a:r>
              <a:rPr lang="zh-CN" altLang="en-US" sz="2800" b="1" dirty="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地址</a:t>
            </a:r>
          </a:p>
          <a:p>
            <a:pPr lvl="0" eaLnBrk="0" hangingPunct="0">
              <a:lnSpc>
                <a:spcPct val="150000"/>
              </a:lnSpc>
              <a:buClr>
                <a:srgbClr val="4D4D4D"/>
              </a:buClr>
              <a:buFont typeface="Wingdings" panose="05000000000000000000" pitchFamily="2" charset="2"/>
              <a:buChar char="Ø"/>
            </a:pPr>
            <a:r>
              <a:rPr lang="en-US" altLang="zh-CN" sz="2800" b="1">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IEEE </a:t>
            </a:r>
            <a:r>
              <a:rPr lang="zh-CN" altLang="en-US" sz="2800" b="1" dirty="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的注册管理机构 </a:t>
            </a:r>
            <a:r>
              <a:rPr lang="en-US" altLang="zh-CN" sz="2800" b="1">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RA </a:t>
            </a:r>
            <a:r>
              <a:rPr lang="zh-CN" altLang="en-US" sz="2800" b="1" dirty="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负责向厂家分配地址字段的前三个字节</a:t>
            </a:r>
            <a:r>
              <a:rPr lang="en-US" altLang="zh-CN" sz="2800" b="1">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a:t>
            </a:r>
            <a:r>
              <a:rPr lang="zh-CN" altLang="en-US" sz="2800" b="1" dirty="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即高位 </a:t>
            </a:r>
            <a:r>
              <a:rPr lang="en-US" altLang="zh-CN" sz="2800" b="1">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24 </a:t>
            </a:r>
            <a:r>
              <a:rPr lang="zh-CN" altLang="en-US" sz="2800" b="1" dirty="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位</a:t>
            </a:r>
            <a:r>
              <a:rPr lang="en-US" altLang="zh-CN" sz="2800" b="1">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a:t>
            </a:r>
            <a:r>
              <a:rPr lang="zh-CN" altLang="en-US" sz="2800" b="1" dirty="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a:t>
            </a:r>
          </a:p>
          <a:p>
            <a:pPr lvl="0" eaLnBrk="0" hangingPunct="0">
              <a:lnSpc>
                <a:spcPct val="150000"/>
              </a:lnSpc>
              <a:buClr>
                <a:srgbClr val="4D4D4D"/>
              </a:buClr>
              <a:buFont typeface="Wingdings" panose="05000000000000000000" pitchFamily="2" charset="2"/>
              <a:buChar char="Ø"/>
            </a:pPr>
            <a:r>
              <a:rPr lang="zh-CN" altLang="en-US" sz="2800" b="1" dirty="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地址字段中的后三个字节</a:t>
            </a:r>
            <a:r>
              <a:rPr lang="en-US" altLang="zh-CN" sz="2800" b="1">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a:t>
            </a:r>
            <a:r>
              <a:rPr lang="zh-CN" altLang="en-US" sz="2800" b="1" dirty="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即低位 </a:t>
            </a:r>
            <a:r>
              <a:rPr lang="en-US" altLang="zh-CN" sz="2800" b="1">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24 </a:t>
            </a:r>
            <a:r>
              <a:rPr lang="zh-CN" altLang="en-US" sz="2800" b="1" dirty="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位</a:t>
            </a:r>
            <a:r>
              <a:rPr lang="en-US" altLang="zh-CN" sz="2800" b="1">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a:t>
            </a:r>
            <a:r>
              <a:rPr lang="zh-CN" altLang="en-US" sz="2800" b="1" dirty="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由厂家自行指派，称为扩展标识符，必须保证生产出的适配器没有重复地址。</a:t>
            </a:r>
          </a:p>
          <a:p>
            <a:pPr lvl="0" eaLnBrk="0" hangingPunct="0">
              <a:lnSpc>
                <a:spcPct val="150000"/>
              </a:lnSpc>
              <a:buClr>
                <a:srgbClr val="4D4D4D"/>
              </a:buClr>
              <a:buFont typeface="Wingdings" panose="05000000000000000000" pitchFamily="2" charset="2"/>
              <a:buChar char="Ø"/>
            </a:pPr>
            <a:r>
              <a:rPr lang="zh-CN" altLang="en-US" sz="2800" b="1" dirty="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一个地址块可以生成</a:t>
            </a:r>
            <a:r>
              <a:rPr lang="en-US" altLang="zh-CN" sz="2800" b="1">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2</a:t>
            </a:r>
            <a:r>
              <a:rPr lang="en-US" altLang="zh-CN" sz="2800" b="1" baseline="3000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24</a:t>
            </a:r>
            <a:r>
              <a:rPr lang="zh-CN" altLang="en-US" sz="2800" b="1" dirty="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个不同的地址。这种 </a:t>
            </a:r>
            <a:r>
              <a:rPr lang="en-US" altLang="zh-CN" sz="2800" b="1">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48 </a:t>
            </a:r>
            <a:r>
              <a:rPr lang="zh-CN" altLang="en-US" sz="2800" b="1" dirty="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位地址称为 </a:t>
            </a:r>
            <a:r>
              <a:rPr lang="en-US" altLang="zh-CN" sz="2800" b="1">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MAC-48</a:t>
            </a:r>
            <a:r>
              <a:rPr lang="zh-CN" altLang="en-US" sz="2800" b="1" dirty="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，它的通用名称是</a:t>
            </a:r>
            <a:r>
              <a:rPr lang="en-US" altLang="zh-CN" sz="2800" b="1">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EUI-48</a:t>
            </a:r>
            <a:r>
              <a:rPr lang="zh-CN" altLang="en-US" sz="2800" b="1" dirty="0">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a:t>
            </a:r>
          </a:p>
        </p:txBody>
      </p:sp>
      <p:sp>
        <p:nvSpPr>
          <p:cNvPr id="20487" name="标题 100363" descr="afbae0ddf0234c3bbd5a2eb4a4d10acd# #矩形 674"/>
          <p:cNvSpPr>
            <a:spLocks noGrp="1"/>
          </p:cNvSpPr>
          <p:nvPr>
            <p:ph type="title"/>
          </p:nvPr>
        </p:nvSpPr>
        <p:spPr>
          <a:xfrm>
            <a:off x="3621088" y="333375"/>
            <a:ext cx="5518150" cy="609600"/>
          </a:xfrm>
        </p:spPr>
        <p:txBody>
          <a:bodyPr wrap="square" lIns="91440" tIns="45720" rIns="91440" bIns="45720" anchor="ctr">
            <a:normAutofit fontScale="90000"/>
          </a:bodyPr>
          <a:lstStyle/>
          <a:p>
            <a:pPr algn="l" defTabSz="711200">
              <a:spcBef>
                <a:spcPct val="50000"/>
              </a:spcBef>
            </a:pPr>
            <a:r>
              <a:rPr lang="en-US" altLang="zh-CN" b="1" dirty="0">
                <a:latin typeface="黑体" pitchFamily="2" charset="-122"/>
                <a:ea typeface="黑体" pitchFamily="2" charset="-122"/>
              </a:rPr>
              <a:t>3. </a:t>
            </a:r>
            <a:r>
              <a:rPr lang="zh-CN" altLang="en-US" b="1" dirty="0">
                <a:latin typeface="黑体" pitchFamily="2" charset="-122"/>
                <a:ea typeface="黑体" pitchFamily="2" charset="-122"/>
              </a:rPr>
              <a:t>以太网的</a:t>
            </a:r>
            <a:r>
              <a:rPr lang="en-US" altLang="zh-CN" b="1" dirty="0">
                <a:latin typeface="黑体" pitchFamily="2" charset="-122"/>
                <a:ea typeface="黑体" pitchFamily="2" charset="-122"/>
              </a:rPr>
              <a:t>MAC</a:t>
            </a:r>
            <a:r>
              <a:rPr lang="zh-CN" altLang="en-US" b="1" dirty="0">
                <a:latin typeface="黑体" pitchFamily="2" charset="-122"/>
                <a:ea typeface="黑体" pitchFamily="2" charset="-122"/>
              </a:rPr>
              <a:t>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100362"/>
                                        </p:tgtEl>
                                        <p:attrNameLst>
                                          <p:attrName>style.visibility</p:attrName>
                                        </p:attrNameLst>
                                      </p:cBhvr>
                                      <p:to>
                                        <p:strVal val="visible"/>
                                      </p:to>
                                    </p:set>
                                    <p:anim calcmode="lin" valueType="num">
                                      <p:cBhvr>
                                        <p:cTn id="11" dur="1000" fill="hold"/>
                                        <p:tgtEl>
                                          <p:spTgt spid="100362"/>
                                        </p:tgtEl>
                                        <p:attrNameLst>
                                          <p:attrName>ppt_x</p:attrName>
                                        </p:attrNameLst>
                                      </p:cBhvr>
                                      <p:tavLst>
                                        <p:tav tm="0">
                                          <p:val>
                                            <p:strVal val="#ppt_x-.2"/>
                                          </p:val>
                                        </p:tav>
                                        <p:tav tm="100000">
                                          <p:val>
                                            <p:strVal val="#ppt_x"/>
                                          </p:val>
                                        </p:tav>
                                      </p:tavLst>
                                    </p:anim>
                                    <p:anim calcmode="lin" valueType="num">
                                      <p:cBhvr>
                                        <p:cTn id="12" dur="1000" fill="hold"/>
                                        <p:tgtEl>
                                          <p:spTgt spid="100362"/>
                                        </p:tgtEl>
                                        <p:attrNameLst>
                                          <p:attrName>ppt_y</p:attrName>
                                        </p:attrNameLst>
                                      </p:cBhvr>
                                      <p:tavLst>
                                        <p:tav tm="0">
                                          <p:val>
                                            <p:strVal val="#ppt_y"/>
                                          </p:val>
                                        </p:tav>
                                        <p:tav tm="100000">
                                          <p:val>
                                            <p:strVal val="#ppt_y"/>
                                          </p:val>
                                        </p:tav>
                                      </p:tavLst>
                                    </p:anim>
                                    <p:animEffect transition="in" filter="wipe(right)" prLst="gradientSize: 0.1">
                                      <p:cBhvr>
                                        <p:cTn id="13" dur="1000"/>
                                        <p:tgtEl>
                                          <p:spTgt spid="100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标题 443393"/>
          <p:cNvSpPr>
            <a:spLocks noGrp="1"/>
          </p:cNvSpPr>
          <p:nvPr>
            <p:ph type="title"/>
          </p:nvPr>
        </p:nvSpPr>
        <p:spPr/>
        <p:txBody>
          <a:bodyPr anchor="b"/>
          <a:lstStyle/>
          <a:p>
            <a:pPr algn="ctr"/>
            <a:r>
              <a:rPr lang="zh-CN" altLang="en-US" sz="4800" dirty="0">
                <a:latin typeface="黑体" pitchFamily="2" charset="-122"/>
                <a:ea typeface="黑体" pitchFamily="2" charset="-122"/>
              </a:rPr>
              <a:t>适配器检查 </a:t>
            </a:r>
            <a:r>
              <a:rPr lang="en-US" altLang="zh-CN" sz="4800" dirty="0">
                <a:latin typeface="黑体" pitchFamily="2" charset="-122"/>
                <a:ea typeface="黑体" pitchFamily="2" charset="-122"/>
              </a:rPr>
              <a:t>MAC </a:t>
            </a:r>
            <a:r>
              <a:rPr lang="zh-CN" altLang="en-US" sz="4800" dirty="0">
                <a:latin typeface="黑体" pitchFamily="2" charset="-122"/>
                <a:ea typeface="黑体" pitchFamily="2" charset="-122"/>
              </a:rPr>
              <a:t>地址 </a:t>
            </a:r>
          </a:p>
        </p:txBody>
      </p:sp>
      <p:sp>
        <p:nvSpPr>
          <p:cNvPr id="443395" name="文本占位符 443394"/>
          <p:cNvSpPr>
            <a:spLocks noGrp="1"/>
          </p:cNvSpPr>
          <p:nvPr>
            <p:ph type="body" idx="1"/>
          </p:nvPr>
        </p:nvSpPr>
        <p:spPr>
          <a:xfrm>
            <a:off x="1007110" y="1918335"/>
            <a:ext cx="9481820" cy="4319905"/>
          </a:xfrm>
        </p:spPr>
        <p:txBody>
          <a:bodyPr>
            <a:noAutofit/>
          </a:bodyPr>
          <a:lstStyle/>
          <a:p>
            <a:pPr marL="0" indent="0">
              <a:lnSpc>
                <a:spcPct val="150000"/>
              </a:lnSpc>
              <a:buNone/>
            </a:pPr>
            <a:r>
              <a:rPr lang="zh-CN" altLang="en-US" sz="2400" b="1" dirty="0">
                <a:latin typeface="黑体" pitchFamily="2" charset="-122"/>
                <a:ea typeface="黑体" pitchFamily="2" charset="-122"/>
              </a:rPr>
              <a:t>适配器从网络上每收到一个 </a:t>
            </a:r>
            <a:r>
              <a:rPr lang="en-US" altLang="zh-CN" sz="2400" b="1" dirty="0">
                <a:latin typeface="黑体" pitchFamily="2" charset="-122"/>
                <a:ea typeface="黑体" pitchFamily="2" charset="-122"/>
              </a:rPr>
              <a:t>MAC </a:t>
            </a:r>
            <a:r>
              <a:rPr lang="zh-CN" altLang="en-US" sz="2400" b="1" dirty="0">
                <a:latin typeface="黑体" pitchFamily="2" charset="-122"/>
                <a:ea typeface="黑体" pitchFamily="2" charset="-122"/>
              </a:rPr>
              <a:t>帧就首先用硬件检查 </a:t>
            </a:r>
            <a:r>
              <a:rPr lang="en-US" altLang="zh-CN" sz="2400" b="1" dirty="0">
                <a:latin typeface="黑体" pitchFamily="2" charset="-122"/>
                <a:ea typeface="黑体" pitchFamily="2" charset="-122"/>
              </a:rPr>
              <a:t>MAC </a:t>
            </a:r>
            <a:r>
              <a:rPr lang="zh-CN" altLang="en-US" sz="2400" b="1" dirty="0">
                <a:latin typeface="黑体" pitchFamily="2" charset="-122"/>
                <a:ea typeface="黑体" pitchFamily="2" charset="-122"/>
              </a:rPr>
              <a:t>帧中的 </a:t>
            </a:r>
            <a:r>
              <a:rPr lang="en-US" altLang="zh-CN" sz="2400" b="1" dirty="0">
                <a:latin typeface="黑体" pitchFamily="2" charset="-122"/>
                <a:ea typeface="黑体" pitchFamily="2" charset="-122"/>
              </a:rPr>
              <a:t>MAC </a:t>
            </a:r>
            <a:r>
              <a:rPr lang="zh-CN" altLang="en-US" sz="2400" b="1" dirty="0">
                <a:latin typeface="黑体" pitchFamily="2" charset="-122"/>
                <a:ea typeface="黑体" pitchFamily="2" charset="-122"/>
              </a:rPr>
              <a:t>地址</a:t>
            </a:r>
            <a:r>
              <a:rPr lang="en-US" altLang="zh-CN" sz="2400" b="1" dirty="0">
                <a:latin typeface="黑体" pitchFamily="2" charset="-122"/>
                <a:ea typeface="黑体" pitchFamily="2" charset="-122"/>
              </a:rPr>
              <a:t>.</a:t>
            </a:r>
          </a:p>
          <a:p>
            <a:pPr marL="457200" lvl="1" indent="0">
              <a:lnSpc>
                <a:spcPct val="150000"/>
              </a:lnSpc>
              <a:buNone/>
            </a:pPr>
            <a:r>
              <a:rPr lang="zh-CN" altLang="en-US" sz="2000" b="1" dirty="0">
                <a:solidFill>
                  <a:srgbClr val="333399"/>
                </a:solidFill>
                <a:latin typeface="黑体" pitchFamily="2" charset="-122"/>
                <a:ea typeface="黑体" pitchFamily="2" charset="-122"/>
              </a:rPr>
              <a:t>如果是发往本站的帧则收下，然后再进行其他的处理。</a:t>
            </a:r>
          </a:p>
          <a:p>
            <a:pPr marL="457200" lvl="1" indent="0">
              <a:lnSpc>
                <a:spcPct val="150000"/>
              </a:lnSpc>
              <a:buNone/>
            </a:pPr>
            <a:r>
              <a:rPr lang="zh-CN" altLang="en-US" sz="2000" b="1" dirty="0">
                <a:solidFill>
                  <a:srgbClr val="333399"/>
                </a:solidFill>
                <a:latin typeface="黑体" pitchFamily="2" charset="-122"/>
                <a:ea typeface="黑体" pitchFamily="2" charset="-122"/>
              </a:rPr>
              <a:t>否则就将此帧丢弃，不再进行其他的处理。</a:t>
            </a:r>
          </a:p>
          <a:p>
            <a:pPr marL="0" indent="0">
              <a:lnSpc>
                <a:spcPct val="150000"/>
              </a:lnSpc>
              <a:buNone/>
            </a:pPr>
            <a:r>
              <a:rPr lang="zh-CN" altLang="en-US" sz="2400" b="1" dirty="0">
                <a:latin typeface="黑体" pitchFamily="2" charset="-122"/>
                <a:ea typeface="黑体" pitchFamily="2" charset="-122"/>
              </a:rPr>
              <a:t>“发往本站的帧”包括以下三种帧： </a:t>
            </a:r>
          </a:p>
          <a:p>
            <a:pPr marL="457200" lvl="1" indent="0">
              <a:lnSpc>
                <a:spcPct val="150000"/>
              </a:lnSpc>
              <a:buNone/>
            </a:pPr>
            <a:r>
              <a:rPr lang="zh-CN" altLang="en-US" sz="2000" b="1" dirty="0">
                <a:solidFill>
                  <a:srgbClr val="333399"/>
                </a:solidFill>
                <a:latin typeface="黑体" pitchFamily="2" charset="-122"/>
                <a:ea typeface="黑体" pitchFamily="2" charset="-122"/>
              </a:rPr>
              <a:t>单播</a:t>
            </a:r>
            <a:r>
              <a:rPr lang="en-US" altLang="zh-CN" sz="2000" b="1" dirty="0">
                <a:solidFill>
                  <a:srgbClr val="333399"/>
                </a:solidFill>
                <a:latin typeface="黑体" pitchFamily="2" charset="-122"/>
                <a:ea typeface="黑体" pitchFamily="2" charset="-122"/>
              </a:rPr>
              <a:t>(</a:t>
            </a:r>
            <a:r>
              <a:rPr lang="en-US" altLang="zh-CN" sz="2000" b="1" dirty="0" err="1">
                <a:solidFill>
                  <a:srgbClr val="333399"/>
                </a:solidFill>
                <a:latin typeface="黑体" pitchFamily="2" charset="-122"/>
                <a:ea typeface="黑体" pitchFamily="2" charset="-122"/>
              </a:rPr>
              <a:t>unicast</a:t>
            </a:r>
            <a:r>
              <a:rPr lang="en-US" altLang="zh-CN" sz="2000" b="1" dirty="0">
                <a:solidFill>
                  <a:srgbClr val="333399"/>
                </a:solidFill>
                <a:latin typeface="黑体" pitchFamily="2" charset="-122"/>
                <a:ea typeface="黑体" pitchFamily="2" charset="-122"/>
              </a:rPr>
              <a:t>)</a:t>
            </a:r>
            <a:r>
              <a:rPr lang="zh-CN" altLang="en-US" sz="2000" b="1" dirty="0">
                <a:solidFill>
                  <a:srgbClr val="333399"/>
                </a:solidFill>
                <a:latin typeface="黑体" pitchFamily="2" charset="-122"/>
                <a:ea typeface="黑体" pitchFamily="2" charset="-122"/>
              </a:rPr>
              <a:t>帧（一对一）</a:t>
            </a:r>
          </a:p>
          <a:p>
            <a:pPr marL="457200" lvl="1" indent="0">
              <a:lnSpc>
                <a:spcPct val="150000"/>
              </a:lnSpc>
              <a:buNone/>
            </a:pPr>
            <a:r>
              <a:rPr lang="zh-CN" altLang="en-US" sz="2000" b="1" dirty="0">
                <a:solidFill>
                  <a:srgbClr val="333399"/>
                </a:solidFill>
                <a:latin typeface="黑体" pitchFamily="2" charset="-122"/>
                <a:ea typeface="黑体" pitchFamily="2" charset="-122"/>
              </a:rPr>
              <a:t>广播</a:t>
            </a:r>
            <a:r>
              <a:rPr lang="en-US" altLang="zh-CN" sz="2000" b="1" dirty="0">
                <a:solidFill>
                  <a:srgbClr val="333399"/>
                </a:solidFill>
                <a:latin typeface="黑体" pitchFamily="2" charset="-122"/>
                <a:ea typeface="黑体" pitchFamily="2" charset="-122"/>
              </a:rPr>
              <a:t>(broadcast)</a:t>
            </a:r>
            <a:r>
              <a:rPr lang="zh-CN" altLang="en-US" sz="2000" b="1" dirty="0">
                <a:solidFill>
                  <a:srgbClr val="333399"/>
                </a:solidFill>
                <a:latin typeface="黑体" pitchFamily="2" charset="-122"/>
                <a:ea typeface="黑体" pitchFamily="2" charset="-122"/>
              </a:rPr>
              <a:t>帧（一对全体）</a:t>
            </a:r>
          </a:p>
          <a:p>
            <a:pPr marL="457200" lvl="1" indent="0">
              <a:lnSpc>
                <a:spcPct val="150000"/>
              </a:lnSpc>
              <a:buNone/>
            </a:pPr>
            <a:r>
              <a:rPr lang="zh-CN" altLang="en-US" sz="2000" b="1" dirty="0">
                <a:solidFill>
                  <a:srgbClr val="333399"/>
                </a:solidFill>
                <a:latin typeface="黑体" pitchFamily="2" charset="-122"/>
                <a:ea typeface="黑体" pitchFamily="2" charset="-122"/>
              </a:rPr>
              <a:t>多播</a:t>
            </a:r>
            <a:r>
              <a:rPr lang="en-US" altLang="zh-CN" sz="2000" b="1" dirty="0">
                <a:solidFill>
                  <a:srgbClr val="333399"/>
                </a:solidFill>
                <a:latin typeface="黑体" pitchFamily="2" charset="-122"/>
                <a:ea typeface="黑体" pitchFamily="2" charset="-122"/>
              </a:rPr>
              <a:t>(multicast)</a:t>
            </a:r>
            <a:r>
              <a:rPr lang="zh-CN" altLang="en-US" sz="2000" b="1" dirty="0">
                <a:solidFill>
                  <a:srgbClr val="333399"/>
                </a:solidFill>
                <a:latin typeface="黑体" pitchFamily="2" charset="-122"/>
                <a:ea typeface="黑体" pitchFamily="2" charset="-122"/>
              </a:rPr>
              <a:t>帧（一对多）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标题 444417"/>
          <p:cNvSpPr>
            <a:spLocks noGrp="1"/>
          </p:cNvSpPr>
          <p:nvPr>
            <p:ph type="title"/>
          </p:nvPr>
        </p:nvSpPr>
        <p:spPr/>
        <p:txBody>
          <a:bodyPr anchor="b"/>
          <a:lstStyle/>
          <a:p>
            <a:pPr algn="ctr"/>
            <a:r>
              <a:rPr lang="en-US" altLang="zh-CN">
                <a:latin typeface="黑体" pitchFamily="2" charset="-122"/>
                <a:ea typeface="黑体" pitchFamily="2" charset="-122"/>
              </a:rPr>
              <a:t>2. MAC</a:t>
            </a:r>
            <a:r>
              <a:rPr lang="en-US" altLang="zh-CN" b="1">
                <a:latin typeface="黑体" pitchFamily="2" charset="-122"/>
                <a:ea typeface="黑体" pitchFamily="2" charset="-122"/>
              </a:rPr>
              <a:t> </a:t>
            </a:r>
            <a:r>
              <a:rPr lang="zh-CN" altLang="en-US" dirty="0">
                <a:latin typeface="黑体" pitchFamily="2" charset="-122"/>
                <a:ea typeface="黑体" pitchFamily="2" charset="-122"/>
              </a:rPr>
              <a:t>帧的格式 </a:t>
            </a:r>
          </a:p>
        </p:txBody>
      </p:sp>
      <p:sp>
        <p:nvSpPr>
          <p:cNvPr id="444419" name="文本占位符 444418"/>
          <p:cNvSpPr>
            <a:spLocks noGrp="1"/>
          </p:cNvSpPr>
          <p:nvPr>
            <p:ph type="body" idx="1"/>
          </p:nvPr>
        </p:nvSpPr>
        <p:spPr>
          <a:xfrm>
            <a:off x="1061720" y="1918335"/>
            <a:ext cx="9427210" cy="4319905"/>
          </a:xfrm>
        </p:spPr>
        <p:txBody>
          <a:bodyPr/>
          <a:lstStyle/>
          <a:p>
            <a:pPr>
              <a:lnSpc>
                <a:spcPct val="150000"/>
              </a:lnSpc>
            </a:pPr>
            <a:r>
              <a:rPr lang="zh-CN" altLang="en-US" sz="4000" b="1" dirty="0">
                <a:latin typeface="黑体" pitchFamily="2" charset="-122"/>
                <a:ea typeface="黑体" pitchFamily="2" charset="-122"/>
              </a:rPr>
              <a:t>常用的以太网</a:t>
            </a:r>
            <a:r>
              <a:rPr lang="en-US" altLang="zh-CN" sz="4000" b="1" dirty="0">
                <a:latin typeface="黑体" pitchFamily="2" charset="-122"/>
                <a:ea typeface="黑体" pitchFamily="2" charset="-122"/>
              </a:rPr>
              <a:t>MAC</a:t>
            </a:r>
            <a:r>
              <a:rPr lang="zh-CN" altLang="en-US" sz="4000" b="1" dirty="0">
                <a:latin typeface="黑体" pitchFamily="2" charset="-122"/>
                <a:ea typeface="黑体" pitchFamily="2" charset="-122"/>
              </a:rPr>
              <a:t>帧格式有两种标准 ：</a:t>
            </a:r>
          </a:p>
          <a:p>
            <a:pPr lvl="1">
              <a:lnSpc>
                <a:spcPct val="150000"/>
              </a:lnSpc>
            </a:pPr>
            <a:r>
              <a:rPr lang="en-US" altLang="zh-CN" sz="3600" b="1" dirty="0">
                <a:solidFill>
                  <a:srgbClr val="333399"/>
                </a:solidFill>
                <a:latin typeface="黑体" pitchFamily="2" charset="-122"/>
                <a:ea typeface="黑体" pitchFamily="2" charset="-122"/>
              </a:rPr>
              <a:t>DIX Ethernet V2 </a:t>
            </a:r>
            <a:r>
              <a:rPr lang="zh-CN" altLang="en-US" sz="3600" b="1" dirty="0">
                <a:solidFill>
                  <a:srgbClr val="333399"/>
                </a:solidFill>
                <a:latin typeface="黑体" pitchFamily="2" charset="-122"/>
                <a:ea typeface="黑体" pitchFamily="2" charset="-122"/>
              </a:rPr>
              <a:t>标准</a:t>
            </a:r>
          </a:p>
          <a:p>
            <a:pPr lvl="1">
              <a:lnSpc>
                <a:spcPct val="150000"/>
              </a:lnSpc>
            </a:pPr>
            <a:r>
              <a:rPr lang="en-US" altLang="zh-CN" sz="3600" b="1" dirty="0">
                <a:solidFill>
                  <a:srgbClr val="333399"/>
                </a:solidFill>
                <a:latin typeface="黑体" pitchFamily="2" charset="-122"/>
                <a:ea typeface="黑体" pitchFamily="2" charset="-122"/>
              </a:rPr>
              <a:t>IEEE </a:t>
            </a:r>
            <a:r>
              <a:rPr lang="zh-CN" altLang="en-US" sz="3600" b="1" dirty="0">
                <a:solidFill>
                  <a:srgbClr val="333399"/>
                </a:solidFill>
                <a:latin typeface="黑体" pitchFamily="2" charset="-122"/>
                <a:ea typeface="黑体" pitchFamily="2" charset="-122"/>
              </a:rPr>
              <a:t>的 </a:t>
            </a:r>
            <a:r>
              <a:rPr lang="en-US" altLang="zh-CN" sz="3600" b="1" dirty="0">
                <a:solidFill>
                  <a:srgbClr val="333399"/>
                </a:solidFill>
                <a:latin typeface="黑体" pitchFamily="2" charset="-122"/>
                <a:ea typeface="黑体" pitchFamily="2" charset="-122"/>
              </a:rPr>
              <a:t>802.3 </a:t>
            </a:r>
            <a:r>
              <a:rPr lang="zh-CN" altLang="en-US" sz="3600" b="1" dirty="0">
                <a:solidFill>
                  <a:srgbClr val="333399"/>
                </a:solidFill>
                <a:latin typeface="黑体" pitchFamily="2" charset="-122"/>
                <a:ea typeface="黑体" pitchFamily="2" charset="-122"/>
              </a:rPr>
              <a:t>标准</a:t>
            </a:r>
          </a:p>
          <a:p>
            <a:pPr>
              <a:lnSpc>
                <a:spcPct val="150000"/>
              </a:lnSpc>
            </a:pPr>
            <a:r>
              <a:rPr lang="zh-CN" altLang="en-US" sz="4000" b="1" dirty="0">
                <a:latin typeface="黑体" pitchFamily="2" charset="-122"/>
                <a:ea typeface="黑体" pitchFamily="2" charset="-122"/>
              </a:rPr>
              <a:t>最常用的 </a:t>
            </a:r>
            <a:r>
              <a:rPr lang="en-US" altLang="zh-CN" sz="4000" b="1" dirty="0">
                <a:latin typeface="黑体" pitchFamily="2" charset="-122"/>
                <a:ea typeface="黑体" pitchFamily="2" charset="-122"/>
              </a:rPr>
              <a:t>MAC </a:t>
            </a:r>
            <a:r>
              <a:rPr lang="zh-CN" altLang="en-US" sz="4000" b="1" dirty="0">
                <a:latin typeface="黑体" pitchFamily="2" charset="-122"/>
                <a:ea typeface="黑体" pitchFamily="2" charset="-122"/>
              </a:rPr>
              <a:t>帧是</a:t>
            </a:r>
            <a:r>
              <a:rPr lang="zh-CN" altLang="en-US" sz="4000" b="1" dirty="0">
                <a:solidFill>
                  <a:schemeClr val="hlink"/>
                </a:solidFill>
                <a:latin typeface="黑体" pitchFamily="2" charset="-122"/>
                <a:ea typeface="黑体" pitchFamily="2" charset="-122"/>
              </a:rPr>
              <a:t>以太网 </a:t>
            </a:r>
            <a:r>
              <a:rPr lang="en-US" altLang="zh-CN" sz="4000" b="1" dirty="0">
                <a:solidFill>
                  <a:schemeClr val="hlink"/>
                </a:solidFill>
                <a:latin typeface="黑体" pitchFamily="2" charset="-122"/>
                <a:ea typeface="黑体" pitchFamily="2" charset="-122"/>
              </a:rPr>
              <a:t>V2 </a:t>
            </a:r>
            <a:r>
              <a:rPr lang="zh-CN" altLang="en-US" sz="4000" b="1" dirty="0">
                <a:solidFill>
                  <a:schemeClr val="hlink"/>
                </a:solidFill>
                <a:latin typeface="黑体" pitchFamily="2" charset="-122"/>
                <a:ea typeface="黑体" pitchFamily="2" charset="-122"/>
              </a:rPr>
              <a:t>的格式</a:t>
            </a:r>
            <a:r>
              <a:rPr lang="zh-CN" altLang="en-US" sz="4000" b="1" dirty="0">
                <a:latin typeface="黑体" pitchFamily="2" charset="-122"/>
                <a:ea typeface="黑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直接连接符 445442"/>
          <p:cNvSpPr/>
          <p:nvPr/>
        </p:nvSpPr>
        <p:spPr>
          <a:xfrm>
            <a:off x="1676400" y="3848100"/>
            <a:ext cx="8915400" cy="0"/>
          </a:xfrm>
          <a:prstGeom prst="line">
            <a:avLst/>
          </a:prstGeom>
          <a:ln w="38100" cap="flat" cmpd="dbl">
            <a:solidFill>
              <a:schemeClr val="folHlink"/>
            </a:solidFill>
            <a:prstDash val="dash"/>
            <a:headEnd type="none" w="med" len="med"/>
            <a:tailEnd type="none" w="med" len="med"/>
          </a:ln>
        </p:spPr>
        <p:txBody>
          <a:bodyPr/>
          <a:lstStyle/>
          <a:p>
            <a:endParaRPr lang="zh-CN" altLang="en-US"/>
          </a:p>
        </p:txBody>
      </p:sp>
      <p:sp>
        <p:nvSpPr>
          <p:cNvPr id="445444" name="矩形 445443"/>
          <p:cNvSpPr/>
          <p:nvPr/>
        </p:nvSpPr>
        <p:spPr>
          <a:xfrm>
            <a:off x="3078163" y="4083050"/>
            <a:ext cx="6413500" cy="495300"/>
          </a:xfrm>
          <a:prstGeom prst="rect">
            <a:avLst/>
          </a:prstGeom>
          <a:solidFill>
            <a:srgbClr val="FFCCFF"/>
          </a:solidFill>
          <a:ln w="12700">
            <a:noFill/>
            <a:miter/>
          </a:ln>
        </p:spPr>
        <p:txBody>
          <a:bodyPr/>
          <a:lstStyle/>
          <a:p>
            <a:endParaRPr lang="zh-CN" altLang="en-US" b="1"/>
          </a:p>
        </p:txBody>
      </p:sp>
      <p:sp>
        <p:nvSpPr>
          <p:cNvPr id="445445" name="矩形 445444"/>
          <p:cNvSpPr/>
          <p:nvPr/>
        </p:nvSpPr>
        <p:spPr>
          <a:xfrm>
            <a:off x="3071813" y="4083050"/>
            <a:ext cx="6419850" cy="488950"/>
          </a:xfrm>
          <a:prstGeom prst="rect">
            <a:avLst/>
          </a:prstGeom>
          <a:noFill/>
          <a:ln w="9525" cap="flat" cmpd="sng">
            <a:solidFill>
              <a:schemeClr val="tx2"/>
            </a:solidFill>
            <a:prstDash val="solid"/>
            <a:miter/>
            <a:headEnd type="none" w="med" len="med"/>
            <a:tailEnd type="none" w="med" len="med"/>
          </a:ln>
        </p:spPr>
        <p:txBody>
          <a:bodyPr/>
          <a:lstStyle/>
          <a:p>
            <a:endParaRPr lang="zh-CN" altLang="en-US" b="1"/>
          </a:p>
        </p:txBody>
      </p:sp>
      <p:sp>
        <p:nvSpPr>
          <p:cNvPr id="445446" name="矩形 445445"/>
          <p:cNvSpPr/>
          <p:nvPr/>
        </p:nvSpPr>
        <p:spPr>
          <a:xfrm>
            <a:off x="5489575" y="4149725"/>
            <a:ext cx="1915795" cy="3937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2000" b="1" dirty="0">
                <a:solidFill>
                  <a:srgbClr val="333399"/>
                </a:solidFill>
                <a:latin typeface="Arial" panose="020B0604020202020204" pitchFamily="34" charset="0"/>
                <a:ea typeface="黑体" panose="02010600030101010101" pitchFamily="49" charset="-122"/>
              </a:rPr>
              <a:t>以太网 </a:t>
            </a:r>
            <a:r>
              <a:rPr lang="en-US" altLang="zh-CN" sz="2000" b="1" dirty="0">
                <a:solidFill>
                  <a:srgbClr val="333399"/>
                </a:solidFill>
                <a:latin typeface="Arial" panose="020B0604020202020204" pitchFamily="34" charset="0"/>
                <a:ea typeface="黑体" panose="02010600030101010101" pitchFamily="49" charset="-122"/>
              </a:rPr>
              <a:t>MAC </a:t>
            </a:r>
            <a:r>
              <a:rPr lang="zh-CN" altLang="en-US" sz="2000" b="1" dirty="0">
                <a:solidFill>
                  <a:srgbClr val="333399"/>
                </a:solidFill>
                <a:latin typeface="Arial" panose="020B0604020202020204" pitchFamily="34" charset="0"/>
                <a:ea typeface="黑体" panose="02010600030101010101" pitchFamily="49" charset="-122"/>
              </a:rPr>
              <a:t>帧</a:t>
            </a:r>
          </a:p>
        </p:txBody>
      </p:sp>
      <p:sp>
        <p:nvSpPr>
          <p:cNvPr id="445453" name="矩形 445452"/>
          <p:cNvSpPr/>
          <p:nvPr/>
        </p:nvSpPr>
        <p:spPr>
          <a:xfrm>
            <a:off x="9599613" y="4167188"/>
            <a:ext cx="942340" cy="3937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2000" b="1" dirty="0">
                <a:solidFill>
                  <a:srgbClr val="333399"/>
                </a:solidFill>
                <a:latin typeface="Arial" panose="020B0604020202020204" pitchFamily="34" charset="0"/>
                <a:ea typeface="黑体" panose="02010600030101010101" pitchFamily="49" charset="-122"/>
              </a:rPr>
              <a:t>物理层</a:t>
            </a:r>
          </a:p>
        </p:txBody>
      </p:sp>
      <p:sp>
        <p:nvSpPr>
          <p:cNvPr id="445466" name="矩形 445465"/>
          <p:cNvSpPr/>
          <p:nvPr/>
        </p:nvSpPr>
        <p:spPr>
          <a:xfrm>
            <a:off x="9559925" y="3213100"/>
            <a:ext cx="1012825" cy="3937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2000" b="1" dirty="0">
                <a:solidFill>
                  <a:srgbClr val="333399"/>
                </a:solidFill>
                <a:latin typeface="Arial" panose="020B0604020202020204" pitchFamily="34" charset="0"/>
                <a:ea typeface="黑体" panose="02010600030101010101" pitchFamily="49" charset="-122"/>
              </a:rPr>
              <a:t>MAC</a:t>
            </a:r>
            <a:r>
              <a:rPr lang="zh-CN" altLang="en-US" sz="2000" b="1" dirty="0">
                <a:solidFill>
                  <a:srgbClr val="333399"/>
                </a:solidFill>
                <a:latin typeface="Arial" panose="020B0604020202020204" pitchFamily="34" charset="0"/>
                <a:ea typeface="黑体" panose="02010600030101010101" pitchFamily="49" charset="-122"/>
              </a:rPr>
              <a:t>层</a:t>
            </a:r>
          </a:p>
        </p:txBody>
      </p:sp>
      <p:sp>
        <p:nvSpPr>
          <p:cNvPr id="445467" name="直接连接符 445466"/>
          <p:cNvSpPr/>
          <p:nvPr/>
        </p:nvSpPr>
        <p:spPr>
          <a:xfrm flipH="1">
            <a:off x="3070225" y="3573463"/>
            <a:ext cx="1588" cy="514350"/>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45468" name="直接连接符 445467"/>
          <p:cNvSpPr/>
          <p:nvPr/>
        </p:nvSpPr>
        <p:spPr>
          <a:xfrm>
            <a:off x="9480550" y="3644900"/>
            <a:ext cx="11113" cy="431800"/>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45469" name="矩形 445468"/>
          <p:cNvSpPr/>
          <p:nvPr/>
        </p:nvSpPr>
        <p:spPr>
          <a:xfrm>
            <a:off x="1719263" y="5076825"/>
            <a:ext cx="4086225" cy="415925"/>
          </a:xfrm>
          <a:prstGeom prst="rect">
            <a:avLst/>
          </a:prstGeom>
          <a:solidFill>
            <a:srgbClr val="FFFF99"/>
          </a:solidFill>
          <a:ln w="9525" cap="flat" cmpd="sng">
            <a:solidFill>
              <a:schemeClr val="folHlink"/>
            </a:solidFill>
            <a:prstDash val="solid"/>
            <a:miter/>
            <a:headEnd type="none" w="med" len="med"/>
            <a:tailEnd type="none" w="med" len="med"/>
          </a:ln>
        </p:spPr>
        <p:txBody>
          <a:bodyPr/>
          <a:lstStyle/>
          <a:p>
            <a:endParaRPr lang="zh-CN" altLang="en-US" b="1"/>
          </a:p>
        </p:txBody>
      </p:sp>
      <p:sp>
        <p:nvSpPr>
          <p:cNvPr id="445470" name="矩形 445469"/>
          <p:cNvSpPr/>
          <p:nvPr/>
        </p:nvSpPr>
        <p:spPr>
          <a:xfrm>
            <a:off x="1674813" y="5119688"/>
            <a:ext cx="4180840" cy="3175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500" b="1">
                <a:solidFill>
                  <a:srgbClr val="333399"/>
                </a:solidFill>
                <a:latin typeface="黑体" panose="02010600030101010101" pitchFamily="49" charset="-122"/>
                <a:ea typeface="黑体" panose="02010600030101010101" pitchFamily="49" charset="-122"/>
              </a:rPr>
              <a:t>10101010101010        10101010101010101011</a:t>
            </a:r>
          </a:p>
        </p:txBody>
      </p:sp>
      <p:sp>
        <p:nvSpPr>
          <p:cNvPr id="445471" name="直接连接符 445470"/>
          <p:cNvSpPr/>
          <p:nvPr/>
        </p:nvSpPr>
        <p:spPr>
          <a:xfrm>
            <a:off x="4897438" y="5073650"/>
            <a:ext cx="0" cy="431800"/>
          </a:xfrm>
          <a:prstGeom prst="line">
            <a:avLst/>
          </a:prstGeom>
          <a:ln w="12700" cap="flat" cmpd="sng">
            <a:solidFill>
              <a:schemeClr val="folHlink"/>
            </a:solidFill>
            <a:prstDash val="solid"/>
            <a:headEnd type="none" w="med" len="med"/>
            <a:tailEnd type="none" w="med" len="med"/>
          </a:ln>
        </p:spPr>
        <p:txBody>
          <a:bodyPr/>
          <a:lstStyle/>
          <a:p>
            <a:endParaRPr lang="zh-CN" altLang="en-US"/>
          </a:p>
        </p:txBody>
      </p:sp>
      <p:sp>
        <p:nvSpPr>
          <p:cNvPr id="445472" name="矩形 445471"/>
          <p:cNvSpPr/>
          <p:nvPr/>
        </p:nvSpPr>
        <p:spPr>
          <a:xfrm>
            <a:off x="2859088" y="5530850"/>
            <a:ext cx="1196340" cy="3937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2000" b="1" dirty="0">
                <a:solidFill>
                  <a:srgbClr val="333399"/>
                </a:solidFill>
                <a:latin typeface="Arial" panose="020B0604020202020204" pitchFamily="34" charset="0"/>
                <a:ea typeface="黑体" panose="02010600030101010101" pitchFamily="49" charset="-122"/>
              </a:rPr>
              <a:t>前同步码</a:t>
            </a:r>
          </a:p>
        </p:txBody>
      </p:sp>
      <p:sp>
        <p:nvSpPr>
          <p:cNvPr id="445473" name="矩形 445472"/>
          <p:cNvSpPr/>
          <p:nvPr/>
        </p:nvSpPr>
        <p:spPr>
          <a:xfrm>
            <a:off x="4872038" y="5502275"/>
            <a:ext cx="942340" cy="605790"/>
          </a:xfrm>
          <a:prstGeom prst="rect">
            <a:avLst/>
          </a:prstGeom>
          <a:noFill/>
          <a:ln w="12700">
            <a:noFill/>
            <a:miter/>
          </a:ln>
        </p:spPr>
        <p:txBody>
          <a:bodyPr wrap="none" lIns="90488" tIns="44450" rIns="90488" bIns="44450">
            <a:spAutoFit/>
          </a:bodyPr>
          <a:lstStyle/>
          <a:p>
            <a:pPr lvl="0" defTabSz="762000" eaLnBrk="0" hangingPunct="0">
              <a:lnSpc>
                <a:spcPct val="80000"/>
              </a:lnSpc>
              <a:buClr>
                <a:srgbClr val="000000"/>
              </a:buClr>
            </a:pPr>
            <a:r>
              <a:rPr lang="zh-CN" altLang="en-US" sz="2000" b="1" dirty="0">
                <a:solidFill>
                  <a:srgbClr val="333399"/>
                </a:solidFill>
                <a:latin typeface="Arial" panose="020B0604020202020204" pitchFamily="34" charset="0"/>
                <a:ea typeface="黑体" panose="02010600030101010101" pitchFamily="49" charset="-122"/>
              </a:rPr>
              <a:t>帧开始</a:t>
            </a:r>
          </a:p>
          <a:p>
            <a:pPr lvl="0" defTabSz="762000" eaLnBrk="0" hangingPunct="0">
              <a:lnSpc>
                <a:spcPct val="80000"/>
              </a:lnSpc>
              <a:buClr>
                <a:srgbClr val="000000"/>
              </a:buClr>
            </a:pPr>
            <a:r>
              <a:rPr lang="zh-CN" altLang="en-US" sz="2000" b="1" dirty="0">
                <a:solidFill>
                  <a:srgbClr val="333399"/>
                </a:solidFill>
                <a:latin typeface="Arial" panose="020B0604020202020204" pitchFamily="34" charset="0"/>
                <a:ea typeface="黑体" panose="02010600030101010101" pitchFamily="49" charset="-122"/>
              </a:rPr>
              <a:t>定界符</a:t>
            </a:r>
          </a:p>
        </p:txBody>
      </p:sp>
      <p:sp>
        <p:nvSpPr>
          <p:cNvPr id="445474" name="矩形 445473"/>
          <p:cNvSpPr/>
          <p:nvPr/>
        </p:nvSpPr>
        <p:spPr>
          <a:xfrm>
            <a:off x="2927350" y="4740275"/>
            <a:ext cx="756285"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Arial" panose="020B0604020202020204" pitchFamily="34" charset="0"/>
                <a:ea typeface="黑体" panose="02010600030101010101" pitchFamily="49" charset="-122"/>
              </a:rPr>
              <a:t>7 </a:t>
            </a:r>
            <a:r>
              <a:rPr lang="zh-CN" altLang="en-US" sz="1600" b="1" dirty="0">
                <a:solidFill>
                  <a:srgbClr val="333399"/>
                </a:solidFill>
                <a:latin typeface="Arial" panose="020B0604020202020204" pitchFamily="34" charset="0"/>
                <a:ea typeface="黑体" panose="02010600030101010101" pitchFamily="49" charset="-122"/>
              </a:rPr>
              <a:t>字节</a:t>
            </a:r>
          </a:p>
        </p:txBody>
      </p:sp>
      <p:sp>
        <p:nvSpPr>
          <p:cNvPr id="445475" name="矩形 445474"/>
          <p:cNvSpPr/>
          <p:nvPr/>
        </p:nvSpPr>
        <p:spPr>
          <a:xfrm>
            <a:off x="4948238" y="4740275"/>
            <a:ext cx="756285"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Arial" panose="020B0604020202020204" pitchFamily="34" charset="0"/>
                <a:ea typeface="黑体" panose="02010600030101010101" pitchFamily="49" charset="-122"/>
              </a:rPr>
              <a:t>1 </a:t>
            </a:r>
            <a:r>
              <a:rPr lang="zh-CN" altLang="en-US" sz="1600" b="1" dirty="0">
                <a:solidFill>
                  <a:srgbClr val="333399"/>
                </a:solidFill>
                <a:latin typeface="Arial" panose="020B0604020202020204" pitchFamily="34" charset="0"/>
                <a:ea typeface="黑体" panose="02010600030101010101" pitchFamily="49" charset="-122"/>
              </a:rPr>
              <a:t>字节</a:t>
            </a:r>
          </a:p>
        </p:txBody>
      </p:sp>
      <p:sp>
        <p:nvSpPr>
          <p:cNvPr id="445476" name="直接连接符 445475"/>
          <p:cNvSpPr/>
          <p:nvPr/>
        </p:nvSpPr>
        <p:spPr>
          <a:xfrm flipV="1">
            <a:off x="1731963" y="4581525"/>
            <a:ext cx="292100" cy="492125"/>
          </a:xfrm>
          <a:prstGeom prst="line">
            <a:avLst/>
          </a:prstGeom>
          <a:ln w="12700" cap="flat" cmpd="sng">
            <a:solidFill>
              <a:schemeClr val="folHlink"/>
            </a:solidFill>
            <a:prstDash val="dash"/>
            <a:headEnd type="none" w="med" len="med"/>
            <a:tailEnd type="none" w="med" len="med"/>
          </a:ln>
        </p:spPr>
        <p:txBody>
          <a:bodyPr/>
          <a:lstStyle/>
          <a:p>
            <a:endParaRPr lang="zh-CN" altLang="en-US"/>
          </a:p>
        </p:txBody>
      </p:sp>
      <p:sp>
        <p:nvSpPr>
          <p:cNvPr id="445477" name="直接连接符 445476"/>
          <p:cNvSpPr/>
          <p:nvPr/>
        </p:nvSpPr>
        <p:spPr>
          <a:xfrm>
            <a:off x="3062288" y="4594225"/>
            <a:ext cx="2722562" cy="474663"/>
          </a:xfrm>
          <a:prstGeom prst="line">
            <a:avLst/>
          </a:prstGeom>
          <a:ln w="12700" cap="flat" cmpd="sng">
            <a:solidFill>
              <a:schemeClr val="folHlink"/>
            </a:solidFill>
            <a:prstDash val="dash"/>
            <a:headEnd type="none" w="med" len="med"/>
            <a:tailEnd type="none" w="med" len="med"/>
          </a:ln>
        </p:spPr>
        <p:txBody>
          <a:bodyPr/>
          <a:lstStyle/>
          <a:p>
            <a:endParaRPr lang="zh-CN" altLang="en-US"/>
          </a:p>
        </p:txBody>
      </p:sp>
      <p:sp>
        <p:nvSpPr>
          <p:cNvPr id="445478" name="文本框 445477"/>
          <p:cNvSpPr txBox="1"/>
          <p:nvPr/>
        </p:nvSpPr>
        <p:spPr>
          <a:xfrm>
            <a:off x="3270250" y="5084763"/>
            <a:ext cx="436880" cy="396240"/>
          </a:xfrm>
          <a:prstGeom prst="rect">
            <a:avLst/>
          </a:prstGeom>
          <a:noFill/>
          <a:ln w="12700">
            <a:noFill/>
            <a:miter/>
          </a:ln>
        </p:spPr>
        <p:txBody>
          <a:bodyPr wrap="none" anchor="t">
            <a:spAutoFit/>
          </a:bodyPr>
          <a:lstStyle/>
          <a:p>
            <a:pPr lvl="0" defTabSz="762000" eaLnBrk="0" hangingPunct="0">
              <a:buClr>
                <a:srgbClr val="000000"/>
              </a:buClr>
            </a:pPr>
            <a:r>
              <a:rPr lang="en-US" altLang="zh-CN" sz="2000" b="1">
                <a:solidFill>
                  <a:srgbClr val="333399"/>
                </a:solidFill>
                <a:latin typeface="Arial" panose="020B0604020202020204" pitchFamily="34" charset="0"/>
                <a:ea typeface="黑体" panose="02010600030101010101" pitchFamily="49" charset="-122"/>
              </a:rPr>
              <a:t>…</a:t>
            </a:r>
          </a:p>
        </p:txBody>
      </p:sp>
      <p:sp>
        <p:nvSpPr>
          <p:cNvPr id="445481" name="矩形 445480"/>
          <p:cNvSpPr/>
          <p:nvPr/>
        </p:nvSpPr>
        <p:spPr>
          <a:xfrm>
            <a:off x="2052638" y="4076700"/>
            <a:ext cx="1019175" cy="488950"/>
          </a:xfrm>
          <a:prstGeom prst="rect">
            <a:avLst/>
          </a:prstGeom>
          <a:solidFill>
            <a:srgbClr val="FFFF99"/>
          </a:solidFill>
          <a:ln w="9525" cap="flat" cmpd="sng">
            <a:solidFill>
              <a:schemeClr val="tx2"/>
            </a:solidFill>
            <a:prstDash val="solid"/>
            <a:miter/>
            <a:headEnd type="none" w="med" len="med"/>
            <a:tailEnd type="none" w="med" len="med"/>
          </a:ln>
        </p:spPr>
        <p:txBody>
          <a:bodyPr/>
          <a:lstStyle/>
          <a:p>
            <a:endParaRPr lang="zh-CN" altLang="en-US" b="1"/>
          </a:p>
        </p:txBody>
      </p:sp>
      <p:sp>
        <p:nvSpPr>
          <p:cNvPr id="445482" name="矩形 445481"/>
          <p:cNvSpPr/>
          <p:nvPr/>
        </p:nvSpPr>
        <p:spPr>
          <a:xfrm>
            <a:off x="2189163" y="4168775"/>
            <a:ext cx="756285" cy="332740"/>
          </a:xfrm>
          <a:prstGeom prst="rect">
            <a:avLst/>
          </a:prstGeom>
          <a:noFill/>
          <a:ln w="9525">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Arial" panose="020B0604020202020204" pitchFamily="34" charset="0"/>
                <a:ea typeface="黑体" panose="02010600030101010101" pitchFamily="49" charset="-122"/>
              </a:rPr>
              <a:t>8 </a:t>
            </a:r>
            <a:r>
              <a:rPr lang="zh-CN" altLang="en-US" sz="1600" b="1" dirty="0">
                <a:solidFill>
                  <a:srgbClr val="333399"/>
                </a:solidFill>
                <a:latin typeface="Arial" panose="020B0604020202020204" pitchFamily="34" charset="0"/>
                <a:ea typeface="黑体" panose="02010600030101010101" pitchFamily="49" charset="-122"/>
              </a:rPr>
              <a:t>字节</a:t>
            </a:r>
          </a:p>
        </p:txBody>
      </p:sp>
      <p:sp>
        <p:nvSpPr>
          <p:cNvPr id="445483" name="圆角矩形标注 445482"/>
          <p:cNvSpPr/>
          <p:nvPr/>
        </p:nvSpPr>
        <p:spPr>
          <a:xfrm>
            <a:off x="1584960" y="3721100"/>
            <a:ext cx="845503" cy="226060"/>
          </a:xfrm>
          <a:prstGeom prst="wedgeRoundRectCallout">
            <a:avLst>
              <a:gd name="adj1" fmla="val 48000"/>
              <a:gd name="adj2" fmla="val 139880"/>
              <a:gd name="adj3" fmla="val 16667"/>
            </a:avLst>
          </a:prstGeom>
          <a:solidFill>
            <a:schemeClr val="bg1"/>
          </a:solidFill>
          <a:ln w="12700" cap="flat" cmpd="sng">
            <a:solidFill>
              <a:schemeClr val="tx1"/>
            </a:solidFill>
            <a:prstDash val="solid"/>
            <a:miter/>
            <a:headEnd type="none" w="med" len="med"/>
            <a:tailEnd type="none" w="med" len="med"/>
          </a:ln>
        </p:spPr>
        <p:txBody>
          <a:bodyPr/>
          <a:lstStyle/>
          <a:p>
            <a:pPr lvl="0" algn="ctr" defTabSz="762000" eaLnBrk="0" hangingPunct="0">
              <a:buClr>
                <a:srgbClr val="000000"/>
              </a:buClr>
            </a:pPr>
            <a:endParaRPr sz="1600" b="1" dirty="0">
              <a:solidFill>
                <a:srgbClr val="333399"/>
              </a:solidFill>
              <a:latin typeface="Arial" panose="020B0604020202020204" pitchFamily="34" charset="0"/>
              <a:ea typeface="黑体" panose="02010600030101010101" pitchFamily="49" charset="-122"/>
            </a:endParaRPr>
          </a:p>
        </p:txBody>
      </p:sp>
      <p:sp>
        <p:nvSpPr>
          <p:cNvPr id="445484" name="矩形 445483"/>
          <p:cNvSpPr/>
          <p:nvPr/>
        </p:nvSpPr>
        <p:spPr>
          <a:xfrm>
            <a:off x="1820863" y="3695700"/>
            <a:ext cx="587375" cy="332740"/>
          </a:xfrm>
          <a:prstGeom prst="rect">
            <a:avLst/>
          </a:prstGeom>
          <a:noFill/>
          <a:ln w="12700">
            <a:noFill/>
            <a:miter/>
          </a:ln>
        </p:spPr>
        <p:txBody>
          <a:bodyPr lIns="90488" tIns="44450" rIns="90488" bIns="44450">
            <a:spAutoFit/>
          </a:bodyPr>
          <a:lstStyle/>
          <a:p>
            <a:pPr lvl="0" defTabSz="762000" eaLnBrk="0" hangingPunct="0">
              <a:buClr>
                <a:srgbClr val="000000"/>
              </a:buClr>
            </a:pPr>
            <a:r>
              <a:rPr lang="zh-CN" altLang="en-US" sz="1600" b="1" dirty="0">
                <a:solidFill>
                  <a:srgbClr val="333399"/>
                </a:solidFill>
                <a:latin typeface="Arial" panose="020B0604020202020204" pitchFamily="34" charset="0"/>
                <a:ea typeface="黑体" panose="02010600030101010101" pitchFamily="49" charset="-122"/>
              </a:rPr>
              <a:t>插入</a:t>
            </a:r>
          </a:p>
        </p:txBody>
      </p:sp>
      <p:sp>
        <p:nvSpPr>
          <p:cNvPr id="445487" name="矩形 445486"/>
          <p:cNvSpPr/>
          <p:nvPr/>
        </p:nvSpPr>
        <p:spPr>
          <a:xfrm>
            <a:off x="9704388" y="2324100"/>
            <a:ext cx="674370" cy="3937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2000" b="1" dirty="0">
                <a:solidFill>
                  <a:srgbClr val="333399"/>
                </a:solidFill>
                <a:latin typeface="Arial" panose="020B0604020202020204" pitchFamily="34" charset="0"/>
                <a:ea typeface="黑体" panose="02010600030101010101" pitchFamily="49" charset="-122"/>
              </a:rPr>
              <a:t>IP</a:t>
            </a:r>
            <a:r>
              <a:rPr lang="zh-CN" altLang="en-US" sz="2000" b="1" dirty="0">
                <a:solidFill>
                  <a:srgbClr val="333399"/>
                </a:solidFill>
                <a:latin typeface="Arial" panose="020B0604020202020204" pitchFamily="34" charset="0"/>
                <a:ea typeface="黑体" panose="02010600030101010101" pitchFamily="49" charset="-122"/>
              </a:rPr>
              <a:t>层</a:t>
            </a:r>
          </a:p>
        </p:txBody>
      </p:sp>
      <p:sp>
        <p:nvSpPr>
          <p:cNvPr id="445488" name="直接连接符 445487"/>
          <p:cNvSpPr/>
          <p:nvPr/>
        </p:nvSpPr>
        <p:spPr>
          <a:xfrm>
            <a:off x="9551988" y="2857500"/>
            <a:ext cx="820737" cy="11113"/>
          </a:xfrm>
          <a:prstGeom prst="line">
            <a:avLst/>
          </a:prstGeom>
          <a:ln w="12700" cap="flat" cmpd="sng">
            <a:solidFill>
              <a:schemeClr val="tx1"/>
            </a:solidFill>
            <a:prstDash val="lgDash"/>
            <a:headEnd type="none" w="med" len="med"/>
            <a:tailEnd type="none" w="med" len="med"/>
          </a:ln>
        </p:spPr>
        <p:txBody>
          <a:bodyPr/>
          <a:lstStyle/>
          <a:p>
            <a:endParaRPr lang="zh-CN" altLang="en-US"/>
          </a:p>
        </p:txBody>
      </p:sp>
      <p:sp>
        <p:nvSpPr>
          <p:cNvPr id="445504" name="右箭头 445503"/>
          <p:cNvSpPr/>
          <p:nvPr/>
        </p:nvSpPr>
        <p:spPr>
          <a:xfrm rot="-5400000" flipH="1">
            <a:off x="6015038" y="3808413"/>
            <a:ext cx="609600" cy="230187"/>
          </a:xfrm>
          <a:prstGeom prst="rightArrow">
            <a:avLst>
              <a:gd name="adj1" fmla="val 50000"/>
              <a:gd name="adj2" fmla="val 132426"/>
            </a:avLst>
          </a:prstGeom>
          <a:solidFill>
            <a:schemeClr val="accent1"/>
          </a:solidFill>
          <a:ln w="12700" cap="flat" cmpd="sng">
            <a:solidFill>
              <a:schemeClr val="tx1"/>
            </a:solidFill>
            <a:prstDash val="solid"/>
            <a:miter/>
            <a:headEnd type="none" w="med" len="med"/>
            <a:tailEnd type="none" w="med" len="med"/>
          </a:ln>
        </p:spPr>
        <p:txBody>
          <a:bodyPr/>
          <a:lstStyle/>
          <a:p>
            <a:endParaRPr lang="zh-CN" altLang="en-US" b="1"/>
          </a:p>
        </p:txBody>
      </p:sp>
      <p:sp>
        <p:nvSpPr>
          <p:cNvPr id="445506" name="矩形 445505"/>
          <p:cNvSpPr/>
          <p:nvPr/>
        </p:nvSpPr>
        <p:spPr>
          <a:xfrm>
            <a:off x="3070225" y="3141663"/>
            <a:ext cx="6421438" cy="457200"/>
          </a:xfrm>
          <a:prstGeom prst="rect">
            <a:avLst/>
          </a:prstGeom>
          <a:solidFill>
            <a:srgbClr val="FFCCFF"/>
          </a:solidFill>
          <a:ln w="12700"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lstStyle/>
          <a:p>
            <a:endParaRPr lang="zh-CN" altLang="en-US" b="1"/>
          </a:p>
        </p:txBody>
      </p:sp>
      <p:sp>
        <p:nvSpPr>
          <p:cNvPr id="445507" name="直接连接符 445506"/>
          <p:cNvSpPr/>
          <p:nvPr/>
        </p:nvSpPr>
        <p:spPr>
          <a:xfrm>
            <a:off x="4005263" y="3141663"/>
            <a:ext cx="0" cy="45720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5508" name="直接连接符 445507"/>
          <p:cNvSpPr/>
          <p:nvPr/>
        </p:nvSpPr>
        <p:spPr>
          <a:xfrm>
            <a:off x="4919663" y="3141663"/>
            <a:ext cx="0" cy="45720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5509" name="直接连接符 445508"/>
          <p:cNvSpPr/>
          <p:nvPr/>
        </p:nvSpPr>
        <p:spPr>
          <a:xfrm>
            <a:off x="5834063" y="3141663"/>
            <a:ext cx="0" cy="45720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5510" name="直接连接符 445509"/>
          <p:cNvSpPr/>
          <p:nvPr/>
        </p:nvSpPr>
        <p:spPr>
          <a:xfrm>
            <a:off x="8958263" y="3141663"/>
            <a:ext cx="0" cy="45720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5511" name="矩形 445510"/>
          <p:cNvSpPr/>
          <p:nvPr/>
        </p:nvSpPr>
        <p:spPr>
          <a:xfrm>
            <a:off x="3000375" y="3187700"/>
            <a:ext cx="10947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目的地址</a:t>
            </a:r>
          </a:p>
        </p:txBody>
      </p:sp>
      <p:sp>
        <p:nvSpPr>
          <p:cNvPr id="445512" name="矩形 445511"/>
          <p:cNvSpPr/>
          <p:nvPr/>
        </p:nvSpPr>
        <p:spPr>
          <a:xfrm>
            <a:off x="4008438" y="3187700"/>
            <a:ext cx="8661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源地址</a:t>
            </a:r>
          </a:p>
        </p:txBody>
      </p:sp>
      <p:sp>
        <p:nvSpPr>
          <p:cNvPr id="445513" name="矩形 445512"/>
          <p:cNvSpPr/>
          <p:nvPr/>
        </p:nvSpPr>
        <p:spPr>
          <a:xfrm>
            <a:off x="5081588" y="3187700"/>
            <a:ext cx="6375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类型</a:t>
            </a:r>
          </a:p>
        </p:txBody>
      </p:sp>
      <p:sp>
        <p:nvSpPr>
          <p:cNvPr id="445514" name="矩形 445513"/>
          <p:cNvSpPr/>
          <p:nvPr/>
        </p:nvSpPr>
        <p:spPr>
          <a:xfrm>
            <a:off x="6931025" y="3187700"/>
            <a:ext cx="11455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数        据</a:t>
            </a:r>
          </a:p>
        </p:txBody>
      </p:sp>
      <p:sp>
        <p:nvSpPr>
          <p:cNvPr id="445515" name="矩形 445514"/>
          <p:cNvSpPr/>
          <p:nvPr/>
        </p:nvSpPr>
        <p:spPr>
          <a:xfrm>
            <a:off x="8904288" y="3187700"/>
            <a:ext cx="6375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FCS</a:t>
            </a:r>
          </a:p>
        </p:txBody>
      </p:sp>
      <p:sp>
        <p:nvSpPr>
          <p:cNvPr id="445516" name="矩形 445515"/>
          <p:cNvSpPr/>
          <p:nvPr/>
        </p:nvSpPr>
        <p:spPr>
          <a:xfrm>
            <a:off x="3417888" y="2852738"/>
            <a:ext cx="29337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6</a:t>
            </a:r>
          </a:p>
        </p:txBody>
      </p:sp>
      <p:sp>
        <p:nvSpPr>
          <p:cNvPr id="445517" name="矩形 445516"/>
          <p:cNvSpPr/>
          <p:nvPr/>
        </p:nvSpPr>
        <p:spPr>
          <a:xfrm>
            <a:off x="4397375" y="2852738"/>
            <a:ext cx="29337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6</a:t>
            </a:r>
          </a:p>
        </p:txBody>
      </p:sp>
      <p:sp>
        <p:nvSpPr>
          <p:cNvPr id="445518" name="矩形 445517"/>
          <p:cNvSpPr/>
          <p:nvPr/>
        </p:nvSpPr>
        <p:spPr>
          <a:xfrm>
            <a:off x="5300663" y="2852738"/>
            <a:ext cx="29337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2</a:t>
            </a:r>
          </a:p>
        </p:txBody>
      </p:sp>
      <p:sp>
        <p:nvSpPr>
          <p:cNvPr id="445519" name="矩形 445518"/>
          <p:cNvSpPr/>
          <p:nvPr/>
        </p:nvSpPr>
        <p:spPr>
          <a:xfrm>
            <a:off x="9121775" y="2852738"/>
            <a:ext cx="29337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4</a:t>
            </a:r>
          </a:p>
        </p:txBody>
      </p:sp>
      <p:sp>
        <p:nvSpPr>
          <p:cNvPr id="445520" name="矩形 445519"/>
          <p:cNvSpPr/>
          <p:nvPr/>
        </p:nvSpPr>
        <p:spPr>
          <a:xfrm>
            <a:off x="2570163" y="2816225"/>
            <a:ext cx="58674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Arial" panose="020B0604020202020204" pitchFamily="34" charset="0"/>
                <a:ea typeface="黑体" panose="02010600030101010101" pitchFamily="49" charset="-122"/>
              </a:rPr>
              <a:t>字节</a:t>
            </a:r>
          </a:p>
        </p:txBody>
      </p:sp>
      <p:sp>
        <p:nvSpPr>
          <p:cNvPr id="445521" name="文本框 445520"/>
          <p:cNvSpPr txBox="1"/>
          <p:nvPr/>
        </p:nvSpPr>
        <p:spPr>
          <a:xfrm>
            <a:off x="7519988" y="2819400"/>
            <a:ext cx="1092835" cy="335280"/>
          </a:xfrm>
          <a:prstGeom prst="rect">
            <a:avLst/>
          </a:prstGeom>
          <a:noFill/>
          <a:ln w="12700">
            <a:noFill/>
            <a:miter/>
          </a:ln>
        </p:spPr>
        <p:txBody>
          <a:bodyPr wrap="none" anchor="t">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46 ~ 1500</a:t>
            </a:r>
          </a:p>
        </p:txBody>
      </p:sp>
      <p:sp>
        <p:nvSpPr>
          <p:cNvPr id="445547" name="直接连接符 445546"/>
          <p:cNvSpPr/>
          <p:nvPr/>
        </p:nvSpPr>
        <p:spPr>
          <a:xfrm flipH="1">
            <a:off x="3071813" y="1989138"/>
            <a:ext cx="0" cy="1162050"/>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45548" name="直接连接符 445547"/>
          <p:cNvSpPr/>
          <p:nvPr/>
        </p:nvSpPr>
        <p:spPr>
          <a:xfrm>
            <a:off x="9480550" y="1989138"/>
            <a:ext cx="11113" cy="1152525"/>
          </a:xfrm>
          <a:prstGeom prst="line">
            <a:avLst/>
          </a:prstGeom>
          <a:ln w="12700" cap="flat" cmpd="sng">
            <a:solidFill>
              <a:schemeClr val="tx1"/>
            </a:solidFill>
            <a:prstDash val="dash"/>
            <a:headEnd type="none" w="med" len="med"/>
            <a:tailEnd type="none" w="med" len="med"/>
          </a:ln>
        </p:spPr>
        <p:txBody>
          <a:bodyPr/>
          <a:lstStyle/>
          <a:p>
            <a:endParaRPr lang="zh-CN" altLang="en-US"/>
          </a:p>
        </p:txBody>
      </p:sp>
      <p:grpSp>
        <p:nvGrpSpPr>
          <p:cNvPr id="2" name="组合 445548"/>
          <p:cNvGrpSpPr/>
          <p:nvPr/>
        </p:nvGrpSpPr>
        <p:grpSpPr>
          <a:xfrm>
            <a:off x="5834063" y="2324100"/>
            <a:ext cx="3124200" cy="990600"/>
            <a:chOff x="2715" y="1872"/>
            <a:chExt cx="1968" cy="624"/>
          </a:xfrm>
        </p:grpSpPr>
        <p:sp>
          <p:nvSpPr>
            <p:cNvPr id="445550" name="右箭头 445549"/>
            <p:cNvSpPr/>
            <p:nvPr/>
          </p:nvSpPr>
          <p:spPr>
            <a:xfrm rot="-5400000" flipH="1">
              <a:off x="3507" y="2231"/>
              <a:ext cx="384" cy="145"/>
            </a:xfrm>
            <a:prstGeom prst="rightArrow">
              <a:avLst>
                <a:gd name="adj1" fmla="val 50000"/>
                <a:gd name="adj2" fmla="val 132426"/>
              </a:avLst>
            </a:prstGeom>
            <a:solidFill>
              <a:schemeClr val="accent1"/>
            </a:solidFill>
            <a:ln w="9525" cap="flat" cmpd="sng">
              <a:solidFill>
                <a:schemeClr val="folHlink"/>
              </a:solidFill>
              <a:prstDash val="solid"/>
              <a:miter/>
              <a:headEnd type="none" w="med" len="med"/>
              <a:tailEnd type="none" w="med" len="med"/>
            </a:ln>
          </p:spPr>
          <p:txBody>
            <a:bodyPr/>
            <a:lstStyle/>
            <a:p>
              <a:endParaRPr lang="zh-CN" altLang="en-US" b="1"/>
            </a:p>
          </p:txBody>
        </p:sp>
        <p:sp>
          <p:nvSpPr>
            <p:cNvPr id="445551" name="矩形 445550"/>
            <p:cNvSpPr/>
            <p:nvPr/>
          </p:nvSpPr>
          <p:spPr>
            <a:xfrm>
              <a:off x="2715" y="1872"/>
              <a:ext cx="1968" cy="240"/>
            </a:xfrm>
            <a:prstGeom prst="rect">
              <a:avLst/>
            </a:prstGeom>
            <a:solidFill>
              <a:srgbClr val="CCECFF"/>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ctr"/>
            <a:lstStyle/>
            <a:p>
              <a:pPr lvl="0" algn="ctr" defTabSz="762000" eaLnBrk="0" hangingPunct="0">
                <a:buClr>
                  <a:srgbClr val="000000"/>
                </a:buClr>
              </a:pPr>
              <a:r>
                <a:rPr lang="en-US" altLang="zh-CN" sz="2000" b="1" dirty="0">
                  <a:solidFill>
                    <a:srgbClr val="333399"/>
                  </a:solidFill>
                  <a:latin typeface="Arial" panose="020B0604020202020204" pitchFamily="34" charset="0"/>
                  <a:ea typeface="黑体" panose="02010600030101010101" pitchFamily="49" charset="-122"/>
                </a:rPr>
                <a:t>IP </a:t>
              </a:r>
              <a:r>
                <a:rPr lang="zh-CN" altLang="en-US" sz="2000" b="1" dirty="0">
                  <a:solidFill>
                    <a:srgbClr val="333399"/>
                  </a:solidFill>
                  <a:latin typeface="Arial" panose="020B0604020202020204" pitchFamily="34" charset="0"/>
                  <a:ea typeface="黑体" panose="02010600030101010101" pitchFamily="49" charset="-122"/>
                </a:rPr>
                <a:t>数据报</a:t>
              </a:r>
            </a:p>
          </p:txBody>
        </p:sp>
      </p:grpSp>
      <p:sp>
        <p:nvSpPr>
          <p:cNvPr id="445552" name="矩形 445551"/>
          <p:cNvSpPr/>
          <p:nvPr/>
        </p:nvSpPr>
        <p:spPr>
          <a:xfrm>
            <a:off x="1992313" y="3179763"/>
            <a:ext cx="1083310" cy="3937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2000" b="1" dirty="0">
                <a:solidFill>
                  <a:schemeClr val="hlink"/>
                </a:solidFill>
                <a:effectLst>
                  <a:outerShdw blurRad="38100" dist="38100" dir="2700000">
                    <a:srgbClr val="C0C0C0"/>
                  </a:outerShdw>
                </a:effectLst>
                <a:latin typeface="Arial" panose="020B0604020202020204" pitchFamily="34" charset="0"/>
                <a:ea typeface="黑体" panose="02010600030101010101" pitchFamily="49" charset="-122"/>
              </a:rPr>
              <a:t>MAC </a:t>
            </a:r>
            <a:r>
              <a:rPr lang="zh-CN" altLang="en-US" sz="2000" b="1" dirty="0">
                <a:solidFill>
                  <a:schemeClr val="hlink"/>
                </a:solidFill>
                <a:effectLst>
                  <a:outerShdw blurRad="38100" dist="38100" dir="2700000">
                    <a:srgbClr val="C0C0C0"/>
                  </a:outerShdw>
                </a:effectLst>
                <a:latin typeface="Arial" panose="020B0604020202020204" pitchFamily="34" charset="0"/>
                <a:ea typeface="黑体" panose="02010600030101010101" pitchFamily="49" charset="-122"/>
              </a:rPr>
              <a:t>帧</a:t>
            </a:r>
          </a:p>
        </p:txBody>
      </p:sp>
      <p:sp>
        <p:nvSpPr>
          <p:cNvPr id="445553" name="矩形 445552"/>
          <p:cNvSpPr/>
          <p:nvPr/>
        </p:nvSpPr>
        <p:spPr>
          <a:xfrm>
            <a:off x="2674938" y="214313"/>
            <a:ext cx="7793037" cy="1462087"/>
          </a:xfrm>
          <a:prstGeom prst="rect">
            <a:avLst/>
          </a:prstGeom>
          <a:noFill/>
          <a:ln w="9525">
            <a:noFill/>
            <a:miter/>
          </a:ln>
        </p:spPr>
        <p:txBody>
          <a:bodyPr anchor="b"/>
          <a:lstStyle>
            <a:lvl1pPr marL="0" lvl="0" indent="0" algn="l" defTabSz="914400" eaLnBrk="1" fontAlgn="base" latinLnBrk="0" hangingPunct="1">
              <a:spcBef>
                <a:spcPct val="0"/>
              </a:spcBef>
              <a:spcAft>
                <a:spcPct val="0"/>
              </a:spcAft>
              <a:buClr>
                <a:srgbClr val="000000"/>
              </a:buClr>
              <a:buNone/>
              <a:defRPr sz="4400" b="0" i="0" u="none" kern="1200" baseline="0">
                <a:solidFill>
                  <a:srgbClr val="333399"/>
                </a:solidFill>
                <a:latin typeface="Arial" panose="020B0604020202020204" pitchFamily="34" charset="0"/>
                <a:ea typeface="黑体" panose="02010600030101010101" pitchFamily="49" charset="-122"/>
              </a:defRPr>
            </a:lvl1pPr>
          </a:lstStyle>
          <a:p>
            <a:pPr lvl="0" algn="ctr"/>
            <a:r>
              <a:rPr lang="zh-CN" altLang="en-US" b="1" dirty="0"/>
              <a:t>以太网的 </a:t>
            </a:r>
            <a:r>
              <a:rPr lang="en-US" altLang="zh-CN" b="1"/>
              <a:t>MAC </a:t>
            </a:r>
            <a:r>
              <a:rPr lang="zh-CN" altLang="en-US" b="1" dirty="0"/>
              <a:t>帧格式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直接连接符 446465"/>
          <p:cNvSpPr/>
          <p:nvPr/>
        </p:nvSpPr>
        <p:spPr>
          <a:xfrm>
            <a:off x="1676400" y="4495800"/>
            <a:ext cx="8915400" cy="0"/>
          </a:xfrm>
          <a:prstGeom prst="line">
            <a:avLst/>
          </a:prstGeom>
          <a:ln w="38100" cap="flat" cmpd="dbl">
            <a:solidFill>
              <a:schemeClr val="tx1"/>
            </a:solidFill>
            <a:prstDash val="dash"/>
            <a:headEnd type="none" w="med" len="med"/>
            <a:tailEnd type="none" w="med" len="med"/>
          </a:ln>
        </p:spPr>
        <p:txBody>
          <a:bodyPr/>
          <a:lstStyle/>
          <a:p>
            <a:endParaRPr lang="zh-CN" altLang="en-US"/>
          </a:p>
        </p:txBody>
      </p:sp>
      <p:sp>
        <p:nvSpPr>
          <p:cNvPr id="446467" name="矩形 446466"/>
          <p:cNvSpPr/>
          <p:nvPr/>
        </p:nvSpPr>
        <p:spPr>
          <a:xfrm>
            <a:off x="3078163" y="4730750"/>
            <a:ext cx="6413500" cy="495300"/>
          </a:xfrm>
          <a:prstGeom prst="rect">
            <a:avLst/>
          </a:prstGeom>
          <a:solidFill>
            <a:srgbClr val="FFCCFF"/>
          </a:solidFill>
          <a:ln w="12700">
            <a:noFill/>
            <a:miter/>
          </a:ln>
        </p:spPr>
        <p:txBody>
          <a:bodyPr/>
          <a:lstStyle/>
          <a:p>
            <a:endParaRPr lang="zh-CN" altLang="en-US" b="1"/>
          </a:p>
        </p:txBody>
      </p:sp>
      <p:sp>
        <p:nvSpPr>
          <p:cNvPr id="446468" name="矩形 446467"/>
          <p:cNvSpPr/>
          <p:nvPr/>
        </p:nvSpPr>
        <p:spPr>
          <a:xfrm>
            <a:off x="3071813" y="4730750"/>
            <a:ext cx="6419850" cy="488950"/>
          </a:xfrm>
          <a:prstGeom prst="rect">
            <a:avLst/>
          </a:prstGeom>
          <a:noFill/>
          <a:ln w="28575" cap="flat" cmpd="sng">
            <a:solidFill>
              <a:schemeClr val="folHlink"/>
            </a:solidFill>
            <a:prstDash val="solid"/>
            <a:miter/>
            <a:headEnd type="none" w="med" len="med"/>
            <a:tailEnd type="none" w="med" len="med"/>
          </a:ln>
        </p:spPr>
        <p:txBody>
          <a:bodyPr/>
          <a:lstStyle/>
          <a:p>
            <a:endParaRPr lang="zh-CN" altLang="en-US" b="1"/>
          </a:p>
        </p:txBody>
      </p:sp>
      <p:sp>
        <p:nvSpPr>
          <p:cNvPr id="446469" name="矩形 446468"/>
          <p:cNvSpPr/>
          <p:nvPr/>
        </p:nvSpPr>
        <p:spPr>
          <a:xfrm>
            <a:off x="5780088" y="4835525"/>
            <a:ext cx="91948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MAC </a:t>
            </a:r>
            <a:r>
              <a:rPr lang="zh-CN" altLang="en-US" sz="1600" b="1" dirty="0">
                <a:solidFill>
                  <a:srgbClr val="333399"/>
                </a:solidFill>
                <a:latin typeface="Times New Roman" panose="02020603050405020304" pitchFamily="18" charset="0"/>
                <a:ea typeface="宋体" panose="02010600030101010101" pitchFamily="2" charset="-122"/>
              </a:rPr>
              <a:t>帧</a:t>
            </a:r>
          </a:p>
        </p:txBody>
      </p:sp>
      <p:sp>
        <p:nvSpPr>
          <p:cNvPr id="446470" name="矩形 446469"/>
          <p:cNvSpPr/>
          <p:nvPr/>
        </p:nvSpPr>
        <p:spPr>
          <a:xfrm>
            <a:off x="9767888" y="4814888"/>
            <a:ext cx="78994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物理层</a:t>
            </a:r>
          </a:p>
        </p:txBody>
      </p:sp>
      <p:sp>
        <p:nvSpPr>
          <p:cNvPr id="446471" name="矩形 446470"/>
          <p:cNvSpPr/>
          <p:nvPr/>
        </p:nvSpPr>
        <p:spPr>
          <a:xfrm>
            <a:off x="9737725" y="3886200"/>
            <a:ext cx="919480" cy="332740"/>
          </a:xfrm>
          <a:prstGeom prst="rect">
            <a:avLst/>
          </a:prstGeom>
          <a:solidFill>
            <a:schemeClr val="bg1"/>
          </a:solid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MAC </a:t>
            </a:r>
            <a:r>
              <a:rPr lang="zh-CN" altLang="en-US" sz="1600" b="1" dirty="0">
                <a:solidFill>
                  <a:srgbClr val="333399"/>
                </a:solidFill>
                <a:latin typeface="Times New Roman" panose="02020603050405020304" pitchFamily="18" charset="0"/>
                <a:ea typeface="宋体" panose="02010600030101010101" pitchFamily="2" charset="-122"/>
              </a:rPr>
              <a:t>层</a:t>
            </a:r>
          </a:p>
        </p:txBody>
      </p:sp>
      <p:sp>
        <p:nvSpPr>
          <p:cNvPr id="446472" name="直接连接符 446471"/>
          <p:cNvSpPr/>
          <p:nvPr/>
        </p:nvSpPr>
        <p:spPr>
          <a:xfrm flipH="1">
            <a:off x="3070225" y="4221163"/>
            <a:ext cx="1588" cy="514350"/>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46473" name="直接连接符 446472"/>
          <p:cNvSpPr/>
          <p:nvPr/>
        </p:nvSpPr>
        <p:spPr>
          <a:xfrm>
            <a:off x="9480550" y="4292600"/>
            <a:ext cx="11113" cy="431800"/>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46474" name="矩形 446473"/>
          <p:cNvSpPr/>
          <p:nvPr/>
        </p:nvSpPr>
        <p:spPr>
          <a:xfrm>
            <a:off x="9872663" y="2971800"/>
            <a:ext cx="62611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IP </a:t>
            </a:r>
            <a:r>
              <a:rPr lang="zh-CN" altLang="en-US" sz="1600" b="1" dirty="0">
                <a:solidFill>
                  <a:srgbClr val="333399"/>
                </a:solidFill>
                <a:latin typeface="Times New Roman" panose="02020603050405020304" pitchFamily="18" charset="0"/>
                <a:ea typeface="宋体" panose="02010600030101010101" pitchFamily="2" charset="-122"/>
              </a:rPr>
              <a:t>层</a:t>
            </a:r>
          </a:p>
        </p:txBody>
      </p:sp>
      <p:sp>
        <p:nvSpPr>
          <p:cNvPr id="446475" name="直接连接符 446474"/>
          <p:cNvSpPr/>
          <p:nvPr/>
        </p:nvSpPr>
        <p:spPr>
          <a:xfrm>
            <a:off x="9720263" y="3505200"/>
            <a:ext cx="820737" cy="11113"/>
          </a:xfrm>
          <a:prstGeom prst="line">
            <a:avLst/>
          </a:prstGeom>
          <a:ln w="12700" cap="flat" cmpd="sng">
            <a:solidFill>
              <a:schemeClr val="tx1"/>
            </a:solidFill>
            <a:prstDash val="lgDash"/>
            <a:headEnd type="none" w="med" len="med"/>
            <a:tailEnd type="none" w="med" len="med"/>
          </a:ln>
        </p:spPr>
        <p:txBody>
          <a:bodyPr/>
          <a:lstStyle/>
          <a:p>
            <a:endParaRPr lang="zh-CN" altLang="en-US"/>
          </a:p>
        </p:txBody>
      </p:sp>
      <p:grpSp>
        <p:nvGrpSpPr>
          <p:cNvPr id="2" name="组合 446478"/>
          <p:cNvGrpSpPr/>
          <p:nvPr/>
        </p:nvGrpSpPr>
        <p:grpSpPr>
          <a:xfrm>
            <a:off x="2570163" y="3463925"/>
            <a:ext cx="6951662" cy="1412875"/>
            <a:chOff x="659" y="2182"/>
            <a:chExt cx="4379" cy="890"/>
          </a:xfrm>
        </p:grpSpPr>
        <p:sp>
          <p:nvSpPr>
            <p:cNvPr id="446480" name="右箭头 446479"/>
            <p:cNvSpPr/>
            <p:nvPr/>
          </p:nvSpPr>
          <p:spPr>
            <a:xfrm rot="-5400000" flipH="1">
              <a:off x="2829" y="2807"/>
              <a:ext cx="384" cy="145"/>
            </a:xfrm>
            <a:prstGeom prst="rightArrow">
              <a:avLst>
                <a:gd name="adj1" fmla="val 50000"/>
                <a:gd name="adj2" fmla="val 132426"/>
              </a:avLst>
            </a:prstGeom>
            <a:solidFill>
              <a:schemeClr val="accent1"/>
            </a:solidFill>
            <a:ln w="12700" cap="flat" cmpd="sng">
              <a:solidFill>
                <a:schemeClr val="tx1"/>
              </a:solidFill>
              <a:prstDash val="solid"/>
              <a:miter/>
              <a:headEnd type="none" w="med" len="med"/>
              <a:tailEnd type="none" w="med" len="med"/>
            </a:ln>
          </p:spPr>
          <p:txBody>
            <a:bodyPr/>
            <a:lstStyle/>
            <a:p>
              <a:endParaRPr lang="zh-CN" altLang="en-US" b="1"/>
            </a:p>
          </p:txBody>
        </p:sp>
        <p:grpSp>
          <p:nvGrpSpPr>
            <p:cNvPr id="3" name="组合 446480"/>
            <p:cNvGrpSpPr/>
            <p:nvPr/>
          </p:nvGrpSpPr>
          <p:grpSpPr>
            <a:xfrm>
              <a:off x="659" y="2182"/>
              <a:ext cx="4379" cy="506"/>
              <a:chOff x="659" y="2182"/>
              <a:chExt cx="4379" cy="506"/>
            </a:xfrm>
          </p:grpSpPr>
          <p:sp>
            <p:nvSpPr>
              <p:cNvPr id="446482" name="矩形 446481"/>
              <p:cNvSpPr/>
              <p:nvPr/>
            </p:nvSpPr>
            <p:spPr>
              <a:xfrm>
                <a:off x="974" y="2400"/>
                <a:ext cx="4045" cy="288"/>
              </a:xfrm>
              <a:prstGeom prst="rect">
                <a:avLst/>
              </a:prstGeom>
              <a:solidFill>
                <a:srgbClr val="FFCCFF"/>
              </a:solidFill>
              <a:ln w="19050"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lstStyle/>
              <a:p>
                <a:endParaRPr lang="zh-CN" altLang="en-US" b="1"/>
              </a:p>
            </p:txBody>
          </p:sp>
          <p:sp>
            <p:nvSpPr>
              <p:cNvPr id="446483" name="直接连接符 446482"/>
              <p:cNvSpPr/>
              <p:nvPr/>
            </p:nvSpPr>
            <p:spPr>
              <a:xfrm>
                <a:off x="1563"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6484" name="直接连接符 446483"/>
              <p:cNvSpPr/>
              <p:nvPr/>
            </p:nvSpPr>
            <p:spPr>
              <a:xfrm>
                <a:off x="2139"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6485" name="直接连接符 446484"/>
              <p:cNvSpPr/>
              <p:nvPr/>
            </p:nvSpPr>
            <p:spPr>
              <a:xfrm>
                <a:off x="2715"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6486" name="直接连接符 446485"/>
              <p:cNvSpPr/>
              <p:nvPr/>
            </p:nvSpPr>
            <p:spPr>
              <a:xfrm>
                <a:off x="4683"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6487" name="矩形 446486"/>
              <p:cNvSpPr/>
              <p:nvPr/>
            </p:nvSpPr>
            <p:spPr>
              <a:xfrm>
                <a:off x="963" y="2445"/>
                <a:ext cx="626"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目的地址</a:t>
                </a:r>
              </a:p>
            </p:txBody>
          </p:sp>
          <p:sp>
            <p:nvSpPr>
              <p:cNvPr id="446488" name="矩形 446487"/>
              <p:cNvSpPr/>
              <p:nvPr/>
            </p:nvSpPr>
            <p:spPr>
              <a:xfrm>
                <a:off x="1609" y="2445"/>
                <a:ext cx="49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源地址</a:t>
                </a:r>
              </a:p>
            </p:txBody>
          </p:sp>
          <p:sp>
            <p:nvSpPr>
              <p:cNvPr id="446489" name="矩形 446488"/>
              <p:cNvSpPr/>
              <p:nvPr/>
            </p:nvSpPr>
            <p:spPr>
              <a:xfrm>
                <a:off x="2241" y="2445"/>
                <a:ext cx="370"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类型</a:t>
                </a:r>
              </a:p>
            </p:txBody>
          </p:sp>
          <p:sp>
            <p:nvSpPr>
              <p:cNvPr id="446490" name="矩形 446489"/>
              <p:cNvSpPr/>
              <p:nvPr/>
            </p:nvSpPr>
            <p:spPr>
              <a:xfrm>
                <a:off x="3406" y="2445"/>
                <a:ext cx="626"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数        据</a:t>
                </a:r>
              </a:p>
            </p:txBody>
          </p:sp>
          <p:sp>
            <p:nvSpPr>
              <p:cNvPr id="446491" name="矩形 446490"/>
              <p:cNvSpPr/>
              <p:nvPr/>
            </p:nvSpPr>
            <p:spPr>
              <a:xfrm>
                <a:off x="4683" y="2445"/>
                <a:ext cx="355"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FCS</a:t>
                </a:r>
              </a:p>
            </p:txBody>
          </p:sp>
          <p:sp>
            <p:nvSpPr>
              <p:cNvPr id="446492" name="矩形 446491"/>
              <p:cNvSpPr/>
              <p:nvPr/>
            </p:nvSpPr>
            <p:spPr>
              <a:xfrm>
                <a:off x="1193"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6</a:t>
                </a:r>
              </a:p>
            </p:txBody>
          </p:sp>
          <p:sp>
            <p:nvSpPr>
              <p:cNvPr id="446493" name="矩形 446492"/>
              <p:cNvSpPr/>
              <p:nvPr/>
            </p:nvSpPr>
            <p:spPr>
              <a:xfrm>
                <a:off x="1810"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6</a:t>
                </a:r>
              </a:p>
            </p:txBody>
          </p:sp>
          <p:sp>
            <p:nvSpPr>
              <p:cNvPr id="446494" name="矩形 446493"/>
              <p:cNvSpPr/>
              <p:nvPr/>
            </p:nvSpPr>
            <p:spPr>
              <a:xfrm>
                <a:off x="2379"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2</a:t>
                </a:r>
              </a:p>
            </p:txBody>
          </p:sp>
          <p:sp>
            <p:nvSpPr>
              <p:cNvPr id="446495" name="矩形 446494"/>
              <p:cNvSpPr/>
              <p:nvPr/>
            </p:nvSpPr>
            <p:spPr>
              <a:xfrm>
                <a:off x="4786"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4</a:t>
                </a:r>
              </a:p>
            </p:txBody>
          </p:sp>
          <p:sp>
            <p:nvSpPr>
              <p:cNvPr id="446496" name="矩形 446495"/>
              <p:cNvSpPr/>
              <p:nvPr/>
            </p:nvSpPr>
            <p:spPr>
              <a:xfrm>
                <a:off x="659" y="2182"/>
                <a:ext cx="370"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字节</a:t>
                </a:r>
              </a:p>
            </p:txBody>
          </p:sp>
          <p:sp>
            <p:nvSpPr>
              <p:cNvPr id="446497" name="文本框 446496"/>
              <p:cNvSpPr txBox="1"/>
              <p:nvPr/>
            </p:nvSpPr>
            <p:spPr>
              <a:xfrm>
                <a:off x="3777" y="2185"/>
                <a:ext cx="630" cy="211"/>
              </a:xfrm>
              <a:prstGeom prst="rect">
                <a:avLst/>
              </a:prstGeom>
              <a:noFill/>
              <a:ln w="12700">
                <a:noFill/>
                <a:miter/>
              </a:ln>
            </p:spPr>
            <p:txBody>
              <a:bodyPr wrap="none" anchor="t">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46 ~ 1500</a:t>
                </a:r>
              </a:p>
            </p:txBody>
          </p:sp>
        </p:grpSp>
      </p:grpSp>
      <p:grpSp>
        <p:nvGrpSpPr>
          <p:cNvPr id="4" name="组合 446497"/>
          <p:cNvGrpSpPr/>
          <p:nvPr/>
        </p:nvGrpSpPr>
        <p:grpSpPr>
          <a:xfrm>
            <a:off x="5834063" y="2971800"/>
            <a:ext cx="3124200" cy="990600"/>
            <a:chOff x="2715" y="1872"/>
            <a:chExt cx="1968" cy="624"/>
          </a:xfrm>
        </p:grpSpPr>
        <p:sp>
          <p:nvSpPr>
            <p:cNvPr id="446499" name="右箭头 446498"/>
            <p:cNvSpPr/>
            <p:nvPr/>
          </p:nvSpPr>
          <p:spPr>
            <a:xfrm rot="-5400000" flipH="1">
              <a:off x="3507" y="2231"/>
              <a:ext cx="384" cy="145"/>
            </a:xfrm>
            <a:prstGeom prst="rightArrow">
              <a:avLst>
                <a:gd name="adj1" fmla="val 50000"/>
                <a:gd name="adj2" fmla="val 132426"/>
              </a:avLst>
            </a:prstGeom>
            <a:solidFill>
              <a:schemeClr val="accent1"/>
            </a:solidFill>
            <a:ln w="12700" cap="flat" cmpd="sng">
              <a:solidFill>
                <a:schemeClr val="folHlink"/>
              </a:solidFill>
              <a:prstDash val="solid"/>
              <a:miter/>
              <a:headEnd type="none" w="med" len="med"/>
              <a:tailEnd type="none" w="med" len="med"/>
            </a:ln>
          </p:spPr>
          <p:txBody>
            <a:bodyPr/>
            <a:lstStyle/>
            <a:p>
              <a:endParaRPr lang="zh-CN" altLang="en-US" b="1"/>
            </a:p>
          </p:txBody>
        </p:sp>
        <p:sp>
          <p:nvSpPr>
            <p:cNvPr id="446500" name="矩形 446499"/>
            <p:cNvSpPr/>
            <p:nvPr/>
          </p:nvSpPr>
          <p:spPr>
            <a:xfrm>
              <a:off x="2715" y="1872"/>
              <a:ext cx="1968" cy="240"/>
            </a:xfrm>
            <a:prstGeom prst="rect">
              <a:avLst/>
            </a:prstGeom>
            <a:solidFill>
              <a:srgbClr val="CCECFF"/>
            </a:solidFill>
            <a:ln w="19050"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ctr"/>
            <a:lstStyle/>
            <a:p>
              <a:pPr lvl="0" algn="ctr"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IP </a:t>
              </a:r>
              <a:r>
                <a:rPr lang="zh-CN" altLang="en-US" sz="1600" b="1" dirty="0">
                  <a:solidFill>
                    <a:srgbClr val="333399"/>
                  </a:solidFill>
                  <a:latin typeface="Times New Roman" panose="02020603050405020304" pitchFamily="18" charset="0"/>
                  <a:ea typeface="宋体" panose="02010600030101010101" pitchFamily="2" charset="-122"/>
                </a:rPr>
                <a:t>数据报</a:t>
              </a:r>
            </a:p>
          </p:txBody>
        </p:sp>
      </p:grpSp>
      <p:sp>
        <p:nvSpPr>
          <p:cNvPr id="446501" name="标题 446500"/>
          <p:cNvSpPr>
            <a:spLocks noGrp="1"/>
          </p:cNvSpPr>
          <p:nvPr>
            <p:ph type="title"/>
          </p:nvPr>
        </p:nvSpPr>
        <p:spPr>
          <a:xfrm>
            <a:off x="2424113" y="188913"/>
            <a:ext cx="7793037" cy="768350"/>
          </a:xfrm>
        </p:spPr>
        <p:txBody>
          <a:bodyPr anchor="b"/>
          <a:lstStyle/>
          <a:p>
            <a:pPr algn="ctr"/>
            <a:r>
              <a:rPr lang="zh-CN" altLang="en-US" b="1" dirty="0"/>
              <a:t>以太网 </a:t>
            </a:r>
            <a:r>
              <a:rPr lang="en-US" altLang="zh-CN" b="1" dirty="0"/>
              <a:t>V2 </a:t>
            </a:r>
            <a:r>
              <a:rPr lang="zh-CN" altLang="en-US" b="1" dirty="0"/>
              <a:t>的 </a:t>
            </a:r>
            <a:r>
              <a:rPr lang="en-US" altLang="zh-CN" b="1" dirty="0"/>
              <a:t>MAC </a:t>
            </a:r>
            <a:r>
              <a:rPr lang="zh-CN" altLang="en-US" b="1" dirty="0"/>
              <a:t>帧格式</a:t>
            </a:r>
          </a:p>
        </p:txBody>
      </p:sp>
      <p:sp>
        <p:nvSpPr>
          <p:cNvPr id="446502" name="圆角矩形标注 446501"/>
          <p:cNvSpPr/>
          <p:nvPr/>
        </p:nvSpPr>
        <p:spPr>
          <a:xfrm>
            <a:off x="4367213" y="2133600"/>
            <a:ext cx="3384550" cy="504825"/>
          </a:xfrm>
          <a:prstGeom prst="wedgeRoundRectCallout">
            <a:avLst>
              <a:gd name="adj1" fmla="val -75375"/>
              <a:gd name="adj2" fmla="val 306917"/>
              <a:gd name="adj3" fmla="val 16667"/>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sz="2400" b="1" dirty="0">
                <a:solidFill>
                  <a:srgbClr val="333399"/>
                </a:solidFill>
                <a:latin typeface="Arial" panose="020B0604020202020204" pitchFamily="34" charset="0"/>
                <a:ea typeface="黑体" panose="02010600030101010101" pitchFamily="49" charset="-122"/>
              </a:rPr>
              <a:t>目的地址字段 </a:t>
            </a:r>
            <a:r>
              <a:rPr lang="en-US" altLang="zh-CN" sz="2400" b="1" dirty="0">
                <a:solidFill>
                  <a:srgbClr val="333399"/>
                </a:solidFill>
                <a:latin typeface="Arial" panose="020B0604020202020204" pitchFamily="34" charset="0"/>
                <a:ea typeface="黑体" panose="02010600030101010101" pitchFamily="49" charset="-122"/>
              </a:rPr>
              <a:t>6 </a:t>
            </a:r>
            <a:r>
              <a:rPr lang="zh-CN" altLang="en-US" sz="2400" b="1" dirty="0">
                <a:solidFill>
                  <a:srgbClr val="333399"/>
                </a:solidFill>
                <a:latin typeface="Arial" panose="020B0604020202020204" pitchFamily="34" charset="0"/>
                <a:ea typeface="黑体" panose="02010600030101010101" pitchFamily="49" charset="-122"/>
              </a:rPr>
              <a:t>字节</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直接连接符 447489"/>
          <p:cNvSpPr/>
          <p:nvPr/>
        </p:nvSpPr>
        <p:spPr>
          <a:xfrm>
            <a:off x="1676400" y="4495800"/>
            <a:ext cx="8915400" cy="0"/>
          </a:xfrm>
          <a:prstGeom prst="line">
            <a:avLst/>
          </a:prstGeom>
          <a:ln w="38100" cap="flat" cmpd="dbl">
            <a:solidFill>
              <a:schemeClr val="folHlink"/>
            </a:solidFill>
            <a:prstDash val="dash"/>
            <a:headEnd type="none" w="med" len="med"/>
            <a:tailEnd type="none" w="med" len="med"/>
          </a:ln>
        </p:spPr>
        <p:txBody>
          <a:bodyPr/>
          <a:lstStyle/>
          <a:p>
            <a:endParaRPr lang="zh-CN" altLang="en-US"/>
          </a:p>
        </p:txBody>
      </p:sp>
      <p:sp>
        <p:nvSpPr>
          <p:cNvPr id="447491" name="矩形 447490"/>
          <p:cNvSpPr/>
          <p:nvPr/>
        </p:nvSpPr>
        <p:spPr>
          <a:xfrm>
            <a:off x="3078163" y="4730750"/>
            <a:ext cx="6413500" cy="495300"/>
          </a:xfrm>
          <a:prstGeom prst="rect">
            <a:avLst/>
          </a:prstGeom>
          <a:solidFill>
            <a:srgbClr val="FFCCFF"/>
          </a:solidFill>
          <a:ln w="12700">
            <a:noFill/>
            <a:miter/>
          </a:ln>
        </p:spPr>
        <p:txBody>
          <a:bodyPr/>
          <a:lstStyle/>
          <a:p>
            <a:endParaRPr lang="zh-CN" altLang="en-US" b="1"/>
          </a:p>
        </p:txBody>
      </p:sp>
      <p:sp>
        <p:nvSpPr>
          <p:cNvPr id="447492" name="矩形 447491"/>
          <p:cNvSpPr/>
          <p:nvPr/>
        </p:nvSpPr>
        <p:spPr>
          <a:xfrm>
            <a:off x="3071813" y="4730750"/>
            <a:ext cx="6419850" cy="488950"/>
          </a:xfrm>
          <a:prstGeom prst="rect">
            <a:avLst/>
          </a:prstGeom>
          <a:noFill/>
          <a:ln w="28575" cap="flat" cmpd="sng">
            <a:solidFill>
              <a:schemeClr val="tx1"/>
            </a:solidFill>
            <a:prstDash val="solid"/>
            <a:miter/>
            <a:headEnd type="none" w="med" len="med"/>
            <a:tailEnd type="none" w="med" len="med"/>
          </a:ln>
        </p:spPr>
        <p:txBody>
          <a:bodyPr/>
          <a:lstStyle/>
          <a:p>
            <a:endParaRPr lang="zh-CN" altLang="en-US" b="1"/>
          </a:p>
        </p:txBody>
      </p:sp>
      <p:sp>
        <p:nvSpPr>
          <p:cNvPr id="447493" name="矩形 447492"/>
          <p:cNvSpPr/>
          <p:nvPr/>
        </p:nvSpPr>
        <p:spPr>
          <a:xfrm>
            <a:off x="5780088" y="4835525"/>
            <a:ext cx="91948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MAC </a:t>
            </a:r>
            <a:r>
              <a:rPr lang="zh-CN" altLang="en-US" sz="1600" b="1" dirty="0">
                <a:solidFill>
                  <a:srgbClr val="333399"/>
                </a:solidFill>
                <a:latin typeface="Times New Roman" panose="02020603050405020304" pitchFamily="18" charset="0"/>
                <a:ea typeface="宋体" panose="02010600030101010101" pitchFamily="2" charset="-122"/>
              </a:rPr>
              <a:t>帧</a:t>
            </a:r>
          </a:p>
        </p:txBody>
      </p:sp>
      <p:sp>
        <p:nvSpPr>
          <p:cNvPr id="447494" name="矩形 447493"/>
          <p:cNvSpPr/>
          <p:nvPr/>
        </p:nvSpPr>
        <p:spPr>
          <a:xfrm>
            <a:off x="9767888" y="4814888"/>
            <a:ext cx="78994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物理层</a:t>
            </a:r>
          </a:p>
        </p:txBody>
      </p:sp>
      <p:sp>
        <p:nvSpPr>
          <p:cNvPr id="447495" name="矩形 447494"/>
          <p:cNvSpPr/>
          <p:nvPr/>
        </p:nvSpPr>
        <p:spPr>
          <a:xfrm>
            <a:off x="9737725" y="3886200"/>
            <a:ext cx="919480" cy="332740"/>
          </a:xfrm>
          <a:prstGeom prst="rect">
            <a:avLst/>
          </a:prstGeom>
          <a:solidFill>
            <a:schemeClr val="bg1"/>
          </a:solid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MAC </a:t>
            </a:r>
            <a:r>
              <a:rPr lang="zh-CN" altLang="en-US" sz="1600" b="1" dirty="0">
                <a:solidFill>
                  <a:srgbClr val="333399"/>
                </a:solidFill>
                <a:latin typeface="Times New Roman" panose="02020603050405020304" pitchFamily="18" charset="0"/>
                <a:ea typeface="宋体" panose="02010600030101010101" pitchFamily="2" charset="-122"/>
              </a:rPr>
              <a:t>层</a:t>
            </a:r>
          </a:p>
        </p:txBody>
      </p:sp>
      <p:sp>
        <p:nvSpPr>
          <p:cNvPr id="447496" name="直接连接符 447495"/>
          <p:cNvSpPr/>
          <p:nvPr/>
        </p:nvSpPr>
        <p:spPr>
          <a:xfrm flipH="1">
            <a:off x="3070225" y="4221163"/>
            <a:ext cx="1588" cy="514350"/>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47497" name="直接连接符 447496"/>
          <p:cNvSpPr/>
          <p:nvPr/>
        </p:nvSpPr>
        <p:spPr>
          <a:xfrm>
            <a:off x="9480550" y="4292600"/>
            <a:ext cx="11113" cy="431800"/>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47498" name="矩形 447497"/>
          <p:cNvSpPr/>
          <p:nvPr/>
        </p:nvSpPr>
        <p:spPr>
          <a:xfrm>
            <a:off x="9872663" y="2971800"/>
            <a:ext cx="62611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IP </a:t>
            </a:r>
            <a:r>
              <a:rPr lang="zh-CN" altLang="en-US" sz="1600" b="1" dirty="0">
                <a:solidFill>
                  <a:srgbClr val="333399"/>
                </a:solidFill>
                <a:latin typeface="Times New Roman" panose="02020603050405020304" pitchFamily="18" charset="0"/>
                <a:ea typeface="宋体" panose="02010600030101010101" pitchFamily="2" charset="-122"/>
              </a:rPr>
              <a:t>层</a:t>
            </a:r>
          </a:p>
        </p:txBody>
      </p:sp>
      <p:sp>
        <p:nvSpPr>
          <p:cNvPr id="447499" name="直接连接符 447498"/>
          <p:cNvSpPr/>
          <p:nvPr/>
        </p:nvSpPr>
        <p:spPr>
          <a:xfrm>
            <a:off x="9720263" y="3505200"/>
            <a:ext cx="820737" cy="11113"/>
          </a:xfrm>
          <a:prstGeom prst="line">
            <a:avLst/>
          </a:prstGeom>
          <a:ln w="12700" cap="flat" cmpd="sng">
            <a:solidFill>
              <a:schemeClr val="tx1"/>
            </a:solidFill>
            <a:prstDash val="lgDash"/>
            <a:headEnd type="none" w="med" len="med"/>
            <a:tailEnd type="none" w="med" len="med"/>
          </a:ln>
        </p:spPr>
        <p:txBody>
          <a:bodyPr/>
          <a:lstStyle/>
          <a:p>
            <a:endParaRPr lang="zh-CN" altLang="en-US"/>
          </a:p>
        </p:txBody>
      </p:sp>
      <p:grpSp>
        <p:nvGrpSpPr>
          <p:cNvPr id="2" name="组合 447502"/>
          <p:cNvGrpSpPr/>
          <p:nvPr/>
        </p:nvGrpSpPr>
        <p:grpSpPr>
          <a:xfrm>
            <a:off x="2570163" y="3463925"/>
            <a:ext cx="6951662" cy="1412875"/>
            <a:chOff x="659" y="2182"/>
            <a:chExt cx="4379" cy="890"/>
          </a:xfrm>
        </p:grpSpPr>
        <p:sp>
          <p:nvSpPr>
            <p:cNvPr id="447504" name="右箭头 447503"/>
            <p:cNvSpPr/>
            <p:nvPr/>
          </p:nvSpPr>
          <p:spPr>
            <a:xfrm rot="-5400000" flipH="1">
              <a:off x="2829" y="2807"/>
              <a:ext cx="384" cy="145"/>
            </a:xfrm>
            <a:prstGeom prst="rightArrow">
              <a:avLst>
                <a:gd name="adj1" fmla="val 50000"/>
                <a:gd name="adj2" fmla="val 132426"/>
              </a:avLst>
            </a:prstGeom>
            <a:solidFill>
              <a:schemeClr val="accent1"/>
            </a:solidFill>
            <a:ln w="12700" cap="flat" cmpd="sng">
              <a:solidFill>
                <a:schemeClr val="tx1"/>
              </a:solidFill>
              <a:prstDash val="solid"/>
              <a:miter/>
              <a:headEnd type="none" w="med" len="med"/>
              <a:tailEnd type="none" w="med" len="med"/>
            </a:ln>
          </p:spPr>
          <p:txBody>
            <a:bodyPr/>
            <a:lstStyle/>
            <a:p>
              <a:endParaRPr lang="zh-CN" altLang="en-US" b="1"/>
            </a:p>
          </p:txBody>
        </p:sp>
        <p:grpSp>
          <p:nvGrpSpPr>
            <p:cNvPr id="3" name="组合 447504"/>
            <p:cNvGrpSpPr/>
            <p:nvPr/>
          </p:nvGrpSpPr>
          <p:grpSpPr>
            <a:xfrm>
              <a:off x="659" y="2182"/>
              <a:ext cx="4379" cy="506"/>
              <a:chOff x="659" y="2182"/>
              <a:chExt cx="4379" cy="506"/>
            </a:xfrm>
          </p:grpSpPr>
          <p:sp>
            <p:nvSpPr>
              <p:cNvPr id="447506" name="矩形 447505"/>
              <p:cNvSpPr/>
              <p:nvPr/>
            </p:nvSpPr>
            <p:spPr>
              <a:xfrm>
                <a:off x="974" y="2400"/>
                <a:ext cx="4045" cy="288"/>
              </a:xfrm>
              <a:prstGeom prst="rect">
                <a:avLst/>
              </a:prstGeom>
              <a:solidFill>
                <a:srgbClr val="FFCCFF"/>
              </a:solidFill>
              <a:ln w="19050"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lstStyle/>
              <a:p>
                <a:endParaRPr lang="zh-CN" altLang="en-US" b="1"/>
              </a:p>
            </p:txBody>
          </p:sp>
          <p:sp>
            <p:nvSpPr>
              <p:cNvPr id="447507" name="直接连接符 447506"/>
              <p:cNvSpPr/>
              <p:nvPr/>
            </p:nvSpPr>
            <p:spPr>
              <a:xfrm>
                <a:off x="1563"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7508" name="直接连接符 447507"/>
              <p:cNvSpPr/>
              <p:nvPr/>
            </p:nvSpPr>
            <p:spPr>
              <a:xfrm>
                <a:off x="2139"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7509" name="直接连接符 447508"/>
              <p:cNvSpPr/>
              <p:nvPr/>
            </p:nvSpPr>
            <p:spPr>
              <a:xfrm>
                <a:off x="2715"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7510" name="直接连接符 447509"/>
              <p:cNvSpPr/>
              <p:nvPr/>
            </p:nvSpPr>
            <p:spPr>
              <a:xfrm>
                <a:off x="4683"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7511" name="矩形 447510"/>
              <p:cNvSpPr/>
              <p:nvPr/>
            </p:nvSpPr>
            <p:spPr>
              <a:xfrm>
                <a:off x="963" y="2445"/>
                <a:ext cx="626"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目的地址</a:t>
                </a:r>
              </a:p>
            </p:txBody>
          </p:sp>
          <p:sp>
            <p:nvSpPr>
              <p:cNvPr id="447512" name="矩形 447511"/>
              <p:cNvSpPr/>
              <p:nvPr/>
            </p:nvSpPr>
            <p:spPr>
              <a:xfrm>
                <a:off x="1609" y="2445"/>
                <a:ext cx="49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源地址</a:t>
                </a:r>
              </a:p>
            </p:txBody>
          </p:sp>
          <p:sp>
            <p:nvSpPr>
              <p:cNvPr id="447513" name="矩形 447512"/>
              <p:cNvSpPr/>
              <p:nvPr/>
            </p:nvSpPr>
            <p:spPr>
              <a:xfrm>
                <a:off x="2241" y="2445"/>
                <a:ext cx="370"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类型</a:t>
                </a:r>
              </a:p>
            </p:txBody>
          </p:sp>
          <p:sp>
            <p:nvSpPr>
              <p:cNvPr id="447514" name="矩形 447513"/>
              <p:cNvSpPr/>
              <p:nvPr/>
            </p:nvSpPr>
            <p:spPr>
              <a:xfrm>
                <a:off x="3406" y="2445"/>
                <a:ext cx="626"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数        据</a:t>
                </a:r>
              </a:p>
            </p:txBody>
          </p:sp>
          <p:sp>
            <p:nvSpPr>
              <p:cNvPr id="447515" name="矩形 447514"/>
              <p:cNvSpPr/>
              <p:nvPr/>
            </p:nvSpPr>
            <p:spPr>
              <a:xfrm>
                <a:off x="4683" y="2445"/>
                <a:ext cx="355"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FCS</a:t>
                </a:r>
              </a:p>
            </p:txBody>
          </p:sp>
          <p:sp>
            <p:nvSpPr>
              <p:cNvPr id="447516" name="矩形 447515"/>
              <p:cNvSpPr/>
              <p:nvPr/>
            </p:nvSpPr>
            <p:spPr>
              <a:xfrm>
                <a:off x="1193"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6</a:t>
                </a:r>
              </a:p>
            </p:txBody>
          </p:sp>
          <p:sp>
            <p:nvSpPr>
              <p:cNvPr id="447517" name="矩形 447516"/>
              <p:cNvSpPr/>
              <p:nvPr/>
            </p:nvSpPr>
            <p:spPr>
              <a:xfrm>
                <a:off x="1810"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6</a:t>
                </a:r>
              </a:p>
            </p:txBody>
          </p:sp>
          <p:sp>
            <p:nvSpPr>
              <p:cNvPr id="447518" name="矩形 447517"/>
              <p:cNvSpPr/>
              <p:nvPr/>
            </p:nvSpPr>
            <p:spPr>
              <a:xfrm>
                <a:off x="2379"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2</a:t>
                </a:r>
              </a:p>
            </p:txBody>
          </p:sp>
          <p:sp>
            <p:nvSpPr>
              <p:cNvPr id="447519" name="矩形 447518"/>
              <p:cNvSpPr/>
              <p:nvPr/>
            </p:nvSpPr>
            <p:spPr>
              <a:xfrm>
                <a:off x="4786"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4</a:t>
                </a:r>
              </a:p>
            </p:txBody>
          </p:sp>
          <p:sp>
            <p:nvSpPr>
              <p:cNvPr id="447520" name="矩形 447519"/>
              <p:cNvSpPr/>
              <p:nvPr/>
            </p:nvSpPr>
            <p:spPr>
              <a:xfrm>
                <a:off x="659" y="2182"/>
                <a:ext cx="370"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字节</a:t>
                </a:r>
              </a:p>
            </p:txBody>
          </p:sp>
          <p:sp>
            <p:nvSpPr>
              <p:cNvPr id="447521" name="文本框 447520"/>
              <p:cNvSpPr txBox="1"/>
              <p:nvPr/>
            </p:nvSpPr>
            <p:spPr>
              <a:xfrm>
                <a:off x="3777" y="2185"/>
                <a:ext cx="630" cy="211"/>
              </a:xfrm>
              <a:prstGeom prst="rect">
                <a:avLst/>
              </a:prstGeom>
              <a:noFill/>
              <a:ln w="12700">
                <a:noFill/>
                <a:miter/>
              </a:ln>
            </p:spPr>
            <p:txBody>
              <a:bodyPr wrap="none" anchor="t">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46 ~ 1500</a:t>
                </a:r>
              </a:p>
            </p:txBody>
          </p:sp>
        </p:grpSp>
      </p:grpSp>
      <p:grpSp>
        <p:nvGrpSpPr>
          <p:cNvPr id="4" name="组合 447521"/>
          <p:cNvGrpSpPr/>
          <p:nvPr/>
        </p:nvGrpSpPr>
        <p:grpSpPr>
          <a:xfrm>
            <a:off x="5834063" y="2971800"/>
            <a:ext cx="3124200" cy="990600"/>
            <a:chOff x="2715" y="1872"/>
            <a:chExt cx="1968" cy="624"/>
          </a:xfrm>
        </p:grpSpPr>
        <p:sp>
          <p:nvSpPr>
            <p:cNvPr id="447523" name="右箭头 447522"/>
            <p:cNvSpPr/>
            <p:nvPr/>
          </p:nvSpPr>
          <p:spPr>
            <a:xfrm rot="-5400000" flipH="1">
              <a:off x="3507" y="2231"/>
              <a:ext cx="384" cy="145"/>
            </a:xfrm>
            <a:prstGeom prst="rightArrow">
              <a:avLst>
                <a:gd name="adj1" fmla="val 50000"/>
                <a:gd name="adj2" fmla="val 132426"/>
              </a:avLst>
            </a:prstGeom>
            <a:solidFill>
              <a:schemeClr val="accent1"/>
            </a:solidFill>
            <a:ln w="12700" cap="flat" cmpd="sng">
              <a:solidFill>
                <a:schemeClr val="tx1"/>
              </a:solidFill>
              <a:prstDash val="solid"/>
              <a:miter/>
              <a:headEnd type="none" w="med" len="med"/>
              <a:tailEnd type="none" w="med" len="med"/>
            </a:ln>
          </p:spPr>
          <p:txBody>
            <a:bodyPr/>
            <a:lstStyle/>
            <a:p>
              <a:endParaRPr lang="zh-CN" altLang="en-US" b="1"/>
            </a:p>
          </p:txBody>
        </p:sp>
        <p:sp>
          <p:nvSpPr>
            <p:cNvPr id="447524" name="矩形 447523"/>
            <p:cNvSpPr/>
            <p:nvPr/>
          </p:nvSpPr>
          <p:spPr>
            <a:xfrm>
              <a:off x="2715" y="1872"/>
              <a:ext cx="1968" cy="240"/>
            </a:xfrm>
            <a:prstGeom prst="rect">
              <a:avLst/>
            </a:prstGeom>
            <a:solidFill>
              <a:srgbClr val="CCECFF"/>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lstStyle/>
            <a:p>
              <a:pPr lvl="0" algn="ctr"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IP </a:t>
              </a:r>
              <a:r>
                <a:rPr lang="zh-CN" altLang="en-US" sz="1600" b="1" dirty="0">
                  <a:solidFill>
                    <a:srgbClr val="333399"/>
                  </a:solidFill>
                  <a:latin typeface="Times New Roman" panose="02020603050405020304" pitchFamily="18" charset="0"/>
                  <a:ea typeface="宋体" panose="02010600030101010101" pitchFamily="2" charset="-122"/>
                </a:rPr>
                <a:t>数据报</a:t>
              </a:r>
            </a:p>
          </p:txBody>
        </p:sp>
      </p:grpSp>
      <p:sp>
        <p:nvSpPr>
          <p:cNvPr id="447525" name="标题 447524"/>
          <p:cNvSpPr>
            <a:spLocks noGrp="1"/>
          </p:cNvSpPr>
          <p:nvPr>
            <p:ph type="title"/>
          </p:nvPr>
        </p:nvSpPr>
        <p:spPr>
          <a:xfrm>
            <a:off x="2424113" y="188913"/>
            <a:ext cx="7793037" cy="768350"/>
          </a:xfrm>
        </p:spPr>
        <p:txBody>
          <a:bodyPr anchor="b"/>
          <a:lstStyle/>
          <a:p>
            <a:pPr algn="ctr"/>
            <a:r>
              <a:rPr lang="zh-CN" altLang="en-US" b="1" dirty="0"/>
              <a:t>以太网 </a:t>
            </a:r>
            <a:r>
              <a:rPr lang="en-US" altLang="zh-CN" b="1" dirty="0"/>
              <a:t>V2 </a:t>
            </a:r>
            <a:r>
              <a:rPr lang="zh-CN" altLang="en-US" b="1" dirty="0"/>
              <a:t>的 </a:t>
            </a:r>
            <a:r>
              <a:rPr lang="en-US" altLang="zh-CN" b="1" dirty="0"/>
              <a:t>MAC </a:t>
            </a:r>
            <a:r>
              <a:rPr lang="zh-CN" altLang="en-US" b="1" dirty="0"/>
              <a:t>帧格式</a:t>
            </a:r>
          </a:p>
        </p:txBody>
      </p:sp>
      <p:sp>
        <p:nvSpPr>
          <p:cNvPr id="447526" name="圆角矩形标注 447525"/>
          <p:cNvSpPr/>
          <p:nvPr/>
        </p:nvSpPr>
        <p:spPr>
          <a:xfrm>
            <a:off x="4367213" y="2133600"/>
            <a:ext cx="2952750" cy="504825"/>
          </a:xfrm>
          <a:prstGeom prst="wedgeRoundRectCallout">
            <a:avLst>
              <a:gd name="adj1" fmla="val -43278"/>
              <a:gd name="adj2" fmla="val 314153"/>
              <a:gd name="adj3" fmla="val 16667"/>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sz="2400" b="1" dirty="0">
                <a:solidFill>
                  <a:srgbClr val="333399"/>
                </a:solidFill>
                <a:latin typeface="Arial" panose="020B0604020202020204" pitchFamily="34" charset="0"/>
                <a:ea typeface="黑体" panose="02010600030101010101" pitchFamily="49" charset="-122"/>
              </a:rPr>
              <a:t>源地址字段 </a:t>
            </a:r>
            <a:r>
              <a:rPr lang="en-US" altLang="zh-CN" sz="2400" b="1" dirty="0">
                <a:solidFill>
                  <a:srgbClr val="333399"/>
                </a:solidFill>
                <a:latin typeface="Arial" panose="020B0604020202020204" pitchFamily="34" charset="0"/>
                <a:ea typeface="黑体" panose="02010600030101010101" pitchFamily="49" charset="-122"/>
              </a:rPr>
              <a:t>6 </a:t>
            </a:r>
            <a:r>
              <a:rPr lang="zh-CN" altLang="en-US" sz="2400" b="1" dirty="0">
                <a:solidFill>
                  <a:srgbClr val="333399"/>
                </a:solidFill>
                <a:latin typeface="Arial" panose="020B0604020202020204" pitchFamily="34" charset="0"/>
                <a:ea typeface="黑体" panose="02010600030101010101" pitchFamily="49" charset="-122"/>
              </a:rPr>
              <a:t>字节</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直接连接符 448513"/>
          <p:cNvSpPr/>
          <p:nvPr/>
        </p:nvSpPr>
        <p:spPr>
          <a:xfrm>
            <a:off x="1676400" y="4495800"/>
            <a:ext cx="8915400" cy="0"/>
          </a:xfrm>
          <a:prstGeom prst="line">
            <a:avLst/>
          </a:prstGeom>
          <a:ln w="38100" cap="flat" cmpd="dbl">
            <a:solidFill>
              <a:schemeClr val="tx1"/>
            </a:solidFill>
            <a:prstDash val="dash"/>
            <a:headEnd type="none" w="med" len="med"/>
            <a:tailEnd type="none" w="med" len="med"/>
          </a:ln>
        </p:spPr>
        <p:txBody>
          <a:bodyPr/>
          <a:lstStyle/>
          <a:p>
            <a:endParaRPr lang="zh-CN" altLang="en-US"/>
          </a:p>
        </p:txBody>
      </p:sp>
      <p:sp>
        <p:nvSpPr>
          <p:cNvPr id="448515" name="矩形 448514"/>
          <p:cNvSpPr/>
          <p:nvPr/>
        </p:nvSpPr>
        <p:spPr>
          <a:xfrm>
            <a:off x="3078163" y="4730750"/>
            <a:ext cx="6413500" cy="495300"/>
          </a:xfrm>
          <a:prstGeom prst="rect">
            <a:avLst/>
          </a:prstGeom>
          <a:solidFill>
            <a:srgbClr val="FFCCFF"/>
          </a:solidFill>
          <a:ln w="12700">
            <a:noFill/>
            <a:miter/>
          </a:ln>
        </p:spPr>
        <p:txBody>
          <a:bodyPr/>
          <a:lstStyle/>
          <a:p>
            <a:endParaRPr lang="zh-CN" altLang="en-US" b="1"/>
          </a:p>
        </p:txBody>
      </p:sp>
      <p:sp>
        <p:nvSpPr>
          <p:cNvPr id="448516" name="矩形 448515"/>
          <p:cNvSpPr/>
          <p:nvPr/>
        </p:nvSpPr>
        <p:spPr>
          <a:xfrm>
            <a:off x="3071813" y="4730750"/>
            <a:ext cx="6419850" cy="488950"/>
          </a:xfrm>
          <a:prstGeom prst="rect">
            <a:avLst/>
          </a:prstGeom>
          <a:noFill/>
          <a:ln w="28575" cap="flat" cmpd="sng">
            <a:solidFill>
              <a:schemeClr val="folHlink"/>
            </a:solidFill>
            <a:prstDash val="solid"/>
            <a:miter/>
            <a:headEnd type="none" w="med" len="med"/>
            <a:tailEnd type="none" w="med" len="med"/>
          </a:ln>
        </p:spPr>
        <p:txBody>
          <a:bodyPr/>
          <a:lstStyle/>
          <a:p>
            <a:endParaRPr lang="zh-CN" altLang="en-US" b="1"/>
          </a:p>
        </p:txBody>
      </p:sp>
      <p:sp>
        <p:nvSpPr>
          <p:cNvPr id="448517" name="矩形 448516"/>
          <p:cNvSpPr/>
          <p:nvPr/>
        </p:nvSpPr>
        <p:spPr>
          <a:xfrm>
            <a:off x="5780088" y="4835525"/>
            <a:ext cx="91948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MAC </a:t>
            </a:r>
            <a:r>
              <a:rPr lang="zh-CN" altLang="en-US" sz="1600" b="1" dirty="0">
                <a:solidFill>
                  <a:srgbClr val="333399"/>
                </a:solidFill>
                <a:latin typeface="Times New Roman" panose="02020603050405020304" pitchFamily="18" charset="0"/>
                <a:ea typeface="宋体" panose="02010600030101010101" pitchFamily="2" charset="-122"/>
              </a:rPr>
              <a:t>帧</a:t>
            </a:r>
          </a:p>
        </p:txBody>
      </p:sp>
      <p:sp>
        <p:nvSpPr>
          <p:cNvPr id="448518" name="矩形 448517"/>
          <p:cNvSpPr/>
          <p:nvPr/>
        </p:nvSpPr>
        <p:spPr>
          <a:xfrm>
            <a:off x="9767888" y="4814888"/>
            <a:ext cx="78994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物理层</a:t>
            </a:r>
          </a:p>
        </p:txBody>
      </p:sp>
      <p:sp>
        <p:nvSpPr>
          <p:cNvPr id="448519" name="矩形 448518"/>
          <p:cNvSpPr/>
          <p:nvPr/>
        </p:nvSpPr>
        <p:spPr>
          <a:xfrm>
            <a:off x="9737725" y="3886200"/>
            <a:ext cx="919480" cy="332740"/>
          </a:xfrm>
          <a:prstGeom prst="rect">
            <a:avLst/>
          </a:prstGeom>
          <a:solidFill>
            <a:schemeClr val="bg1"/>
          </a:solid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MAC </a:t>
            </a:r>
            <a:r>
              <a:rPr lang="zh-CN" altLang="en-US" sz="1600" b="1" dirty="0">
                <a:solidFill>
                  <a:srgbClr val="333399"/>
                </a:solidFill>
                <a:latin typeface="Times New Roman" panose="02020603050405020304" pitchFamily="18" charset="0"/>
                <a:ea typeface="宋体" panose="02010600030101010101" pitchFamily="2" charset="-122"/>
              </a:rPr>
              <a:t>层</a:t>
            </a:r>
          </a:p>
        </p:txBody>
      </p:sp>
      <p:sp>
        <p:nvSpPr>
          <p:cNvPr id="448520" name="直接连接符 448519"/>
          <p:cNvSpPr/>
          <p:nvPr/>
        </p:nvSpPr>
        <p:spPr>
          <a:xfrm flipH="1">
            <a:off x="3070225" y="4221163"/>
            <a:ext cx="1588" cy="514350"/>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48521" name="直接连接符 448520"/>
          <p:cNvSpPr/>
          <p:nvPr/>
        </p:nvSpPr>
        <p:spPr>
          <a:xfrm>
            <a:off x="9480550" y="4292600"/>
            <a:ext cx="11113" cy="431800"/>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48522" name="矩形 448521"/>
          <p:cNvSpPr/>
          <p:nvPr/>
        </p:nvSpPr>
        <p:spPr>
          <a:xfrm>
            <a:off x="9872663" y="2971800"/>
            <a:ext cx="62611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IP </a:t>
            </a:r>
            <a:r>
              <a:rPr lang="zh-CN" altLang="en-US" sz="1600" b="1" dirty="0">
                <a:solidFill>
                  <a:srgbClr val="333399"/>
                </a:solidFill>
                <a:latin typeface="Times New Roman" panose="02020603050405020304" pitchFamily="18" charset="0"/>
                <a:ea typeface="宋体" panose="02010600030101010101" pitchFamily="2" charset="-122"/>
              </a:rPr>
              <a:t>层</a:t>
            </a:r>
          </a:p>
        </p:txBody>
      </p:sp>
      <p:sp>
        <p:nvSpPr>
          <p:cNvPr id="448523" name="直接连接符 448522"/>
          <p:cNvSpPr/>
          <p:nvPr/>
        </p:nvSpPr>
        <p:spPr>
          <a:xfrm>
            <a:off x="9720263" y="3505200"/>
            <a:ext cx="820737" cy="11113"/>
          </a:xfrm>
          <a:prstGeom prst="line">
            <a:avLst/>
          </a:prstGeom>
          <a:ln w="12700" cap="flat" cmpd="sng">
            <a:solidFill>
              <a:schemeClr val="tx1"/>
            </a:solidFill>
            <a:prstDash val="lgDash"/>
            <a:headEnd type="none" w="med" len="med"/>
            <a:tailEnd type="none" w="med" len="med"/>
          </a:ln>
        </p:spPr>
        <p:txBody>
          <a:bodyPr/>
          <a:lstStyle/>
          <a:p>
            <a:endParaRPr lang="zh-CN" altLang="en-US"/>
          </a:p>
        </p:txBody>
      </p:sp>
      <p:grpSp>
        <p:nvGrpSpPr>
          <p:cNvPr id="2" name="组合 448526"/>
          <p:cNvGrpSpPr/>
          <p:nvPr/>
        </p:nvGrpSpPr>
        <p:grpSpPr>
          <a:xfrm>
            <a:off x="2570163" y="3463925"/>
            <a:ext cx="6951662" cy="1412875"/>
            <a:chOff x="659" y="2182"/>
            <a:chExt cx="4379" cy="890"/>
          </a:xfrm>
        </p:grpSpPr>
        <p:sp>
          <p:nvSpPr>
            <p:cNvPr id="448528" name="右箭头 448527"/>
            <p:cNvSpPr/>
            <p:nvPr/>
          </p:nvSpPr>
          <p:spPr>
            <a:xfrm rot="-5400000" flipH="1">
              <a:off x="2829" y="2807"/>
              <a:ext cx="384" cy="145"/>
            </a:xfrm>
            <a:prstGeom prst="rightArrow">
              <a:avLst>
                <a:gd name="adj1" fmla="val 50000"/>
                <a:gd name="adj2" fmla="val 132426"/>
              </a:avLst>
            </a:prstGeom>
            <a:solidFill>
              <a:schemeClr val="accent1"/>
            </a:solidFill>
            <a:ln w="12700" cap="flat" cmpd="sng">
              <a:solidFill>
                <a:schemeClr val="tx1"/>
              </a:solidFill>
              <a:prstDash val="solid"/>
              <a:miter/>
              <a:headEnd type="none" w="med" len="med"/>
              <a:tailEnd type="none" w="med" len="med"/>
            </a:ln>
          </p:spPr>
          <p:txBody>
            <a:bodyPr/>
            <a:lstStyle/>
            <a:p>
              <a:endParaRPr lang="zh-CN" altLang="en-US" b="1"/>
            </a:p>
          </p:txBody>
        </p:sp>
        <p:grpSp>
          <p:nvGrpSpPr>
            <p:cNvPr id="3" name="组合 448528"/>
            <p:cNvGrpSpPr/>
            <p:nvPr/>
          </p:nvGrpSpPr>
          <p:grpSpPr>
            <a:xfrm>
              <a:off x="659" y="2182"/>
              <a:ext cx="4379" cy="506"/>
              <a:chOff x="659" y="2182"/>
              <a:chExt cx="4379" cy="506"/>
            </a:xfrm>
          </p:grpSpPr>
          <p:sp>
            <p:nvSpPr>
              <p:cNvPr id="448530" name="矩形 448529"/>
              <p:cNvSpPr/>
              <p:nvPr/>
            </p:nvSpPr>
            <p:spPr>
              <a:xfrm>
                <a:off x="974" y="2400"/>
                <a:ext cx="4045" cy="288"/>
              </a:xfrm>
              <a:prstGeom prst="rect">
                <a:avLst/>
              </a:prstGeom>
              <a:solidFill>
                <a:srgbClr val="FFCCFF"/>
              </a:solidFill>
              <a:ln w="19050"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lstStyle/>
              <a:p>
                <a:endParaRPr lang="zh-CN" altLang="en-US" b="1"/>
              </a:p>
            </p:txBody>
          </p:sp>
          <p:sp>
            <p:nvSpPr>
              <p:cNvPr id="448531" name="直接连接符 448530"/>
              <p:cNvSpPr/>
              <p:nvPr/>
            </p:nvSpPr>
            <p:spPr>
              <a:xfrm>
                <a:off x="1563"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8532" name="直接连接符 448531"/>
              <p:cNvSpPr/>
              <p:nvPr/>
            </p:nvSpPr>
            <p:spPr>
              <a:xfrm>
                <a:off x="2139"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8533" name="直接连接符 448532"/>
              <p:cNvSpPr/>
              <p:nvPr/>
            </p:nvSpPr>
            <p:spPr>
              <a:xfrm>
                <a:off x="2715"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8534" name="直接连接符 448533"/>
              <p:cNvSpPr/>
              <p:nvPr/>
            </p:nvSpPr>
            <p:spPr>
              <a:xfrm>
                <a:off x="4683"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8535" name="矩形 448534"/>
              <p:cNvSpPr/>
              <p:nvPr/>
            </p:nvSpPr>
            <p:spPr>
              <a:xfrm>
                <a:off x="963" y="2445"/>
                <a:ext cx="626"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目的地址</a:t>
                </a:r>
              </a:p>
            </p:txBody>
          </p:sp>
          <p:sp>
            <p:nvSpPr>
              <p:cNvPr id="448536" name="矩形 448535"/>
              <p:cNvSpPr/>
              <p:nvPr/>
            </p:nvSpPr>
            <p:spPr>
              <a:xfrm>
                <a:off x="1609" y="2445"/>
                <a:ext cx="49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源地址</a:t>
                </a:r>
              </a:p>
            </p:txBody>
          </p:sp>
          <p:sp>
            <p:nvSpPr>
              <p:cNvPr id="448537" name="矩形 448536"/>
              <p:cNvSpPr/>
              <p:nvPr/>
            </p:nvSpPr>
            <p:spPr>
              <a:xfrm>
                <a:off x="2241" y="2445"/>
                <a:ext cx="370"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类型</a:t>
                </a:r>
              </a:p>
            </p:txBody>
          </p:sp>
          <p:sp>
            <p:nvSpPr>
              <p:cNvPr id="448538" name="矩形 448537"/>
              <p:cNvSpPr/>
              <p:nvPr/>
            </p:nvSpPr>
            <p:spPr>
              <a:xfrm>
                <a:off x="3406" y="2445"/>
                <a:ext cx="626"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数        据</a:t>
                </a:r>
              </a:p>
            </p:txBody>
          </p:sp>
          <p:sp>
            <p:nvSpPr>
              <p:cNvPr id="448539" name="矩形 448538"/>
              <p:cNvSpPr/>
              <p:nvPr/>
            </p:nvSpPr>
            <p:spPr>
              <a:xfrm>
                <a:off x="4683" y="2445"/>
                <a:ext cx="355"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FCS</a:t>
                </a:r>
              </a:p>
            </p:txBody>
          </p:sp>
          <p:sp>
            <p:nvSpPr>
              <p:cNvPr id="448540" name="矩形 448539"/>
              <p:cNvSpPr/>
              <p:nvPr/>
            </p:nvSpPr>
            <p:spPr>
              <a:xfrm>
                <a:off x="1193"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6</a:t>
                </a:r>
              </a:p>
            </p:txBody>
          </p:sp>
          <p:sp>
            <p:nvSpPr>
              <p:cNvPr id="448541" name="矩形 448540"/>
              <p:cNvSpPr/>
              <p:nvPr/>
            </p:nvSpPr>
            <p:spPr>
              <a:xfrm>
                <a:off x="1810"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6</a:t>
                </a:r>
              </a:p>
            </p:txBody>
          </p:sp>
          <p:sp>
            <p:nvSpPr>
              <p:cNvPr id="448542" name="矩形 448541"/>
              <p:cNvSpPr/>
              <p:nvPr/>
            </p:nvSpPr>
            <p:spPr>
              <a:xfrm>
                <a:off x="2379"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2</a:t>
                </a:r>
              </a:p>
            </p:txBody>
          </p:sp>
          <p:sp>
            <p:nvSpPr>
              <p:cNvPr id="448543" name="矩形 448542"/>
              <p:cNvSpPr/>
              <p:nvPr/>
            </p:nvSpPr>
            <p:spPr>
              <a:xfrm>
                <a:off x="4786"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4</a:t>
                </a:r>
              </a:p>
            </p:txBody>
          </p:sp>
          <p:sp>
            <p:nvSpPr>
              <p:cNvPr id="448544" name="矩形 448543"/>
              <p:cNvSpPr/>
              <p:nvPr/>
            </p:nvSpPr>
            <p:spPr>
              <a:xfrm>
                <a:off x="659" y="2182"/>
                <a:ext cx="370"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字节</a:t>
                </a:r>
              </a:p>
            </p:txBody>
          </p:sp>
          <p:sp>
            <p:nvSpPr>
              <p:cNvPr id="448545" name="文本框 448544"/>
              <p:cNvSpPr txBox="1"/>
              <p:nvPr/>
            </p:nvSpPr>
            <p:spPr>
              <a:xfrm>
                <a:off x="3777" y="2185"/>
                <a:ext cx="630" cy="211"/>
              </a:xfrm>
              <a:prstGeom prst="rect">
                <a:avLst/>
              </a:prstGeom>
              <a:noFill/>
              <a:ln w="12700">
                <a:noFill/>
                <a:miter/>
              </a:ln>
            </p:spPr>
            <p:txBody>
              <a:bodyPr wrap="none" anchor="t">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46 ~ 1500</a:t>
                </a:r>
              </a:p>
            </p:txBody>
          </p:sp>
        </p:grpSp>
      </p:grpSp>
      <p:grpSp>
        <p:nvGrpSpPr>
          <p:cNvPr id="4" name="组合 448545"/>
          <p:cNvGrpSpPr/>
          <p:nvPr/>
        </p:nvGrpSpPr>
        <p:grpSpPr>
          <a:xfrm>
            <a:off x="5834063" y="2971800"/>
            <a:ext cx="3124200" cy="990600"/>
            <a:chOff x="2715" y="1872"/>
            <a:chExt cx="1968" cy="624"/>
          </a:xfrm>
        </p:grpSpPr>
        <p:sp>
          <p:nvSpPr>
            <p:cNvPr id="448547" name="右箭头 448546"/>
            <p:cNvSpPr/>
            <p:nvPr/>
          </p:nvSpPr>
          <p:spPr>
            <a:xfrm rot="-5400000" flipH="1">
              <a:off x="3507" y="2231"/>
              <a:ext cx="384" cy="145"/>
            </a:xfrm>
            <a:prstGeom prst="rightArrow">
              <a:avLst>
                <a:gd name="adj1" fmla="val 50000"/>
                <a:gd name="adj2" fmla="val 132426"/>
              </a:avLst>
            </a:prstGeom>
            <a:solidFill>
              <a:schemeClr val="accent1"/>
            </a:solidFill>
            <a:ln w="12700" cap="flat" cmpd="sng">
              <a:solidFill>
                <a:schemeClr val="tx1"/>
              </a:solidFill>
              <a:prstDash val="solid"/>
              <a:miter/>
              <a:headEnd type="none" w="med" len="med"/>
              <a:tailEnd type="none" w="med" len="med"/>
            </a:ln>
          </p:spPr>
          <p:txBody>
            <a:bodyPr/>
            <a:lstStyle/>
            <a:p>
              <a:endParaRPr lang="zh-CN" altLang="en-US" b="1"/>
            </a:p>
          </p:txBody>
        </p:sp>
        <p:sp>
          <p:nvSpPr>
            <p:cNvPr id="448548" name="矩形 448547"/>
            <p:cNvSpPr/>
            <p:nvPr/>
          </p:nvSpPr>
          <p:spPr>
            <a:xfrm>
              <a:off x="2715" y="1872"/>
              <a:ext cx="1968" cy="240"/>
            </a:xfrm>
            <a:prstGeom prst="rect">
              <a:avLst/>
            </a:prstGeom>
            <a:solidFill>
              <a:srgbClr val="CCECFF"/>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lstStyle/>
            <a:p>
              <a:pPr lvl="0" algn="ctr"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IP </a:t>
              </a:r>
              <a:r>
                <a:rPr lang="zh-CN" altLang="en-US" sz="1600" b="1" dirty="0">
                  <a:solidFill>
                    <a:srgbClr val="333399"/>
                  </a:solidFill>
                  <a:latin typeface="Times New Roman" panose="02020603050405020304" pitchFamily="18" charset="0"/>
                  <a:ea typeface="宋体" panose="02010600030101010101" pitchFamily="2" charset="-122"/>
                </a:rPr>
                <a:t>数据报</a:t>
              </a:r>
            </a:p>
          </p:txBody>
        </p:sp>
      </p:grpSp>
      <p:sp>
        <p:nvSpPr>
          <p:cNvPr id="448549" name="标题 448548"/>
          <p:cNvSpPr>
            <a:spLocks noGrp="1"/>
          </p:cNvSpPr>
          <p:nvPr>
            <p:ph type="title"/>
          </p:nvPr>
        </p:nvSpPr>
        <p:spPr>
          <a:xfrm>
            <a:off x="2424113" y="188913"/>
            <a:ext cx="7793037" cy="768350"/>
          </a:xfrm>
        </p:spPr>
        <p:txBody>
          <a:bodyPr anchor="b"/>
          <a:lstStyle/>
          <a:p>
            <a:pPr algn="ctr"/>
            <a:r>
              <a:rPr lang="zh-CN" altLang="en-US" b="1" dirty="0"/>
              <a:t>以太网 </a:t>
            </a:r>
            <a:r>
              <a:rPr lang="en-US" altLang="zh-CN" b="1" dirty="0"/>
              <a:t>V2 </a:t>
            </a:r>
            <a:r>
              <a:rPr lang="zh-CN" altLang="en-US" b="1" dirty="0"/>
              <a:t>的 </a:t>
            </a:r>
            <a:r>
              <a:rPr lang="en-US" altLang="zh-CN" b="1" dirty="0"/>
              <a:t>MAC </a:t>
            </a:r>
            <a:r>
              <a:rPr lang="zh-CN" altLang="en-US" b="1" dirty="0"/>
              <a:t>帧格式</a:t>
            </a:r>
          </a:p>
        </p:txBody>
      </p:sp>
      <p:sp>
        <p:nvSpPr>
          <p:cNvPr id="448550" name="圆角矩形标注 448549"/>
          <p:cNvSpPr/>
          <p:nvPr/>
        </p:nvSpPr>
        <p:spPr>
          <a:xfrm>
            <a:off x="4511675" y="2133600"/>
            <a:ext cx="2735263" cy="504825"/>
          </a:xfrm>
          <a:prstGeom prst="wedgeRoundRectCallout">
            <a:avLst>
              <a:gd name="adj1" fmla="val -23130"/>
              <a:gd name="adj2" fmla="val 310380"/>
              <a:gd name="adj3" fmla="val 16667"/>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sz="2400" b="1" dirty="0">
                <a:solidFill>
                  <a:srgbClr val="333399"/>
                </a:solidFill>
                <a:latin typeface="Arial" panose="020B0604020202020204" pitchFamily="34" charset="0"/>
                <a:ea typeface="黑体" panose="02010600030101010101" pitchFamily="49" charset="-122"/>
              </a:rPr>
              <a:t>类型字段 </a:t>
            </a:r>
            <a:r>
              <a:rPr lang="en-US" altLang="zh-CN" sz="2400" b="1" dirty="0">
                <a:solidFill>
                  <a:srgbClr val="333399"/>
                </a:solidFill>
                <a:latin typeface="Arial" panose="020B0604020202020204" pitchFamily="34" charset="0"/>
                <a:ea typeface="黑体" panose="02010600030101010101" pitchFamily="49" charset="-122"/>
              </a:rPr>
              <a:t>2 </a:t>
            </a:r>
            <a:r>
              <a:rPr lang="zh-CN" altLang="en-US" sz="2400" b="1" dirty="0">
                <a:solidFill>
                  <a:srgbClr val="333399"/>
                </a:solidFill>
                <a:latin typeface="Arial" panose="020B0604020202020204" pitchFamily="34" charset="0"/>
                <a:ea typeface="黑体" panose="02010600030101010101" pitchFamily="49" charset="-122"/>
              </a:rPr>
              <a:t>字节</a:t>
            </a:r>
          </a:p>
        </p:txBody>
      </p:sp>
      <p:sp>
        <p:nvSpPr>
          <p:cNvPr id="448551" name="文本框 448550"/>
          <p:cNvSpPr txBox="1"/>
          <p:nvPr/>
        </p:nvSpPr>
        <p:spPr>
          <a:xfrm>
            <a:off x="2228533" y="1123950"/>
            <a:ext cx="7836535" cy="822960"/>
          </a:xfrm>
          <a:prstGeom prst="rect">
            <a:avLst/>
          </a:prstGeom>
          <a:solidFill>
            <a:srgbClr val="CCECFF"/>
          </a:solidFill>
          <a:ln w="9525" cap="flat" cmpd="sng">
            <a:solidFill>
              <a:srgbClr val="333399"/>
            </a:solidFill>
            <a:prstDash val="solid"/>
            <a:miter/>
            <a:headEnd type="none" w="med" len="med"/>
            <a:tailEnd type="none" w="med" len="med"/>
          </a:ln>
        </p:spPr>
        <p:txBody>
          <a:bodyPr wrap="none" anchor="t">
            <a:spAutoFit/>
          </a:bodyPr>
          <a:lstStyle/>
          <a:p>
            <a:pPr lvl="0" algn="ctr"/>
            <a:r>
              <a:rPr lang="zh-CN" altLang="en-US" sz="2400" b="1" dirty="0">
                <a:solidFill>
                  <a:srgbClr val="333399"/>
                </a:solidFill>
                <a:latin typeface="Arial" panose="020B0604020202020204" pitchFamily="34" charset="0"/>
                <a:ea typeface="黑体" panose="02010600030101010101" pitchFamily="49" charset="-122"/>
              </a:rPr>
              <a:t>类型字段用来标志</a:t>
            </a:r>
            <a:r>
              <a:rPr lang="zh-CN" altLang="en-US" sz="2400" b="1" dirty="0">
                <a:solidFill>
                  <a:schemeClr val="hlink"/>
                </a:solidFill>
                <a:latin typeface="Arial" panose="020B0604020202020204" pitchFamily="34" charset="0"/>
                <a:ea typeface="黑体" panose="02010600030101010101" pitchFamily="49" charset="-122"/>
              </a:rPr>
              <a:t>上一层</a:t>
            </a:r>
            <a:r>
              <a:rPr lang="zh-CN" altLang="en-US" sz="2400" b="1" dirty="0">
                <a:solidFill>
                  <a:srgbClr val="333399"/>
                </a:solidFill>
                <a:latin typeface="Arial" panose="020B0604020202020204" pitchFamily="34" charset="0"/>
                <a:ea typeface="黑体" panose="02010600030101010101" pitchFamily="49" charset="-122"/>
              </a:rPr>
              <a:t>使用的是什么协议，</a:t>
            </a:r>
          </a:p>
          <a:p>
            <a:pPr lvl="0" algn="ctr"/>
            <a:r>
              <a:rPr lang="zh-CN" altLang="en-US" sz="2400" b="1" dirty="0">
                <a:solidFill>
                  <a:srgbClr val="333399"/>
                </a:solidFill>
                <a:latin typeface="Arial" panose="020B0604020202020204" pitchFamily="34" charset="0"/>
                <a:ea typeface="黑体" panose="02010600030101010101" pitchFamily="49" charset="-122"/>
              </a:rPr>
              <a:t>以便把收到的 </a:t>
            </a:r>
            <a:r>
              <a:rPr lang="en-US" altLang="zh-CN" sz="2400" b="1" dirty="0">
                <a:solidFill>
                  <a:srgbClr val="333399"/>
                </a:solidFill>
                <a:latin typeface="Arial" panose="020B0604020202020204" pitchFamily="34" charset="0"/>
                <a:ea typeface="黑体" panose="02010600030101010101" pitchFamily="49" charset="-122"/>
              </a:rPr>
              <a:t>MAC </a:t>
            </a:r>
            <a:r>
              <a:rPr lang="zh-CN" altLang="en-US" sz="2400" b="1" dirty="0">
                <a:solidFill>
                  <a:srgbClr val="333399"/>
                </a:solidFill>
                <a:latin typeface="Arial" panose="020B0604020202020204" pitchFamily="34" charset="0"/>
                <a:ea typeface="黑体" panose="02010600030101010101" pitchFamily="49" charset="-122"/>
              </a:rPr>
              <a:t>帧的数据上交给上一层的这个协议。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直接连接符 449537"/>
          <p:cNvSpPr/>
          <p:nvPr/>
        </p:nvSpPr>
        <p:spPr>
          <a:xfrm>
            <a:off x="1676400" y="4495800"/>
            <a:ext cx="8915400" cy="0"/>
          </a:xfrm>
          <a:prstGeom prst="line">
            <a:avLst/>
          </a:prstGeom>
          <a:ln w="38100" cap="flat" cmpd="dbl">
            <a:solidFill>
              <a:schemeClr val="folHlink"/>
            </a:solidFill>
            <a:prstDash val="dash"/>
            <a:headEnd type="none" w="med" len="med"/>
            <a:tailEnd type="none" w="med" len="med"/>
          </a:ln>
        </p:spPr>
        <p:txBody>
          <a:bodyPr/>
          <a:lstStyle/>
          <a:p>
            <a:endParaRPr lang="zh-CN" altLang="en-US"/>
          </a:p>
        </p:txBody>
      </p:sp>
      <p:sp>
        <p:nvSpPr>
          <p:cNvPr id="449539" name="矩形 449538"/>
          <p:cNvSpPr/>
          <p:nvPr/>
        </p:nvSpPr>
        <p:spPr>
          <a:xfrm>
            <a:off x="3078163" y="4730750"/>
            <a:ext cx="6413500" cy="495300"/>
          </a:xfrm>
          <a:prstGeom prst="rect">
            <a:avLst/>
          </a:prstGeom>
          <a:solidFill>
            <a:srgbClr val="FFCCFF"/>
          </a:solidFill>
          <a:ln w="12700">
            <a:noFill/>
            <a:miter/>
          </a:ln>
        </p:spPr>
        <p:txBody>
          <a:bodyPr/>
          <a:lstStyle/>
          <a:p>
            <a:endParaRPr lang="zh-CN" altLang="en-US" b="1"/>
          </a:p>
        </p:txBody>
      </p:sp>
      <p:sp>
        <p:nvSpPr>
          <p:cNvPr id="449540" name="矩形 449539"/>
          <p:cNvSpPr/>
          <p:nvPr/>
        </p:nvSpPr>
        <p:spPr>
          <a:xfrm>
            <a:off x="3071813" y="4730750"/>
            <a:ext cx="6419850" cy="488950"/>
          </a:xfrm>
          <a:prstGeom prst="rect">
            <a:avLst/>
          </a:prstGeom>
          <a:noFill/>
          <a:ln w="28575" cap="flat" cmpd="sng">
            <a:solidFill>
              <a:schemeClr val="tx1"/>
            </a:solidFill>
            <a:prstDash val="solid"/>
            <a:miter/>
            <a:headEnd type="none" w="med" len="med"/>
            <a:tailEnd type="none" w="med" len="med"/>
          </a:ln>
        </p:spPr>
        <p:txBody>
          <a:bodyPr/>
          <a:lstStyle/>
          <a:p>
            <a:endParaRPr lang="zh-CN" altLang="en-US" b="1"/>
          </a:p>
        </p:txBody>
      </p:sp>
      <p:sp>
        <p:nvSpPr>
          <p:cNvPr id="449541" name="矩形 449540"/>
          <p:cNvSpPr/>
          <p:nvPr/>
        </p:nvSpPr>
        <p:spPr>
          <a:xfrm>
            <a:off x="5780088" y="4835525"/>
            <a:ext cx="91948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MAC </a:t>
            </a:r>
            <a:r>
              <a:rPr lang="zh-CN" altLang="en-US" sz="1600" b="1" dirty="0">
                <a:solidFill>
                  <a:srgbClr val="333399"/>
                </a:solidFill>
                <a:latin typeface="Times New Roman" panose="02020603050405020304" pitchFamily="18" charset="0"/>
                <a:ea typeface="宋体" panose="02010600030101010101" pitchFamily="2" charset="-122"/>
              </a:rPr>
              <a:t>帧</a:t>
            </a:r>
          </a:p>
        </p:txBody>
      </p:sp>
      <p:sp>
        <p:nvSpPr>
          <p:cNvPr id="449542" name="矩形 449541"/>
          <p:cNvSpPr/>
          <p:nvPr/>
        </p:nvSpPr>
        <p:spPr>
          <a:xfrm>
            <a:off x="9767888" y="4814888"/>
            <a:ext cx="78994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物理层</a:t>
            </a:r>
          </a:p>
        </p:txBody>
      </p:sp>
      <p:sp>
        <p:nvSpPr>
          <p:cNvPr id="449543" name="矩形 449542"/>
          <p:cNvSpPr/>
          <p:nvPr/>
        </p:nvSpPr>
        <p:spPr>
          <a:xfrm>
            <a:off x="9737725" y="3886200"/>
            <a:ext cx="919480" cy="332740"/>
          </a:xfrm>
          <a:prstGeom prst="rect">
            <a:avLst/>
          </a:prstGeom>
          <a:solidFill>
            <a:schemeClr val="bg1"/>
          </a:solid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MAC </a:t>
            </a:r>
            <a:r>
              <a:rPr lang="zh-CN" altLang="en-US" sz="1600" b="1" dirty="0">
                <a:solidFill>
                  <a:srgbClr val="333399"/>
                </a:solidFill>
                <a:latin typeface="Times New Roman" panose="02020603050405020304" pitchFamily="18" charset="0"/>
                <a:ea typeface="宋体" panose="02010600030101010101" pitchFamily="2" charset="-122"/>
              </a:rPr>
              <a:t>层</a:t>
            </a:r>
          </a:p>
        </p:txBody>
      </p:sp>
      <p:sp>
        <p:nvSpPr>
          <p:cNvPr id="449544" name="直接连接符 449543"/>
          <p:cNvSpPr/>
          <p:nvPr/>
        </p:nvSpPr>
        <p:spPr>
          <a:xfrm flipH="1">
            <a:off x="3070225" y="4221163"/>
            <a:ext cx="1588" cy="514350"/>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49545" name="直接连接符 449544"/>
          <p:cNvSpPr/>
          <p:nvPr/>
        </p:nvSpPr>
        <p:spPr>
          <a:xfrm>
            <a:off x="9480550" y="4292600"/>
            <a:ext cx="11113" cy="431800"/>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49546" name="矩形 449545"/>
          <p:cNvSpPr/>
          <p:nvPr/>
        </p:nvSpPr>
        <p:spPr>
          <a:xfrm>
            <a:off x="9872663" y="2971800"/>
            <a:ext cx="62611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IP </a:t>
            </a:r>
            <a:r>
              <a:rPr lang="zh-CN" altLang="en-US" sz="1600" b="1" dirty="0">
                <a:solidFill>
                  <a:srgbClr val="333399"/>
                </a:solidFill>
                <a:latin typeface="Times New Roman" panose="02020603050405020304" pitchFamily="18" charset="0"/>
                <a:ea typeface="宋体" panose="02010600030101010101" pitchFamily="2" charset="-122"/>
              </a:rPr>
              <a:t>层</a:t>
            </a:r>
          </a:p>
        </p:txBody>
      </p:sp>
      <p:sp>
        <p:nvSpPr>
          <p:cNvPr id="449547" name="直接连接符 449546"/>
          <p:cNvSpPr/>
          <p:nvPr/>
        </p:nvSpPr>
        <p:spPr>
          <a:xfrm>
            <a:off x="9720263" y="3505200"/>
            <a:ext cx="820737" cy="11113"/>
          </a:xfrm>
          <a:prstGeom prst="line">
            <a:avLst/>
          </a:prstGeom>
          <a:ln w="12700" cap="flat" cmpd="sng">
            <a:solidFill>
              <a:schemeClr val="tx1"/>
            </a:solidFill>
            <a:prstDash val="lgDash"/>
            <a:headEnd type="none" w="med" len="med"/>
            <a:tailEnd type="none" w="med" len="med"/>
          </a:ln>
        </p:spPr>
        <p:txBody>
          <a:bodyPr/>
          <a:lstStyle/>
          <a:p>
            <a:endParaRPr lang="zh-CN" altLang="en-US"/>
          </a:p>
        </p:txBody>
      </p:sp>
      <p:grpSp>
        <p:nvGrpSpPr>
          <p:cNvPr id="2" name="组合 449550"/>
          <p:cNvGrpSpPr/>
          <p:nvPr/>
        </p:nvGrpSpPr>
        <p:grpSpPr>
          <a:xfrm>
            <a:off x="2570163" y="3463925"/>
            <a:ext cx="6951662" cy="1412875"/>
            <a:chOff x="659" y="2182"/>
            <a:chExt cx="4379" cy="890"/>
          </a:xfrm>
        </p:grpSpPr>
        <p:sp>
          <p:nvSpPr>
            <p:cNvPr id="449552" name="右箭头 449551"/>
            <p:cNvSpPr/>
            <p:nvPr/>
          </p:nvSpPr>
          <p:spPr>
            <a:xfrm rot="-5400000" flipH="1">
              <a:off x="2829" y="2807"/>
              <a:ext cx="384" cy="145"/>
            </a:xfrm>
            <a:prstGeom prst="rightArrow">
              <a:avLst>
                <a:gd name="adj1" fmla="val 50000"/>
                <a:gd name="adj2" fmla="val 132426"/>
              </a:avLst>
            </a:prstGeom>
            <a:solidFill>
              <a:schemeClr val="accent1"/>
            </a:solidFill>
            <a:ln w="12700" cap="flat" cmpd="sng">
              <a:solidFill>
                <a:schemeClr val="tx1"/>
              </a:solidFill>
              <a:prstDash val="solid"/>
              <a:miter/>
              <a:headEnd type="none" w="med" len="med"/>
              <a:tailEnd type="none" w="med" len="med"/>
            </a:ln>
          </p:spPr>
          <p:txBody>
            <a:bodyPr/>
            <a:lstStyle/>
            <a:p>
              <a:endParaRPr lang="zh-CN" altLang="en-US" b="1"/>
            </a:p>
          </p:txBody>
        </p:sp>
        <p:grpSp>
          <p:nvGrpSpPr>
            <p:cNvPr id="3" name="组合 449552"/>
            <p:cNvGrpSpPr/>
            <p:nvPr/>
          </p:nvGrpSpPr>
          <p:grpSpPr>
            <a:xfrm>
              <a:off x="659" y="2182"/>
              <a:ext cx="4379" cy="506"/>
              <a:chOff x="659" y="2182"/>
              <a:chExt cx="4379" cy="506"/>
            </a:xfrm>
          </p:grpSpPr>
          <p:sp>
            <p:nvSpPr>
              <p:cNvPr id="449554" name="矩形 449553"/>
              <p:cNvSpPr/>
              <p:nvPr/>
            </p:nvSpPr>
            <p:spPr>
              <a:xfrm>
                <a:off x="974" y="2400"/>
                <a:ext cx="4045" cy="288"/>
              </a:xfrm>
              <a:prstGeom prst="rect">
                <a:avLst/>
              </a:prstGeom>
              <a:solidFill>
                <a:srgbClr val="FFCCFF"/>
              </a:solidFill>
              <a:ln w="19050"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lstStyle/>
              <a:p>
                <a:endParaRPr lang="zh-CN" altLang="en-US" b="1"/>
              </a:p>
            </p:txBody>
          </p:sp>
          <p:sp>
            <p:nvSpPr>
              <p:cNvPr id="449555" name="直接连接符 449554"/>
              <p:cNvSpPr/>
              <p:nvPr/>
            </p:nvSpPr>
            <p:spPr>
              <a:xfrm>
                <a:off x="1563"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9556" name="直接连接符 449555"/>
              <p:cNvSpPr/>
              <p:nvPr/>
            </p:nvSpPr>
            <p:spPr>
              <a:xfrm>
                <a:off x="2139"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9557" name="直接连接符 449556"/>
              <p:cNvSpPr/>
              <p:nvPr/>
            </p:nvSpPr>
            <p:spPr>
              <a:xfrm>
                <a:off x="2715"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9558" name="直接连接符 449557"/>
              <p:cNvSpPr/>
              <p:nvPr/>
            </p:nvSpPr>
            <p:spPr>
              <a:xfrm>
                <a:off x="4683"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49559" name="矩形 449558"/>
              <p:cNvSpPr/>
              <p:nvPr/>
            </p:nvSpPr>
            <p:spPr>
              <a:xfrm>
                <a:off x="963" y="2445"/>
                <a:ext cx="626"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目的地址</a:t>
                </a:r>
              </a:p>
            </p:txBody>
          </p:sp>
          <p:sp>
            <p:nvSpPr>
              <p:cNvPr id="449560" name="矩形 449559"/>
              <p:cNvSpPr/>
              <p:nvPr/>
            </p:nvSpPr>
            <p:spPr>
              <a:xfrm>
                <a:off x="1609" y="2445"/>
                <a:ext cx="49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源地址</a:t>
                </a:r>
              </a:p>
            </p:txBody>
          </p:sp>
          <p:sp>
            <p:nvSpPr>
              <p:cNvPr id="449561" name="矩形 449560"/>
              <p:cNvSpPr/>
              <p:nvPr/>
            </p:nvSpPr>
            <p:spPr>
              <a:xfrm>
                <a:off x="2241" y="2445"/>
                <a:ext cx="370"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类型</a:t>
                </a:r>
              </a:p>
            </p:txBody>
          </p:sp>
          <p:sp>
            <p:nvSpPr>
              <p:cNvPr id="449562" name="矩形 449561"/>
              <p:cNvSpPr/>
              <p:nvPr/>
            </p:nvSpPr>
            <p:spPr>
              <a:xfrm>
                <a:off x="3406" y="2445"/>
                <a:ext cx="626"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数        据</a:t>
                </a:r>
              </a:p>
            </p:txBody>
          </p:sp>
          <p:sp>
            <p:nvSpPr>
              <p:cNvPr id="449563" name="矩形 449562"/>
              <p:cNvSpPr/>
              <p:nvPr/>
            </p:nvSpPr>
            <p:spPr>
              <a:xfrm>
                <a:off x="4683" y="2445"/>
                <a:ext cx="355"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FCS</a:t>
                </a:r>
              </a:p>
            </p:txBody>
          </p:sp>
          <p:sp>
            <p:nvSpPr>
              <p:cNvPr id="449564" name="矩形 449563"/>
              <p:cNvSpPr/>
              <p:nvPr/>
            </p:nvSpPr>
            <p:spPr>
              <a:xfrm>
                <a:off x="1193"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6</a:t>
                </a:r>
              </a:p>
            </p:txBody>
          </p:sp>
          <p:sp>
            <p:nvSpPr>
              <p:cNvPr id="449565" name="矩形 449564"/>
              <p:cNvSpPr/>
              <p:nvPr/>
            </p:nvSpPr>
            <p:spPr>
              <a:xfrm>
                <a:off x="1810"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6</a:t>
                </a:r>
              </a:p>
            </p:txBody>
          </p:sp>
          <p:sp>
            <p:nvSpPr>
              <p:cNvPr id="449566" name="矩形 449565"/>
              <p:cNvSpPr/>
              <p:nvPr/>
            </p:nvSpPr>
            <p:spPr>
              <a:xfrm>
                <a:off x="2379"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2</a:t>
                </a:r>
              </a:p>
            </p:txBody>
          </p:sp>
          <p:sp>
            <p:nvSpPr>
              <p:cNvPr id="449567" name="矩形 449566"/>
              <p:cNvSpPr/>
              <p:nvPr/>
            </p:nvSpPr>
            <p:spPr>
              <a:xfrm>
                <a:off x="4786"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4</a:t>
                </a:r>
              </a:p>
            </p:txBody>
          </p:sp>
          <p:sp>
            <p:nvSpPr>
              <p:cNvPr id="449568" name="矩形 449567"/>
              <p:cNvSpPr/>
              <p:nvPr/>
            </p:nvSpPr>
            <p:spPr>
              <a:xfrm>
                <a:off x="659" y="2182"/>
                <a:ext cx="370"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字节</a:t>
                </a:r>
              </a:p>
            </p:txBody>
          </p:sp>
          <p:sp>
            <p:nvSpPr>
              <p:cNvPr id="449569" name="文本框 449568"/>
              <p:cNvSpPr txBox="1"/>
              <p:nvPr/>
            </p:nvSpPr>
            <p:spPr>
              <a:xfrm>
                <a:off x="3777" y="2185"/>
                <a:ext cx="630" cy="211"/>
              </a:xfrm>
              <a:prstGeom prst="rect">
                <a:avLst/>
              </a:prstGeom>
              <a:noFill/>
              <a:ln w="12700">
                <a:noFill/>
                <a:miter/>
              </a:ln>
            </p:spPr>
            <p:txBody>
              <a:bodyPr wrap="none" anchor="t">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46 ~ 1500</a:t>
                </a:r>
              </a:p>
            </p:txBody>
          </p:sp>
        </p:grpSp>
      </p:grpSp>
      <p:grpSp>
        <p:nvGrpSpPr>
          <p:cNvPr id="4" name="组合 449569"/>
          <p:cNvGrpSpPr/>
          <p:nvPr/>
        </p:nvGrpSpPr>
        <p:grpSpPr>
          <a:xfrm>
            <a:off x="5834063" y="2971800"/>
            <a:ext cx="3124200" cy="990600"/>
            <a:chOff x="2715" y="1872"/>
            <a:chExt cx="1968" cy="624"/>
          </a:xfrm>
        </p:grpSpPr>
        <p:sp>
          <p:nvSpPr>
            <p:cNvPr id="449571" name="右箭头 449570"/>
            <p:cNvSpPr/>
            <p:nvPr/>
          </p:nvSpPr>
          <p:spPr>
            <a:xfrm rot="-5400000" flipH="1">
              <a:off x="3507" y="2231"/>
              <a:ext cx="384" cy="145"/>
            </a:xfrm>
            <a:prstGeom prst="rightArrow">
              <a:avLst>
                <a:gd name="adj1" fmla="val 50000"/>
                <a:gd name="adj2" fmla="val 132426"/>
              </a:avLst>
            </a:prstGeom>
            <a:solidFill>
              <a:schemeClr val="accent1"/>
            </a:solidFill>
            <a:ln w="12700" cap="flat" cmpd="sng">
              <a:solidFill>
                <a:schemeClr val="tx1"/>
              </a:solidFill>
              <a:prstDash val="solid"/>
              <a:miter/>
              <a:headEnd type="none" w="med" len="med"/>
              <a:tailEnd type="none" w="med" len="med"/>
            </a:ln>
          </p:spPr>
          <p:txBody>
            <a:bodyPr/>
            <a:lstStyle/>
            <a:p>
              <a:endParaRPr lang="zh-CN" altLang="en-US" b="1"/>
            </a:p>
          </p:txBody>
        </p:sp>
        <p:sp>
          <p:nvSpPr>
            <p:cNvPr id="449572" name="矩形 449571"/>
            <p:cNvSpPr/>
            <p:nvPr/>
          </p:nvSpPr>
          <p:spPr>
            <a:xfrm>
              <a:off x="2715" y="1872"/>
              <a:ext cx="1968" cy="240"/>
            </a:xfrm>
            <a:prstGeom prst="rect">
              <a:avLst/>
            </a:prstGeom>
            <a:solidFill>
              <a:srgbClr val="CCECFF"/>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lstStyle/>
            <a:p>
              <a:pPr lvl="0" algn="ctr"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IP </a:t>
              </a:r>
              <a:r>
                <a:rPr lang="zh-CN" altLang="en-US" sz="1600" b="1" dirty="0">
                  <a:solidFill>
                    <a:srgbClr val="333399"/>
                  </a:solidFill>
                  <a:latin typeface="Times New Roman" panose="02020603050405020304" pitchFamily="18" charset="0"/>
                  <a:ea typeface="宋体" panose="02010600030101010101" pitchFamily="2" charset="-122"/>
                </a:rPr>
                <a:t>数据报</a:t>
              </a:r>
            </a:p>
          </p:txBody>
        </p:sp>
      </p:grpSp>
      <p:sp>
        <p:nvSpPr>
          <p:cNvPr id="449573" name="标题 449572"/>
          <p:cNvSpPr>
            <a:spLocks noGrp="1"/>
          </p:cNvSpPr>
          <p:nvPr>
            <p:ph type="title"/>
          </p:nvPr>
        </p:nvSpPr>
        <p:spPr>
          <a:xfrm>
            <a:off x="2424113" y="188913"/>
            <a:ext cx="7793037" cy="768350"/>
          </a:xfrm>
        </p:spPr>
        <p:txBody>
          <a:bodyPr anchor="b"/>
          <a:lstStyle/>
          <a:p>
            <a:pPr algn="ctr"/>
            <a:r>
              <a:rPr lang="zh-CN" altLang="en-US" b="1" dirty="0"/>
              <a:t>以太网 </a:t>
            </a:r>
            <a:r>
              <a:rPr lang="en-US" altLang="zh-CN" b="1" dirty="0"/>
              <a:t>V2 </a:t>
            </a:r>
            <a:r>
              <a:rPr lang="zh-CN" altLang="en-US" b="1" dirty="0"/>
              <a:t>的 </a:t>
            </a:r>
            <a:r>
              <a:rPr lang="en-US" altLang="zh-CN" b="1" dirty="0"/>
              <a:t>MAC </a:t>
            </a:r>
            <a:r>
              <a:rPr lang="zh-CN" altLang="en-US" b="1" dirty="0"/>
              <a:t>帧格式</a:t>
            </a:r>
          </a:p>
        </p:txBody>
      </p:sp>
      <p:sp>
        <p:nvSpPr>
          <p:cNvPr id="449574" name="圆角矩形标注 449573"/>
          <p:cNvSpPr/>
          <p:nvPr/>
        </p:nvSpPr>
        <p:spPr>
          <a:xfrm>
            <a:off x="4079875" y="2133600"/>
            <a:ext cx="3671888" cy="504825"/>
          </a:xfrm>
          <a:prstGeom prst="wedgeRoundRectCallout">
            <a:avLst>
              <a:gd name="adj1" fmla="val 12042"/>
              <a:gd name="adj2" fmla="val 310380"/>
              <a:gd name="adj3" fmla="val 16667"/>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zh-CN" altLang="en-US" sz="2400" b="1" dirty="0">
                <a:solidFill>
                  <a:srgbClr val="333399"/>
                </a:solidFill>
                <a:latin typeface="Arial" panose="020B0604020202020204" pitchFamily="34" charset="0"/>
                <a:ea typeface="黑体" panose="02010600030101010101" pitchFamily="49" charset="-122"/>
              </a:rPr>
              <a:t>数据字段 </a:t>
            </a:r>
            <a:r>
              <a:rPr lang="en-US" altLang="zh-CN" sz="2000" b="1">
                <a:solidFill>
                  <a:srgbClr val="333399"/>
                </a:solidFill>
                <a:latin typeface="Arial" panose="020B0604020202020204" pitchFamily="34" charset="0"/>
                <a:ea typeface="宋体" panose="02010600030101010101" pitchFamily="2" charset="-122"/>
              </a:rPr>
              <a:t>46 ~ 1500</a:t>
            </a:r>
            <a:r>
              <a:rPr lang="en-US" altLang="zh-CN" sz="2400" b="1" dirty="0">
                <a:solidFill>
                  <a:srgbClr val="333399"/>
                </a:solidFill>
                <a:latin typeface="Arial" panose="020B0604020202020204" pitchFamily="34" charset="0"/>
                <a:ea typeface="黑体" panose="02010600030101010101" pitchFamily="49" charset="-122"/>
              </a:rPr>
              <a:t> </a:t>
            </a:r>
            <a:r>
              <a:rPr lang="zh-CN" altLang="en-US" sz="2400" b="1" dirty="0">
                <a:solidFill>
                  <a:srgbClr val="333399"/>
                </a:solidFill>
                <a:latin typeface="Arial" panose="020B0604020202020204" pitchFamily="34" charset="0"/>
                <a:ea typeface="黑体" panose="02010600030101010101" pitchFamily="49" charset="-122"/>
              </a:rPr>
              <a:t>字节</a:t>
            </a:r>
          </a:p>
        </p:txBody>
      </p:sp>
      <p:sp>
        <p:nvSpPr>
          <p:cNvPr id="449575" name="文本框 449574"/>
          <p:cNvSpPr txBox="1"/>
          <p:nvPr/>
        </p:nvSpPr>
        <p:spPr>
          <a:xfrm>
            <a:off x="2298066" y="1136650"/>
            <a:ext cx="7703820" cy="824865"/>
          </a:xfrm>
          <a:prstGeom prst="rect">
            <a:avLst/>
          </a:prstGeom>
          <a:solidFill>
            <a:srgbClr val="CCECFF"/>
          </a:solidFill>
          <a:ln w="9525" cap="flat" cmpd="sng">
            <a:solidFill>
              <a:srgbClr val="333399"/>
            </a:solidFill>
            <a:prstDash val="solid"/>
            <a:miter/>
            <a:headEnd type="none" w="med" len="med"/>
            <a:tailEnd type="none" w="med" len="med"/>
          </a:ln>
        </p:spPr>
        <p:txBody>
          <a:bodyPr wrap="none" anchor="t">
            <a:spAutoFit/>
          </a:bodyPr>
          <a:lstStyle/>
          <a:p>
            <a:pPr lvl="0" algn="ctr"/>
            <a:r>
              <a:rPr lang="zh-CN" altLang="en-US" sz="2400" b="1" dirty="0">
                <a:latin typeface="Tahoma" panose="020B0604030504040204" pitchFamily="34" charset="0"/>
                <a:ea typeface="宋体" panose="02010600030101010101" pitchFamily="2" charset="-122"/>
              </a:rPr>
              <a:t>数据字段的正式名称是 </a:t>
            </a:r>
            <a:r>
              <a:rPr lang="en-US" altLang="zh-CN" sz="2400" b="1">
                <a:latin typeface="Arial" panose="020B0604020202020204" pitchFamily="34" charset="0"/>
                <a:ea typeface="宋体" panose="02010600030101010101" pitchFamily="2" charset="-122"/>
              </a:rPr>
              <a:t>MAC</a:t>
            </a:r>
            <a:r>
              <a:rPr lang="en-US" altLang="zh-CN" sz="2400" b="1">
                <a:latin typeface="Tahoma" panose="020B0604030504040204" pitchFamily="34" charset="0"/>
                <a:ea typeface="宋体" panose="02010600030101010101" pitchFamily="2" charset="-122"/>
              </a:rPr>
              <a:t> </a:t>
            </a:r>
            <a:r>
              <a:rPr lang="zh-CN" altLang="en-US" sz="2400" b="1" dirty="0">
                <a:latin typeface="Tahoma" panose="020B0604030504040204" pitchFamily="34" charset="0"/>
                <a:ea typeface="宋体" panose="02010600030101010101" pitchFamily="2" charset="-122"/>
              </a:rPr>
              <a:t>客户数据字段</a:t>
            </a:r>
          </a:p>
          <a:p>
            <a:pPr lvl="0" algn="ctr"/>
            <a:r>
              <a:rPr lang="zh-CN" altLang="en-US" sz="2000" b="1" dirty="0">
                <a:latin typeface="Tahoma" panose="020B0604030504040204" pitchFamily="34" charset="0"/>
                <a:ea typeface="宋体" panose="02010600030101010101" pitchFamily="2" charset="-122"/>
              </a:rPr>
              <a:t>最小长度 </a:t>
            </a:r>
            <a:r>
              <a:rPr lang="en-US" altLang="zh-CN" sz="2000" b="1" dirty="0">
                <a:latin typeface="Tahoma" panose="020B0604030504040204" pitchFamily="34" charset="0"/>
                <a:ea typeface="宋体" panose="02010600030101010101" pitchFamily="2" charset="-122"/>
              </a:rPr>
              <a:t>64 </a:t>
            </a:r>
            <a:r>
              <a:rPr lang="zh-CN" altLang="en-US" sz="2000" b="1" dirty="0">
                <a:latin typeface="Tahoma" panose="020B0604030504040204" pitchFamily="34" charset="0"/>
                <a:ea typeface="宋体" panose="02010600030101010101" pitchFamily="2" charset="-122"/>
              </a:rPr>
              <a:t>字节 </a:t>
            </a:r>
            <a:r>
              <a:rPr lang="en-US" altLang="zh-CN" sz="2000" b="1" dirty="0">
                <a:latin typeface="Tahoma" panose="020B0604030504040204" pitchFamily="34" charset="0"/>
                <a:ea typeface="宋体" panose="02010600030101010101" pitchFamily="2" charset="-122"/>
                <a:sym typeface="Symbol" panose="05050102010706020507" pitchFamily="18" charset="2"/>
              </a:rPr>
              <a:t></a:t>
            </a:r>
            <a:r>
              <a:rPr lang="en-US" altLang="zh-CN" sz="2000" b="1" dirty="0">
                <a:latin typeface="Tahoma" panose="020B0604030504040204" pitchFamily="34" charset="0"/>
                <a:ea typeface="宋体" panose="02010600030101010101" pitchFamily="2" charset="-122"/>
              </a:rPr>
              <a:t> 18 </a:t>
            </a:r>
            <a:r>
              <a:rPr lang="zh-CN" altLang="en-US" sz="2000" b="1" dirty="0">
                <a:latin typeface="Tahoma" panose="020B0604030504040204" pitchFamily="34" charset="0"/>
                <a:ea typeface="宋体" panose="02010600030101010101" pitchFamily="2" charset="-122"/>
              </a:rPr>
              <a:t>字节的首部和尾部 </a:t>
            </a:r>
            <a:r>
              <a:rPr lang="en-US" altLang="zh-CN" sz="2000" b="1" dirty="0">
                <a:latin typeface="Tahoma" panose="020B0604030504040204" pitchFamily="34" charset="0"/>
                <a:ea typeface="宋体" panose="02010600030101010101" pitchFamily="2" charset="-122"/>
              </a:rPr>
              <a:t>= </a:t>
            </a:r>
            <a:r>
              <a:rPr lang="zh-CN" altLang="en-US" sz="2000" b="1" dirty="0">
                <a:latin typeface="Tahoma" panose="020B0604030504040204" pitchFamily="34" charset="0"/>
                <a:ea typeface="宋体" panose="02010600030101010101" pitchFamily="2" charset="-122"/>
              </a:rPr>
              <a:t>数据字段的最小长度 </a:t>
            </a:r>
            <a:r>
              <a:rPr lang="zh-CN" altLang="en-US" sz="2400" b="1" dirty="0">
                <a:latin typeface="Tahoma" panose="020B0604030504040204" pitchFamily="34"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知识点一局域网简介</a:t>
            </a:r>
            <a:endParaRPr lang="zh-CN" altLang="en-US" dirty="0"/>
          </a:p>
        </p:txBody>
      </p:sp>
      <p:sp>
        <p:nvSpPr>
          <p:cNvPr id="3" name="内容占位符 2"/>
          <p:cNvSpPr>
            <a:spLocks noGrp="1"/>
          </p:cNvSpPr>
          <p:nvPr>
            <p:ph idx="1"/>
          </p:nvPr>
        </p:nvSpPr>
        <p:spPr>
          <a:xfrm>
            <a:off x="853440" y="1581785"/>
            <a:ext cx="10515600" cy="4351338"/>
          </a:xfrm>
        </p:spPr>
        <p:txBody>
          <a:bodyPr>
            <a:noAutofit/>
          </a:bodyPr>
          <a:lstStyle/>
          <a:p>
            <a:pPr>
              <a:lnSpc>
                <a:spcPct val="150000"/>
              </a:lnSpc>
            </a:pPr>
            <a:r>
              <a:rPr lang="zh-CN" altLang="en-US" sz="2400" b="1" dirty="0" smtClean="0">
                <a:solidFill>
                  <a:srgbClr val="FF0000"/>
                </a:solidFill>
                <a:latin typeface="黑体" pitchFamily="2" charset="-122"/>
                <a:ea typeface="黑体" pitchFamily="2" charset="-122"/>
              </a:rPr>
              <a:t>问题：根据以往所学内容，什么是局域网？局域网的优势及局域网的拓扑结构有哪些？</a:t>
            </a:r>
          </a:p>
          <a:p>
            <a:pPr>
              <a:lnSpc>
                <a:spcPct val="150000"/>
              </a:lnSpc>
            </a:pPr>
            <a:r>
              <a:rPr lang="zh-CN" altLang="en-US" sz="2400" b="1" dirty="0" smtClean="0">
                <a:latin typeface="黑体" pitchFamily="2" charset="-122"/>
                <a:ea typeface="黑体" pitchFamily="2" charset="-122"/>
              </a:rPr>
              <a:t>局域网（</a:t>
            </a:r>
            <a:r>
              <a:rPr lang="en-US" sz="2400" b="1" dirty="0" smtClean="0">
                <a:latin typeface="黑体" pitchFamily="2" charset="-122"/>
                <a:ea typeface="黑体" pitchFamily="2" charset="-122"/>
              </a:rPr>
              <a:t>Local Area Network</a:t>
            </a:r>
            <a:r>
              <a:rPr lang="zh-CN" altLang="en-US" sz="2400" b="1" dirty="0" smtClean="0">
                <a:latin typeface="黑体" pitchFamily="2" charset="-122"/>
                <a:ea typeface="黑体" pitchFamily="2" charset="-122"/>
              </a:rPr>
              <a:t>，</a:t>
            </a:r>
            <a:r>
              <a:rPr lang="en-US" sz="2400" b="1" dirty="0" smtClean="0">
                <a:latin typeface="黑体" pitchFamily="2" charset="-122"/>
                <a:ea typeface="黑体" pitchFamily="2" charset="-122"/>
              </a:rPr>
              <a:t>LAN</a:t>
            </a:r>
            <a:r>
              <a:rPr lang="zh-CN" altLang="en-US" sz="2400" b="1" dirty="0" smtClean="0">
                <a:latin typeface="黑体" pitchFamily="2" charset="-122"/>
                <a:ea typeface="黑体" pitchFamily="2" charset="-122"/>
              </a:rPr>
              <a:t>）是指在某一区域内由多台计算机互联成的计算机组。一般是方圆几千米以内。</a:t>
            </a:r>
            <a:endParaRPr lang="en-US" altLang="zh-CN" sz="2400" b="1" dirty="0" smtClean="0">
              <a:latin typeface="黑体" pitchFamily="2" charset="-122"/>
              <a:ea typeface="黑体" pitchFamily="2" charset="-122"/>
            </a:endParaRPr>
          </a:p>
          <a:p>
            <a:pPr>
              <a:lnSpc>
                <a:spcPct val="150000"/>
              </a:lnSpc>
            </a:pPr>
            <a:r>
              <a:rPr lang="zh-CN" altLang="en-US" sz="2400" b="1" dirty="0" smtClean="0">
                <a:latin typeface="黑体" pitchFamily="2" charset="-122"/>
                <a:ea typeface="黑体" pitchFamily="2" charset="-122"/>
              </a:rPr>
              <a:t>局域网可以实现文件管理、应用软件共享、打印机共享、工作组内的日程安排、电子邮件和传真通信服务等功能。局域网是封闭型的，可以由办公室内的两台计算机组成，也可以由一个公司内的上千台计算机组成。</a:t>
            </a:r>
          </a:p>
          <a:p>
            <a:pPr>
              <a:lnSpc>
                <a:spcPct val="150000"/>
              </a:lnSpc>
            </a:pPr>
            <a:endParaRPr lang="zh-CN" altLang="en-US" b="1" dirty="0">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直接连接符 450561"/>
          <p:cNvSpPr/>
          <p:nvPr/>
        </p:nvSpPr>
        <p:spPr>
          <a:xfrm>
            <a:off x="1676400" y="4495800"/>
            <a:ext cx="8915400" cy="0"/>
          </a:xfrm>
          <a:prstGeom prst="line">
            <a:avLst/>
          </a:prstGeom>
          <a:ln w="38100" cap="flat" cmpd="dbl">
            <a:solidFill>
              <a:schemeClr val="folHlink"/>
            </a:solidFill>
            <a:prstDash val="dash"/>
            <a:headEnd type="none" w="med" len="med"/>
            <a:tailEnd type="none" w="med" len="med"/>
          </a:ln>
        </p:spPr>
        <p:txBody>
          <a:bodyPr/>
          <a:lstStyle/>
          <a:p>
            <a:endParaRPr lang="zh-CN" altLang="en-US"/>
          </a:p>
        </p:txBody>
      </p:sp>
      <p:sp>
        <p:nvSpPr>
          <p:cNvPr id="450563" name="矩形 450562"/>
          <p:cNvSpPr/>
          <p:nvPr/>
        </p:nvSpPr>
        <p:spPr>
          <a:xfrm>
            <a:off x="3078163" y="4730750"/>
            <a:ext cx="6413500" cy="495300"/>
          </a:xfrm>
          <a:prstGeom prst="rect">
            <a:avLst/>
          </a:prstGeom>
          <a:solidFill>
            <a:srgbClr val="FFCCFF"/>
          </a:solidFill>
          <a:ln w="12700">
            <a:noFill/>
            <a:miter/>
          </a:ln>
        </p:spPr>
        <p:txBody>
          <a:bodyPr/>
          <a:lstStyle/>
          <a:p>
            <a:endParaRPr lang="zh-CN" altLang="en-US" b="1"/>
          </a:p>
        </p:txBody>
      </p:sp>
      <p:sp>
        <p:nvSpPr>
          <p:cNvPr id="450564" name="矩形 450563"/>
          <p:cNvSpPr/>
          <p:nvPr/>
        </p:nvSpPr>
        <p:spPr>
          <a:xfrm>
            <a:off x="3071813" y="4730750"/>
            <a:ext cx="6419850" cy="488950"/>
          </a:xfrm>
          <a:prstGeom prst="rect">
            <a:avLst/>
          </a:prstGeom>
          <a:noFill/>
          <a:ln w="28575" cap="flat" cmpd="sng">
            <a:solidFill>
              <a:schemeClr val="folHlink"/>
            </a:solidFill>
            <a:prstDash val="solid"/>
            <a:miter/>
            <a:headEnd type="none" w="med" len="med"/>
            <a:tailEnd type="none" w="med" len="med"/>
          </a:ln>
        </p:spPr>
        <p:txBody>
          <a:bodyPr/>
          <a:lstStyle/>
          <a:p>
            <a:endParaRPr lang="zh-CN" altLang="en-US" b="1"/>
          </a:p>
        </p:txBody>
      </p:sp>
      <p:sp>
        <p:nvSpPr>
          <p:cNvPr id="450565" name="矩形 450564"/>
          <p:cNvSpPr/>
          <p:nvPr/>
        </p:nvSpPr>
        <p:spPr>
          <a:xfrm>
            <a:off x="5780088" y="4835525"/>
            <a:ext cx="91948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MAC </a:t>
            </a:r>
            <a:r>
              <a:rPr lang="zh-CN" altLang="en-US" sz="1600" b="1" dirty="0">
                <a:solidFill>
                  <a:srgbClr val="333399"/>
                </a:solidFill>
                <a:latin typeface="Times New Roman" panose="02020603050405020304" pitchFamily="18" charset="0"/>
                <a:ea typeface="宋体" panose="02010600030101010101" pitchFamily="2" charset="-122"/>
              </a:rPr>
              <a:t>帧</a:t>
            </a:r>
          </a:p>
        </p:txBody>
      </p:sp>
      <p:sp>
        <p:nvSpPr>
          <p:cNvPr id="450566" name="矩形 450565"/>
          <p:cNvSpPr/>
          <p:nvPr/>
        </p:nvSpPr>
        <p:spPr>
          <a:xfrm>
            <a:off x="9767888" y="4814888"/>
            <a:ext cx="78994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物理层</a:t>
            </a:r>
          </a:p>
        </p:txBody>
      </p:sp>
      <p:sp>
        <p:nvSpPr>
          <p:cNvPr id="450567" name="矩形 450566"/>
          <p:cNvSpPr/>
          <p:nvPr/>
        </p:nvSpPr>
        <p:spPr>
          <a:xfrm>
            <a:off x="9737725" y="3886200"/>
            <a:ext cx="919480" cy="332740"/>
          </a:xfrm>
          <a:prstGeom prst="rect">
            <a:avLst/>
          </a:prstGeom>
          <a:solidFill>
            <a:schemeClr val="bg1"/>
          </a:solid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MAC </a:t>
            </a:r>
            <a:r>
              <a:rPr lang="zh-CN" altLang="en-US" sz="1600" b="1" dirty="0">
                <a:solidFill>
                  <a:srgbClr val="333399"/>
                </a:solidFill>
                <a:latin typeface="Times New Roman" panose="02020603050405020304" pitchFamily="18" charset="0"/>
                <a:ea typeface="宋体" panose="02010600030101010101" pitchFamily="2" charset="-122"/>
              </a:rPr>
              <a:t>层</a:t>
            </a:r>
          </a:p>
        </p:txBody>
      </p:sp>
      <p:sp>
        <p:nvSpPr>
          <p:cNvPr id="450568" name="直接连接符 450567"/>
          <p:cNvSpPr/>
          <p:nvPr/>
        </p:nvSpPr>
        <p:spPr>
          <a:xfrm flipH="1">
            <a:off x="3070225" y="4221163"/>
            <a:ext cx="1588" cy="514350"/>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50569" name="直接连接符 450568"/>
          <p:cNvSpPr/>
          <p:nvPr/>
        </p:nvSpPr>
        <p:spPr>
          <a:xfrm>
            <a:off x="9480550" y="4292600"/>
            <a:ext cx="11113" cy="431800"/>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50570" name="矩形 450569"/>
          <p:cNvSpPr/>
          <p:nvPr/>
        </p:nvSpPr>
        <p:spPr>
          <a:xfrm>
            <a:off x="9872663" y="2971800"/>
            <a:ext cx="62611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IP </a:t>
            </a:r>
            <a:r>
              <a:rPr lang="zh-CN" altLang="en-US" sz="1600" b="1" dirty="0">
                <a:solidFill>
                  <a:srgbClr val="333399"/>
                </a:solidFill>
                <a:latin typeface="Times New Roman" panose="02020603050405020304" pitchFamily="18" charset="0"/>
                <a:ea typeface="宋体" panose="02010600030101010101" pitchFamily="2" charset="-122"/>
              </a:rPr>
              <a:t>层</a:t>
            </a:r>
          </a:p>
        </p:txBody>
      </p:sp>
      <p:sp>
        <p:nvSpPr>
          <p:cNvPr id="450571" name="直接连接符 450570"/>
          <p:cNvSpPr/>
          <p:nvPr/>
        </p:nvSpPr>
        <p:spPr>
          <a:xfrm>
            <a:off x="9720263" y="3505200"/>
            <a:ext cx="820737" cy="11113"/>
          </a:xfrm>
          <a:prstGeom prst="line">
            <a:avLst/>
          </a:prstGeom>
          <a:ln w="12700" cap="flat" cmpd="sng">
            <a:solidFill>
              <a:schemeClr val="tx1"/>
            </a:solidFill>
            <a:prstDash val="lgDash"/>
            <a:headEnd type="none" w="med" len="med"/>
            <a:tailEnd type="none" w="med" len="med"/>
          </a:ln>
        </p:spPr>
        <p:txBody>
          <a:bodyPr/>
          <a:lstStyle/>
          <a:p>
            <a:endParaRPr lang="zh-CN" altLang="en-US"/>
          </a:p>
        </p:txBody>
      </p:sp>
      <p:grpSp>
        <p:nvGrpSpPr>
          <p:cNvPr id="2" name="组合 450574"/>
          <p:cNvGrpSpPr/>
          <p:nvPr/>
        </p:nvGrpSpPr>
        <p:grpSpPr>
          <a:xfrm>
            <a:off x="2570163" y="3463925"/>
            <a:ext cx="6951662" cy="1412875"/>
            <a:chOff x="659" y="2182"/>
            <a:chExt cx="4379" cy="890"/>
          </a:xfrm>
        </p:grpSpPr>
        <p:sp>
          <p:nvSpPr>
            <p:cNvPr id="450576" name="右箭头 450575"/>
            <p:cNvSpPr/>
            <p:nvPr/>
          </p:nvSpPr>
          <p:spPr>
            <a:xfrm rot="-5400000" flipH="1">
              <a:off x="2829" y="2807"/>
              <a:ext cx="384" cy="145"/>
            </a:xfrm>
            <a:prstGeom prst="rightArrow">
              <a:avLst>
                <a:gd name="adj1" fmla="val 50000"/>
                <a:gd name="adj2" fmla="val 132426"/>
              </a:avLst>
            </a:prstGeom>
            <a:solidFill>
              <a:schemeClr val="accent1"/>
            </a:solidFill>
            <a:ln w="12700" cap="flat" cmpd="sng">
              <a:solidFill>
                <a:schemeClr val="tx1"/>
              </a:solidFill>
              <a:prstDash val="solid"/>
              <a:miter/>
              <a:headEnd type="none" w="med" len="med"/>
              <a:tailEnd type="none" w="med" len="med"/>
            </a:ln>
          </p:spPr>
          <p:txBody>
            <a:bodyPr/>
            <a:lstStyle/>
            <a:p>
              <a:endParaRPr lang="zh-CN" altLang="en-US" b="1"/>
            </a:p>
          </p:txBody>
        </p:sp>
        <p:grpSp>
          <p:nvGrpSpPr>
            <p:cNvPr id="3" name="组合 450576"/>
            <p:cNvGrpSpPr/>
            <p:nvPr/>
          </p:nvGrpSpPr>
          <p:grpSpPr>
            <a:xfrm>
              <a:off x="659" y="2182"/>
              <a:ext cx="4379" cy="506"/>
              <a:chOff x="659" y="2182"/>
              <a:chExt cx="4379" cy="506"/>
            </a:xfrm>
          </p:grpSpPr>
          <p:sp>
            <p:nvSpPr>
              <p:cNvPr id="450578" name="矩形 450577"/>
              <p:cNvSpPr/>
              <p:nvPr/>
            </p:nvSpPr>
            <p:spPr>
              <a:xfrm>
                <a:off x="974" y="2400"/>
                <a:ext cx="4045" cy="288"/>
              </a:xfrm>
              <a:prstGeom prst="rect">
                <a:avLst/>
              </a:prstGeom>
              <a:solidFill>
                <a:srgbClr val="FFCCFF"/>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a:lstStyle/>
              <a:p>
                <a:endParaRPr lang="zh-CN" altLang="en-US" b="1"/>
              </a:p>
            </p:txBody>
          </p:sp>
          <p:sp>
            <p:nvSpPr>
              <p:cNvPr id="450579" name="直接连接符 450578"/>
              <p:cNvSpPr/>
              <p:nvPr/>
            </p:nvSpPr>
            <p:spPr>
              <a:xfrm>
                <a:off x="1563"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50580" name="直接连接符 450579"/>
              <p:cNvSpPr/>
              <p:nvPr/>
            </p:nvSpPr>
            <p:spPr>
              <a:xfrm>
                <a:off x="2139"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50581" name="直接连接符 450580"/>
              <p:cNvSpPr/>
              <p:nvPr/>
            </p:nvSpPr>
            <p:spPr>
              <a:xfrm>
                <a:off x="2715"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50582" name="直接连接符 450581"/>
              <p:cNvSpPr/>
              <p:nvPr/>
            </p:nvSpPr>
            <p:spPr>
              <a:xfrm>
                <a:off x="4683"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50583" name="矩形 450582"/>
              <p:cNvSpPr/>
              <p:nvPr/>
            </p:nvSpPr>
            <p:spPr>
              <a:xfrm>
                <a:off x="963" y="2445"/>
                <a:ext cx="626"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目的地址</a:t>
                </a:r>
              </a:p>
            </p:txBody>
          </p:sp>
          <p:sp>
            <p:nvSpPr>
              <p:cNvPr id="450584" name="矩形 450583"/>
              <p:cNvSpPr/>
              <p:nvPr/>
            </p:nvSpPr>
            <p:spPr>
              <a:xfrm>
                <a:off x="1609" y="2445"/>
                <a:ext cx="49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源地址</a:t>
                </a:r>
              </a:p>
            </p:txBody>
          </p:sp>
          <p:sp>
            <p:nvSpPr>
              <p:cNvPr id="450585" name="矩形 450584"/>
              <p:cNvSpPr/>
              <p:nvPr/>
            </p:nvSpPr>
            <p:spPr>
              <a:xfrm>
                <a:off x="2241" y="2445"/>
                <a:ext cx="370"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类型</a:t>
                </a:r>
              </a:p>
            </p:txBody>
          </p:sp>
          <p:sp>
            <p:nvSpPr>
              <p:cNvPr id="450586" name="矩形 450585"/>
              <p:cNvSpPr/>
              <p:nvPr/>
            </p:nvSpPr>
            <p:spPr>
              <a:xfrm>
                <a:off x="3406" y="2445"/>
                <a:ext cx="626"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数        据</a:t>
                </a:r>
              </a:p>
            </p:txBody>
          </p:sp>
          <p:sp>
            <p:nvSpPr>
              <p:cNvPr id="450587" name="矩形 450586"/>
              <p:cNvSpPr/>
              <p:nvPr/>
            </p:nvSpPr>
            <p:spPr>
              <a:xfrm>
                <a:off x="4683" y="2445"/>
                <a:ext cx="355"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FCS</a:t>
                </a:r>
              </a:p>
            </p:txBody>
          </p:sp>
          <p:sp>
            <p:nvSpPr>
              <p:cNvPr id="450588" name="矩形 450587"/>
              <p:cNvSpPr/>
              <p:nvPr/>
            </p:nvSpPr>
            <p:spPr>
              <a:xfrm>
                <a:off x="1193"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6</a:t>
                </a:r>
              </a:p>
            </p:txBody>
          </p:sp>
          <p:sp>
            <p:nvSpPr>
              <p:cNvPr id="450589" name="矩形 450588"/>
              <p:cNvSpPr/>
              <p:nvPr/>
            </p:nvSpPr>
            <p:spPr>
              <a:xfrm>
                <a:off x="1810"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6</a:t>
                </a:r>
              </a:p>
            </p:txBody>
          </p:sp>
          <p:sp>
            <p:nvSpPr>
              <p:cNvPr id="450590" name="矩形 450589"/>
              <p:cNvSpPr/>
              <p:nvPr/>
            </p:nvSpPr>
            <p:spPr>
              <a:xfrm>
                <a:off x="2379"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2</a:t>
                </a:r>
              </a:p>
            </p:txBody>
          </p:sp>
          <p:sp>
            <p:nvSpPr>
              <p:cNvPr id="450591" name="矩形 450590"/>
              <p:cNvSpPr/>
              <p:nvPr/>
            </p:nvSpPr>
            <p:spPr>
              <a:xfrm>
                <a:off x="4786"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4</a:t>
                </a:r>
              </a:p>
            </p:txBody>
          </p:sp>
          <p:sp>
            <p:nvSpPr>
              <p:cNvPr id="450592" name="矩形 450591"/>
              <p:cNvSpPr/>
              <p:nvPr/>
            </p:nvSpPr>
            <p:spPr>
              <a:xfrm>
                <a:off x="659" y="2182"/>
                <a:ext cx="370"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字节</a:t>
                </a:r>
              </a:p>
            </p:txBody>
          </p:sp>
          <p:sp>
            <p:nvSpPr>
              <p:cNvPr id="450593" name="文本框 450592"/>
              <p:cNvSpPr txBox="1"/>
              <p:nvPr/>
            </p:nvSpPr>
            <p:spPr>
              <a:xfrm>
                <a:off x="3777" y="2185"/>
                <a:ext cx="630" cy="211"/>
              </a:xfrm>
              <a:prstGeom prst="rect">
                <a:avLst/>
              </a:prstGeom>
              <a:noFill/>
              <a:ln w="12700">
                <a:noFill/>
                <a:miter/>
              </a:ln>
            </p:spPr>
            <p:txBody>
              <a:bodyPr wrap="none" anchor="t">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46 ~ 1500</a:t>
                </a:r>
              </a:p>
            </p:txBody>
          </p:sp>
        </p:grpSp>
      </p:grpSp>
      <p:grpSp>
        <p:nvGrpSpPr>
          <p:cNvPr id="4" name="组合 450593"/>
          <p:cNvGrpSpPr/>
          <p:nvPr/>
        </p:nvGrpSpPr>
        <p:grpSpPr>
          <a:xfrm>
            <a:off x="5834063" y="2971800"/>
            <a:ext cx="3124200" cy="990600"/>
            <a:chOff x="2715" y="1872"/>
            <a:chExt cx="1968" cy="624"/>
          </a:xfrm>
        </p:grpSpPr>
        <p:sp>
          <p:nvSpPr>
            <p:cNvPr id="450595" name="右箭头 450594"/>
            <p:cNvSpPr/>
            <p:nvPr/>
          </p:nvSpPr>
          <p:spPr>
            <a:xfrm rot="-5400000" flipH="1">
              <a:off x="3507" y="2231"/>
              <a:ext cx="384" cy="145"/>
            </a:xfrm>
            <a:prstGeom prst="rightArrow">
              <a:avLst>
                <a:gd name="adj1" fmla="val 50000"/>
                <a:gd name="adj2" fmla="val 132426"/>
              </a:avLst>
            </a:prstGeom>
            <a:solidFill>
              <a:schemeClr val="accent1"/>
            </a:solidFill>
            <a:ln w="12700" cap="flat" cmpd="sng">
              <a:solidFill>
                <a:schemeClr val="tx1"/>
              </a:solidFill>
              <a:prstDash val="solid"/>
              <a:miter/>
              <a:headEnd type="none" w="med" len="med"/>
              <a:tailEnd type="none" w="med" len="med"/>
            </a:ln>
          </p:spPr>
          <p:txBody>
            <a:bodyPr/>
            <a:lstStyle/>
            <a:p>
              <a:endParaRPr lang="zh-CN" altLang="en-US" b="1"/>
            </a:p>
          </p:txBody>
        </p:sp>
        <p:sp>
          <p:nvSpPr>
            <p:cNvPr id="450596" name="矩形 450595"/>
            <p:cNvSpPr/>
            <p:nvPr/>
          </p:nvSpPr>
          <p:spPr>
            <a:xfrm>
              <a:off x="2715" y="1872"/>
              <a:ext cx="1968" cy="240"/>
            </a:xfrm>
            <a:prstGeom prst="rect">
              <a:avLst/>
            </a:prstGeom>
            <a:solidFill>
              <a:srgbClr val="CCECFF"/>
            </a:solidFill>
            <a:ln w="19050"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ctr"/>
            <a:lstStyle/>
            <a:p>
              <a:pPr lvl="0" algn="ctr"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IP </a:t>
              </a:r>
              <a:r>
                <a:rPr lang="zh-CN" altLang="en-US" sz="1600" b="1" dirty="0">
                  <a:solidFill>
                    <a:srgbClr val="333399"/>
                  </a:solidFill>
                  <a:latin typeface="Times New Roman" panose="02020603050405020304" pitchFamily="18" charset="0"/>
                  <a:ea typeface="宋体" panose="02010600030101010101" pitchFamily="2" charset="-122"/>
                </a:rPr>
                <a:t>数据报</a:t>
              </a:r>
            </a:p>
          </p:txBody>
        </p:sp>
      </p:grpSp>
      <p:sp>
        <p:nvSpPr>
          <p:cNvPr id="450597" name="标题 450596"/>
          <p:cNvSpPr>
            <a:spLocks noGrp="1"/>
          </p:cNvSpPr>
          <p:nvPr>
            <p:ph type="title"/>
          </p:nvPr>
        </p:nvSpPr>
        <p:spPr>
          <a:xfrm>
            <a:off x="2424113" y="188913"/>
            <a:ext cx="7793037" cy="768350"/>
          </a:xfrm>
        </p:spPr>
        <p:txBody>
          <a:bodyPr anchor="b"/>
          <a:lstStyle/>
          <a:p>
            <a:pPr algn="ctr"/>
            <a:r>
              <a:rPr lang="zh-CN" altLang="en-US" b="1" dirty="0"/>
              <a:t>以太网 </a:t>
            </a:r>
            <a:r>
              <a:rPr lang="en-US" altLang="zh-CN" b="1" dirty="0"/>
              <a:t>V2 </a:t>
            </a:r>
            <a:r>
              <a:rPr lang="zh-CN" altLang="en-US" b="1" dirty="0"/>
              <a:t>的 </a:t>
            </a:r>
            <a:r>
              <a:rPr lang="en-US" altLang="zh-CN" b="1" dirty="0"/>
              <a:t>MAC </a:t>
            </a:r>
            <a:r>
              <a:rPr lang="zh-CN" altLang="en-US" b="1" dirty="0"/>
              <a:t>帧格式</a:t>
            </a:r>
          </a:p>
        </p:txBody>
      </p:sp>
      <p:sp>
        <p:nvSpPr>
          <p:cNvPr id="450598" name="圆角矩形标注 450597"/>
          <p:cNvSpPr/>
          <p:nvPr/>
        </p:nvSpPr>
        <p:spPr>
          <a:xfrm>
            <a:off x="4656138" y="2133600"/>
            <a:ext cx="2735262" cy="504825"/>
          </a:xfrm>
          <a:prstGeom prst="wedgeRoundRectCallout">
            <a:avLst>
              <a:gd name="adj1" fmla="val 116454"/>
              <a:gd name="adj2" fmla="val 310380"/>
              <a:gd name="adj3" fmla="val 16667"/>
            </a:avLst>
          </a:prstGeom>
          <a:solidFill>
            <a:srgbClr val="FFFF99"/>
          </a:solidFill>
          <a:ln w="9525" cap="flat" cmpd="sng">
            <a:solidFill>
              <a:schemeClr val="tx1"/>
            </a:solidFill>
            <a:prstDash val="solid"/>
            <a:miter/>
            <a:headEnd type="none" w="med" len="med"/>
            <a:tailEnd type="none" w="med" len="med"/>
          </a:ln>
        </p:spPr>
        <p:txBody>
          <a:bodyPr/>
          <a:lstStyle/>
          <a:p>
            <a:pPr lvl="0" algn="ctr"/>
            <a:r>
              <a:rPr lang="en-US" altLang="zh-CN" sz="2400" b="1" dirty="0">
                <a:solidFill>
                  <a:srgbClr val="333399"/>
                </a:solidFill>
                <a:latin typeface="Arial" panose="020B0604020202020204" pitchFamily="34" charset="0"/>
                <a:ea typeface="黑体" panose="02010600030101010101" pitchFamily="49" charset="-122"/>
              </a:rPr>
              <a:t>FCS </a:t>
            </a:r>
            <a:r>
              <a:rPr lang="zh-CN" altLang="en-US" sz="2400" b="1" dirty="0">
                <a:solidFill>
                  <a:srgbClr val="333399"/>
                </a:solidFill>
                <a:latin typeface="Arial" panose="020B0604020202020204" pitchFamily="34" charset="0"/>
                <a:ea typeface="黑体" panose="02010600030101010101" pitchFamily="49" charset="-122"/>
              </a:rPr>
              <a:t>字段 </a:t>
            </a:r>
            <a:r>
              <a:rPr lang="en-US" altLang="zh-CN" sz="2000" b="1">
                <a:solidFill>
                  <a:srgbClr val="333399"/>
                </a:solidFill>
                <a:latin typeface="Arial" panose="020B0604020202020204" pitchFamily="34" charset="0"/>
                <a:ea typeface="宋体" panose="02010600030101010101" pitchFamily="2" charset="-122"/>
              </a:rPr>
              <a:t>4</a:t>
            </a:r>
            <a:r>
              <a:rPr lang="en-US" altLang="zh-CN" sz="2400" b="1" dirty="0">
                <a:solidFill>
                  <a:srgbClr val="333399"/>
                </a:solidFill>
                <a:latin typeface="Arial" panose="020B0604020202020204" pitchFamily="34" charset="0"/>
                <a:ea typeface="黑体" panose="02010600030101010101" pitchFamily="49" charset="-122"/>
              </a:rPr>
              <a:t> </a:t>
            </a:r>
            <a:r>
              <a:rPr lang="zh-CN" altLang="en-US" sz="2400" b="1" dirty="0">
                <a:solidFill>
                  <a:srgbClr val="333399"/>
                </a:solidFill>
                <a:latin typeface="Arial" panose="020B0604020202020204" pitchFamily="34" charset="0"/>
                <a:ea typeface="黑体" panose="02010600030101010101" pitchFamily="49" charset="-122"/>
              </a:rPr>
              <a:t>字节</a:t>
            </a:r>
          </a:p>
        </p:txBody>
      </p:sp>
      <p:sp>
        <p:nvSpPr>
          <p:cNvPr id="450599" name="文本框 450598"/>
          <p:cNvSpPr txBox="1"/>
          <p:nvPr/>
        </p:nvSpPr>
        <p:spPr>
          <a:xfrm>
            <a:off x="2949893" y="1138238"/>
            <a:ext cx="6403340" cy="826770"/>
          </a:xfrm>
          <a:prstGeom prst="rect">
            <a:avLst/>
          </a:prstGeom>
          <a:solidFill>
            <a:srgbClr val="CCECFF"/>
          </a:solidFill>
          <a:ln w="9525" cap="flat" cmpd="sng">
            <a:solidFill>
              <a:srgbClr val="333399"/>
            </a:solidFill>
            <a:prstDash val="solid"/>
            <a:miter/>
            <a:headEnd type="none" w="med" len="med"/>
            <a:tailEnd type="none" w="med" len="med"/>
          </a:ln>
        </p:spPr>
        <p:txBody>
          <a:bodyPr wrap="none" anchor="t">
            <a:spAutoFit/>
          </a:bodyPr>
          <a:lstStyle/>
          <a:p>
            <a:pPr lvl="0" algn="ctr"/>
            <a:r>
              <a:rPr lang="zh-CN" altLang="en-US" sz="2400" b="1" dirty="0">
                <a:solidFill>
                  <a:srgbClr val="333399"/>
                </a:solidFill>
                <a:latin typeface="Arial" panose="020B0604020202020204" pitchFamily="34" charset="0"/>
                <a:ea typeface="黑体" panose="02010600030101010101" pitchFamily="49" charset="-122"/>
              </a:rPr>
              <a:t>当传输媒体的误码率为 </a:t>
            </a:r>
            <a:r>
              <a:rPr lang="en-US" altLang="zh-CN" sz="2400" b="1">
                <a:solidFill>
                  <a:srgbClr val="333399"/>
                </a:solidFill>
                <a:latin typeface="Arial" panose="020B0604020202020204" pitchFamily="34" charset="0"/>
                <a:ea typeface="黑体" panose="02010600030101010101" pitchFamily="49" charset="-122"/>
              </a:rPr>
              <a:t>1</a:t>
            </a:r>
            <a:r>
              <a:rPr lang="en-US" altLang="zh-CN" sz="2400" b="1">
                <a:solidFill>
                  <a:srgbClr val="333399"/>
                </a:solidFill>
                <a:latin typeface="Arial" panose="020B0604020202020204" pitchFamily="34" charset="0"/>
                <a:ea typeface="黑体" panose="02010600030101010101" pitchFamily="49" charset="-122"/>
                <a:sym typeface="Symbol" panose="05050102010706020507" pitchFamily="18" charset="2"/>
              </a:rPr>
              <a:t></a:t>
            </a:r>
            <a:r>
              <a:rPr lang="en-US" altLang="zh-CN" sz="2400" b="1">
                <a:solidFill>
                  <a:srgbClr val="333399"/>
                </a:solidFill>
                <a:latin typeface="Arial" panose="020B0604020202020204" pitchFamily="34" charset="0"/>
                <a:ea typeface="黑体" panose="02010600030101010101" pitchFamily="49" charset="-122"/>
              </a:rPr>
              <a:t>10</a:t>
            </a:r>
            <a:r>
              <a:rPr lang="en-US" altLang="zh-CN" sz="2400" b="1" baseline="30000">
                <a:solidFill>
                  <a:srgbClr val="333399"/>
                </a:solidFill>
                <a:latin typeface="Arial" panose="020B0604020202020204" pitchFamily="34" charset="0"/>
                <a:ea typeface="黑体" panose="02010600030101010101" pitchFamily="49" charset="-122"/>
                <a:sym typeface="Symbol" panose="05050102010706020507" pitchFamily="18" charset="2"/>
              </a:rPr>
              <a:t></a:t>
            </a:r>
            <a:r>
              <a:rPr lang="en-US" altLang="zh-CN" sz="2400" b="1" baseline="30000">
                <a:solidFill>
                  <a:srgbClr val="333399"/>
                </a:solidFill>
                <a:latin typeface="Arial" panose="020B0604020202020204" pitchFamily="34" charset="0"/>
                <a:ea typeface="黑体" panose="02010600030101010101" pitchFamily="49" charset="-122"/>
              </a:rPr>
              <a:t>8</a:t>
            </a:r>
            <a:r>
              <a:rPr lang="en-US" altLang="zh-CN" sz="2400" b="1" dirty="0">
                <a:solidFill>
                  <a:srgbClr val="333399"/>
                </a:solidFill>
                <a:latin typeface="Arial" panose="020B0604020202020204" pitchFamily="34" charset="0"/>
                <a:ea typeface="黑体" panose="02010600030101010101" pitchFamily="49" charset="-122"/>
              </a:rPr>
              <a:t> </a:t>
            </a:r>
            <a:r>
              <a:rPr lang="zh-CN" altLang="en-US" sz="2400" b="1" dirty="0">
                <a:solidFill>
                  <a:srgbClr val="333399"/>
                </a:solidFill>
                <a:latin typeface="Arial" panose="020B0604020202020204" pitchFamily="34" charset="0"/>
                <a:ea typeface="黑体" panose="02010600030101010101" pitchFamily="49" charset="-122"/>
              </a:rPr>
              <a:t>时，</a:t>
            </a:r>
          </a:p>
          <a:p>
            <a:pPr lvl="0" algn="ctr"/>
            <a:r>
              <a:rPr lang="en-US" altLang="zh-CN" sz="2400" b="1" dirty="0">
                <a:solidFill>
                  <a:srgbClr val="333399"/>
                </a:solidFill>
                <a:latin typeface="Arial" panose="020B0604020202020204" pitchFamily="34" charset="0"/>
                <a:ea typeface="黑体" panose="02010600030101010101" pitchFamily="49" charset="-122"/>
              </a:rPr>
              <a:t>MAC </a:t>
            </a:r>
            <a:r>
              <a:rPr lang="zh-CN" altLang="en-US" sz="2400" b="1" dirty="0">
                <a:solidFill>
                  <a:srgbClr val="333399"/>
                </a:solidFill>
                <a:latin typeface="Arial" panose="020B0604020202020204" pitchFamily="34" charset="0"/>
                <a:ea typeface="黑体" panose="02010600030101010101" pitchFamily="49" charset="-122"/>
              </a:rPr>
              <a:t>子层可使未检测到的差错小于 </a:t>
            </a:r>
            <a:r>
              <a:rPr lang="en-US" altLang="zh-CN" sz="2400" b="1">
                <a:solidFill>
                  <a:srgbClr val="333399"/>
                </a:solidFill>
                <a:latin typeface="Arial" panose="020B0604020202020204" pitchFamily="34" charset="0"/>
                <a:ea typeface="黑体" panose="02010600030101010101" pitchFamily="49" charset="-122"/>
              </a:rPr>
              <a:t>1</a:t>
            </a:r>
            <a:r>
              <a:rPr lang="en-US" altLang="zh-CN" sz="2400" b="1">
                <a:solidFill>
                  <a:srgbClr val="333399"/>
                </a:solidFill>
                <a:latin typeface="Arial" panose="020B0604020202020204" pitchFamily="34" charset="0"/>
                <a:ea typeface="黑体" panose="02010600030101010101" pitchFamily="49" charset="-122"/>
                <a:sym typeface="Symbol" panose="05050102010706020507" pitchFamily="18" charset="2"/>
              </a:rPr>
              <a:t></a:t>
            </a:r>
            <a:r>
              <a:rPr lang="en-US" altLang="zh-CN" sz="2400" b="1">
                <a:solidFill>
                  <a:srgbClr val="333399"/>
                </a:solidFill>
                <a:latin typeface="Arial" panose="020B0604020202020204" pitchFamily="34" charset="0"/>
                <a:ea typeface="黑体" panose="02010600030101010101" pitchFamily="49" charset="-122"/>
              </a:rPr>
              <a:t>10</a:t>
            </a:r>
            <a:r>
              <a:rPr lang="en-US" altLang="zh-CN" sz="2400" b="1" baseline="30000">
                <a:solidFill>
                  <a:srgbClr val="333399"/>
                </a:solidFill>
                <a:latin typeface="Arial" panose="020B0604020202020204" pitchFamily="34" charset="0"/>
                <a:ea typeface="黑体" panose="02010600030101010101" pitchFamily="49" charset="-122"/>
                <a:sym typeface="Symbol" panose="05050102010706020507" pitchFamily="18" charset="2"/>
              </a:rPr>
              <a:t></a:t>
            </a:r>
            <a:r>
              <a:rPr lang="en-US" altLang="zh-CN" sz="2400" b="1" baseline="30000">
                <a:solidFill>
                  <a:srgbClr val="333399"/>
                </a:solidFill>
                <a:latin typeface="Arial" panose="020B0604020202020204" pitchFamily="34" charset="0"/>
                <a:ea typeface="黑体" panose="02010600030101010101" pitchFamily="49" charset="-122"/>
              </a:rPr>
              <a:t>14</a:t>
            </a:r>
            <a:r>
              <a:rPr lang="zh-CN" altLang="en-US" sz="2400" b="1" dirty="0">
                <a:solidFill>
                  <a:srgbClr val="333399"/>
                </a:solidFill>
                <a:latin typeface="Arial" panose="020B0604020202020204" pitchFamily="34" charset="0"/>
                <a:ea typeface="黑体" panose="02010600030101010101" pitchFamily="49" charset="-122"/>
              </a:rPr>
              <a:t>。 </a:t>
            </a:r>
          </a:p>
        </p:txBody>
      </p:sp>
      <p:sp>
        <p:nvSpPr>
          <p:cNvPr id="450600" name="文本框 450599"/>
          <p:cNvSpPr txBox="1"/>
          <p:nvPr/>
        </p:nvSpPr>
        <p:spPr>
          <a:xfrm>
            <a:off x="3005773" y="5392738"/>
            <a:ext cx="6583680" cy="1188720"/>
          </a:xfrm>
          <a:prstGeom prst="rect">
            <a:avLst/>
          </a:prstGeom>
          <a:solidFill>
            <a:srgbClr val="CCECFF"/>
          </a:solidFill>
          <a:ln w="9525" cap="flat" cmpd="sng">
            <a:solidFill>
              <a:srgbClr val="333399"/>
            </a:solidFill>
            <a:prstDash val="solid"/>
            <a:miter/>
            <a:headEnd type="none" w="med" len="med"/>
            <a:tailEnd type="none" w="med" len="med"/>
          </a:ln>
        </p:spPr>
        <p:txBody>
          <a:bodyPr wrap="none" anchor="t">
            <a:spAutoFit/>
          </a:bodyPr>
          <a:lstStyle/>
          <a:p>
            <a:pPr lvl="0" algn="ctr"/>
            <a:r>
              <a:rPr lang="zh-CN" altLang="en-US" sz="2400" b="1" dirty="0">
                <a:solidFill>
                  <a:srgbClr val="333399"/>
                </a:solidFill>
                <a:latin typeface="Arial" panose="020B0604020202020204" pitchFamily="34" charset="0"/>
                <a:ea typeface="黑体" panose="02010600030101010101" pitchFamily="49" charset="-122"/>
              </a:rPr>
              <a:t>当数据字段的长度小于 </a:t>
            </a:r>
            <a:r>
              <a:rPr lang="en-US" altLang="zh-CN" sz="2400" b="1" dirty="0">
                <a:solidFill>
                  <a:srgbClr val="333399"/>
                </a:solidFill>
                <a:latin typeface="Arial" panose="020B0604020202020204" pitchFamily="34" charset="0"/>
                <a:ea typeface="黑体" panose="02010600030101010101" pitchFamily="49" charset="-122"/>
              </a:rPr>
              <a:t>46 </a:t>
            </a:r>
            <a:r>
              <a:rPr lang="zh-CN" altLang="en-US" sz="2400" b="1" dirty="0">
                <a:solidFill>
                  <a:srgbClr val="333399"/>
                </a:solidFill>
                <a:latin typeface="Arial" panose="020B0604020202020204" pitchFamily="34" charset="0"/>
                <a:ea typeface="黑体" panose="02010600030101010101" pitchFamily="49" charset="-122"/>
              </a:rPr>
              <a:t>字节时，</a:t>
            </a:r>
          </a:p>
          <a:p>
            <a:pPr lvl="0" algn="ctr"/>
            <a:r>
              <a:rPr lang="zh-CN" altLang="en-US" sz="2400" b="1" dirty="0">
                <a:solidFill>
                  <a:srgbClr val="333399"/>
                </a:solidFill>
                <a:latin typeface="Arial" panose="020B0604020202020204" pitchFamily="34" charset="0"/>
                <a:ea typeface="黑体" panose="02010600030101010101" pitchFamily="49" charset="-122"/>
              </a:rPr>
              <a:t>应在数据字段的后面加入整数字节的填充字段，</a:t>
            </a:r>
          </a:p>
          <a:p>
            <a:pPr lvl="0" algn="ctr"/>
            <a:r>
              <a:rPr lang="zh-CN" altLang="en-US" sz="2400" b="1" dirty="0">
                <a:solidFill>
                  <a:srgbClr val="333399"/>
                </a:solidFill>
                <a:latin typeface="Arial" panose="020B0604020202020204" pitchFamily="34" charset="0"/>
                <a:ea typeface="黑体" panose="02010600030101010101" pitchFamily="49" charset="-122"/>
              </a:rPr>
              <a:t>以保证以太网的 </a:t>
            </a:r>
            <a:r>
              <a:rPr lang="en-US" altLang="zh-CN" sz="2400" b="1" dirty="0">
                <a:solidFill>
                  <a:srgbClr val="333399"/>
                </a:solidFill>
                <a:latin typeface="Arial" panose="020B0604020202020204" pitchFamily="34" charset="0"/>
                <a:ea typeface="黑体" panose="02010600030101010101" pitchFamily="49" charset="-122"/>
              </a:rPr>
              <a:t>MAC </a:t>
            </a:r>
            <a:r>
              <a:rPr lang="zh-CN" altLang="en-US" sz="2400" b="1" dirty="0">
                <a:solidFill>
                  <a:srgbClr val="333399"/>
                </a:solidFill>
                <a:latin typeface="Arial" panose="020B0604020202020204" pitchFamily="34" charset="0"/>
                <a:ea typeface="黑体" panose="02010600030101010101" pitchFamily="49" charset="-122"/>
              </a:rPr>
              <a:t>帧长不小于 </a:t>
            </a:r>
            <a:r>
              <a:rPr lang="en-US" altLang="zh-CN" sz="2400" b="1" dirty="0">
                <a:solidFill>
                  <a:srgbClr val="333399"/>
                </a:solidFill>
                <a:latin typeface="Arial" panose="020B0604020202020204" pitchFamily="34" charset="0"/>
                <a:ea typeface="黑体" panose="02010600030101010101" pitchFamily="49" charset="-122"/>
              </a:rPr>
              <a:t>64 </a:t>
            </a:r>
            <a:r>
              <a:rPr lang="zh-CN" altLang="en-US" sz="2400" b="1" dirty="0">
                <a:solidFill>
                  <a:srgbClr val="333399"/>
                </a:solidFill>
                <a:latin typeface="Arial" panose="020B0604020202020204" pitchFamily="34" charset="0"/>
                <a:ea typeface="黑体" panose="02010600030101010101" pitchFamily="49" charset="-122"/>
              </a:rPr>
              <a:t>字节。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bldLvl="0" animBg="1"/>
      <p:bldP spid="450600"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直接连接符 451585"/>
          <p:cNvSpPr/>
          <p:nvPr/>
        </p:nvSpPr>
        <p:spPr>
          <a:xfrm>
            <a:off x="1676400" y="4495800"/>
            <a:ext cx="8915400" cy="0"/>
          </a:xfrm>
          <a:prstGeom prst="line">
            <a:avLst/>
          </a:prstGeom>
          <a:ln w="38100" cap="flat" cmpd="dbl">
            <a:solidFill>
              <a:schemeClr val="folHlink"/>
            </a:solidFill>
            <a:prstDash val="dash"/>
            <a:headEnd type="none" w="med" len="med"/>
            <a:tailEnd type="none" w="med" len="med"/>
          </a:ln>
        </p:spPr>
        <p:txBody>
          <a:bodyPr/>
          <a:lstStyle/>
          <a:p>
            <a:endParaRPr lang="zh-CN" altLang="en-US"/>
          </a:p>
        </p:txBody>
      </p:sp>
      <p:sp>
        <p:nvSpPr>
          <p:cNvPr id="451587" name="矩形 451586"/>
          <p:cNvSpPr/>
          <p:nvPr/>
        </p:nvSpPr>
        <p:spPr>
          <a:xfrm>
            <a:off x="3078163" y="4730750"/>
            <a:ext cx="6413500" cy="495300"/>
          </a:xfrm>
          <a:prstGeom prst="rect">
            <a:avLst/>
          </a:prstGeom>
          <a:solidFill>
            <a:srgbClr val="FFCCFF"/>
          </a:solidFill>
          <a:ln w="12700">
            <a:noFill/>
            <a:miter/>
          </a:ln>
        </p:spPr>
        <p:txBody>
          <a:bodyPr/>
          <a:lstStyle/>
          <a:p>
            <a:endParaRPr lang="zh-CN" altLang="en-US" b="1"/>
          </a:p>
        </p:txBody>
      </p:sp>
      <p:sp>
        <p:nvSpPr>
          <p:cNvPr id="451588" name="矩形 451587"/>
          <p:cNvSpPr/>
          <p:nvPr/>
        </p:nvSpPr>
        <p:spPr>
          <a:xfrm>
            <a:off x="3071813" y="4730750"/>
            <a:ext cx="6419850" cy="488950"/>
          </a:xfrm>
          <a:prstGeom prst="rect">
            <a:avLst/>
          </a:prstGeom>
          <a:noFill/>
          <a:ln w="28575" cap="flat" cmpd="sng">
            <a:solidFill>
              <a:schemeClr val="folHlink"/>
            </a:solidFill>
            <a:prstDash val="solid"/>
            <a:miter/>
            <a:headEnd type="none" w="med" len="med"/>
            <a:tailEnd type="none" w="med" len="med"/>
          </a:ln>
        </p:spPr>
        <p:txBody>
          <a:bodyPr/>
          <a:lstStyle/>
          <a:p>
            <a:endParaRPr lang="zh-CN" altLang="en-US" b="1"/>
          </a:p>
        </p:txBody>
      </p:sp>
      <p:sp>
        <p:nvSpPr>
          <p:cNvPr id="451589" name="矩形 451588"/>
          <p:cNvSpPr/>
          <p:nvPr/>
        </p:nvSpPr>
        <p:spPr>
          <a:xfrm>
            <a:off x="5780088" y="4835525"/>
            <a:ext cx="91948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MAC </a:t>
            </a:r>
            <a:r>
              <a:rPr lang="zh-CN" altLang="en-US" sz="1600" b="1" dirty="0">
                <a:solidFill>
                  <a:srgbClr val="333399"/>
                </a:solidFill>
                <a:latin typeface="Times New Roman" panose="02020603050405020304" pitchFamily="18" charset="0"/>
                <a:ea typeface="宋体" panose="02010600030101010101" pitchFamily="2" charset="-122"/>
              </a:rPr>
              <a:t>帧</a:t>
            </a:r>
          </a:p>
        </p:txBody>
      </p:sp>
      <p:sp>
        <p:nvSpPr>
          <p:cNvPr id="451590" name="矩形 451589"/>
          <p:cNvSpPr/>
          <p:nvPr/>
        </p:nvSpPr>
        <p:spPr>
          <a:xfrm>
            <a:off x="9767888" y="4814888"/>
            <a:ext cx="78994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物理层</a:t>
            </a:r>
          </a:p>
        </p:txBody>
      </p:sp>
      <p:sp>
        <p:nvSpPr>
          <p:cNvPr id="451591" name="矩形 451590"/>
          <p:cNvSpPr/>
          <p:nvPr/>
        </p:nvSpPr>
        <p:spPr>
          <a:xfrm>
            <a:off x="9737725" y="3886200"/>
            <a:ext cx="919480" cy="332740"/>
          </a:xfrm>
          <a:prstGeom prst="rect">
            <a:avLst/>
          </a:prstGeom>
          <a:solidFill>
            <a:schemeClr val="bg1"/>
          </a:solid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MAC </a:t>
            </a:r>
            <a:r>
              <a:rPr lang="zh-CN" altLang="en-US" sz="1600" b="1" dirty="0">
                <a:solidFill>
                  <a:srgbClr val="333399"/>
                </a:solidFill>
                <a:latin typeface="Times New Roman" panose="02020603050405020304" pitchFamily="18" charset="0"/>
                <a:ea typeface="宋体" panose="02010600030101010101" pitchFamily="2" charset="-122"/>
              </a:rPr>
              <a:t>层</a:t>
            </a:r>
          </a:p>
        </p:txBody>
      </p:sp>
      <p:sp>
        <p:nvSpPr>
          <p:cNvPr id="451592" name="直接连接符 451591"/>
          <p:cNvSpPr/>
          <p:nvPr/>
        </p:nvSpPr>
        <p:spPr>
          <a:xfrm flipH="1">
            <a:off x="3070225" y="4221163"/>
            <a:ext cx="1588" cy="514350"/>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51593" name="直接连接符 451592"/>
          <p:cNvSpPr/>
          <p:nvPr/>
        </p:nvSpPr>
        <p:spPr>
          <a:xfrm>
            <a:off x="9480550" y="4292600"/>
            <a:ext cx="11113" cy="431800"/>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51594" name="矩形 451593"/>
          <p:cNvSpPr/>
          <p:nvPr/>
        </p:nvSpPr>
        <p:spPr>
          <a:xfrm>
            <a:off x="9872663" y="2971800"/>
            <a:ext cx="626110" cy="3327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IP </a:t>
            </a:r>
            <a:r>
              <a:rPr lang="zh-CN" altLang="en-US" sz="1600" b="1" dirty="0">
                <a:solidFill>
                  <a:srgbClr val="333399"/>
                </a:solidFill>
                <a:latin typeface="Times New Roman" panose="02020603050405020304" pitchFamily="18" charset="0"/>
                <a:ea typeface="宋体" panose="02010600030101010101" pitchFamily="2" charset="-122"/>
              </a:rPr>
              <a:t>层</a:t>
            </a:r>
          </a:p>
        </p:txBody>
      </p:sp>
      <p:sp>
        <p:nvSpPr>
          <p:cNvPr id="451595" name="直接连接符 451594"/>
          <p:cNvSpPr/>
          <p:nvPr/>
        </p:nvSpPr>
        <p:spPr>
          <a:xfrm>
            <a:off x="9720263" y="3505200"/>
            <a:ext cx="820737" cy="11113"/>
          </a:xfrm>
          <a:prstGeom prst="line">
            <a:avLst/>
          </a:prstGeom>
          <a:ln w="12700" cap="flat" cmpd="sng">
            <a:solidFill>
              <a:schemeClr val="tx1"/>
            </a:solidFill>
            <a:prstDash val="lgDash"/>
            <a:headEnd type="none" w="med" len="med"/>
            <a:tailEnd type="none" w="med" len="med"/>
          </a:ln>
        </p:spPr>
        <p:txBody>
          <a:bodyPr/>
          <a:lstStyle/>
          <a:p>
            <a:endParaRPr lang="zh-CN" altLang="en-US"/>
          </a:p>
        </p:txBody>
      </p:sp>
      <p:grpSp>
        <p:nvGrpSpPr>
          <p:cNvPr id="2" name="组合 451598"/>
          <p:cNvGrpSpPr/>
          <p:nvPr/>
        </p:nvGrpSpPr>
        <p:grpSpPr>
          <a:xfrm>
            <a:off x="2570163" y="3463925"/>
            <a:ext cx="6951662" cy="1412875"/>
            <a:chOff x="659" y="2182"/>
            <a:chExt cx="4379" cy="890"/>
          </a:xfrm>
        </p:grpSpPr>
        <p:sp>
          <p:nvSpPr>
            <p:cNvPr id="451600" name="右箭头 451599"/>
            <p:cNvSpPr/>
            <p:nvPr/>
          </p:nvSpPr>
          <p:spPr>
            <a:xfrm rot="-5400000" flipH="1">
              <a:off x="2829" y="2807"/>
              <a:ext cx="384" cy="145"/>
            </a:xfrm>
            <a:prstGeom prst="rightArrow">
              <a:avLst>
                <a:gd name="adj1" fmla="val 50000"/>
                <a:gd name="adj2" fmla="val 132426"/>
              </a:avLst>
            </a:prstGeom>
            <a:solidFill>
              <a:schemeClr val="accent1"/>
            </a:solidFill>
            <a:ln w="12700" cap="flat" cmpd="sng">
              <a:solidFill>
                <a:schemeClr val="tx1"/>
              </a:solidFill>
              <a:prstDash val="solid"/>
              <a:miter/>
              <a:headEnd type="none" w="med" len="med"/>
              <a:tailEnd type="none" w="med" len="med"/>
            </a:ln>
          </p:spPr>
          <p:txBody>
            <a:bodyPr/>
            <a:lstStyle/>
            <a:p>
              <a:endParaRPr lang="zh-CN" altLang="en-US" b="1"/>
            </a:p>
          </p:txBody>
        </p:sp>
        <p:grpSp>
          <p:nvGrpSpPr>
            <p:cNvPr id="3" name="组合 451600"/>
            <p:cNvGrpSpPr/>
            <p:nvPr/>
          </p:nvGrpSpPr>
          <p:grpSpPr>
            <a:xfrm>
              <a:off x="659" y="2182"/>
              <a:ext cx="4379" cy="506"/>
              <a:chOff x="659" y="2182"/>
              <a:chExt cx="4379" cy="506"/>
            </a:xfrm>
          </p:grpSpPr>
          <p:sp>
            <p:nvSpPr>
              <p:cNvPr id="451602" name="矩形 451601"/>
              <p:cNvSpPr/>
              <p:nvPr/>
            </p:nvSpPr>
            <p:spPr>
              <a:xfrm>
                <a:off x="974" y="2400"/>
                <a:ext cx="4045" cy="288"/>
              </a:xfrm>
              <a:prstGeom prst="rect">
                <a:avLst/>
              </a:prstGeom>
              <a:solidFill>
                <a:srgbClr val="FFCCFF"/>
              </a:solidFill>
              <a:ln w="19050"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lstStyle/>
              <a:p>
                <a:endParaRPr lang="zh-CN" altLang="en-US" b="1"/>
              </a:p>
            </p:txBody>
          </p:sp>
          <p:sp>
            <p:nvSpPr>
              <p:cNvPr id="451603" name="直接连接符 451602"/>
              <p:cNvSpPr/>
              <p:nvPr/>
            </p:nvSpPr>
            <p:spPr>
              <a:xfrm>
                <a:off x="1563"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51604" name="直接连接符 451603"/>
              <p:cNvSpPr/>
              <p:nvPr/>
            </p:nvSpPr>
            <p:spPr>
              <a:xfrm>
                <a:off x="2139"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51605" name="直接连接符 451604"/>
              <p:cNvSpPr/>
              <p:nvPr/>
            </p:nvSpPr>
            <p:spPr>
              <a:xfrm>
                <a:off x="2715"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51606" name="直接连接符 451605"/>
              <p:cNvSpPr/>
              <p:nvPr/>
            </p:nvSpPr>
            <p:spPr>
              <a:xfrm>
                <a:off x="4683" y="2400"/>
                <a:ext cx="0" cy="2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51607" name="矩形 451606"/>
              <p:cNvSpPr/>
              <p:nvPr/>
            </p:nvSpPr>
            <p:spPr>
              <a:xfrm>
                <a:off x="963" y="2445"/>
                <a:ext cx="626"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目的地址</a:t>
                </a:r>
              </a:p>
            </p:txBody>
          </p:sp>
          <p:sp>
            <p:nvSpPr>
              <p:cNvPr id="451608" name="矩形 451607"/>
              <p:cNvSpPr/>
              <p:nvPr/>
            </p:nvSpPr>
            <p:spPr>
              <a:xfrm>
                <a:off x="1609" y="2445"/>
                <a:ext cx="49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源地址</a:t>
                </a:r>
              </a:p>
            </p:txBody>
          </p:sp>
          <p:sp>
            <p:nvSpPr>
              <p:cNvPr id="451609" name="矩形 451608"/>
              <p:cNvSpPr/>
              <p:nvPr/>
            </p:nvSpPr>
            <p:spPr>
              <a:xfrm>
                <a:off x="2241" y="2445"/>
                <a:ext cx="370"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类型</a:t>
                </a:r>
              </a:p>
            </p:txBody>
          </p:sp>
          <p:sp>
            <p:nvSpPr>
              <p:cNvPr id="451610" name="矩形 451609"/>
              <p:cNvSpPr/>
              <p:nvPr/>
            </p:nvSpPr>
            <p:spPr>
              <a:xfrm>
                <a:off x="3406" y="2445"/>
                <a:ext cx="626"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数        据</a:t>
                </a:r>
              </a:p>
            </p:txBody>
          </p:sp>
          <p:sp>
            <p:nvSpPr>
              <p:cNvPr id="451611" name="矩形 451610"/>
              <p:cNvSpPr/>
              <p:nvPr/>
            </p:nvSpPr>
            <p:spPr>
              <a:xfrm>
                <a:off x="4683" y="2445"/>
                <a:ext cx="355"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FCS</a:t>
                </a:r>
              </a:p>
            </p:txBody>
          </p:sp>
          <p:sp>
            <p:nvSpPr>
              <p:cNvPr id="451612" name="矩形 451611"/>
              <p:cNvSpPr/>
              <p:nvPr/>
            </p:nvSpPr>
            <p:spPr>
              <a:xfrm>
                <a:off x="1193"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6</a:t>
                </a:r>
              </a:p>
            </p:txBody>
          </p:sp>
          <p:sp>
            <p:nvSpPr>
              <p:cNvPr id="451613" name="矩形 451612"/>
              <p:cNvSpPr/>
              <p:nvPr/>
            </p:nvSpPr>
            <p:spPr>
              <a:xfrm>
                <a:off x="1810"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6</a:t>
                </a:r>
              </a:p>
            </p:txBody>
          </p:sp>
          <p:sp>
            <p:nvSpPr>
              <p:cNvPr id="451614" name="矩形 451613"/>
              <p:cNvSpPr/>
              <p:nvPr/>
            </p:nvSpPr>
            <p:spPr>
              <a:xfrm>
                <a:off x="2379"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2</a:t>
                </a:r>
              </a:p>
            </p:txBody>
          </p:sp>
          <p:sp>
            <p:nvSpPr>
              <p:cNvPr id="451615" name="矩形 451614"/>
              <p:cNvSpPr/>
              <p:nvPr/>
            </p:nvSpPr>
            <p:spPr>
              <a:xfrm>
                <a:off x="4786" y="2205"/>
                <a:ext cx="178"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4</a:t>
                </a:r>
              </a:p>
            </p:txBody>
          </p:sp>
          <p:sp>
            <p:nvSpPr>
              <p:cNvPr id="451616" name="矩形 451615"/>
              <p:cNvSpPr/>
              <p:nvPr/>
            </p:nvSpPr>
            <p:spPr>
              <a:xfrm>
                <a:off x="659" y="2182"/>
                <a:ext cx="370"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字节</a:t>
                </a:r>
              </a:p>
            </p:txBody>
          </p:sp>
          <p:sp>
            <p:nvSpPr>
              <p:cNvPr id="451617" name="文本框 451616"/>
              <p:cNvSpPr txBox="1"/>
              <p:nvPr/>
            </p:nvSpPr>
            <p:spPr>
              <a:xfrm>
                <a:off x="3777" y="2185"/>
                <a:ext cx="630" cy="211"/>
              </a:xfrm>
              <a:prstGeom prst="rect">
                <a:avLst/>
              </a:prstGeom>
              <a:noFill/>
              <a:ln w="12700">
                <a:noFill/>
                <a:miter/>
              </a:ln>
            </p:spPr>
            <p:txBody>
              <a:bodyPr wrap="none" anchor="t">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46 ~ 1500</a:t>
                </a:r>
              </a:p>
            </p:txBody>
          </p:sp>
        </p:grpSp>
      </p:grpSp>
      <p:grpSp>
        <p:nvGrpSpPr>
          <p:cNvPr id="4" name="组合 451617"/>
          <p:cNvGrpSpPr/>
          <p:nvPr/>
        </p:nvGrpSpPr>
        <p:grpSpPr>
          <a:xfrm>
            <a:off x="5834063" y="2971800"/>
            <a:ext cx="3124200" cy="990600"/>
            <a:chOff x="2715" y="1872"/>
            <a:chExt cx="1968" cy="624"/>
          </a:xfrm>
        </p:grpSpPr>
        <p:sp>
          <p:nvSpPr>
            <p:cNvPr id="451619" name="右箭头 451618"/>
            <p:cNvSpPr/>
            <p:nvPr/>
          </p:nvSpPr>
          <p:spPr>
            <a:xfrm rot="-5400000" flipH="1">
              <a:off x="3507" y="2231"/>
              <a:ext cx="384" cy="145"/>
            </a:xfrm>
            <a:prstGeom prst="rightArrow">
              <a:avLst>
                <a:gd name="adj1" fmla="val 50000"/>
                <a:gd name="adj2" fmla="val 132426"/>
              </a:avLst>
            </a:prstGeom>
            <a:solidFill>
              <a:schemeClr val="accent1"/>
            </a:solidFill>
            <a:ln w="12700" cap="flat" cmpd="sng">
              <a:solidFill>
                <a:schemeClr val="folHlink"/>
              </a:solidFill>
              <a:prstDash val="solid"/>
              <a:miter/>
              <a:headEnd type="none" w="med" len="med"/>
              <a:tailEnd type="none" w="med" len="med"/>
            </a:ln>
          </p:spPr>
          <p:txBody>
            <a:bodyPr/>
            <a:lstStyle/>
            <a:p>
              <a:endParaRPr lang="zh-CN" altLang="en-US" b="1"/>
            </a:p>
          </p:txBody>
        </p:sp>
        <p:sp>
          <p:nvSpPr>
            <p:cNvPr id="451620" name="矩形 451619"/>
            <p:cNvSpPr/>
            <p:nvPr/>
          </p:nvSpPr>
          <p:spPr>
            <a:xfrm>
              <a:off x="2715" y="1872"/>
              <a:ext cx="1968" cy="240"/>
            </a:xfrm>
            <a:prstGeom prst="rect">
              <a:avLst/>
            </a:prstGeom>
            <a:solidFill>
              <a:srgbClr val="CCECFF"/>
            </a:solidFill>
            <a:ln w="19050"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ctr"/>
            <a:lstStyle/>
            <a:p>
              <a:pPr lvl="0" algn="ctr"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IP </a:t>
              </a:r>
              <a:r>
                <a:rPr lang="zh-CN" altLang="en-US" sz="1600" b="1" dirty="0">
                  <a:solidFill>
                    <a:srgbClr val="333399"/>
                  </a:solidFill>
                  <a:latin typeface="Times New Roman" panose="02020603050405020304" pitchFamily="18" charset="0"/>
                  <a:ea typeface="宋体" panose="02010600030101010101" pitchFamily="2" charset="-122"/>
                </a:rPr>
                <a:t>数据报</a:t>
              </a:r>
            </a:p>
          </p:txBody>
        </p:sp>
      </p:grpSp>
      <p:sp>
        <p:nvSpPr>
          <p:cNvPr id="451621" name="标题 451620"/>
          <p:cNvSpPr>
            <a:spLocks noGrp="1"/>
          </p:cNvSpPr>
          <p:nvPr>
            <p:ph type="title"/>
          </p:nvPr>
        </p:nvSpPr>
        <p:spPr>
          <a:xfrm>
            <a:off x="2424113" y="188913"/>
            <a:ext cx="7793037" cy="768350"/>
          </a:xfrm>
        </p:spPr>
        <p:txBody>
          <a:bodyPr anchor="b"/>
          <a:lstStyle/>
          <a:p>
            <a:pPr algn="ctr"/>
            <a:r>
              <a:rPr lang="zh-CN" altLang="en-US" b="1" dirty="0"/>
              <a:t>以太网 </a:t>
            </a:r>
            <a:r>
              <a:rPr lang="en-US" altLang="zh-CN" b="1" dirty="0"/>
              <a:t>V2 </a:t>
            </a:r>
            <a:r>
              <a:rPr lang="zh-CN" altLang="en-US" b="1" dirty="0"/>
              <a:t>的 </a:t>
            </a:r>
            <a:r>
              <a:rPr lang="en-US" altLang="zh-CN" b="1" dirty="0"/>
              <a:t>MAC </a:t>
            </a:r>
            <a:r>
              <a:rPr lang="zh-CN" altLang="en-US" b="1" dirty="0"/>
              <a:t>帧格式</a:t>
            </a:r>
          </a:p>
        </p:txBody>
      </p:sp>
      <p:grpSp>
        <p:nvGrpSpPr>
          <p:cNvPr id="5" name="组合 451621"/>
          <p:cNvGrpSpPr/>
          <p:nvPr/>
        </p:nvGrpSpPr>
        <p:grpSpPr>
          <a:xfrm>
            <a:off x="1700213" y="4343400"/>
            <a:ext cx="4079875" cy="2308225"/>
            <a:chOff x="111" y="2736"/>
            <a:chExt cx="2570" cy="1454"/>
          </a:xfrm>
        </p:grpSpPr>
        <p:sp>
          <p:nvSpPr>
            <p:cNvPr id="451623" name="矩形 451622"/>
            <p:cNvSpPr/>
            <p:nvPr/>
          </p:nvSpPr>
          <p:spPr>
            <a:xfrm>
              <a:off x="123" y="3606"/>
              <a:ext cx="2526" cy="262"/>
            </a:xfrm>
            <a:prstGeom prst="rect">
              <a:avLst/>
            </a:prstGeom>
            <a:solidFill>
              <a:srgbClr val="FFFF99"/>
            </a:solidFill>
            <a:ln w="19050" cap="flat" cmpd="sng">
              <a:solidFill>
                <a:schemeClr val="tx1"/>
              </a:solidFill>
              <a:prstDash val="solid"/>
              <a:miter/>
              <a:headEnd type="none" w="med" len="med"/>
              <a:tailEnd type="none" w="med" len="med"/>
            </a:ln>
          </p:spPr>
          <p:txBody>
            <a:bodyPr/>
            <a:lstStyle/>
            <a:p>
              <a:endParaRPr lang="zh-CN" altLang="en-US" b="1"/>
            </a:p>
          </p:txBody>
        </p:sp>
        <p:sp>
          <p:nvSpPr>
            <p:cNvPr id="451624" name="矩形 451623"/>
            <p:cNvSpPr/>
            <p:nvPr/>
          </p:nvSpPr>
          <p:spPr>
            <a:xfrm>
              <a:off x="111" y="3633"/>
              <a:ext cx="2570"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Times New Roman" panose="02020603050405020304" pitchFamily="18" charset="0"/>
                  <a:ea typeface="宋体" panose="02010600030101010101" pitchFamily="2" charset="-122"/>
                </a:rPr>
                <a:t>10101010101010         10101010101010101011</a:t>
              </a:r>
            </a:p>
          </p:txBody>
        </p:sp>
        <p:sp>
          <p:nvSpPr>
            <p:cNvPr id="451625" name="直接连接符 451624"/>
            <p:cNvSpPr/>
            <p:nvPr/>
          </p:nvSpPr>
          <p:spPr>
            <a:xfrm>
              <a:off x="2125" y="3604"/>
              <a:ext cx="0" cy="272"/>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51626" name="矩形 451625"/>
            <p:cNvSpPr/>
            <p:nvPr/>
          </p:nvSpPr>
          <p:spPr>
            <a:xfrm>
              <a:off x="841" y="3892"/>
              <a:ext cx="626"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前同步码</a:t>
              </a:r>
            </a:p>
          </p:txBody>
        </p:sp>
        <p:sp>
          <p:nvSpPr>
            <p:cNvPr id="451627" name="矩形 451626"/>
            <p:cNvSpPr/>
            <p:nvPr/>
          </p:nvSpPr>
          <p:spPr>
            <a:xfrm>
              <a:off x="2169" y="3874"/>
              <a:ext cx="498" cy="316"/>
            </a:xfrm>
            <a:prstGeom prst="rect">
              <a:avLst/>
            </a:prstGeom>
            <a:noFill/>
            <a:ln w="12700">
              <a:noFill/>
              <a:miter/>
            </a:ln>
          </p:spPr>
          <p:txBody>
            <a:bodyPr wrap="none" lIns="90488" tIns="44450" rIns="90488" bIns="44450">
              <a:spAutoFit/>
            </a:bodyPr>
            <a:lstStyle/>
            <a:p>
              <a:pPr lvl="0" defTabSz="762000" eaLnBrk="0" hangingPunct="0">
                <a:lnSpc>
                  <a:spcPct val="80000"/>
                </a:lnSpc>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帧开始</a:t>
              </a:r>
            </a:p>
            <a:p>
              <a:pPr lvl="0" defTabSz="762000" eaLnBrk="0" hangingPunct="0">
                <a:lnSpc>
                  <a:spcPct val="80000"/>
                </a:lnSpc>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定界符</a:t>
              </a:r>
            </a:p>
          </p:txBody>
        </p:sp>
        <p:sp>
          <p:nvSpPr>
            <p:cNvPr id="451628" name="矩形 451627"/>
            <p:cNvSpPr/>
            <p:nvPr/>
          </p:nvSpPr>
          <p:spPr>
            <a:xfrm>
              <a:off x="884" y="3394"/>
              <a:ext cx="466"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7 </a:t>
              </a:r>
              <a:r>
                <a:rPr lang="zh-CN" altLang="en-US" sz="1600" b="1" dirty="0">
                  <a:solidFill>
                    <a:srgbClr val="333399"/>
                  </a:solidFill>
                  <a:latin typeface="Times New Roman" panose="02020603050405020304" pitchFamily="18" charset="0"/>
                  <a:ea typeface="宋体" panose="02010600030101010101" pitchFamily="2" charset="-122"/>
                </a:rPr>
                <a:t>字节</a:t>
              </a:r>
            </a:p>
          </p:txBody>
        </p:sp>
        <p:sp>
          <p:nvSpPr>
            <p:cNvPr id="451629" name="矩形 451628"/>
            <p:cNvSpPr/>
            <p:nvPr/>
          </p:nvSpPr>
          <p:spPr>
            <a:xfrm>
              <a:off x="2157" y="3394"/>
              <a:ext cx="466"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1 </a:t>
              </a:r>
              <a:r>
                <a:rPr lang="zh-CN" altLang="en-US" sz="1600" b="1" dirty="0">
                  <a:solidFill>
                    <a:srgbClr val="333399"/>
                  </a:solidFill>
                  <a:latin typeface="Times New Roman" panose="02020603050405020304" pitchFamily="18" charset="0"/>
                  <a:ea typeface="宋体" panose="02010600030101010101" pitchFamily="2" charset="-122"/>
                </a:rPr>
                <a:t>字节</a:t>
              </a:r>
            </a:p>
          </p:txBody>
        </p:sp>
        <p:sp>
          <p:nvSpPr>
            <p:cNvPr id="451630" name="直接连接符 451629"/>
            <p:cNvSpPr/>
            <p:nvPr/>
          </p:nvSpPr>
          <p:spPr>
            <a:xfrm flipV="1">
              <a:off x="131" y="3294"/>
              <a:ext cx="184" cy="310"/>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51631" name="直接连接符 451630"/>
            <p:cNvSpPr/>
            <p:nvPr/>
          </p:nvSpPr>
          <p:spPr>
            <a:xfrm>
              <a:off x="969" y="3302"/>
              <a:ext cx="1680" cy="304"/>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51632" name="文本框 451631"/>
            <p:cNvSpPr txBox="1"/>
            <p:nvPr/>
          </p:nvSpPr>
          <p:spPr>
            <a:xfrm>
              <a:off x="1100" y="3613"/>
              <a:ext cx="275" cy="250"/>
            </a:xfrm>
            <a:prstGeom prst="rect">
              <a:avLst/>
            </a:prstGeom>
            <a:noFill/>
            <a:ln w="12700">
              <a:noFill/>
              <a:miter/>
            </a:ln>
          </p:spPr>
          <p:txBody>
            <a:bodyPr wrap="none" anchor="t">
              <a:spAutoFit/>
            </a:bodyPr>
            <a:lstStyle/>
            <a:p>
              <a:pPr lvl="0" defTabSz="762000" eaLnBrk="0" hangingPunct="0">
                <a:buClr>
                  <a:srgbClr val="000000"/>
                </a:buClr>
              </a:pPr>
              <a:r>
                <a:rPr lang="en-US" altLang="zh-CN" sz="2000" b="1">
                  <a:solidFill>
                    <a:srgbClr val="333399"/>
                  </a:solidFill>
                  <a:latin typeface="Times New Roman" panose="02020603050405020304" pitchFamily="18" charset="0"/>
                  <a:ea typeface="宋体" panose="02010600030101010101" pitchFamily="2" charset="-122"/>
                </a:rPr>
                <a:t>…</a:t>
              </a:r>
            </a:p>
          </p:txBody>
        </p:sp>
        <p:grpSp>
          <p:nvGrpSpPr>
            <p:cNvPr id="6" name="组合 451632"/>
            <p:cNvGrpSpPr/>
            <p:nvPr/>
          </p:nvGrpSpPr>
          <p:grpSpPr>
            <a:xfrm>
              <a:off x="171" y="2736"/>
              <a:ext cx="804" cy="548"/>
              <a:chOff x="171" y="2736"/>
              <a:chExt cx="804" cy="548"/>
            </a:xfrm>
          </p:grpSpPr>
          <p:grpSp>
            <p:nvGrpSpPr>
              <p:cNvPr id="7" name="组合 451633"/>
              <p:cNvGrpSpPr/>
              <p:nvPr/>
            </p:nvGrpSpPr>
            <p:grpSpPr>
              <a:xfrm>
                <a:off x="333" y="2976"/>
                <a:ext cx="642" cy="308"/>
                <a:chOff x="333" y="2976"/>
                <a:chExt cx="642" cy="308"/>
              </a:xfrm>
            </p:grpSpPr>
            <p:sp>
              <p:nvSpPr>
                <p:cNvPr id="451635" name="矩形 451634"/>
                <p:cNvSpPr/>
                <p:nvPr/>
              </p:nvSpPr>
              <p:spPr>
                <a:xfrm>
                  <a:off x="333" y="2976"/>
                  <a:ext cx="642" cy="308"/>
                </a:xfrm>
                <a:prstGeom prst="rect">
                  <a:avLst/>
                </a:prstGeom>
                <a:solidFill>
                  <a:srgbClr val="FFFF99"/>
                </a:solidFill>
                <a:ln w="28575" cap="flat" cmpd="sng">
                  <a:solidFill>
                    <a:schemeClr val="folHlink"/>
                  </a:solidFill>
                  <a:prstDash val="solid"/>
                  <a:miter/>
                  <a:headEnd type="none" w="med" len="med"/>
                  <a:tailEnd type="none" w="med" len="med"/>
                </a:ln>
              </p:spPr>
              <p:txBody>
                <a:bodyPr/>
                <a:lstStyle/>
                <a:p>
                  <a:endParaRPr lang="zh-CN" altLang="en-US" b="1"/>
                </a:p>
              </p:txBody>
            </p:sp>
            <p:sp>
              <p:nvSpPr>
                <p:cNvPr id="451636" name="矩形 451635"/>
                <p:cNvSpPr/>
                <p:nvPr/>
              </p:nvSpPr>
              <p:spPr>
                <a:xfrm>
                  <a:off x="419" y="3034"/>
                  <a:ext cx="466" cy="21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dirty="0">
                      <a:solidFill>
                        <a:srgbClr val="333399"/>
                      </a:solidFill>
                      <a:latin typeface="Times New Roman" panose="02020603050405020304" pitchFamily="18" charset="0"/>
                      <a:ea typeface="宋体" panose="02010600030101010101" pitchFamily="2" charset="-122"/>
                    </a:rPr>
                    <a:t>8 </a:t>
                  </a:r>
                  <a:r>
                    <a:rPr lang="zh-CN" altLang="en-US" sz="1600" b="1" dirty="0">
                      <a:solidFill>
                        <a:srgbClr val="333399"/>
                      </a:solidFill>
                      <a:latin typeface="Times New Roman" panose="02020603050405020304" pitchFamily="18" charset="0"/>
                      <a:ea typeface="宋体" panose="02010600030101010101" pitchFamily="2" charset="-122"/>
                    </a:rPr>
                    <a:t>字节</a:t>
                  </a:r>
                </a:p>
              </p:txBody>
            </p:sp>
          </p:grpSp>
          <p:sp>
            <p:nvSpPr>
              <p:cNvPr id="451637" name="圆角矩形标注 451636"/>
              <p:cNvSpPr/>
              <p:nvPr/>
            </p:nvSpPr>
            <p:spPr>
              <a:xfrm>
                <a:off x="171" y="2752"/>
                <a:ext cx="400" cy="168"/>
              </a:xfrm>
              <a:prstGeom prst="wedgeRoundRectCallout">
                <a:avLst>
                  <a:gd name="adj1" fmla="val 48000"/>
                  <a:gd name="adj2" fmla="val 139880"/>
                  <a:gd name="adj3" fmla="val 16667"/>
                </a:avLst>
              </a:prstGeom>
              <a:solidFill>
                <a:schemeClr val="bg1"/>
              </a:solidFill>
              <a:ln w="12700" cap="flat" cmpd="sng">
                <a:solidFill>
                  <a:schemeClr val="tx1"/>
                </a:solidFill>
                <a:prstDash val="solid"/>
                <a:miter/>
                <a:headEnd type="none" w="med" len="med"/>
                <a:tailEnd type="none" w="med" len="med"/>
              </a:ln>
            </p:spPr>
            <p:txBody>
              <a:bodyPr/>
              <a:lstStyle/>
              <a:p>
                <a:pPr lvl="0" algn="ctr" defTabSz="762000" eaLnBrk="0" hangingPunct="0">
                  <a:buClr>
                    <a:srgbClr val="000000"/>
                  </a:buClr>
                </a:pPr>
                <a:endParaRPr sz="1600" b="1" dirty="0">
                  <a:solidFill>
                    <a:srgbClr val="333399"/>
                  </a:solidFill>
                  <a:latin typeface="Times New Roman" panose="02020603050405020304" pitchFamily="18" charset="0"/>
                  <a:ea typeface="宋体" panose="02010600030101010101" pitchFamily="2" charset="-122"/>
                </a:endParaRPr>
              </a:p>
            </p:txBody>
          </p:sp>
          <p:sp>
            <p:nvSpPr>
              <p:cNvPr id="451638" name="矩形 451637"/>
              <p:cNvSpPr/>
              <p:nvPr/>
            </p:nvSpPr>
            <p:spPr>
              <a:xfrm>
                <a:off x="187" y="2736"/>
                <a:ext cx="370" cy="210"/>
              </a:xfrm>
              <a:prstGeom prst="rect">
                <a:avLst/>
              </a:prstGeom>
              <a:noFill/>
              <a:ln w="12700">
                <a:noFill/>
                <a:miter/>
              </a:ln>
            </p:spPr>
            <p:txBody>
              <a:bodyPr lIns="90488" tIns="44450" rIns="90488" bIns="44450">
                <a:spAutoFit/>
              </a:bodyPr>
              <a:lstStyle/>
              <a:p>
                <a:pPr lvl="0" defTabSz="762000" eaLnBrk="0" hangingPunct="0">
                  <a:buClr>
                    <a:srgbClr val="000000"/>
                  </a:buClr>
                </a:pPr>
                <a:r>
                  <a:rPr lang="zh-CN" altLang="en-US" sz="1600" b="1" dirty="0">
                    <a:solidFill>
                      <a:srgbClr val="333399"/>
                    </a:solidFill>
                    <a:latin typeface="Times New Roman" panose="02020603050405020304" pitchFamily="18" charset="0"/>
                    <a:ea typeface="宋体" panose="02010600030101010101" pitchFamily="2" charset="-122"/>
                  </a:rPr>
                  <a:t>插入</a:t>
                </a:r>
              </a:p>
            </p:txBody>
          </p:sp>
        </p:grpSp>
      </p:grpSp>
      <p:sp>
        <p:nvSpPr>
          <p:cNvPr id="451639" name="文本框 451638"/>
          <p:cNvSpPr txBox="1"/>
          <p:nvPr/>
        </p:nvSpPr>
        <p:spPr>
          <a:xfrm>
            <a:off x="2116138" y="1000125"/>
            <a:ext cx="8361680" cy="1188720"/>
          </a:xfrm>
          <a:prstGeom prst="rect">
            <a:avLst/>
          </a:prstGeom>
          <a:solidFill>
            <a:srgbClr val="FFFF99"/>
          </a:solidFill>
          <a:ln w="9525" cap="flat" cmpd="sng">
            <a:solidFill>
              <a:srgbClr val="333399"/>
            </a:solidFill>
            <a:prstDash val="solid"/>
            <a:miter/>
            <a:headEnd type="none" w="med" len="med"/>
            <a:tailEnd type="none" w="med" len="med"/>
          </a:ln>
        </p:spPr>
        <p:txBody>
          <a:bodyPr wrap="none" anchor="t">
            <a:spAutoFit/>
          </a:bodyPr>
          <a:lstStyle/>
          <a:p>
            <a:pPr lvl="0"/>
            <a:r>
              <a:rPr lang="zh-CN" altLang="en-US" sz="2400" b="1" dirty="0">
                <a:solidFill>
                  <a:srgbClr val="333399"/>
                </a:solidFill>
                <a:latin typeface="Arial" panose="020B0604020202020204" pitchFamily="34" charset="0"/>
                <a:ea typeface="黑体" panose="02010600030101010101" pitchFamily="49" charset="-122"/>
              </a:rPr>
              <a:t>在帧的前面插入的 </a:t>
            </a:r>
            <a:r>
              <a:rPr lang="en-US" altLang="zh-CN" sz="2400" b="1" dirty="0">
                <a:solidFill>
                  <a:srgbClr val="333399"/>
                </a:solidFill>
                <a:latin typeface="Arial" panose="020B0604020202020204" pitchFamily="34" charset="0"/>
                <a:ea typeface="黑体" panose="02010600030101010101" pitchFamily="49" charset="-122"/>
              </a:rPr>
              <a:t>8 </a:t>
            </a:r>
            <a:r>
              <a:rPr lang="zh-CN" altLang="en-US" sz="2400" b="1" dirty="0">
                <a:solidFill>
                  <a:srgbClr val="333399"/>
                </a:solidFill>
                <a:latin typeface="Arial" panose="020B0604020202020204" pitchFamily="34" charset="0"/>
                <a:ea typeface="黑体" panose="02010600030101010101" pitchFamily="49" charset="-122"/>
              </a:rPr>
              <a:t>字节中的第一个字段共 </a:t>
            </a:r>
            <a:r>
              <a:rPr lang="en-US" altLang="zh-CN" sz="2400" b="1" dirty="0">
                <a:solidFill>
                  <a:srgbClr val="333399"/>
                </a:solidFill>
                <a:latin typeface="Arial" panose="020B0604020202020204" pitchFamily="34" charset="0"/>
                <a:ea typeface="黑体" panose="02010600030101010101" pitchFamily="49" charset="-122"/>
              </a:rPr>
              <a:t>7 </a:t>
            </a:r>
            <a:r>
              <a:rPr lang="zh-CN" altLang="en-US" sz="2400" b="1" dirty="0">
                <a:solidFill>
                  <a:srgbClr val="333399"/>
                </a:solidFill>
                <a:latin typeface="Arial" panose="020B0604020202020204" pitchFamily="34" charset="0"/>
                <a:ea typeface="黑体" panose="02010600030101010101" pitchFamily="49" charset="-122"/>
              </a:rPr>
              <a:t>个字节，</a:t>
            </a:r>
          </a:p>
          <a:p>
            <a:pPr lvl="0"/>
            <a:r>
              <a:rPr lang="zh-CN" altLang="en-US" sz="2400" b="1" dirty="0">
                <a:solidFill>
                  <a:srgbClr val="333399"/>
                </a:solidFill>
                <a:latin typeface="Arial" panose="020B0604020202020204" pitchFamily="34" charset="0"/>
                <a:ea typeface="黑体" panose="02010600030101010101" pitchFamily="49" charset="-122"/>
              </a:rPr>
              <a:t>是前同步码，用来迅速实现 </a:t>
            </a:r>
            <a:r>
              <a:rPr lang="en-US" altLang="zh-CN" sz="2400" b="1" dirty="0">
                <a:solidFill>
                  <a:srgbClr val="333399"/>
                </a:solidFill>
                <a:latin typeface="Arial" panose="020B0604020202020204" pitchFamily="34" charset="0"/>
                <a:ea typeface="黑体" panose="02010600030101010101" pitchFamily="49" charset="-122"/>
              </a:rPr>
              <a:t>MAC </a:t>
            </a:r>
            <a:r>
              <a:rPr lang="zh-CN" altLang="en-US" sz="2400" b="1" dirty="0">
                <a:solidFill>
                  <a:srgbClr val="333399"/>
                </a:solidFill>
                <a:latin typeface="Arial" panose="020B0604020202020204" pitchFamily="34" charset="0"/>
                <a:ea typeface="黑体" panose="02010600030101010101" pitchFamily="49" charset="-122"/>
              </a:rPr>
              <a:t>帧的比特同步。</a:t>
            </a:r>
          </a:p>
          <a:p>
            <a:pPr lvl="0"/>
            <a:r>
              <a:rPr lang="zh-CN" altLang="en-US" sz="2400" b="1" dirty="0">
                <a:solidFill>
                  <a:srgbClr val="333399"/>
                </a:solidFill>
                <a:latin typeface="Arial" panose="020B0604020202020204" pitchFamily="34" charset="0"/>
                <a:ea typeface="黑体" panose="02010600030101010101" pitchFamily="49" charset="-122"/>
              </a:rPr>
              <a:t>第二个字段是帧开始定界符，表示后面的信息就是</a:t>
            </a:r>
            <a:r>
              <a:rPr lang="en-US" altLang="zh-CN" sz="2400" b="1" dirty="0">
                <a:solidFill>
                  <a:srgbClr val="333399"/>
                </a:solidFill>
                <a:latin typeface="Arial" panose="020B0604020202020204" pitchFamily="34" charset="0"/>
                <a:ea typeface="黑体" panose="02010600030101010101" pitchFamily="49" charset="-122"/>
              </a:rPr>
              <a:t>MAC </a:t>
            </a:r>
            <a:r>
              <a:rPr lang="zh-CN" altLang="en-US" sz="2400" b="1" dirty="0">
                <a:solidFill>
                  <a:srgbClr val="333399"/>
                </a:solidFill>
                <a:latin typeface="Arial" panose="020B0604020202020204" pitchFamily="34" charset="0"/>
                <a:ea typeface="黑体" panose="02010600030101010101" pitchFamily="49" charset="-122"/>
              </a:rPr>
              <a:t>帧。 </a:t>
            </a:r>
          </a:p>
        </p:txBody>
      </p:sp>
      <p:sp>
        <p:nvSpPr>
          <p:cNvPr id="451640" name="文本框 451639"/>
          <p:cNvSpPr txBox="1"/>
          <p:nvPr/>
        </p:nvSpPr>
        <p:spPr>
          <a:xfrm>
            <a:off x="6508433" y="5445125"/>
            <a:ext cx="3823335" cy="1188720"/>
          </a:xfrm>
          <a:prstGeom prst="rect">
            <a:avLst/>
          </a:prstGeom>
          <a:solidFill>
            <a:srgbClr val="FFFF99"/>
          </a:solidFill>
          <a:ln w="9525" cap="flat" cmpd="sng">
            <a:solidFill>
              <a:srgbClr val="333399"/>
            </a:solidFill>
            <a:prstDash val="solid"/>
            <a:miter/>
            <a:headEnd type="none" w="med" len="med"/>
            <a:tailEnd type="none" w="med" len="med"/>
          </a:ln>
        </p:spPr>
        <p:txBody>
          <a:bodyPr wrap="none" anchor="t">
            <a:spAutoFit/>
          </a:bodyPr>
          <a:lstStyle/>
          <a:p>
            <a:pPr lvl="0" algn="ctr"/>
            <a:r>
              <a:rPr lang="zh-CN" altLang="en-US" sz="2400" b="1" dirty="0">
                <a:solidFill>
                  <a:srgbClr val="333399"/>
                </a:solidFill>
                <a:latin typeface="Tahoma" panose="020B0604030504040204" pitchFamily="34" charset="0"/>
                <a:ea typeface="宋体" panose="02010600030101010101" pitchFamily="2" charset="-122"/>
              </a:rPr>
              <a:t>为了达到比特同步，</a:t>
            </a:r>
          </a:p>
          <a:p>
            <a:pPr lvl="0" algn="ctr"/>
            <a:r>
              <a:rPr lang="zh-CN" altLang="en-US" sz="2400" b="1" dirty="0">
                <a:solidFill>
                  <a:srgbClr val="333399"/>
                </a:solidFill>
                <a:latin typeface="Arial" panose="020B0604020202020204" pitchFamily="34" charset="0"/>
                <a:ea typeface="黑体" panose="02010600030101010101" pitchFamily="49" charset="-122"/>
              </a:rPr>
              <a:t>在传输媒体上实际传送的</a:t>
            </a:r>
          </a:p>
          <a:p>
            <a:pPr lvl="0" algn="ctr"/>
            <a:r>
              <a:rPr lang="zh-CN" altLang="en-US" sz="2400" b="1" dirty="0">
                <a:solidFill>
                  <a:srgbClr val="333399"/>
                </a:solidFill>
                <a:latin typeface="Arial" panose="020B0604020202020204" pitchFamily="34" charset="0"/>
                <a:ea typeface="黑体" panose="02010600030101010101" pitchFamily="49" charset="-122"/>
              </a:rPr>
              <a:t>要比 </a:t>
            </a:r>
            <a:r>
              <a:rPr lang="en-US" altLang="zh-CN" sz="2400" b="1" dirty="0">
                <a:solidFill>
                  <a:srgbClr val="333399"/>
                </a:solidFill>
                <a:latin typeface="Arial" panose="020B0604020202020204" pitchFamily="34" charset="0"/>
                <a:ea typeface="黑体" panose="02010600030101010101" pitchFamily="49" charset="-122"/>
              </a:rPr>
              <a:t>MAC </a:t>
            </a:r>
            <a:r>
              <a:rPr lang="zh-CN" altLang="en-US" sz="2400" b="1" dirty="0">
                <a:solidFill>
                  <a:srgbClr val="333399"/>
                </a:solidFill>
                <a:latin typeface="Arial" panose="020B0604020202020204" pitchFamily="34" charset="0"/>
                <a:ea typeface="黑体" panose="02010600030101010101" pitchFamily="49" charset="-122"/>
              </a:rPr>
              <a:t>帧还多 </a:t>
            </a:r>
            <a:r>
              <a:rPr lang="en-US" altLang="zh-CN" sz="2400" b="1" dirty="0">
                <a:solidFill>
                  <a:srgbClr val="333399"/>
                </a:solidFill>
                <a:latin typeface="Arial" panose="020B0604020202020204" pitchFamily="34" charset="0"/>
                <a:ea typeface="黑体" panose="02010600030101010101" pitchFamily="49" charset="-122"/>
              </a:rPr>
              <a:t>8 </a:t>
            </a:r>
            <a:r>
              <a:rPr lang="zh-CN" altLang="en-US" sz="2400" b="1" dirty="0">
                <a:solidFill>
                  <a:srgbClr val="333399"/>
                </a:solidFill>
                <a:latin typeface="Arial" panose="020B0604020202020204" pitchFamily="34" charset="0"/>
                <a:ea typeface="黑体" panose="02010600030101010101" pitchFamily="49" charset="-122"/>
              </a:rPr>
              <a:t>个字节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bldLvl="0" animBg="1"/>
      <p:bldP spid="45164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知识点四</a:t>
            </a:r>
            <a:r>
              <a:rPr lang="en-US" b="1" dirty="0" smtClean="0"/>
              <a:t> </a:t>
            </a:r>
            <a:r>
              <a:rPr lang="en-US" altLang="zh-CN" b="1" dirty="0" smtClean="0">
                <a:solidFill>
                  <a:srgbClr val="4D4D4D"/>
                </a:solidFill>
                <a:latin typeface="Times New Roman" panose="02020603050405020304" pitchFamily="18" charset="0"/>
                <a:ea typeface="宋体" panose="02010600030101010101" pitchFamily="2" charset="-122"/>
                <a:sym typeface="+mn-ea"/>
              </a:rPr>
              <a:t>CSMA/CD </a:t>
            </a:r>
            <a:r>
              <a:rPr lang="zh-CN" altLang="en-US" b="1" dirty="0" smtClean="0">
                <a:solidFill>
                  <a:srgbClr val="4D4D4D"/>
                </a:solidFill>
                <a:latin typeface="Times New Roman" panose="02020603050405020304" pitchFamily="18" charset="0"/>
                <a:ea typeface="宋体" panose="02010600030101010101" pitchFamily="2" charset="-122"/>
                <a:sym typeface="+mn-ea"/>
              </a:rPr>
              <a:t>协议</a:t>
            </a:r>
            <a:endParaRPr lang="zh-CN" altLang="en-US" dirty="0"/>
          </a:p>
        </p:txBody>
      </p:sp>
      <p:sp>
        <p:nvSpPr>
          <p:cNvPr id="3" name="内容占位符 2"/>
          <p:cNvSpPr>
            <a:spLocks noGrp="1"/>
          </p:cNvSpPr>
          <p:nvPr>
            <p:ph idx="1"/>
          </p:nvPr>
        </p:nvSpPr>
        <p:spPr/>
        <p:txBody>
          <a:bodyPr>
            <a:normAutofit/>
          </a:bodyPr>
          <a:lstStyle/>
          <a:p>
            <a:r>
              <a:rPr lang="en-US" altLang="zh-CN"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sym typeface="+mn-ea"/>
              </a:rPr>
              <a:t>CSMA/CD </a:t>
            </a:r>
            <a:r>
              <a:rPr lang="zh-CN" alt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sym typeface="+mn-ea"/>
              </a:rPr>
              <a:t>协议（载波监听多点接入</a:t>
            </a:r>
            <a:r>
              <a:rPr lang="en-US" altLang="zh-CN"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sym typeface="+mn-ea"/>
              </a:rPr>
              <a:t>/</a:t>
            </a:r>
            <a:r>
              <a:rPr lang="zh-CN" alt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sym typeface="+mn-ea"/>
              </a:rPr>
              <a:t>碰撞检测）</a:t>
            </a:r>
          </a:p>
          <a:p>
            <a:r>
              <a:rPr lang="en-US" altLang="zh-CN" sz="32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sym typeface="+mn-ea"/>
              </a:rPr>
              <a:t>1</a:t>
            </a:r>
            <a:r>
              <a:rPr lang="zh-CN" altLang="en-US" sz="32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sym typeface="+mn-ea"/>
              </a:rPr>
              <a:t>、采用较为灵活的无连接的工作方式</a:t>
            </a:r>
          </a:p>
          <a:p>
            <a:pPr>
              <a:lnSpc>
                <a:spcPct val="150000"/>
              </a:lnSpc>
            </a:pPr>
            <a:r>
              <a:rPr lang="zh-CN" altLang="en-US" dirty="0">
                <a:ln w="22225">
                  <a:solidFill>
                    <a:schemeClr val="accent2"/>
                  </a:solidFill>
                  <a:prstDash val="solid"/>
                </a:ln>
                <a:solidFill>
                  <a:schemeClr val="accent2">
                    <a:lumMod val="40000"/>
                    <a:lumOff val="60000"/>
                  </a:schemeClr>
                </a:solidFill>
                <a:effectLst/>
                <a:sym typeface="+mn-ea"/>
              </a:rPr>
              <a:t>即不必先建立连接就可以直接发送数据。 以太网对发送的数据帧不进行编号，也不要求对方发回确认</a:t>
            </a:r>
            <a:r>
              <a:rPr lang="zh-CN" altLang="en-US" dirty="0">
                <a:solidFill>
                  <a:schemeClr val="tx1"/>
                </a:solidFill>
                <a:effectLst>
                  <a:outerShdw blurRad="38100" dist="19050" dir="2700000" algn="tl" rotWithShape="0">
                    <a:schemeClr val="dk1">
                      <a:alpha val="40000"/>
                    </a:schemeClr>
                  </a:outerShdw>
                </a:effectLst>
                <a:sym typeface="+mn-ea"/>
              </a:rPr>
              <a:t>。</a:t>
            </a:r>
            <a:r>
              <a:rPr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sym typeface="+mn-ea"/>
              </a:rPr>
              <a:t> </a:t>
            </a:r>
          </a:p>
          <a:p>
            <a:endParaRPr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sym typeface="+mn-ea"/>
            </a:endParaRPr>
          </a:p>
          <a:p>
            <a:endParaRPr lang="zh-CN" altLang="en-US" sz="40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sym typeface="+mn-ea"/>
            </a:endParaRPr>
          </a:p>
        </p:txBody>
      </p:sp>
      <p:sp>
        <p:nvSpPr>
          <p:cNvPr id="75804" name="文本框 75803"/>
          <p:cNvSpPr txBox="1"/>
          <p:nvPr/>
        </p:nvSpPr>
        <p:spPr>
          <a:xfrm>
            <a:off x="838200" y="4411980"/>
            <a:ext cx="2823845" cy="518160"/>
          </a:xfrm>
          <a:prstGeom prst="rect">
            <a:avLst/>
          </a:prstGeom>
          <a:noFill/>
          <a:ln w="9525">
            <a:noFill/>
          </a:ln>
        </p:spPr>
        <p:txBody>
          <a:bodyPr wrap="square" anchor="t">
            <a:spAutoFit/>
          </a:bodyPr>
          <a:lstStyle/>
          <a:p>
            <a:pPr lvl="0" indent="0" algn="ctr" eaLnBrk="0" hangingPunct="0">
              <a:spcBef>
                <a:spcPct val="50000"/>
              </a:spcBef>
            </a:pPr>
            <a:r>
              <a:rPr lang="en-US" altLang="zh-CN" sz="2800" b="1">
                <a:solidFill>
                  <a:srgbClr val="4D4D4D"/>
                </a:solidFill>
                <a:latin typeface="Times New Roman" panose="02020603050405020304" pitchFamily="18" charset="0"/>
                <a:ea typeface="宋体" panose="02010600030101010101" pitchFamily="2" charset="-122"/>
              </a:rPr>
              <a:t>CSMA/CD </a:t>
            </a:r>
            <a:r>
              <a:rPr lang="zh-CN" altLang="en-US" sz="2800" b="1" dirty="0">
                <a:solidFill>
                  <a:srgbClr val="4D4D4D"/>
                </a:solidFill>
                <a:latin typeface="Times New Roman" panose="02020603050405020304" pitchFamily="18" charset="0"/>
                <a:ea typeface="宋体" panose="02010600030101010101" pitchFamily="2" charset="-122"/>
              </a:rPr>
              <a:t>协议</a:t>
            </a:r>
            <a:endParaRPr lang="zh-CN" altLang="en-US" b="1" dirty="0">
              <a:solidFill>
                <a:srgbClr val="FF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endParaRPr>
          </a:p>
        </p:txBody>
      </p:sp>
      <p:grpSp>
        <p:nvGrpSpPr>
          <p:cNvPr id="75805" name="组合 75804"/>
          <p:cNvGrpSpPr/>
          <p:nvPr/>
        </p:nvGrpSpPr>
        <p:grpSpPr>
          <a:xfrm>
            <a:off x="4300538" y="4167823"/>
            <a:ext cx="6215062" cy="2232025"/>
            <a:chOff x="340" y="2161"/>
            <a:chExt cx="5065" cy="2067"/>
          </a:xfrm>
        </p:grpSpPr>
        <p:grpSp>
          <p:nvGrpSpPr>
            <p:cNvPr id="50200" name="组合 75805"/>
            <p:cNvGrpSpPr/>
            <p:nvPr/>
          </p:nvGrpSpPr>
          <p:grpSpPr>
            <a:xfrm>
              <a:off x="2732" y="2525"/>
              <a:ext cx="297" cy="886"/>
              <a:chOff x="1177" y="1994"/>
              <a:chExt cx="258" cy="714"/>
            </a:xfrm>
          </p:grpSpPr>
          <p:sp>
            <p:nvSpPr>
              <p:cNvPr id="50201" name="直接连接符 75806"/>
              <p:cNvSpPr/>
              <p:nvPr/>
            </p:nvSpPr>
            <p:spPr>
              <a:xfrm rot="-5400000" flipV="1">
                <a:off x="1034" y="2251"/>
                <a:ext cx="537" cy="4"/>
              </a:xfrm>
              <a:prstGeom prst="line">
                <a:avLst/>
              </a:prstGeom>
              <a:ln w="38100" cap="flat" cmpd="sng">
                <a:solidFill>
                  <a:srgbClr val="333399"/>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Arial" panose="020B0604020202020204" pitchFamily="34" charset="0"/>
                </a:endParaRPr>
              </a:p>
            </p:txBody>
          </p:sp>
          <p:pic>
            <p:nvPicPr>
              <p:cNvPr id="50202" name="图片 75807"/>
              <p:cNvPicPr/>
              <p:nvPr/>
            </p:nvPicPr>
            <p:blipFill>
              <a:blip r:embed="rId2" cstate="print"/>
              <a:stretch>
                <a:fillRect/>
              </a:stretch>
            </p:blipFill>
            <p:spPr>
              <a:xfrm>
                <a:off x="1177" y="2448"/>
                <a:ext cx="258" cy="260"/>
              </a:xfrm>
              <a:prstGeom prst="rect">
                <a:avLst/>
              </a:prstGeom>
              <a:noFill/>
              <a:ln w="9525">
                <a:noFill/>
              </a:ln>
            </p:spPr>
          </p:pic>
        </p:grpSp>
        <p:sp>
          <p:nvSpPr>
            <p:cNvPr id="50203" name="直接连接符 75808"/>
            <p:cNvSpPr/>
            <p:nvPr/>
          </p:nvSpPr>
          <p:spPr>
            <a:xfrm flipV="1">
              <a:off x="405" y="2518"/>
              <a:ext cx="4924" cy="0"/>
            </a:xfrm>
            <a:prstGeom prst="line">
              <a:avLst/>
            </a:prstGeom>
            <a:ln w="38100" cap="flat" cmpd="sng">
              <a:solidFill>
                <a:srgbClr val="333399"/>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Arial" panose="020B0604020202020204" pitchFamily="34" charset="0"/>
              </a:endParaRPr>
            </a:p>
          </p:txBody>
        </p:sp>
        <p:sp>
          <p:nvSpPr>
            <p:cNvPr id="50204" name="矩形 75809"/>
            <p:cNvSpPr/>
            <p:nvPr/>
          </p:nvSpPr>
          <p:spPr>
            <a:xfrm>
              <a:off x="5255" y="2476"/>
              <a:ext cx="74" cy="79"/>
            </a:xfrm>
            <a:prstGeom prst="rect">
              <a:avLst/>
            </a:prstGeom>
            <a:solidFill>
              <a:srgbClr val="333399"/>
            </a:solidFill>
            <a:ln w="12700" cap="flat" cmpd="sng">
              <a:solidFill>
                <a:srgbClr val="333399"/>
              </a:solidFill>
              <a:prstDash val="solid"/>
              <a:miter/>
              <a:headEnd type="none" w="med" len="med"/>
              <a:tailEnd type="none" w="med" len="med"/>
            </a:ln>
          </p:spPr>
          <p:txBody>
            <a:bodyPr anchor="t"/>
            <a:lstStyle/>
            <a:p>
              <a:pPr lvl="0" indent="0" eaLnBrk="0" hangingPunct="0"/>
              <a:endParaRPr lang="zh-CN" altLang="en-US" b="1">
                <a:latin typeface="Arial" panose="020B0604020202020204" pitchFamily="34" charset="0"/>
                <a:ea typeface="Arial" panose="020B0604020202020204" pitchFamily="34" charset="0"/>
              </a:endParaRPr>
            </a:p>
          </p:txBody>
        </p:sp>
        <p:sp>
          <p:nvSpPr>
            <p:cNvPr id="50205" name="矩形 75810"/>
            <p:cNvSpPr/>
            <p:nvPr/>
          </p:nvSpPr>
          <p:spPr>
            <a:xfrm>
              <a:off x="340" y="2476"/>
              <a:ext cx="74" cy="79"/>
            </a:xfrm>
            <a:prstGeom prst="rect">
              <a:avLst/>
            </a:prstGeom>
            <a:solidFill>
              <a:srgbClr val="333399"/>
            </a:solidFill>
            <a:ln w="12700" cap="flat" cmpd="sng">
              <a:solidFill>
                <a:srgbClr val="333399"/>
              </a:solidFill>
              <a:prstDash val="solid"/>
              <a:miter/>
              <a:headEnd type="none" w="med" len="med"/>
              <a:tailEnd type="none" w="med" len="med"/>
            </a:ln>
          </p:spPr>
          <p:txBody>
            <a:bodyPr anchor="t"/>
            <a:lstStyle/>
            <a:p>
              <a:pPr lvl="0" indent="0" eaLnBrk="0" hangingPunct="0"/>
              <a:endParaRPr lang="zh-CN" altLang="en-US" b="1">
                <a:latin typeface="Arial" panose="020B0604020202020204" pitchFamily="34" charset="0"/>
                <a:ea typeface="Arial" panose="020B0604020202020204" pitchFamily="34" charset="0"/>
              </a:endParaRPr>
            </a:p>
          </p:txBody>
        </p:sp>
        <p:sp>
          <p:nvSpPr>
            <p:cNvPr id="50206" name="直接连接符 75811"/>
            <p:cNvSpPr/>
            <p:nvPr/>
          </p:nvSpPr>
          <p:spPr>
            <a:xfrm>
              <a:off x="4967" y="2387"/>
              <a:ext cx="311" cy="151"/>
            </a:xfrm>
            <a:prstGeom prst="line">
              <a:avLst/>
            </a:prstGeom>
            <a:ln w="12700" cap="flat" cmpd="sng">
              <a:solidFill>
                <a:schemeClr val="tx1"/>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Arial" panose="020B0604020202020204" pitchFamily="34" charset="0"/>
              </a:endParaRPr>
            </a:p>
          </p:txBody>
        </p:sp>
        <p:grpSp>
          <p:nvGrpSpPr>
            <p:cNvPr id="50207" name="组合 75812"/>
            <p:cNvGrpSpPr/>
            <p:nvPr/>
          </p:nvGrpSpPr>
          <p:grpSpPr>
            <a:xfrm>
              <a:off x="876" y="2525"/>
              <a:ext cx="297" cy="886"/>
              <a:chOff x="1177" y="1994"/>
              <a:chExt cx="258" cy="714"/>
            </a:xfrm>
          </p:grpSpPr>
          <p:sp>
            <p:nvSpPr>
              <p:cNvPr id="50208" name="直接连接符 75813"/>
              <p:cNvSpPr/>
              <p:nvPr/>
            </p:nvSpPr>
            <p:spPr>
              <a:xfrm rot="-5400000" flipV="1">
                <a:off x="1034" y="2251"/>
                <a:ext cx="537" cy="4"/>
              </a:xfrm>
              <a:prstGeom prst="line">
                <a:avLst/>
              </a:prstGeom>
              <a:ln w="38100" cap="flat" cmpd="sng">
                <a:solidFill>
                  <a:srgbClr val="333399"/>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Arial" panose="020B0604020202020204" pitchFamily="34" charset="0"/>
                </a:endParaRPr>
              </a:p>
            </p:txBody>
          </p:sp>
          <p:pic>
            <p:nvPicPr>
              <p:cNvPr id="50209" name="图片 75814"/>
              <p:cNvPicPr/>
              <p:nvPr/>
            </p:nvPicPr>
            <p:blipFill>
              <a:blip r:embed="rId2" cstate="print"/>
              <a:stretch>
                <a:fillRect/>
              </a:stretch>
            </p:blipFill>
            <p:spPr>
              <a:xfrm>
                <a:off x="1177" y="2448"/>
                <a:ext cx="258" cy="260"/>
              </a:xfrm>
              <a:prstGeom prst="rect">
                <a:avLst/>
              </a:prstGeom>
              <a:noFill/>
              <a:ln w="9525">
                <a:noFill/>
              </a:ln>
            </p:spPr>
          </p:pic>
        </p:grpSp>
        <p:sp>
          <p:nvSpPr>
            <p:cNvPr id="50210" name="任意多边形 75815"/>
            <p:cNvSpPr/>
            <p:nvPr/>
          </p:nvSpPr>
          <p:spPr>
            <a:xfrm>
              <a:off x="1954" y="2526"/>
              <a:ext cx="2" cy="647"/>
            </a:xfrm>
            <a:custGeom>
              <a:avLst/>
              <a:gdLst/>
              <a:ahLst/>
              <a:cxnLst/>
              <a:rect l="0" t="0" r="0" b="0"/>
              <a:pathLst>
                <a:path w="2" h="521">
                  <a:moveTo>
                    <a:pt x="0" y="521"/>
                  </a:moveTo>
                  <a:lnTo>
                    <a:pt x="2" y="0"/>
                  </a:lnTo>
                </a:path>
              </a:pathLst>
            </a:custGeom>
            <a:solidFill>
              <a:srgbClr val="333399"/>
            </a:solidFill>
            <a:ln w="38100" cap="flat" cmpd="sng">
              <a:solidFill>
                <a:srgbClr val="333399"/>
              </a:solidFill>
              <a:prstDash val="solid"/>
              <a:round/>
              <a:headEnd type="none" w="med" len="med"/>
              <a:tailEnd type="none" w="med" len="med"/>
            </a:ln>
          </p:spPr>
          <p:txBody>
            <a:bodyPr/>
            <a:lstStyle/>
            <a:p>
              <a:endParaRPr lang="zh-CN" altLang="en-US"/>
            </a:p>
          </p:txBody>
        </p:sp>
        <p:pic>
          <p:nvPicPr>
            <p:cNvPr id="50211" name="图片 75816"/>
            <p:cNvPicPr/>
            <p:nvPr/>
          </p:nvPicPr>
          <p:blipFill>
            <a:blip r:embed="rId2" cstate="print"/>
            <a:stretch>
              <a:fillRect/>
            </a:stretch>
          </p:blipFill>
          <p:spPr>
            <a:xfrm>
              <a:off x="1804" y="3088"/>
              <a:ext cx="297" cy="323"/>
            </a:xfrm>
            <a:prstGeom prst="rect">
              <a:avLst/>
            </a:prstGeom>
            <a:noFill/>
            <a:ln w="9525">
              <a:noFill/>
            </a:ln>
          </p:spPr>
        </p:pic>
        <p:grpSp>
          <p:nvGrpSpPr>
            <p:cNvPr id="50212" name="组合 75817"/>
            <p:cNvGrpSpPr/>
            <p:nvPr/>
          </p:nvGrpSpPr>
          <p:grpSpPr>
            <a:xfrm>
              <a:off x="3660" y="2525"/>
              <a:ext cx="297" cy="886"/>
              <a:chOff x="1177" y="1994"/>
              <a:chExt cx="258" cy="714"/>
            </a:xfrm>
          </p:grpSpPr>
          <p:sp>
            <p:nvSpPr>
              <p:cNvPr id="50213" name="直接连接符 75818"/>
              <p:cNvSpPr/>
              <p:nvPr/>
            </p:nvSpPr>
            <p:spPr>
              <a:xfrm rot="-5400000" flipV="1">
                <a:off x="1034" y="2251"/>
                <a:ext cx="537" cy="4"/>
              </a:xfrm>
              <a:prstGeom prst="line">
                <a:avLst/>
              </a:prstGeom>
              <a:ln w="38100" cap="flat" cmpd="sng">
                <a:solidFill>
                  <a:srgbClr val="333399"/>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Arial" panose="020B0604020202020204" pitchFamily="34" charset="0"/>
                </a:endParaRPr>
              </a:p>
            </p:txBody>
          </p:sp>
          <p:pic>
            <p:nvPicPr>
              <p:cNvPr id="50214" name="图片 75819"/>
              <p:cNvPicPr/>
              <p:nvPr/>
            </p:nvPicPr>
            <p:blipFill>
              <a:blip r:embed="rId2" cstate="print"/>
              <a:stretch>
                <a:fillRect/>
              </a:stretch>
            </p:blipFill>
            <p:spPr>
              <a:xfrm>
                <a:off x="1177" y="2448"/>
                <a:ext cx="258" cy="260"/>
              </a:xfrm>
              <a:prstGeom prst="rect">
                <a:avLst/>
              </a:prstGeom>
              <a:noFill/>
              <a:ln w="9525">
                <a:noFill/>
              </a:ln>
            </p:spPr>
          </p:pic>
        </p:grpSp>
        <p:sp>
          <p:nvSpPr>
            <p:cNvPr id="50215" name="任意多边形 75820"/>
            <p:cNvSpPr/>
            <p:nvPr/>
          </p:nvSpPr>
          <p:spPr>
            <a:xfrm>
              <a:off x="4739" y="2526"/>
              <a:ext cx="2" cy="657"/>
            </a:xfrm>
            <a:custGeom>
              <a:avLst/>
              <a:gdLst/>
              <a:ahLst/>
              <a:cxnLst/>
              <a:rect l="0" t="0" r="0" b="0"/>
              <a:pathLst>
                <a:path w="2" h="529">
                  <a:moveTo>
                    <a:pt x="0" y="529"/>
                  </a:moveTo>
                  <a:lnTo>
                    <a:pt x="2" y="0"/>
                  </a:lnTo>
                </a:path>
              </a:pathLst>
            </a:custGeom>
            <a:solidFill>
              <a:srgbClr val="333399"/>
            </a:solidFill>
            <a:ln w="38100" cap="flat" cmpd="sng">
              <a:solidFill>
                <a:srgbClr val="333399"/>
              </a:solidFill>
              <a:prstDash val="solid"/>
              <a:round/>
              <a:headEnd type="none" w="med" len="med"/>
              <a:tailEnd type="none" w="med" len="med"/>
            </a:ln>
          </p:spPr>
          <p:txBody>
            <a:bodyPr/>
            <a:lstStyle/>
            <a:p>
              <a:endParaRPr lang="zh-CN" altLang="en-US"/>
            </a:p>
          </p:txBody>
        </p:sp>
        <p:pic>
          <p:nvPicPr>
            <p:cNvPr id="50216" name="图片 75821"/>
            <p:cNvPicPr/>
            <p:nvPr/>
          </p:nvPicPr>
          <p:blipFill>
            <a:blip r:embed="rId2" cstate="print"/>
            <a:stretch>
              <a:fillRect/>
            </a:stretch>
          </p:blipFill>
          <p:spPr>
            <a:xfrm>
              <a:off x="4589" y="3088"/>
              <a:ext cx="297" cy="323"/>
            </a:xfrm>
            <a:prstGeom prst="rect">
              <a:avLst/>
            </a:prstGeom>
            <a:noFill/>
            <a:ln w="9525">
              <a:noFill/>
            </a:ln>
          </p:spPr>
        </p:pic>
        <p:sp>
          <p:nvSpPr>
            <p:cNvPr id="50217" name="文本框 75822"/>
            <p:cNvSpPr txBox="1"/>
            <p:nvPr/>
          </p:nvSpPr>
          <p:spPr>
            <a:xfrm>
              <a:off x="1440" y="3635"/>
              <a:ext cx="1036" cy="593"/>
            </a:xfrm>
            <a:prstGeom prst="rect">
              <a:avLst/>
            </a:prstGeom>
            <a:noFill/>
            <a:ln w="9525">
              <a:noFill/>
            </a:ln>
          </p:spPr>
          <p:txBody>
            <a:bodyPr wrap="none" anchor="t">
              <a:spAutoFit/>
            </a:bodyPr>
            <a:lstStyle/>
            <a:p>
              <a:pPr lvl="0" indent="0" algn="ctr">
                <a:buClr>
                  <a:srgbClr val="000000"/>
                </a:buClr>
              </a:pPr>
              <a:r>
                <a:rPr lang="en-US" altLang="zh-CN" b="1">
                  <a:solidFill>
                    <a:srgbClr val="333399"/>
                  </a:solidFill>
                  <a:latin typeface="Arial" panose="020B0604020202020204" pitchFamily="34" charset="0"/>
                  <a:ea typeface="黑体" panose="02010600030101010101" pitchFamily="49" charset="-122"/>
                </a:rPr>
                <a:t>B</a:t>
              </a:r>
              <a:r>
                <a:rPr lang="zh-CN" altLang="en-US" b="1" dirty="0">
                  <a:solidFill>
                    <a:srgbClr val="333399"/>
                  </a:solidFill>
                  <a:latin typeface="Arial" panose="020B0604020202020204" pitchFamily="34" charset="0"/>
                  <a:ea typeface="黑体" panose="02010600030101010101" pitchFamily="49" charset="-122"/>
                </a:rPr>
                <a:t>向 </a:t>
              </a:r>
              <a:r>
                <a:rPr lang="en-US" altLang="zh-CN" b="1">
                  <a:solidFill>
                    <a:srgbClr val="333399"/>
                  </a:solidFill>
                  <a:latin typeface="Arial" panose="020B0604020202020204" pitchFamily="34" charset="0"/>
                  <a:ea typeface="黑体" panose="02010600030101010101" pitchFamily="49" charset="-122"/>
                </a:rPr>
                <a:t>D</a:t>
              </a:r>
            </a:p>
            <a:p>
              <a:pPr lvl="0" indent="0" algn="ctr">
                <a:buClr>
                  <a:srgbClr val="000000"/>
                </a:buClr>
              </a:pPr>
              <a:r>
                <a:rPr lang="zh-CN" altLang="en-US" b="1" dirty="0">
                  <a:solidFill>
                    <a:srgbClr val="333399"/>
                  </a:solidFill>
                  <a:latin typeface="Arial" panose="020B0604020202020204" pitchFamily="34" charset="0"/>
                  <a:ea typeface="黑体" panose="02010600030101010101" pitchFamily="49" charset="-122"/>
                </a:rPr>
                <a:t>发送数据</a:t>
              </a:r>
            </a:p>
          </p:txBody>
        </p:sp>
        <p:sp>
          <p:nvSpPr>
            <p:cNvPr id="50218" name="文本框 75823"/>
            <p:cNvSpPr txBox="1"/>
            <p:nvPr/>
          </p:nvSpPr>
          <p:spPr>
            <a:xfrm>
              <a:off x="2599" y="3407"/>
              <a:ext cx="609" cy="367"/>
            </a:xfrm>
            <a:prstGeom prst="rect">
              <a:avLst/>
            </a:prstGeom>
            <a:noFill/>
            <a:ln w="9525">
              <a:noFill/>
            </a:ln>
          </p:spPr>
          <p:txBody>
            <a:bodyPr wrap="none" anchor="t">
              <a:spAutoFit/>
            </a:bodyPr>
            <a:lstStyle/>
            <a:p>
              <a:pPr lvl="0" indent="0">
                <a:buClr>
                  <a:srgbClr val="000000"/>
                </a:buClr>
              </a:pPr>
              <a:r>
                <a:rPr lang="zh-CN" altLang="en-US" sz="2000" b="1" dirty="0">
                  <a:solidFill>
                    <a:srgbClr val="333399"/>
                  </a:solidFill>
                  <a:latin typeface="Arial" panose="020B0604020202020204" pitchFamily="34" charset="0"/>
                  <a:ea typeface="黑体" panose="02010600030101010101" pitchFamily="49" charset="-122"/>
                </a:rPr>
                <a:t>    </a:t>
              </a:r>
              <a:r>
                <a:rPr lang="en-US" altLang="zh-CN" sz="2000" b="1">
                  <a:solidFill>
                    <a:srgbClr val="333399"/>
                  </a:solidFill>
                  <a:latin typeface="Arial" panose="020B0604020202020204" pitchFamily="34" charset="0"/>
                  <a:ea typeface="黑体" panose="02010600030101010101" pitchFamily="49" charset="-122"/>
                </a:rPr>
                <a:t>C</a:t>
              </a:r>
            </a:p>
          </p:txBody>
        </p:sp>
        <p:sp>
          <p:nvSpPr>
            <p:cNvPr id="50219" name="文本框 75824"/>
            <p:cNvSpPr txBox="1"/>
            <p:nvPr/>
          </p:nvSpPr>
          <p:spPr>
            <a:xfrm>
              <a:off x="3570" y="3398"/>
              <a:ext cx="543" cy="367"/>
            </a:xfrm>
            <a:prstGeom prst="rect">
              <a:avLst/>
            </a:prstGeom>
            <a:noFill/>
            <a:ln w="9525">
              <a:noFill/>
            </a:ln>
          </p:spPr>
          <p:txBody>
            <a:bodyPr wrap="none" anchor="t">
              <a:spAutoFit/>
            </a:bodyPr>
            <a:lstStyle/>
            <a:p>
              <a:pPr lvl="0" indent="0">
                <a:buClr>
                  <a:srgbClr val="000000"/>
                </a:buClr>
              </a:pPr>
              <a:r>
                <a:rPr lang="zh-CN" altLang="en-US" sz="2000" b="1" dirty="0">
                  <a:solidFill>
                    <a:srgbClr val="333399"/>
                  </a:solidFill>
                  <a:latin typeface="Arial" panose="020B0604020202020204" pitchFamily="34" charset="0"/>
                  <a:ea typeface="黑体" panose="02010600030101010101" pitchFamily="49" charset="-122"/>
                </a:rPr>
                <a:t>   </a:t>
              </a:r>
              <a:r>
                <a:rPr lang="en-US" altLang="zh-CN" sz="2000" b="1">
                  <a:solidFill>
                    <a:srgbClr val="333399"/>
                  </a:solidFill>
                  <a:latin typeface="Arial" panose="020B0604020202020204" pitchFamily="34" charset="0"/>
                  <a:ea typeface="黑体" panose="02010600030101010101" pitchFamily="49" charset="-122"/>
                </a:rPr>
                <a:t>D</a:t>
              </a:r>
            </a:p>
          </p:txBody>
        </p:sp>
        <p:sp>
          <p:nvSpPr>
            <p:cNvPr id="50220" name="文本框 75825"/>
            <p:cNvSpPr txBox="1"/>
            <p:nvPr/>
          </p:nvSpPr>
          <p:spPr>
            <a:xfrm>
              <a:off x="747" y="3398"/>
              <a:ext cx="609" cy="367"/>
            </a:xfrm>
            <a:prstGeom prst="rect">
              <a:avLst/>
            </a:prstGeom>
            <a:noFill/>
            <a:ln w="9525">
              <a:noFill/>
            </a:ln>
          </p:spPr>
          <p:txBody>
            <a:bodyPr wrap="none" anchor="t">
              <a:spAutoFit/>
            </a:bodyPr>
            <a:lstStyle/>
            <a:p>
              <a:pPr lvl="0" indent="0">
                <a:buClr>
                  <a:srgbClr val="000000"/>
                </a:buClr>
              </a:pPr>
              <a:r>
                <a:rPr lang="zh-CN" altLang="en-US" sz="2000" b="1" dirty="0">
                  <a:solidFill>
                    <a:srgbClr val="333399"/>
                  </a:solidFill>
                  <a:latin typeface="Arial" panose="020B0604020202020204" pitchFamily="34" charset="0"/>
                  <a:ea typeface="黑体" panose="02010600030101010101" pitchFamily="49" charset="-122"/>
                </a:rPr>
                <a:t>    </a:t>
              </a:r>
              <a:r>
                <a:rPr lang="en-US" altLang="zh-CN" sz="2000" b="1">
                  <a:solidFill>
                    <a:srgbClr val="333399"/>
                  </a:solidFill>
                  <a:latin typeface="Arial" panose="020B0604020202020204" pitchFamily="34" charset="0"/>
                  <a:ea typeface="黑体" panose="02010600030101010101" pitchFamily="49" charset="-122"/>
                </a:rPr>
                <a:t>A</a:t>
              </a:r>
            </a:p>
          </p:txBody>
        </p:sp>
        <p:sp>
          <p:nvSpPr>
            <p:cNvPr id="50221" name="文本框 75826"/>
            <p:cNvSpPr txBox="1"/>
            <p:nvPr/>
          </p:nvSpPr>
          <p:spPr>
            <a:xfrm>
              <a:off x="4440" y="3395"/>
              <a:ext cx="596" cy="367"/>
            </a:xfrm>
            <a:prstGeom prst="rect">
              <a:avLst/>
            </a:prstGeom>
            <a:noFill/>
            <a:ln w="9525">
              <a:noFill/>
            </a:ln>
          </p:spPr>
          <p:txBody>
            <a:bodyPr wrap="none" anchor="t">
              <a:spAutoFit/>
            </a:bodyPr>
            <a:lstStyle/>
            <a:p>
              <a:pPr lvl="0" indent="0">
                <a:buClr>
                  <a:srgbClr val="000000"/>
                </a:buClr>
              </a:pPr>
              <a:r>
                <a:rPr lang="zh-CN" altLang="en-US" sz="2000" b="1" dirty="0">
                  <a:solidFill>
                    <a:srgbClr val="333399"/>
                  </a:solidFill>
                  <a:latin typeface="Arial" panose="020B0604020202020204" pitchFamily="34" charset="0"/>
                  <a:ea typeface="黑体" panose="02010600030101010101" pitchFamily="49" charset="-122"/>
                </a:rPr>
                <a:t>    </a:t>
              </a:r>
              <a:r>
                <a:rPr lang="en-US" altLang="zh-CN" sz="2000" b="1">
                  <a:solidFill>
                    <a:srgbClr val="333399"/>
                  </a:solidFill>
                  <a:latin typeface="Arial" panose="020B0604020202020204" pitchFamily="34" charset="0"/>
                  <a:ea typeface="黑体" panose="02010600030101010101" pitchFamily="49" charset="-122"/>
                </a:rPr>
                <a:t>E</a:t>
              </a:r>
            </a:p>
          </p:txBody>
        </p:sp>
        <p:sp>
          <p:nvSpPr>
            <p:cNvPr id="50222" name="直接连接符 75827"/>
            <p:cNvSpPr/>
            <p:nvPr/>
          </p:nvSpPr>
          <p:spPr>
            <a:xfrm flipH="1">
              <a:off x="405" y="2341"/>
              <a:ext cx="343" cy="177"/>
            </a:xfrm>
            <a:prstGeom prst="line">
              <a:avLst/>
            </a:prstGeom>
            <a:ln w="12700" cap="flat" cmpd="sng">
              <a:solidFill>
                <a:schemeClr val="tx1"/>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Arial" panose="020B0604020202020204" pitchFamily="34" charset="0"/>
              </a:endParaRPr>
            </a:p>
          </p:txBody>
        </p:sp>
        <p:sp>
          <p:nvSpPr>
            <p:cNvPr id="50223" name="文本框 75828"/>
            <p:cNvSpPr txBox="1"/>
            <p:nvPr/>
          </p:nvSpPr>
          <p:spPr>
            <a:xfrm>
              <a:off x="662" y="2161"/>
              <a:ext cx="4061" cy="339"/>
            </a:xfrm>
            <a:prstGeom prst="rect">
              <a:avLst/>
            </a:prstGeom>
            <a:noFill/>
            <a:ln w="9525">
              <a:noFill/>
            </a:ln>
          </p:spPr>
          <p:txBody>
            <a:bodyPr wrap="none" anchor="t">
              <a:spAutoFit/>
            </a:bodyPr>
            <a:lstStyle/>
            <a:p>
              <a:pPr lvl="0" indent="0">
                <a:buClr>
                  <a:srgbClr val="000000"/>
                </a:buClr>
              </a:pPr>
              <a:r>
                <a:rPr lang="zh-CN" altLang="en-US" b="1" dirty="0">
                  <a:solidFill>
                    <a:srgbClr val="333399"/>
                  </a:solidFill>
                  <a:latin typeface="Arial" panose="020B0604020202020204" pitchFamily="34" charset="0"/>
                  <a:ea typeface="黑体" panose="02010600030101010101" pitchFamily="49" charset="-122"/>
                </a:rPr>
                <a:t>匹配电阻（用来吸收总线上传播的信号）</a:t>
              </a:r>
            </a:p>
          </p:txBody>
        </p:sp>
        <p:sp>
          <p:nvSpPr>
            <p:cNvPr id="50224" name="文本框 75829"/>
            <p:cNvSpPr txBox="1"/>
            <p:nvPr/>
          </p:nvSpPr>
          <p:spPr>
            <a:xfrm>
              <a:off x="4309" y="2174"/>
              <a:ext cx="1096" cy="339"/>
            </a:xfrm>
            <a:prstGeom prst="rect">
              <a:avLst/>
            </a:prstGeom>
            <a:noFill/>
            <a:ln w="9525">
              <a:noFill/>
            </a:ln>
          </p:spPr>
          <p:txBody>
            <a:bodyPr wrap="none" anchor="t">
              <a:spAutoFit/>
            </a:bodyPr>
            <a:lstStyle/>
            <a:p>
              <a:pPr lvl="0" indent="0">
                <a:buClr>
                  <a:srgbClr val="000000"/>
                </a:buClr>
              </a:pPr>
              <a:r>
                <a:rPr lang="zh-CN" altLang="en-US" b="1" dirty="0">
                  <a:solidFill>
                    <a:srgbClr val="333399"/>
                  </a:solidFill>
                  <a:latin typeface="Arial" panose="020B0604020202020204" pitchFamily="34" charset="0"/>
                  <a:ea typeface="黑体" panose="02010600030101010101" pitchFamily="49" charset="-122"/>
                </a:rPr>
                <a:t> 匹配电阻</a:t>
              </a:r>
            </a:p>
          </p:txBody>
        </p:sp>
        <p:sp>
          <p:nvSpPr>
            <p:cNvPr id="50225" name="任意多边形 75830"/>
            <p:cNvSpPr/>
            <p:nvPr/>
          </p:nvSpPr>
          <p:spPr>
            <a:xfrm>
              <a:off x="1900" y="2581"/>
              <a:ext cx="997" cy="577"/>
            </a:xfrm>
            <a:custGeom>
              <a:avLst/>
              <a:gdLst/>
              <a:ahLst/>
              <a:cxnLst/>
              <a:rect l="0" t="0" r="0" b="0"/>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ap="flat" cmpd="sng">
              <a:solidFill>
                <a:schemeClr val="hlink"/>
              </a:solidFill>
              <a:prstDash val="solid"/>
              <a:round/>
              <a:headEnd type="none" w="med" len="med"/>
              <a:tailEnd type="triangle" w="med" len="lg"/>
            </a:ln>
          </p:spPr>
          <p:txBody>
            <a:bodyPr/>
            <a:lstStyle/>
            <a:p>
              <a:endParaRPr lang="zh-CN" altLang="en-US"/>
            </a:p>
          </p:txBody>
        </p:sp>
        <p:sp>
          <p:nvSpPr>
            <p:cNvPr id="50226" name="任意多边形 75831"/>
            <p:cNvSpPr/>
            <p:nvPr/>
          </p:nvSpPr>
          <p:spPr>
            <a:xfrm>
              <a:off x="1927" y="2589"/>
              <a:ext cx="1942" cy="629"/>
            </a:xfrm>
            <a:custGeom>
              <a:avLst/>
              <a:gdLst/>
              <a:ahLst/>
              <a:cxnLst/>
              <a:rect l="0" t="0" r="0" b="0"/>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ap="flat" cmpd="sng">
              <a:solidFill>
                <a:schemeClr val="hlink"/>
              </a:solidFill>
              <a:prstDash val="solid"/>
              <a:round/>
              <a:headEnd type="none" w="med" len="med"/>
              <a:tailEnd type="triangle" w="med" len="lg"/>
            </a:ln>
          </p:spPr>
          <p:txBody>
            <a:bodyPr/>
            <a:lstStyle/>
            <a:p>
              <a:endParaRPr lang="zh-CN" altLang="en-US"/>
            </a:p>
          </p:txBody>
        </p:sp>
        <p:sp>
          <p:nvSpPr>
            <p:cNvPr id="50227" name="任意多边形 75832"/>
            <p:cNvSpPr/>
            <p:nvPr/>
          </p:nvSpPr>
          <p:spPr>
            <a:xfrm>
              <a:off x="1927" y="2591"/>
              <a:ext cx="2792" cy="606"/>
            </a:xfrm>
            <a:custGeom>
              <a:avLst/>
              <a:gdLst/>
              <a:ahLst/>
              <a:cxnLst/>
              <a:rect l="0" t="0" r="0" b="0"/>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ap="flat" cmpd="sng">
              <a:solidFill>
                <a:schemeClr val="hlink"/>
              </a:solidFill>
              <a:prstDash val="solid"/>
              <a:round/>
              <a:headEnd type="none" w="med" len="med"/>
              <a:tailEnd type="triangle" w="med" len="lg"/>
            </a:ln>
          </p:spPr>
          <p:txBody>
            <a:bodyPr/>
            <a:lstStyle/>
            <a:p>
              <a:endParaRPr lang="zh-CN" altLang="en-US"/>
            </a:p>
          </p:txBody>
        </p:sp>
        <p:sp>
          <p:nvSpPr>
            <p:cNvPr id="50228" name="任意多边形 75833"/>
            <p:cNvSpPr/>
            <p:nvPr/>
          </p:nvSpPr>
          <p:spPr>
            <a:xfrm>
              <a:off x="1927" y="2568"/>
              <a:ext cx="3249" cy="533"/>
            </a:xfrm>
            <a:custGeom>
              <a:avLst/>
              <a:gdLst/>
              <a:ahLst/>
              <a:cxnLst/>
              <a:rect l="0" t="0" r="0" b="0"/>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ap="flat" cmpd="sng">
              <a:solidFill>
                <a:schemeClr val="hlink"/>
              </a:solidFill>
              <a:prstDash val="solid"/>
              <a:round/>
              <a:headEnd type="none" w="med" len="med"/>
              <a:tailEnd type="triangle" w="med" len="lg"/>
            </a:ln>
          </p:spPr>
          <p:txBody>
            <a:bodyPr/>
            <a:lstStyle/>
            <a:p>
              <a:endParaRPr lang="zh-CN" altLang="en-US"/>
            </a:p>
          </p:txBody>
        </p:sp>
        <p:sp>
          <p:nvSpPr>
            <p:cNvPr id="50229" name="任意多边形 75834"/>
            <p:cNvSpPr/>
            <p:nvPr/>
          </p:nvSpPr>
          <p:spPr>
            <a:xfrm>
              <a:off x="340" y="2568"/>
              <a:ext cx="1644" cy="533"/>
            </a:xfrm>
            <a:custGeom>
              <a:avLst/>
              <a:gdLst/>
              <a:ahLst/>
              <a:cxnLst/>
              <a:rect l="0" t="0" r="0" b="0"/>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ap="flat" cmpd="sng">
              <a:solidFill>
                <a:schemeClr val="hlink"/>
              </a:solidFill>
              <a:prstDash val="solid"/>
              <a:round/>
              <a:headEnd type="none" w="med" len="med"/>
              <a:tailEnd type="triangle" w="med" len="lg"/>
            </a:ln>
          </p:spPr>
          <p:txBody>
            <a:bodyPr/>
            <a:lstStyle/>
            <a:p>
              <a:endParaRPr lang="zh-CN" altLang="en-US"/>
            </a:p>
          </p:txBody>
        </p:sp>
        <p:sp>
          <p:nvSpPr>
            <p:cNvPr id="50230" name="任意多边形 75835"/>
            <p:cNvSpPr/>
            <p:nvPr/>
          </p:nvSpPr>
          <p:spPr>
            <a:xfrm flipH="1">
              <a:off x="930" y="2568"/>
              <a:ext cx="997" cy="577"/>
            </a:xfrm>
            <a:custGeom>
              <a:avLst/>
              <a:gdLst/>
              <a:ahLst/>
              <a:cxnLst/>
              <a:rect l="0" t="0" r="0" b="0"/>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ap="flat" cmpd="sng">
              <a:solidFill>
                <a:schemeClr val="hlink"/>
              </a:solidFill>
              <a:prstDash val="solid"/>
              <a:round/>
              <a:headEnd type="none" w="med" len="med"/>
              <a:tailEnd type="triangle" w="med" len="lg"/>
            </a:ln>
          </p:spPr>
          <p:txBody>
            <a:bodyPr/>
            <a:lstStyle/>
            <a:p>
              <a:endParaRPr lang="zh-CN" altLang="en-US"/>
            </a:p>
          </p:txBody>
        </p:sp>
        <p:grpSp>
          <p:nvGrpSpPr>
            <p:cNvPr id="50231" name="组合 75836"/>
            <p:cNvGrpSpPr/>
            <p:nvPr/>
          </p:nvGrpSpPr>
          <p:grpSpPr>
            <a:xfrm>
              <a:off x="4574" y="3161"/>
              <a:ext cx="157" cy="169"/>
              <a:chOff x="1474" y="3430"/>
              <a:chExt cx="136" cy="136"/>
            </a:xfrm>
          </p:grpSpPr>
          <p:sp>
            <p:nvSpPr>
              <p:cNvPr id="50232" name="直接连接符 75837"/>
              <p:cNvSpPr/>
              <p:nvPr/>
            </p:nvSpPr>
            <p:spPr>
              <a:xfrm>
                <a:off x="1474" y="3430"/>
                <a:ext cx="136" cy="136"/>
              </a:xfrm>
              <a:prstGeom prst="line">
                <a:avLst/>
              </a:prstGeom>
              <a:ln w="76200" cap="flat" cmpd="sng">
                <a:solidFill>
                  <a:schemeClr val="tx2"/>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Arial" panose="020B0604020202020204" pitchFamily="34" charset="0"/>
                </a:endParaRPr>
              </a:p>
            </p:txBody>
          </p:sp>
          <p:sp>
            <p:nvSpPr>
              <p:cNvPr id="50233" name="直接连接符 75838"/>
              <p:cNvSpPr/>
              <p:nvPr/>
            </p:nvSpPr>
            <p:spPr>
              <a:xfrm flipH="1">
                <a:off x="1474" y="3430"/>
                <a:ext cx="136" cy="136"/>
              </a:xfrm>
              <a:prstGeom prst="line">
                <a:avLst/>
              </a:prstGeom>
              <a:ln w="76200" cap="flat" cmpd="sng">
                <a:solidFill>
                  <a:schemeClr val="tx2"/>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Arial" panose="020B0604020202020204" pitchFamily="34" charset="0"/>
                </a:endParaRPr>
              </a:p>
            </p:txBody>
          </p:sp>
        </p:grpSp>
        <p:sp>
          <p:nvSpPr>
            <p:cNvPr id="50234" name="圆角矩形 75839"/>
            <p:cNvSpPr/>
            <p:nvPr/>
          </p:nvSpPr>
          <p:spPr>
            <a:xfrm>
              <a:off x="4459" y="3646"/>
              <a:ext cx="553" cy="238"/>
            </a:xfrm>
            <a:prstGeom prst="roundRect">
              <a:avLst>
                <a:gd name="adj" fmla="val 16667"/>
              </a:avLst>
            </a:prstGeom>
            <a:solidFill>
              <a:srgbClr val="FFFF66"/>
            </a:solidFill>
            <a:ln w="9525" cap="flat" cmpd="sng">
              <a:solidFill>
                <a:schemeClr val="tx1"/>
              </a:solidFill>
              <a:prstDash val="solid"/>
              <a:round/>
              <a:headEnd type="none" w="med" len="med"/>
              <a:tailEnd type="none" w="med" len="med"/>
            </a:ln>
          </p:spPr>
          <p:txBody>
            <a:bodyPr wrap="none" anchor="ctr"/>
            <a:lstStyle/>
            <a:p>
              <a:pPr lvl="0" indent="0" algn="ctr"/>
              <a:r>
                <a:rPr lang="zh-CN" altLang="en-US" sz="1600" b="1" dirty="0">
                  <a:solidFill>
                    <a:srgbClr val="333399"/>
                  </a:solidFill>
                  <a:latin typeface="Tahoma" panose="020B0604030504040204" pitchFamily="34" charset="0"/>
                  <a:ea typeface="黑体" panose="02010600030101010101" pitchFamily="49" charset="-122"/>
                </a:rPr>
                <a:t>不接受</a:t>
              </a:r>
            </a:p>
          </p:txBody>
        </p:sp>
        <p:grpSp>
          <p:nvGrpSpPr>
            <p:cNvPr id="50235" name="组合 75840"/>
            <p:cNvGrpSpPr/>
            <p:nvPr/>
          </p:nvGrpSpPr>
          <p:grpSpPr>
            <a:xfrm>
              <a:off x="2723" y="3161"/>
              <a:ext cx="157" cy="169"/>
              <a:chOff x="1474" y="3430"/>
              <a:chExt cx="136" cy="136"/>
            </a:xfrm>
          </p:grpSpPr>
          <p:sp>
            <p:nvSpPr>
              <p:cNvPr id="50236" name="直接连接符 75841"/>
              <p:cNvSpPr/>
              <p:nvPr/>
            </p:nvSpPr>
            <p:spPr>
              <a:xfrm>
                <a:off x="1474" y="3430"/>
                <a:ext cx="136" cy="136"/>
              </a:xfrm>
              <a:prstGeom prst="line">
                <a:avLst/>
              </a:prstGeom>
              <a:ln w="76200" cap="flat" cmpd="sng">
                <a:solidFill>
                  <a:schemeClr val="tx2"/>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Arial" panose="020B0604020202020204" pitchFamily="34" charset="0"/>
                </a:endParaRPr>
              </a:p>
            </p:txBody>
          </p:sp>
          <p:sp>
            <p:nvSpPr>
              <p:cNvPr id="50237" name="直接连接符 75842"/>
              <p:cNvSpPr/>
              <p:nvPr/>
            </p:nvSpPr>
            <p:spPr>
              <a:xfrm flipH="1">
                <a:off x="1474" y="3430"/>
                <a:ext cx="136" cy="136"/>
              </a:xfrm>
              <a:prstGeom prst="line">
                <a:avLst/>
              </a:prstGeom>
              <a:ln w="76200" cap="flat" cmpd="sng">
                <a:solidFill>
                  <a:schemeClr val="tx2"/>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Arial" panose="020B0604020202020204" pitchFamily="34" charset="0"/>
                </a:endParaRPr>
              </a:p>
            </p:txBody>
          </p:sp>
        </p:grpSp>
        <p:sp>
          <p:nvSpPr>
            <p:cNvPr id="50238" name="圆角矩形 75843"/>
            <p:cNvSpPr/>
            <p:nvPr/>
          </p:nvSpPr>
          <p:spPr>
            <a:xfrm>
              <a:off x="2608" y="3646"/>
              <a:ext cx="553" cy="238"/>
            </a:xfrm>
            <a:prstGeom prst="roundRect">
              <a:avLst>
                <a:gd name="adj" fmla="val 16667"/>
              </a:avLst>
            </a:prstGeom>
            <a:solidFill>
              <a:srgbClr val="FFFF66"/>
            </a:solidFill>
            <a:ln w="9525" cap="flat" cmpd="sng">
              <a:solidFill>
                <a:schemeClr val="tx1"/>
              </a:solidFill>
              <a:prstDash val="solid"/>
              <a:round/>
              <a:headEnd type="none" w="med" len="med"/>
              <a:tailEnd type="none" w="med" len="med"/>
            </a:ln>
          </p:spPr>
          <p:txBody>
            <a:bodyPr wrap="none" anchor="ctr"/>
            <a:lstStyle/>
            <a:p>
              <a:pPr lvl="0" indent="0" algn="ctr"/>
              <a:r>
                <a:rPr lang="zh-CN" altLang="en-US" sz="1600" b="1" dirty="0">
                  <a:solidFill>
                    <a:srgbClr val="333399"/>
                  </a:solidFill>
                  <a:latin typeface="Tahoma" panose="020B0604030504040204" pitchFamily="34" charset="0"/>
                  <a:ea typeface="黑体" panose="02010600030101010101" pitchFamily="49" charset="-122"/>
                </a:rPr>
                <a:t>不接受</a:t>
              </a:r>
            </a:p>
          </p:txBody>
        </p:sp>
        <p:grpSp>
          <p:nvGrpSpPr>
            <p:cNvPr id="50239" name="组合 75844"/>
            <p:cNvGrpSpPr/>
            <p:nvPr/>
          </p:nvGrpSpPr>
          <p:grpSpPr>
            <a:xfrm>
              <a:off x="863" y="3161"/>
              <a:ext cx="157" cy="169"/>
              <a:chOff x="1474" y="3430"/>
              <a:chExt cx="136" cy="136"/>
            </a:xfrm>
          </p:grpSpPr>
          <p:sp>
            <p:nvSpPr>
              <p:cNvPr id="50240" name="直接连接符 75845"/>
              <p:cNvSpPr/>
              <p:nvPr/>
            </p:nvSpPr>
            <p:spPr>
              <a:xfrm>
                <a:off x="1474" y="3430"/>
                <a:ext cx="136" cy="136"/>
              </a:xfrm>
              <a:prstGeom prst="line">
                <a:avLst/>
              </a:prstGeom>
              <a:ln w="76200" cap="flat" cmpd="sng">
                <a:solidFill>
                  <a:schemeClr val="tx2"/>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Arial" panose="020B0604020202020204" pitchFamily="34" charset="0"/>
                </a:endParaRPr>
              </a:p>
            </p:txBody>
          </p:sp>
          <p:sp>
            <p:nvSpPr>
              <p:cNvPr id="50241" name="直接连接符 75846"/>
              <p:cNvSpPr/>
              <p:nvPr/>
            </p:nvSpPr>
            <p:spPr>
              <a:xfrm flipH="1">
                <a:off x="1474" y="3430"/>
                <a:ext cx="136" cy="136"/>
              </a:xfrm>
              <a:prstGeom prst="line">
                <a:avLst/>
              </a:prstGeom>
              <a:ln w="76200" cap="flat" cmpd="sng">
                <a:solidFill>
                  <a:schemeClr val="tx2"/>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Arial" panose="020B0604020202020204" pitchFamily="34" charset="0"/>
                </a:endParaRPr>
              </a:p>
            </p:txBody>
          </p:sp>
        </p:grpSp>
        <p:sp>
          <p:nvSpPr>
            <p:cNvPr id="50242" name="圆角矩形 75847"/>
            <p:cNvSpPr/>
            <p:nvPr/>
          </p:nvSpPr>
          <p:spPr>
            <a:xfrm>
              <a:off x="748" y="3646"/>
              <a:ext cx="553" cy="238"/>
            </a:xfrm>
            <a:prstGeom prst="roundRect">
              <a:avLst>
                <a:gd name="adj" fmla="val 16667"/>
              </a:avLst>
            </a:prstGeom>
            <a:solidFill>
              <a:srgbClr val="FFFF66"/>
            </a:solidFill>
            <a:ln w="9525" cap="flat" cmpd="sng">
              <a:solidFill>
                <a:schemeClr val="tx1"/>
              </a:solidFill>
              <a:prstDash val="solid"/>
              <a:round/>
              <a:headEnd type="none" w="med" len="med"/>
              <a:tailEnd type="none" w="med" len="med"/>
            </a:ln>
          </p:spPr>
          <p:txBody>
            <a:bodyPr wrap="none" anchor="ctr"/>
            <a:lstStyle/>
            <a:p>
              <a:pPr lvl="0" indent="0" algn="ctr"/>
              <a:r>
                <a:rPr lang="zh-CN" altLang="en-US" sz="1600" b="1" dirty="0">
                  <a:solidFill>
                    <a:srgbClr val="333399"/>
                  </a:solidFill>
                  <a:latin typeface="Tahoma" panose="020B0604030504040204" pitchFamily="34" charset="0"/>
                  <a:ea typeface="黑体" panose="02010600030101010101" pitchFamily="49" charset="-122"/>
                </a:rPr>
                <a:t>不接受</a:t>
              </a:r>
            </a:p>
          </p:txBody>
        </p:sp>
        <p:sp>
          <p:nvSpPr>
            <p:cNvPr id="50243" name="文本框 75848"/>
            <p:cNvSpPr txBox="1"/>
            <p:nvPr/>
          </p:nvSpPr>
          <p:spPr>
            <a:xfrm>
              <a:off x="3605" y="3681"/>
              <a:ext cx="604" cy="339"/>
            </a:xfrm>
            <a:prstGeom prst="rect">
              <a:avLst/>
            </a:prstGeom>
            <a:solidFill>
              <a:srgbClr val="FFCCFF"/>
            </a:solidFill>
            <a:ln w="9525" cap="flat" cmpd="sng">
              <a:solidFill>
                <a:schemeClr val="tx2"/>
              </a:solidFill>
              <a:prstDash val="solid"/>
              <a:miter/>
              <a:headEnd type="none" w="med" len="med"/>
              <a:tailEnd type="none" w="med" len="med"/>
            </a:ln>
          </p:spPr>
          <p:txBody>
            <a:bodyPr wrap="none" anchor="t">
              <a:spAutoFit/>
            </a:bodyPr>
            <a:lstStyle/>
            <a:p>
              <a:pPr lvl="0" indent="0">
                <a:buClr>
                  <a:srgbClr val="000000"/>
                </a:buClr>
              </a:pPr>
              <a:r>
                <a:rPr lang="zh-CN" altLang="en-US" b="1" dirty="0">
                  <a:solidFill>
                    <a:srgbClr val="333399"/>
                  </a:solidFill>
                  <a:latin typeface="Arial" panose="020B0604020202020204" pitchFamily="34" charset="0"/>
                  <a:ea typeface="黑体" panose="02010600030101010101" pitchFamily="49" charset="-122"/>
                </a:rPr>
                <a:t>接受</a:t>
              </a:r>
            </a:p>
          </p:txBody>
        </p:sp>
        <p:sp>
          <p:nvSpPr>
            <p:cNvPr id="50244" name="文本框 75849"/>
            <p:cNvSpPr txBox="1"/>
            <p:nvPr/>
          </p:nvSpPr>
          <p:spPr>
            <a:xfrm>
              <a:off x="1841" y="3398"/>
              <a:ext cx="344" cy="367"/>
            </a:xfrm>
            <a:prstGeom prst="rect">
              <a:avLst/>
            </a:prstGeom>
            <a:noFill/>
            <a:ln w="9525">
              <a:noFill/>
            </a:ln>
          </p:spPr>
          <p:txBody>
            <a:bodyPr wrap="none" anchor="t">
              <a:spAutoFit/>
            </a:bodyPr>
            <a:lstStyle/>
            <a:p>
              <a:pPr lvl="0" indent="0">
                <a:buClr>
                  <a:srgbClr val="000000"/>
                </a:buClr>
              </a:pPr>
              <a:r>
                <a:rPr lang="en-US" altLang="zh-CN" sz="2000" b="1">
                  <a:solidFill>
                    <a:srgbClr val="333399"/>
                  </a:solidFill>
                  <a:latin typeface="Arial" panose="020B0604020202020204" pitchFamily="34" charset="0"/>
                  <a:ea typeface="黑体" panose="02010600030101010101" pitchFamily="49" charset="-122"/>
                </a:rPr>
                <a:t>B</a:t>
              </a:r>
            </a:p>
          </p:txBody>
        </p:sp>
        <p:sp>
          <p:nvSpPr>
            <p:cNvPr id="50245" name="文本框 75850"/>
            <p:cNvSpPr txBox="1"/>
            <p:nvPr/>
          </p:nvSpPr>
          <p:spPr>
            <a:xfrm>
              <a:off x="2252" y="2796"/>
              <a:ext cx="1324" cy="536"/>
            </a:xfrm>
            <a:prstGeom prst="rect">
              <a:avLst/>
            </a:prstGeom>
            <a:solidFill>
              <a:srgbClr val="FFFF99"/>
            </a:solidFill>
            <a:ln w="9525" cap="flat" cmpd="sng">
              <a:solidFill>
                <a:srgbClr val="333399"/>
              </a:solidFill>
              <a:prstDash val="solid"/>
              <a:miter/>
              <a:headEnd type="none" w="med" len="med"/>
              <a:tailEnd type="none" w="med" len="med"/>
            </a:ln>
          </p:spPr>
          <p:txBody>
            <a:bodyPr wrap="none" anchor="t">
              <a:spAutoFit/>
            </a:bodyPr>
            <a:lstStyle/>
            <a:p>
              <a:pPr lvl="0" indent="0" algn="ctr"/>
              <a:r>
                <a:rPr lang="zh-CN" altLang="en-US" sz="1600" b="1" dirty="0">
                  <a:solidFill>
                    <a:srgbClr val="333399"/>
                  </a:solidFill>
                  <a:latin typeface="Arial" panose="020B0604020202020204" pitchFamily="34" charset="0"/>
                  <a:ea typeface="黑体" panose="02010600030101010101" pitchFamily="49" charset="-122"/>
                </a:rPr>
                <a:t>只有 </a:t>
              </a:r>
              <a:r>
                <a:rPr lang="en-US" altLang="zh-CN" sz="1600" b="1">
                  <a:solidFill>
                    <a:srgbClr val="333399"/>
                  </a:solidFill>
                  <a:latin typeface="Arial" panose="020B0604020202020204" pitchFamily="34" charset="0"/>
                  <a:ea typeface="黑体" panose="02010600030101010101" pitchFamily="49" charset="-122"/>
                </a:rPr>
                <a:t>D </a:t>
              </a:r>
              <a:r>
                <a:rPr lang="zh-CN" altLang="en-US" sz="1600" b="1" dirty="0">
                  <a:solidFill>
                    <a:srgbClr val="333399"/>
                  </a:solidFill>
                  <a:latin typeface="Arial" panose="020B0604020202020204" pitchFamily="34" charset="0"/>
                  <a:ea typeface="黑体" panose="02010600030101010101" pitchFamily="49" charset="-122"/>
                </a:rPr>
                <a:t>接受</a:t>
              </a:r>
            </a:p>
            <a:p>
              <a:pPr lvl="0" indent="0" algn="ctr"/>
              <a:r>
                <a:rPr lang="en-US" altLang="zh-CN" sz="1600" b="1">
                  <a:solidFill>
                    <a:srgbClr val="333399"/>
                  </a:solidFill>
                  <a:latin typeface="Arial" panose="020B0604020202020204" pitchFamily="34" charset="0"/>
                  <a:ea typeface="黑体" panose="02010600030101010101" pitchFamily="49" charset="-122"/>
                </a:rPr>
                <a:t>B </a:t>
              </a:r>
              <a:r>
                <a:rPr lang="zh-CN" altLang="en-US" sz="1600" b="1" dirty="0">
                  <a:solidFill>
                    <a:srgbClr val="333399"/>
                  </a:solidFill>
                  <a:latin typeface="Arial" panose="020B0604020202020204" pitchFamily="34" charset="0"/>
                  <a:ea typeface="黑体" panose="02010600030101010101" pitchFamily="49" charset="-122"/>
                </a:rPr>
                <a:t>发送的数据</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5804"/>
                                        </p:tgtEl>
                                        <p:attrNameLst>
                                          <p:attrName>style.visibility</p:attrName>
                                        </p:attrNameLst>
                                      </p:cBhvr>
                                      <p:to>
                                        <p:strVal val="visible"/>
                                      </p:to>
                                    </p:set>
                                    <p:anim calcmode="lin" valueType="num">
                                      <p:cBhvr>
                                        <p:cTn id="7" dur="1000" fill="hold"/>
                                        <p:tgtEl>
                                          <p:spTgt spid="75804"/>
                                        </p:tgtEl>
                                        <p:attrNameLst>
                                          <p:attrName>ppt_w</p:attrName>
                                        </p:attrNameLst>
                                      </p:cBhvr>
                                      <p:tavLst>
                                        <p:tav tm="0">
                                          <p:val>
                                            <p:strVal val="#ppt_w*0.70"/>
                                          </p:val>
                                        </p:tav>
                                        <p:tav tm="100000">
                                          <p:val>
                                            <p:strVal val="#ppt_w"/>
                                          </p:val>
                                        </p:tav>
                                      </p:tavLst>
                                    </p:anim>
                                    <p:anim calcmode="lin" valueType="num">
                                      <p:cBhvr>
                                        <p:cTn id="8" dur="1000" fill="hold"/>
                                        <p:tgtEl>
                                          <p:spTgt spid="75804"/>
                                        </p:tgtEl>
                                        <p:attrNameLst>
                                          <p:attrName>ppt_h</p:attrName>
                                        </p:attrNameLst>
                                      </p:cBhvr>
                                      <p:tavLst>
                                        <p:tav tm="0">
                                          <p:val>
                                            <p:strVal val="#ppt_h"/>
                                          </p:val>
                                        </p:tav>
                                        <p:tav tm="100000">
                                          <p:val>
                                            <p:strVal val="#ppt_h"/>
                                          </p:val>
                                        </p:tav>
                                      </p:tavLst>
                                    </p:anim>
                                    <p:animEffect transition="in" filter="fade">
                                      <p:cBhvr>
                                        <p:cTn id="9" dur="1000"/>
                                        <p:tgtEl>
                                          <p:spTgt spid="75804"/>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5805"/>
                                        </p:tgtEl>
                                        <p:attrNameLst>
                                          <p:attrName>style.visibility</p:attrName>
                                        </p:attrNameLst>
                                      </p:cBhvr>
                                      <p:to>
                                        <p:strVal val="visible"/>
                                      </p:to>
                                    </p:set>
                                    <p:animEffect transition="in" filter="fade">
                                      <p:cBhvr>
                                        <p:cTn id="13" dur="1000"/>
                                        <p:tgtEl>
                                          <p:spTgt spid="75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949305" cy="1325880"/>
          </a:xfrm>
        </p:spPr>
        <p:txBody>
          <a:bodyPr>
            <a:normAutofit/>
          </a:bodyPr>
          <a:lstStyle/>
          <a:p>
            <a:r>
              <a:rPr lang="zh-CN" altLang="en-US" sz="2800" b="1" dirty="0">
                <a:ln/>
                <a:solidFill>
                  <a:srgbClr val="FF0000"/>
                </a:solidFill>
                <a:effectLst>
                  <a:outerShdw blurRad="38100" dist="19050" dir="2700000" algn="tl" rotWithShape="0">
                    <a:schemeClr val="dk1">
                      <a:alpha val="40000"/>
                    </a:schemeClr>
                  </a:outerShdw>
                </a:effectLst>
                <a:latin typeface="黑体" pitchFamily="2" charset="-122"/>
                <a:ea typeface="黑体" pitchFamily="2" charset="-122"/>
              </a:rPr>
              <a:t>为什么</a:t>
            </a:r>
            <a:r>
              <a:rPr lang="zh-CN" altLang="en-US" sz="2800" b="1" dirty="0">
                <a:ln/>
                <a:solidFill>
                  <a:srgbClr val="FF0000"/>
                </a:solidFill>
                <a:effectLst>
                  <a:outerShdw blurRad="38100" dist="19050" dir="2700000" algn="tl" rotWithShape="0">
                    <a:schemeClr val="dk1">
                      <a:alpha val="40000"/>
                    </a:schemeClr>
                  </a:outerShdw>
                </a:effectLst>
                <a:latin typeface="黑体" pitchFamily="2" charset="-122"/>
                <a:ea typeface="黑体" pitchFamily="2" charset="-122"/>
                <a:sym typeface="+mn-ea"/>
              </a:rPr>
              <a:t>以太网提供的服务是不可靠的交付，即尽最大努力的交付？</a:t>
            </a:r>
          </a:p>
        </p:txBody>
      </p:sp>
      <p:sp>
        <p:nvSpPr>
          <p:cNvPr id="3" name="内容占位符 2"/>
          <p:cNvSpPr>
            <a:spLocks noGrp="1"/>
          </p:cNvSpPr>
          <p:nvPr>
            <p:ph idx="1"/>
          </p:nvPr>
        </p:nvSpPr>
        <p:spPr/>
        <p:txBody>
          <a:bodyPr>
            <a:normAutofit fontScale="90000"/>
          </a:bodyPr>
          <a:lstStyle/>
          <a:p>
            <a:pPr marL="0" indent="0">
              <a:lnSpc>
                <a:spcPct val="150000"/>
              </a:lnSpc>
              <a:buNone/>
            </a:pPr>
            <a:r>
              <a:rPr lang="zh-CN" altLang="en-US" sz="4000" b="1" dirty="0">
                <a:latin typeface="黑体" pitchFamily="2" charset="-122"/>
                <a:ea typeface="黑体" pitchFamily="2" charset="-122"/>
                <a:sym typeface="+mn-ea"/>
              </a:rPr>
              <a:t>（</a:t>
            </a:r>
            <a:r>
              <a:rPr lang="en-US" altLang="zh-CN" sz="4000" b="1" dirty="0">
                <a:latin typeface="黑体" pitchFamily="2" charset="-122"/>
                <a:ea typeface="黑体" pitchFamily="2" charset="-122"/>
                <a:sym typeface="+mn-ea"/>
              </a:rPr>
              <a:t>1</a:t>
            </a:r>
            <a:r>
              <a:rPr lang="zh-CN" altLang="en-US" sz="4000" b="1" dirty="0">
                <a:latin typeface="黑体" pitchFamily="2" charset="-122"/>
                <a:ea typeface="黑体" pitchFamily="2" charset="-122"/>
                <a:sym typeface="+mn-ea"/>
              </a:rPr>
              <a:t>）当目的站收到有差错的数据帧时就丢弃此帧，其他什么也不做。差错的纠正由高层来决定。</a:t>
            </a:r>
          </a:p>
          <a:p>
            <a:pPr marL="0" indent="0">
              <a:lnSpc>
                <a:spcPct val="150000"/>
              </a:lnSpc>
              <a:buNone/>
            </a:pPr>
            <a:r>
              <a:rPr lang="zh-CN" altLang="en-US" sz="3600" b="1" dirty="0">
                <a:latin typeface="黑体" pitchFamily="2" charset="-122"/>
                <a:ea typeface="黑体" pitchFamily="2" charset="-122"/>
                <a:sym typeface="+mn-ea"/>
              </a:rPr>
              <a:t>（</a:t>
            </a:r>
            <a:r>
              <a:rPr lang="en-US" altLang="zh-CN" sz="3600" b="1" dirty="0">
                <a:latin typeface="黑体" pitchFamily="2" charset="-122"/>
                <a:ea typeface="黑体" pitchFamily="2" charset="-122"/>
                <a:sym typeface="+mn-ea"/>
              </a:rPr>
              <a:t>2</a:t>
            </a:r>
            <a:r>
              <a:rPr lang="zh-CN" altLang="en-US" sz="3600" b="1" dirty="0">
                <a:latin typeface="黑体" pitchFamily="2" charset="-122"/>
                <a:ea typeface="黑体" pitchFamily="2" charset="-122"/>
                <a:sym typeface="+mn-ea"/>
              </a:rPr>
              <a:t>）如果高层发现丢失了一些数据而进行重传，但以太网并不知道这是一个重传的帧，而是当作一个新的数据帧来发送。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文本框 77828"/>
          <p:cNvSpPr txBox="1"/>
          <p:nvPr/>
        </p:nvSpPr>
        <p:spPr>
          <a:xfrm>
            <a:off x="1351128" y="1857375"/>
            <a:ext cx="10099344" cy="2308324"/>
          </a:xfrm>
          <a:prstGeom prst="rect">
            <a:avLst/>
          </a:prstGeom>
          <a:noFill/>
          <a:ln w="9525">
            <a:noFill/>
            <a:miter/>
          </a:ln>
        </p:spPr>
        <p:txBody>
          <a:bodyPr wrap="square" anchor="t">
            <a:spAutoFit/>
          </a:bodyPr>
          <a:lstStyle/>
          <a:p>
            <a:pPr marL="457200" lvl="0" indent="-457200" eaLnBrk="0" hangingPunct="0">
              <a:lnSpc>
                <a:spcPct val="150000"/>
              </a:lnSpc>
              <a:buClr>
                <a:srgbClr val="4D4D4D"/>
              </a:buClr>
              <a:buAutoNum type="arabicPeriod"/>
            </a:pPr>
            <a:r>
              <a:rPr lang="zh-CN" altLang="en-US" sz="2400" b="1" dirty="0">
                <a:solidFill>
                  <a:srgbClr val="FF0000"/>
                </a:solidFill>
                <a:latin typeface="黑体" panose="02010600030101010101" pitchFamily="49" charset="-122"/>
                <a:ea typeface="黑体" panose="02010600030101010101" pitchFamily="49" charset="-122"/>
              </a:rPr>
              <a:t>“多点接入”</a:t>
            </a:r>
            <a:r>
              <a:rPr lang="zh-CN" altLang="en-US" sz="2400" b="1" dirty="0">
                <a:solidFill>
                  <a:srgbClr val="4D4D4D"/>
                </a:solidFill>
                <a:latin typeface="黑体" panose="02010600030101010101" pitchFamily="49" charset="-122"/>
                <a:ea typeface="黑体" panose="02010600030101010101" pitchFamily="49" charset="-122"/>
              </a:rPr>
              <a:t>表示许多计算机以多点接入的方式连接在一根总线上。</a:t>
            </a:r>
          </a:p>
          <a:p>
            <a:pPr marL="457200" lvl="0" indent="-457200" eaLnBrk="0" hangingPunct="0">
              <a:lnSpc>
                <a:spcPct val="150000"/>
              </a:lnSpc>
              <a:buClr>
                <a:srgbClr val="4D4D4D"/>
              </a:buClr>
              <a:buAutoNum type="arabicPeriod"/>
            </a:pPr>
            <a:r>
              <a:rPr lang="zh-CN" altLang="en-US" sz="2400" b="1" dirty="0">
                <a:solidFill>
                  <a:srgbClr val="4D4D4D"/>
                </a:solidFill>
                <a:latin typeface="黑体" panose="02010600030101010101" pitchFamily="49" charset="-122"/>
                <a:ea typeface="黑体" panose="02010600030101010101" pitchFamily="49" charset="-122"/>
              </a:rPr>
              <a:t>“</a:t>
            </a:r>
            <a:r>
              <a:rPr lang="zh-CN" altLang="en-US" sz="2400" b="1" dirty="0">
                <a:solidFill>
                  <a:srgbClr val="FF0000"/>
                </a:solidFill>
                <a:latin typeface="黑体" panose="02010600030101010101" pitchFamily="49" charset="-122"/>
                <a:ea typeface="黑体" panose="02010600030101010101" pitchFamily="49" charset="-122"/>
              </a:rPr>
              <a:t>载波监听</a:t>
            </a:r>
            <a:r>
              <a:rPr lang="zh-CN" altLang="en-US" sz="2400" b="1" dirty="0">
                <a:solidFill>
                  <a:srgbClr val="4D4D4D"/>
                </a:solidFill>
                <a:latin typeface="黑体" panose="02010600030101010101" pitchFamily="49" charset="-122"/>
                <a:ea typeface="黑体" panose="02010600030101010101" pitchFamily="49" charset="-122"/>
              </a:rPr>
              <a:t>”是指每一个站在发送数据之前先要检测一下总线上是否有其他计算机在发送数据，如果有，则暂时不要发送数据，以免发生碰撞。</a:t>
            </a:r>
            <a:r>
              <a:rPr lang="zh-CN" altLang="en-US" b="1" dirty="0">
                <a:solidFill>
                  <a:srgbClr val="FFFF66"/>
                </a:solidFill>
                <a:latin typeface="黑体" panose="02010600030101010101" pitchFamily="49" charset="-122"/>
                <a:ea typeface="黑体" panose="02010600030101010101" pitchFamily="49" charset="-122"/>
              </a:rPr>
              <a:t> </a:t>
            </a:r>
          </a:p>
        </p:txBody>
      </p:sp>
      <p:sp>
        <p:nvSpPr>
          <p:cNvPr id="77830" name="文本框 77829"/>
          <p:cNvSpPr txBox="1"/>
          <p:nvPr/>
        </p:nvSpPr>
        <p:spPr>
          <a:xfrm>
            <a:off x="1501253" y="4000500"/>
            <a:ext cx="9785445" cy="1828193"/>
          </a:xfrm>
          <a:prstGeom prst="rect">
            <a:avLst/>
          </a:prstGeom>
          <a:noFill/>
          <a:ln w="9525">
            <a:noFill/>
            <a:miter/>
          </a:ln>
        </p:spPr>
        <p:txBody>
          <a:bodyPr wrap="square" anchor="t">
            <a:spAutoFit/>
          </a:bodyPr>
          <a:lstStyle/>
          <a:p>
            <a:pPr marL="457200" lvl="0" indent="-457200">
              <a:lnSpc>
                <a:spcPct val="150000"/>
              </a:lnSpc>
              <a:spcBef>
                <a:spcPct val="20000"/>
              </a:spcBef>
              <a:buClr>
                <a:schemeClr val="folHlink"/>
              </a:buClr>
              <a:buSzPct val="60000"/>
            </a:pPr>
            <a:r>
              <a:rPr lang="en-US" altLang="zh-CN" sz="2400" b="1" dirty="0">
                <a:solidFill>
                  <a:srgbClr val="4D4D4D"/>
                </a:solidFill>
                <a:latin typeface="黑体" panose="02010600030101010101" pitchFamily="49" charset="-122"/>
                <a:ea typeface="黑体" panose="02010600030101010101" pitchFamily="49" charset="-122"/>
              </a:rPr>
              <a:t>3.</a:t>
            </a:r>
            <a:r>
              <a:rPr lang="zh-CN" altLang="en-US" sz="2400" b="1" dirty="0">
                <a:solidFill>
                  <a:srgbClr val="4D4D4D"/>
                </a:solidFill>
                <a:latin typeface="黑体" panose="02010600030101010101" pitchFamily="49" charset="-122"/>
                <a:ea typeface="黑体" panose="02010600030101010101" pitchFamily="49" charset="-122"/>
              </a:rPr>
              <a:t>“</a:t>
            </a:r>
            <a:r>
              <a:rPr lang="zh-CN" altLang="en-US" sz="2400" b="1" dirty="0">
                <a:solidFill>
                  <a:srgbClr val="FF0000"/>
                </a:solidFill>
                <a:latin typeface="黑体" panose="02010600030101010101" pitchFamily="49" charset="-122"/>
                <a:ea typeface="黑体" panose="02010600030101010101" pitchFamily="49" charset="-122"/>
              </a:rPr>
              <a:t>碰撞检测</a:t>
            </a:r>
            <a:r>
              <a:rPr lang="zh-CN" altLang="en-US" sz="2400" b="1" dirty="0">
                <a:solidFill>
                  <a:srgbClr val="4D4D4D"/>
                </a:solidFill>
                <a:latin typeface="黑体" panose="02010600030101010101" pitchFamily="49" charset="-122"/>
                <a:ea typeface="黑体" panose="02010600030101010101" pitchFamily="49" charset="-122"/>
              </a:rPr>
              <a:t>”就是计算机边发送数据边检测信道上的信号电压大小。</a:t>
            </a:r>
            <a:endParaRPr lang="en-US" altLang="zh-CN" sz="2400" b="1" dirty="0">
              <a:solidFill>
                <a:srgbClr val="4D4D4D"/>
              </a:solidFill>
              <a:latin typeface="黑体" panose="02010600030101010101" pitchFamily="49" charset="-122"/>
              <a:ea typeface="黑体" panose="02010600030101010101" pitchFamily="49" charset="-122"/>
            </a:endParaRPr>
          </a:p>
          <a:p>
            <a:pPr marL="457200" lvl="0" indent="-457200">
              <a:lnSpc>
                <a:spcPct val="150000"/>
              </a:lnSpc>
              <a:spcBef>
                <a:spcPct val="20000"/>
              </a:spcBef>
              <a:buClr>
                <a:schemeClr val="folHlink"/>
              </a:buClr>
              <a:buSzPct val="60000"/>
            </a:pPr>
            <a:r>
              <a:rPr lang="en-US" altLang="zh-CN" sz="2400" b="1" dirty="0">
                <a:solidFill>
                  <a:srgbClr val="4D4D4D"/>
                </a:solidFill>
                <a:latin typeface="黑体" panose="02010600030101010101" pitchFamily="49" charset="-122"/>
                <a:ea typeface="黑体" panose="02010600030101010101" pitchFamily="49" charset="-122"/>
              </a:rPr>
              <a:t>4.  </a:t>
            </a:r>
            <a:r>
              <a:rPr lang="zh-CN" altLang="en-US" sz="2400" b="1" dirty="0">
                <a:solidFill>
                  <a:srgbClr val="4D4D4D"/>
                </a:solidFill>
                <a:latin typeface="黑体" panose="02010600030101010101" pitchFamily="49" charset="-122"/>
                <a:ea typeface="黑体" panose="02010600030101010101" pitchFamily="49" charset="-122"/>
              </a:rPr>
              <a:t>所谓“</a:t>
            </a:r>
            <a:r>
              <a:rPr lang="zh-CN" altLang="en-US" sz="2400" b="1" dirty="0">
                <a:solidFill>
                  <a:srgbClr val="FF0000"/>
                </a:solidFill>
                <a:latin typeface="黑体" panose="02010600030101010101" pitchFamily="49" charset="-122"/>
                <a:ea typeface="黑体" panose="02010600030101010101" pitchFamily="49" charset="-122"/>
              </a:rPr>
              <a:t>碰撞</a:t>
            </a:r>
            <a:r>
              <a:rPr lang="zh-CN" altLang="en-US" sz="2400" b="1" dirty="0">
                <a:solidFill>
                  <a:srgbClr val="4D4D4D"/>
                </a:solidFill>
                <a:latin typeface="黑体" panose="02010600030101010101" pitchFamily="49" charset="-122"/>
                <a:ea typeface="黑体" panose="02010600030101010101" pitchFamily="49" charset="-122"/>
              </a:rPr>
              <a:t>”就是发生了冲突。因此“碰撞检测”也称为“冲突检测”。</a:t>
            </a:r>
          </a:p>
        </p:txBody>
      </p:sp>
      <p:sp>
        <p:nvSpPr>
          <p:cNvPr id="45059" name="文本框 75779"/>
          <p:cNvSpPr txBox="1"/>
          <p:nvPr/>
        </p:nvSpPr>
        <p:spPr>
          <a:xfrm>
            <a:off x="3832225" y="381000"/>
            <a:ext cx="5475288" cy="518160"/>
          </a:xfrm>
          <a:prstGeom prst="rect">
            <a:avLst/>
          </a:prstGeom>
          <a:noFill/>
          <a:ln w="9525">
            <a:noFill/>
            <a:miter/>
          </a:ln>
        </p:spPr>
        <p:txBody>
          <a:bodyPr lIns="92364" tIns="46182" rIns="92364" bIns="46182" anchor="t">
            <a:spAutoFit/>
          </a:bodyPr>
          <a:lstStyle/>
          <a:p>
            <a:pPr lvl="0" defTabSz="711200">
              <a:spcBef>
                <a:spcPct val="50000"/>
              </a:spcBef>
            </a:pPr>
            <a:r>
              <a:rPr lang="zh-CN" altLang="en-US" sz="2800" b="1" dirty="0">
                <a:solidFill>
                  <a:schemeClr val="bg1"/>
                </a:solidFill>
                <a:latin typeface="黑体" panose="02010600030101010101" pitchFamily="49" charset="-122"/>
                <a:ea typeface="黑体" panose="02010600030101010101" pitchFamily="49" charset="-122"/>
              </a:rPr>
              <a:t>知识点十一：</a:t>
            </a:r>
            <a:r>
              <a:rPr lang="en-US" altLang="zh-CN" sz="2800" b="1" dirty="0">
                <a:solidFill>
                  <a:schemeClr val="bg1"/>
                </a:solidFill>
                <a:latin typeface="黑体" panose="02010600030101010101" pitchFamily="49" charset="-122"/>
                <a:ea typeface="黑体" panose="02010600030101010101" pitchFamily="49" charset="-122"/>
              </a:rPr>
              <a:t> CSMA/CD</a:t>
            </a:r>
            <a:r>
              <a:rPr lang="zh-CN" altLang="en-US" sz="2800" b="1" dirty="0">
                <a:solidFill>
                  <a:schemeClr val="bg1"/>
                </a:solidFill>
                <a:latin typeface="黑体" panose="02010600030101010101" pitchFamily="49" charset="-122"/>
                <a:ea typeface="黑体" panose="02010600030101010101" pitchFamily="49" charset="-122"/>
              </a:rPr>
              <a:t>协议</a:t>
            </a:r>
          </a:p>
        </p:txBody>
      </p:sp>
      <p:sp>
        <p:nvSpPr>
          <p:cNvPr id="45061" name="文本框 75779"/>
          <p:cNvSpPr txBox="1"/>
          <p:nvPr/>
        </p:nvSpPr>
        <p:spPr>
          <a:xfrm>
            <a:off x="1809750" y="1214438"/>
            <a:ext cx="5475288" cy="647264"/>
          </a:xfrm>
          <a:prstGeom prst="rect">
            <a:avLst/>
          </a:prstGeom>
          <a:noFill/>
          <a:ln w="9525">
            <a:noFill/>
            <a:miter/>
          </a:ln>
        </p:spPr>
        <p:txBody>
          <a:bodyPr lIns="92364" tIns="46182" rIns="92364" bIns="46182" anchor="t">
            <a:spAutoFit/>
          </a:bodyPr>
          <a:lstStyle/>
          <a:p>
            <a:pPr lvl="0" algn="ctr" defTabSz="711200">
              <a:spcBef>
                <a:spcPct val="50000"/>
              </a:spcBef>
            </a:pPr>
            <a:r>
              <a:rPr lang="en-US" altLang="zh-CN" sz="3600" b="1" dirty="0" smtClean="0">
                <a:solidFill>
                  <a:srgbClr val="FF0000"/>
                </a:solidFill>
                <a:latin typeface="黑体" panose="02010600030101010101" pitchFamily="49" charset="-122"/>
                <a:ea typeface="黑体" panose="02010600030101010101" pitchFamily="49" charset="-122"/>
              </a:rPr>
              <a:t>CSMA/CD</a:t>
            </a:r>
            <a:r>
              <a:rPr lang="zh-CN" altLang="en-US" sz="3600" b="1" dirty="0">
                <a:solidFill>
                  <a:srgbClr val="FF0000"/>
                </a:solidFill>
                <a:latin typeface="黑体" panose="02010600030101010101" pitchFamily="49" charset="-122"/>
                <a:ea typeface="黑体" panose="02010600030101010101" pitchFamily="49" charset="-122"/>
              </a:rPr>
              <a:t>协议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slide(fromBottom)">
                                      <p:cBhvr>
                                        <p:cTn id="7" dur="500"/>
                                        <p:tgtEl>
                                          <p:spTgt spid="77829"/>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77830"/>
                                        </p:tgtEl>
                                        <p:attrNameLst>
                                          <p:attrName>style.visibility</p:attrName>
                                        </p:attrNameLst>
                                      </p:cBhvr>
                                      <p:to>
                                        <p:strVal val="visible"/>
                                      </p:to>
                                    </p:set>
                                    <p:animEffect transition="in" filter="slide(fromBottom)">
                                      <p:cBhvr>
                                        <p:cTn id="11" dur="500"/>
                                        <p:tgtEl>
                                          <p:spTgt spid="7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p:bldP spid="778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pPr algn="ctr"/>
            <a:r>
              <a:rPr lang="zh-CN" altLang="en-US" b="1" dirty="0"/>
              <a:t>电磁波在总线上</a:t>
            </a:r>
            <a:r>
              <a:rPr lang="zh-CN" altLang="en-US" b="1" dirty="0" smtClean="0"/>
              <a:t>的有限</a:t>
            </a:r>
            <a:r>
              <a:rPr lang="zh-CN" altLang="en-US" b="1" dirty="0"/>
              <a:t>传播速率的影响 </a:t>
            </a:r>
          </a:p>
        </p:txBody>
      </p:sp>
      <p:sp>
        <p:nvSpPr>
          <p:cNvPr id="411651" name="Rectangle 3"/>
          <p:cNvSpPr>
            <a:spLocks noGrp="1" noChangeArrowheads="1"/>
          </p:cNvSpPr>
          <p:nvPr>
            <p:ph type="body" idx="1"/>
          </p:nvPr>
        </p:nvSpPr>
        <p:spPr>
          <a:xfrm>
            <a:off x="838200" y="1916113"/>
            <a:ext cx="10915651" cy="4608512"/>
          </a:xfrm>
        </p:spPr>
        <p:txBody>
          <a:bodyPr>
            <a:normAutofit fontScale="92500"/>
          </a:bodyPr>
          <a:lstStyle/>
          <a:p>
            <a:pPr>
              <a:lnSpc>
                <a:spcPct val="150000"/>
              </a:lnSpc>
            </a:pPr>
            <a:r>
              <a:rPr lang="zh-CN" altLang="en-US" sz="3200" b="1" dirty="0"/>
              <a:t>当某个站监听到总线是空闲时，也可能总线并非真正是空闲的。 </a:t>
            </a:r>
          </a:p>
          <a:p>
            <a:pPr>
              <a:lnSpc>
                <a:spcPct val="150000"/>
              </a:lnSpc>
            </a:pPr>
            <a:r>
              <a:rPr lang="en-US" altLang="zh-CN" sz="3200" b="1" dirty="0"/>
              <a:t>A </a:t>
            </a:r>
            <a:r>
              <a:rPr lang="zh-CN" altLang="en-US" sz="3200" b="1" dirty="0"/>
              <a:t>向 </a:t>
            </a:r>
            <a:r>
              <a:rPr lang="en-US" altLang="zh-CN" sz="3200" b="1" dirty="0"/>
              <a:t>B </a:t>
            </a:r>
            <a:r>
              <a:rPr lang="zh-CN" altLang="en-US" sz="3200" b="1" dirty="0"/>
              <a:t>发出的信息，要经过一定的时间后才能传送到 </a:t>
            </a:r>
            <a:r>
              <a:rPr lang="en-US" altLang="zh-CN" sz="3200" b="1" dirty="0"/>
              <a:t>B</a:t>
            </a:r>
            <a:r>
              <a:rPr lang="zh-CN" altLang="en-US" sz="3200" b="1" dirty="0"/>
              <a:t>。</a:t>
            </a:r>
          </a:p>
          <a:p>
            <a:pPr>
              <a:lnSpc>
                <a:spcPct val="150000"/>
              </a:lnSpc>
            </a:pPr>
            <a:r>
              <a:rPr lang="en-US" altLang="zh-CN" sz="3200" b="1" dirty="0"/>
              <a:t>B </a:t>
            </a:r>
            <a:r>
              <a:rPr lang="zh-CN" altLang="en-US" sz="3200" b="1" dirty="0"/>
              <a:t>若在 </a:t>
            </a:r>
            <a:r>
              <a:rPr lang="en-US" altLang="zh-CN" sz="3200" b="1" dirty="0"/>
              <a:t>A </a:t>
            </a:r>
            <a:r>
              <a:rPr lang="zh-CN" altLang="en-US" sz="3200" b="1" dirty="0"/>
              <a:t>发送的信息到达 </a:t>
            </a:r>
            <a:r>
              <a:rPr lang="en-US" altLang="zh-CN" sz="3200" b="1" dirty="0"/>
              <a:t>B </a:t>
            </a:r>
            <a:r>
              <a:rPr lang="zh-CN" altLang="en-US" sz="3200" b="1" dirty="0"/>
              <a:t>之前发送自己的帧</a:t>
            </a:r>
            <a:r>
              <a:rPr lang="en-US" altLang="zh-CN" sz="3200" b="1" dirty="0"/>
              <a:t>(</a:t>
            </a:r>
            <a:r>
              <a:rPr lang="zh-CN" altLang="en-US" sz="3200" b="1" dirty="0"/>
              <a:t>因为这时 </a:t>
            </a:r>
            <a:r>
              <a:rPr lang="en-US" altLang="zh-CN" sz="3200" b="1" dirty="0"/>
              <a:t>B </a:t>
            </a:r>
            <a:r>
              <a:rPr lang="zh-CN" altLang="en-US" sz="3200" b="1" dirty="0"/>
              <a:t>的载波监听检测不到 </a:t>
            </a:r>
            <a:r>
              <a:rPr lang="en-US" altLang="zh-CN" sz="3200" b="1" dirty="0"/>
              <a:t>A </a:t>
            </a:r>
            <a:r>
              <a:rPr lang="zh-CN" altLang="en-US" sz="3200" b="1" dirty="0"/>
              <a:t>所发送的信息</a:t>
            </a:r>
            <a:r>
              <a:rPr lang="en-US" altLang="zh-CN" sz="3200" b="1" dirty="0"/>
              <a:t>)</a:t>
            </a:r>
            <a:r>
              <a:rPr lang="zh-CN" altLang="en-US" sz="3200" b="1" dirty="0"/>
              <a:t>，则必然要在某个时间和 </a:t>
            </a:r>
            <a:r>
              <a:rPr lang="en-US" altLang="zh-CN" sz="3200" b="1" dirty="0"/>
              <a:t>A </a:t>
            </a:r>
            <a:r>
              <a:rPr lang="zh-CN" altLang="en-US" sz="3200" b="1" dirty="0"/>
              <a:t>发送的帧发生碰撞。</a:t>
            </a:r>
          </a:p>
          <a:p>
            <a:pPr>
              <a:lnSpc>
                <a:spcPct val="150000"/>
              </a:lnSpc>
            </a:pPr>
            <a:r>
              <a:rPr lang="zh-CN" altLang="en-US" sz="3200" b="1" dirty="0"/>
              <a:t>碰撞的结果是两个帧都变得无用。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直接连接符 78852"/>
          <p:cNvSpPr/>
          <p:nvPr/>
        </p:nvSpPr>
        <p:spPr>
          <a:xfrm>
            <a:off x="3363913" y="3182938"/>
            <a:ext cx="4660900" cy="0"/>
          </a:xfrm>
          <a:prstGeom prst="line">
            <a:avLst/>
          </a:prstGeom>
          <a:ln w="38100" cap="flat" cmpd="dbl">
            <a:solidFill>
              <a:srgbClr val="333399"/>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6083" name="直接连接符 78853"/>
          <p:cNvSpPr/>
          <p:nvPr/>
        </p:nvSpPr>
        <p:spPr>
          <a:xfrm>
            <a:off x="3357563" y="2894013"/>
            <a:ext cx="4673600" cy="0"/>
          </a:xfrm>
          <a:prstGeom prst="line">
            <a:avLst/>
          </a:prstGeom>
          <a:ln w="19050" cap="flat" cmpd="sng">
            <a:solidFill>
              <a:srgbClr val="333399"/>
            </a:solidFill>
            <a:prstDash val="solid"/>
            <a:round/>
            <a:headEnd type="triangl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6084" name="矩形 78854"/>
          <p:cNvSpPr/>
          <p:nvPr/>
        </p:nvSpPr>
        <p:spPr>
          <a:xfrm>
            <a:off x="5226050" y="2684463"/>
            <a:ext cx="758825" cy="393700"/>
          </a:xfrm>
          <a:prstGeom prst="rect">
            <a:avLst/>
          </a:prstGeom>
          <a:solidFill>
            <a:schemeClr val="bg1"/>
          </a:solidFill>
          <a:ln w="12700">
            <a:noFill/>
            <a:miter/>
          </a:ln>
        </p:spPr>
        <p:txBody>
          <a:bodyPr wrap="none" lIns="90488" tIns="44450" rIns="90488" bIns="44450" anchor="t">
            <a:spAutoFit/>
          </a:bodyPr>
          <a:lstStyle/>
          <a:p>
            <a:pPr lvl="0" defTabSz="762000" eaLnBrk="0" hangingPunct="0"/>
            <a:r>
              <a:rPr lang="en-US" altLang="zh-CN" sz="2000" b="1" dirty="0">
                <a:solidFill>
                  <a:srgbClr val="333399"/>
                </a:solidFill>
                <a:latin typeface="Arial" panose="020B0604020202020204" pitchFamily="34" charset="0"/>
                <a:ea typeface="黑体" panose="02010600030101010101" pitchFamily="49" charset="-122"/>
              </a:rPr>
              <a:t>1 km</a:t>
            </a:r>
          </a:p>
        </p:txBody>
      </p:sp>
      <p:sp>
        <p:nvSpPr>
          <p:cNvPr id="46085" name="直接连接符 78855"/>
          <p:cNvSpPr/>
          <p:nvPr/>
        </p:nvSpPr>
        <p:spPr>
          <a:xfrm>
            <a:off x="3352800" y="3187700"/>
            <a:ext cx="0" cy="1808163"/>
          </a:xfrm>
          <a:prstGeom prst="line">
            <a:avLst/>
          </a:prstGeom>
          <a:ln w="12700"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78857" name="直接连接符 78856"/>
          <p:cNvSpPr/>
          <p:nvPr/>
        </p:nvSpPr>
        <p:spPr>
          <a:xfrm>
            <a:off x="3357563" y="3187700"/>
            <a:ext cx="4648200" cy="868363"/>
          </a:xfrm>
          <a:prstGeom prst="line">
            <a:avLst/>
          </a:prstGeom>
          <a:ln w="76200" cap="flat" cmpd="sng">
            <a:solidFill>
              <a:schemeClr val="accent1"/>
            </a:solidFill>
            <a:prstDash val="solid"/>
            <a:round/>
            <a:headEnd type="none" w="med" len="med"/>
            <a:tailEnd type="triangle" w="med" len="lg"/>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6087" name="矩形 78857"/>
          <p:cNvSpPr/>
          <p:nvPr/>
        </p:nvSpPr>
        <p:spPr>
          <a:xfrm>
            <a:off x="3003550" y="2686050"/>
            <a:ext cx="436880" cy="515620"/>
          </a:xfrm>
          <a:prstGeom prst="rect">
            <a:avLst/>
          </a:prstGeom>
          <a:noFill/>
          <a:ln w="12700">
            <a:noFill/>
            <a:miter/>
          </a:ln>
        </p:spPr>
        <p:txBody>
          <a:bodyPr wrap="none" lIns="90488" tIns="44450" rIns="90488" bIns="44450" anchor="t">
            <a:spAutoFit/>
          </a:bodyPr>
          <a:lstStyle/>
          <a:p>
            <a:pPr lvl="0" defTabSz="762000" eaLnBrk="0" hangingPunct="0"/>
            <a:r>
              <a:rPr lang="en-US" altLang="zh-CN" sz="2800" b="1" dirty="0">
                <a:solidFill>
                  <a:srgbClr val="333399"/>
                </a:solidFill>
                <a:latin typeface="Arial" panose="020B0604020202020204" pitchFamily="34" charset="0"/>
                <a:ea typeface="黑体" panose="02010600030101010101" pitchFamily="49" charset="-122"/>
              </a:rPr>
              <a:t>A</a:t>
            </a:r>
          </a:p>
        </p:txBody>
      </p:sp>
      <p:sp>
        <p:nvSpPr>
          <p:cNvPr id="46088" name="矩形 78858"/>
          <p:cNvSpPr/>
          <p:nvPr/>
        </p:nvSpPr>
        <p:spPr>
          <a:xfrm>
            <a:off x="7986713" y="2686050"/>
            <a:ext cx="436880" cy="515620"/>
          </a:xfrm>
          <a:prstGeom prst="rect">
            <a:avLst/>
          </a:prstGeom>
          <a:noFill/>
          <a:ln w="12700">
            <a:noFill/>
            <a:miter/>
          </a:ln>
        </p:spPr>
        <p:txBody>
          <a:bodyPr wrap="none" lIns="90488" tIns="44450" rIns="90488" bIns="44450" anchor="t">
            <a:spAutoFit/>
          </a:bodyPr>
          <a:lstStyle/>
          <a:p>
            <a:pPr lvl="0" defTabSz="762000" eaLnBrk="0" hangingPunct="0"/>
            <a:r>
              <a:rPr lang="en-US" altLang="zh-CN" sz="2800" b="1" dirty="0">
                <a:solidFill>
                  <a:srgbClr val="333399"/>
                </a:solidFill>
                <a:latin typeface="Arial" panose="020B0604020202020204" pitchFamily="34" charset="0"/>
                <a:ea typeface="黑体" panose="02010600030101010101" pitchFamily="49" charset="-122"/>
              </a:rPr>
              <a:t>B</a:t>
            </a:r>
          </a:p>
        </p:txBody>
      </p:sp>
      <p:sp>
        <p:nvSpPr>
          <p:cNvPr id="46089" name="直接连接符 78859"/>
          <p:cNvSpPr/>
          <p:nvPr/>
        </p:nvSpPr>
        <p:spPr>
          <a:xfrm flipH="1">
            <a:off x="3235325" y="3530600"/>
            <a:ext cx="6350" cy="1090613"/>
          </a:xfrm>
          <a:prstGeom prst="line">
            <a:avLst/>
          </a:prstGeom>
          <a:ln w="12700"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6090" name="矩形 78860"/>
          <p:cNvSpPr/>
          <p:nvPr/>
        </p:nvSpPr>
        <p:spPr>
          <a:xfrm>
            <a:off x="3016250" y="3862388"/>
            <a:ext cx="264795" cy="393700"/>
          </a:xfrm>
          <a:prstGeom prst="rect">
            <a:avLst/>
          </a:prstGeom>
          <a:noFill/>
          <a:ln w="12700">
            <a:noFill/>
            <a:miter/>
          </a:ln>
        </p:spPr>
        <p:txBody>
          <a:bodyPr wrap="none" lIns="90488" tIns="44450" rIns="90488" bIns="44450" anchor="t">
            <a:spAutoFit/>
          </a:bodyPr>
          <a:lstStyle/>
          <a:p>
            <a:pPr lvl="0" defTabSz="762000" eaLnBrk="0" hangingPunct="0"/>
            <a:r>
              <a:rPr lang="en-US" altLang="zh-CN" sz="2000" b="1" i="1" dirty="0">
                <a:solidFill>
                  <a:srgbClr val="333399"/>
                </a:solidFill>
                <a:latin typeface="Arial" panose="020B0604020202020204" pitchFamily="34" charset="0"/>
                <a:ea typeface="黑体" panose="02010600030101010101" pitchFamily="49" charset="-122"/>
              </a:rPr>
              <a:t>t</a:t>
            </a:r>
          </a:p>
        </p:txBody>
      </p:sp>
      <p:sp>
        <p:nvSpPr>
          <p:cNvPr id="46091" name="直接连接符 78861"/>
          <p:cNvSpPr/>
          <p:nvPr/>
        </p:nvSpPr>
        <p:spPr>
          <a:xfrm>
            <a:off x="8024813" y="3176588"/>
            <a:ext cx="0" cy="1484312"/>
          </a:xfrm>
          <a:prstGeom prst="line">
            <a:avLst/>
          </a:prstGeom>
          <a:ln w="12700" cap="flat" cmpd="sng">
            <a:solidFill>
              <a:srgbClr val="333399"/>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78863" name="直接连接符 78862"/>
          <p:cNvSpPr/>
          <p:nvPr/>
        </p:nvSpPr>
        <p:spPr>
          <a:xfrm flipH="1">
            <a:off x="3352800" y="3890963"/>
            <a:ext cx="4670425" cy="879475"/>
          </a:xfrm>
          <a:prstGeom prst="line">
            <a:avLst/>
          </a:prstGeom>
          <a:ln w="76200" cap="flat" cmpd="sng">
            <a:solidFill>
              <a:srgbClr val="996600"/>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grpSp>
        <p:nvGrpSpPr>
          <p:cNvPr id="2" name="组合 78863"/>
          <p:cNvGrpSpPr/>
          <p:nvPr/>
        </p:nvGrpSpPr>
        <p:grpSpPr>
          <a:xfrm>
            <a:off x="6796088" y="3182938"/>
            <a:ext cx="965200" cy="793750"/>
            <a:chOff x="3364" y="411"/>
            <a:chExt cx="608" cy="500"/>
          </a:xfrm>
        </p:grpSpPr>
        <p:sp>
          <p:nvSpPr>
            <p:cNvPr id="46094" name="直接连接符 78864"/>
            <p:cNvSpPr/>
            <p:nvPr/>
          </p:nvSpPr>
          <p:spPr>
            <a:xfrm>
              <a:off x="3755" y="728"/>
              <a:ext cx="112" cy="183"/>
            </a:xfrm>
            <a:prstGeom prst="line">
              <a:avLst/>
            </a:prstGeom>
            <a:ln w="28575"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4047" name="爆炸形 1 7886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marL="0" marR="0" lvl="0" indent="0" algn="ctr" defTabSz="762000" rtl="0" eaLnBrk="0" fontAlgn="base" latinLnBrk="0" hangingPunct="0">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0030101010101" pitchFamily="49" charset="-122"/>
                  <a:cs typeface="+mn-cs"/>
                </a:rPr>
                <a:t>碰撞</a:t>
              </a:r>
            </a:p>
          </p:txBody>
        </p:sp>
      </p:grpSp>
      <p:grpSp>
        <p:nvGrpSpPr>
          <p:cNvPr id="3" name="组合 78866"/>
          <p:cNvGrpSpPr/>
          <p:nvPr/>
        </p:nvGrpSpPr>
        <p:grpSpPr>
          <a:xfrm>
            <a:off x="1524000" y="3727450"/>
            <a:ext cx="4143375" cy="1173163"/>
            <a:chOff x="43" y="754"/>
            <a:chExt cx="2610" cy="739"/>
          </a:xfrm>
        </p:grpSpPr>
        <p:sp>
          <p:nvSpPr>
            <p:cNvPr id="46097" name="文本框 78867"/>
            <p:cNvSpPr txBox="1"/>
            <p:nvPr/>
          </p:nvSpPr>
          <p:spPr>
            <a:xfrm>
              <a:off x="43" y="1241"/>
              <a:ext cx="766" cy="252"/>
            </a:xfrm>
            <a:prstGeom prst="rect">
              <a:avLst/>
            </a:prstGeom>
            <a:noFill/>
            <a:ln w="12700">
              <a:noFill/>
              <a:miter/>
            </a:ln>
          </p:spPr>
          <p:txBody>
            <a:bodyPr wrap="none" anchor="t">
              <a:spAutoFit/>
            </a:bodyPr>
            <a:lstStyle/>
            <a:p>
              <a:pPr lvl="0" defTabSz="762000" eaLnBrk="0" hangingPunct="0"/>
              <a:r>
                <a:rPr lang="en-US" altLang="zh-CN" sz="2000" b="1" i="1" dirty="0">
                  <a:solidFill>
                    <a:srgbClr val="333399"/>
                  </a:solidFill>
                  <a:latin typeface="Arial" panose="020B0604020202020204" pitchFamily="34" charset="0"/>
                  <a:ea typeface="黑体" panose="02010600030101010101" pitchFamily="49" charset="-122"/>
                </a:rPr>
                <a:t>t</a:t>
              </a:r>
              <a:r>
                <a:rPr lang="en-US" altLang="zh-CN" sz="2000" b="1" dirty="0">
                  <a:solidFill>
                    <a:srgbClr val="333399"/>
                  </a:solidFill>
                  <a:latin typeface="Arial" panose="020B0604020202020204" pitchFamily="34" charset="0"/>
                  <a:ea typeface="黑体" panose="02010600030101010101" pitchFamily="49" charset="-122"/>
                </a:rPr>
                <a:t> = 2</a:t>
              </a:r>
              <a:r>
                <a:rPr lang="en-US" altLang="zh-CN" sz="2000" b="1" dirty="0">
                  <a:solidFill>
                    <a:srgbClr val="333399"/>
                  </a:solidFill>
                  <a:latin typeface="Arial" panose="020B0604020202020204" pitchFamily="34" charset="0"/>
                  <a:ea typeface="黑体" panose="02010600030101010101" pitchFamily="49" charset="-122"/>
                  <a:sym typeface="Symbol" panose="05050102010706020507" pitchFamily="18" charset="2"/>
                </a:rPr>
                <a:t></a:t>
              </a:r>
              <a:r>
                <a:rPr lang="en-US" altLang="zh-CN" sz="2000" b="1" dirty="0">
                  <a:solidFill>
                    <a:srgbClr val="333399"/>
                  </a:solidFill>
                  <a:latin typeface="Arial" panose="020B0604020202020204" pitchFamily="34" charset="0"/>
                  <a:ea typeface="黑体" panose="02010600030101010101" pitchFamily="49" charset="-122"/>
                </a:rPr>
                <a:t> </a:t>
              </a:r>
              <a:r>
                <a:rPr lang="en-US" altLang="zh-CN" sz="2000" b="1" dirty="0">
                  <a:solidFill>
                    <a:srgbClr val="333399"/>
                  </a:solidFill>
                  <a:latin typeface="Arial" panose="020B0604020202020204" pitchFamily="34" charset="0"/>
                  <a:ea typeface="黑体" panose="02010600030101010101" pitchFamily="49" charset="-122"/>
                  <a:sym typeface="Symbol" panose="05050102010706020507" pitchFamily="18" charset="2"/>
                </a:rPr>
                <a:t> </a:t>
              </a:r>
            </a:p>
          </p:txBody>
        </p:sp>
        <p:sp>
          <p:nvSpPr>
            <p:cNvPr id="46098" name="直接连接符 78868"/>
            <p:cNvSpPr/>
            <p:nvPr/>
          </p:nvSpPr>
          <p:spPr>
            <a:xfrm>
              <a:off x="913" y="1417"/>
              <a:ext cx="260" cy="0"/>
            </a:xfrm>
            <a:prstGeom prst="line">
              <a:avLst/>
            </a:prstGeom>
            <a:ln w="28575"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grpSp>
          <p:nvGrpSpPr>
            <p:cNvPr id="46099" name="组合 78869"/>
            <p:cNvGrpSpPr/>
            <p:nvPr/>
          </p:nvGrpSpPr>
          <p:grpSpPr>
            <a:xfrm>
              <a:off x="1247" y="754"/>
              <a:ext cx="1406" cy="442"/>
              <a:chOff x="1247" y="754"/>
              <a:chExt cx="1406" cy="442"/>
            </a:xfrm>
          </p:grpSpPr>
          <p:sp>
            <p:nvSpPr>
              <p:cNvPr id="46100" name="圆角矩形标注 78870"/>
              <p:cNvSpPr/>
              <p:nvPr/>
            </p:nvSpPr>
            <p:spPr>
              <a:xfrm>
                <a:off x="1247" y="754"/>
                <a:ext cx="1406" cy="272"/>
              </a:xfrm>
              <a:prstGeom prst="wedgeRoundRectCallout">
                <a:avLst>
                  <a:gd name="adj1" fmla="val -52986"/>
                  <a:gd name="adj2" fmla="val 182352"/>
                  <a:gd name="adj3" fmla="val 16667"/>
                </a:avLst>
              </a:prstGeom>
              <a:solidFill>
                <a:srgbClr val="FFFF99"/>
              </a:solidFill>
              <a:ln w="12700" cap="flat" cmpd="sng">
                <a:solidFill>
                  <a:schemeClr val="tx1"/>
                </a:solidFill>
                <a:prstDash val="solid"/>
                <a:miter/>
                <a:headEnd type="none" w="med" len="med"/>
                <a:tailEnd type="none" w="med" len="med"/>
              </a:ln>
            </p:spPr>
            <p:txBody>
              <a:bodyPr anchor="t"/>
              <a:lstStyle/>
              <a:p>
                <a:pPr lvl="0" algn="ctr" defTabSz="762000" eaLnBrk="0" hangingPunct="0"/>
                <a:endParaRPr lang="zh-CN" altLang="en-US" sz="2000" b="1" dirty="0">
                  <a:solidFill>
                    <a:srgbClr val="333399"/>
                  </a:solidFill>
                  <a:latin typeface="Arial" panose="020B0604020202020204" pitchFamily="34" charset="0"/>
                  <a:ea typeface="黑体" panose="02010600030101010101" pitchFamily="49" charset="-122"/>
                </a:endParaRPr>
              </a:p>
            </p:txBody>
          </p:sp>
          <p:sp>
            <p:nvSpPr>
              <p:cNvPr id="46101" name="文本框 78871"/>
              <p:cNvSpPr txBox="1"/>
              <p:nvPr/>
            </p:nvSpPr>
            <p:spPr>
              <a:xfrm>
                <a:off x="1247" y="754"/>
                <a:ext cx="1387" cy="442"/>
              </a:xfrm>
              <a:prstGeom prst="rect">
                <a:avLst/>
              </a:prstGeom>
              <a:noFill/>
              <a:ln w="12700">
                <a:noFill/>
                <a:miter/>
              </a:ln>
            </p:spPr>
            <p:txBody>
              <a:bodyPr anchor="t">
                <a:spAutoFit/>
              </a:bodyPr>
              <a:lstStyle/>
              <a:p>
                <a:pPr lvl="0" defTabSz="762000" eaLnBrk="0" hangingPunct="0"/>
                <a:r>
                  <a:rPr lang="en-US" altLang="zh-CN" sz="2000" b="1" dirty="0">
                    <a:solidFill>
                      <a:srgbClr val="333399"/>
                    </a:solidFill>
                    <a:latin typeface="Arial" panose="020B0604020202020204" pitchFamily="34" charset="0"/>
                    <a:ea typeface="黑体" panose="02010600030101010101" pitchFamily="49" charset="-122"/>
                  </a:rPr>
                  <a:t>A </a:t>
                </a:r>
                <a:r>
                  <a:rPr lang="zh-CN" altLang="en-US" sz="2000" b="1" dirty="0">
                    <a:solidFill>
                      <a:srgbClr val="333399"/>
                    </a:solidFill>
                    <a:latin typeface="Arial" panose="020B0604020202020204" pitchFamily="34" charset="0"/>
                    <a:ea typeface="黑体" panose="02010600030101010101" pitchFamily="49" charset="-122"/>
                  </a:rPr>
                  <a:t>检测到发生碰撞</a:t>
                </a:r>
              </a:p>
            </p:txBody>
          </p:sp>
        </p:grpSp>
      </p:grpSp>
      <p:grpSp>
        <p:nvGrpSpPr>
          <p:cNvPr id="5" name="组合 78872"/>
          <p:cNvGrpSpPr/>
          <p:nvPr/>
        </p:nvGrpSpPr>
        <p:grpSpPr>
          <a:xfrm>
            <a:off x="8070850" y="3063875"/>
            <a:ext cx="1844675" cy="973138"/>
            <a:chOff x="4167" y="336"/>
            <a:chExt cx="1162" cy="613"/>
          </a:xfrm>
        </p:grpSpPr>
        <p:grpSp>
          <p:nvGrpSpPr>
            <p:cNvPr id="46103" name="组合 78873"/>
            <p:cNvGrpSpPr/>
            <p:nvPr/>
          </p:nvGrpSpPr>
          <p:grpSpPr>
            <a:xfrm>
              <a:off x="4167" y="697"/>
              <a:ext cx="1039" cy="252"/>
              <a:chOff x="4167" y="697"/>
              <a:chExt cx="1039" cy="252"/>
            </a:xfrm>
          </p:grpSpPr>
          <p:sp>
            <p:nvSpPr>
              <p:cNvPr id="46104" name="直接连接符 78874"/>
              <p:cNvSpPr/>
              <p:nvPr/>
            </p:nvSpPr>
            <p:spPr>
              <a:xfrm flipH="1">
                <a:off x="4167" y="847"/>
                <a:ext cx="261" cy="0"/>
              </a:xfrm>
              <a:prstGeom prst="line">
                <a:avLst/>
              </a:prstGeom>
              <a:ln w="28575"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6105" name="文本框 78875"/>
              <p:cNvSpPr txBox="1"/>
              <p:nvPr/>
            </p:nvSpPr>
            <p:spPr>
              <a:xfrm>
                <a:off x="4411" y="697"/>
                <a:ext cx="795" cy="252"/>
              </a:xfrm>
              <a:prstGeom prst="rect">
                <a:avLst/>
              </a:prstGeom>
              <a:noFill/>
              <a:ln w="12700">
                <a:noFill/>
                <a:miter/>
              </a:ln>
            </p:spPr>
            <p:txBody>
              <a:bodyPr wrap="none" anchor="t">
                <a:spAutoFit/>
              </a:bodyPr>
              <a:lstStyle/>
              <a:p>
                <a:pPr lvl="0" defTabSz="762000" eaLnBrk="0" hangingPunct="0"/>
                <a:r>
                  <a:rPr lang="zh-CN" altLang="en-US" sz="2000" b="1" i="1" dirty="0">
                    <a:solidFill>
                      <a:srgbClr val="333399"/>
                    </a:solidFill>
                    <a:latin typeface="Arial" panose="020B0604020202020204" pitchFamily="34" charset="0"/>
                    <a:ea typeface="黑体" panose="02010600030101010101" pitchFamily="49" charset="-122"/>
                  </a:rPr>
                  <a:t>  </a:t>
                </a:r>
                <a:r>
                  <a:rPr lang="en-US" altLang="zh-CN" sz="2000" b="1" i="1" dirty="0">
                    <a:solidFill>
                      <a:srgbClr val="333399"/>
                    </a:solidFill>
                    <a:latin typeface="Arial" panose="020B0604020202020204" pitchFamily="34" charset="0"/>
                    <a:ea typeface="黑体" panose="02010600030101010101" pitchFamily="49" charset="-122"/>
                  </a:rPr>
                  <a:t>t</a:t>
                </a:r>
                <a:r>
                  <a:rPr lang="en-US" altLang="zh-CN" sz="2000" b="1" dirty="0">
                    <a:solidFill>
                      <a:srgbClr val="333399"/>
                    </a:solidFill>
                    <a:latin typeface="Arial" panose="020B0604020202020204" pitchFamily="34" charset="0"/>
                    <a:ea typeface="黑体" panose="02010600030101010101" pitchFamily="49" charset="-122"/>
                  </a:rPr>
                  <a:t> = </a:t>
                </a:r>
                <a:r>
                  <a:rPr lang="en-US" altLang="zh-CN" sz="2000" b="1" dirty="0">
                    <a:solidFill>
                      <a:srgbClr val="333399"/>
                    </a:solidFill>
                    <a:latin typeface="Tahoma" panose="020B0604030504040204" pitchFamily="34" charset="0"/>
                    <a:ea typeface="宋体" panose="02010600030101010101" pitchFamily="2" charset="-122"/>
                    <a:sym typeface="Symbol" panose="05050102010706020507" pitchFamily="18" charset="2"/>
                  </a:rPr>
                  <a:t></a:t>
                </a:r>
                <a:r>
                  <a:rPr lang="en-US" altLang="zh-CN" sz="2000" b="1" dirty="0">
                    <a:solidFill>
                      <a:srgbClr val="333399"/>
                    </a:solidFill>
                    <a:latin typeface="Arial" panose="020B0604020202020204" pitchFamily="34" charset="0"/>
                    <a:ea typeface="黑体" panose="02010600030101010101" pitchFamily="49" charset="-122"/>
                  </a:rPr>
                  <a:t> </a:t>
                </a:r>
                <a:r>
                  <a:rPr lang="en-US" altLang="zh-CN" sz="2000" b="1" dirty="0">
                    <a:solidFill>
                      <a:srgbClr val="333399"/>
                    </a:solidFill>
                    <a:latin typeface="Arial" panose="020B0604020202020204" pitchFamily="34" charset="0"/>
                    <a:ea typeface="黑体" panose="02010600030101010101" pitchFamily="49" charset="-122"/>
                    <a:sym typeface="Symbol" panose="05050102010706020507" pitchFamily="18" charset="2"/>
                  </a:rPr>
                  <a:t> </a:t>
                </a:r>
                <a:r>
                  <a:rPr lang="en-US" altLang="zh-CN" sz="2000" b="1" baseline="30000" dirty="0">
                    <a:solidFill>
                      <a:srgbClr val="333399"/>
                    </a:solidFill>
                    <a:latin typeface="Arial" panose="020B0604020202020204" pitchFamily="34" charset="0"/>
                    <a:ea typeface="黑体" panose="02010600030101010101" pitchFamily="49" charset="-122"/>
                  </a:rPr>
                  <a:t> </a:t>
                </a:r>
              </a:p>
            </p:txBody>
          </p:sp>
        </p:grpSp>
        <p:grpSp>
          <p:nvGrpSpPr>
            <p:cNvPr id="46106" name="组合 78876"/>
            <p:cNvGrpSpPr/>
            <p:nvPr/>
          </p:nvGrpSpPr>
          <p:grpSpPr>
            <a:xfrm>
              <a:off x="4286" y="336"/>
              <a:ext cx="1043" cy="256"/>
              <a:chOff x="4286" y="336"/>
              <a:chExt cx="1043" cy="256"/>
            </a:xfrm>
          </p:grpSpPr>
          <p:sp>
            <p:nvSpPr>
              <p:cNvPr id="46107" name="圆角矩形标注 78877"/>
              <p:cNvSpPr/>
              <p:nvPr/>
            </p:nvSpPr>
            <p:spPr>
              <a:xfrm>
                <a:off x="4341" y="346"/>
                <a:ext cx="988" cy="246"/>
              </a:xfrm>
              <a:prstGeom prst="wedgeRoundRectCallout">
                <a:avLst>
                  <a:gd name="adj1" fmla="val -70042"/>
                  <a:gd name="adj2" fmla="val 145528"/>
                  <a:gd name="adj3" fmla="val 16667"/>
                </a:avLst>
              </a:prstGeom>
              <a:solidFill>
                <a:srgbClr val="FFFF99"/>
              </a:solidFill>
              <a:ln w="12700" cap="flat" cmpd="sng">
                <a:solidFill>
                  <a:schemeClr val="tx1"/>
                </a:solidFill>
                <a:prstDash val="solid"/>
                <a:miter/>
                <a:headEnd type="none" w="med" len="med"/>
                <a:tailEnd type="none" w="med" len="med"/>
              </a:ln>
            </p:spPr>
            <p:txBody>
              <a:bodyPr anchor="t"/>
              <a:lstStyle/>
              <a:p>
                <a:pPr lvl="0" algn="ctr" defTabSz="762000" eaLnBrk="0" hangingPunct="0"/>
                <a:endParaRPr lang="zh-CN" altLang="en-US" sz="2000" b="1" dirty="0">
                  <a:solidFill>
                    <a:srgbClr val="333399"/>
                  </a:solidFill>
                  <a:latin typeface="Arial" panose="020B0604020202020204" pitchFamily="34" charset="0"/>
                  <a:ea typeface="黑体" panose="02010600030101010101" pitchFamily="49" charset="-122"/>
                </a:endParaRPr>
              </a:p>
            </p:txBody>
          </p:sp>
          <p:sp>
            <p:nvSpPr>
              <p:cNvPr id="46108" name="文本框 78878"/>
              <p:cNvSpPr txBox="1"/>
              <p:nvPr/>
            </p:nvSpPr>
            <p:spPr>
              <a:xfrm>
                <a:off x="4286" y="336"/>
                <a:ext cx="1004" cy="250"/>
              </a:xfrm>
              <a:prstGeom prst="rect">
                <a:avLst/>
              </a:prstGeom>
              <a:noFill/>
              <a:ln w="12700">
                <a:noFill/>
                <a:miter/>
              </a:ln>
            </p:spPr>
            <p:txBody>
              <a:bodyPr wrap="none" anchor="t">
                <a:spAutoFit/>
              </a:bodyPr>
              <a:lstStyle/>
              <a:p>
                <a:pPr lvl="0" defTabSz="762000" eaLnBrk="0" hangingPunct="0"/>
                <a:r>
                  <a:rPr lang="zh-CN" altLang="en-US" sz="2000" b="1" dirty="0">
                    <a:solidFill>
                      <a:srgbClr val="333399"/>
                    </a:solidFill>
                    <a:latin typeface="Arial" panose="020B0604020202020204" pitchFamily="34" charset="0"/>
                    <a:ea typeface="黑体" panose="02010600030101010101" pitchFamily="49" charset="-122"/>
                  </a:rPr>
                  <a:t>  </a:t>
                </a:r>
                <a:r>
                  <a:rPr lang="en-US" altLang="zh-CN" sz="2000" b="1" dirty="0">
                    <a:solidFill>
                      <a:srgbClr val="333399"/>
                    </a:solidFill>
                    <a:latin typeface="Arial" panose="020B0604020202020204" pitchFamily="34" charset="0"/>
                    <a:ea typeface="黑体" panose="02010600030101010101" pitchFamily="49" charset="-122"/>
                  </a:rPr>
                  <a:t>B </a:t>
                </a:r>
                <a:r>
                  <a:rPr lang="zh-CN" altLang="en-US" sz="2000" b="1" dirty="0">
                    <a:solidFill>
                      <a:srgbClr val="333399"/>
                    </a:solidFill>
                    <a:latin typeface="Arial" panose="020B0604020202020204" pitchFamily="34" charset="0"/>
                    <a:ea typeface="黑体" panose="02010600030101010101" pitchFamily="49" charset="-122"/>
                  </a:rPr>
                  <a:t>发送数据</a:t>
                </a:r>
              </a:p>
            </p:txBody>
          </p:sp>
        </p:grpSp>
      </p:grpSp>
      <p:grpSp>
        <p:nvGrpSpPr>
          <p:cNvPr id="8" name="组合 78879"/>
          <p:cNvGrpSpPr/>
          <p:nvPr/>
        </p:nvGrpSpPr>
        <p:grpSpPr>
          <a:xfrm>
            <a:off x="5522913" y="3903663"/>
            <a:ext cx="3743325" cy="1006475"/>
            <a:chOff x="2562" y="865"/>
            <a:chExt cx="2358" cy="634"/>
          </a:xfrm>
        </p:grpSpPr>
        <p:grpSp>
          <p:nvGrpSpPr>
            <p:cNvPr id="46110" name="组合 78880"/>
            <p:cNvGrpSpPr/>
            <p:nvPr/>
          </p:nvGrpSpPr>
          <p:grpSpPr>
            <a:xfrm>
              <a:off x="2562" y="1240"/>
              <a:ext cx="1546" cy="259"/>
              <a:chOff x="2562" y="1240"/>
              <a:chExt cx="1546" cy="259"/>
            </a:xfrm>
          </p:grpSpPr>
          <p:sp>
            <p:nvSpPr>
              <p:cNvPr id="46111" name="圆角矩形标注 78881"/>
              <p:cNvSpPr/>
              <p:nvPr/>
            </p:nvSpPr>
            <p:spPr>
              <a:xfrm>
                <a:off x="2562" y="1253"/>
                <a:ext cx="1407" cy="246"/>
              </a:xfrm>
              <a:prstGeom prst="wedgeRoundRectCallout">
                <a:avLst>
                  <a:gd name="adj1" fmla="val 61231"/>
                  <a:gd name="adj2" fmla="val -165449"/>
                  <a:gd name="adj3" fmla="val 16667"/>
                </a:avLst>
              </a:prstGeom>
              <a:solidFill>
                <a:srgbClr val="FFFF99"/>
              </a:solidFill>
              <a:ln w="12700" cap="flat" cmpd="sng">
                <a:solidFill>
                  <a:schemeClr val="tx1"/>
                </a:solidFill>
                <a:prstDash val="solid"/>
                <a:miter/>
                <a:headEnd type="none" w="med" len="med"/>
                <a:tailEnd type="none" w="med" len="med"/>
              </a:ln>
            </p:spPr>
            <p:txBody>
              <a:bodyPr anchor="t"/>
              <a:lstStyle/>
              <a:p>
                <a:pPr lvl="0" algn="ctr" defTabSz="762000" eaLnBrk="0" hangingPunct="0"/>
                <a:endParaRPr lang="zh-CN" altLang="en-US" sz="2000" b="1" dirty="0">
                  <a:solidFill>
                    <a:srgbClr val="333399"/>
                  </a:solidFill>
                  <a:latin typeface="Arial" panose="020B0604020202020204" pitchFamily="34" charset="0"/>
                  <a:ea typeface="黑体" panose="02010600030101010101" pitchFamily="49" charset="-122"/>
                </a:endParaRPr>
              </a:p>
            </p:txBody>
          </p:sp>
          <p:sp>
            <p:nvSpPr>
              <p:cNvPr id="46112" name="文本框 78882"/>
              <p:cNvSpPr txBox="1"/>
              <p:nvPr/>
            </p:nvSpPr>
            <p:spPr>
              <a:xfrm>
                <a:off x="2562" y="1240"/>
                <a:ext cx="1546" cy="250"/>
              </a:xfrm>
              <a:prstGeom prst="rect">
                <a:avLst/>
              </a:prstGeom>
              <a:noFill/>
              <a:ln w="12700">
                <a:noFill/>
                <a:miter/>
              </a:ln>
            </p:spPr>
            <p:txBody>
              <a:bodyPr anchor="t">
                <a:spAutoFit/>
              </a:bodyPr>
              <a:lstStyle/>
              <a:p>
                <a:pPr lvl="0" defTabSz="762000" eaLnBrk="0" hangingPunct="0"/>
                <a:r>
                  <a:rPr lang="en-US" altLang="zh-CN" sz="2000" b="1" dirty="0">
                    <a:solidFill>
                      <a:srgbClr val="333399"/>
                    </a:solidFill>
                    <a:latin typeface="Arial" panose="020B0604020202020204" pitchFamily="34" charset="0"/>
                    <a:ea typeface="黑体" panose="02010600030101010101" pitchFamily="49" charset="-122"/>
                  </a:rPr>
                  <a:t>B </a:t>
                </a:r>
                <a:r>
                  <a:rPr lang="zh-CN" altLang="en-US" sz="2000" b="1" dirty="0">
                    <a:solidFill>
                      <a:srgbClr val="333399"/>
                    </a:solidFill>
                    <a:latin typeface="Arial" panose="020B0604020202020204" pitchFamily="34" charset="0"/>
                    <a:ea typeface="黑体" panose="02010600030101010101" pitchFamily="49" charset="-122"/>
                  </a:rPr>
                  <a:t>检测到发生碰撞</a:t>
                </a:r>
              </a:p>
            </p:txBody>
          </p:sp>
        </p:grpSp>
        <p:sp>
          <p:nvSpPr>
            <p:cNvPr id="46113" name="直接连接符 78883"/>
            <p:cNvSpPr/>
            <p:nvPr/>
          </p:nvSpPr>
          <p:spPr>
            <a:xfrm flipH="1">
              <a:off x="4167" y="964"/>
              <a:ext cx="261" cy="0"/>
            </a:xfrm>
            <a:prstGeom prst="line">
              <a:avLst/>
            </a:prstGeom>
            <a:ln w="28575"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6114" name="文本框 78884"/>
            <p:cNvSpPr txBox="1"/>
            <p:nvPr/>
          </p:nvSpPr>
          <p:spPr>
            <a:xfrm>
              <a:off x="4410" y="865"/>
              <a:ext cx="510" cy="252"/>
            </a:xfrm>
            <a:prstGeom prst="rect">
              <a:avLst/>
            </a:prstGeom>
            <a:noFill/>
            <a:ln w="12700">
              <a:noFill/>
              <a:miter/>
            </a:ln>
          </p:spPr>
          <p:txBody>
            <a:bodyPr wrap="none" anchor="t">
              <a:spAutoFit/>
            </a:bodyPr>
            <a:lstStyle/>
            <a:p>
              <a:pPr lvl="0" defTabSz="762000" eaLnBrk="0" hangingPunct="0"/>
              <a:r>
                <a:rPr lang="zh-CN" altLang="en-US" sz="2000" b="1" i="1" dirty="0">
                  <a:solidFill>
                    <a:srgbClr val="333399"/>
                  </a:solidFill>
                  <a:latin typeface="Arial" panose="020B0604020202020204" pitchFamily="34" charset="0"/>
                  <a:ea typeface="黑体" panose="02010600030101010101" pitchFamily="49" charset="-122"/>
                </a:rPr>
                <a:t>  </a:t>
              </a:r>
              <a:r>
                <a:rPr lang="en-US" altLang="zh-CN" sz="2000" b="1" i="1" dirty="0">
                  <a:solidFill>
                    <a:srgbClr val="333399"/>
                  </a:solidFill>
                  <a:latin typeface="Arial" panose="020B0604020202020204" pitchFamily="34" charset="0"/>
                  <a:ea typeface="黑体" panose="02010600030101010101" pitchFamily="49" charset="-122"/>
                </a:rPr>
                <a:t>t</a:t>
              </a:r>
              <a:r>
                <a:rPr lang="en-US" altLang="zh-CN" sz="2000" b="1" dirty="0">
                  <a:solidFill>
                    <a:srgbClr val="333399"/>
                  </a:solidFill>
                  <a:latin typeface="Arial" panose="020B0604020202020204" pitchFamily="34" charset="0"/>
                  <a:ea typeface="黑体" panose="02010600030101010101" pitchFamily="49" charset="-122"/>
                </a:rPr>
                <a:t> = </a:t>
              </a:r>
              <a:r>
                <a:rPr lang="en-US" altLang="zh-CN" sz="2000" b="1" dirty="0">
                  <a:solidFill>
                    <a:srgbClr val="333399"/>
                  </a:solidFill>
                  <a:latin typeface="Tahoma" panose="020B0604030504040204" pitchFamily="34" charset="0"/>
                  <a:ea typeface="宋体" panose="02010600030101010101" pitchFamily="2" charset="-122"/>
                  <a:sym typeface="Symbol" panose="05050102010706020507" pitchFamily="18" charset="2"/>
                </a:rPr>
                <a:t></a:t>
              </a:r>
            </a:p>
          </p:txBody>
        </p:sp>
      </p:grpSp>
      <p:sp>
        <p:nvSpPr>
          <p:cNvPr id="46115" name="文本框 78885"/>
          <p:cNvSpPr txBox="1"/>
          <p:nvPr/>
        </p:nvSpPr>
        <p:spPr>
          <a:xfrm>
            <a:off x="2095500" y="3000375"/>
            <a:ext cx="697865" cy="396240"/>
          </a:xfrm>
          <a:prstGeom prst="rect">
            <a:avLst/>
          </a:prstGeom>
          <a:noFill/>
          <a:ln w="12700">
            <a:noFill/>
            <a:miter/>
          </a:ln>
        </p:spPr>
        <p:txBody>
          <a:bodyPr wrap="none" anchor="t">
            <a:spAutoFit/>
          </a:bodyPr>
          <a:lstStyle/>
          <a:p>
            <a:pPr lvl="0" defTabSz="762000" eaLnBrk="0" hangingPunct="0"/>
            <a:r>
              <a:rPr lang="en-US" altLang="zh-CN" sz="2000" b="1" i="1" dirty="0">
                <a:solidFill>
                  <a:srgbClr val="333399"/>
                </a:solidFill>
                <a:latin typeface="Arial" panose="020B0604020202020204" pitchFamily="34" charset="0"/>
                <a:ea typeface="黑体" panose="02010600030101010101" pitchFamily="49" charset="-122"/>
              </a:rPr>
              <a:t>t</a:t>
            </a:r>
            <a:r>
              <a:rPr lang="en-US" altLang="zh-CN" sz="2000" b="1" dirty="0">
                <a:solidFill>
                  <a:srgbClr val="333399"/>
                </a:solidFill>
                <a:latin typeface="Arial" panose="020B0604020202020204" pitchFamily="34" charset="0"/>
                <a:ea typeface="黑体" panose="02010600030101010101" pitchFamily="49" charset="-122"/>
              </a:rPr>
              <a:t> = 0</a:t>
            </a:r>
            <a:endParaRPr lang="en-US" altLang="zh-CN" sz="2000" b="1" baseline="30000" dirty="0">
              <a:solidFill>
                <a:srgbClr val="333399"/>
              </a:solidFill>
              <a:latin typeface="Arial" panose="020B0604020202020204" pitchFamily="34" charset="0"/>
              <a:ea typeface="黑体" panose="02010600030101010101" pitchFamily="49" charset="-122"/>
            </a:endParaRPr>
          </a:p>
        </p:txBody>
      </p:sp>
      <p:sp>
        <p:nvSpPr>
          <p:cNvPr id="46116" name="直接连接符 78886"/>
          <p:cNvSpPr/>
          <p:nvPr/>
        </p:nvSpPr>
        <p:spPr>
          <a:xfrm>
            <a:off x="2905125" y="3182938"/>
            <a:ext cx="412750" cy="0"/>
          </a:xfrm>
          <a:prstGeom prst="line">
            <a:avLst/>
          </a:prstGeom>
          <a:ln w="28575"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6117" name="文本框 78887"/>
          <p:cNvSpPr txBox="1"/>
          <p:nvPr/>
        </p:nvSpPr>
        <p:spPr>
          <a:xfrm>
            <a:off x="8125778" y="4311650"/>
            <a:ext cx="2230120" cy="822960"/>
          </a:xfrm>
          <a:prstGeom prst="rect">
            <a:avLst/>
          </a:prstGeom>
          <a:noFill/>
          <a:ln w="9525">
            <a:noFill/>
            <a:miter/>
          </a:ln>
        </p:spPr>
        <p:txBody>
          <a:bodyPr wrap="none" anchor="t">
            <a:spAutoFit/>
          </a:bodyPr>
          <a:lstStyle/>
          <a:p>
            <a:pPr lvl="0" algn="ctr"/>
            <a:r>
              <a:rPr lang="zh-CN" altLang="en-US" sz="2400" b="1" dirty="0">
                <a:solidFill>
                  <a:srgbClr val="333399"/>
                </a:solidFill>
                <a:latin typeface="Arial" panose="020B0604020202020204" pitchFamily="34" charset="0"/>
                <a:ea typeface="黑体" panose="02010600030101010101" pitchFamily="49" charset="-122"/>
              </a:rPr>
              <a:t>单程端到端</a:t>
            </a:r>
          </a:p>
          <a:p>
            <a:pPr lvl="0" algn="ctr"/>
            <a:r>
              <a:rPr lang="zh-CN" altLang="en-US" sz="2400" b="1" dirty="0">
                <a:solidFill>
                  <a:srgbClr val="333399"/>
                </a:solidFill>
                <a:latin typeface="Arial" panose="020B0604020202020204" pitchFamily="34" charset="0"/>
                <a:ea typeface="黑体" panose="02010600030101010101" pitchFamily="49" charset="-122"/>
              </a:rPr>
              <a:t>传播时延记为</a:t>
            </a:r>
            <a:r>
              <a:rPr lang="zh-CN" altLang="en-US" sz="2400" b="1" i="1" dirty="0">
                <a:solidFill>
                  <a:srgbClr val="333399"/>
                </a:solidFill>
                <a:latin typeface="Arial" panose="020B0604020202020204" pitchFamily="34" charset="0"/>
                <a:ea typeface="黑体" panose="02010600030101010101" pitchFamily="49" charset="-122"/>
                <a:sym typeface="Symbol" panose="05050102010706020507" pitchFamily="18" charset="2"/>
              </a:rPr>
              <a:t></a:t>
            </a:r>
            <a:r>
              <a:rPr lang="zh-CN" altLang="en-US" sz="2400" b="1" dirty="0">
                <a:solidFill>
                  <a:srgbClr val="333399"/>
                </a:solidFill>
                <a:latin typeface="Arial" panose="020B0604020202020204" pitchFamily="34" charset="0"/>
                <a:ea typeface="黑体" panose="02010600030101010101" pitchFamily="49" charset="-122"/>
              </a:rPr>
              <a:t> </a:t>
            </a:r>
          </a:p>
        </p:txBody>
      </p:sp>
      <p:sp>
        <p:nvSpPr>
          <p:cNvPr id="46118" name="文本框 2"/>
          <p:cNvSpPr txBox="1"/>
          <p:nvPr/>
        </p:nvSpPr>
        <p:spPr>
          <a:xfrm>
            <a:off x="1807845" y="576263"/>
            <a:ext cx="9283562" cy="769441"/>
          </a:xfrm>
          <a:prstGeom prst="rect">
            <a:avLst/>
          </a:prstGeom>
          <a:noFill/>
          <a:ln w="9525">
            <a:noFill/>
            <a:miter/>
          </a:ln>
        </p:spPr>
        <p:txBody>
          <a:bodyPr wrap="square" anchor="t">
            <a:spAutoFit/>
          </a:bodyPr>
          <a:lstStyle/>
          <a:p>
            <a:pPr lvl="0"/>
            <a:r>
              <a:rPr lang="zh-CN" altLang="en-US" sz="4400" b="1" dirty="0" smtClean="0"/>
              <a:t>知识点五传播时延对载波监听的影响</a:t>
            </a:r>
            <a:endParaRPr lang="en-US" altLang="en-US" sz="4400" b="1" dirty="0">
              <a:latin typeface="黑体" panose="02010600030101010101" pitchFamily="49" charset="-122"/>
              <a:ea typeface="黑体" panose="0201060003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8857"/>
                                        </p:tgtEl>
                                        <p:attrNameLst>
                                          <p:attrName>style.visibility</p:attrName>
                                        </p:attrNameLst>
                                      </p:cBhvr>
                                      <p:to>
                                        <p:strVal val="visible"/>
                                      </p:to>
                                    </p:set>
                                    <p:animEffect transition="in" filter="wipe(left)">
                                      <p:cBhvr>
                                        <p:cTn id="7" dur="5000"/>
                                        <p:tgtEl>
                                          <p:spTgt spid="78857"/>
                                        </p:tgtEl>
                                      </p:cBhvr>
                                    </p:animEffect>
                                  </p:childTnLst>
                                </p:cTn>
                              </p:par>
                              <p:par>
                                <p:cTn id="8" presetID="22" presetClass="entr" presetSubtype="2" fill="hold" nodeType="withEffect">
                                  <p:stCondLst>
                                    <p:cond delay="4000"/>
                                  </p:stCondLst>
                                  <p:childTnLst>
                                    <p:set>
                                      <p:cBhvr>
                                        <p:cTn id="9" dur="1" fill="hold">
                                          <p:stCondLst>
                                            <p:cond delay="0"/>
                                          </p:stCondLst>
                                        </p:cTn>
                                        <p:tgtEl>
                                          <p:spTgt spid="78863"/>
                                        </p:tgtEl>
                                        <p:attrNameLst>
                                          <p:attrName>style.visibility</p:attrName>
                                        </p:attrNameLst>
                                      </p:cBhvr>
                                      <p:to>
                                        <p:strVal val="visible"/>
                                      </p:to>
                                    </p:set>
                                    <p:animEffect transition="in" filter="wipe(right)">
                                      <p:cBhvr>
                                        <p:cTn id="10" dur="5000"/>
                                        <p:tgtEl>
                                          <p:spTgt spid="78863"/>
                                        </p:tgtEl>
                                      </p:cBhvr>
                                    </p:animEffect>
                                  </p:childTnLst>
                                </p:cTn>
                              </p:par>
                              <p:par>
                                <p:cTn id="11" presetID="1" presetClass="entr" presetSubtype="0" fill="hold" nodeType="withEffect">
                                  <p:stCondLst>
                                    <p:cond delay="400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矩形 79875"/>
          <p:cNvSpPr/>
          <p:nvPr/>
        </p:nvSpPr>
        <p:spPr>
          <a:xfrm>
            <a:off x="6818313" y="5616575"/>
            <a:ext cx="1144587" cy="142875"/>
          </a:xfrm>
          <a:prstGeom prst="rect">
            <a:avLst/>
          </a:prstGeom>
          <a:solidFill>
            <a:srgbClr val="996600"/>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dirty="0">
              <a:latin typeface="Arial" panose="020B0604020202020204" pitchFamily="34" charset="0"/>
              <a:ea typeface="Arial" panose="020B0604020202020204" pitchFamily="34" charset="0"/>
            </a:endParaRPr>
          </a:p>
        </p:txBody>
      </p:sp>
      <p:sp>
        <p:nvSpPr>
          <p:cNvPr id="79877" name="矩形 79876"/>
          <p:cNvSpPr/>
          <p:nvPr/>
        </p:nvSpPr>
        <p:spPr>
          <a:xfrm>
            <a:off x="3576638" y="5400675"/>
            <a:ext cx="4386262" cy="142875"/>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dirty="0">
              <a:latin typeface="Arial" panose="020B0604020202020204" pitchFamily="34" charset="0"/>
              <a:ea typeface="Arial" panose="020B0604020202020204" pitchFamily="34" charset="0"/>
            </a:endParaRPr>
          </a:p>
        </p:txBody>
      </p:sp>
      <p:sp>
        <p:nvSpPr>
          <p:cNvPr id="47107" name="直接连接符 79877"/>
          <p:cNvSpPr/>
          <p:nvPr/>
        </p:nvSpPr>
        <p:spPr>
          <a:xfrm>
            <a:off x="3424238" y="839788"/>
            <a:ext cx="4660900" cy="0"/>
          </a:xfrm>
          <a:prstGeom prst="line">
            <a:avLst/>
          </a:prstGeom>
          <a:ln w="38100" cap="flat" cmpd="dbl">
            <a:solidFill>
              <a:srgbClr val="333399"/>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7108" name="直接连接符 79878"/>
          <p:cNvSpPr/>
          <p:nvPr/>
        </p:nvSpPr>
        <p:spPr>
          <a:xfrm>
            <a:off x="3424238" y="550863"/>
            <a:ext cx="4673600" cy="0"/>
          </a:xfrm>
          <a:prstGeom prst="line">
            <a:avLst/>
          </a:prstGeom>
          <a:ln w="19050" cap="flat" cmpd="sng">
            <a:solidFill>
              <a:srgbClr val="333399"/>
            </a:solidFill>
            <a:prstDash val="solid"/>
            <a:round/>
            <a:headEnd type="triangl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7109" name="矩形 79879"/>
          <p:cNvSpPr/>
          <p:nvPr/>
        </p:nvSpPr>
        <p:spPr>
          <a:xfrm>
            <a:off x="5286375" y="341313"/>
            <a:ext cx="758825" cy="393700"/>
          </a:xfrm>
          <a:prstGeom prst="rect">
            <a:avLst/>
          </a:prstGeom>
          <a:solidFill>
            <a:schemeClr val="bg1"/>
          </a:solidFill>
          <a:ln w="12700">
            <a:noFill/>
            <a:miter/>
          </a:ln>
        </p:spPr>
        <p:txBody>
          <a:bodyPr wrap="none" lIns="90488" tIns="44450" rIns="90488" bIns="44450" anchor="t">
            <a:spAutoFit/>
          </a:bodyPr>
          <a:lstStyle/>
          <a:p>
            <a:pPr lvl="0" defTabSz="762000" eaLnBrk="0" hangingPunct="0"/>
            <a:r>
              <a:rPr lang="en-US" altLang="zh-CN" sz="2000" b="1" dirty="0">
                <a:solidFill>
                  <a:srgbClr val="333399"/>
                </a:solidFill>
                <a:latin typeface="Arial" panose="020B0604020202020204" pitchFamily="34" charset="0"/>
                <a:ea typeface="黑体" panose="02010600030101010101" pitchFamily="49" charset="-122"/>
              </a:rPr>
              <a:t>1 km</a:t>
            </a:r>
          </a:p>
        </p:txBody>
      </p:sp>
      <p:sp>
        <p:nvSpPr>
          <p:cNvPr id="47110" name="直接连接符 79880"/>
          <p:cNvSpPr/>
          <p:nvPr/>
        </p:nvSpPr>
        <p:spPr>
          <a:xfrm>
            <a:off x="3413125" y="844550"/>
            <a:ext cx="0" cy="1808163"/>
          </a:xfrm>
          <a:prstGeom prst="line">
            <a:avLst/>
          </a:prstGeom>
          <a:ln w="12700"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7111" name="直接连接符 79881"/>
          <p:cNvSpPr/>
          <p:nvPr/>
        </p:nvSpPr>
        <p:spPr>
          <a:xfrm>
            <a:off x="3417888" y="844550"/>
            <a:ext cx="4648200" cy="868363"/>
          </a:xfrm>
          <a:prstGeom prst="line">
            <a:avLst/>
          </a:prstGeom>
          <a:ln w="76200" cap="flat" cmpd="sng">
            <a:solidFill>
              <a:schemeClr val="accent1"/>
            </a:solidFill>
            <a:prstDash val="solid"/>
            <a:round/>
            <a:headEnd type="none" w="med" len="med"/>
            <a:tailEnd type="triangle" w="med" len="lg"/>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7112" name="矩形 79882"/>
          <p:cNvSpPr/>
          <p:nvPr/>
        </p:nvSpPr>
        <p:spPr>
          <a:xfrm>
            <a:off x="3157538" y="495300"/>
            <a:ext cx="363855" cy="393700"/>
          </a:xfrm>
          <a:prstGeom prst="rect">
            <a:avLst/>
          </a:prstGeom>
          <a:noFill/>
          <a:ln w="12700">
            <a:noFill/>
            <a:miter/>
          </a:ln>
        </p:spPr>
        <p:txBody>
          <a:bodyPr wrap="none" lIns="90488" tIns="44450" rIns="90488" bIns="44450" anchor="t">
            <a:spAutoFit/>
          </a:bodyPr>
          <a:lstStyle/>
          <a:p>
            <a:pPr lvl="0" defTabSz="762000" eaLnBrk="0" hangingPunct="0"/>
            <a:r>
              <a:rPr lang="en-US" altLang="zh-CN" sz="2000" b="1" dirty="0">
                <a:solidFill>
                  <a:srgbClr val="333399"/>
                </a:solidFill>
                <a:latin typeface="Arial" panose="020B0604020202020204" pitchFamily="34" charset="0"/>
                <a:ea typeface="黑体" panose="02010600030101010101" pitchFamily="49" charset="-122"/>
              </a:rPr>
              <a:t>A</a:t>
            </a:r>
          </a:p>
        </p:txBody>
      </p:sp>
      <p:sp>
        <p:nvSpPr>
          <p:cNvPr id="47113" name="矩形 79883"/>
          <p:cNvSpPr/>
          <p:nvPr/>
        </p:nvSpPr>
        <p:spPr>
          <a:xfrm>
            <a:off x="7980363" y="495300"/>
            <a:ext cx="363855" cy="393700"/>
          </a:xfrm>
          <a:prstGeom prst="rect">
            <a:avLst/>
          </a:prstGeom>
          <a:noFill/>
          <a:ln w="12700">
            <a:noFill/>
            <a:miter/>
          </a:ln>
        </p:spPr>
        <p:txBody>
          <a:bodyPr wrap="none" lIns="90488" tIns="44450" rIns="90488" bIns="44450" anchor="t">
            <a:spAutoFit/>
          </a:bodyPr>
          <a:lstStyle/>
          <a:p>
            <a:pPr lvl="0" defTabSz="762000" eaLnBrk="0" hangingPunct="0"/>
            <a:r>
              <a:rPr lang="en-US" altLang="zh-CN" sz="2000" b="1" dirty="0">
                <a:solidFill>
                  <a:schemeClr val="bg1"/>
                </a:solidFill>
                <a:latin typeface="Arial" panose="020B0604020202020204" pitchFamily="34" charset="0"/>
                <a:ea typeface="黑体" panose="02010600030101010101" pitchFamily="49" charset="-122"/>
              </a:rPr>
              <a:t>B</a:t>
            </a:r>
          </a:p>
        </p:txBody>
      </p:sp>
      <p:sp>
        <p:nvSpPr>
          <p:cNvPr id="47114" name="直接连接符 79884"/>
          <p:cNvSpPr/>
          <p:nvPr/>
        </p:nvSpPr>
        <p:spPr>
          <a:xfrm flipH="1">
            <a:off x="3295650" y="1187450"/>
            <a:ext cx="6350" cy="1090613"/>
          </a:xfrm>
          <a:prstGeom prst="line">
            <a:avLst/>
          </a:prstGeom>
          <a:ln w="12700"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7115" name="矩形 79885"/>
          <p:cNvSpPr/>
          <p:nvPr/>
        </p:nvSpPr>
        <p:spPr>
          <a:xfrm>
            <a:off x="3076575" y="1519238"/>
            <a:ext cx="264795" cy="393700"/>
          </a:xfrm>
          <a:prstGeom prst="rect">
            <a:avLst/>
          </a:prstGeom>
          <a:noFill/>
          <a:ln w="12700">
            <a:noFill/>
            <a:miter/>
          </a:ln>
        </p:spPr>
        <p:txBody>
          <a:bodyPr wrap="none" lIns="90488" tIns="44450" rIns="90488" bIns="44450" anchor="t">
            <a:spAutoFit/>
          </a:bodyPr>
          <a:lstStyle/>
          <a:p>
            <a:pPr lvl="0" defTabSz="762000" eaLnBrk="0" hangingPunct="0"/>
            <a:r>
              <a:rPr lang="en-US" altLang="zh-CN" sz="2000" b="1" i="1" dirty="0">
                <a:solidFill>
                  <a:srgbClr val="333399"/>
                </a:solidFill>
                <a:latin typeface="Arial" panose="020B0604020202020204" pitchFamily="34" charset="0"/>
                <a:ea typeface="黑体" panose="02010600030101010101" pitchFamily="49" charset="-122"/>
              </a:rPr>
              <a:t>t</a:t>
            </a:r>
          </a:p>
        </p:txBody>
      </p:sp>
      <p:sp>
        <p:nvSpPr>
          <p:cNvPr id="47116" name="直接连接符 79886"/>
          <p:cNvSpPr/>
          <p:nvPr/>
        </p:nvSpPr>
        <p:spPr>
          <a:xfrm>
            <a:off x="8085138" y="833438"/>
            <a:ext cx="0" cy="1484312"/>
          </a:xfrm>
          <a:prstGeom prst="line">
            <a:avLst/>
          </a:prstGeom>
          <a:ln w="12700" cap="flat" cmpd="sng">
            <a:solidFill>
              <a:srgbClr val="333399"/>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7117" name="直接连接符 79887"/>
          <p:cNvSpPr/>
          <p:nvPr/>
        </p:nvSpPr>
        <p:spPr>
          <a:xfrm flipH="1">
            <a:off x="3413125" y="1547813"/>
            <a:ext cx="4670425" cy="879475"/>
          </a:xfrm>
          <a:prstGeom prst="line">
            <a:avLst/>
          </a:prstGeom>
          <a:ln w="76200" cap="flat" cmpd="sng">
            <a:solidFill>
              <a:srgbClr val="996600"/>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grpSp>
        <p:nvGrpSpPr>
          <p:cNvPr id="47118" name="组合 79888"/>
          <p:cNvGrpSpPr/>
          <p:nvPr/>
        </p:nvGrpSpPr>
        <p:grpSpPr>
          <a:xfrm>
            <a:off x="6856413" y="839788"/>
            <a:ext cx="965200" cy="793750"/>
            <a:chOff x="3364" y="411"/>
            <a:chExt cx="608" cy="500"/>
          </a:xfrm>
        </p:grpSpPr>
        <p:sp>
          <p:nvSpPr>
            <p:cNvPr id="47119" name="直接连接符 79889"/>
            <p:cNvSpPr/>
            <p:nvPr/>
          </p:nvSpPr>
          <p:spPr>
            <a:xfrm>
              <a:off x="3755" y="728"/>
              <a:ext cx="112" cy="183"/>
            </a:xfrm>
            <a:prstGeom prst="line">
              <a:avLst/>
            </a:prstGeom>
            <a:ln w="28575"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5072" name="爆炸形 1 79890"/>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marL="0" marR="0" lvl="0" indent="0" algn="ctr" defTabSz="762000" rtl="0" eaLnBrk="0" fontAlgn="base" latinLnBrk="0" hangingPunct="0">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0030101010101" pitchFamily="49" charset="-122"/>
                  <a:cs typeface="+mn-cs"/>
                </a:rPr>
                <a:t>碰撞</a:t>
              </a:r>
            </a:p>
          </p:txBody>
        </p:sp>
      </p:grpSp>
      <p:sp>
        <p:nvSpPr>
          <p:cNvPr id="79892" name="文本框 79891"/>
          <p:cNvSpPr txBox="1"/>
          <p:nvPr/>
        </p:nvSpPr>
        <p:spPr>
          <a:xfrm>
            <a:off x="8393113" y="3462338"/>
            <a:ext cx="2214880" cy="942975"/>
          </a:xfrm>
          <a:prstGeom prst="rect">
            <a:avLst/>
          </a:prstGeom>
          <a:noFill/>
          <a:ln w="12700">
            <a:noFill/>
            <a:miter/>
          </a:ln>
        </p:spPr>
        <p:txBody>
          <a:bodyPr wrap="none" anchor="t">
            <a:spAutoFit/>
          </a:bodyPr>
          <a:lstStyle/>
          <a:p>
            <a:pPr lvl="0" defTabSz="762000" eaLnBrk="0" hangingPunct="0">
              <a:lnSpc>
                <a:spcPct val="90000"/>
              </a:lnSpc>
            </a:pPr>
            <a:r>
              <a:rPr lang="en-US" altLang="zh-CN" sz="2000" b="1" i="1" dirty="0">
                <a:solidFill>
                  <a:srgbClr val="333399"/>
                </a:solidFill>
                <a:latin typeface="Arial" panose="020B0604020202020204" pitchFamily="34" charset="0"/>
                <a:ea typeface="黑体" panose="02010600030101010101" pitchFamily="49" charset="-122"/>
              </a:rPr>
              <a:t>t</a:t>
            </a:r>
            <a:r>
              <a:rPr lang="en-US" altLang="zh-CN" sz="2000" b="1" dirty="0">
                <a:solidFill>
                  <a:srgbClr val="333399"/>
                </a:solidFill>
                <a:latin typeface="Arial" panose="020B0604020202020204" pitchFamily="34" charset="0"/>
                <a:ea typeface="黑体" panose="02010600030101010101" pitchFamily="49" charset="-122"/>
              </a:rPr>
              <a:t> = </a:t>
            </a:r>
            <a:r>
              <a:rPr lang="en-US" altLang="zh-CN" sz="2000" b="1" dirty="0">
                <a:solidFill>
                  <a:srgbClr val="333399"/>
                </a:solidFill>
                <a:latin typeface="Tahoma" panose="020B0604030504040204" pitchFamily="34" charset="0"/>
                <a:ea typeface="宋体" panose="02010600030101010101" pitchFamily="2" charset="-122"/>
                <a:sym typeface="Symbol" panose="05050102010706020507" pitchFamily="18" charset="2"/>
              </a:rPr>
              <a:t></a:t>
            </a:r>
            <a:r>
              <a:rPr lang="en-US" altLang="zh-CN" sz="2000" b="1" dirty="0">
                <a:solidFill>
                  <a:srgbClr val="333399"/>
                </a:solidFill>
                <a:latin typeface="Arial" panose="020B0604020202020204" pitchFamily="34" charset="0"/>
                <a:ea typeface="黑体" panose="02010600030101010101" pitchFamily="49" charset="-122"/>
              </a:rPr>
              <a:t> </a:t>
            </a:r>
            <a:r>
              <a:rPr lang="en-US" altLang="zh-CN" sz="2000" b="1" dirty="0">
                <a:solidFill>
                  <a:srgbClr val="333399"/>
                </a:solidFill>
                <a:latin typeface="Arial" panose="020B0604020202020204" pitchFamily="34" charset="0"/>
                <a:ea typeface="黑体" panose="02010600030101010101" pitchFamily="49" charset="-122"/>
                <a:sym typeface="Symbol" panose="05050102010706020507" pitchFamily="18" charset="2"/>
              </a:rPr>
              <a:t> </a:t>
            </a:r>
            <a:endParaRPr lang="en-US" altLang="zh-CN" sz="2000" b="1" dirty="0">
              <a:solidFill>
                <a:srgbClr val="333399"/>
              </a:solidFill>
              <a:latin typeface="Arial" panose="020B0604020202020204" pitchFamily="34" charset="0"/>
              <a:ea typeface="黑体" panose="02010600030101010101" pitchFamily="49" charset="-122"/>
            </a:endParaRPr>
          </a:p>
          <a:p>
            <a:pPr lvl="0" defTabSz="762000" eaLnBrk="0" hangingPunct="0">
              <a:lnSpc>
                <a:spcPct val="90000"/>
              </a:lnSpc>
            </a:pPr>
            <a:r>
              <a:rPr lang="en-US" altLang="zh-CN" sz="2000" b="1" dirty="0">
                <a:solidFill>
                  <a:srgbClr val="333399"/>
                </a:solidFill>
                <a:latin typeface="Arial" panose="020B0604020202020204" pitchFamily="34" charset="0"/>
                <a:ea typeface="黑体" panose="02010600030101010101" pitchFamily="49" charset="-122"/>
              </a:rPr>
              <a:t>B </a:t>
            </a:r>
            <a:r>
              <a:rPr lang="zh-CN" altLang="en-US" sz="2000" b="1" dirty="0">
                <a:solidFill>
                  <a:srgbClr val="333399"/>
                </a:solidFill>
                <a:latin typeface="Arial" panose="020B0604020202020204" pitchFamily="34" charset="0"/>
                <a:ea typeface="黑体" panose="02010600030101010101" pitchFamily="49" charset="-122"/>
              </a:rPr>
              <a:t>检测到</a:t>
            </a:r>
            <a:r>
              <a:rPr lang="zh-CN" altLang="en-US" sz="2000" b="1" dirty="0">
                <a:solidFill>
                  <a:schemeClr val="hlink"/>
                </a:solidFill>
                <a:latin typeface="Arial" panose="020B0604020202020204" pitchFamily="34" charset="0"/>
                <a:ea typeface="黑体" panose="02010600030101010101" pitchFamily="49" charset="-122"/>
              </a:rPr>
              <a:t>信道空闲</a:t>
            </a:r>
          </a:p>
          <a:p>
            <a:pPr lvl="0" defTabSz="762000" eaLnBrk="0" hangingPunct="0">
              <a:lnSpc>
                <a:spcPct val="90000"/>
              </a:lnSpc>
            </a:pPr>
            <a:r>
              <a:rPr lang="zh-CN" altLang="en-US" sz="2000" b="1" dirty="0">
                <a:solidFill>
                  <a:srgbClr val="333399"/>
                </a:solidFill>
                <a:latin typeface="Arial" panose="020B0604020202020204" pitchFamily="34" charset="0"/>
                <a:ea typeface="黑体" panose="02010600030101010101" pitchFamily="49" charset="-122"/>
              </a:rPr>
              <a:t>发送数据</a:t>
            </a:r>
          </a:p>
        </p:txBody>
      </p:sp>
      <p:sp>
        <p:nvSpPr>
          <p:cNvPr id="79893" name="文本框 79892"/>
          <p:cNvSpPr txBox="1"/>
          <p:nvPr/>
        </p:nvSpPr>
        <p:spPr>
          <a:xfrm>
            <a:off x="8393113" y="4433888"/>
            <a:ext cx="1431290" cy="668655"/>
          </a:xfrm>
          <a:prstGeom prst="rect">
            <a:avLst/>
          </a:prstGeom>
          <a:noFill/>
          <a:ln w="12700">
            <a:noFill/>
            <a:miter/>
          </a:ln>
        </p:spPr>
        <p:txBody>
          <a:bodyPr wrap="none" anchor="t">
            <a:spAutoFit/>
          </a:bodyPr>
          <a:lstStyle/>
          <a:p>
            <a:pPr lvl="0" defTabSz="762000" eaLnBrk="0" hangingPunct="0">
              <a:lnSpc>
                <a:spcPct val="90000"/>
              </a:lnSpc>
            </a:pPr>
            <a:r>
              <a:rPr lang="en-US" altLang="zh-CN" sz="2000" b="1" i="1" dirty="0">
                <a:solidFill>
                  <a:srgbClr val="333399"/>
                </a:solidFill>
                <a:latin typeface="Arial" panose="020B0604020202020204" pitchFamily="34" charset="0"/>
                <a:ea typeface="黑体" panose="02010600030101010101" pitchFamily="49" charset="-122"/>
              </a:rPr>
              <a:t>t</a:t>
            </a:r>
            <a:r>
              <a:rPr lang="en-US" altLang="zh-CN" sz="2000" b="1" dirty="0">
                <a:solidFill>
                  <a:srgbClr val="333399"/>
                </a:solidFill>
                <a:latin typeface="Arial" panose="020B0604020202020204" pitchFamily="34" charset="0"/>
                <a:ea typeface="黑体" panose="02010600030101010101" pitchFamily="49" charset="-122"/>
              </a:rPr>
              <a:t> = </a:t>
            </a:r>
            <a:r>
              <a:rPr lang="en-US" altLang="zh-CN" sz="2000" b="1" dirty="0">
                <a:solidFill>
                  <a:srgbClr val="333399"/>
                </a:solidFill>
                <a:latin typeface="Tahoma" panose="020B0604030504040204" pitchFamily="34" charset="0"/>
                <a:ea typeface="宋体" panose="02010600030101010101" pitchFamily="2" charset="-122"/>
                <a:sym typeface="Symbol" panose="05050102010706020507" pitchFamily="18" charset="2"/>
              </a:rPr>
              <a:t></a:t>
            </a:r>
            <a:r>
              <a:rPr lang="en-US" altLang="zh-CN" sz="2000" b="1" dirty="0">
                <a:latin typeface="Tahoma" panose="020B0604030504040204" pitchFamily="34" charset="0"/>
                <a:ea typeface="宋体" panose="02010600030101010101" pitchFamily="2" charset="-122"/>
              </a:rPr>
              <a:t> </a:t>
            </a:r>
            <a:r>
              <a:rPr lang="en-US" altLang="zh-CN" sz="2000" b="1" dirty="0">
                <a:solidFill>
                  <a:srgbClr val="333399"/>
                </a:solidFill>
                <a:latin typeface="Arial" panose="020B0604020202020204" pitchFamily="34" charset="0"/>
                <a:ea typeface="黑体" panose="02010600030101010101" pitchFamily="49" charset="-122"/>
                <a:sym typeface="Symbol" panose="05050102010706020507" pitchFamily="18" charset="2"/>
              </a:rPr>
              <a:t>  / 2</a:t>
            </a:r>
            <a:endParaRPr lang="en-US" altLang="zh-CN" sz="2000" b="1" baseline="30000" dirty="0">
              <a:solidFill>
                <a:srgbClr val="333399"/>
              </a:solidFill>
              <a:latin typeface="Arial" panose="020B0604020202020204" pitchFamily="34" charset="0"/>
              <a:ea typeface="黑体" panose="02010600030101010101" pitchFamily="49" charset="-122"/>
            </a:endParaRPr>
          </a:p>
          <a:p>
            <a:pPr lvl="0" defTabSz="762000" eaLnBrk="0" hangingPunct="0">
              <a:lnSpc>
                <a:spcPct val="90000"/>
              </a:lnSpc>
            </a:pPr>
            <a:r>
              <a:rPr lang="zh-CN" altLang="en-US" sz="2000" b="1" dirty="0">
                <a:solidFill>
                  <a:srgbClr val="333399"/>
                </a:solidFill>
                <a:latin typeface="Arial" panose="020B0604020202020204" pitchFamily="34" charset="0"/>
                <a:ea typeface="黑体" panose="02010600030101010101" pitchFamily="49" charset="-122"/>
              </a:rPr>
              <a:t>发生碰撞</a:t>
            </a:r>
          </a:p>
        </p:txBody>
      </p:sp>
      <p:grpSp>
        <p:nvGrpSpPr>
          <p:cNvPr id="47123" name="组合 79893"/>
          <p:cNvGrpSpPr/>
          <p:nvPr/>
        </p:nvGrpSpPr>
        <p:grpSpPr>
          <a:xfrm>
            <a:off x="1766888" y="1384300"/>
            <a:ext cx="3960812" cy="1217613"/>
            <a:chOff x="158" y="754"/>
            <a:chExt cx="2495" cy="767"/>
          </a:xfrm>
        </p:grpSpPr>
        <p:sp>
          <p:nvSpPr>
            <p:cNvPr id="47124" name="文本框 79894"/>
            <p:cNvSpPr txBox="1"/>
            <p:nvPr/>
          </p:nvSpPr>
          <p:spPr>
            <a:xfrm>
              <a:off x="158" y="1269"/>
              <a:ext cx="766" cy="252"/>
            </a:xfrm>
            <a:prstGeom prst="rect">
              <a:avLst/>
            </a:prstGeom>
            <a:noFill/>
            <a:ln w="12700">
              <a:noFill/>
              <a:miter/>
            </a:ln>
          </p:spPr>
          <p:txBody>
            <a:bodyPr wrap="none" anchor="t">
              <a:spAutoFit/>
            </a:bodyPr>
            <a:lstStyle/>
            <a:p>
              <a:pPr lvl="0" defTabSz="762000" eaLnBrk="0" hangingPunct="0"/>
              <a:r>
                <a:rPr lang="en-US" altLang="zh-CN" sz="2000" b="1" i="1" dirty="0">
                  <a:solidFill>
                    <a:srgbClr val="333399"/>
                  </a:solidFill>
                  <a:latin typeface="Arial" panose="020B0604020202020204" pitchFamily="34" charset="0"/>
                  <a:ea typeface="黑体" panose="02010600030101010101" pitchFamily="49" charset="-122"/>
                </a:rPr>
                <a:t>t</a:t>
              </a:r>
              <a:r>
                <a:rPr lang="en-US" altLang="zh-CN" sz="2000" b="1" dirty="0">
                  <a:solidFill>
                    <a:srgbClr val="333399"/>
                  </a:solidFill>
                  <a:latin typeface="Arial" panose="020B0604020202020204" pitchFamily="34" charset="0"/>
                  <a:ea typeface="黑体" panose="02010600030101010101" pitchFamily="49" charset="-122"/>
                </a:rPr>
                <a:t> = 2</a:t>
              </a:r>
              <a:r>
                <a:rPr lang="en-US" altLang="zh-CN" sz="2000" b="1" dirty="0">
                  <a:solidFill>
                    <a:srgbClr val="333399"/>
                  </a:solidFill>
                  <a:latin typeface="Arial" panose="020B0604020202020204" pitchFamily="34" charset="0"/>
                  <a:ea typeface="黑体" panose="02010600030101010101" pitchFamily="49" charset="-122"/>
                  <a:sym typeface="Symbol" panose="05050102010706020507" pitchFamily="18" charset="2"/>
                </a:rPr>
                <a:t></a:t>
              </a:r>
              <a:r>
                <a:rPr lang="en-US" altLang="zh-CN" sz="2000" b="1" dirty="0">
                  <a:solidFill>
                    <a:srgbClr val="333399"/>
                  </a:solidFill>
                  <a:latin typeface="Arial" panose="020B0604020202020204" pitchFamily="34" charset="0"/>
                  <a:ea typeface="黑体" panose="02010600030101010101" pitchFamily="49" charset="-122"/>
                </a:rPr>
                <a:t> </a:t>
              </a:r>
              <a:r>
                <a:rPr lang="en-US" altLang="zh-CN" sz="2000" b="1" dirty="0">
                  <a:solidFill>
                    <a:srgbClr val="333399"/>
                  </a:solidFill>
                  <a:latin typeface="Arial" panose="020B0604020202020204" pitchFamily="34" charset="0"/>
                  <a:ea typeface="黑体" panose="02010600030101010101" pitchFamily="49" charset="-122"/>
                  <a:sym typeface="Symbol" panose="05050102010706020507" pitchFamily="18" charset="2"/>
                </a:rPr>
                <a:t> </a:t>
              </a:r>
            </a:p>
          </p:txBody>
        </p:sp>
        <p:sp>
          <p:nvSpPr>
            <p:cNvPr id="47125" name="直接连接符 79895"/>
            <p:cNvSpPr/>
            <p:nvPr/>
          </p:nvSpPr>
          <p:spPr>
            <a:xfrm>
              <a:off x="913" y="1417"/>
              <a:ext cx="260" cy="0"/>
            </a:xfrm>
            <a:prstGeom prst="line">
              <a:avLst/>
            </a:prstGeom>
            <a:ln w="28575"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grpSp>
          <p:nvGrpSpPr>
            <p:cNvPr id="47126" name="组合 79896"/>
            <p:cNvGrpSpPr/>
            <p:nvPr/>
          </p:nvGrpSpPr>
          <p:grpSpPr>
            <a:xfrm>
              <a:off x="1247" y="754"/>
              <a:ext cx="1406" cy="442"/>
              <a:chOff x="1247" y="754"/>
              <a:chExt cx="1406" cy="442"/>
            </a:xfrm>
          </p:grpSpPr>
          <p:sp>
            <p:nvSpPr>
              <p:cNvPr id="47127" name="圆角矩形标注 79897"/>
              <p:cNvSpPr/>
              <p:nvPr/>
            </p:nvSpPr>
            <p:spPr>
              <a:xfrm>
                <a:off x="1247" y="754"/>
                <a:ext cx="1406" cy="272"/>
              </a:xfrm>
              <a:prstGeom prst="wedgeRoundRectCallout">
                <a:avLst>
                  <a:gd name="adj1" fmla="val -52986"/>
                  <a:gd name="adj2" fmla="val 182352"/>
                  <a:gd name="adj3" fmla="val 16667"/>
                </a:avLst>
              </a:prstGeom>
              <a:solidFill>
                <a:srgbClr val="FFFF99"/>
              </a:solidFill>
              <a:ln w="12700" cap="flat" cmpd="sng">
                <a:solidFill>
                  <a:schemeClr val="tx1"/>
                </a:solidFill>
                <a:prstDash val="solid"/>
                <a:miter/>
                <a:headEnd type="none" w="med" len="med"/>
                <a:tailEnd type="none" w="med" len="med"/>
              </a:ln>
            </p:spPr>
            <p:txBody>
              <a:bodyPr anchor="t"/>
              <a:lstStyle/>
              <a:p>
                <a:pPr lvl="0" algn="ctr" defTabSz="762000" eaLnBrk="0" hangingPunct="0"/>
                <a:endParaRPr lang="zh-CN" altLang="en-US" sz="2000" b="1" dirty="0">
                  <a:solidFill>
                    <a:srgbClr val="333399"/>
                  </a:solidFill>
                  <a:latin typeface="Arial" panose="020B0604020202020204" pitchFamily="34" charset="0"/>
                  <a:ea typeface="黑体" panose="02010600030101010101" pitchFamily="49" charset="-122"/>
                </a:endParaRPr>
              </a:p>
            </p:txBody>
          </p:sp>
          <p:sp>
            <p:nvSpPr>
              <p:cNvPr id="47128" name="文本框 79898"/>
              <p:cNvSpPr txBox="1"/>
              <p:nvPr/>
            </p:nvSpPr>
            <p:spPr>
              <a:xfrm>
                <a:off x="1247" y="754"/>
                <a:ext cx="1387" cy="442"/>
              </a:xfrm>
              <a:prstGeom prst="rect">
                <a:avLst/>
              </a:prstGeom>
              <a:noFill/>
              <a:ln w="12700">
                <a:noFill/>
                <a:miter/>
              </a:ln>
            </p:spPr>
            <p:txBody>
              <a:bodyPr anchor="t">
                <a:spAutoFit/>
              </a:bodyPr>
              <a:lstStyle/>
              <a:p>
                <a:pPr lvl="0" defTabSz="762000" eaLnBrk="0" hangingPunct="0"/>
                <a:r>
                  <a:rPr lang="en-US" altLang="zh-CN" sz="2000" b="1" dirty="0">
                    <a:solidFill>
                      <a:srgbClr val="333399"/>
                    </a:solidFill>
                    <a:latin typeface="Arial" panose="020B0604020202020204" pitchFamily="34" charset="0"/>
                    <a:ea typeface="黑体" panose="02010600030101010101" pitchFamily="49" charset="-122"/>
                  </a:rPr>
                  <a:t>A </a:t>
                </a:r>
                <a:r>
                  <a:rPr lang="zh-CN" altLang="en-US" sz="2000" b="1" dirty="0">
                    <a:solidFill>
                      <a:srgbClr val="333399"/>
                    </a:solidFill>
                    <a:latin typeface="Arial" panose="020B0604020202020204" pitchFamily="34" charset="0"/>
                    <a:ea typeface="黑体" panose="02010600030101010101" pitchFamily="49" charset="-122"/>
                  </a:rPr>
                  <a:t>检测到发生碰撞</a:t>
                </a:r>
              </a:p>
            </p:txBody>
          </p:sp>
        </p:grpSp>
      </p:grpSp>
      <p:grpSp>
        <p:nvGrpSpPr>
          <p:cNvPr id="47129" name="组合 79899"/>
          <p:cNvGrpSpPr/>
          <p:nvPr/>
        </p:nvGrpSpPr>
        <p:grpSpPr>
          <a:xfrm>
            <a:off x="8131175" y="720725"/>
            <a:ext cx="1844675" cy="973138"/>
            <a:chOff x="4167" y="336"/>
            <a:chExt cx="1162" cy="613"/>
          </a:xfrm>
        </p:grpSpPr>
        <p:grpSp>
          <p:nvGrpSpPr>
            <p:cNvPr id="47130" name="组合 79900"/>
            <p:cNvGrpSpPr/>
            <p:nvPr/>
          </p:nvGrpSpPr>
          <p:grpSpPr>
            <a:xfrm>
              <a:off x="4167" y="697"/>
              <a:ext cx="1039" cy="252"/>
              <a:chOff x="4167" y="697"/>
              <a:chExt cx="1039" cy="252"/>
            </a:xfrm>
          </p:grpSpPr>
          <p:sp>
            <p:nvSpPr>
              <p:cNvPr id="47131" name="直接连接符 79901"/>
              <p:cNvSpPr/>
              <p:nvPr/>
            </p:nvSpPr>
            <p:spPr>
              <a:xfrm flipH="1">
                <a:off x="4167" y="847"/>
                <a:ext cx="261" cy="0"/>
              </a:xfrm>
              <a:prstGeom prst="line">
                <a:avLst/>
              </a:prstGeom>
              <a:ln w="28575"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7132" name="文本框 79902"/>
              <p:cNvSpPr txBox="1"/>
              <p:nvPr/>
            </p:nvSpPr>
            <p:spPr>
              <a:xfrm>
                <a:off x="4411" y="697"/>
                <a:ext cx="795" cy="252"/>
              </a:xfrm>
              <a:prstGeom prst="rect">
                <a:avLst/>
              </a:prstGeom>
              <a:noFill/>
              <a:ln w="12700">
                <a:noFill/>
                <a:miter/>
              </a:ln>
            </p:spPr>
            <p:txBody>
              <a:bodyPr wrap="none" anchor="t">
                <a:spAutoFit/>
              </a:bodyPr>
              <a:lstStyle/>
              <a:p>
                <a:pPr lvl="0" defTabSz="762000" eaLnBrk="0" hangingPunct="0"/>
                <a:r>
                  <a:rPr lang="zh-CN" altLang="en-US" sz="2000" b="1" i="1" dirty="0">
                    <a:solidFill>
                      <a:srgbClr val="333399"/>
                    </a:solidFill>
                    <a:latin typeface="Arial" panose="020B0604020202020204" pitchFamily="34" charset="0"/>
                    <a:ea typeface="黑体" panose="02010600030101010101" pitchFamily="49" charset="-122"/>
                  </a:rPr>
                  <a:t>  </a:t>
                </a:r>
                <a:r>
                  <a:rPr lang="en-US" altLang="zh-CN" sz="2000" b="1" i="1" dirty="0">
                    <a:solidFill>
                      <a:srgbClr val="333399"/>
                    </a:solidFill>
                    <a:latin typeface="Arial" panose="020B0604020202020204" pitchFamily="34" charset="0"/>
                    <a:ea typeface="黑体" panose="02010600030101010101" pitchFamily="49" charset="-122"/>
                  </a:rPr>
                  <a:t>t</a:t>
                </a:r>
                <a:r>
                  <a:rPr lang="en-US" altLang="zh-CN" sz="2000" b="1" dirty="0">
                    <a:solidFill>
                      <a:srgbClr val="333399"/>
                    </a:solidFill>
                    <a:latin typeface="Arial" panose="020B0604020202020204" pitchFamily="34" charset="0"/>
                    <a:ea typeface="黑体" panose="02010600030101010101" pitchFamily="49" charset="-122"/>
                  </a:rPr>
                  <a:t> = </a:t>
                </a:r>
                <a:r>
                  <a:rPr lang="en-US" altLang="zh-CN" sz="2000" b="1" dirty="0">
                    <a:solidFill>
                      <a:srgbClr val="333399"/>
                    </a:solidFill>
                    <a:latin typeface="Tahoma" panose="020B0604030504040204" pitchFamily="34" charset="0"/>
                    <a:ea typeface="宋体" panose="02010600030101010101" pitchFamily="2" charset="-122"/>
                    <a:sym typeface="Symbol" panose="05050102010706020507" pitchFamily="18" charset="2"/>
                  </a:rPr>
                  <a:t></a:t>
                </a:r>
                <a:r>
                  <a:rPr lang="en-US" altLang="zh-CN" sz="2000" b="1" dirty="0">
                    <a:solidFill>
                      <a:srgbClr val="333399"/>
                    </a:solidFill>
                    <a:latin typeface="Arial" panose="020B0604020202020204" pitchFamily="34" charset="0"/>
                    <a:ea typeface="黑体" panose="02010600030101010101" pitchFamily="49" charset="-122"/>
                  </a:rPr>
                  <a:t> </a:t>
                </a:r>
                <a:r>
                  <a:rPr lang="en-US" altLang="zh-CN" sz="2000" b="1" dirty="0">
                    <a:solidFill>
                      <a:srgbClr val="333399"/>
                    </a:solidFill>
                    <a:latin typeface="Arial" panose="020B0604020202020204" pitchFamily="34" charset="0"/>
                    <a:ea typeface="黑体" panose="02010600030101010101" pitchFamily="49" charset="-122"/>
                    <a:sym typeface="Symbol" panose="05050102010706020507" pitchFamily="18" charset="2"/>
                  </a:rPr>
                  <a:t> </a:t>
                </a:r>
                <a:r>
                  <a:rPr lang="en-US" altLang="zh-CN" sz="2000" b="1" baseline="30000" dirty="0">
                    <a:solidFill>
                      <a:srgbClr val="333399"/>
                    </a:solidFill>
                    <a:latin typeface="Arial" panose="020B0604020202020204" pitchFamily="34" charset="0"/>
                    <a:ea typeface="黑体" panose="02010600030101010101" pitchFamily="49" charset="-122"/>
                  </a:rPr>
                  <a:t> </a:t>
                </a:r>
              </a:p>
            </p:txBody>
          </p:sp>
        </p:grpSp>
        <p:grpSp>
          <p:nvGrpSpPr>
            <p:cNvPr id="47133" name="组合 79903"/>
            <p:cNvGrpSpPr/>
            <p:nvPr/>
          </p:nvGrpSpPr>
          <p:grpSpPr>
            <a:xfrm>
              <a:off x="4286" y="336"/>
              <a:ext cx="1043" cy="256"/>
              <a:chOff x="4286" y="336"/>
              <a:chExt cx="1043" cy="256"/>
            </a:xfrm>
          </p:grpSpPr>
          <p:sp>
            <p:nvSpPr>
              <p:cNvPr id="47134" name="圆角矩形标注 79904"/>
              <p:cNvSpPr/>
              <p:nvPr/>
            </p:nvSpPr>
            <p:spPr>
              <a:xfrm>
                <a:off x="4341" y="346"/>
                <a:ext cx="988" cy="246"/>
              </a:xfrm>
              <a:prstGeom prst="wedgeRoundRectCallout">
                <a:avLst>
                  <a:gd name="adj1" fmla="val -70042"/>
                  <a:gd name="adj2" fmla="val 145528"/>
                  <a:gd name="adj3" fmla="val 16667"/>
                </a:avLst>
              </a:prstGeom>
              <a:solidFill>
                <a:srgbClr val="FFFF99"/>
              </a:solidFill>
              <a:ln w="12700" cap="flat" cmpd="sng">
                <a:solidFill>
                  <a:schemeClr val="tx1"/>
                </a:solidFill>
                <a:prstDash val="solid"/>
                <a:miter/>
                <a:headEnd type="none" w="med" len="med"/>
                <a:tailEnd type="none" w="med" len="med"/>
              </a:ln>
            </p:spPr>
            <p:txBody>
              <a:bodyPr anchor="t"/>
              <a:lstStyle/>
              <a:p>
                <a:pPr lvl="0" algn="ctr" defTabSz="762000" eaLnBrk="0" hangingPunct="0"/>
                <a:endParaRPr lang="zh-CN" altLang="en-US" sz="2000" b="1" dirty="0">
                  <a:solidFill>
                    <a:srgbClr val="333399"/>
                  </a:solidFill>
                  <a:latin typeface="Arial" panose="020B0604020202020204" pitchFamily="34" charset="0"/>
                  <a:ea typeface="黑体" panose="02010600030101010101" pitchFamily="49" charset="-122"/>
                </a:endParaRPr>
              </a:p>
            </p:txBody>
          </p:sp>
          <p:sp>
            <p:nvSpPr>
              <p:cNvPr id="47135" name="文本框 79905"/>
              <p:cNvSpPr txBox="1"/>
              <p:nvPr/>
            </p:nvSpPr>
            <p:spPr>
              <a:xfrm>
                <a:off x="4286" y="336"/>
                <a:ext cx="1004" cy="250"/>
              </a:xfrm>
              <a:prstGeom prst="rect">
                <a:avLst/>
              </a:prstGeom>
              <a:noFill/>
              <a:ln w="12700">
                <a:noFill/>
                <a:miter/>
              </a:ln>
            </p:spPr>
            <p:txBody>
              <a:bodyPr wrap="none" anchor="t">
                <a:spAutoFit/>
              </a:bodyPr>
              <a:lstStyle/>
              <a:p>
                <a:pPr lvl="0" defTabSz="762000" eaLnBrk="0" hangingPunct="0"/>
                <a:r>
                  <a:rPr lang="zh-CN" altLang="en-US" sz="2000" b="1" dirty="0">
                    <a:solidFill>
                      <a:srgbClr val="333399"/>
                    </a:solidFill>
                    <a:latin typeface="Arial" panose="020B0604020202020204" pitchFamily="34" charset="0"/>
                    <a:ea typeface="黑体" panose="02010600030101010101" pitchFamily="49" charset="-122"/>
                  </a:rPr>
                  <a:t>  </a:t>
                </a:r>
                <a:r>
                  <a:rPr lang="en-US" altLang="zh-CN" sz="2000" b="1" dirty="0">
                    <a:solidFill>
                      <a:srgbClr val="333399"/>
                    </a:solidFill>
                    <a:latin typeface="Arial" panose="020B0604020202020204" pitchFamily="34" charset="0"/>
                    <a:ea typeface="黑体" panose="02010600030101010101" pitchFamily="49" charset="-122"/>
                  </a:rPr>
                  <a:t>B </a:t>
                </a:r>
                <a:r>
                  <a:rPr lang="zh-CN" altLang="en-US" sz="2000" b="1" dirty="0">
                    <a:solidFill>
                      <a:srgbClr val="333399"/>
                    </a:solidFill>
                    <a:latin typeface="Arial" panose="020B0604020202020204" pitchFamily="34" charset="0"/>
                    <a:ea typeface="黑体" panose="02010600030101010101" pitchFamily="49" charset="-122"/>
                  </a:rPr>
                  <a:t>发送数据</a:t>
                </a:r>
              </a:p>
            </p:txBody>
          </p:sp>
        </p:grpSp>
      </p:grpSp>
      <p:grpSp>
        <p:nvGrpSpPr>
          <p:cNvPr id="47136" name="组合 79906"/>
          <p:cNvGrpSpPr/>
          <p:nvPr/>
        </p:nvGrpSpPr>
        <p:grpSpPr>
          <a:xfrm>
            <a:off x="5583238" y="1560513"/>
            <a:ext cx="3743325" cy="1006475"/>
            <a:chOff x="2562" y="865"/>
            <a:chExt cx="2358" cy="634"/>
          </a:xfrm>
        </p:grpSpPr>
        <p:grpSp>
          <p:nvGrpSpPr>
            <p:cNvPr id="47137" name="组合 79907"/>
            <p:cNvGrpSpPr/>
            <p:nvPr/>
          </p:nvGrpSpPr>
          <p:grpSpPr>
            <a:xfrm>
              <a:off x="2562" y="1240"/>
              <a:ext cx="1546" cy="259"/>
              <a:chOff x="2562" y="1240"/>
              <a:chExt cx="1546" cy="259"/>
            </a:xfrm>
          </p:grpSpPr>
          <p:sp>
            <p:nvSpPr>
              <p:cNvPr id="47138" name="圆角矩形标注 79908"/>
              <p:cNvSpPr/>
              <p:nvPr/>
            </p:nvSpPr>
            <p:spPr>
              <a:xfrm>
                <a:off x="2562" y="1253"/>
                <a:ext cx="1407" cy="246"/>
              </a:xfrm>
              <a:prstGeom prst="wedgeRoundRectCallout">
                <a:avLst>
                  <a:gd name="adj1" fmla="val 61231"/>
                  <a:gd name="adj2" fmla="val -165449"/>
                  <a:gd name="adj3" fmla="val 16667"/>
                </a:avLst>
              </a:prstGeom>
              <a:solidFill>
                <a:srgbClr val="FFFF99"/>
              </a:solidFill>
              <a:ln w="12700" cap="flat" cmpd="sng">
                <a:solidFill>
                  <a:schemeClr val="tx1"/>
                </a:solidFill>
                <a:prstDash val="solid"/>
                <a:miter/>
                <a:headEnd type="none" w="med" len="med"/>
                <a:tailEnd type="none" w="med" len="med"/>
              </a:ln>
            </p:spPr>
            <p:txBody>
              <a:bodyPr anchor="t"/>
              <a:lstStyle/>
              <a:p>
                <a:pPr lvl="0" algn="ctr" defTabSz="762000" eaLnBrk="0" hangingPunct="0"/>
                <a:endParaRPr lang="zh-CN" altLang="en-US" sz="2000" b="1" dirty="0">
                  <a:solidFill>
                    <a:srgbClr val="333399"/>
                  </a:solidFill>
                  <a:latin typeface="Arial" panose="020B0604020202020204" pitchFamily="34" charset="0"/>
                  <a:ea typeface="黑体" panose="02010600030101010101" pitchFamily="49" charset="-122"/>
                </a:endParaRPr>
              </a:p>
            </p:txBody>
          </p:sp>
          <p:sp>
            <p:nvSpPr>
              <p:cNvPr id="47139" name="文本框 79909"/>
              <p:cNvSpPr txBox="1"/>
              <p:nvPr/>
            </p:nvSpPr>
            <p:spPr>
              <a:xfrm>
                <a:off x="2562" y="1240"/>
                <a:ext cx="1546" cy="250"/>
              </a:xfrm>
              <a:prstGeom prst="rect">
                <a:avLst/>
              </a:prstGeom>
              <a:noFill/>
              <a:ln w="12700">
                <a:noFill/>
                <a:miter/>
              </a:ln>
            </p:spPr>
            <p:txBody>
              <a:bodyPr anchor="t">
                <a:spAutoFit/>
              </a:bodyPr>
              <a:lstStyle/>
              <a:p>
                <a:pPr lvl="0" defTabSz="762000" eaLnBrk="0" hangingPunct="0"/>
                <a:r>
                  <a:rPr lang="en-US" altLang="zh-CN" sz="2000" b="1" dirty="0">
                    <a:solidFill>
                      <a:srgbClr val="333399"/>
                    </a:solidFill>
                    <a:latin typeface="Arial" panose="020B0604020202020204" pitchFamily="34" charset="0"/>
                    <a:ea typeface="黑体" panose="02010600030101010101" pitchFamily="49" charset="-122"/>
                  </a:rPr>
                  <a:t>B </a:t>
                </a:r>
                <a:r>
                  <a:rPr lang="zh-CN" altLang="en-US" sz="2000" b="1" dirty="0">
                    <a:solidFill>
                      <a:srgbClr val="333399"/>
                    </a:solidFill>
                    <a:latin typeface="Arial" panose="020B0604020202020204" pitchFamily="34" charset="0"/>
                    <a:ea typeface="黑体" panose="02010600030101010101" pitchFamily="49" charset="-122"/>
                  </a:rPr>
                  <a:t>检测到发生碰撞</a:t>
                </a:r>
              </a:p>
            </p:txBody>
          </p:sp>
        </p:grpSp>
        <p:sp>
          <p:nvSpPr>
            <p:cNvPr id="47140" name="直接连接符 79910"/>
            <p:cNvSpPr/>
            <p:nvPr/>
          </p:nvSpPr>
          <p:spPr>
            <a:xfrm flipH="1">
              <a:off x="4167" y="964"/>
              <a:ext cx="261" cy="0"/>
            </a:xfrm>
            <a:prstGeom prst="line">
              <a:avLst/>
            </a:prstGeom>
            <a:ln w="28575"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47141" name="文本框 79911"/>
            <p:cNvSpPr txBox="1"/>
            <p:nvPr/>
          </p:nvSpPr>
          <p:spPr>
            <a:xfrm>
              <a:off x="4410" y="865"/>
              <a:ext cx="510" cy="252"/>
            </a:xfrm>
            <a:prstGeom prst="rect">
              <a:avLst/>
            </a:prstGeom>
            <a:noFill/>
            <a:ln w="12700">
              <a:noFill/>
              <a:miter/>
            </a:ln>
          </p:spPr>
          <p:txBody>
            <a:bodyPr wrap="none" anchor="t">
              <a:spAutoFit/>
            </a:bodyPr>
            <a:lstStyle/>
            <a:p>
              <a:pPr lvl="0" defTabSz="762000" eaLnBrk="0" hangingPunct="0"/>
              <a:r>
                <a:rPr lang="zh-CN" altLang="en-US" sz="2000" b="1" i="1" dirty="0">
                  <a:solidFill>
                    <a:srgbClr val="333399"/>
                  </a:solidFill>
                  <a:latin typeface="Arial" panose="020B0604020202020204" pitchFamily="34" charset="0"/>
                  <a:ea typeface="黑体" panose="02010600030101010101" pitchFamily="49" charset="-122"/>
                </a:rPr>
                <a:t>  </a:t>
              </a:r>
              <a:r>
                <a:rPr lang="en-US" altLang="zh-CN" sz="2000" b="1" i="1" dirty="0">
                  <a:solidFill>
                    <a:srgbClr val="333399"/>
                  </a:solidFill>
                  <a:latin typeface="Arial" panose="020B0604020202020204" pitchFamily="34" charset="0"/>
                  <a:ea typeface="黑体" panose="02010600030101010101" pitchFamily="49" charset="-122"/>
                </a:rPr>
                <a:t>t</a:t>
              </a:r>
              <a:r>
                <a:rPr lang="en-US" altLang="zh-CN" sz="2000" b="1" dirty="0">
                  <a:solidFill>
                    <a:srgbClr val="333399"/>
                  </a:solidFill>
                  <a:latin typeface="Arial" panose="020B0604020202020204" pitchFamily="34" charset="0"/>
                  <a:ea typeface="黑体" panose="02010600030101010101" pitchFamily="49" charset="-122"/>
                </a:rPr>
                <a:t> = </a:t>
              </a:r>
              <a:r>
                <a:rPr lang="en-US" altLang="zh-CN" sz="2000" b="1" dirty="0">
                  <a:solidFill>
                    <a:srgbClr val="333399"/>
                  </a:solidFill>
                  <a:latin typeface="Tahoma" panose="020B0604030504040204" pitchFamily="34" charset="0"/>
                  <a:ea typeface="宋体" panose="02010600030101010101" pitchFamily="2" charset="-122"/>
                  <a:sym typeface="Symbol" panose="05050102010706020507" pitchFamily="18" charset="2"/>
                </a:rPr>
                <a:t></a:t>
              </a:r>
            </a:p>
          </p:txBody>
        </p:sp>
      </p:grpSp>
      <p:sp>
        <p:nvSpPr>
          <p:cNvPr id="79913" name="矩形 79912"/>
          <p:cNvSpPr/>
          <p:nvPr/>
        </p:nvSpPr>
        <p:spPr>
          <a:xfrm>
            <a:off x="3208338" y="4551363"/>
            <a:ext cx="400050" cy="504825"/>
          </a:xfrm>
          <a:prstGeom prst="rect">
            <a:avLst/>
          </a:prstGeom>
          <a:solidFill>
            <a:srgbClr val="FFFF99"/>
          </a:solidFill>
          <a:ln w="12700" cap="flat" cmpd="sng">
            <a:solidFill>
              <a:schemeClr val="tx1"/>
            </a:solidFill>
            <a:prstDash val="solid"/>
            <a:miter/>
            <a:headEnd type="none" w="med" len="med"/>
            <a:tailEnd type="none" w="med" len="med"/>
          </a:ln>
        </p:spPr>
        <p:txBody>
          <a:bodyPr wrap="none" anchor="ctr"/>
          <a:lstStyle/>
          <a:p>
            <a:pPr lvl="0" algn="ctr" defTabSz="762000" eaLnBrk="0" hangingPunct="0"/>
            <a:r>
              <a:rPr lang="en-US" altLang="zh-CN" sz="2000" b="1" dirty="0">
                <a:solidFill>
                  <a:srgbClr val="333399"/>
                </a:solidFill>
                <a:latin typeface="Arial" panose="020B0604020202020204" pitchFamily="34" charset="0"/>
                <a:ea typeface="黑体" panose="02010600030101010101" pitchFamily="49" charset="-122"/>
              </a:rPr>
              <a:t>A</a:t>
            </a:r>
          </a:p>
        </p:txBody>
      </p:sp>
      <p:sp>
        <p:nvSpPr>
          <p:cNvPr id="79914" name="矩形 79913"/>
          <p:cNvSpPr/>
          <p:nvPr/>
        </p:nvSpPr>
        <p:spPr>
          <a:xfrm>
            <a:off x="7920038" y="5329238"/>
            <a:ext cx="400050" cy="501650"/>
          </a:xfrm>
          <a:prstGeom prst="rect">
            <a:avLst/>
          </a:prstGeom>
          <a:solidFill>
            <a:srgbClr val="FFFF99"/>
          </a:solidFill>
          <a:ln w="12700" cap="flat" cmpd="sng">
            <a:solidFill>
              <a:schemeClr val="tx1"/>
            </a:solidFill>
            <a:prstDash val="solid"/>
            <a:miter/>
            <a:headEnd type="none" w="med" len="med"/>
            <a:tailEnd type="none" w="med" len="med"/>
          </a:ln>
        </p:spPr>
        <p:txBody>
          <a:bodyPr wrap="none" anchor="ctr"/>
          <a:lstStyle/>
          <a:p>
            <a:pPr lvl="0" algn="ctr" defTabSz="762000" eaLnBrk="0" hangingPunct="0"/>
            <a:r>
              <a:rPr lang="en-US" altLang="zh-CN" sz="2000" b="1" dirty="0">
                <a:solidFill>
                  <a:srgbClr val="333399"/>
                </a:solidFill>
                <a:latin typeface="Arial" panose="020B0604020202020204" pitchFamily="34" charset="0"/>
                <a:ea typeface="黑体" panose="02010600030101010101" pitchFamily="49" charset="-122"/>
              </a:rPr>
              <a:t>B</a:t>
            </a:r>
          </a:p>
        </p:txBody>
      </p:sp>
      <p:grpSp>
        <p:nvGrpSpPr>
          <p:cNvPr id="10" name="组合 79914"/>
          <p:cNvGrpSpPr/>
          <p:nvPr/>
        </p:nvGrpSpPr>
        <p:grpSpPr>
          <a:xfrm>
            <a:off x="3608388" y="4624388"/>
            <a:ext cx="4100512" cy="142875"/>
            <a:chOff x="1318" y="2795"/>
            <a:chExt cx="2583" cy="90"/>
          </a:xfrm>
        </p:grpSpPr>
        <p:sp>
          <p:nvSpPr>
            <p:cNvPr id="47145" name="矩形 79915"/>
            <p:cNvSpPr/>
            <p:nvPr/>
          </p:nvSpPr>
          <p:spPr>
            <a:xfrm>
              <a:off x="1318" y="2795"/>
              <a:ext cx="2462" cy="90"/>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dirty="0">
                <a:latin typeface="Arial" panose="020B0604020202020204" pitchFamily="34" charset="0"/>
                <a:ea typeface="Arial" panose="020B0604020202020204" pitchFamily="34" charset="0"/>
              </a:endParaRPr>
            </a:p>
          </p:txBody>
        </p:sp>
        <p:sp>
          <p:nvSpPr>
            <p:cNvPr id="47146" name="直接连接符 79916"/>
            <p:cNvSpPr/>
            <p:nvPr/>
          </p:nvSpPr>
          <p:spPr>
            <a:xfrm>
              <a:off x="3780" y="2841"/>
              <a:ext cx="121" cy="0"/>
            </a:xfrm>
            <a:prstGeom prst="line">
              <a:avLst/>
            </a:prstGeom>
            <a:ln w="12700"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grpSp>
      <p:grpSp>
        <p:nvGrpSpPr>
          <p:cNvPr id="11" name="组合 79917"/>
          <p:cNvGrpSpPr/>
          <p:nvPr/>
        </p:nvGrpSpPr>
        <p:grpSpPr>
          <a:xfrm>
            <a:off x="7326313" y="4838700"/>
            <a:ext cx="636587" cy="146050"/>
            <a:chOff x="3660" y="2930"/>
            <a:chExt cx="401" cy="92"/>
          </a:xfrm>
        </p:grpSpPr>
        <p:sp>
          <p:nvSpPr>
            <p:cNvPr id="47148" name="矩形 79918"/>
            <p:cNvSpPr/>
            <p:nvPr/>
          </p:nvSpPr>
          <p:spPr>
            <a:xfrm>
              <a:off x="3780" y="2930"/>
              <a:ext cx="281" cy="92"/>
            </a:xfrm>
            <a:prstGeom prst="rect">
              <a:avLst/>
            </a:prstGeom>
            <a:solidFill>
              <a:srgbClr val="996600"/>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dirty="0">
                <a:latin typeface="Arial" panose="020B0604020202020204" pitchFamily="34" charset="0"/>
                <a:ea typeface="Arial" panose="020B0604020202020204" pitchFamily="34" charset="0"/>
              </a:endParaRPr>
            </a:p>
          </p:txBody>
        </p:sp>
        <p:sp>
          <p:nvSpPr>
            <p:cNvPr id="47149" name="直接连接符 79919"/>
            <p:cNvSpPr/>
            <p:nvPr/>
          </p:nvSpPr>
          <p:spPr>
            <a:xfrm flipH="1">
              <a:off x="3660" y="2976"/>
              <a:ext cx="120" cy="0"/>
            </a:xfrm>
            <a:prstGeom prst="line">
              <a:avLst/>
            </a:prstGeom>
            <a:ln w="12700"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grpSp>
      <p:sp>
        <p:nvSpPr>
          <p:cNvPr id="79921" name="直接连接符 79920"/>
          <p:cNvSpPr/>
          <p:nvPr/>
        </p:nvSpPr>
        <p:spPr>
          <a:xfrm>
            <a:off x="7861300" y="5472113"/>
            <a:ext cx="190500" cy="0"/>
          </a:xfrm>
          <a:prstGeom prst="line">
            <a:avLst/>
          </a:prstGeom>
          <a:ln w="12700"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grpSp>
        <p:nvGrpSpPr>
          <p:cNvPr id="12" name="组合 79921"/>
          <p:cNvGrpSpPr/>
          <p:nvPr/>
        </p:nvGrpSpPr>
        <p:grpSpPr>
          <a:xfrm>
            <a:off x="3208338" y="6091238"/>
            <a:ext cx="5111750" cy="503237"/>
            <a:chOff x="1066" y="3719"/>
            <a:chExt cx="3220" cy="317"/>
          </a:xfrm>
        </p:grpSpPr>
        <p:sp>
          <p:nvSpPr>
            <p:cNvPr id="47152" name="矩形 79922"/>
            <p:cNvSpPr/>
            <p:nvPr/>
          </p:nvSpPr>
          <p:spPr>
            <a:xfrm>
              <a:off x="1298" y="3900"/>
              <a:ext cx="720" cy="92"/>
            </a:xfrm>
            <a:prstGeom prst="rect">
              <a:avLst/>
            </a:prstGeom>
            <a:solidFill>
              <a:srgbClr val="996600"/>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dirty="0">
                <a:latin typeface="Arial" panose="020B0604020202020204" pitchFamily="34" charset="0"/>
                <a:ea typeface="Arial" panose="020B0604020202020204" pitchFamily="34" charset="0"/>
              </a:endParaRPr>
            </a:p>
          </p:txBody>
        </p:sp>
        <p:sp>
          <p:nvSpPr>
            <p:cNvPr id="47153" name="矩形 79923"/>
            <p:cNvSpPr/>
            <p:nvPr/>
          </p:nvSpPr>
          <p:spPr>
            <a:xfrm>
              <a:off x="1298" y="3765"/>
              <a:ext cx="2763" cy="90"/>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dirty="0">
                <a:latin typeface="Arial" panose="020B0604020202020204" pitchFamily="34" charset="0"/>
                <a:ea typeface="Arial" panose="020B0604020202020204" pitchFamily="34" charset="0"/>
              </a:endParaRPr>
            </a:p>
          </p:txBody>
        </p:sp>
        <p:sp>
          <p:nvSpPr>
            <p:cNvPr id="47154" name="矩形 79924"/>
            <p:cNvSpPr/>
            <p:nvPr/>
          </p:nvSpPr>
          <p:spPr>
            <a:xfrm>
              <a:off x="1066" y="3719"/>
              <a:ext cx="252" cy="317"/>
            </a:xfrm>
            <a:prstGeom prst="rect">
              <a:avLst/>
            </a:prstGeom>
            <a:solidFill>
              <a:srgbClr val="FFFF99"/>
            </a:solidFill>
            <a:ln w="12700" cap="flat" cmpd="sng">
              <a:solidFill>
                <a:schemeClr val="tx1"/>
              </a:solidFill>
              <a:prstDash val="solid"/>
              <a:miter/>
              <a:headEnd type="none" w="med" len="med"/>
              <a:tailEnd type="none" w="med" len="med"/>
            </a:ln>
          </p:spPr>
          <p:txBody>
            <a:bodyPr wrap="none" anchor="ctr"/>
            <a:lstStyle/>
            <a:p>
              <a:pPr lvl="0" algn="ctr" defTabSz="762000" eaLnBrk="0" hangingPunct="0"/>
              <a:r>
                <a:rPr lang="en-US" altLang="zh-CN" sz="2000" b="1" dirty="0">
                  <a:solidFill>
                    <a:srgbClr val="333399"/>
                  </a:solidFill>
                  <a:latin typeface="Arial" panose="020B0604020202020204" pitchFamily="34" charset="0"/>
                  <a:ea typeface="黑体" panose="02010600030101010101" pitchFamily="49" charset="-122"/>
                </a:rPr>
                <a:t>A</a:t>
              </a:r>
            </a:p>
          </p:txBody>
        </p:sp>
        <p:sp>
          <p:nvSpPr>
            <p:cNvPr id="47155" name="矩形 79925"/>
            <p:cNvSpPr/>
            <p:nvPr/>
          </p:nvSpPr>
          <p:spPr>
            <a:xfrm>
              <a:off x="4034" y="3719"/>
              <a:ext cx="252" cy="317"/>
            </a:xfrm>
            <a:prstGeom prst="rect">
              <a:avLst/>
            </a:prstGeom>
            <a:solidFill>
              <a:srgbClr val="FFFF99"/>
            </a:solidFill>
            <a:ln w="12700" cap="flat" cmpd="sng">
              <a:solidFill>
                <a:schemeClr val="tx1"/>
              </a:solidFill>
              <a:prstDash val="solid"/>
              <a:miter/>
              <a:headEnd type="none" w="med" len="med"/>
              <a:tailEnd type="none" w="med" len="med"/>
            </a:ln>
          </p:spPr>
          <p:txBody>
            <a:bodyPr wrap="none" anchor="ctr"/>
            <a:lstStyle/>
            <a:p>
              <a:pPr lvl="0" algn="ctr" defTabSz="762000" eaLnBrk="0" hangingPunct="0"/>
              <a:r>
                <a:rPr lang="en-US" altLang="zh-CN" sz="2000" b="1" dirty="0">
                  <a:solidFill>
                    <a:srgbClr val="333399"/>
                  </a:solidFill>
                  <a:latin typeface="Arial" panose="020B0604020202020204" pitchFamily="34" charset="0"/>
                  <a:ea typeface="黑体" panose="02010600030101010101" pitchFamily="49" charset="-122"/>
                </a:rPr>
                <a:t>B</a:t>
              </a:r>
            </a:p>
          </p:txBody>
        </p:sp>
        <p:sp>
          <p:nvSpPr>
            <p:cNvPr id="47156" name="直接连接符 79926"/>
            <p:cNvSpPr/>
            <p:nvPr/>
          </p:nvSpPr>
          <p:spPr>
            <a:xfrm flipH="1">
              <a:off x="1217" y="3946"/>
              <a:ext cx="120" cy="0"/>
            </a:xfrm>
            <a:prstGeom prst="line">
              <a:avLst/>
            </a:prstGeom>
            <a:ln w="12700"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grpSp>
      <p:sp>
        <p:nvSpPr>
          <p:cNvPr id="79928" name="矩形 79927"/>
          <p:cNvSpPr/>
          <p:nvPr/>
        </p:nvSpPr>
        <p:spPr>
          <a:xfrm>
            <a:off x="7835900" y="4005263"/>
            <a:ext cx="127000" cy="146050"/>
          </a:xfrm>
          <a:prstGeom prst="rect">
            <a:avLst/>
          </a:prstGeom>
          <a:solidFill>
            <a:srgbClr val="996600"/>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dirty="0">
              <a:latin typeface="Arial" panose="020B0604020202020204" pitchFamily="34" charset="0"/>
              <a:ea typeface="Arial" panose="020B0604020202020204" pitchFamily="34" charset="0"/>
            </a:endParaRPr>
          </a:p>
        </p:txBody>
      </p:sp>
      <p:sp>
        <p:nvSpPr>
          <p:cNvPr id="79929" name="矩形 79928"/>
          <p:cNvSpPr/>
          <p:nvPr/>
        </p:nvSpPr>
        <p:spPr>
          <a:xfrm>
            <a:off x="3608388" y="3789363"/>
            <a:ext cx="3400425" cy="144462"/>
          </a:xfrm>
          <a:prstGeom prst="rect">
            <a:avLst/>
          </a:prstGeom>
          <a:solidFill>
            <a:schemeClr val="accent1"/>
          </a:solidFill>
          <a:ln w="12700" cap="flat" cmpd="sng">
            <a:solidFill>
              <a:srgbClr val="333399"/>
            </a:solidFill>
            <a:prstDash val="solid"/>
            <a:miter/>
            <a:headEnd type="none" w="med" len="med"/>
            <a:tailEnd type="none" w="med" len="med"/>
          </a:ln>
        </p:spPr>
        <p:txBody>
          <a:bodyPr anchor="t"/>
          <a:lstStyle/>
          <a:p>
            <a:pPr lvl="0" eaLnBrk="0" hangingPunct="0"/>
            <a:endParaRPr lang="zh-CN" altLang="en-US" b="1" dirty="0">
              <a:latin typeface="Arial" panose="020B0604020202020204" pitchFamily="34" charset="0"/>
              <a:ea typeface="Arial" panose="020B0604020202020204" pitchFamily="34" charset="0"/>
            </a:endParaRPr>
          </a:p>
        </p:txBody>
      </p:sp>
      <p:sp>
        <p:nvSpPr>
          <p:cNvPr id="79930" name="矩形 79929"/>
          <p:cNvSpPr/>
          <p:nvPr/>
        </p:nvSpPr>
        <p:spPr>
          <a:xfrm>
            <a:off x="3208338" y="3717925"/>
            <a:ext cx="400050" cy="504825"/>
          </a:xfrm>
          <a:prstGeom prst="rect">
            <a:avLst/>
          </a:prstGeom>
          <a:solidFill>
            <a:srgbClr val="FFFF99"/>
          </a:solidFill>
          <a:ln w="12700" cap="flat" cmpd="sng">
            <a:solidFill>
              <a:schemeClr val="tx1"/>
            </a:solidFill>
            <a:prstDash val="solid"/>
            <a:miter/>
            <a:headEnd type="none" w="med" len="med"/>
            <a:tailEnd type="none" w="med" len="med"/>
          </a:ln>
        </p:spPr>
        <p:txBody>
          <a:bodyPr wrap="none" anchor="ctr"/>
          <a:lstStyle/>
          <a:p>
            <a:pPr lvl="0" algn="ctr" defTabSz="762000" eaLnBrk="0" hangingPunct="0"/>
            <a:r>
              <a:rPr lang="en-US" altLang="zh-CN" sz="2000" b="1" dirty="0">
                <a:solidFill>
                  <a:srgbClr val="333399"/>
                </a:solidFill>
                <a:latin typeface="Arial" panose="020B0604020202020204" pitchFamily="34" charset="0"/>
                <a:ea typeface="黑体" panose="02010600030101010101" pitchFamily="49" charset="-122"/>
              </a:rPr>
              <a:t>A</a:t>
            </a:r>
          </a:p>
        </p:txBody>
      </p:sp>
      <p:sp>
        <p:nvSpPr>
          <p:cNvPr id="79931" name="矩形 79930"/>
          <p:cNvSpPr/>
          <p:nvPr/>
        </p:nvSpPr>
        <p:spPr>
          <a:xfrm>
            <a:off x="7920038" y="3717925"/>
            <a:ext cx="400050" cy="504825"/>
          </a:xfrm>
          <a:prstGeom prst="rect">
            <a:avLst/>
          </a:prstGeom>
          <a:solidFill>
            <a:srgbClr val="FFFF99"/>
          </a:solidFill>
          <a:ln w="12700" cap="flat" cmpd="sng">
            <a:solidFill>
              <a:schemeClr val="tx1"/>
            </a:solidFill>
            <a:prstDash val="solid"/>
            <a:miter/>
            <a:headEnd type="none" w="med" len="med"/>
            <a:tailEnd type="none" w="med" len="med"/>
          </a:ln>
        </p:spPr>
        <p:txBody>
          <a:bodyPr wrap="none" anchor="ctr"/>
          <a:lstStyle/>
          <a:p>
            <a:pPr lvl="0" algn="ctr" defTabSz="762000" eaLnBrk="0" hangingPunct="0"/>
            <a:r>
              <a:rPr lang="en-US" altLang="zh-CN" sz="2000" b="1" dirty="0">
                <a:solidFill>
                  <a:srgbClr val="333399"/>
                </a:solidFill>
                <a:latin typeface="Arial" panose="020B0604020202020204" pitchFamily="34" charset="0"/>
                <a:ea typeface="黑体" panose="02010600030101010101" pitchFamily="49" charset="-122"/>
              </a:rPr>
              <a:t>B</a:t>
            </a:r>
          </a:p>
        </p:txBody>
      </p:sp>
      <p:sp>
        <p:nvSpPr>
          <p:cNvPr id="79932" name="直接连接符 79931"/>
          <p:cNvSpPr/>
          <p:nvPr/>
        </p:nvSpPr>
        <p:spPr>
          <a:xfrm>
            <a:off x="7008813" y="3862388"/>
            <a:ext cx="190500" cy="0"/>
          </a:xfrm>
          <a:prstGeom prst="line">
            <a:avLst/>
          </a:prstGeom>
          <a:ln w="12700"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79933" name="直接连接符 79932"/>
          <p:cNvSpPr/>
          <p:nvPr/>
        </p:nvSpPr>
        <p:spPr>
          <a:xfrm flipH="1">
            <a:off x="7645400" y="4076700"/>
            <a:ext cx="190500" cy="0"/>
          </a:xfrm>
          <a:prstGeom prst="line">
            <a:avLst/>
          </a:prstGeom>
          <a:ln w="12700"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79934" name="文本框 79933"/>
          <p:cNvSpPr txBox="1"/>
          <p:nvPr/>
        </p:nvSpPr>
        <p:spPr>
          <a:xfrm>
            <a:off x="1818482" y="2562225"/>
            <a:ext cx="1320800" cy="1249045"/>
          </a:xfrm>
          <a:prstGeom prst="rect">
            <a:avLst/>
          </a:prstGeom>
          <a:noFill/>
          <a:ln w="12700">
            <a:noFill/>
            <a:miter/>
          </a:ln>
        </p:spPr>
        <p:txBody>
          <a:bodyPr wrap="none" anchor="t">
            <a:spAutoFit/>
          </a:bodyPr>
          <a:lstStyle/>
          <a:p>
            <a:pPr lvl="0" algn="ctr" defTabSz="762000" eaLnBrk="0" hangingPunct="0">
              <a:lnSpc>
                <a:spcPct val="90000"/>
              </a:lnSpc>
            </a:pPr>
            <a:r>
              <a:rPr lang="zh-CN" altLang="en-US" sz="2000" b="1" i="1" dirty="0">
                <a:solidFill>
                  <a:srgbClr val="333399"/>
                </a:solidFill>
                <a:latin typeface="Arial" panose="020B0604020202020204" pitchFamily="34" charset="0"/>
                <a:ea typeface="黑体" panose="02010600030101010101" pitchFamily="49" charset="-122"/>
              </a:rPr>
              <a:t> </a:t>
            </a:r>
            <a:r>
              <a:rPr lang="en-US" altLang="zh-CN" sz="2000" b="1" i="1" dirty="0">
                <a:solidFill>
                  <a:srgbClr val="333399"/>
                </a:solidFill>
                <a:latin typeface="Arial" panose="020B0604020202020204" pitchFamily="34" charset="0"/>
                <a:ea typeface="黑体" panose="02010600030101010101" pitchFamily="49" charset="-122"/>
              </a:rPr>
              <a:t>t</a:t>
            </a:r>
            <a:r>
              <a:rPr lang="en-US" altLang="zh-CN" sz="2000" b="1" dirty="0">
                <a:solidFill>
                  <a:srgbClr val="333399"/>
                </a:solidFill>
                <a:latin typeface="Arial" panose="020B0604020202020204" pitchFamily="34" charset="0"/>
                <a:ea typeface="黑体" panose="02010600030101010101" pitchFamily="49" charset="-122"/>
              </a:rPr>
              <a:t> = 0</a:t>
            </a:r>
            <a:endParaRPr lang="en-US" altLang="zh-CN" sz="2000" b="1" baseline="30000" dirty="0">
              <a:solidFill>
                <a:srgbClr val="333399"/>
              </a:solidFill>
              <a:latin typeface="Arial" panose="020B0604020202020204" pitchFamily="34" charset="0"/>
              <a:ea typeface="黑体" panose="02010600030101010101" pitchFamily="49" charset="-122"/>
            </a:endParaRPr>
          </a:p>
          <a:p>
            <a:pPr lvl="0" algn="ctr" defTabSz="762000" eaLnBrk="0" hangingPunct="0">
              <a:lnSpc>
                <a:spcPct val="95000"/>
              </a:lnSpc>
            </a:pPr>
            <a:r>
              <a:rPr lang="en-US" altLang="zh-CN" sz="2000" b="1" dirty="0">
                <a:solidFill>
                  <a:srgbClr val="333399"/>
                </a:solidFill>
                <a:latin typeface="Arial" panose="020B0604020202020204" pitchFamily="34" charset="0"/>
                <a:ea typeface="黑体" panose="02010600030101010101" pitchFamily="49" charset="-122"/>
              </a:rPr>
              <a:t>  A </a:t>
            </a:r>
            <a:r>
              <a:rPr lang="zh-CN" altLang="en-US" sz="2000" b="1" dirty="0">
                <a:solidFill>
                  <a:srgbClr val="333399"/>
                </a:solidFill>
                <a:latin typeface="Arial" panose="020B0604020202020204" pitchFamily="34" charset="0"/>
                <a:ea typeface="黑体" panose="02010600030101010101" pitchFamily="49" charset="-122"/>
              </a:rPr>
              <a:t>检测到</a:t>
            </a:r>
          </a:p>
          <a:p>
            <a:pPr lvl="0" algn="ctr" defTabSz="762000" eaLnBrk="0" hangingPunct="0">
              <a:lnSpc>
                <a:spcPct val="95000"/>
              </a:lnSpc>
            </a:pPr>
            <a:r>
              <a:rPr lang="zh-CN" altLang="en-US" sz="2000" b="1" dirty="0">
                <a:solidFill>
                  <a:srgbClr val="333399"/>
                </a:solidFill>
                <a:latin typeface="Arial" panose="020B0604020202020204" pitchFamily="34" charset="0"/>
                <a:ea typeface="黑体" panose="02010600030101010101" pitchFamily="49" charset="-122"/>
              </a:rPr>
              <a:t>信道空闲</a:t>
            </a:r>
          </a:p>
          <a:p>
            <a:pPr lvl="0" algn="ctr" defTabSz="762000" eaLnBrk="0" hangingPunct="0">
              <a:lnSpc>
                <a:spcPct val="95000"/>
              </a:lnSpc>
            </a:pPr>
            <a:r>
              <a:rPr lang="zh-CN" altLang="en-US" sz="2000" b="1" dirty="0">
                <a:solidFill>
                  <a:srgbClr val="333399"/>
                </a:solidFill>
                <a:latin typeface="Arial" panose="020B0604020202020204" pitchFamily="34" charset="0"/>
                <a:ea typeface="黑体" panose="02010600030101010101" pitchFamily="49" charset="-122"/>
              </a:rPr>
              <a:t>发送数据</a:t>
            </a:r>
          </a:p>
        </p:txBody>
      </p:sp>
      <p:grpSp>
        <p:nvGrpSpPr>
          <p:cNvPr id="13" name="组合 79934"/>
          <p:cNvGrpSpPr/>
          <p:nvPr/>
        </p:nvGrpSpPr>
        <p:grpSpPr>
          <a:xfrm>
            <a:off x="3511550" y="2995613"/>
            <a:ext cx="446088" cy="142875"/>
            <a:chOff x="1176" y="1872"/>
            <a:chExt cx="336" cy="96"/>
          </a:xfrm>
        </p:grpSpPr>
        <p:sp>
          <p:nvSpPr>
            <p:cNvPr id="47165" name="矩形 79935"/>
            <p:cNvSpPr/>
            <p:nvPr/>
          </p:nvSpPr>
          <p:spPr>
            <a:xfrm>
              <a:off x="1176" y="1872"/>
              <a:ext cx="192" cy="96"/>
            </a:xfrm>
            <a:prstGeom prst="rect">
              <a:avLst/>
            </a:prstGeom>
            <a:solidFill>
              <a:schemeClr val="accent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dirty="0">
                <a:latin typeface="Arial" panose="020B0604020202020204" pitchFamily="34" charset="0"/>
                <a:ea typeface="Arial" panose="020B0604020202020204" pitchFamily="34" charset="0"/>
              </a:endParaRPr>
            </a:p>
          </p:txBody>
        </p:sp>
        <p:sp>
          <p:nvSpPr>
            <p:cNvPr id="47166" name="直接连接符 79936"/>
            <p:cNvSpPr/>
            <p:nvPr/>
          </p:nvSpPr>
          <p:spPr>
            <a:xfrm>
              <a:off x="1368" y="1926"/>
              <a:ext cx="144" cy="0"/>
            </a:xfrm>
            <a:prstGeom prst="line">
              <a:avLst/>
            </a:prstGeom>
            <a:ln w="12700" cap="flat" cmpd="sng">
              <a:solidFill>
                <a:schemeClr val="tx1"/>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grpSp>
      <p:sp>
        <p:nvSpPr>
          <p:cNvPr id="79938" name="矩形 79937"/>
          <p:cNvSpPr/>
          <p:nvPr/>
        </p:nvSpPr>
        <p:spPr>
          <a:xfrm>
            <a:off x="3208338" y="2924175"/>
            <a:ext cx="400050" cy="503238"/>
          </a:xfrm>
          <a:prstGeom prst="rect">
            <a:avLst/>
          </a:prstGeom>
          <a:solidFill>
            <a:srgbClr val="FFFF99"/>
          </a:solidFill>
          <a:ln w="12700" cap="flat" cmpd="sng">
            <a:solidFill>
              <a:schemeClr val="tx1"/>
            </a:solidFill>
            <a:prstDash val="solid"/>
            <a:miter/>
            <a:headEnd type="none" w="med" len="med"/>
            <a:tailEnd type="none" w="med" len="med"/>
          </a:ln>
        </p:spPr>
        <p:txBody>
          <a:bodyPr wrap="none" anchor="ctr"/>
          <a:lstStyle/>
          <a:p>
            <a:pPr lvl="0" algn="ctr" defTabSz="762000" eaLnBrk="0" hangingPunct="0"/>
            <a:r>
              <a:rPr lang="en-US" altLang="zh-CN" sz="2000" b="1" dirty="0">
                <a:solidFill>
                  <a:srgbClr val="333399"/>
                </a:solidFill>
                <a:latin typeface="Arial" panose="020B0604020202020204" pitchFamily="34" charset="0"/>
                <a:ea typeface="黑体" panose="02010600030101010101" pitchFamily="49" charset="-122"/>
              </a:rPr>
              <a:t>A</a:t>
            </a:r>
          </a:p>
        </p:txBody>
      </p:sp>
      <p:sp>
        <p:nvSpPr>
          <p:cNvPr id="79939" name="矩形 79938"/>
          <p:cNvSpPr/>
          <p:nvPr/>
        </p:nvSpPr>
        <p:spPr>
          <a:xfrm>
            <a:off x="7920038" y="2924175"/>
            <a:ext cx="400050" cy="503238"/>
          </a:xfrm>
          <a:prstGeom prst="rect">
            <a:avLst/>
          </a:prstGeom>
          <a:solidFill>
            <a:srgbClr val="FFFF99"/>
          </a:solidFill>
          <a:ln w="12700" cap="flat" cmpd="sng">
            <a:solidFill>
              <a:schemeClr val="tx1"/>
            </a:solidFill>
            <a:prstDash val="solid"/>
            <a:miter/>
            <a:headEnd type="none" w="med" len="med"/>
            <a:tailEnd type="none" w="med" len="med"/>
          </a:ln>
        </p:spPr>
        <p:txBody>
          <a:bodyPr wrap="none" anchor="ctr"/>
          <a:lstStyle/>
          <a:p>
            <a:pPr lvl="0" algn="ctr" defTabSz="762000" eaLnBrk="0" hangingPunct="0"/>
            <a:r>
              <a:rPr lang="en-US" altLang="zh-CN" sz="2000" b="1" dirty="0">
                <a:solidFill>
                  <a:srgbClr val="333399"/>
                </a:solidFill>
                <a:latin typeface="Arial" panose="020B0604020202020204" pitchFamily="34" charset="0"/>
                <a:ea typeface="黑体" panose="02010600030101010101" pitchFamily="49" charset="-122"/>
              </a:rPr>
              <a:t>B</a:t>
            </a:r>
          </a:p>
        </p:txBody>
      </p:sp>
      <p:sp>
        <p:nvSpPr>
          <p:cNvPr id="47169" name="文本框 79939"/>
          <p:cNvSpPr txBox="1"/>
          <p:nvPr/>
        </p:nvSpPr>
        <p:spPr>
          <a:xfrm>
            <a:off x="2295525" y="635000"/>
            <a:ext cx="697865" cy="396240"/>
          </a:xfrm>
          <a:prstGeom prst="rect">
            <a:avLst/>
          </a:prstGeom>
          <a:noFill/>
          <a:ln w="12700">
            <a:noFill/>
            <a:miter/>
          </a:ln>
        </p:spPr>
        <p:txBody>
          <a:bodyPr wrap="none" anchor="t">
            <a:spAutoFit/>
          </a:bodyPr>
          <a:lstStyle/>
          <a:p>
            <a:pPr lvl="0" defTabSz="762000" eaLnBrk="0" hangingPunct="0"/>
            <a:r>
              <a:rPr lang="en-US" altLang="zh-CN" sz="2000" b="1" i="1" dirty="0">
                <a:solidFill>
                  <a:schemeClr val="bg1"/>
                </a:solidFill>
                <a:latin typeface="Arial" panose="020B0604020202020204" pitchFamily="34" charset="0"/>
                <a:ea typeface="黑体" panose="02010600030101010101" pitchFamily="49" charset="-122"/>
              </a:rPr>
              <a:t>t</a:t>
            </a:r>
            <a:r>
              <a:rPr lang="en-US" altLang="zh-CN" sz="2000" b="1" dirty="0">
                <a:solidFill>
                  <a:schemeClr val="bg1"/>
                </a:solidFill>
                <a:latin typeface="Arial" panose="020B0604020202020204" pitchFamily="34" charset="0"/>
                <a:ea typeface="黑体" panose="02010600030101010101" pitchFamily="49" charset="-122"/>
              </a:rPr>
              <a:t> = 0</a:t>
            </a:r>
            <a:endParaRPr lang="en-US" altLang="zh-CN" sz="2000" b="1" baseline="30000" dirty="0">
              <a:solidFill>
                <a:schemeClr val="bg1"/>
              </a:solidFill>
              <a:latin typeface="Arial" panose="020B0604020202020204" pitchFamily="34" charset="0"/>
              <a:ea typeface="黑体" panose="02010600030101010101" pitchFamily="49" charset="-122"/>
            </a:endParaRPr>
          </a:p>
        </p:txBody>
      </p:sp>
      <p:sp>
        <p:nvSpPr>
          <p:cNvPr id="47170" name="直接连接符 79940"/>
          <p:cNvSpPr/>
          <p:nvPr/>
        </p:nvSpPr>
        <p:spPr>
          <a:xfrm>
            <a:off x="2965450" y="839788"/>
            <a:ext cx="412750" cy="0"/>
          </a:xfrm>
          <a:prstGeom prst="line">
            <a:avLst/>
          </a:prstGeom>
          <a:ln w="28575"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grpSp>
        <p:nvGrpSpPr>
          <p:cNvPr id="14" name="组合 79941"/>
          <p:cNvGrpSpPr/>
          <p:nvPr/>
        </p:nvGrpSpPr>
        <p:grpSpPr>
          <a:xfrm>
            <a:off x="6016625" y="5108575"/>
            <a:ext cx="4591050" cy="942975"/>
            <a:chOff x="2835" y="3100"/>
            <a:chExt cx="2892" cy="594"/>
          </a:xfrm>
        </p:grpSpPr>
        <p:sp>
          <p:nvSpPr>
            <p:cNvPr id="47172" name="文本框 79942"/>
            <p:cNvSpPr txBox="1"/>
            <p:nvPr/>
          </p:nvSpPr>
          <p:spPr>
            <a:xfrm>
              <a:off x="4332" y="3100"/>
              <a:ext cx="1395" cy="594"/>
            </a:xfrm>
            <a:prstGeom prst="rect">
              <a:avLst/>
            </a:prstGeom>
            <a:noFill/>
            <a:ln w="12700">
              <a:noFill/>
              <a:miter/>
            </a:ln>
          </p:spPr>
          <p:txBody>
            <a:bodyPr wrap="none" anchor="t">
              <a:spAutoFit/>
            </a:bodyPr>
            <a:lstStyle/>
            <a:p>
              <a:pPr lvl="0" defTabSz="762000" eaLnBrk="0" hangingPunct="0">
                <a:lnSpc>
                  <a:spcPct val="90000"/>
                </a:lnSpc>
              </a:pPr>
              <a:r>
                <a:rPr lang="en-US" altLang="zh-CN" sz="2000" b="1" i="1" dirty="0">
                  <a:solidFill>
                    <a:srgbClr val="333399"/>
                  </a:solidFill>
                  <a:latin typeface="Arial" panose="020B0604020202020204" pitchFamily="34" charset="0"/>
                  <a:ea typeface="黑体" panose="02010600030101010101" pitchFamily="49" charset="-122"/>
                </a:rPr>
                <a:t>t</a:t>
              </a:r>
              <a:r>
                <a:rPr lang="en-US" altLang="zh-CN" sz="2000" b="1" dirty="0">
                  <a:solidFill>
                    <a:srgbClr val="333399"/>
                  </a:solidFill>
                  <a:latin typeface="Arial" panose="020B0604020202020204" pitchFamily="34" charset="0"/>
                  <a:ea typeface="黑体" panose="02010600030101010101" pitchFamily="49" charset="-122"/>
                </a:rPr>
                <a:t> = </a:t>
              </a:r>
              <a:r>
                <a:rPr lang="en-US" altLang="zh-CN" sz="2000" b="1" dirty="0">
                  <a:solidFill>
                    <a:srgbClr val="333399"/>
                  </a:solidFill>
                  <a:latin typeface="Tahoma" panose="020B0604030504040204" pitchFamily="34" charset="0"/>
                  <a:ea typeface="宋体" panose="02010600030101010101" pitchFamily="2" charset="-122"/>
                  <a:sym typeface="Symbol" panose="05050102010706020507" pitchFamily="18" charset="2"/>
                </a:rPr>
                <a:t></a:t>
              </a:r>
              <a:endParaRPr lang="en-US" altLang="zh-CN" sz="2000" b="1" baseline="30000" dirty="0">
                <a:solidFill>
                  <a:srgbClr val="333399"/>
                </a:solidFill>
                <a:latin typeface="Arial" panose="020B0604020202020204" pitchFamily="34" charset="0"/>
                <a:ea typeface="黑体" panose="02010600030101010101" pitchFamily="49" charset="-122"/>
              </a:endParaRPr>
            </a:p>
            <a:p>
              <a:pPr lvl="0" defTabSz="762000" eaLnBrk="0" hangingPunct="0">
                <a:lnSpc>
                  <a:spcPct val="90000"/>
                </a:lnSpc>
              </a:pPr>
              <a:r>
                <a:rPr lang="en-US" altLang="zh-CN" sz="2000" b="1" dirty="0">
                  <a:solidFill>
                    <a:srgbClr val="333399"/>
                  </a:solidFill>
                  <a:latin typeface="Arial" panose="020B0604020202020204" pitchFamily="34" charset="0"/>
                  <a:ea typeface="黑体" panose="02010600030101010101" pitchFamily="49" charset="-122"/>
                </a:rPr>
                <a:t>B </a:t>
              </a:r>
              <a:r>
                <a:rPr lang="zh-CN" altLang="en-US" sz="2000" b="1" dirty="0">
                  <a:solidFill>
                    <a:srgbClr val="333399"/>
                  </a:solidFill>
                  <a:latin typeface="Arial" panose="020B0604020202020204" pitchFamily="34" charset="0"/>
                  <a:ea typeface="黑体" panose="02010600030101010101" pitchFamily="49" charset="-122"/>
                </a:rPr>
                <a:t>检测到发生碰撞</a:t>
              </a:r>
            </a:p>
            <a:p>
              <a:pPr lvl="0" defTabSz="762000" eaLnBrk="0" hangingPunct="0">
                <a:lnSpc>
                  <a:spcPct val="90000"/>
                </a:lnSpc>
              </a:pPr>
              <a:r>
                <a:rPr lang="zh-CN" altLang="en-US" sz="2000" b="1" dirty="0">
                  <a:solidFill>
                    <a:srgbClr val="333399"/>
                  </a:solidFill>
                  <a:latin typeface="Arial" panose="020B0604020202020204" pitchFamily="34" charset="0"/>
                  <a:ea typeface="黑体" panose="02010600030101010101" pitchFamily="49" charset="-122"/>
                </a:rPr>
                <a:t>停止发送</a:t>
              </a:r>
            </a:p>
          </p:txBody>
        </p:sp>
        <p:sp>
          <p:nvSpPr>
            <p:cNvPr id="47173" name="文本框 79943"/>
            <p:cNvSpPr txBox="1"/>
            <p:nvPr/>
          </p:nvSpPr>
          <p:spPr>
            <a:xfrm>
              <a:off x="2835" y="3339"/>
              <a:ext cx="543" cy="250"/>
            </a:xfrm>
            <a:prstGeom prst="rect">
              <a:avLst/>
            </a:prstGeom>
            <a:noFill/>
            <a:ln w="9525">
              <a:noFill/>
              <a:miter/>
            </a:ln>
          </p:spPr>
          <p:txBody>
            <a:bodyPr wrap="none" anchor="t">
              <a:spAutoFit/>
            </a:bodyPr>
            <a:lstStyle/>
            <a:p>
              <a:pPr lvl="0"/>
              <a:r>
                <a:rPr lang="en-US" altLang="zh-CN" sz="2000" b="1" dirty="0">
                  <a:solidFill>
                    <a:schemeClr val="hlink"/>
                  </a:solidFill>
                  <a:latin typeface="Tahoma" panose="020B0604030504040204" pitchFamily="34" charset="0"/>
                  <a:ea typeface="宋体" panose="02010600030101010101" pitchFamily="2" charset="-122"/>
                </a:rPr>
                <a:t>STOP</a:t>
              </a:r>
            </a:p>
          </p:txBody>
        </p:sp>
      </p:grpSp>
      <p:grpSp>
        <p:nvGrpSpPr>
          <p:cNvPr id="15" name="组合 79944"/>
          <p:cNvGrpSpPr/>
          <p:nvPr/>
        </p:nvGrpSpPr>
        <p:grpSpPr>
          <a:xfrm>
            <a:off x="1839913" y="5848350"/>
            <a:ext cx="2592387" cy="966788"/>
            <a:chOff x="204" y="3566"/>
            <a:chExt cx="1633" cy="609"/>
          </a:xfrm>
        </p:grpSpPr>
        <p:sp>
          <p:nvSpPr>
            <p:cNvPr id="47175" name="文本框 79945"/>
            <p:cNvSpPr txBox="1"/>
            <p:nvPr/>
          </p:nvSpPr>
          <p:spPr>
            <a:xfrm>
              <a:off x="204" y="3581"/>
              <a:ext cx="766" cy="594"/>
            </a:xfrm>
            <a:prstGeom prst="rect">
              <a:avLst/>
            </a:prstGeom>
            <a:noFill/>
            <a:ln w="12700">
              <a:noFill/>
              <a:miter/>
            </a:ln>
          </p:spPr>
          <p:txBody>
            <a:bodyPr wrap="none" anchor="t">
              <a:spAutoFit/>
            </a:bodyPr>
            <a:lstStyle/>
            <a:p>
              <a:pPr lvl="0" defTabSz="762000" eaLnBrk="0" hangingPunct="0">
                <a:lnSpc>
                  <a:spcPct val="90000"/>
                </a:lnSpc>
              </a:pPr>
              <a:r>
                <a:rPr lang="en-US" altLang="zh-CN" sz="2000" b="1" i="1" dirty="0">
                  <a:solidFill>
                    <a:srgbClr val="333399"/>
                  </a:solidFill>
                  <a:latin typeface="Arial" panose="020B0604020202020204" pitchFamily="34" charset="0"/>
                  <a:ea typeface="黑体" panose="02010600030101010101" pitchFamily="49" charset="-122"/>
                </a:rPr>
                <a:t>t</a:t>
              </a:r>
              <a:r>
                <a:rPr lang="en-US" altLang="zh-CN" sz="2000" b="1" dirty="0">
                  <a:solidFill>
                    <a:srgbClr val="333399"/>
                  </a:solidFill>
                  <a:latin typeface="Arial" panose="020B0604020202020204" pitchFamily="34" charset="0"/>
                  <a:ea typeface="黑体" panose="02010600030101010101" pitchFamily="49" charset="-122"/>
                </a:rPr>
                <a:t> = 2</a:t>
              </a:r>
              <a:r>
                <a:rPr lang="en-US" altLang="zh-CN" sz="2000" b="1" dirty="0">
                  <a:solidFill>
                    <a:srgbClr val="333399"/>
                  </a:solidFill>
                  <a:latin typeface="Tahoma" panose="020B0604030504040204" pitchFamily="34" charset="0"/>
                  <a:ea typeface="宋体" panose="02010600030101010101" pitchFamily="2" charset="-122"/>
                  <a:sym typeface="Symbol" panose="05050102010706020507" pitchFamily="18" charset="2"/>
                </a:rPr>
                <a:t></a:t>
              </a:r>
              <a:r>
                <a:rPr lang="en-US" altLang="zh-CN" sz="2000" b="1" dirty="0">
                  <a:solidFill>
                    <a:srgbClr val="333399"/>
                  </a:solidFill>
                  <a:latin typeface="Arial" panose="020B0604020202020204" pitchFamily="34" charset="0"/>
                  <a:ea typeface="黑体" panose="02010600030101010101" pitchFamily="49" charset="-122"/>
                </a:rPr>
                <a:t> </a:t>
              </a:r>
              <a:r>
                <a:rPr lang="en-US" altLang="zh-CN" sz="2000" b="1" dirty="0">
                  <a:solidFill>
                    <a:srgbClr val="333399"/>
                  </a:solidFill>
                  <a:latin typeface="Arial" panose="020B0604020202020204" pitchFamily="34" charset="0"/>
                  <a:ea typeface="黑体" panose="02010600030101010101" pitchFamily="49" charset="-122"/>
                  <a:sym typeface="Symbol" panose="05050102010706020507" pitchFamily="18" charset="2"/>
                </a:rPr>
                <a:t> </a:t>
              </a:r>
              <a:endParaRPr lang="en-US" altLang="zh-CN" sz="2000" b="1" baseline="30000" dirty="0">
                <a:solidFill>
                  <a:srgbClr val="333399"/>
                </a:solidFill>
                <a:latin typeface="Arial" panose="020B0604020202020204" pitchFamily="34" charset="0"/>
                <a:ea typeface="黑体" panose="02010600030101010101" pitchFamily="49" charset="-122"/>
              </a:endParaRPr>
            </a:p>
            <a:p>
              <a:pPr lvl="0" defTabSz="762000" eaLnBrk="0" hangingPunct="0">
                <a:lnSpc>
                  <a:spcPct val="90000"/>
                </a:lnSpc>
              </a:pPr>
              <a:r>
                <a:rPr lang="en-US" altLang="zh-CN" sz="2000" b="1" dirty="0">
                  <a:solidFill>
                    <a:srgbClr val="333399"/>
                  </a:solidFill>
                  <a:latin typeface="Arial" panose="020B0604020202020204" pitchFamily="34" charset="0"/>
                  <a:ea typeface="黑体" panose="02010600030101010101" pitchFamily="49" charset="-122"/>
                </a:rPr>
                <a:t>A </a:t>
              </a:r>
              <a:r>
                <a:rPr lang="zh-CN" altLang="en-US" sz="2000" b="1" dirty="0">
                  <a:solidFill>
                    <a:srgbClr val="333399"/>
                  </a:solidFill>
                  <a:latin typeface="Arial" panose="020B0604020202020204" pitchFamily="34" charset="0"/>
                  <a:ea typeface="黑体" panose="02010600030101010101" pitchFamily="49" charset="-122"/>
                </a:rPr>
                <a:t>检测到</a:t>
              </a:r>
            </a:p>
            <a:p>
              <a:pPr lvl="0" defTabSz="762000" eaLnBrk="0" hangingPunct="0">
                <a:lnSpc>
                  <a:spcPct val="90000"/>
                </a:lnSpc>
              </a:pPr>
              <a:r>
                <a:rPr lang="zh-CN" altLang="en-US" sz="2000" b="1" dirty="0">
                  <a:solidFill>
                    <a:srgbClr val="333399"/>
                  </a:solidFill>
                  <a:latin typeface="Arial" panose="020B0604020202020204" pitchFamily="34" charset="0"/>
                  <a:ea typeface="黑体" panose="02010600030101010101" pitchFamily="49" charset="-122"/>
                </a:rPr>
                <a:t>发生碰撞</a:t>
              </a:r>
            </a:p>
          </p:txBody>
        </p:sp>
        <p:sp>
          <p:nvSpPr>
            <p:cNvPr id="47176" name="文本框 79946"/>
            <p:cNvSpPr txBox="1"/>
            <p:nvPr/>
          </p:nvSpPr>
          <p:spPr>
            <a:xfrm>
              <a:off x="1294" y="3566"/>
              <a:ext cx="543" cy="250"/>
            </a:xfrm>
            <a:prstGeom prst="rect">
              <a:avLst/>
            </a:prstGeom>
            <a:noFill/>
            <a:ln w="9525">
              <a:noFill/>
              <a:miter/>
            </a:ln>
          </p:spPr>
          <p:txBody>
            <a:bodyPr wrap="none" anchor="t">
              <a:spAutoFit/>
            </a:bodyPr>
            <a:lstStyle/>
            <a:p>
              <a:pPr lvl="0"/>
              <a:r>
                <a:rPr lang="en-US" altLang="zh-CN" sz="2000" b="1" dirty="0">
                  <a:solidFill>
                    <a:schemeClr val="hlink"/>
                  </a:solidFill>
                  <a:latin typeface="Tahoma" panose="020B0604030504040204" pitchFamily="34" charset="0"/>
                  <a:ea typeface="宋体" panose="02010600030101010101" pitchFamily="2" charset="-122"/>
                </a:rPr>
                <a:t>STOP</a:t>
              </a:r>
            </a:p>
          </p:txBody>
        </p:sp>
      </p:grpSp>
      <p:sp>
        <p:nvSpPr>
          <p:cNvPr id="79948" name="矩形 79947"/>
          <p:cNvSpPr/>
          <p:nvPr/>
        </p:nvSpPr>
        <p:spPr>
          <a:xfrm>
            <a:off x="3208338" y="5329238"/>
            <a:ext cx="400050" cy="501650"/>
          </a:xfrm>
          <a:prstGeom prst="rect">
            <a:avLst/>
          </a:prstGeom>
          <a:solidFill>
            <a:srgbClr val="FFFF99"/>
          </a:solidFill>
          <a:ln w="12700" cap="flat" cmpd="sng">
            <a:solidFill>
              <a:schemeClr val="tx1"/>
            </a:solidFill>
            <a:prstDash val="solid"/>
            <a:miter/>
            <a:headEnd type="none" w="med" len="med"/>
            <a:tailEnd type="none" w="med" len="med"/>
          </a:ln>
        </p:spPr>
        <p:txBody>
          <a:bodyPr wrap="none" anchor="ctr"/>
          <a:lstStyle/>
          <a:p>
            <a:pPr lvl="0" algn="ctr" defTabSz="762000" eaLnBrk="0" hangingPunct="0"/>
            <a:r>
              <a:rPr lang="en-US" altLang="zh-CN" sz="2000" b="1" dirty="0">
                <a:solidFill>
                  <a:srgbClr val="333399"/>
                </a:solidFill>
                <a:latin typeface="Arial" panose="020B0604020202020204" pitchFamily="34" charset="0"/>
                <a:ea typeface="黑体" panose="02010600030101010101" pitchFamily="49" charset="-122"/>
              </a:rPr>
              <a:t>A</a:t>
            </a:r>
          </a:p>
        </p:txBody>
      </p:sp>
      <p:sp>
        <p:nvSpPr>
          <p:cNvPr id="79949" name="矩形 79948"/>
          <p:cNvSpPr/>
          <p:nvPr/>
        </p:nvSpPr>
        <p:spPr>
          <a:xfrm>
            <a:off x="7920038" y="4551363"/>
            <a:ext cx="400050" cy="504825"/>
          </a:xfrm>
          <a:prstGeom prst="rect">
            <a:avLst/>
          </a:prstGeom>
          <a:solidFill>
            <a:srgbClr val="FFFF99"/>
          </a:solidFill>
          <a:ln w="12700" cap="flat" cmpd="sng">
            <a:solidFill>
              <a:schemeClr val="tx1"/>
            </a:solidFill>
            <a:prstDash val="solid"/>
            <a:miter/>
            <a:headEnd type="none" w="med" len="med"/>
            <a:tailEnd type="none" w="med" len="med"/>
          </a:ln>
        </p:spPr>
        <p:txBody>
          <a:bodyPr wrap="none" anchor="ctr"/>
          <a:lstStyle/>
          <a:p>
            <a:pPr lvl="0" algn="ctr" defTabSz="762000" eaLnBrk="0" hangingPunct="0"/>
            <a:r>
              <a:rPr lang="en-US" altLang="zh-CN" sz="2000" b="1" dirty="0">
                <a:solidFill>
                  <a:srgbClr val="333399"/>
                </a:solidFill>
                <a:latin typeface="Arial" panose="020B0604020202020204" pitchFamily="34" charset="0"/>
                <a:ea typeface="黑体" panose="02010600030101010101" pitchFamily="49" charset="-122"/>
              </a:rPr>
              <a:t>B</a:t>
            </a:r>
          </a:p>
        </p:txBody>
      </p:sp>
      <p:sp>
        <p:nvSpPr>
          <p:cNvPr id="47179" name="文本框 79949"/>
          <p:cNvSpPr txBox="1"/>
          <p:nvPr/>
        </p:nvSpPr>
        <p:spPr>
          <a:xfrm>
            <a:off x="8194040" y="1968500"/>
            <a:ext cx="2230120" cy="822960"/>
          </a:xfrm>
          <a:prstGeom prst="rect">
            <a:avLst/>
          </a:prstGeom>
          <a:noFill/>
          <a:ln w="9525">
            <a:noFill/>
            <a:miter/>
          </a:ln>
        </p:spPr>
        <p:txBody>
          <a:bodyPr wrap="none" anchor="t">
            <a:spAutoFit/>
          </a:bodyPr>
          <a:lstStyle/>
          <a:p>
            <a:pPr lvl="0" algn="ctr"/>
            <a:r>
              <a:rPr lang="zh-CN" altLang="en-US" sz="2400" b="1" dirty="0">
                <a:solidFill>
                  <a:srgbClr val="333399"/>
                </a:solidFill>
                <a:latin typeface="Arial" panose="020B0604020202020204" pitchFamily="34" charset="0"/>
                <a:ea typeface="黑体" panose="02010600030101010101" pitchFamily="49" charset="-122"/>
              </a:rPr>
              <a:t>单程端到端</a:t>
            </a:r>
          </a:p>
          <a:p>
            <a:pPr lvl="0" algn="ctr"/>
            <a:r>
              <a:rPr lang="zh-CN" altLang="en-US" sz="2400" b="1" dirty="0">
                <a:solidFill>
                  <a:srgbClr val="333399"/>
                </a:solidFill>
                <a:latin typeface="Arial" panose="020B0604020202020204" pitchFamily="34" charset="0"/>
                <a:ea typeface="黑体" panose="02010600030101010101" pitchFamily="49" charset="-122"/>
              </a:rPr>
              <a:t>传播时延记为</a:t>
            </a:r>
            <a:r>
              <a:rPr lang="zh-CN" altLang="en-US" sz="2400" b="1" i="1" dirty="0">
                <a:solidFill>
                  <a:srgbClr val="333399"/>
                </a:solidFill>
                <a:latin typeface="Arial" panose="020B0604020202020204" pitchFamily="34" charset="0"/>
                <a:ea typeface="黑体" panose="02010600030101010101" pitchFamily="49" charset="-122"/>
                <a:sym typeface="Symbol" panose="05050102010706020507" pitchFamily="18" charset="2"/>
              </a:rPr>
              <a:t></a:t>
            </a:r>
            <a:r>
              <a:rPr lang="zh-CN" altLang="en-US" sz="2400" b="1" dirty="0">
                <a:solidFill>
                  <a:srgbClr val="333399"/>
                </a:solidFill>
                <a:latin typeface="Arial" panose="020B0604020202020204" pitchFamily="34" charset="0"/>
                <a:ea typeface="黑体" panose="02010600030101010101" pitchFamily="49" charset="-122"/>
              </a:rPr>
              <a:t> </a:t>
            </a:r>
          </a:p>
        </p:txBody>
      </p:sp>
      <p:sp>
        <p:nvSpPr>
          <p:cNvPr id="47180" name="文本框 75779"/>
          <p:cNvSpPr txBox="1"/>
          <p:nvPr/>
        </p:nvSpPr>
        <p:spPr>
          <a:xfrm>
            <a:off x="3832225" y="381000"/>
            <a:ext cx="6697663" cy="518160"/>
          </a:xfrm>
          <a:prstGeom prst="rect">
            <a:avLst/>
          </a:prstGeom>
          <a:noFill/>
          <a:ln w="9525">
            <a:noFill/>
            <a:miter/>
          </a:ln>
        </p:spPr>
        <p:txBody>
          <a:bodyPr lIns="92364" tIns="46182" rIns="92364" bIns="46182" anchor="t">
            <a:spAutoFit/>
          </a:bodyPr>
          <a:lstStyle/>
          <a:p>
            <a:pPr lvl="0" defTabSz="711200">
              <a:spcBef>
                <a:spcPct val="50000"/>
              </a:spcBef>
            </a:pPr>
            <a:r>
              <a:rPr lang="zh-CN" altLang="en-US" sz="2800" b="1" dirty="0">
                <a:solidFill>
                  <a:schemeClr val="bg1"/>
                </a:solidFill>
                <a:latin typeface="Times New Roman" panose="02020603050405020304" pitchFamily="18" charset="0"/>
                <a:ea typeface="宋体" panose="02010600030101010101" pitchFamily="2" charset="-122"/>
              </a:rPr>
              <a:t>知识点十二：</a:t>
            </a:r>
            <a:r>
              <a:rPr lang="en-US" altLang="zh-CN" sz="2800" b="1" dirty="0">
                <a:solidFill>
                  <a:schemeClr val="bg1"/>
                </a:solidFill>
                <a:latin typeface="Times New Roman" panose="02020603050405020304" pitchFamily="18" charset="0"/>
                <a:ea typeface="宋体" panose="02010600030101010101" pitchFamily="2" charset="-122"/>
              </a:rPr>
              <a:t> </a:t>
            </a:r>
            <a:r>
              <a:rPr lang="zh-CN" altLang="en-US" sz="2800" b="1" dirty="0">
                <a:solidFill>
                  <a:schemeClr val="bg1"/>
                </a:solidFill>
                <a:latin typeface="Times New Roman" panose="02020603050405020304" pitchFamily="18" charset="0"/>
                <a:ea typeface="宋体" panose="02010600030101010101" pitchFamily="2" charset="-122"/>
              </a:rPr>
              <a:t>传播时延对载波监听的影响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99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9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939"/>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79934"/>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99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99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9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9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9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99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892"/>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79892"/>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nodeType="withEffect">
                                  <p:stCondLst>
                                    <p:cond delay="500"/>
                                  </p:stCondLst>
                                  <p:childTnLst>
                                    <p:anim calcmode="discrete" valueType="str">
                                      <p:cBhvr>
                                        <p:cTn id="36" dur="1000" fill="hold"/>
                                        <p:tgtEl>
                                          <p:spTgt spid="79928"/>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nodeType="withEffect">
                                  <p:stCondLst>
                                    <p:cond delay="500"/>
                                  </p:stCondLst>
                                  <p:childTnLst>
                                    <p:anim calcmode="discrete" valueType="str">
                                      <p:cBhvr>
                                        <p:cTn id="38" dur="1000" fill="hold"/>
                                        <p:tgtEl>
                                          <p:spTgt spid="79928"/>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nodeType="withEffect">
                                  <p:stCondLst>
                                    <p:cond delay="500"/>
                                  </p:stCondLst>
                                  <p:childTnLst>
                                    <p:anim calcmode="discrete" valueType="str">
                                      <p:cBhvr>
                                        <p:cTn id="40" dur="1000" fill="hold"/>
                                        <p:tgtEl>
                                          <p:spTgt spid="79933"/>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99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9949"/>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7000"/>
                                        <p:tgtEl>
                                          <p:spTgt spid="10"/>
                                        </p:tgtEl>
                                      </p:cBhvr>
                                    </p:animEffect>
                                  </p:childTnLst>
                                </p:cTn>
                              </p:par>
                              <p:par>
                                <p:cTn id="51" presetID="22" presetClass="entr" presetSubtype="2" fill="hold" nodeType="withEffect">
                                  <p:stCondLst>
                                    <p:cond delay="6000"/>
                                  </p:stCondLst>
                                  <p:childTnLst>
                                    <p:set>
                                      <p:cBhvr>
                                        <p:cTn id="52" dur="1" fill="hold">
                                          <p:stCondLst>
                                            <p:cond delay="0"/>
                                          </p:stCondLst>
                                        </p:cTn>
                                        <p:tgtEl>
                                          <p:spTgt spid="11"/>
                                        </p:tgtEl>
                                        <p:attrNameLst>
                                          <p:attrName>style.visibility</p:attrName>
                                        </p:attrNameLst>
                                      </p:cBhvr>
                                      <p:to>
                                        <p:strVal val="visible"/>
                                      </p:to>
                                    </p:set>
                                    <p:animEffect transition="in" filter="wipe(right)">
                                      <p:cBhvr>
                                        <p:cTn id="53" dur="1000"/>
                                        <p:tgtEl>
                                          <p:spTgt spid="11"/>
                                        </p:tgtEl>
                                      </p:cBhvr>
                                    </p:animEffect>
                                  </p:childTnLst>
                                </p:cTn>
                              </p:par>
                            </p:childTnLst>
                          </p:cTn>
                        </p:par>
                        <p:par>
                          <p:cTn id="54" fill="hold">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79893"/>
                                        </p:tgtEl>
                                        <p:attrNameLst>
                                          <p:attrName>style.visibility</p:attrName>
                                        </p:attrNameLst>
                                      </p:cBhvr>
                                      <p:to>
                                        <p:strVal val="visible"/>
                                      </p:to>
                                    </p:set>
                                  </p:childTnLst>
                                </p:cTn>
                              </p:par>
                            </p:childTnLst>
                          </p:cTn>
                        </p:par>
                        <p:par>
                          <p:cTn id="57" fill="hold">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79893"/>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9948"/>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79914"/>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nodeType="afterEffect">
                                  <p:stCondLst>
                                    <p:cond delay="0"/>
                                  </p:stCondLst>
                                  <p:childTnLst>
                                    <p:set>
                                      <p:cBhvr>
                                        <p:cTn id="69" dur="1" fill="hold">
                                          <p:stCondLst>
                                            <p:cond delay="0"/>
                                          </p:stCondLst>
                                        </p:cTn>
                                        <p:tgtEl>
                                          <p:spTgt spid="79876"/>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7987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9921"/>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childTnLst>
                          </p:cTn>
                        </p:par>
                        <p:par>
                          <p:cTn id="77" fill="hold">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childTnLst>
                          </p:cTn>
                        </p:par>
                        <p:par>
                          <p:cTn id="87" fill="hold">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92" grpId="0"/>
      <p:bldP spid="79892" grpId="1"/>
      <p:bldP spid="79893" grpId="0"/>
      <p:bldP spid="79893" grpId="1"/>
      <p:bldP spid="79913" grpId="0" bldLvl="0" animBg="1"/>
      <p:bldP spid="79914" grpId="0" bldLvl="0" animBg="1"/>
      <p:bldP spid="79930" grpId="0" bldLvl="0" animBg="1"/>
      <p:bldP spid="79931" grpId="0" bldLvl="0" animBg="1"/>
      <p:bldP spid="79934" grpId="0"/>
      <p:bldP spid="79934" grpId="1"/>
      <p:bldP spid="79938" grpId="0" bldLvl="0" animBg="1"/>
      <p:bldP spid="79939" grpId="0" bldLvl="0" animBg="1"/>
      <p:bldP spid="79948" grpId="0" bldLvl="0" animBg="1"/>
      <p:bldP spid="7994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检测碰撞</a:t>
            </a:r>
            <a:endParaRPr lang="zh-CN" altLang="en-US" b="1" dirty="0"/>
          </a:p>
        </p:txBody>
      </p:sp>
      <p:sp>
        <p:nvSpPr>
          <p:cNvPr id="3" name="内容占位符 2"/>
          <p:cNvSpPr>
            <a:spLocks noGrp="1"/>
          </p:cNvSpPr>
          <p:nvPr>
            <p:ph idx="1"/>
          </p:nvPr>
        </p:nvSpPr>
        <p:spPr/>
        <p:txBody>
          <a:bodyPr>
            <a:normAutofit fontScale="92500" lnSpcReduction="20000"/>
          </a:bodyPr>
          <a:lstStyle/>
          <a:p>
            <a:pPr>
              <a:lnSpc>
                <a:spcPct val="150000"/>
              </a:lnSpc>
            </a:pPr>
            <a:r>
              <a:rPr lang="zh-CN" altLang="en-US" b="1" dirty="0" smtClean="0">
                <a:latin typeface="黑体" pitchFamily="2" charset="-122"/>
                <a:ea typeface="黑体" pitchFamily="2" charset="-122"/>
              </a:rPr>
              <a:t>在</a:t>
            </a:r>
            <a:r>
              <a:rPr lang="en-US" altLang="zh-CN" b="1" dirty="0" smtClean="0">
                <a:latin typeface="黑体" pitchFamily="2" charset="-122"/>
                <a:ea typeface="黑体" pitchFamily="2" charset="-122"/>
              </a:rPr>
              <a:t>t=0</a:t>
            </a:r>
            <a:r>
              <a:rPr lang="zh-CN" altLang="en-US" b="1" dirty="0" smtClean="0">
                <a:latin typeface="黑体" pitchFamily="2" charset="-122"/>
                <a:ea typeface="黑体" pitchFamily="2" charset="-122"/>
              </a:rPr>
              <a:t>时，</a:t>
            </a:r>
            <a:r>
              <a:rPr lang="en-US" altLang="zh-CN" b="1" dirty="0" smtClean="0">
                <a:latin typeface="黑体" pitchFamily="2" charset="-122"/>
                <a:ea typeface="黑体" pitchFamily="2" charset="-122"/>
              </a:rPr>
              <a:t>A</a:t>
            </a:r>
            <a:r>
              <a:rPr lang="zh-CN" altLang="en-US" b="1" dirty="0" smtClean="0">
                <a:latin typeface="黑体" pitchFamily="2" charset="-122"/>
                <a:ea typeface="黑体" pitchFamily="2" charset="-122"/>
              </a:rPr>
              <a:t>发送数据，</a:t>
            </a:r>
            <a:r>
              <a:rPr lang="en-US" altLang="zh-CN" b="1" dirty="0" smtClean="0">
                <a:latin typeface="黑体" pitchFamily="2" charset="-122"/>
                <a:ea typeface="黑体" pitchFamily="2" charset="-122"/>
              </a:rPr>
              <a:t>B</a:t>
            </a:r>
            <a:r>
              <a:rPr lang="zh-CN" altLang="en-US" b="1" dirty="0" smtClean="0">
                <a:latin typeface="黑体" pitchFamily="2" charset="-122"/>
                <a:ea typeface="黑体" pitchFamily="2" charset="-122"/>
              </a:rPr>
              <a:t>检测到信道为空闲；</a:t>
            </a:r>
          </a:p>
          <a:p>
            <a:pPr>
              <a:lnSpc>
                <a:spcPct val="150000"/>
              </a:lnSpc>
            </a:pPr>
            <a:r>
              <a:rPr lang="zh-CN" altLang="en-US" b="1" dirty="0" smtClean="0">
                <a:latin typeface="黑体" pitchFamily="2" charset="-122"/>
                <a:ea typeface="黑体" pitchFamily="2" charset="-122"/>
              </a:rPr>
              <a:t>在</a:t>
            </a:r>
            <a:r>
              <a:rPr lang="en-US" altLang="zh-CN" b="1" dirty="0" smtClean="0">
                <a:latin typeface="黑体" pitchFamily="2" charset="-122"/>
                <a:ea typeface="黑体" pitchFamily="2" charset="-122"/>
              </a:rPr>
              <a:t>t=t-</a:t>
            </a:r>
            <a:r>
              <a:rPr lang="zh-CN" altLang="en-US" b="1" dirty="0" smtClean="0">
                <a:latin typeface="黑体" pitchFamily="2" charset="-122"/>
                <a:ea typeface="黑体" pitchFamily="2" charset="-122"/>
                <a:sym typeface="Symbol"/>
              </a:rPr>
              <a:t></a:t>
            </a:r>
            <a:r>
              <a:rPr lang="zh-CN" altLang="en-US" b="1" dirty="0" smtClean="0">
                <a:latin typeface="黑体" pitchFamily="2" charset="-122"/>
                <a:ea typeface="黑体" pitchFamily="2" charset="-122"/>
              </a:rPr>
              <a:t>时，</a:t>
            </a:r>
            <a:r>
              <a:rPr lang="en-US" altLang="zh-CN" b="1" dirty="0" smtClean="0">
                <a:latin typeface="黑体" pitchFamily="2" charset="-122"/>
                <a:ea typeface="黑体" pitchFamily="2" charset="-122"/>
              </a:rPr>
              <a:t>A</a:t>
            </a:r>
            <a:r>
              <a:rPr lang="zh-CN" altLang="en-US" b="1" dirty="0" smtClean="0">
                <a:latin typeface="黑体" pitchFamily="2" charset="-122"/>
                <a:ea typeface="黑体" pitchFamily="2" charset="-122"/>
              </a:rPr>
              <a:t>发送的数据还没有到达</a:t>
            </a:r>
            <a:r>
              <a:rPr lang="en-US" altLang="zh-CN" b="1" dirty="0" smtClean="0">
                <a:latin typeface="黑体" pitchFamily="2" charset="-122"/>
                <a:ea typeface="黑体" pitchFamily="2" charset="-122"/>
              </a:rPr>
              <a:t>B</a:t>
            </a:r>
            <a:r>
              <a:rPr lang="zh-CN" altLang="en-US" b="1" dirty="0" smtClean="0">
                <a:latin typeface="黑体" pitchFamily="2" charset="-122"/>
                <a:ea typeface="黑体" pitchFamily="2" charset="-122"/>
              </a:rPr>
              <a:t>时，由于</a:t>
            </a:r>
            <a:r>
              <a:rPr lang="en-US" altLang="zh-CN" b="1" dirty="0" smtClean="0">
                <a:latin typeface="黑体" pitchFamily="2" charset="-122"/>
                <a:ea typeface="黑体" pitchFamily="2" charset="-122"/>
              </a:rPr>
              <a:t>B</a:t>
            </a:r>
            <a:r>
              <a:rPr lang="zh-CN" altLang="en-US" b="1" dirty="0" smtClean="0">
                <a:latin typeface="黑体" pitchFamily="2" charset="-122"/>
                <a:ea typeface="黑体" pitchFamily="2" charset="-122"/>
              </a:rPr>
              <a:t>检测到信道是空闲，因此</a:t>
            </a:r>
            <a:r>
              <a:rPr lang="en-US" altLang="zh-CN" b="1" dirty="0" smtClean="0">
                <a:latin typeface="黑体" pitchFamily="2" charset="-122"/>
                <a:ea typeface="黑体" pitchFamily="2" charset="-122"/>
              </a:rPr>
              <a:t>B</a:t>
            </a:r>
            <a:r>
              <a:rPr lang="zh-CN" altLang="en-US" b="1" dirty="0" smtClean="0">
                <a:latin typeface="黑体" pitchFamily="2" charset="-122"/>
                <a:ea typeface="黑体" pitchFamily="2" charset="-122"/>
              </a:rPr>
              <a:t>发送数据。</a:t>
            </a:r>
          </a:p>
          <a:p>
            <a:pPr>
              <a:lnSpc>
                <a:spcPct val="150000"/>
              </a:lnSpc>
            </a:pPr>
            <a:r>
              <a:rPr lang="zh-CN" altLang="en-US" b="1" dirty="0" smtClean="0">
                <a:latin typeface="黑体" pitchFamily="2" charset="-122"/>
                <a:ea typeface="黑体" pitchFamily="2" charset="-122"/>
              </a:rPr>
              <a:t>经过</a:t>
            </a:r>
            <a:r>
              <a:rPr lang="zh-CN" altLang="en-US" b="1" dirty="0" smtClean="0">
                <a:latin typeface="黑体" pitchFamily="2" charset="-122"/>
                <a:ea typeface="黑体" pitchFamily="2" charset="-122"/>
                <a:sym typeface="Symbol"/>
              </a:rPr>
              <a:t></a:t>
            </a:r>
            <a:r>
              <a:rPr lang="en-US" altLang="zh-CN" b="1" dirty="0" smtClean="0">
                <a:latin typeface="黑体" pitchFamily="2" charset="-122"/>
                <a:ea typeface="黑体" pitchFamily="2" charset="-122"/>
              </a:rPr>
              <a:t>/2</a:t>
            </a:r>
            <a:r>
              <a:rPr lang="zh-CN" altLang="en-US" b="1" dirty="0" smtClean="0">
                <a:latin typeface="黑体" pitchFamily="2" charset="-122"/>
                <a:ea typeface="黑体" pitchFamily="2" charset="-122"/>
              </a:rPr>
              <a:t>后，即在</a:t>
            </a:r>
            <a:r>
              <a:rPr lang="en-US" altLang="zh-CN" b="1" dirty="0" smtClean="0">
                <a:latin typeface="黑体" pitchFamily="2" charset="-122"/>
                <a:ea typeface="黑体" pitchFamily="2" charset="-122"/>
              </a:rPr>
              <a:t>t= </a:t>
            </a:r>
            <a:r>
              <a:rPr lang="en-US" altLang="zh-CN" b="1" dirty="0" smtClean="0">
                <a:solidFill>
                  <a:srgbClr val="0000FF"/>
                </a:solidFill>
                <a:latin typeface="黑体" panose="02010600030101010101" pitchFamily="49" charset="-122"/>
                <a:ea typeface="黑体" panose="02010600030101010101" pitchFamily="49" charset="-122"/>
                <a:sym typeface="Symbol" panose="05050102010706020507" pitchFamily="18" charset="2"/>
              </a:rPr>
              <a:t></a:t>
            </a:r>
            <a:r>
              <a:rPr lang="en-US" altLang="zh-CN" b="1" dirty="0" smtClean="0">
                <a:latin typeface="黑体" pitchFamily="2" charset="-122"/>
                <a:ea typeface="黑体" pitchFamily="2" charset="-122"/>
              </a:rPr>
              <a:t>-</a:t>
            </a:r>
            <a:r>
              <a:rPr lang="zh-CN" altLang="en-US" b="1" dirty="0" smtClean="0">
                <a:latin typeface="黑体" pitchFamily="2" charset="-122"/>
                <a:ea typeface="黑体" pitchFamily="2" charset="-122"/>
                <a:sym typeface="Symbol"/>
              </a:rPr>
              <a:t></a:t>
            </a:r>
            <a:r>
              <a:rPr lang="en-US" altLang="zh-CN" b="1" dirty="0" smtClean="0">
                <a:latin typeface="黑体" pitchFamily="2" charset="-122"/>
                <a:ea typeface="黑体" pitchFamily="2" charset="-122"/>
              </a:rPr>
              <a:t>/2</a:t>
            </a:r>
            <a:r>
              <a:rPr lang="zh-CN" altLang="en-US" b="1" dirty="0" smtClean="0">
                <a:latin typeface="黑体" pitchFamily="2" charset="-122"/>
                <a:ea typeface="黑体" pitchFamily="2" charset="-122"/>
              </a:rPr>
              <a:t>时，</a:t>
            </a:r>
            <a:r>
              <a:rPr lang="en-US" altLang="zh-CN" b="1" dirty="0" smtClean="0">
                <a:latin typeface="黑体" pitchFamily="2" charset="-122"/>
                <a:ea typeface="黑体" pitchFamily="2" charset="-122"/>
              </a:rPr>
              <a:t>A</a:t>
            </a:r>
            <a:r>
              <a:rPr lang="zh-CN" altLang="en-US" b="1" dirty="0" smtClean="0">
                <a:latin typeface="黑体" pitchFamily="2" charset="-122"/>
                <a:ea typeface="黑体" pitchFamily="2" charset="-122"/>
              </a:rPr>
              <a:t>发送的数据和</a:t>
            </a:r>
            <a:r>
              <a:rPr lang="en-US" altLang="zh-CN" b="1" dirty="0" smtClean="0">
                <a:latin typeface="黑体" pitchFamily="2" charset="-122"/>
                <a:ea typeface="黑体" pitchFamily="2" charset="-122"/>
              </a:rPr>
              <a:t>B</a:t>
            </a:r>
            <a:r>
              <a:rPr lang="zh-CN" altLang="en-US" b="1" dirty="0" smtClean="0">
                <a:latin typeface="黑体" pitchFamily="2" charset="-122"/>
                <a:ea typeface="黑体" pitchFamily="2" charset="-122"/>
              </a:rPr>
              <a:t>发送的数据发生了碰撞。但此时</a:t>
            </a:r>
            <a:r>
              <a:rPr lang="en-US" altLang="zh-CN" b="1" dirty="0" smtClean="0">
                <a:latin typeface="黑体" pitchFamily="2" charset="-122"/>
                <a:ea typeface="黑体" pitchFamily="2" charset="-122"/>
              </a:rPr>
              <a:t>A</a:t>
            </a:r>
            <a:r>
              <a:rPr lang="zh-CN" altLang="en-US" b="1" dirty="0" smtClean="0">
                <a:latin typeface="黑体" pitchFamily="2" charset="-122"/>
                <a:ea typeface="黑体" pitchFamily="2" charset="-122"/>
              </a:rPr>
              <a:t>和</a:t>
            </a:r>
            <a:r>
              <a:rPr lang="en-US" altLang="zh-CN" b="1" dirty="0" smtClean="0">
                <a:latin typeface="黑体" pitchFamily="2" charset="-122"/>
                <a:ea typeface="黑体" pitchFamily="2" charset="-122"/>
              </a:rPr>
              <a:t>B</a:t>
            </a:r>
            <a:r>
              <a:rPr lang="zh-CN" altLang="en-US" b="1" dirty="0" smtClean="0">
                <a:latin typeface="黑体" pitchFamily="2" charset="-122"/>
                <a:ea typeface="黑体" pitchFamily="2" charset="-122"/>
              </a:rPr>
              <a:t>都不知道发生了碰撞。</a:t>
            </a:r>
          </a:p>
          <a:p>
            <a:pPr>
              <a:lnSpc>
                <a:spcPct val="150000"/>
              </a:lnSpc>
            </a:pPr>
            <a:r>
              <a:rPr lang="zh-CN" altLang="en-US" b="1" dirty="0" smtClean="0">
                <a:latin typeface="黑体" pitchFamily="2" charset="-122"/>
                <a:ea typeface="黑体" pitchFamily="2" charset="-122"/>
              </a:rPr>
              <a:t>在</a:t>
            </a:r>
            <a:r>
              <a:rPr lang="en-US" altLang="zh-CN" b="1" dirty="0" smtClean="0">
                <a:latin typeface="黑体" pitchFamily="2" charset="-122"/>
                <a:ea typeface="黑体" pitchFamily="2" charset="-122"/>
              </a:rPr>
              <a:t>t= </a:t>
            </a:r>
            <a:r>
              <a:rPr lang="en-US" altLang="zh-CN" b="1" dirty="0" smtClean="0">
                <a:solidFill>
                  <a:srgbClr val="0000FF"/>
                </a:solidFill>
                <a:latin typeface="黑体" panose="02010600030101010101" pitchFamily="49" charset="-122"/>
                <a:ea typeface="黑体" panose="02010600030101010101" pitchFamily="49" charset="-122"/>
                <a:sym typeface="Symbol" panose="05050102010706020507" pitchFamily="18" charset="2"/>
              </a:rPr>
              <a:t></a:t>
            </a:r>
            <a:r>
              <a:rPr lang="zh-CN" altLang="en-US" b="1" dirty="0" smtClean="0">
                <a:latin typeface="黑体" pitchFamily="2" charset="-122"/>
                <a:ea typeface="黑体" pitchFamily="2" charset="-122"/>
              </a:rPr>
              <a:t>时，</a:t>
            </a:r>
            <a:r>
              <a:rPr lang="en-US" altLang="zh-CN" b="1" dirty="0" smtClean="0">
                <a:latin typeface="黑体" pitchFamily="2" charset="-122"/>
                <a:ea typeface="黑体" pitchFamily="2" charset="-122"/>
              </a:rPr>
              <a:t>B</a:t>
            </a:r>
            <a:r>
              <a:rPr lang="zh-CN" altLang="en-US" b="1" dirty="0" smtClean="0">
                <a:latin typeface="黑体" pitchFamily="2" charset="-122"/>
                <a:ea typeface="黑体" pitchFamily="2" charset="-122"/>
              </a:rPr>
              <a:t>检测到发生了碰撞，于是停止发送数据。</a:t>
            </a:r>
          </a:p>
          <a:p>
            <a:pPr>
              <a:lnSpc>
                <a:spcPct val="150000"/>
              </a:lnSpc>
            </a:pPr>
            <a:r>
              <a:rPr lang="zh-CN" altLang="en-US" b="1" dirty="0" smtClean="0">
                <a:latin typeface="黑体" pitchFamily="2" charset="-122"/>
                <a:ea typeface="黑体" pitchFamily="2" charset="-122"/>
              </a:rPr>
              <a:t>在    </a:t>
            </a:r>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时，</a:t>
            </a:r>
            <a:r>
              <a:rPr lang="en-US" altLang="zh-CN" b="1" dirty="0" smtClean="0">
                <a:latin typeface="黑体" pitchFamily="2" charset="-122"/>
                <a:ea typeface="黑体" pitchFamily="2" charset="-122"/>
              </a:rPr>
              <a:t>A</a:t>
            </a:r>
            <a:r>
              <a:rPr lang="zh-CN" altLang="en-US" b="1" dirty="0" smtClean="0">
                <a:latin typeface="黑体" pitchFamily="2" charset="-122"/>
                <a:ea typeface="黑体" pitchFamily="2" charset="-122"/>
              </a:rPr>
              <a:t>也检测到发生了碰撞，因而也停止发送数据。</a:t>
            </a:r>
            <a:endParaRPr lang="zh-CN" altLang="en-US" dirty="0"/>
          </a:p>
        </p:txBody>
      </p:sp>
      <p:sp>
        <p:nvSpPr>
          <p:cNvPr id="4" name="文本框 79894"/>
          <p:cNvSpPr txBox="1"/>
          <p:nvPr/>
        </p:nvSpPr>
        <p:spPr>
          <a:xfrm>
            <a:off x="1492568" y="5554663"/>
            <a:ext cx="1216025" cy="400050"/>
          </a:xfrm>
          <a:prstGeom prst="rect">
            <a:avLst/>
          </a:prstGeom>
          <a:noFill/>
          <a:ln w="12700">
            <a:noFill/>
            <a:miter/>
          </a:ln>
        </p:spPr>
        <p:txBody>
          <a:bodyPr wrap="none" anchor="t">
            <a:spAutoFit/>
          </a:bodyPr>
          <a:lstStyle/>
          <a:p>
            <a:pPr lvl="0" defTabSz="762000" eaLnBrk="0" hangingPunct="0"/>
            <a:r>
              <a:rPr lang="en-US" altLang="zh-CN" sz="2000" b="1" i="1" dirty="0">
                <a:solidFill>
                  <a:srgbClr val="333399"/>
                </a:solidFill>
                <a:latin typeface="Arial" panose="020B0604020202020204" pitchFamily="34" charset="0"/>
                <a:ea typeface="黑体" panose="02010600030101010101" pitchFamily="49" charset="-122"/>
              </a:rPr>
              <a:t>t</a:t>
            </a:r>
            <a:r>
              <a:rPr lang="en-US" altLang="zh-CN" sz="2000" b="1" dirty="0">
                <a:solidFill>
                  <a:srgbClr val="333399"/>
                </a:solidFill>
                <a:latin typeface="Arial" panose="020B0604020202020204" pitchFamily="34" charset="0"/>
                <a:ea typeface="黑体" panose="02010600030101010101" pitchFamily="49" charset="-122"/>
              </a:rPr>
              <a:t> = 2</a:t>
            </a:r>
            <a:r>
              <a:rPr lang="en-US" altLang="zh-CN" sz="2000" b="1" dirty="0">
                <a:solidFill>
                  <a:srgbClr val="333399"/>
                </a:solidFill>
                <a:latin typeface="Arial" panose="020B0604020202020204" pitchFamily="34" charset="0"/>
                <a:ea typeface="黑体" panose="02010600030101010101" pitchFamily="49" charset="-122"/>
                <a:sym typeface="Symbol" panose="05050102010706020507" pitchFamily="18" charset="2"/>
              </a:rPr>
              <a:t></a:t>
            </a:r>
            <a:r>
              <a:rPr lang="en-US" altLang="zh-CN" sz="2000" b="1" dirty="0">
                <a:solidFill>
                  <a:srgbClr val="333399"/>
                </a:solidFill>
                <a:latin typeface="Arial" panose="020B0604020202020204" pitchFamily="34" charset="0"/>
                <a:ea typeface="黑体" panose="02010600030101010101" pitchFamily="49" charset="-122"/>
              </a:rPr>
              <a:t> </a:t>
            </a:r>
            <a:r>
              <a:rPr lang="en-US" altLang="zh-CN" sz="2000" b="1" dirty="0">
                <a:solidFill>
                  <a:srgbClr val="333399"/>
                </a:solidFill>
                <a:latin typeface="Arial" panose="020B0604020202020204" pitchFamily="34" charset="0"/>
                <a:ea typeface="黑体" panose="02010600030101010101" pitchFamily="49" charset="-122"/>
                <a:sym typeface="Symbol" panose="05050102010706020507" pitchFamily="18" charset="2"/>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zh-CN" altLang="en-US" sz="4800" b="1" dirty="0"/>
              <a:t>重要特性</a:t>
            </a:r>
          </a:p>
        </p:txBody>
      </p:sp>
      <p:sp>
        <p:nvSpPr>
          <p:cNvPr id="414723" name="Rectangle 3"/>
          <p:cNvSpPr>
            <a:spLocks noGrp="1" noChangeArrowheads="1"/>
          </p:cNvSpPr>
          <p:nvPr>
            <p:ph type="body" idx="1"/>
          </p:nvPr>
        </p:nvSpPr>
        <p:spPr>
          <a:xfrm>
            <a:off x="1102785" y="1773239"/>
            <a:ext cx="10850033" cy="4319587"/>
          </a:xfrm>
        </p:spPr>
        <p:txBody>
          <a:bodyPr>
            <a:normAutofit fontScale="92500" lnSpcReduction="10000"/>
          </a:bodyPr>
          <a:lstStyle/>
          <a:p>
            <a:pPr marL="514350" indent="-514350">
              <a:lnSpc>
                <a:spcPct val="150000"/>
              </a:lnSpc>
              <a:buNone/>
            </a:pPr>
            <a:r>
              <a:rPr lang="zh-CN" altLang="en-US" sz="3200" b="1" dirty="0"/>
              <a:t>使用 </a:t>
            </a:r>
            <a:r>
              <a:rPr lang="en-US" altLang="zh-CN" sz="3200" b="1" dirty="0"/>
              <a:t>CSMA/CD </a:t>
            </a:r>
            <a:r>
              <a:rPr lang="zh-CN" altLang="en-US" sz="3200" b="1" dirty="0"/>
              <a:t>协议的以太网不能进行全双工通信而只能进行双向交替通信（半双工通信）。</a:t>
            </a:r>
          </a:p>
          <a:p>
            <a:pPr marL="514350" indent="-514350">
              <a:lnSpc>
                <a:spcPct val="150000"/>
              </a:lnSpc>
              <a:buNone/>
            </a:pPr>
            <a:r>
              <a:rPr lang="zh-CN" altLang="en-US" sz="3200" b="1" dirty="0"/>
              <a:t>每个站在发送数据之后的一小段时间内，存在着遭遇碰撞的可能性。 </a:t>
            </a:r>
          </a:p>
          <a:p>
            <a:pPr marL="514350" indent="-514350">
              <a:lnSpc>
                <a:spcPct val="150000"/>
              </a:lnSpc>
              <a:buNone/>
            </a:pPr>
            <a:r>
              <a:rPr lang="zh-CN" altLang="en-US" sz="3200" b="1" dirty="0"/>
              <a:t>这种</a:t>
            </a:r>
            <a:r>
              <a:rPr lang="zh-CN" altLang="en-US" sz="3200" b="1" dirty="0">
                <a:solidFill>
                  <a:schemeClr val="hlink"/>
                </a:solidFill>
              </a:rPr>
              <a:t>发送的不确定性</a:t>
            </a:r>
            <a:r>
              <a:rPr lang="zh-CN" altLang="en-US" sz="3200" b="1" dirty="0"/>
              <a:t>使整个以太网的平均通信量远小于以太网的最高数据率。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descr="f2ee45c6b4b54178a752d1e4af8a5240# #矩形 675"/>
          <p:cNvSpPr>
            <a:spLocks noGrp="1"/>
          </p:cNvSpPr>
          <p:nvPr>
            <p:ph idx="1"/>
          </p:nvPr>
        </p:nvSpPr>
        <p:spPr/>
        <p:txBody>
          <a:bodyPr wrap="square" lIns="91440" tIns="45720" rIns="91440" bIns="45720" anchor="t">
            <a:noAutofit/>
          </a:bodyPr>
          <a:lstStyle/>
          <a:p>
            <a:pPr marL="742950" lvl="0" indent="-742950">
              <a:lnSpc>
                <a:spcPct val="150000"/>
              </a:lnSpc>
              <a:buFont typeface="+mj-lt"/>
              <a:buAutoNum type="arabicPeriod"/>
            </a:pPr>
            <a:r>
              <a:rPr lang="zh-CN" altLang="en-US" sz="2400" b="1" dirty="0" smtClean="0"/>
              <a:t>覆盖的地理范围较小，只在一个相对独立的局部范围内联，如一座或集中的建筑群内。</a:t>
            </a:r>
          </a:p>
          <a:p>
            <a:pPr marL="742950" lvl="0" indent="-742950">
              <a:lnSpc>
                <a:spcPct val="150000"/>
              </a:lnSpc>
              <a:buFont typeface="+mj-lt"/>
              <a:buAutoNum type="arabicPeriod"/>
            </a:pPr>
            <a:r>
              <a:rPr lang="zh-CN" altLang="en-US" sz="2400" b="1" dirty="0" smtClean="0"/>
              <a:t>使用专门铺设的传输介质进行联网，数据传输速率高（</a:t>
            </a:r>
            <a:r>
              <a:rPr lang="en-US" sz="2400" b="1" dirty="0" smtClean="0"/>
              <a:t>10Mb/s</a:t>
            </a:r>
            <a:r>
              <a:rPr lang="zh-CN" altLang="en-US" sz="2400" b="1" dirty="0" smtClean="0"/>
              <a:t>～</a:t>
            </a:r>
            <a:r>
              <a:rPr lang="en-US" sz="2400" b="1" dirty="0" smtClean="0"/>
              <a:t>10Gb/s</a:t>
            </a:r>
            <a:r>
              <a:rPr lang="zh-CN" altLang="en-US" sz="2400" b="1" dirty="0" smtClean="0"/>
              <a:t>）</a:t>
            </a:r>
          </a:p>
          <a:p>
            <a:pPr marL="742950" lvl="0" indent="-742950">
              <a:lnSpc>
                <a:spcPct val="150000"/>
              </a:lnSpc>
              <a:buFont typeface="+mj-lt"/>
              <a:buAutoNum type="arabicPeriod"/>
            </a:pPr>
            <a:r>
              <a:rPr lang="zh-CN" altLang="en-US" sz="2400" b="1" dirty="0" smtClean="0"/>
              <a:t>通信延迟时间短，可靠性较高</a:t>
            </a:r>
          </a:p>
          <a:p>
            <a:pPr marL="742950" lvl="0" indent="-742950">
              <a:lnSpc>
                <a:spcPct val="150000"/>
              </a:lnSpc>
              <a:buFont typeface="+mj-lt"/>
              <a:buAutoNum type="arabicPeriod"/>
            </a:pPr>
            <a:r>
              <a:rPr lang="zh-CN" altLang="en-US" sz="2400" b="1" dirty="0" smtClean="0"/>
              <a:t>局域网可以支持多种传输介质</a:t>
            </a:r>
          </a:p>
          <a:p>
            <a:pPr marL="742950" indent="-742950">
              <a:lnSpc>
                <a:spcPct val="150000"/>
              </a:lnSpc>
              <a:buFont typeface="+mj-lt"/>
              <a:buAutoNum type="arabicPeriod"/>
            </a:pPr>
            <a:r>
              <a:rPr lang="zh-CN" altLang="en-US" sz="2400" b="1" dirty="0" smtClean="0"/>
              <a:t>局域网通常是分布在一个有限地理范围内的网络系统，一般所涉及的地理范围只有几公里。局域网专用性非常强，具有比较稳定和规范的拓扑结构。常见的局域网拓朴结构有星形、树形、总线形、环形等。</a:t>
            </a:r>
          </a:p>
          <a:p>
            <a:pPr marL="514350" indent="-514350">
              <a:lnSpc>
                <a:spcPct val="150000"/>
              </a:lnSpc>
              <a:buFont typeface="+mj-lt"/>
              <a:buAutoNum type="arabicPeriod"/>
            </a:pPr>
            <a:endParaRPr lang="zh-CN" altLang="en-US" sz="2000" b="1" dirty="0"/>
          </a:p>
        </p:txBody>
      </p:sp>
      <p:sp>
        <p:nvSpPr>
          <p:cNvPr id="3" name="文本框 2"/>
          <p:cNvSpPr txBox="1"/>
          <p:nvPr/>
        </p:nvSpPr>
        <p:spPr>
          <a:xfrm>
            <a:off x="2222500" y="620713"/>
            <a:ext cx="7747000" cy="707886"/>
          </a:xfrm>
          <a:prstGeom prst="rect">
            <a:avLst/>
          </a:prstGeom>
          <a:noFill/>
        </p:spPr>
        <p:txBody>
          <a:bodyPr wrap="square" rtlCol="0" anchor="t">
            <a:spAutoFit/>
          </a:bodyPr>
          <a:lstStyle/>
          <a:p>
            <a:pPr algn="ctr" fontAlgn="base"/>
            <a:r>
              <a:rPr lang="zh-CN" altLang="en-US" sz="4000" b="1" dirty="0" smtClean="0"/>
              <a:t>知识点一局域网简介</a:t>
            </a:r>
            <a:endParaRPr lang="zh-CN" altLang="en-US" sz="4000" b="1" strike="noStrike" noProof="1">
              <a:solidFill>
                <a:schemeClr val="dk1"/>
              </a:solidFill>
              <a:latin typeface="Arial" panose="020B0604020202020204" pitchFamily="34" charset="0"/>
              <a:ea typeface="宋体" panose="02010600030101010101" pitchFamily="2" charset="-122"/>
              <a:cs typeface="+mn-ea"/>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232452"/>
            <a:ext cx="10830339" cy="4944511"/>
          </a:xfrm>
        </p:spPr>
        <p:txBody>
          <a:bodyPr>
            <a:noAutofit/>
          </a:bodyPr>
          <a:lstStyle/>
          <a:p>
            <a:pPr>
              <a:lnSpc>
                <a:spcPct val="150000"/>
              </a:lnSpc>
              <a:buNone/>
            </a:pPr>
            <a:r>
              <a:rPr lang="zh-CN" altLang="en-US" sz="3600" b="1" dirty="0" smtClean="0">
                <a:latin typeface="黑体" pitchFamily="2" charset="-122"/>
                <a:ea typeface="黑体" pitchFamily="2" charset="-122"/>
              </a:rPr>
              <a:t>在局域网的分析中，常把总线上的单程端到端传播时延记为</a:t>
            </a:r>
            <a:r>
              <a:rPr lang="en-US" altLang="zh-CN" sz="3600" b="1" dirty="0" smtClean="0">
                <a:solidFill>
                  <a:srgbClr val="0000FF"/>
                </a:solidFill>
                <a:latin typeface="黑体" panose="02010600030101010101" pitchFamily="49" charset="-122"/>
                <a:ea typeface="黑体" panose="02010600030101010101" pitchFamily="49" charset="-122"/>
                <a:sym typeface="Symbol" panose="05050102010706020507" pitchFamily="18" charset="2"/>
              </a:rPr>
              <a:t></a:t>
            </a:r>
            <a:r>
              <a:rPr lang="en-US" sz="3600" b="1" dirty="0" smtClean="0">
                <a:latin typeface="黑体" pitchFamily="2" charset="-122"/>
                <a:ea typeface="黑体" pitchFamily="2" charset="-122"/>
              </a:rPr>
              <a:t> </a:t>
            </a:r>
            <a:r>
              <a:rPr lang="zh-CN" altLang="en-US" sz="3600" b="1" dirty="0" smtClean="0">
                <a:latin typeface="黑体" pitchFamily="2" charset="-122"/>
                <a:ea typeface="黑体" pitchFamily="2" charset="-122"/>
              </a:rPr>
              <a:t>。由上图可以看出，</a:t>
            </a:r>
            <a:r>
              <a:rPr lang="en-US" altLang="zh-CN" sz="3600" b="1" dirty="0" smtClean="0">
                <a:latin typeface="黑体" pitchFamily="2" charset="-122"/>
                <a:ea typeface="黑体" pitchFamily="2" charset="-122"/>
              </a:rPr>
              <a:t>A</a:t>
            </a:r>
            <a:r>
              <a:rPr lang="zh-CN" altLang="en-US" sz="3600" b="1" dirty="0" smtClean="0">
                <a:latin typeface="黑体" pitchFamily="2" charset="-122"/>
                <a:ea typeface="黑体" pitchFamily="2" charset="-122"/>
              </a:rPr>
              <a:t>端最迟要经过两倍的总线端到端时延才能知道自己发送的数据和其他站发送的数据有没有发生碰撞。</a:t>
            </a:r>
          </a:p>
          <a:p>
            <a:pPr>
              <a:lnSpc>
                <a:spcPct val="150000"/>
              </a:lnSpc>
              <a:buNone/>
            </a:pPr>
            <a:endParaRPr lang="zh-CN" altLang="en-US" sz="3600" b="1" dirty="0" smtClean="0">
              <a:latin typeface="黑体" pitchFamily="2" charset="-122"/>
              <a:ea typeface="黑体" pitchFamily="2" charset="-122"/>
            </a:endParaRPr>
          </a:p>
          <a:p>
            <a:pPr>
              <a:lnSpc>
                <a:spcPct val="150000"/>
              </a:lnSpc>
              <a:buNone/>
            </a:pPr>
            <a:endParaRPr lang="zh-CN" altLang="en-US" sz="3600" b="1" dirty="0">
              <a:latin typeface="黑体" pitchFamily="2" charset="-122"/>
              <a:ea typeface="黑体" pitchFamily="2" charset="-122"/>
            </a:endParaRPr>
          </a:p>
        </p:txBody>
      </p:sp>
      <p:sp>
        <p:nvSpPr>
          <p:cNvPr id="5" name="文本框 2"/>
          <p:cNvSpPr txBox="1">
            <a:spLocks noGrp="1"/>
          </p:cNvSpPr>
          <p:nvPr>
            <p:ph type="title"/>
          </p:nvPr>
        </p:nvSpPr>
        <p:spPr>
          <a:xfrm>
            <a:off x="838200" y="365125"/>
            <a:ext cx="10515600" cy="701731"/>
          </a:xfrm>
          <a:prstGeom prst="rect">
            <a:avLst/>
          </a:prstGeom>
          <a:noFill/>
          <a:ln w="9525">
            <a:noFill/>
            <a:miter/>
          </a:ln>
        </p:spPr>
        <p:txBody>
          <a:bodyPr wrap="square" anchor="t">
            <a:spAutoFit/>
          </a:bodyPr>
          <a:lstStyle/>
          <a:p>
            <a:pPr lvl="0" algn="ctr"/>
            <a:r>
              <a:rPr lang="zh-CN" altLang="en-US" sz="4400" b="1" dirty="0" smtClean="0"/>
              <a:t>知识点五传播时延对载波监听的影响</a:t>
            </a:r>
            <a:endParaRPr lang="en-US" altLang="en-US" sz="4400" b="1" dirty="0">
              <a:latin typeface="黑体" panose="02010600030101010101" pitchFamily="49" charset="-122"/>
              <a:ea typeface="黑体" panose="02010600030101010101" pitchFamily="49" charset="-122"/>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wrap="square" lIns="91440" tIns="45720" rIns="91440" bIns="45720" anchor="ctr"/>
          <a:lstStyle/>
          <a:p>
            <a:pPr eaLnBrk="1" hangingPunct="1"/>
            <a:r>
              <a:rPr lang="zh-CN" altLang="en-US" dirty="0">
                <a:latin typeface="黑体" panose="02010600030101010101" pitchFamily="49" charset="-122"/>
                <a:ea typeface="黑体" panose="02010600030101010101" pitchFamily="49" charset="-122"/>
              </a:rPr>
              <a:t>思考题</a:t>
            </a:r>
          </a:p>
        </p:txBody>
      </p:sp>
      <p:sp>
        <p:nvSpPr>
          <p:cNvPr id="44034" name="内容占位符 2"/>
          <p:cNvSpPr>
            <a:spLocks noGrp="1"/>
          </p:cNvSpPr>
          <p:nvPr>
            <p:ph idx="1"/>
          </p:nvPr>
        </p:nvSpPr>
        <p:spPr/>
        <p:txBody>
          <a:bodyPr wrap="square" lIns="91440" tIns="45720" rIns="91440" bIns="45720" anchor="t">
            <a:normAutofit/>
          </a:bodyPr>
          <a:lstStyle/>
          <a:p>
            <a:pPr eaLnBrk="1" hangingPunct="1">
              <a:lnSpc>
                <a:spcPct val="150000"/>
              </a:lnSpc>
              <a:buNone/>
            </a:pPr>
            <a:r>
              <a:rPr lang="zh-CN" altLang="en-US" sz="3200" b="1" dirty="0">
                <a:latin typeface="黑体" panose="02010600030101010101" pitchFamily="49" charset="-122"/>
                <a:ea typeface="黑体" panose="02010600030101010101" pitchFamily="49" charset="-122"/>
              </a:rPr>
              <a:t>如何理解</a:t>
            </a:r>
            <a:r>
              <a:rPr lang="en-US" altLang="zh-CN" sz="3200" b="1" dirty="0">
                <a:solidFill>
                  <a:srgbClr val="FF0000"/>
                </a:solidFill>
                <a:latin typeface="黑体" panose="02010600030101010101" pitchFamily="49" charset="-122"/>
                <a:ea typeface="黑体" panose="02010600030101010101" pitchFamily="49" charset="-122"/>
              </a:rPr>
              <a:t>CSMA/CD</a:t>
            </a:r>
            <a:r>
              <a:rPr lang="zh-CN" altLang="en-US" sz="3200" b="1" dirty="0">
                <a:solidFill>
                  <a:srgbClr val="FF0000"/>
                </a:solidFill>
                <a:latin typeface="黑体" panose="02010600030101010101" pitchFamily="49" charset="-122"/>
                <a:ea typeface="黑体" panose="02010600030101010101" pitchFamily="49" charset="-122"/>
              </a:rPr>
              <a:t>协议中的</a:t>
            </a:r>
            <a:endParaRPr lang="en-US" altLang="zh-CN" sz="3200" b="1" dirty="0">
              <a:solidFill>
                <a:srgbClr val="FF0000"/>
              </a:solidFill>
              <a:latin typeface="黑体" panose="02010600030101010101" pitchFamily="49" charset="-122"/>
              <a:ea typeface="黑体" panose="02010600030101010101" pitchFamily="49" charset="-122"/>
            </a:endParaRPr>
          </a:p>
          <a:p>
            <a:pPr eaLnBrk="1" hangingPunct="1">
              <a:lnSpc>
                <a:spcPct val="150000"/>
              </a:lnSpc>
              <a:buNone/>
            </a:pPr>
            <a:r>
              <a:rPr lang="en-US" altLang="zh-CN" sz="3200" b="1" dirty="0">
                <a:solidFill>
                  <a:srgbClr val="FF0000"/>
                </a:solidFill>
                <a:latin typeface="黑体" panose="02010600030101010101" pitchFamily="49" charset="-122"/>
                <a:ea typeface="黑体" panose="02010600030101010101" pitchFamily="49" charset="-122"/>
              </a:rPr>
              <a:t>1.</a:t>
            </a:r>
            <a:r>
              <a:rPr lang="zh-CN" altLang="en-US" sz="3200" b="1" dirty="0">
                <a:solidFill>
                  <a:srgbClr val="FF0000"/>
                </a:solidFill>
                <a:latin typeface="黑体" panose="02010600030101010101" pitchFamily="49" charset="-122"/>
                <a:ea typeface="黑体" panose="02010600030101010101" pitchFamily="49" charset="-122"/>
              </a:rPr>
              <a:t>“多点接入”</a:t>
            </a:r>
          </a:p>
          <a:p>
            <a:pPr eaLnBrk="1" hangingPunct="1">
              <a:lnSpc>
                <a:spcPct val="150000"/>
              </a:lnSpc>
              <a:buNone/>
            </a:pPr>
            <a:r>
              <a:rPr lang="en-US" altLang="zh-CN" sz="3200" b="1" dirty="0">
                <a:solidFill>
                  <a:srgbClr val="4D4D4D"/>
                </a:solidFill>
                <a:latin typeface="黑体" panose="02010600030101010101" pitchFamily="49" charset="-122"/>
                <a:ea typeface="黑体" panose="02010600030101010101" pitchFamily="49" charset="-122"/>
              </a:rPr>
              <a:t>2.</a:t>
            </a:r>
            <a:r>
              <a:rPr lang="zh-CN" altLang="en-US" sz="3200" b="1" dirty="0">
                <a:solidFill>
                  <a:srgbClr val="4D4D4D"/>
                </a:solidFill>
                <a:latin typeface="黑体" panose="02010600030101010101" pitchFamily="49" charset="-122"/>
                <a:ea typeface="黑体" panose="02010600030101010101" pitchFamily="49" charset="-122"/>
              </a:rPr>
              <a:t>“</a:t>
            </a:r>
            <a:r>
              <a:rPr lang="zh-CN" altLang="en-US" sz="3200" b="1" dirty="0">
                <a:solidFill>
                  <a:srgbClr val="FF0000"/>
                </a:solidFill>
                <a:latin typeface="黑体" panose="02010600030101010101" pitchFamily="49" charset="-122"/>
                <a:ea typeface="黑体" panose="02010600030101010101" pitchFamily="49" charset="-122"/>
              </a:rPr>
              <a:t>载波监听</a:t>
            </a:r>
            <a:r>
              <a:rPr lang="zh-CN" altLang="en-US" sz="3200" b="1" dirty="0">
                <a:solidFill>
                  <a:srgbClr val="4D4D4D"/>
                </a:solidFill>
                <a:latin typeface="黑体" panose="02010600030101010101" pitchFamily="49" charset="-122"/>
                <a:ea typeface="黑体" panose="02010600030101010101" pitchFamily="49" charset="-122"/>
              </a:rPr>
              <a:t>”</a:t>
            </a:r>
            <a:endParaRPr lang="en-US" altLang="zh-CN" sz="3200" b="1" dirty="0">
              <a:solidFill>
                <a:srgbClr val="4D4D4D"/>
              </a:solidFill>
              <a:latin typeface="黑体" panose="02010600030101010101" pitchFamily="49" charset="-122"/>
              <a:ea typeface="黑体" panose="02010600030101010101" pitchFamily="49" charset="-122"/>
            </a:endParaRPr>
          </a:p>
          <a:p>
            <a:pPr eaLnBrk="1" hangingPunct="1">
              <a:lnSpc>
                <a:spcPct val="150000"/>
              </a:lnSpc>
              <a:buNone/>
            </a:pPr>
            <a:r>
              <a:rPr lang="en-US" altLang="zh-CN" sz="3200" b="1" dirty="0">
                <a:solidFill>
                  <a:srgbClr val="4D4D4D"/>
                </a:solidFill>
                <a:latin typeface="黑体" panose="02010600030101010101" pitchFamily="49" charset="-122"/>
                <a:ea typeface="黑体" panose="02010600030101010101" pitchFamily="49" charset="-122"/>
              </a:rPr>
              <a:t>3.</a:t>
            </a:r>
            <a:r>
              <a:rPr lang="zh-CN" altLang="en-US" sz="3200" b="1" dirty="0">
                <a:solidFill>
                  <a:srgbClr val="4D4D4D"/>
                </a:solidFill>
                <a:latin typeface="黑体" panose="02010600030101010101" pitchFamily="49" charset="-122"/>
                <a:ea typeface="黑体" panose="02010600030101010101" pitchFamily="49" charset="-122"/>
              </a:rPr>
              <a:t>“</a:t>
            </a:r>
            <a:r>
              <a:rPr lang="zh-CN" altLang="en-US" sz="3200" b="1" dirty="0">
                <a:solidFill>
                  <a:srgbClr val="FF0000"/>
                </a:solidFill>
                <a:latin typeface="黑体" panose="02010600030101010101" pitchFamily="49" charset="-122"/>
                <a:ea typeface="黑体" panose="02010600030101010101" pitchFamily="49" charset="-122"/>
              </a:rPr>
              <a:t>碰撞检测</a:t>
            </a:r>
            <a:r>
              <a:rPr lang="zh-CN" altLang="en-US" sz="3200" b="1" dirty="0">
                <a:solidFill>
                  <a:srgbClr val="4D4D4D"/>
                </a:solidFill>
                <a:latin typeface="黑体" panose="02010600030101010101" pitchFamily="49" charset="-122"/>
                <a:ea typeface="黑体" panose="02010600030101010101" pitchFamily="49" charset="-122"/>
              </a:rPr>
              <a:t>”</a:t>
            </a:r>
          </a:p>
          <a:p>
            <a:pPr eaLnBrk="1" hangingPunct="1">
              <a:lnSpc>
                <a:spcPct val="150000"/>
              </a:lnSpc>
              <a:buNone/>
            </a:pPr>
            <a:r>
              <a:rPr lang="en-US" altLang="zh-CN" sz="3200" b="1" dirty="0">
                <a:solidFill>
                  <a:srgbClr val="4D4D4D"/>
                </a:solidFill>
                <a:latin typeface="黑体" panose="02010600030101010101" pitchFamily="49" charset="-122"/>
                <a:ea typeface="黑体" panose="02010600030101010101" pitchFamily="49" charset="-122"/>
              </a:rPr>
              <a:t>4. </a:t>
            </a:r>
            <a:r>
              <a:rPr lang="zh-CN" altLang="en-US" sz="3200" b="1" dirty="0">
                <a:solidFill>
                  <a:srgbClr val="4D4D4D"/>
                </a:solidFill>
                <a:latin typeface="黑体" panose="02010600030101010101" pitchFamily="49" charset="-122"/>
                <a:ea typeface="黑体" panose="02010600030101010101" pitchFamily="49" charset="-122"/>
              </a:rPr>
              <a:t>“</a:t>
            </a:r>
            <a:r>
              <a:rPr lang="zh-CN" altLang="en-US" sz="3200" b="1" dirty="0">
                <a:solidFill>
                  <a:srgbClr val="FF0000"/>
                </a:solidFill>
                <a:latin typeface="黑体" panose="02010600030101010101" pitchFamily="49" charset="-122"/>
                <a:ea typeface="黑体" panose="02010600030101010101" pitchFamily="49" charset="-122"/>
              </a:rPr>
              <a:t>碰撞</a:t>
            </a:r>
            <a:r>
              <a:rPr lang="zh-CN" altLang="en-US" sz="3200" b="1" dirty="0">
                <a:solidFill>
                  <a:srgbClr val="4D4D4D"/>
                </a:solidFill>
                <a:latin typeface="黑体" panose="02010600030101010101" pitchFamily="49" charset="-122"/>
                <a:ea typeface="黑体" panose="02010600030101010101" pitchFamily="49" charset="-122"/>
              </a:rPr>
              <a:t>”</a:t>
            </a:r>
            <a:endParaRPr lang="zh-CN" altLang="en-US" sz="3200" b="1" dirty="0">
              <a:latin typeface="黑体" panose="02010600030101010101" pitchFamily="49" charset="-122"/>
              <a:ea typeface="黑体" panose="02010600030101010101"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descr="f2ee45c6b4b54178a752d1e4af8a5240# #矩形 675"/>
          <p:cNvSpPr>
            <a:spLocks noGrp="1"/>
          </p:cNvSpPr>
          <p:nvPr>
            <p:ph idx="1"/>
          </p:nvPr>
        </p:nvSpPr>
        <p:spPr>
          <a:xfrm>
            <a:off x="432435" y="1137920"/>
            <a:ext cx="11497945" cy="4526280"/>
          </a:xfrm>
        </p:spPr>
        <p:txBody>
          <a:bodyPr wrap="square" lIns="91440" tIns="45720" rIns="91440" bIns="45720" anchor="t">
            <a:noAutofit/>
          </a:bodyPr>
          <a:lstStyle/>
          <a:p>
            <a:pPr algn="just" eaLnBrk="1" hangingPunct="1">
              <a:lnSpc>
                <a:spcPct val="150000"/>
              </a:lnSpc>
            </a:pPr>
            <a:r>
              <a:rPr lang="zh-CN" altLang="en-US" sz="3600" b="1" dirty="0">
                <a:latin typeface="黑体" panose="02010600030101010101" pitchFamily="49" charset="-122"/>
                <a:ea typeface="黑体" panose="02010600030101010101" pitchFamily="49" charset="-122"/>
              </a:rPr>
              <a:t>解决碰撞问题</a:t>
            </a:r>
            <a:r>
              <a:rPr lang="en-US" altLang="zh-CN" sz="3600" b="1" dirty="0">
                <a:latin typeface="黑体" panose="02010600030101010101" pitchFamily="49" charset="-122"/>
                <a:ea typeface="黑体" panose="02010600030101010101" pitchFamily="49" charset="-122"/>
              </a:rPr>
              <a:t>——</a:t>
            </a:r>
            <a:r>
              <a:rPr lang="zh-CN" altLang="en-US" sz="3600" b="1" dirty="0">
                <a:latin typeface="黑体" panose="02010600030101010101" pitchFamily="49" charset="-122"/>
                <a:ea typeface="黑体" panose="02010600030101010101" pitchFamily="49" charset="-122"/>
              </a:rPr>
              <a:t>争用期</a:t>
            </a:r>
          </a:p>
          <a:p>
            <a:pPr lvl="1" eaLnBrk="1" hangingPunct="1">
              <a:lnSpc>
                <a:spcPct val="150000"/>
              </a:lnSpc>
            </a:pPr>
            <a:r>
              <a:rPr lang="zh-CN" altLang="en-US" sz="3200" b="1" dirty="0">
                <a:latin typeface="黑体" panose="02010600030101010101" pitchFamily="49" charset="-122"/>
                <a:ea typeface="黑体" panose="02010600030101010101" pitchFamily="49" charset="-122"/>
              </a:rPr>
              <a:t>最先发送数据帧的</a:t>
            </a:r>
            <a:r>
              <a:rPr lang="en-US" altLang="zh-CN" sz="3200" b="1" dirty="0">
                <a:latin typeface="黑体" panose="02010600030101010101" pitchFamily="49" charset="-122"/>
                <a:ea typeface="黑体" panose="02010600030101010101" pitchFamily="49" charset="-122"/>
              </a:rPr>
              <a:t>A</a:t>
            </a:r>
            <a:r>
              <a:rPr lang="zh-CN" altLang="en-US" sz="3200" b="1" dirty="0">
                <a:latin typeface="黑体" panose="02010600030101010101" pitchFamily="49" charset="-122"/>
                <a:ea typeface="黑体" panose="02010600030101010101" pitchFamily="49" charset="-122"/>
              </a:rPr>
              <a:t>站，在发送数据帧后至多经过时间</a:t>
            </a:r>
            <a:r>
              <a:rPr lang="en-US" altLang="zh-CN" sz="3200" b="1" dirty="0">
                <a:latin typeface="黑体" panose="02010600030101010101" pitchFamily="49" charset="-122"/>
                <a:ea typeface="黑体" panose="02010600030101010101" pitchFamily="49" charset="-122"/>
              </a:rPr>
              <a:t>2</a:t>
            </a:r>
            <a:r>
              <a:rPr lang="en-US" altLang="zh-CN" sz="3200" b="1" dirty="0">
                <a:latin typeface="黑体" panose="02010600030101010101" pitchFamily="49" charset="-122"/>
                <a:ea typeface="黑体" panose="02010600030101010101" pitchFamily="49" charset="-122"/>
                <a:sym typeface="Symbol" panose="05050102010706020507" pitchFamily="18" charset="2"/>
              </a:rPr>
              <a:t></a:t>
            </a:r>
            <a:r>
              <a:rPr lang="zh-CN" altLang="en-US" sz="3200" b="1" dirty="0">
                <a:latin typeface="黑体" panose="02010600030101010101" pitchFamily="49" charset="-122"/>
                <a:ea typeface="黑体" panose="02010600030101010101" pitchFamily="49" charset="-122"/>
              </a:rPr>
              <a:t>就可知道所发送的数据帧是否遭受了碰撞（当</a:t>
            </a:r>
            <a:r>
              <a:rPr lang="zh-CN" altLang="en-US" sz="3200" b="1" dirty="0">
                <a:latin typeface="黑体" panose="02010600030101010101" pitchFamily="49" charset="-122"/>
                <a:ea typeface="黑体" panose="02010600030101010101" pitchFamily="49" charset="-122"/>
                <a:sym typeface="Symbol" panose="05050102010706020507" pitchFamily="18" charset="2"/>
              </a:rPr>
              <a:t></a:t>
            </a:r>
            <a:r>
              <a:rPr lang="zh-CN" altLang="en-US" sz="3200" b="1" dirty="0">
                <a:latin typeface="黑体" panose="02010600030101010101" pitchFamily="49" charset="-122"/>
                <a:ea typeface="黑体" panose="02010600030101010101" pitchFamily="49" charset="-122"/>
              </a:rPr>
              <a:t>趋于</a:t>
            </a:r>
            <a:r>
              <a:rPr lang="en-US" altLang="zh-CN" sz="3200" b="1" dirty="0">
                <a:latin typeface="黑体" panose="02010600030101010101" pitchFamily="49" charset="-122"/>
                <a:ea typeface="黑体" panose="02010600030101010101" pitchFamily="49" charset="-122"/>
              </a:rPr>
              <a:t>0</a:t>
            </a:r>
            <a:r>
              <a:rPr lang="zh-CN" altLang="en-US" sz="3200" b="1" dirty="0">
                <a:latin typeface="黑体" panose="02010600030101010101" pitchFamily="49" charset="-122"/>
                <a:ea typeface="黑体" panose="02010600030101010101" pitchFamily="49" charset="-122"/>
              </a:rPr>
              <a:t>时）。</a:t>
            </a:r>
          </a:p>
          <a:p>
            <a:pPr lvl="1" eaLnBrk="1" hangingPunct="1">
              <a:lnSpc>
                <a:spcPct val="150000"/>
              </a:lnSpc>
            </a:pPr>
            <a:r>
              <a:rPr lang="zh-CN" altLang="en-US" sz="3200" b="1" dirty="0">
                <a:latin typeface="黑体" panose="02010600030101010101" pitchFamily="49" charset="-122"/>
                <a:ea typeface="黑体" panose="02010600030101010101" pitchFamily="49" charset="-122"/>
              </a:rPr>
              <a:t>将以太网的端到端往返时间</a:t>
            </a:r>
            <a:r>
              <a:rPr lang="en-US" altLang="zh-CN" sz="3200" b="1" dirty="0">
                <a:solidFill>
                  <a:srgbClr val="0000FF"/>
                </a:solidFill>
                <a:latin typeface="黑体" panose="02010600030101010101" pitchFamily="49" charset="-122"/>
                <a:ea typeface="黑体" panose="02010600030101010101" pitchFamily="49" charset="-122"/>
              </a:rPr>
              <a:t>2</a:t>
            </a:r>
            <a:r>
              <a:rPr lang="en-US" altLang="zh-CN" sz="3200" b="1" dirty="0">
                <a:solidFill>
                  <a:srgbClr val="0000FF"/>
                </a:solidFill>
                <a:latin typeface="黑体" panose="02010600030101010101" pitchFamily="49" charset="-122"/>
                <a:ea typeface="黑体" panose="02010600030101010101" pitchFamily="49" charset="-122"/>
                <a:sym typeface="Symbol" panose="05050102010706020507" pitchFamily="18" charset="2"/>
              </a:rPr>
              <a:t></a:t>
            </a:r>
            <a:r>
              <a:rPr lang="zh-CN" altLang="en-US" sz="3200" b="1" dirty="0">
                <a:latin typeface="黑体" panose="02010600030101010101" pitchFamily="49" charset="-122"/>
                <a:ea typeface="黑体" panose="02010600030101010101" pitchFamily="49" charset="-122"/>
              </a:rPr>
              <a:t>称为</a:t>
            </a:r>
            <a:r>
              <a:rPr lang="zh-CN" altLang="en-US" sz="3200" b="1" dirty="0">
                <a:solidFill>
                  <a:srgbClr val="0000FF"/>
                </a:solidFill>
                <a:latin typeface="黑体" panose="02010600030101010101" pitchFamily="49" charset="-122"/>
                <a:ea typeface="黑体" panose="02010600030101010101" pitchFamily="49" charset="-122"/>
              </a:rPr>
              <a:t>争用期（</a:t>
            </a:r>
            <a:r>
              <a:rPr lang="en-US" altLang="zh-CN" sz="3200" b="1" dirty="0">
                <a:solidFill>
                  <a:srgbClr val="0000FF"/>
                </a:solidFill>
                <a:latin typeface="黑体" panose="02010600030101010101" pitchFamily="49" charset="-122"/>
                <a:ea typeface="黑体" panose="02010600030101010101" pitchFamily="49" charset="-122"/>
              </a:rPr>
              <a:t>contention period</a:t>
            </a:r>
            <a:r>
              <a:rPr lang="zh-CN" altLang="en-US" sz="3200" b="1" dirty="0">
                <a:solidFill>
                  <a:srgbClr val="0000FF"/>
                </a:solidFill>
                <a:latin typeface="黑体" panose="02010600030101010101" pitchFamily="49" charset="-122"/>
                <a:ea typeface="黑体" panose="02010600030101010101" pitchFamily="49" charset="-122"/>
              </a:rPr>
              <a:t>）</a:t>
            </a:r>
            <a:r>
              <a:rPr lang="zh-CN" altLang="en-US" sz="3200" b="1" dirty="0">
                <a:latin typeface="黑体" panose="02010600030101010101" pitchFamily="49" charset="-122"/>
                <a:ea typeface="黑体" panose="02010600030101010101" pitchFamily="49" charset="-122"/>
              </a:rPr>
              <a:t>。又称为</a:t>
            </a:r>
            <a:r>
              <a:rPr lang="zh-CN" altLang="en-US" sz="3200" b="1" dirty="0">
                <a:solidFill>
                  <a:srgbClr val="0000FF"/>
                </a:solidFill>
                <a:latin typeface="黑体" panose="02010600030101010101" pitchFamily="49" charset="-122"/>
                <a:ea typeface="黑体" panose="02010600030101010101" pitchFamily="49" charset="-122"/>
              </a:rPr>
              <a:t>碰撞窗口（</a:t>
            </a:r>
            <a:r>
              <a:rPr lang="en-US" altLang="zh-CN" sz="3200" b="1" dirty="0">
                <a:solidFill>
                  <a:srgbClr val="0000FF"/>
                </a:solidFill>
                <a:latin typeface="黑体" panose="02010600030101010101" pitchFamily="49" charset="-122"/>
                <a:ea typeface="黑体" panose="02010600030101010101" pitchFamily="49" charset="-122"/>
              </a:rPr>
              <a:t>collision windows</a:t>
            </a:r>
            <a:r>
              <a:rPr lang="zh-CN" altLang="en-US" sz="3200" b="1" dirty="0">
                <a:solidFill>
                  <a:srgbClr val="0000FF"/>
                </a:solidFill>
                <a:latin typeface="黑体" panose="02010600030101010101" pitchFamily="49" charset="-122"/>
                <a:ea typeface="黑体" panose="02010600030101010101" pitchFamily="49" charset="-122"/>
              </a:rPr>
              <a:t>）</a:t>
            </a:r>
            <a:r>
              <a:rPr lang="zh-CN" altLang="en-US" sz="3200" b="1" dirty="0">
                <a:latin typeface="黑体" panose="02010600030101010101" pitchFamily="49" charset="-122"/>
                <a:ea typeface="黑体" panose="02010600030101010101" pitchFamily="49" charset="-122"/>
              </a:rPr>
              <a:t>。</a:t>
            </a:r>
          </a:p>
          <a:p>
            <a:pPr lvl="1" eaLnBrk="1" hangingPunct="1">
              <a:lnSpc>
                <a:spcPct val="150000"/>
              </a:lnSpc>
            </a:pPr>
            <a:r>
              <a:rPr lang="zh-CN" altLang="en-US" sz="3200" b="1" dirty="0">
                <a:solidFill>
                  <a:srgbClr val="0000FF"/>
                </a:solidFill>
                <a:latin typeface="黑体" panose="02010600030101010101" pitchFamily="49" charset="-122"/>
                <a:ea typeface="黑体" panose="02010600030101010101" pitchFamily="49" charset="-122"/>
              </a:rPr>
              <a:t>结论：</a:t>
            </a:r>
            <a:r>
              <a:rPr lang="zh-CN" altLang="en-US" sz="3200" b="1" dirty="0">
                <a:latin typeface="黑体" panose="02010600030101010101" pitchFamily="49" charset="-122"/>
                <a:ea typeface="黑体" panose="02010600030101010101" pitchFamily="49" charset="-122"/>
              </a:rPr>
              <a:t>当某站点发送完数据后，只有经过争用期这段时间还没有检测到碰撞，才能</a:t>
            </a:r>
            <a:r>
              <a:rPr lang="zh-CN" altLang="en-US" sz="3200" b="1" dirty="0">
                <a:solidFill>
                  <a:srgbClr val="0000FF"/>
                </a:solidFill>
                <a:latin typeface="黑体" panose="02010600030101010101" pitchFamily="49" charset="-122"/>
                <a:ea typeface="黑体" panose="02010600030101010101" pitchFamily="49" charset="-122"/>
              </a:rPr>
              <a:t>肯定这次发送不会发送碰撞</a:t>
            </a:r>
            <a:r>
              <a:rPr lang="zh-CN" altLang="en-US" sz="3200" b="1" dirty="0">
                <a:latin typeface="黑体" panose="02010600030101010101" pitchFamily="49" charset="-122"/>
                <a:ea typeface="黑体" panose="02010600030101010101" pitchFamily="49" charset="-122"/>
              </a:rPr>
              <a:t>。</a:t>
            </a:r>
          </a:p>
        </p:txBody>
      </p:sp>
      <p:sp>
        <p:nvSpPr>
          <p:cNvPr id="49154" name="文本框 2"/>
          <p:cNvSpPr txBox="1"/>
          <p:nvPr/>
        </p:nvSpPr>
        <p:spPr>
          <a:xfrm>
            <a:off x="2524125" y="500063"/>
            <a:ext cx="7572375" cy="769441"/>
          </a:xfrm>
          <a:prstGeom prst="rect">
            <a:avLst/>
          </a:prstGeom>
          <a:noFill/>
          <a:ln w="9525">
            <a:noFill/>
            <a:miter/>
          </a:ln>
        </p:spPr>
        <p:txBody>
          <a:bodyPr anchor="t">
            <a:spAutoFit/>
          </a:bodyPr>
          <a:lstStyle/>
          <a:p>
            <a:r>
              <a:rPr lang="zh-CN" altLang="en-US" sz="4400" b="1" dirty="0" smtClean="0">
                <a:latin typeface="黑体" pitchFamily="2" charset="-122"/>
                <a:ea typeface="黑体" pitchFamily="2" charset="-122"/>
              </a:rPr>
              <a:t>知识点六</a:t>
            </a:r>
            <a:r>
              <a:rPr lang="en-US" altLang="zh-CN" sz="4400" b="1" dirty="0" smtClean="0">
                <a:latin typeface="黑体" pitchFamily="2" charset="-122"/>
                <a:ea typeface="黑体" pitchFamily="2" charset="-122"/>
              </a:rPr>
              <a:t>	</a:t>
            </a:r>
            <a:r>
              <a:rPr lang="zh-CN" altLang="en-US" sz="4400" b="1" dirty="0" smtClean="0">
                <a:latin typeface="黑体" pitchFamily="2" charset="-122"/>
                <a:ea typeface="黑体" pitchFamily="2" charset="-122"/>
              </a:rPr>
              <a:t>争用期及最短帧长</a:t>
            </a:r>
            <a:endParaRPr lang="zh-CN" altLang="en-US" sz="4400" b="1"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3" descr="f2ee45c6b4b54178a752d1e4af8a5240# #矩形 675"/>
          <p:cNvSpPr>
            <a:spLocks noGrp="1"/>
          </p:cNvSpPr>
          <p:nvPr>
            <p:ph idx="1"/>
          </p:nvPr>
        </p:nvSpPr>
        <p:spPr>
          <a:xfrm>
            <a:off x="838200" y="1443990"/>
            <a:ext cx="10515600" cy="4351338"/>
          </a:xfrm>
        </p:spPr>
        <p:txBody>
          <a:bodyPr wrap="square" lIns="91440" tIns="45720" rIns="91440" bIns="45720" anchor="t">
            <a:noAutofit/>
          </a:bodyPr>
          <a:lstStyle/>
          <a:p>
            <a:pPr eaLnBrk="1" hangingPunct="1">
              <a:lnSpc>
                <a:spcPct val="150000"/>
              </a:lnSpc>
            </a:pPr>
            <a:r>
              <a:rPr lang="zh-CN" altLang="en-US" sz="3600" b="1" dirty="0">
                <a:latin typeface="黑体" panose="02010600030101010101" pitchFamily="49" charset="-122"/>
                <a:ea typeface="黑体" panose="02010600030101010101" pitchFamily="49" charset="-122"/>
              </a:rPr>
              <a:t>解决碰撞问题</a:t>
            </a:r>
            <a:r>
              <a:rPr lang="en-US" altLang="zh-CN" sz="3600" b="1" dirty="0">
                <a:latin typeface="黑体" panose="02010600030101010101" pitchFamily="49" charset="-122"/>
                <a:ea typeface="黑体" panose="02010600030101010101" pitchFamily="49" charset="-122"/>
              </a:rPr>
              <a:t>——</a:t>
            </a:r>
            <a:r>
              <a:rPr lang="zh-CN" altLang="en-US" sz="3600" b="1" dirty="0">
                <a:latin typeface="黑体" panose="02010600030101010101" pitchFamily="49" charset="-122"/>
                <a:ea typeface="黑体" panose="02010600030101010101" pitchFamily="49" charset="-122"/>
              </a:rPr>
              <a:t>截断二进制指数退避</a:t>
            </a:r>
          </a:p>
          <a:p>
            <a:pPr lvl="1" eaLnBrk="1" hangingPunct="1">
              <a:lnSpc>
                <a:spcPct val="150000"/>
              </a:lnSpc>
            </a:pPr>
            <a:r>
              <a:rPr lang="zh-CN" altLang="en-US" sz="3200" b="1" dirty="0">
                <a:latin typeface="黑体" panose="02010600030101010101" pitchFamily="49" charset="-122"/>
                <a:ea typeface="黑体" panose="02010600030101010101" pitchFamily="49" charset="-122"/>
              </a:rPr>
              <a:t>发生碰撞的站在停止发送数据后，不是等待信道变为空闲后就立即再发送数据，而是</a:t>
            </a:r>
            <a:r>
              <a:rPr lang="zh-CN" altLang="en-US" sz="3200" b="1" dirty="0">
                <a:solidFill>
                  <a:srgbClr val="0000FF"/>
                </a:solidFill>
                <a:latin typeface="黑体" panose="02010600030101010101" pitchFamily="49" charset="-122"/>
                <a:ea typeface="黑体" panose="02010600030101010101" pitchFamily="49" charset="-122"/>
              </a:rPr>
              <a:t>推迟</a:t>
            </a:r>
            <a:r>
              <a:rPr lang="zh-CN" altLang="en-US" sz="3200" b="1" dirty="0">
                <a:latin typeface="黑体" panose="02010600030101010101" pitchFamily="49" charset="-122"/>
                <a:ea typeface="黑体" panose="02010600030101010101" pitchFamily="49" charset="-122"/>
              </a:rPr>
              <a:t>（也叫</a:t>
            </a:r>
            <a:r>
              <a:rPr lang="zh-CN" altLang="en-US" sz="3200" b="1" dirty="0">
                <a:solidFill>
                  <a:srgbClr val="0000FF"/>
                </a:solidFill>
                <a:latin typeface="黑体" panose="02010600030101010101" pitchFamily="49" charset="-122"/>
                <a:ea typeface="黑体" panose="02010600030101010101" pitchFamily="49" charset="-122"/>
              </a:rPr>
              <a:t>退避</a:t>
            </a:r>
            <a:r>
              <a:rPr lang="zh-CN" altLang="en-US" sz="3200" b="1" dirty="0">
                <a:latin typeface="黑体" panose="02010600030101010101" pitchFamily="49" charset="-122"/>
                <a:ea typeface="黑体" panose="02010600030101010101" pitchFamily="49" charset="-122"/>
              </a:rPr>
              <a:t>）一个</a:t>
            </a:r>
            <a:r>
              <a:rPr lang="zh-CN" altLang="en-US" sz="3200" b="1" dirty="0">
                <a:solidFill>
                  <a:srgbClr val="0000FF"/>
                </a:solidFill>
                <a:latin typeface="黑体" panose="02010600030101010101" pitchFamily="49" charset="-122"/>
                <a:ea typeface="黑体" panose="02010600030101010101" pitchFamily="49" charset="-122"/>
              </a:rPr>
              <a:t>随机的时间</a:t>
            </a:r>
            <a:r>
              <a:rPr lang="zh-CN" altLang="en-US" sz="3200" b="1" dirty="0">
                <a:latin typeface="黑体" panose="02010600030101010101" pitchFamily="49" charset="-122"/>
                <a:ea typeface="黑体" panose="02010600030101010101" pitchFamily="49" charset="-122"/>
              </a:rPr>
              <a:t>。目的是使重传时再次发生冲突的概率减小。 </a:t>
            </a:r>
          </a:p>
          <a:p>
            <a:pPr lvl="1" eaLnBrk="1" hangingPunct="1">
              <a:lnSpc>
                <a:spcPct val="150000"/>
              </a:lnSpc>
            </a:pPr>
            <a:r>
              <a:rPr lang="zh-CN" altLang="en-US" sz="3200" b="1" dirty="0">
                <a:latin typeface="黑体" panose="02010600030101010101" pitchFamily="49" charset="-122"/>
                <a:ea typeface="黑体" panose="02010600030101010101" pitchFamily="49" charset="-122"/>
              </a:rPr>
              <a:t>随机时间的计算方法：</a:t>
            </a:r>
            <a:r>
              <a:rPr lang="zh-CN" altLang="en-US" sz="3200" b="1" dirty="0">
                <a:solidFill>
                  <a:srgbClr val="0000FF"/>
                </a:solidFill>
                <a:latin typeface="黑体" panose="02010600030101010101" pitchFamily="49" charset="-122"/>
                <a:ea typeface="黑体" panose="02010600030101010101" pitchFamily="49" charset="-122"/>
              </a:rPr>
              <a:t>截断二进制指数退避</a:t>
            </a:r>
          </a:p>
        </p:txBody>
      </p:sp>
      <p:sp>
        <p:nvSpPr>
          <p:cNvPr id="50178" name="文本框 2"/>
          <p:cNvSpPr txBox="1"/>
          <p:nvPr/>
        </p:nvSpPr>
        <p:spPr>
          <a:xfrm>
            <a:off x="2524125" y="500063"/>
            <a:ext cx="7572375" cy="769441"/>
          </a:xfrm>
          <a:prstGeom prst="rect">
            <a:avLst/>
          </a:prstGeom>
          <a:noFill/>
          <a:ln w="9525">
            <a:noFill/>
            <a:miter/>
          </a:ln>
        </p:spPr>
        <p:txBody>
          <a:bodyPr anchor="t">
            <a:spAutoFit/>
          </a:bodyPr>
          <a:lstStyle/>
          <a:p>
            <a:r>
              <a:rPr lang="zh-CN" altLang="en-US" sz="4400" b="1" dirty="0" smtClean="0"/>
              <a:t>知识点六争用期及最短帧长</a:t>
            </a:r>
            <a:endParaRPr lang="zh-CN" altLang="en-US" sz="44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descr="f2ee45c6b4b54178a752d1e4af8a5240# #矩形 675"/>
          <p:cNvSpPr>
            <a:spLocks noGrp="1"/>
          </p:cNvSpPr>
          <p:nvPr>
            <p:ph idx="1"/>
          </p:nvPr>
        </p:nvSpPr>
        <p:spPr>
          <a:xfrm>
            <a:off x="563880" y="1601470"/>
            <a:ext cx="11372850" cy="4936490"/>
          </a:xfrm>
        </p:spPr>
        <p:txBody>
          <a:bodyPr wrap="square" lIns="91440" tIns="45720" rIns="91440" bIns="45720" anchor="t">
            <a:noAutofit/>
          </a:bodyPr>
          <a:lstStyle/>
          <a:p>
            <a:pPr marL="742950" indent="-742950" eaLnBrk="1" hangingPunct="1">
              <a:lnSpc>
                <a:spcPct val="150000"/>
              </a:lnSpc>
              <a:buNone/>
            </a:pPr>
            <a:r>
              <a:rPr lang="en-US" altLang="zh-CN" sz="3600" b="1" dirty="0" smtClean="0">
                <a:latin typeface="黑体" panose="02010600030101010101" pitchFamily="49" charset="-122"/>
                <a:ea typeface="黑体" panose="02010600030101010101" pitchFamily="49" charset="-122"/>
              </a:rPr>
              <a:t>	</a:t>
            </a:r>
            <a:r>
              <a:rPr lang="zh-CN" altLang="en-US" sz="3600" b="1" dirty="0" smtClean="0">
                <a:latin typeface="黑体" panose="02010600030101010101" pitchFamily="49" charset="-122"/>
                <a:ea typeface="黑体" panose="02010600030101010101" pitchFamily="49" charset="-122"/>
              </a:rPr>
              <a:t>截断</a:t>
            </a:r>
            <a:r>
              <a:rPr lang="zh-CN" altLang="en-US" sz="3600" b="1" dirty="0">
                <a:latin typeface="黑体" panose="02010600030101010101" pitchFamily="49" charset="-122"/>
                <a:ea typeface="黑体" panose="02010600030101010101" pitchFamily="49" charset="-122"/>
              </a:rPr>
              <a:t>二进制指数退避算法：</a:t>
            </a:r>
          </a:p>
          <a:p>
            <a:pPr marL="971550" lvl="1" indent="-514350" eaLnBrk="1" hangingPunct="1">
              <a:lnSpc>
                <a:spcPct val="150000"/>
              </a:lnSpc>
              <a:buFont typeface="+mj-ea"/>
              <a:buAutoNum type="circleNumDbPlain"/>
            </a:pPr>
            <a:r>
              <a:rPr lang="zh-CN" altLang="en-US" sz="3200" b="1" dirty="0">
                <a:latin typeface="黑体" panose="02010600030101010101" pitchFamily="49" charset="-122"/>
                <a:ea typeface="黑体" panose="02010600030101010101" pitchFamily="49" charset="-122"/>
              </a:rPr>
              <a:t>定义基本退避时间 </a:t>
            </a:r>
            <a:r>
              <a:rPr lang="en-US" altLang="zh-CN" sz="3200" b="1" dirty="0">
                <a:latin typeface="黑体" panose="02010600030101010101" pitchFamily="49" charset="-122"/>
                <a:ea typeface="黑体" panose="02010600030101010101" pitchFamily="49" charset="-122"/>
              </a:rPr>
              <a:t>——</a:t>
            </a:r>
            <a:r>
              <a:rPr lang="en-US" altLang="zh-CN" sz="3200" b="1" dirty="0">
                <a:solidFill>
                  <a:srgbClr val="0000FF"/>
                </a:solidFill>
                <a:latin typeface="黑体" panose="02010600030101010101" pitchFamily="49" charset="-122"/>
                <a:ea typeface="黑体" panose="02010600030101010101" pitchFamily="49" charset="-122"/>
              </a:rPr>
              <a:t>2</a:t>
            </a:r>
            <a:r>
              <a:rPr lang="en-US" altLang="zh-CN" sz="3200" b="1" dirty="0">
                <a:solidFill>
                  <a:srgbClr val="0000FF"/>
                </a:solidFill>
                <a:latin typeface="黑体" panose="02010600030101010101" pitchFamily="49" charset="-122"/>
                <a:ea typeface="黑体" panose="02010600030101010101" pitchFamily="49" charset="-122"/>
                <a:sym typeface="Symbol" panose="05050102010706020507" pitchFamily="18" charset="2"/>
              </a:rPr>
              <a:t></a:t>
            </a:r>
            <a:r>
              <a:rPr lang="en-US" altLang="zh-CN" sz="3200" b="1" dirty="0">
                <a:latin typeface="黑体" panose="02010600030101010101" pitchFamily="49" charset="-122"/>
                <a:ea typeface="黑体" panose="02010600030101010101" pitchFamily="49" charset="-122"/>
              </a:rPr>
              <a:t> </a:t>
            </a:r>
          </a:p>
          <a:p>
            <a:pPr marL="971550" lvl="1" indent="-514350" eaLnBrk="1" hangingPunct="1">
              <a:lnSpc>
                <a:spcPct val="150000"/>
              </a:lnSpc>
              <a:buFont typeface="+mj-ea"/>
              <a:buAutoNum type="circleNumDbPlain"/>
            </a:pPr>
            <a:r>
              <a:rPr lang="zh-CN" altLang="en-US" sz="3200" b="1" dirty="0">
                <a:latin typeface="黑体" panose="02010600030101010101" pitchFamily="49" charset="-122"/>
                <a:ea typeface="黑体" panose="02010600030101010101" pitchFamily="49" charset="-122"/>
              </a:rPr>
              <a:t>从离散的</a:t>
            </a:r>
            <a:r>
              <a:rPr lang="zh-CN" altLang="en-US" sz="3200" b="1" dirty="0">
                <a:solidFill>
                  <a:srgbClr val="0000FF"/>
                </a:solidFill>
                <a:latin typeface="黑体" panose="02010600030101010101" pitchFamily="49" charset="-122"/>
                <a:ea typeface="黑体" panose="02010600030101010101" pitchFamily="49" charset="-122"/>
              </a:rPr>
              <a:t>整数集合 </a:t>
            </a:r>
            <a:r>
              <a:rPr lang="en-US" altLang="zh-CN" sz="3200" b="1" dirty="0">
                <a:solidFill>
                  <a:srgbClr val="0000FF"/>
                </a:solidFill>
                <a:latin typeface="黑体" panose="02010600030101010101" pitchFamily="49" charset="-122"/>
                <a:ea typeface="黑体" panose="02010600030101010101" pitchFamily="49" charset="-122"/>
              </a:rPr>
              <a:t>[0</a:t>
            </a:r>
            <a:r>
              <a:rPr lang="zh-CN" altLang="en-US" sz="3200" b="1" dirty="0">
                <a:solidFill>
                  <a:srgbClr val="0000FF"/>
                </a:solidFill>
                <a:latin typeface="黑体" panose="02010600030101010101" pitchFamily="49" charset="-122"/>
                <a:ea typeface="黑体" panose="02010600030101010101" pitchFamily="49" charset="-122"/>
              </a:rPr>
              <a:t>，</a:t>
            </a:r>
            <a:r>
              <a:rPr lang="en-US" altLang="zh-CN" sz="3200" b="1" dirty="0">
                <a:solidFill>
                  <a:srgbClr val="0000FF"/>
                </a:solidFill>
                <a:latin typeface="黑体" panose="02010600030101010101" pitchFamily="49" charset="-122"/>
                <a:ea typeface="黑体" panose="02010600030101010101" pitchFamily="49" charset="-122"/>
              </a:rPr>
              <a:t>1</a:t>
            </a:r>
            <a:r>
              <a:rPr lang="zh-CN" altLang="en-US" sz="3200" b="1" dirty="0">
                <a:solidFill>
                  <a:srgbClr val="0000FF"/>
                </a:solidFill>
                <a:latin typeface="黑体" panose="02010600030101010101" pitchFamily="49" charset="-122"/>
                <a:ea typeface="黑体" panose="02010600030101010101" pitchFamily="49" charset="-122"/>
              </a:rPr>
              <a:t>，</a:t>
            </a:r>
            <a:r>
              <a:rPr lang="en-US" altLang="zh-CN" sz="3200" b="1" dirty="0">
                <a:solidFill>
                  <a:srgbClr val="0000FF"/>
                </a:solidFill>
                <a:latin typeface="黑体" panose="02010600030101010101" pitchFamily="49" charset="-122"/>
                <a:ea typeface="黑体" panose="02010600030101010101" pitchFamily="49" charset="-122"/>
              </a:rPr>
              <a:t>…</a:t>
            </a:r>
            <a:r>
              <a:rPr lang="zh-CN" altLang="en-US" sz="3200" b="1" dirty="0">
                <a:solidFill>
                  <a:srgbClr val="0000FF"/>
                </a:solidFill>
                <a:latin typeface="黑体" panose="02010600030101010101" pitchFamily="49" charset="-122"/>
                <a:ea typeface="黑体" panose="02010600030101010101" pitchFamily="49" charset="-122"/>
              </a:rPr>
              <a:t>，（</a:t>
            </a:r>
            <a:r>
              <a:rPr lang="en-US" altLang="zh-CN" sz="3200" b="1" dirty="0">
                <a:solidFill>
                  <a:srgbClr val="0000FF"/>
                </a:solidFill>
                <a:latin typeface="黑体" panose="02010600030101010101" pitchFamily="49" charset="-122"/>
                <a:ea typeface="黑体" panose="02010600030101010101" pitchFamily="49" charset="-122"/>
              </a:rPr>
              <a:t>2</a:t>
            </a:r>
            <a:r>
              <a:rPr lang="en-US" altLang="zh-CN" sz="3200" b="1" baseline="30000" dirty="0">
                <a:solidFill>
                  <a:srgbClr val="0000FF"/>
                </a:solidFill>
                <a:latin typeface="黑体" panose="02010600030101010101" pitchFamily="49" charset="-122"/>
                <a:ea typeface="黑体" panose="02010600030101010101" pitchFamily="49" charset="-122"/>
              </a:rPr>
              <a:t>k</a:t>
            </a:r>
            <a:r>
              <a:rPr lang="en-US" altLang="zh-CN" sz="3200" b="1" dirty="0">
                <a:solidFill>
                  <a:srgbClr val="0000FF"/>
                </a:solidFill>
                <a:latin typeface="黑体" panose="02010600030101010101" pitchFamily="49" charset="-122"/>
                <a:ea typeface="黑体" panose="02010600030101010101" pitchFamily="49" charset="-122"/>
              </a:rPr>
              <a:t>-1</a:t>
            </a:r>
            <a:r>
              <a:rPr lang="zh-CN" altLang="en-US" sz="3200" b="1" dirty="0">
                <a:solidFill>
                  <a:srgbClr val="0000FF"/>
                </a:solidFill>
                <a:latin typeface="黑体" panose="02010600030101010101" pitchFamily="49" charset="-122"/>
                <a:ea typeface="黑体" panose="02010600030101010101" pitchFamily="49" charset="-122"/>
              </a:rPr>
              <a:t>） </a:t>
            </a:r>
            <a:r>
              <a:rPr lang="en-US" altLang="zh-CN" sz="3200" b="1" dirty="0">
                <a:solidFill>
                  <a:srgbClr val="0000FF"/>
                </a:solidFill>
                <a:latin typeface="黑体" panose="02010600030101010101" pitchFamily="49" charset="-122"/>
                <a:ea typeface="黑体" panose="02010600030101010101" pitchFamily="49" charset="-122"/>
              </a:rPr>
              <a:t>]</a:t>
            </a:r>
            <a:r>
              <a:rPr lang="en-US" altLang="zh-CN" sz="3200" b="1" dirty="0">
                <a:latin typeface="黑体" panose="02010600030101010101" pitchFamily="49" charset="-122"/>
                <a:ea typeface="黑体" panose="02010600030101010101" pitchFamily="49" charset="-122"/>
              </a:rPr>
              <a:t> </a:t>
            </a:r>
            <a:r>
              <a:rPr lang="zh-CN" altLang="en-US" sz="3200" b="1" dirty="0">
                <a:latin typeface="黑体" panose="02010600030101010101" pitchFamily="49" charset="-122"/>
                <a:ea typeface="黑体" panose="02010600030101010101" pitchFamily="49" charset="-122"/>
              </a:rPr>
              <a:t>中</a:t>
            </a:r>
            <a:r>
              <a:rPr lang="zh-CN" altLang="en-US" sz="3200" b="1" dirty="0">
                <a:solidFill>
                  <a:srgbClr val="0000FF"/>
                </a:solidFill>
                <a:latin typeface="黑体" panose="02010600030101010101" pitchFamily="49" charset="-122"/>
                <a:ea typeface="黑体" panose="02010600030101010101" pitchFamily="49" charset="-122"/>
              </a:rPr>
              <a:t>随机</a:t>
            </a:r>
            <a:r>
              <a:rPr lang="zh-CN" altLang="en-US" sz="3200" b="1" dirty="0">
                <a:latin typeface="黑体" panose="02010600030101010101" pitchFamily="49" charset="-122"/>
                <a:ea typeface="黑体" panose="02010600030101010101" pitchFamily="49" charset="-122"/>
              </a:rPr>
              <a:t>取出一个数，</a:t>
            </a:r>
            <a:r>
              <a:rPr lang="zh-CN" altLang="en-US" sz="3200" b="1" dirty="0">
                <a:solidFill>
                  <a:srgbClr val="0000FF"/>
                </a:solidFill>
                <a:latin typeface="黑体" panose="02010600030101010101" pitchFamily="49" charset="-122"/>
                <a:ea typeface="黑体" panose="02010600030101010101" pitchFamily="49" charset="-122"/>
              </a:rPr>
              <a:t>记为</a:t>
            </a:r>
            <a:r>
              <a:rPr lang="en-US" altLang="zh-CN" sz="3200" b="1" dirty="0">
                <a:solidFill>
                  <a:srgbClr val="0000FF"/>
                </a:solidFill>
                <a:latin typeface="黑体" panose="02010600030101010101" pitchFamily="49" charset="-122"/>
                <a:ea typeface="黑体" panose="02010600030101010101" pitchFamily="49" charset="-122"/>
              </a:rPr>
              <a:t>r</a:t>
            </a:r>
            <a:r>
              <a:rPr lang="zh-CN" altLang="en-US" sz="3200" b="1" dirty="0">
                <a:latin typeface="黑体" panose="02010600030101010101" pitchFamily="49" charset="-122"/>
                <a:ea typeface="黑体" panose="02010600030101010101" pitchFamily="49" charset="-122"/>
              </a:rPr>
              <a:t>。重传应推后的时间是</a:t>
            </a:r>
            <a:r>
              <a:rPr lang="en-US" altLang="zh-CN" sz="3200" b="1" dirty="0">
                <a:solidFill>
                  <a:srgbClr val="0000FF"/>
                </a:solidFill>
                <a:latin typeface="黑体" panose="02010600030101010101" pitchFamily="49" charset="-122"/>
                <a:ea typeface="黑体" panose="02010600030101010101" pitchFamily="49" charset="-122"/>
              </a:rPr>
              <a:t>r</a:t>
            </a:r>
            <a:r>
              <a:rPr lang="zh-CN" altLang="en-US" sz="3200" b="1" dirty="0">
                <a:solidFill>
                  <a:srgbClr val="0000FF"/>
                </a:solidFill>
                <a:latin typeface="黑体" panose="02010600030101010101" pitchFamily="49" charset="-122"/>
                <a:ea typeface="黑体" panose="02010600030101010101" pitchFamily="49" charset="-122"/>
              </a:rPr>
              <a:t>倍的争用期</a:t>
            </a:r>
            <a:r>
              <a:rPr lang="zh-CN" altLang="en-US" sz="3200" b="1" dirty="0">
                <a:latin typeface="黑体" panose="02010600030101010101" pitchFamily="49" charset="-122"/>
                <a:ea typeface="黑体" panose="02010600030101010101" pitchFamily="49" charset="-122"/>
              </a:rPr>
              <a:t>。</a:t>
            </a:r>
          </a:p>
          <a:p>
            <a:pPr marL="971550" lvl="1" indent="-514350" eaLnBrk="1" hangingPunct="1">
              <a:lnSpc>
                <a:spcPct val="150000"/>
              </a:lnSpc>
              <a:buFont typeface="+mj-ea"/>
              <a:buAutoNum type="circleNumDbPlain"/>
            </a:pPr>
            <a:r>
              <a:rPr lang="zh-CN" altLang="en-US" sz="3200" b="1" dirty="0">
                <a:latin typeface="黑体" panose="02010600030101010101" pitchFamily="49" charset="-122"/>
                <a:ea typeface="黑体" panose="02010600030101010101" pitchFamily="49" charset="-122"/>
              </a:rPr>
              <a:t>参数</a:t>
            </a:r>
            <a:r>
              <a:rPr lang="en-US" altLang="zh-CN" sz="3200" b="1" dirty="0">
                <a:latin typeface="黑体" panose="02010600030101010101" pitchFamily="49" charset="-122"/>
                <a:ea typeface="黑体" panose="02010600030101010101" pitchFamily="49" charset="-122"/>
              </a:rPr>
              <a:t>k</a:t>
            </a:r>
            <a:r>
              <a:rPr lang="zh-CN" altLang="en-US" sz="3200" b="1" dirty="0">
                <a:latin typeface="黑体" panose="02010600030101010101" pitchFamily="49" charset="-122"/>
                <a:ea typeface="黑体" panose="02010600030101010101" pitchFamily="49" charset="-122"/>
              </a:rPr>
              <a:t>按照公式</a:t>
            </a:r>
            <a:r>
              <a:rPr lang="en-US" altLang="zh-CN" sz="3200" b="1" dirty="0">
                <a:latin typeface="黑体" panose="02010600030101010101" pitchFamily="49" charset="-122"/>
                <a:ea typeface="黑体" panose="02010600030101010101" pitchFamily="49" charset="-122"/>
              </a:rPr>
              <a:t>k = Min [</a:t>
            </a:r>
            <a:r>
              <a:rPr lang="zh-CN" altLang="en-US" sz="3200" b="1" dirty="0">
                <a:latin typeface="黑体" panose="02010600030101010101" pitchFamily="49" charset="-122"/>
                <a:ea typeface="黑体" panose="02010600030101010101" pitchFamily="49" charset="-122"/>
              </a:rPr>
              <a:t>重传次数，</a:t>
            </a:r>
            <a:r>
              <a:rPr lang="en-US" altLang="zh-CN" sz="3200" b="1" dirty="0">
                <a:latin typeface="黑体" panose="02010600030101010101" pitchFamily="49" charset="-122"/>
                <a:ea typeface="黑体" panose="02010600030101010101" pitchFamily="49" charset="-122"/>
              </a:rPr>
              <a:t>10] </a:t>
            </a:r>
            <a:r>
              <a:rPr lang="zh-CN" altLang="en-US" sz="3200" b="1" dirty="0">
                <a:latin typeface="黑体" panose="02010600030101010101" pitchFamily="49" charset="-122"/>
                <a:ea typeface="黑体" panose="02010600030101010101" pitchFamily="49" charset="-122"/>
              </a:rPr>
              <a:t>计算</a:t>
            </a:r>
          </a:p>
          <a:p>
            <a:pPr marL="971550" lvl="1" indent="-514350" eaLnBrk="1" hangingPunct="1">
              <a:lnSpc>
                <a:spcPct val="150000"/>
              </a:lnSpc>
              <a:buFont typeface="+mj-ea"/>
              <a:buAutoNum type="circleNumDbPlain"/>
            </a:pPr>
            <a:r>
              <a:rPr lang="zh-CN" altLang="en-US" sz="3200" b="1" dirty="0">
                <a:latin typeface="黑体" panose="02010600030101010101" pitchFamily="49" charset="-122"/>
                <a:ea typeface="黑体" panose="02010600030101010101" pitchFamily="49" charset="-122"/>
              </a:rPr>
              <a:t>当重传达</a:t>
            </a:r>
            <a:r>
              <a:rPr lang="en-US" altLang="zh-CN" sz="3200" b="1" dirty="0">
                <a:solidFill>
                  <a:srgbClr val="0000FF"/>
                </a:solidFill>
                <a:latin typeface="黑体" panose="02010600030101010101" pitchFamily="49" charset="-122"/>
                <a:ea typeface="黑体" panose="02010600030101010101" pitchFamily="49" charset="-122"/>
              </a:rPr>
              <a:t>10</a:t>
            </a:r>
            <a:r>
              <a:rPr lang="zh-CN" altLang="en-US" sz="3200" b="1" dirty="0">
                <a:solidFill>
                  <a:srgbClr val="0000FF"/>
                </a:solidFill>
                <a:latin typeface="黑体" panose="02010600030101010101" pitchFamily="49" charset="-122"/>
                <a:ea typeface="黑体" panose="02010600030101010101" pitchFamily="49" charset="-122"/>
              </a:rPr>
              <a:t>次</a:t>
            </a:r>
            <a:r>
              <a:rPr lang="zh-CN" altLang="en-US" sz="3200" b="1" dirty="0">
                <a:latin typeface="黑体" panose="02010600030101010101" pitchFamily="49" charset="-122"/>
                <a:ea typeface="黑体" panose="02010600030101010101" pitchFamily="49" charset="-122"/>
              </a:rPr>
              <a:t>仍不能成功时，则</a:t>
            </a:r>
            <a:r>
              <a:rPr lang="zh-CN" altLang="en-US" sz="3200" b="1" dirty="0">
                <a:solidFill>
                  <a:srgbClr val="0000FF"/>
                </a:solidFill>
                <a:latin typeface="黑体" panose="02010600030101010101" pitchFamily="49" charset="-122"/>
                <a:ea typeface="黑体" panose="02010600030101010101" pitchFamily="49" charset="-122"/>
              </a:rPr>
              <a:t>丢弃该帧</a:t>
            </a:r>
            <a:r>
              <a:rPr lang="zh-CN" altLang="en-US" sz="3200" b="1" dirty="0">
                <a:latin typeface="黑体" panose="02010600030101010101" pitchFamily="49" charset="-122"/>
                <a:ea typeface="黑体" panose="02010600030101010101" pitchFamily="49" charset="-122"/>
              </a:rPr>
              <a:t>，并向高层报告  </a:t>
            </a:r>
          </a:p>
        </p:txBody>
      </p:sp>
      <p:sp>
        <p:nvSpPr>
          <p:cNvPr id="5" name="文本框 2"/>
          <p:cNvSpPr txBox="1"/>
          <p:nvPr/>
        </p:nvSpPr>
        <p:spPr>
          <a:xfrm>
            <a:off x="2524125" y="500063"/>
            <a:ext cx="7572375" cy="769441"/>
          </a:xfrm>
          <a:prstGeom prst="rect">
            <a:avLst/>
          </a:prstGeom>
          <a:noFill/>
          <a:ln w="9525">
            <a:noFill/>
            <a:miter/>
          </a:ln>
        </p:spPr>
        <p:txBody>
          <a:bodyPr anchor="t">
            <a:spAutoFit/>
          </a:bodyPr>
          <a:lstStyle/>
          <a:p>
            <a:r>
              <a:rPr lang="zh-CN" altLang="en-US" sz="4400" b="1" dirty="0" smtClean="0"/>
              <a:t>知识点六争用期及最短帧长</a:t>
            </a:r>
            <a:endParaRPr lang="zh-CN" altLang="en-US" sz="44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descr="f2ee45c6b4b54178a752d1e4af8a5240# #矩形 675"/>
          <p:cNvSpPr>
            <a:spLocks noGrp="1"/>
          </p:cNvSpPr>
          <p:nvPr>
            <p:ph idx="1"/>
          </p:nvPr>
        </p:nvSpPr>
        <p:spPr/>
        <p:txBody>
          <a:bodyPr wrap="square" lIns="91440" tIns="45720" rIns="91440" bIns="45720" anchor="t">
            <a:noAutofit/>
          </a:bodyPr>
          <a:lstStyle/>
          <a:p>
            <a:pPr eaLnBrk="1" hangingPunct="1">
              <a:lnSpc>
                <a:spcPct val="150000"/>
              </a:lnSpc>
              <a:buFont typeface="Wingdings" panose="05000000000000000000" pitchFamily="2" charset="2"/>
              <a:buChar char="l"/>
            </a:pPr>
            <a:r>
              <a:rPr lang="zh-CN" altLang="en-US" sz="3200" b="1" dirty="0">
                <a:latin typeface="黑体" panose="02010600030101010101" pitchFamily="49" charset="-122"/>
                <a:ea typeface="黑体" panose="02010600030101010101" pitchFamily="49" charset="-122"/>
              </a:rPr>
              <a:t>第</a:t>
            </a:r>
            <a:r>
              <a:rPr lang="en-US" altLang="zh-CN" sz="3200" b="1" dirty="0">
                <a:latin typeface="黑体" panose="02010600030101010101" pitchFamily="49" charset="-122"/>
                <a:ea typeface="黑体" panose="02010600030101010101" pitchFamily="49" charset="-122"/>
              </a:rPr>
              <a:t>1</a:t>
            </a:r>
            <a:r>
              <a:rPr lang="zh-CN" altLang="en-US" sz="3200" b="1" dirty="0">
                <a:latin typeface="黑体" panose="02010600030101010101" pitchFamily="49" charset="-122"/>
                <a:ea typeface="黑体" panose="02010600030101010101" pitchFamily="49" charset="-122"/>
              </a:rPr>
              <a:t>次重传时，</a:t>
            </a:r>
            <a:r>
              <a:rPr lang="en-US" altLang="zh-CN" sz="3200" b="1" dirty="0">
                <a:latin typeface="黑体" panose="02010600030101010101" pitchFamily="49" charset="-122"/>
                <a:ea typeface="黑体" panose="02010600030101010101" pitchFamily="49" charset="-122"/>
              </a:rPr>
              <a:t>k=1</a:t>
            </a:r>
            <a:r>
              <a:rPr lang="zh-CN" altLang="en-US" sz="3200" b="1" dirty="0">
                <a:latin typeface="黑体" panose="02010600030101010101" pitchFamily="49" charset="-122"/>
                <a:ea typeface="黑体" panose="02010600030101010101" pitchFamily="49" charset="-122"/>
              </a:rPr>
              <a:t>，随机数</a:t>
            </a:r>
            <a:r>
              <a:rPr lang="en-US" altLang="zh-CN" sz="3200" b="1" dirty="0">
                <a:latin typeface="黑体" panose="02010600030101010101" pitchFamily="49" charset="-122"/>
                <a:ea typeface="黑体" panose="02010600030101010101" pitchFamily="49" charset="-122"/>
              </a:rPr>
              <a:t>r</a:t>
            </a:r>
            <a:r>
              <a:rPr lang="zh-CN" altLang="en-US" sz="3200" b="1" dirty="0">
                <a:latin typeface="黑体" panose="02010600030101010101" pitchFamily="49" charset="-122"/>
                <a:ea typeface="黑体" panose="02010600030101010101" pitchFamily="49" charset="-122"/>
              </a:rPr>
              <a:t>从整数</a:t>
            </a:r>
            <a:r>
              <a:rPr lang="en-US" altLang="zh-CN" sz="3200" b="1" dirty="0">
                <a:latin typeface="黑体" panose="02010600030101010101" pitchFamily="49" charset="-122"/>
                <a:ea typeface="黑体" panose="02010600030101010101" pitchFamily="49" charset="-122"/>
              </a:rPr>
              <a:t>{0,1}</a:t>
            </a:r>
            <a:r>
              <a:rPr lang="zh-CN" altLang="en-US" sz="3200" b="1" dirty="0">
                <a:latin typeface="黑体" panose="02010600030101010101" pitchFamily="49" charset="-122"/>
                <a:ea typeface="黑体" panose="02010600030101010101" pitchFamily="49" charset="-122"/>
              </a:rPr>
              <a:t>中选一个数；重传站可选择的推迟时间是</a:t>
            </a:r>
            <a:r>
              <a:rPr lang="en-US" altLang="zh-CN" sz="3200" b="1" dirty="0">
                <a:latin typeface="黑体" panose="02010600030101010101" pitchFamily="49" charset="-122"/>
                <a:ea typeface="黑体" panose="02010600030101010101" pitchFamily="49" charset="-122"/>
              </a:rPr>
              <a:t>0</a:t>
            </a:r>
            <a:r>
              <a:rPr lang="zh-CN" altLang="en-US" sz="3200" b="1" dirty="0">
                <a:latin typeface="黑体" panose="02010600030101010101" pitchFamily="49" charset="-122"/>
                <a:ea typeface="黑体" panose="02010600030101010101" pitchFamily="49" charset="-122"/>
              </a:rPr>
              <a:t>或者</a:t>
            </a:r>
            <a:r>
              <a:rPr lang="en-US" altLang="zh-CN" sz="3200" b="1" dirty="0">
                <a:latin typeface="黑体" panose="02010600030101010101" pitchFamily="49" charset="-122"/>
                <a:ea typeface="黑体" panose="02010600030101010101" pitchFamily="49" charset="-122"/>
              </a:rPr>
              <a:t>2</a:t>
            </a:r>
            <a:r>
              <a:rPr lang="en-US" altLang="zh-CN" sz="3200" b="1" dirty="0">
                <a:latin typeface="黑体" panose="02010600030101010101" pitchFamily="49" charset="-122"/>
                <a:ea typeface="黑体" panose="02010600030101010101" pitchFamily="49" charset="-122"/>
                <a:sym typeface="Symbol" panose="05050102010706020507" pitchFamily="18" charset="2"/>
              </a:rPr>
              <a:t></a:t>
            </a:r>
            <a:r>
              <a:rPr lang="zh-CN" altLang="en-US" sz="3600" b="1" dirty="0">
                <a:latin typeface="黑体" panose="02010600030101010101" pitchFamily="49" charset="-122"/>
                <a:ea typeface="黑体" panose="02010600030101010101" pitchFamily="49" charset="-122"/>
              </a:rPr>
              <a:t>。</a:t>
            </a:r>
          </a:p>
          <a:p>
            <a:pPr eaLnBrk="1" hangingPunct="1">
              <a:lnSpc>
                <a:spcPct val="150000"/>
              </a:lnSpc>
              <a:buFont typeface="Wingdings" panose="05000000000000000000" pitchFamily="2" charset="2"/>
              <a:buChar char="l"/>
            </a:pPr>
            <a:r>
              <a:rPr lang="en-US" altLang="zh-CN" sz="3200" b="1" dirty="0">
                <a:latin typeface="黑体" panose="02010600030101010101" pitchFamily="49" charset="-122"/>
                <a:ea typeface="黑体" panose="02010600030101010101" pitchFamily="49" charset="-122"/>
              </a:rPr>
              <a:t> </a:t>
            </a:r>
            <a:r>
              <a:rPr lang="zh-CN" altLang="en-US" sz="3200" b="1" dirty="0">
                <a:latin typeface="黑体" panose="02010600030101010101" pitchFamily="49" charset="-122"/>
                <a:ea typeface="黑体" panose="02010600030101010101" pitchFamily="49" charset="-122"/>
              </a:rPr>
              <a:t>若再次碰撞，</a:t>
            </a:r>
            <a:r>
              <a:rPr lang="en-US" altLang="zh-CN" sz="3200" b="1" dirty="0">
                <a:latin typeface="黑体" panose="02010600030101010101" pitchFamily="49" charset="-122"/>
                <a:ea typeface="黑体" panose="02010600030101010101" pitchFamily="49" charset="-122"/>
              </a:rPr>
              <a:t>k=2</a:t>
            </a:r>
            <a:r>
              <a:rPr lang="zh-CN" altLang="en-US" sz="3200" b="1" dirty="0">
                <a:latin typeface="黑体" panose="02010600030101010101" pitchFamily="49" charset="-122"/>
                <a:ea typeface="黑体" panose="02010600030101010101" pitchFamily="49" charset="-122"/>
              </a:rPr>
              <a:t>，随机数</a:t>
            </a:r>
            <a:r>
              <a:rPr lang="en-US" altLang="zh-CN" sz="3200" b="1" dirty="0">
                <a:latin typeface="黑体" panose="02010600030101010101" pitchFamily="49" charset="-122"/>
                <a:ea typeface="黑体" panose="02010600030101010101" pitchFamily="49" charset="-122"/>
              </a:rPr>
              <a:t>r</a:t>
            </a:r>
            <a:r>
              <a:rPr lang="zh-CN" altLang="en-US" sz="3200" b="1" dirty="0">
                <a:latin typeface="黑体" panose="02010600030101010101" pitchFamily="49" charset="-122"/>
                <a:ea typeface="黑体" panose="02010600030101010101" pitchFamily="49" charset="-122"/>
              </a:rPr>
              <a:t>从整数</a:t>
            </a:r>
            <a:r>
              <a:rPr lang="en-US" altLang="zh-CN" sz="3200" b="1" dirty="0">
                <a:latin typeface="黑体" panose="02010600030101010101" pitchFamily="49" charset="-122"/>
                <a:ea typeface="黑体" panose="02010600030101010101" pitchFamily="49" charset="-122"/>
              </a:rPr>
              <a:t>{0,1,2,3}</a:t>
            </a:r>
            <a:r>
              <a:rPr lang="zh-CN" altLang="en-US" sz="3200" b="1" dirty="0">
                <a:latin typeface="黑体" panose="02010600030101010101" pitchFamily="49" charset="-122"/>
                <a:ea typeface="黑体" panose="02010600030101010101" pitchFamily="49" charset="-122"/>
              </a:rPr>
              <a:t>中选一个数；重传站可随机选择</a:t>
            </a:r>
            <a:r>
              <a:rPr lang="en-US" altLang="zh-CN" sz="3200" b="1" dirty="0">
                <a:latin typeface="黑体" panose="02010600030101010101" pitchFamily="49" charset="-122"/>
                <a:ea typeface="黑体" panose="02010600030101010101" pitchFamily="49" charset="-122"/>
              </a:rPr>
              <a:t>0</a:t>
            </a:r>
            <a:r>
              <a:rPr lang="zh-CN" altLang="en-US" sz="3200" b="1" dirty="0">
                <a:latin typeface="黑体" panose="02010600030101010101" pitchFamily="49" charset="-122"/>
                <a:ea typeface="黑体" panose="02010600030101010101" pitchFamily="49" charset="-122"/>
              </a:rPr>
              <a:t>、</a:t>
            </a:r>
            <a:r>
              <a:rPr lang="en-US" altLang="zh-CN" sz="3200" b="1" dirty="0">
                <a:latin typeface="黑体" panose="02010600030101010101" pitchFamily="49" charset="-122"/>
                <a:ea typeface="黑体" panose="02010600030101010101" pitchFamily="49" charset="-122"/>
              </a:rPr>
              <a:t>2</a:t>
            </a:r>
            <a:r>
              <a:rPr lang="en-US" altLang="zh-CN" sz="3200" b="1" dirty="0">
                <a:latin typeface="黑体" panose="02010600030101010101" pitchFamily="49" charset="-122"/>
                <a:ea typeface="黑体" panose="02010600030101010101" pitchFamily="49" charset="-122"/>
                <a:sym typeface="Symbol" panose="05050102010706020507" pitchFamily="18" charset="2"/>
              </a:rPr>
              <a:t></a:t>
            </a:r>
            <a:r>
              <a:rPr lang="zh-CN" altLang="en-US" sz="3200" b="1" dirty="0">
                <a:latin typeface="黑体" panose="02010600030101010101" pitchFamily="49" charset="-122"/>
                <a:ea typeface="黑体" panose="02010600030101010101" pitchFamily="49" charset="-122"/>
              </a:rPr>
              <a:t>、</a:t>
            </a:r>
            <a:r>
              <a:rPr lang="en-US" altLang="zh-CN" sz="3200" b="1" dirty="0">
                <a:latin typeface="黑体" panose="02010600030101010101" pitchFamily="49" charset="-122"/>
                <a:ea typeface="黑体" panose="02010600030101010101" pitchFamily="49" charset="-122"/>
              </a:rPr>
              <a:t>4</a:t>
            </a:r>
            <a:r>
              <a:rPr lang="en-US" altLang="zh-CN" sz="3200" b="1" dirty="0">
                <a:latin typeface="黑体" panose="02010600030101010101" pitchFamily="49" charset="-122"/>
                <a:ea typeface="黑体" panose="02010600030101010101" pitchFamily="49" charset="-122"/>
                <a:sym typeface="Symbol" panose="05050102010706020507" pitchFamily="18" charset="2"/>
              </a:rPr>
              <a:t></a:t>
            </a:r>
            <a:r>
              <a:rPr lang="zh-CN" altLang="en-US" sz="3200" b="1" dirty="0">
                <a:latin typeface="黑体" panose="02010600030101010101" pitchFamily="49" charset="-122"/>
                <a:ea typeface="黑体" panose="02010600030101010101" pitchFamily="49" charset="-122"/>
              </a:rPr>
              <a:t>、</a:t>
            </a:r>
            <a:r>
              <a:rPr lang="en-US" altLang="zh-CN" sz="3200" b="1" dirty="0">
                <a:latin typeface="黑体" panose="02010600030101010101" pitchFamily="49" charset="-122"/>
                <a:ea typeface="黑体" panose="02010600030101010101" pitchFamily="49" charset="-122"/>
              </a:rPr>
              <a:t>6</a:t>
            </a:r>
            <a:r>
              <a:rPr lang="en-US" altLang="zh-CN" sz="3200" b="1" dirty="0">
                <a:latin typeface="黑体" panose="02010600030101010101" pitchFamily="49" charset="-122"/>
                <a:ea typeface="黑体" panose="02010600030101010101" pitchFamily="49" charset="-122"/>
                <a:sym typeface="Symbol" panose="05050102010706020507" pitchFamily="18" charset="2"/>
              </a:rPr>
              <a:t></a:t>
            </a:r>
            <a:r>
              <a:rPr lang="zh-CN" altLang="en-US" sz="3600" b="1" dirty="0">
                <a:latin typeface="黑体" panose="02010600030101010101" pitchFamily="49" charset="-122"/>
                <a:ea typeface="黑体" panose="02010600030101010101" pitchFamily="49" charset="-122"/>
              </a:rPr>
              <a:t>中的一个时间为推迟时间。</a:t>
            </a:r>
          </a:p>
          <a:p>
            <a:pPr eaLnBrk="1" hangingPunct="1">
              <a:lnSpc>
                <a:spcPct val="150000"/>
              </a:lnSpc>
              <a:buFont typeface="Wingdings" panose="05000000000000000000" pitchFamily="2" charset="2"/>
              <a:buChar char="l"/>
            </a:pPr>
            <a:r>
              <a:rPr lang="en-US" altLang="zh-CN" sz="3200" b="1" dirty="0">
                <a:latin typeface="黑体" panose="02010600030101010101" pitchFamily="49" charset="-122"/>
                <a:ea typeface="黑体" panose="02010600030101010101" pitchFamily="49" charset="-122"/>
              </a:rPr>
              <a:t>……</a:t>
            </a:r>
          </a:p>
          <a:p>
            <a:pPr eaLnBrk="1" hangingPunct="1">
              <a:lnSpc>
                <a:spcPct val="150000"/>
              </a:lnSpc>
              <a:buFont typeface="Wingdings" panose="05000000000000000000" pitchFamily="2" charset="2"/>
              <a:buChar char="l"/>
            </a:pPr>
            <a:endParaRPr lang="en-US" altLang="zh-CN" sz="3200" b="1" dirty="0">
              <a:latin typeface="黑体" panose="02010600030101010101" pitchFamily="49" charset="-122"/>
              <a:ea typeface="黑体" panose="02010600030101010101" pitchFamily="49" charset="-122"/>
            </a:endParaRPr>
          </a:p>
        </p:txBody>
      </p:sp>
      <p:sp>
        <p:nvSpPr>
          <p:cNvPr id="5" name="文本框 2"/>
          <p:cNvSpPr txBox="1"/>
          <p:nvPr/>
        </p:nvSpPr>
        <p:spPr>
          <a:xfrm>
            <a:off x="2524125" y="500063"/>
            <a:ext cx="7572375" cy="769441"/>
          </a:xfrm>
          <a:prstGeom prst="rect">
            <a:avLst/>
          </a:prstGeom>
          <a:noFill/>
          <a:ln w="9525">
            <a:noFill/>
            <a:miter/>
          </a:ln>
        </p:spPr>
        <p:txBody>
          <a:bodyPr anchor="t">
            <a:spAutoFit/>
          </a:bodyPr>
          <a:lstStyle/>
          <a:p>
            <a:r>
              <a:rPr lang="zh-CN" altLang="en-US" sz="4400" b="1" dirty="0" smtClean="0"/>
              <a:t>知识点六争用期及最短帧长</a:t>
            </a:r>
            <a:endParaRPr lang="zh-CN" altLang="en-US" sz="44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3" descr="f2ee45c6b4b54178a752d1e4af8a5240# #矩形 675"/>
          <p:cNvSpPr>
            <a:spLocks noGrp="1"/>
          </p:cNvSpPr>
          <p:nvPr>
            <p:ph idx="1"/>
          </p:nvPr>
        </p:nvSpPr>
        <p:spPr/>
        <p:txBody>
          <a:bodyPr wrap="square" lIns="91440" tIns="45720" rIns="91440" bIns="45720" anchor="t">
            <a:noAutofit/>
          </a:bodyPr>
          <a:lstStyle/>
          <a:p>
            <a:pPr eaLnBrk="1" hangingPunct="1"/>
            <a:r>
              <a:rPr lang="zh-CN" altLang="en-US" sz="3200" b="1" dirty="0">
                <a:latin typeface="黑体" panose="02010600030101010101" pitchFamily="49" charset="-122"/>
                <a:ea typeface="黑体" panose="02010600030101010101" pitchFamily="49" charset="-122"/>
              </a:rPr>
              <a:t>争用期长度</a:t>
            </a:r>
          </a:p>
          <a:p>
            <a:pPr lvl="1" eaLnBrk="1" hangingPunct="1">
              <a:lnSpc>
                <a:spcPct val="170000"/>
              </a:lnSpc>
            </a:pPr>
            <a:r>
              <a:rPr lang="zh-CN" altLang="en-US" sz="2800" b="1" dirty="0">
                <a:latin typeface="黑体" panose="02010600030101010101" pitchFamily="49" charset="-122"/>
                <a:ea typeface="黑体" panose="02010600030101010101" pitchFamily="49" charset="-122"/>
              </a:rPr>
              <a:t>以太网取 </a:t>
            </a:r>
            <a:r>
              <a:rPr lang="en-US" altLang="zh-CN" sz="2800" b="1" dirty="0">
                <a:solidFill>
                  <a:srgbClr val="0000FF"/>
                </a:solidFill>
                <a:latin typeface="黑体" panose="02010600030101010101" pitchFamily="49" charset="-122"/>
                <a:ea typeface="黑体" panose="02010600030101010101" pitchFamily="49" charset="-122"/>
              </a:rPr>
              <a:t>51.2 </a:t>
            </a:r>
            <a:r>
              <a:rPr lang="en-US" altLang="zh-CN" sz="2800" b="1" dirty="0">
                <a:solidFill>
                  <a:srgbClr val="0000FF"/>
                </a:solidFill>
                <a:latin typeface="黑体" panose="02010600030101010101" pitchFamily="49" charset="-122"/>
                <a:ea typeface="黑体" panose="02010600030101010101" pitchFamily="49" charset="-122"/>
                <a:sym typeface="Symbol" panose="05050102010706020507" pitchFamily="18" charset="2"/>
              </a:rPr>
              <a:t></a:t>
            </a:r>
            <a:r>
              <a:rPr lang="en-US" altLang="zh-CN" sz="2800" b="1" dirty="0">
                <a:solidFill>
                  <a:srgbClr val="0000FF"/>
                </a:solidFill>
                <a:latin typeface="黑体" panose="02010600030101010101" pitchFamily="49" charset="-122"/>
                <a:ea typeface="黑体" panose="02010600030101010101" pitchFamily="49" charset="-122"/>
              </a:rPr>
              <a:t>s</a:t>
            </a:r>
            <a:r>
              <a:rPr lang="en-US" altLang="zh-CN" sz="2800" b="1" dirty="0">
                <a:latin typeface="黑体" panose="02010600030101010101" pitchFamily="49" charset="-122"/>
                <a:ea typeface="黑体" panose="02010600030101010101" pitchFamily="49" charset="-122"/>
              </a:rPr>
              <a:t> </a:t>
            </a:r>
            <a:r>
              <a:rPr lang="zh-CN" altLang="en-US" sz="2800" b="1" dirty="0">
                <a:latin typeface="黑体" panose="02010600030101010101" pitchFamily="49" charset="-122"/>
                <a:ea typeface="黑体" panose="02010600030101010101" pitchFamily="49" charset="-122"/>
              </a:rPr>
              <a:t>为争用期的长度，对于 </a:t>
            </a:r>
            <a:r>
              <a:rPr lang="en-US" altLang="zh-CN" sz="2800" b="1" dirty="0">
                <a:solidFill>
                  <a:srgbClr val="0000FF"/>
                </a:solidFill>
                <a:latin typeface="黑体" panose="02010600030101010101" pitchFamily="49" charset="-122"/>
                <a:ea typeface="黑体" panose="02010600030101010101" pitchFamily="49" charset="-122"/>
              </a:rPr>
              <a:t>10 Mb/s </a:t>
            </a:r>
            <a:r>
              <a:rPr lang="zh-CN" altLang="en-US" sz="2800" b="1" dirty="0">
                <a:solidFill>
                  <a:srgbClr val="0000FF"/>
                </a:solidFill>
                <a:latin typeface="黑体" panose="02010600030101010101" pitchFamily="49" charset="-122"/>
                <a:ea typeface="黑体" panose="02010600030101010101" pitchFamily="49" charset="-122"/>
              </a:rPr>
              <a:t>以太网</a:t>
            </a:r>
            <a:r>
              <a:rPr lang="zh-CN" altLang="en-US" sz="2800" b="1" dirty="0">
                <a:latin typeface="黑体" panose="02010600030101010101" pitchFamily="49" charset="-122"/>
                <a:ea typeface="黑体" panose="02010600030101010101" pitchFamily="49" charset="-122"/>
              </a:rPr>
              <a:t>，在争用期内可发送</a:t>
            </a:r>
            <a:r>
              <a:rPr lang="en-US" altLang="zh-CN" sz="2800" b="1" dirty="0">
                <a:latin typeface="黑体" panose="02010600030101010101" pitchFamily="49" charset="-122"/>
                <a:ea typeface="黑体" panose="02010600030101010101" pitchFamily="49" charset="-122"/>
              </a:rPr>
              <a:t>51.2*10=</a:t>
            </a:r>
            <a:r>
              <a:rPr lang="en-US" altLang="zh-CN" sz="2800" b="1" dirty="0">
                <a:solidFill>
                  <a:srgbClr val="0000FF"/>
                </a:solidFill>
                <a:latin typeface="黑体" panose="02010600030101010101" pitchFamily="49" charset="-122"/>
                <a:ea typeface="黑体" panose="02010600030101010101" pitchFamily="49" charset="-122"/>
              </a:rPr>
              <a:t>512 bit/8=64</a:t>
            </a:r>
            <a:r>
              <a:rPr lang="en-US" altLang="zh-CN" sz="2800" b="1" dirty="0">
                <a:latin typeface="黑体" panose="02010600030101010101" pitchFamily="49" charset="-122"/>
                <a:ea typeface="黑体" panose="02010600030101010101" pitchFamily="49" charset="-122"/>
              </a:rPr>
              <a:t> </a:t>
            </a:r>
            <a:r>
              <a:rPr lang="zh-CN" altLang="en-US" sz="2800" b="1" dirty="0">
                <a:latin typeface="黑体" panose="02010600030101010101" pitchFamily="49" charset="-122"/>
                <a:ea typeface="黑体" panose="02010600030101010101" pitchFamily="49" charset="-122"/>
              </a:rPr>
              <a:t>字节。</a:t>
            </a:r>
          </a:p>
          <a:p>
            <a:pPr lvl="1" eaLnBrk="1" hangingPunct="1">
              <a:lnSpc>
                <a:spcPct val="170000"/>
              </a:lnSpc>
            </a:pPr>
            <a:r>
              <a:rPr lang="zh-CN" altLang="en-US" sz="2800" b="1" dirty="0">
                <a:latin typeface="黑体" panose="02010600030101010101" pitchFamily="49" charset="-122"/>
                <a:ea typeface="黑体" panose="02010600030101010101" pitchFamily="49" charset="-122"/>
              </a:rPr>
              <a:t>以太网在发送数据时，若前 </a:t>
            </a:r>
            <a:r>
              <a:rPr lang="en-US" altLang="zh-CN" sz="2800" b="1" dirty="0">
                <a:latin typeface="黑体" panose="02010600030101010101" pitchFamily="49" charset="-122"/>
                <a:ea typeface="黑体" panose="02010600030101010101" pitchFamily="49" charset="-122"/>
              </a:rPr>
              <a:t>64 </a:t>
            </a:r>
            <a:r>
              <a:rPr lang="zh-CN" altLang="en-US" sz="2800" b="1" dirty="0">
                <a:latin typeface="黑体" panose="02010600030101010101" pitchFamily="49" charset="-122"/>
                <a:ea typeface="黑体" panose="02010600030101010101" pitchFamily="49" charset="-122"/>
              </a:rPr>
              <a:t>字节没有发生冲突，则后续的数据就不会发生冲突。</a:t>
            </a:r>
          </a:p>
        </p:txBody>
      </p:sp>
      <p:sp>
        <p:nvSpPr>
          <p:cNvPr id="54274" name="标题 1" descr="afbae0ddf0234c3bbd5a2eb4a4d10acd# #矩形 674"/>
          <p:cNvSpPr>
            <a:spLocks noGrp="1"/>
          </p:cNvSpPr>
          <p:nvPr>
            <p:ph type="title"/>
          </p:nvPr>
        </p:nvSpPr>
        <p:spPr/>
        <p:txBody>
          <a:bodyPr wrap="square" lIns="91440" tIns="45720" rIns="91440" bIns="45720" anchor="ctr"/>
          <a:lstStyle/>
          <a:p>
            <a:pPr eaLnBrk="1" hangingPunct="1"/>
            <a:r>
              <a:rPr lang="zh-CN" altLang="en-US" b="1" dirty="0">
                <a:latin typeface="黑体" panose="02010600030101010101" pitchFamily="49" charset="-122"/>
                <a:ea typeface="黑体" panose="02010600030101010101" pitchFamily="49" charset="-122"/>
              </a:rPr>
              <a:t>争用期及有效最短帧长</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descr="f2ee45c6b4b54178a752d1e4af8a5240# #矩形 675"/>
          <p:cNvSpPr>
            <a:spLocks noGrp="1"/>
          </p:cNvSpPr>
          <p:nvPr>
            <p:ph idx="1"/>
          </p:nvPr>
        </p:nvSpPr>
        <p:spPr/>
        <p:txBody>
          <a:bodyPr wrap="square" lIns="91440" tIns="45720" rIns="91440" bIns="45720" anchor="t">
            <a:normAutofit/>
          </a:bodyPr>
          <a:lstStyle/>
          <a:p>
            <a:pPr eaLnBrk="1" hangingPunct="1">
              <a:lnSpc>
                <a:spcPct val="150000"/>
              </a:lnSpc>
            </a:pPr>
            <a:r>
              <a:rPr lang="zh-CN" altLang="en-US" sz="3200" b="1" dirty="0">
                <a:latin typeface="黑体" panose="02010600030101010101" pitchFamily="49" charset="-122"/>
                <a:ea typeface="黑体" panose="02010600030101010101" pitchFamily="49" charset="-122"/>
              </a:rPr>
              <a:t>解决碰撞问题</a:t>
            </a:r>
            <a:r>
              <a:rPr lang="en-US" altLang="zh-CN" sz="3200" b="1" dirty="0">
                <a:latin typeface="黑体" panose="02010600030101010101" pitchFamily="49" charset="-122"/>
                <a:ea typeface="黑体" panose="02010600030101010101" pitchFamily="49" charset="-122"/>
              </a:rPr>
              <a:t>——</a:t>
            </a:r>
            <a:r>
              <a:rPr lang="zh-CN" altLang="en-US" sz="3200" b="1" dirty="0">
                <a:latin typeface="黑体" panose="02010600030101010101" pitchFamily="49" charset="-122"/>
                <a:ea typeface="黑体" panose="02010600030101010101" pitchFamily="49" charset="-122"/>
              </a:rPr>
              <a:t>强化碰撞 </a:t>
            </a:r>
          </a:p>
          <a:p>
            <a:pPr lvl="1" eaLnBrk="1" hangingPunct="1">
              <a:lnSpc>
                <a:spcPct val="150000"/>
              </a:lnSpc>
            </a:pPr>
            <a:r>
              <a:rPr lang="zh-CN" altLang="en-US" sz="2800" b="1" dirty="0">
                <a:latin typeface="黑体" panose="02010600030101010101" pitchFamily="49" charset="-122"/>
                <a:ea typeface="黑体" panose="02010600030101010101" pitchFamily="49" charset="-122"/>
              </a:rPr>
              <a:t>发送数据的站一旦发现发生了碰撞</a:t>
            </a:r>
          </a:p>
          <a:p>
            <a:pPr lvl="1" eaLnBrk="1" hangingPunct="1">
              <a:lnSpc>
                <a:spcPct val="150000"/>
              </a:lnSpc>
            </a:pPr>
            <a:r>
              <a:rPr lang="zh-CN" altLang="en-US" sz="3200" b="1" dirty="0">
                <a:solidFill>
                  <a:srgbClr val="0000FF"/>
                </a:solidFill>
                <a:latin typeface="黑体" panose="02010600030101010101" pitchFamily="49" charset="-122"/>
                <a:ea typeface="黑体" panose="02010600030101010101" pitchFamily="49" charset="-122"/>
              </a:rPr>
              <a:t>立即停止发送数据</a:t>
            </a:r>
          </a:p>
          <a:p>
            <a:pPr lvl="1" eaLnBrk="1" hangingPunct="1">
              <a:lnSpc>
                <a:spcPct val="150000"/>
              </a:lnSpc>
            </a:pPr>
            <a:r>
              <a:rPr lang="zh-CN" altLang="en-US" sz="2800" b="1" dirty="0">
                <a:latin typeface="黑体" panose="02010600030101010101" pitchFamily="49" charset="-122"/>
                <a:ea typeface="黑体" panose="02010600030101010101" pitchFamily="49" charset="-122"/>
              </a:rPr>
              <a:t>再继续发送</a:t>
            </a:r>
            <a:r>
              <a:rPr lang="en-US" altLang="zh-CN" sz="2800" b="1" dirty="0">
                <a:latin typeface="黑体" panose="02010600030101010101" pitchFamily="49" charset="-122"/>
                <a:ea typeface="黑体" panose="02010600030101010101" pitchFamily="49" charset="-122"/>
              </a:rPr>
              <a:t>32</a:t>
            </a:r>
            <a:r>
              <a:rPr lang="zh-CN" altLang="en-US" sz="2800" b="1" dirty="0">
                <a:latin typeface="黑体" panose="02010600030101010101" pitchFamily="49" charset="-122"/>
                <a:ea typeface="黑体" panose="02010600030101010101" pitchFamily="49" charset="-122"/>
              </a:rPr>
              <a:t>比特或</a:t>
            </a:r>
            <a:r>
              <a:rPr lang="en-US" altLang="zh-CN" sz="2800" b="1" dirty="0">
                <a:latin typeface="黑体" panose="02010600030101010101" pitchFamily="49" charset="-122"/>
                <a:ea typeface="黑体" panose="02010600030101010101" pitchFamily="49" charset="-122"/>
              </a:rPr>
              <a:t>48</a:t>
            </a:r>
            <a:r>
              <a:rPr lang="zh-CN" altLang="en-US" sz="2800" b="1" dirty="0">
                <a:latin typeface="黑体" panose="02010600030101010101" pitchFamily="49" charset="-122"/>
                <a:ea typeface="黑体" panose="02010600030101010101" pitchFamily="49" charset="-122"/>
              </a:rPr>
              <a:t>比特的</a:t>
            </a:r>
            <a:r>
              <a:rPr lang="zh-CN" altLang="en-US" sz="2800" b="1" dirty="0">
                <a:solidFill>
                  <a:srgbClr val="0000FF"/>
                </a:solidFill>
                <a:latin typeface="黑体" panose="02010600030101010101" pitchFamily="49" charset="-122"/>
                <a:ea typeface="黑体" panose="02010600030101010101" pitchFamily="49" charset="-122"/>
              </a:rPr>
              <a:t>人为干扰信号</a:t>
            </a:r>
            <a:r>
              <a:rPr lang="zh-CN" altLang="en-US" sz="2800" b="1" dirty="0">
                <a:latin typeface="黑体" panose="02010600030101010101" pitchFamily="49" charset="-122"/>
                <a:ea typeface="黑体" panose="02010600030101010101" pitchFamily="49" charset="-122"/>
              </a:rPr>
              <a:t>（</a:t>
            </a:r>
            <a:r>
              <a:rPr lang="en-US" altLang="zh-CN" sz="2800" b="1" dirty="0">
                <a:latin typeface="黑体" panose="02010600030101010101" pitchFamily="49" charset="-122"/>
                <a:ea typeface="黑体" panose="02010600030101010101" pitchFamily="49" charset="-122"/>
              </a:rPr>
              <a:t>jamming signal</a:t>
            </a:r>
            <a:r>
              <a:rPr lang="zh-CN" altLang="en-US" sz="2800" b="1" dirty="0">
                <a:latin typeface="黑体" panose="02010600030101010101" pitchFamily="49" charset="-122"/>
                <a:ea typeface="黑体" panose="02010600030101010101" pitchFamily="49" charset="-122"/>
              </a:rPr>
              <a:t>），让所有用户都知道现在</a:t>
            </a:r>
            <a:r>
              <a:rPr lang="zh-CN" altLang="en-US" sz="2800" b="1" dirty="0">
                <a:solidFill>
                  <a:srgbClr val="0000FF"/>
                </a:solidFill>
                <a:latin typeface="黑体" panose="02010600030101010101" pitchFamily="49" charset="-122"/>
                <a:ea typeface="黑体" panose="02010600030101010101" pitchFamily="49" charset="-122"/>
              </a:rPr>
              <a:t>已经</a:t>
            </a:r>
            <a:r>
              <a:rPr lang="zh-CN" altLang="en-US" sz="2800" b="1" dirty="0">
                <a:latin typeface="黑体" panose="02010600030101010101" pitchFamily="49" charset="-122"/>
                <a:ea typeface="黑体" panose="02010600030101010101" pitchFamily="49" charset="-122"/>
              </a:rPr>
              <a:t>发生了</a:t>
            </a:r>
            <a:r>
              <a:rPr lang="zh-CN" altLang="en-US" sz="2800" b="1" dirty="0">
                <a:solidFill>
                  <a:srgbClr val="0000FF"/>
                </a:solidFill>
                <a:latin typeface="黑体" panose="02010600030101010101" pitchFamily="49" charset="-122"/>
                <a:ea typeface="黑体" panose="02010600030101010101" pitchFamily="49" charset="-122"/>
              </a:rPr>
              <a:t>碰撞</a:t>
            </a:r>
            <a:r>
              <a:rPr lang="zh-CN" altLang="en-US" sz="2800" b="1" dirty="0">
                <a:latin typeface="黑体" panose="02010600030101010101" pitchFamily="49" charset="-122"/>
                <a:ea typeface="黑体" panose="02010600030101010101" pitchFamily="49" charset="-122"/>
              </a:rPr>
              <a:t>。</a:t>
            </a:r>
          </a:p>
        </p:txBody>
      </p:sp>
      <p:sp>
        <p:nvSpPr>
          <p:cNvPr id="55298" name="标题 1" descr="afbae0ddf0234c3bbd5a2eb4a4d10acd# #矩形 674"/>
          <p:cNvSpPr>
            <a:spLocks noGrp="1"/>
          </p:cNvSpPr>
          <p:nvPr>
            <p:ph type="title"/>
          </p:nvPr>
        </p:nvSpPr>
        <p:spPr/>
        <p:txBody>
          <a:bodyPr wrap="square" lIns="91440" tIns="45720" rIns="91440" bIns="45720" anchor="ctr"/>
          <a:lstStyle/>
          <a:p>
            <a:pPr eaLnBrk="1" hangingPunct="1"/>
            <a:r>
              <a:rPr lang="zh-CN" altLang="en-US" b="1" dirty="0">
                <a:latin typeface="黑体" panose="02010600030101010101" pitchFamily="49" charset="-122"/>
                <a:ea typeface="黑体" panose="02010600030101010101" pitchFamily="49" charset="-122"/>
              </a:rPr>
              <a:t>争用期及有效最短帧长</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p:nvPr/>
        </p:nvGrpSpPr>
        <p:grpSpPr>
          <a:xfrm rot="-5400000">
            <a:off x="5754688" y="1279525"/>
            <a:ext cx="701675" cy="406400"/>
            <a:chOff x="2525" y="1306"/>
            <a:chExt cx="547" cy="113"/>
          </a:xfrm>
        </p:grpSpPr>
        <p:sp>
          <p:nvSpPr>
            <p:cNvPr id="56322" name="AutoShape 25"/>
            <p:cNvSpPr/>
            <p:nvPr/>
          </p:nvSpPr>
          <p:spPr>
            <a:xfrm rot="10800000">
              <a:off x="2525" y="1324"/>
              <a:ext cx="547" cy="95"/>
            </a:xfrm>
            <a:prstGeom prst="upArrow">
              <a:avLst>
                <a:gd name="adj1" fmla="val 47861"/>
                <a:gd name="adj2" fmla="val 41578"/>
              </a:avLst>
            </a:prstGeom>
            <a:solidFill>
              <a:srgbClr val="366B7E"/>
            </a:solidFill>
            <a:ln w="127000" cap="flat" cmpd="sng">
              <a:solidFill>
                <a:srgbClr val="FFFFFF"/>
              </a:solidFill>
              <a:prstDash val="solid"/>
              <a:miter/>
              <a:headEnd type="none" w="med" len="med"/>
              <a:tailEnd type="none" w="med" len="med"/>
            </a:ln>
          </p:spPr>
          <p:txBody>
            <a:bodyPr lIns="0" tIns="0" rIns="0" bIns="0" anchor="ctr">
              <a:spAutoFit/>
            </a:bodyPr>
            <a:lstStyle/>
            <a:p>
              <a:pPr lvl="0" defTabSz="923925" eaLnBrk="0" hangingPunct="0"/>
              <a:endParaRPr lang="zh-CN" altLang="en-US" b="1" dirty="0">
                <a:solidFill>
                  <a:srgbClr val="000000"/>
                </a:solidFill>
                <a:latin typeface="黑体" panose="02010600030101010101" pitchFamily="49" charset="-122"/>
                <a:ea typeface="黑体" panose="02010600030101010101" pitchFamily="49" charset="-122"/>
              </a:endParaRPr>
            </a:p>
          </p:txBody>
        </p:sp>
        <p:sp>
          <p:nvSpPr>
            <p:cNvPr id="56323" name="AutoShape 26"/>
            <p:cNvSpPr/>
            <p:nvPr/>
          </p:nvSpPr>
          <p:spPr>
            <a:xfrm rot="10800000">
              <a:off x="2575" y="1306"/>
              <a:ext cx="447" cy="95"/>
            </a:xfrm>
            <a:prstGeom prst="upArrow">
              <a:avLst>
                <a:gd name="adj1" fmla="val 47861"/>
                <a:gd name="adj2" fmla="val 41578"/>
              </a:avLst>
            </a:prstGeom>
            <a:solidFill>
              <a:srgbClr val="7D9FA3"/>
            </a:solidFill>
            <a:ln w="6350">
              <a:noFill/>
              <a:miter/>
            </a:ln>
          </p:spPr>
          <p:txBody>
            <a:bodyPr lIns="0" tIns="0" rIns="0" bIns="0" anchor="ctr">
              <a:spAutoFit/>
            </a:bodyPr>
            <a:lstStyle/>
            <a:p>
              <a:pPr lvl="0" defTabSz="923925" eaLnBrk="0" hangingPunct="0"/>
              <a:endParaRPr lang="zh-CN" altLang="en-US" b="1" dirty="0">
                <a:solidFill>
                  <a:srgbClr val="000000"/>
                </a:solidFill>
                <a:latin typeface="黑体" panose="02010600030101010101" pitchFamily="49" charset="-122"/>
                <a:ea typeface="黑体" panose="02010600030101010101" pitchFamily="49" charset="-122"/>
              </a:endParaRPr>
            </a:p>
          </p:txBody>
        </p:sp>
      </p:grpSp>
      <p:sp>
        <p:nvSpPr>
          <p:cNvPr id="81929" name="矩形 81928"/>
          <p:cNvSpPr/>
          <p:nvPr/>
        </p:nvSpPr>
        <p:spPr>
          <a:xfrm>
            <a:off x="3405188" y="1266825"/>
            <a:ext cx="1711325" cy="457200"/>
          </a:xfrm>
          <a:prstGeom prst="rect">
            <a:avLst/>
          </a:prstGeom>
          <a:noFill/>
          <a:ln w="9525">
            <a:noFill/>
            <a:miter/>
          </a:ln>
        </p:spPr>
        <p:txBody>
          <a:bodyPr anchor="t">
            <a:spAutoFit/>
          </a:bodyPr>
          <a:lstStyle/>
          <a:p>
            <a:pPr lvl="0" eaLnBrk="0" hangingPunct="0"/>
            <a:r>
              <a:rPr lang="zh-CN" altLang="en-US" sz="2400" b="1" dirty="0">
                <a:solidFill>
                  <a:srgbClr val="4D4D4D"/>
                </a:solidFill>
                <a:latin typeface="黑体" panose="02010600030101010101" pitchFamily="49" charset="-122"/>
                <a:ea typeface="黑体" panose="02010600030101010101" pitchFamily="49" charset="-122"/>
              </a:rPr>
              <a:t>强化碰撞</a:t>
            </a:r>
          </a:p>
        </p:txBody>
      </p:sp>
      <p:sp>
        <p:nvSpPr>
          <p:cNvPr id="81930" name="矩形 81929"/>
          <p:cNvSpPr/>
          <p:nvPr/>
        </p:nvSpPr>
        <p:spPr>
          <a:xfrm>
            <a:off x="6919913" y="1206500"/>
            <a:ext cx="2011680" cy="457200"/>
          </a:xfrm>
          <a:prstGeom prst="rect">
            <a:avLst/>
          </a:prstGeom>
          <a:noFill/>
          <a:ln w="9525">
            <a:noFill/>
            <a:miter/>
          </a:ln>
        </p:spPr>
        <p:txBody>
          <a:bodyPr wrap="none" anchor="t">
            <a:spAutoFit/>
          </a:bodyPr>
          <a:lstStyle/>
          <a:p>
            <a:pPr lvl="0" eaLnBrk="0" hangingPunct="0"/>
            <a:r>
              <a:rPr lang="zh-CN" altLang="en-US" sz="2400" b="1" dirty="0">
                <a:solidFill>
                  <a:srgbClr val="4D4D4D"/>
                </a:solidFill>
                <a:latin typeface="黑体" panose="02010600030101010101" pitchFamily="49" charset="-122"/>
                <a:ea typeface="黑体" panose="02010600030101010101" pitchFamily="49" charset="-122"/>
              </a:rPr>
              <a:t>人为干扰信号</a:t>
            </a:r>
          </a:p>
        </p:txBody>
      </p:sp>
      <p:grpSp>
        <p:nvGrpSpPr>
          <p:cNvPr id="3" name="组合 81989"/>
          <p:cNvGrpSpPr/>
          <p:nvPr/>
        </p:nvGrpSpPr>
        <p:grpSpPr>
          <a:xfrm>
            <a:off x="2193925" y="1952625"/>
            <a:ext cx="7920038" cy="4176713"/>
            <a:chOff x="422" y="1230"/>
            <a:chExt cx="4989" cy="2631"/>
          </a:xfrm>
        </p:grpSpPr>
        <p:sp>
          <p:nvSpPr>
            <p:cNvPr id="56327" name="矩形 81931"/>
            <p:cNvSpPr/>
            <p:nvPr/>
          </p:nvSpPr>
          <p:spPr>
            <a:xfrm>
              <a:off x="738" y="3333"/>
              <a:ext cx="184" cy="189"/>
            </a:xfrm>
            <a:prstGeom prst="rect">
              <a:avLst/>
            </a:prstGeom>
            <a:solidFill>
              <a:schemeClr val="bg1"/>
            </a:solidFill>
            <a:ln w="12700">
              <a:noFill/>
              <a:miter/>
            </a:ln>
          </p:spPr>
          <p:txBody>
            <a:bodyPr anchor="t"/>
            <a:lstStyle/>
            <a:p>
              <a:pPr lvl="0" eaLnBrk="0" hangingPunct="0"/>
              <a:endParaRPr lang="zh-CN" altLang="en-US" b="1" dirty="0">
                <a:latin typeface="黑体" panose="02010600030101010101" pitchFamily="49" charset="-122"/>
                <a:ea typeface="黑体" panose="02010600030101010101" pitchFamily="49" charset="-122"/>
              </a:endParaRPr>
            </a:p>
          </p:txBody>
        </p:sp>
        <p:sp>
          <p:nvSpPr>
            <p:cNvPr id="56328" name="矩形 81932"/>
            <p:cNvSpPr/>
            <p:nvPr/>
          </p:nvSpPr>
          <p:spPr>
            <a:xfrm>
              <a:off x="759" y="2801"/>
              <a:ext cx="133" cy="179"/>
            </a:xfrm>
            <a:prstGeom prst="rect">
              <a:avLst/>
            </a:prstGeom>
            <a:solidFill>
              <a:schemeClr val="bg1"/>
            </a:solidFill>
            <a:ln w="12700">
              <a:noFill/>
              <a:miter/>
            </a:ln>
          </p:spPr>
          <p:txBody>
            <a:bodyPr anchor="t"/>
            <a:lstStyle/>
            <a:p>
              <a:pPr lvl="0" eaLnBrk="0" hangingPunct="0"/>
              <a:endParaRPr lang="zh-CN" altLang="en-US" b="1" dirty="0">
                <a:latin typeface="黑体" panose="02010600030101010101" pitchFamily="49" charset="-122"/>
                <a:ea typeface="黑体" panose="02010600030101010101" pitchFamily="49" charset="-122"/>
              </a:endParaRPr>
            </a:p>
          </p:txBody>
        </p:sp>
        <p:grpSp>
          <p:nvGrpSpPr>
            <p:cNvPr id="56329" name="组合 81933"/>
            <p:cNvGrpSpPr/>
            <p:nvPr/>
          </p:nvGrpSpPr>
          <p:grpSpPr>
            <a:xfrm>
              <a:off x="664" y="1687"/>
              <a:ext cx="4123" cy="2085"/>
              <a:chOff x="673" y="1619"/>
              <a:chExt cx="4123" cy="2085"/>
            </a:xfrm>
          </p:grpSpPr>
          <p:grpSp>
            <p:nvGrpSpPr>
              <p:cNvPr id="56330" name="组合 81934"/>
              <p:cNvGrpSpPr/>
              <p:nvPr/>
            </p:nvGrpSpPr>
            <p:grpSpPr>
              <a:xfrm>
                <a:off x="992" y="1619"/>
                <a:ext cx="3804" cy="1645"/>
                <a:chOff x="992" y="1619"/>
                <a:chExt cx="3804" cy="1645"/>
              </a:xfrm>
            </p:grpSpPr>
            <p:sp>
              <p:nvSpPr>
                <p:cNvPr id="56331" name="平行四边形 81935"/>
                <p:cNvSpPr/>
                <p:nvPr/>
              </p:nvSpPr>
              <p:spPr>
                <a:xfrm rot="5400000">
                  <a:off x="2062" y="530"/>
                  <a:ext cx="1645" cy="3804"/>
                </a:xfrm>
                <a:prstGeom prst="parallelogram">
                  <a:avLst>
                    <a:gd name="adj" fmla="val 37968"/>
                  </a:avLst>
                </a:prstGeom>
                <a:solidFill>
                  <a:schemeClr val="accent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dirty="0">
                    <a:latin typeface="黑体" panose="02010600030101010101" pitchFamily="49" charset="-122"/>
                    <a:ea typeface="黑体" panose="02010600030101010101" pitchFamily="49" charset="-122"/>
                  </a:endParaRPr>
                </a:p>
              </p:txBody>
            </p:sp>
            <p:sp>
              <p:nvSpPr>
                <p:cNvPr id="56332" name="右箭头 81936"/>
                <p:cNvSpPr/>
                <p:nvPr/>
              </p:nvSpPr>
              <p:spPr>
                <a:xfrm rot="601221">
                  <a:off x="2228" y="2087"/>
                  <a:ext cx="1066" cy="424"/>
                </a:xfrm>
                <a:prstGeom prst="rightArrow">
                  <a:avLst>
                    <a:gd name="adj1" fmla="val 49370"/>
                    <a:gd name="adj2" fmla="val 80685"/>
                  </a:avLst>
                </a:prstGeom>
                <a:solidFill>
                  <a:srgbClr val="FFFF99"/>
                </a:solidFill>
                <a:ln w="28575" cap="flat" cmpd="sng">
                  <a:solidFill>
                    <a:schemeClr val="tx1"/>
                  </a:solidFill>
                  <a:prstDash val="solid"/>
                  <a:miter/>
                  <a:headEnd type="none" w="med" len="med"/>
                  <a:tailEnd type="none" w="med" len="med"/>
                </a:ln>
              </p:spPr>
              <p:txBody>
                <a:bodyPr wrap="none" anchor="ctr"/>
                <a:lstStyle/>
                <a:p>
                  <a:pPr lvl="0" algn="ctr" defTabSz="762000" eaLnBrk="0" hangingPunct="0"/>
                  <a:r>
                    <a:rPr lang="zh-CN" altLang="en-US" sz="2000" b="1" dirty="0">
                      <a:solidFill>
                        <a:srgbClr val="333399"/>
                      </a:solidFill>
                      <a:latin typeface="黑体" panose="02010600030101010101" pitchFamily="49" charset="-122"/>
                      <a:ea typeface="黑体" panose="02010600030101010101" pitchFamily="49" charset="-122"/>
                    </a:rPr>
                    <a:t>数据帧</a:t>
                  </a:r>
                </a:p>
              </p:txBody>
            </p:sp>
          </p:grpSp>
          <p:grpSp>
            <p:nvGrpSpPr>
              <p:cNvPr id="56333" name="组合 81937"/>
              <p:cNvGrpSpPr/>
              <p:nvPr/>
            </p:nvGrpSpPr>
            <p:grpSpPr>
              <a:xfrm>
                <a:off x="673" y="2614"/>
                <a:ext cx="4123" cy="1090"/>
                <a:chOff x="673" y="2606"/>
                <a:chExt cx="4123" cy="1090"/>
              </a:xfrm>
            </p:grpSpPr>
            <p:grpSp>
              <p:nvGrpSpPr>
                <p:cNvPr id="56334" name="组合 81938"/>
                <p:cNvGrpSpPr/>
                <p:nvPr/>
              </p:nvGrpSpPr>
              <p:grpSpPr>
                <a:xfrm>
                  <a:off x="992" y="2627"/>
                  <a:ext cx="3804" cy="1061"/>
                  <a:chOff x="992" y="2627"/>
                  <a:chExt cx="3804" cy="1061"/>
                </a:xfrm>
              </p:grpSpPr>
              <p:grpSp>
                <p:nvGrpSpPr>
                  <p:cNvPr id="56335" name="组合 81939"/>
                  <p:cNvGrpSpPr/>
                  <p:nvPr/>
                </p:nvGrpSpPr>
                <p:grpSpPr>
                  <a:xfrm>
                    <a:off x="992" y="2627"/>
                    <a:ext cx="3804" cy="1061"/>
                    <a:chOff x="992" y="2627"/>
                    <a:chExt cx="3804" cy="1061"/>
                  </a:xfrm>
                </p:grpSpPr>
                <p:sp>
                  <p:nvSpPr>
                    <p:cNvPr id="56336" name="平行四边形 81940"/>
                    <p:cNvSpPr/>
                    <p:nvPr/>
                  </p:nvSpPr>
                  <p:spPr>
                    <a:xfrm rot="5400000">
                      <a:off x="2354" y="1246"/>
                      <a:ext cx="1061" cy="3804"/>
                    </a:xfrm>
                    <a:prstGeom prst="parallelogram">
                      <a:avLst>
                        <a:gd name="adj" fmla="val 59685"/>
                      </a:avLst>
                    </a:prstGeom>
                    <a:solidFill>
                      <a:srgbClr val="FF3399"/>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dirty="0">
                        <a:latin typeface="黑体" panose="02010600030101010101" pitchFamily="49" charset="-122"/>
                        <a:ea typeface="黑体" panose="02010600030101010101" pitchFamily="49" charset="-122"/>
                      </a:endParaRPr>
                    </a:p>
                  </p:txBody>
                </p:sp>
                <p:sp>
                  <p:nvSpPr>
                    <p:cNvPr id="56337" name="右箭头 81941"/>
                    <p:cNvSpPr/>
                    <p:nvPr/>
                  </p:nvSpPr>
                  <p:spPr>
                    <a:xfrm rot="601221">
                      <a:off x="2272" y="2973"/>
                      <a:ext cx="1737" cy="469"/>
                    </a:xfrm>
                    <a:prstGeom prst="rightArrow">
                      <a:avLst>
                        <a:gd name="adj1" fmla="val 49370"/>
                        <a:gd name="adj2" fmla="val 118858"/>
                      </a:avLst>
                    </a:prstGeom>
                    <a:solidFill>
                      <a:srgbClr val="FFFF99"/>
                    </a:solidFill>
                    <a:ln w="38100" cap="flat" cmpd="dbl">
                      <a:solidFill>
                        <a:schemeClr val="tx1"/>
                      </a:solidFill>
                      <a:prstDash val="solid"/>
                      <a:miter/>
                      <a:headEnd type="none" w="med" len="med"/>
                      <a:tailEnd type="none" w="med" len="med"/>
                    </a:ln>
                  </p:spPr>
                  <p:txBody>
                    <a:bodyPr anchor="t"/>
                    <a:lstStyle/>
                    <a:p>
                      <a:pPr lvl="0" eaLnBrk="0" hangingPunct="0"/>
                      <a:endParaRPr lang="zh-CN" altLang="en-US" b="1" dirty="0">
                        <a:latin typeface="黑体" panose="02010600030101010101" pitchFamily="49" charset="-122"/>
                        <a:ea typeface="黑体" panose="02010600030101010101" pitchFamily="49" charset="-122"/>
                      </a:endParaRPr>
                    </a:p>
                  </p:txBody>
                </p:sp>
              </p:grpSp>
              <p:sp>
                <p:nvSpPr>
                  <p:cNvPr id="56338" name="文本框 81942"/>
                  <p:cNvSpPr txBox="1"/>
                  <p:nvPr/>
                </p:nvSpPr>
                <p:spPr>
                  <a:xfrm rot="595815">
                    <a:off x="2526" y="3034"/>
                    <a:ext cx="755" cy="250"/>
                  </a:xfrm>
                  <a:prstGeom prst="rect">
                    <a:avLst/>
                  </a:prstGeom>
                  <a:noFill/>
                  <a:ln w="12700">
                    <a:noFill/>
                    <a:miter/>
                  </a:ln>
                </p:spPr>
                <p:txBody>
                  <a:bodyPr wrap="none" anchor="t">
                    <a:spAutoFit/>
                  </a:bodyPr>
                  <a:lstStyle/>
                  <a:p>
                    <a:pPr lvl="0" defTabSz="762000" eaLnBrk="0" hangingPunct="0"/>
                    <a:r>
                      <a:rPr lang="zh-CN" altLang="en-US" sz="2000" b="1" dirty="0">
                        <a:solidFill>
                          <a:srgbClr val="333399"/>
                        </a:solidFill>
                        <a:latin typeface="黑体" panose="02010600030101010101" pitchFamily="49" charset="-122"/>
                        <a:ea typeface="黑体" panose="02010600030101010101" pitchFamily="49" charset="-122"/>
                      </a:rPr>
                      <a:t>干扰信号</a:t>
                    </a:r>
                  </a:p>
                </p:txBody>
              </p:sp>
            </p:grpSp>
            <p:grpSp>
              <p:nvGrpSpPr>
                <p:cNvPr id="56339" name="组合 81943"/>
                <p:cNvGrpSpPr/>
                <p:nvPr/>
              </p:nvGrpSpPr>
              <p:grpSpPr>
                <a:xfrm>
                  <a:off x="673" y="2606"/>
                  <a:ext cx="319" cy="1090"/>
                  <a:chOff x="673" y="2606"/>
                  <a:chExt cx="319" cy="1090"/>
                </a:xfrm>
              </p:grpSpPr>
              <p:sp>
                <p:nvSpPr>
                  <p:cNvPr id="56340" name="直接连接符 81944"/>
                  <p:cNvSpPr/>
                  <p:nvPr/>
                </p:nvSpPr>
                <p:spPr>
                  <a:xfrm>
                    <a:off x="823" y="3057"/>
                    <a:ext cx="0" cy="639"/>
                  </a:xfrm>
                  <a:prstGeom prst="line">
                    <a:avLst/>
                  </a:prstGeom>
                  <a:ln w="28575" cap="flat" cmpd="sng">
                    <a:solidFill>
                      <a:srgbClr val="333399"/>
                    </a:solidFill>
                    <a:prstDash val="solid"/>
                    <a:round/>
                    <a:headEnd type="triangle" w="sm"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41" name="直接连接符 81945"/>
                  <p:cNvSpPr/>
                  <p:nvPr/>
                </p:nvSpPr>
                <p:spPr>
                  <a:xfrm>
                    <a:off x="814" y="2606"/>
                    <a:ext cx="9" cy="445"/>
                  </a:xfrm>
                  <a:prstGeom prst="line">
                    <a:avLst/>
                  </a:prstGeom>
                  <a:ln w="28575" cap="flat" cmpd="sng">
                    <a:solidFill>
                      <a:srgbClr val="333399"/>
                    </a:solidFill>
                    <a:prstDash val="solid"/>
                    <a:round/>
                    <a:headEnd type="triangle" w="sm"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42" name="矩形 81946"/>
                  <p:cNvSpPr/>
                  <p:nvPr/>
                </p:nvSpPr>
                <p:spPr>
                  <a:xfrm>
                    <a:off x="728" y="3259"/>
                    <a:ext cx="184" cy="250"/>
                  </a:xfrm>
                  <a:prstGeom prst="rect">
                    <a:avLst/>
                  </a:prstGeom>
                  <a:solidFill>
                    <a:schemeClr val="bg1"/>
                  </a:solidFill>
                  <a:ln w="12700">
                    <a:noFill/>
                    <a:miter/>
                  </a:ln>
                </p:spPr>
                <p:txBody>
                  <a:bodyPr wrap="none" lIns="90488" tIns="44450" rIns="90488" bIns="44450" anchor="t">
                    <a:spAutoFit/>
                  </a:bodyPr>
                  <a:lstStyle/>
                  <a:p>
                    <a:pPr lvl="0" defTabSz="762000" eaLnBrk="0" hangingPunct="0"/>
                    <a:r>
                      <a:rPr lang="zh-CN" altLang="en-US" sz="2000" b="1" dirty="0">
                        <a:solidFill>
                          <a:srgbClr val="333399"/>
                        </a:solidFill>
                        <a:latin typeface="黑体" panose="02010600030101010101" pitchFamily="49" charset="-122"/>
                        <a:ea typeface="黑体" panose="02010600030101010101" pitchFamily="49" charset="-122"/>
                        <a:sym typeface="Symbol" panose="05050102010706020507" pitchFamily="18" charset="2"/>
                      </a:rPr>
                      <a:t></a:t>
                    </a:r>
                  </a:p>
                </p:txBody>
              </p:sp>
              <p:sp>
                <p:nvSpPr>
                  <p:cNvPr id="56343" name="直接连接符 81947"/>
                  <p:cNvSpPr/>
                  <p:nvPr/>
                </p:nvSpPr>
                <p:spPr>
                  <a:xfrm>
                    <a:off x="739" y="3051"/>
                    <a:ext cx="253" cy="0"/>
                  </a:xfrm>
                  <a:prstGeom prst="line">
                    <a:avLst/>
                  </a:prstGeom>
                  <a:ln w="12700"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44" name="直接连接符 81948"/>
                  <p:cNvSpPr/>
                  <p:nvPr/>
                </p:nvSpPr>
                <p:spPr>
                  <a:xfrm>
                    <a:off x="739" y="3696"/>
                    <a:ext cx="253" cy="0"/>
                  </a:xfrm>
                  <a:prstGeom prst="line">
                    <a:avLst/>
                  </a:prstGeom>
                  <a:ln w="12700"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45" name="文本框 81949"/>
                  <p:cNvSpPr txBox="1"/>
                  <p:nvPr/>
                </p:nvSpPr>
                <p:spPr>
                  <a:xfrm>
                    <a:off x="673" y="2722"/>
                    <a:ext cx="247" cy="250"/>
                  </a:xfrm>
                  <a:prstGeom prst="rect">
                    <a:avLst/>
                  </a:prstGeom>
                  <a:solidFill>
                    <a:schemeClr val="bg1"/>
                  </a:solidFill>
                  <a:ln w="12700">
                    <a:noFill/>
                    <a:miter/>
                  </a:ln>
                </p:spPr>
                <p:txBody>
                  <a:bodyPr wrap="none" anchor="t">
                    <a:spAutoFit/>
                  </a:bodyPr>
                  <a:lstStyle/>
                  <a:p>
                    <a:pPr lvl="0" defTabSz="762000" eaLnBrk="0" hangingPunct="0"/>
                    <a:r>
                      <a:rPr lang="en-US" altLang="zh-CN" sz="2000" b="1" i="1" dirty="0">
                        <a:solidFill>
                          <a:srgbClr val="333399"/>
                        </a:solidFill>
                        <a:latin typeface="黑体" panose="02010600030101010101" pitchFamily="49" charset="-122"/>
                        <a:ea typeface="黑体" panose="02010600030101010101" pitchFamily="49" charset="-122"/>
                      </a:rPr>
                      <a:t>T</a:t>
                    </a:r>
                    <a:r>
                      <a:rPr lang="en-US" altLang="zh-CN" sz="2000" b="1" i="1" baseline="-25000" dirty="0">
                        <a:solidFill>
                          <a:srgbClr val="333399"/>
                        </a:solidFill>
                        <a:latin typeface="黑体" panose="02010600030101010101" pitchFamily="49" charset="-122"/>
                        <a:ea typeface="黑体" panose="02010600030101010101" pitchFamily="49" charset="-122"/>
                      </a:rPr>
                      <a:t>J</a:t>
                    </a:r>
                    <a:endParaRPr lang="en-US" altLang="zh-CN" sz="2000" b="1" dirty="0">
                      <a:solidFill>
                        <a:srgbClr val="333399"/>
                      </a:solidFill>
                      <a:latin typeface="黑体" panose="02010600030101010101" pitchFamily="49" charset="-122"/>
                      <a:ea typeface="黑体" panose="02010600030101010101" pitchFamily="49" charset="-122"/>
                    </a:endParaRPr>
                  </a:p>
                </p:txBody>
              </p:sp>
            </p:grpSp>
          </p:grpSp>
        </p:grpSp>
        <p:sp>
          <p:nvSpPr>
            <p:cNvPr id="56346" name="直接连接符 81950"/>
            <p:cNvSpPr/>
            <p:nvPr/>
          </p:nvSpPr>
          <p:spPr>
            <a:xfrm>
              <a:off x="992" y="1687"/>
              <a:ext cx="3793" cy="0"/>
            </a:xfrm>
            <a:prstGeom prst="line">
              <a:avLst/>
            </a:prstGeom>
            <a:ln w="38100" cap="flat" cmpd="dbl">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47" name="直接连接符 81951"/>
            <p:cNvSpPr/>
            <p:nvPr/>
          </p:nvSpPr>
          <p:spPr>
            <a:xfrm>
              <a:off x="983" y="1692"/>
              <a:ext cx="0" cy="2164"/>
            </a:xfrm>
            <a:prstGeom prst="line">
              <a:avLst/>
            </a:prstGeom>
            <a:ln w="12700"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48" name="直接连接符 81952"/>
            <p:cNvSpPr/>
            <p:nvPr/>
          </p:nvSpPr>
          <p:spPr>
            <a:xfrm>
              <a:off x="4817" y="1687"/>
              <a:ext cx="594" cy="0"/>
            </a:xfrm>
            <a:prstGeom prst="line">
              <a:avLst/>
            </a:prstGeom>
            <a:ln w="12700"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49" name="直接连接符 81953"/>
            <p:cNvSpPr/>
            <p:nvPr/>
          </p:nvSpPr>
          <p:spPr>
            <a:xfrm>
              <a:off x="4817" y="2324"/>
              <a:ext cx="253" cy="0"/>
            </a:xfrm>
            <a:prstGeom prst="line">
              <a:avLst/>
            </a:prstGeom>
            <a:ln w="12700"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50" name="直接连接符 81954"/>
            <p:cNvSpPr/>
            <p:nvPr/>
          </p:nvSpPr>
          <p:spPr>
            <a:xfrm>
              <a:off x="4935" y="1692"/>
              <a:ext cx="0" cy="632"/>
            </a:xfrm>
            <a:prstGeom prst="line">
              <a:avLst/>
            </a:prstGeom>
            <a:ln w="19050" cap="flat" cmpd="sng">
              <a:solidFill>
                <a:srgbClr val="333399"/>
              </a:solidFill>
              <a:prstDash val="solid"/>
              <a:round/>
              <a:headEnd type="triangl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51" name="矩形 81955"/>
            <p:cNvSpPr/>
            <p:nvPr/>
          </p:nvSpPr>
          <p:spPr>
            <a:xfrm>
              <a:off x="748" y="1411"/>
              <a:ext cx="226" cy="325"/>
            </a:xfrm>
            <a:prstGeom prst="rect">
              <a:avLst/>
            </a:prstGeom>
            <a:noFill/>
            <a:ln w="12700">
              <a:noFill/>
              <a:miter/>
            </a:ln>
          </p:spPr>
          <p:txBody>
            <a:bodyPr wrap="none" lIns="90488" tIns="44450" rIns="90488" bIns="44450" anchor="t">
              <a:spAutoFit/>
            </a:bodyPr>
            <a:lstStyle/>
            <a:p>
              <a:pPr lvl="0" defTabSz="762000" eaLnBrk="0" hangingPunct="0"/>
              <a:r>
                <a:rPr lang="en-US" altLang="zh-CN" sz="2800" b="1" dirty="0">
                  <a:solidFill>
                    <a:srgbClr val="333399"/>
                  </a:solidFill>
                  <a:latin typeface="黑体" panose="02010600030101010101" pitchFamily="49" charset="-122"/>
                  <a:ea typeface="黑体" panose="02010600030101010101" pitchFamily="49" charset="-122"/>
                </a:rPr>
                <a:t>A</a:t>
              </a:r>
            </a:p>
          </p:txBody>
        </p:sp>
        <p:sp>
          <p:nvSpPr>
            <p:cNvPr id="56352" name="矩形 81956"/>
            <p:cNvSpPr/>
            <p:nvPr/>
          </p:nvSpPr>
          <p:spPr>
            <a:xfrm>
              <a:off x="4685" y="1411"/>
              <a:ext cx="226" cy="325"/>
            </a:xfrm>
            <a:prstGeom prst="rect">
              <a:avLst/>
            </a:prstGeom>
            <a:noFill/>
            <a:ln w="12700">
              <a:noFill/>
              <a:miter/>
            </a:ln>
          </p:spPr>
          <p:txBody>
            <a:bodyPr wrap="none" lIns="90488" tIns="44450" rIns="90488" bIns="44450" anchor="t">
              <a:spAutoFit/>
            </a:bodyPr>
            <a:lstStyle/>
            <a:p>
              <a:pPr lvl="0" defTabSz="762000" eaLnBrk="0" hangingPunct="0"/>
              <a:r>
                <a:rPr lang="en-US" altLang="zh-CN" sz="2800" b="1" dirty="0">
                  <a:solidFill>
                    <a:srgbClr val="333399"/>
                  </a:solidFill>
                  <a:latin typeface="黑体" panose="02010600030101010101" pitchFamily="49" charset="-122"/>
                  <a:ea typeface="黑体" panose="02010600030101010101" pitchFamily="49" charset="-122"/>
                </a:rPr>
                <a:t>B</a:t>
              </a:r>
            </a:p>
          </p:txBody>
        </p:sp>
        <p:sp>
          <p:nvSpPr>
            <p:cNvPr id="56353" name="直接连接符 81957"/>
            <p:cNvSpPr/>
            <p:nvPr/>
          </p:nvSpPr>
          <p:spPr>
            <a:xfrm>
              <a:off x="535" y="1816"/>
              <a:ext cx="0" cy="1463"/>
            </a:xfrm>
            <a:prstGeom prst="line">
              <a:avLst/>
            </a:prstGeom>
            <a:ln w="28575" cap="flat" cmpd="sng">
              <a:solidFill>
                <a:srgbClr val="333399"/>
              </a:solidFill>
              <a:prstDash val="solid"/>
              <a:round/>
              <a:headEnd type="none" w="med"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54" name="直接连接符 81958"/>
            <p:cNvSpPr/>
            <p:nvPr/>
          </p:nvSpPr>
          <p:spPr>
            <a:xfrm>
              <a:off x="4785" y="1683"/>
              <a:ext cx="0" cy="2178"/>
            </a:xfrm>
            <a:prstGeom prst="line">
              <a:avLst/>
            </a:prstGeom>
            <a:ln w="12700"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55" name="直接连接符 81959"/>
            <p:cNvSpPr/>
            <p:nvPr/>
          </p:nvSpPr>
          <p:spPr>
            <a:xfrm>
              <a:off x="700" y="2684"/>
              <a:ext cx="252" cy="0"/>
            </a:xfrm>
            <a:prstGeom prst="line">
              <a:avLst/>
            </a:prstGeom>
            <a:ln w="12700"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56" name="直接连接符 81960"/>
            <p:cNvSpPr/>
            <p:nvPr/>
          </p:nvSpPr>
          <p:spPr>
            <a:xfrm>
              <a:off x="685" y="1687"/>
              <a:ext cx="252" cy="0"/>
            </a:xfrm>
            <a:prstGeom prst="line">
              <a:avLst/>
            </a:prstGeom>
            <a:ln w="12700"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57" name="直接连接符 81961"/>
            <p:cNvSpPr/>
            <p:nvPr/>
          </p:nvSpPr>
          <p:spPr>
            <a:xfrm>
              <a:off x="814" y="1687"/>
              <a:ext cx="0" cy="989"/>
            </a:xfrm>
            <a:prstGeom prst="line">
              <a:avLst/>
            </a:prstGeom>
            <a:ln w="28575" cap="flat" cmpd="sng">
              <a:solidFill>
                <a:srgbClr val="333399"/>
              </a:solidFill>
              <a:prstDash val="solid"/>
              <a:round/>
              <a:headEnd type="triangle" w="sm"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grpSp>
          <p:nvGrpSpPr>
            <p:cNvPr id="56358" name="组合 81962"/>
            <p:cNvGrpSpPr/>
            <p:nvPr/>
          </p:nvGrpSpPr>
          <p:grpSpPr>
            <a:xfrm>
              <a:off x="679" y="2017"/>
              <a:ext cx="267" cy="250"/>
              <a:chOff x="4263" y="1969"/>
              <a:chExt cx="227" cy="226"/>
            </a:xfrm>
          </p:grpSpPr>
          <p:sp>
            <p:nvSpPr>
              <p:cNvPr id="56359" name="矩形 81963"/>
              <p:cNvSpPr/>
              <p:nvPr/>
            </p:nvSpPr>
            <p:spPr>
              <a:xfrm>
                <a:off x="4309" y="2009"/>
                <a:ext cx="181" cy="182"/>
              </a:xfrm>
              <a:prstGeom prst="rect">
                <a:avLst/>
              </a:prstGeom>
              <a:solidFill>
                <a:schemeClr val="bg1"/>
              </a:solidFill>
              <a:ln w="12700">
                <a:noFill/>
                <a:miter/>
              </a:ln>
            </p:spPr>
            <p:txBody>
              <a:bodyPr anchor="t"/>
              <a:lstStyle/>
              <a:p>
                <a:pPr lvl="0" eaLnBrk="0" hangingPunct="0"/>
                <a:endParaRPr lang="zh-CN" altLang="en-US" b="1" dirty="0">
                  <a:latin typeface="黑体" panose="02010600030101010101" pitchFamily="49" charset="-122"/>
                  <a:ea typeface="黑体" panose="02010600030101010101" pitchFamily="49" charset="-122"/>
                </a:endParaRPr>
              </a:p>
            </p:txBody>
          </p:sp>
          <p:sp>
            <p:nvSpPr>
              <p:cNvPr id="56360" name="文本框 81964"/>
              <p:cNvSpPr txBox="1"/>
              <p:nvPr/>
            </p:nvSpPr>
            <p:spPr>
              <a:xfrm>
                <a:off x="4263" y="1969"/>
                <a:ext cx="210" cy="226"/>
              </a:xfrm>
              <a:prstGeom prst="rect">
                <a:avLst/>
              </a:prstGeom>
              <a:noFill/>
              <a:ln w="12700">
                <a:noFill/>
                <a:miter/>
              </a:ln>
            </p:spPr>
            <p:txBody>
              <a:bodyPr wrap="none" anchor="t">
                <a:spAutoFit/>
              </a:bodyPr>
              <a:lstStyle/>
              <a:p>
                <a:pPr lvl="0" defTabSz="762000" eaLnBrk="0" hangingPunct="0"/>
                <a:r>
                  <a:rPr lang="en-US" altLang="zh-CN" sz="2000" b="1" i="1" dirty="0">
                    <a:solidFill>
                      <a:srgbClr val="333399"/>
                    </a:solidFill>
                    <a:latin typeface="黑体" panose="02010600030101010101" pitchFamily="49" charset="-122"/>
                    <a:ea typeface="黑体" panose="02010600030101010101" pitchFamily="49" charset="-122"/>
                  </a:rPr>
                  <a:t>T</a:t>
                </a:r>
                <a:r>
                  <a:rPr lang="en-US" altLang="zh-CN" sz="2000" b="1" i="1" baseline="-25000" dirty="0">
                    <a:solidFill>
                      <a:srgbClr val="333399"/>
                    </a:solidFill>
                    <a:latin typeface="黑体" panose="02010600030101010101" pitchFamily="49" charset="-122"/>
                    <a:ea typeface="黑体" panose="02010600030101010101" pitchFamily="49" charset="-122"/>
                  </a:rPr>
                  <a:t>B</a:t>
                </a:r>
                <a:endParaRPr lang="en-US" altLang="zh-CN" sz="2000" b="1" dirty="0">
                  <a:solidFill>
                    <a:srgbClr val="333399"/>
                  </a:solidFill>
                  <a:latin typeface="黑体" panose="02010600030101010101" pitchFamily="49" charset="-122"/>
                  <a:ea typeface="黑体" panose="02010600030101010101" pitchFamily="49" charset="-122"/>
                </a:endParaRPr>
              </a:p>
            </p:txBody>
          </p:sp>
        </p:grpSp>
        <p:sp>
          <p:nvSpPr>
            <p:cNvPr id="56361" name="文本框 81965"/>
            <p:cNvSpPr txBox="1"/>
            <p:nvPr/>
          </p:nvSpPr>
          <p:spPr>
            <a:xfrm>
              <a:off x="422" y="3260"/>
              <a:ext cx="195" cy="250"/>
            </a:xfrm>
            <a:prstGeom prst="rect">
              <a:avLst/>
            </a:prstGeom>
            <a:noFill/>
            <a:ln w="12700">
              <a:noFill/>
              <a:miter/>
            </a:ln>
          </p:spPr>
          <p:txBody>
            <a:bodyPr wrap="none" anchor="t">
              <a:spAutoFit/>
            </a:bodyPr>
            <a:lstStyle/>
            <a:p>
              <a:pPr lvl="0" defTabSz="762000" eaLnBrk="0" hangingPunct="0"/>
              <a:r>
                <a:rPr lang="en-US" altLang="zh-CN" sz="2000" b="1" i="1" dirty="0">
                  <a:solidFill>
                    <a:srgbClr val="333399"/>
                  </a:solidFill>
                  <a:latin typeface="黑体" panose="02010600030101010101" pitchFamily="49" charset="-122"/>
                  <a:ea typeface="黑体" panose="02010600030101010101" pitchFamily="49" charset="-122"/>
                </a:rPr>
                <a:t>t</a:t>
              </a:r>
            </a:p>
          </p:txBody>
        </p:sp>
        <p:sp>
          <p:nvSpPr>
            <p:cNvPr id="56362" name="直接连接符 81966"/>
            <p:cNvSpPr/>
            <p:nvPr/>
          </p:nvSpPr>
          <p:spPr>
            <a:xfrm>
              <a:off x="983" y="3764"/>
              <a:ext cx="3812" cy="0"/>
            </a:xfrm>
            <a:prstGeom prst="line">
              <a:avLst/>
            </a:prstGeom>
            <a:ln w="19050" cap="flat" cmpd="sng">
              <a:solidFill>
                <a:schemeClr val="tx1"/>
              </a:solidFill>
              <a:prstDash val="dash"/>
              <a:round/>
              <a:headEnd type="none" w="sm" len="med"/>
              <a:tailEnd type="non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63" name="矩形 81967"/>
            <p:cNvSpPr/>
            <p:nvPr/>
          </p:nvSpPr>
          <p:spPr>
            <a:xfrm>
              <a:off x="4856" y="1860"/>
              <a:ext cx="184" cy="250"/>
            </a:xfrm>
            <a:prstGeom prst="rect">
              <a:avLst/>
            </a:prstGeom>
            <a:solidFill>
              <a:schemeClr val="bg1"/>
            </a:solidFill>
            <a:ln w="12700">
              <a:noFill/>
              <a:miter/>
            </a:ln>
          </p:spPr>
          <p:txBody>
            <a:bodyPr wrap="none" lIns="90488" tIns="44450" rIns="90488" bIns="44450" anchor="t">
              <a:spAutoFit/>
            </a:bodyPr>
            <a:lstStyle/>
            <a:p>
              <a:pPr lvl="0" defTabSz="762000" eaLnBrk="0" hangingPunct="0"/>
              <a:r>
                <a:rPr lang="zh-CN" altLang="en-US" sz="2000" b="1" dirty="0">
                  <a:solidFill>
                    <a:srgbClr val="333399"/>
                  </a:solidFill>
                  <a:latin typeface="黑体" panose="02010600030101010101" pitchFamily="49" charset="-122"/>
                  <a:ea typeface="黑体" panose="02010600030101010101" pitchFamily="49" charset="-122"/>
                  <a:sym typeface="Symbol" panose="05050102010706020507" pitchFamily="18" charset="2"/>
                </a:rPr>
                <a:t></a:t>
              </a:r>
            </a:p>
          </p:txBody>
        </p:sp>
        <p:grpSp>
          <p:nvGrpSpPr>
            <p:cNvPr id="56364" name="组合 81968"/>
            <p:cNvGrpSpPr/>
            <p:nvPr/>
          </p:nvGrpSpPr>
          <p:grpSpPr>
            <a:xfrm>
              <a:off x="3852" y="1230"/>
              <a:ext cx="943" cy="829"/>
              <a:chOff x="3861" y="1162"/>
              <a:chExt cx="943" cy="829"/>
            </a:xfrm>
          </p:grpSpPr>
          <p:sp>
            <p:nvSpPr>
              <p:cNvPr id="56365" name="圆角矩形 81969"/>
              <p:cNvSpPr/>
              <p:nvPr/>
            </p:nvSpPr>
            <p:spPr>
              <a:xfrm flipH="1">
                <a:off x="3861" y="1171"/>
                <a:ext cx="924" cy="225"/>
              </a:xfrm>
              <a:prstGeom prst="roundRect">
                <a:avLst>
                  <a:gd name="adj" fmla="val 35417"/>
                </a:avLst>
              </a:prstGeom>
              <a:solidFill>
                <a:srgbClr val="FFFF99"/>
              </a:solidFill>
              <a:ln w="19050" cap="flat" cmpd="sng">
                <a:solidFill>
                  <a:schemeClr val="tx1"/>
                </a:solidFill>
                <a:prstDash val="solid"/>
                <a:round/>
                <a:headEnd type="none" w="med" len="med"/>
                <a:tailEnd type="none" w="med" len="med"/>
              </a:ln>
            </p:spPr>
            <p:txBody>
              <a:bodyPr anchor="t"/>
              <a:lstStyle/>
              <a:p>
                <a:pPr lvl="0" eaLnBrk="0" hangingPunct="0"/>
                <a:endParaRPr lang="zh-CN" altLang="en-US" b="1" dirty="0">
                  <a:latin typeface="黑体" panose="02010600030101010101" pitchFamily="49" charset="-122"/>
                  <a:ea typeface="黑体" panose="02010600030101010101" pitchFamily="49" charset="-122"/>
                </a:endParaRPr>
              </a:p>
            </p:txBody>
          </p:sp>
          <p:sp>
            <p:nvSpPr>
              <p:cNvPr id="56366" name="文本框 81970"/>
              <p:cNvSpPr txBox="1"/>
              <p:nvPr/>
            </p:nvSpPr>
            <p:spPr>
              <a:xfrm>
                <a:off x="3878" y="1162"/>
                <a:ext cx="915" cy="250"/>
              </a:xfrm>
              <a:prstGeom prst="rect">
                <a:avLst/>
              </a:prstGeom>
              <a:noFill/>
              <a:ln w="12700">
                <a:noFill/>
                <a:miter/>
              </a:ln>
            </p:spPr>
            <p:txBody>
              <a:bodyPr wrap="none" anchor="t">
                <a:spAutoFit/>
              </a:bodyPr>
              <a:lstStyle/>
              <a:p>
                <a:pPr lvl="0" defTabSz="762000" eaLnBrk="0" hangingPunct="0"/>
                <a:r>
                  <a:rPr lang="en-US" altLang="zh-CN" sz="2000" b="1" dirty="0">
                    <a:solidFill>
                      <a:srgbClr val="333399"/>
                    </a:solidFill>
                    <a:latin typeface="黑体" panose="02010600030101010101" pitchFamily="49" charset="-122"/>
                    <a:ea typeface="黑体" panose="02010600030101010101" pitchFamily="49" charset="-122"/>
                  </a:rPr>
                  <a:t>B </a:t>
                </a:r>
                <a:r>
                  <a:rPr lang="zh-CN" altLang="en-US" sz="2000" b="1" dirty="0">
                    <a:solidFill>
                      <a:srgbClr val="333399"/>
                    </a:solidFill>
                    <a:latin typeface="黑体" panose="02010600030101010101" pitchFamily="49" charset="-122"/>
                    <a:ea typeface="黑体" panose="02010600030101010101" pitchFamily="49" charset="-122"/>
                  </a:rPr>
                  <a:t>发送数据</a:t>
                </a:r>
              </a:p>
            </p:txBody>
          </p:sp>
          <p:sp>
            <p:nvSpPr>
              <p:cNvPr id="56367" name="直接连接符 81971"/>
              <p:cNvSpPr/>
              <p:nvPr/>
            </p:nvSpPr>
            <p:spPr>
              <a:xfrm>
                <a:off x="4377" y="1389"/>
                <a:ext cx="427" cy="602"/>
              </a:xfrm>
              <a:prstGeom prst="line">
                <a:avLst/>
              </a:prstGeom>
              <a:ln w="19050" cap="flat" cmpd="sng">
                <a:solidFill>
                  <a:srgbClr val="333399"/>
                </a:solidFill>
                <a:prstDash val="solid"/>
                <a:round/>
                <a:headEnd type="none" w="med" len="med"/>
                <a:tailEnd type="triangle" w="med" len="lg"/>
              </a:ln>
            </p:spPr>
            <p:txBody>
              <a:bodyPr anchor="t"/>
              <a:lstStyle/>
              <a:p>
                <a:pPr lvl="0"/>
                <a:endParaRPr lang="zh-CN" altLang="en-US">
                  <a:latin typeface="Arial" panose="020B0604020202020204" pitchFamily="34" charset="0"/>
                  <a:ea typeface="宋体" panose="02010600030101010101" pitchFamily="2" charset="-122"/>
                </a:endParaRPr>
              </a:p>
            </p:txBody>
          </p:sp>
        </p:grpSp>
        <p:sp>
          <p:nvSpPr>
            <p:cNvPr id="56368" name="直接连接符 81972"/>
            <p:cNvSpPr/>
            <p:nvPr/>
          </p:nvSpPr>
          <p:spPr>
            <a:xfrm flipH="1">
              <a:off x="979" y="2324"/>
              <a:ext cx="340" cy="365"/>
            </a:xfrm>
            <a:prstGeom prst="line">
              <a:avLst/>
            </a:prstGeom>
            <a:ln w="28575" cap="flat" cmpd="sng">
              <a:solidFill>
                <a:schemeClr val="tx1"/>
              </a:solidFill>
              <a:prstDash val="solid"/>
              <a:round/>
              <a:headEnd type="none" w="med" len="med"/>
              <a:tailEnd type="triangle" w="med" len="lg"/>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69" name="爆炸形 1 81973"/>
            <p:cNvSpPr/>
            <p:nvPr/>
          </p:nvSpPr>
          <p:spPr>
            <a:xfrm>
              <a:off x="983" y="1820"/>
              <a:ext cx="1072" cy="998"/>
            </a:xfrm>
            <a:prstGeom prst="irregularSeal1">
              <a:avLst/>
            </a:prstGeom>
            <a:solidFill>
              <a:srgbClr val="FFCCFF"/>
            </a:solidFill>
            <a:ln w="19050" cap="flat" cmpd="sng">
              <a:solidFill>
                <a:schemeClr val="tx1"/>
              </a:solidFill>
              <a:prstDash val="solid"/>
              <a:miter/>
              <a:headEnd type="none" w="med" len="med"/>
              <a:tailEnd type="none" w="med" len="med"/>
            </a:ln>
          </p:spPr>
          <p:txBody>
            <a:bodyPr anchor="t"/>
            <a:lstStyle/>
            <a:p>
              <a:pPr lvl="0" eaLnBrk="0" hangingPunct="0"/>
              <a:endParaRPr lang="zh-CN" altLang="en-US" b="1" dirty="0">
                <a:latin typeface="黑体" panose="02010600030101010101" pitchFamily="49" charset="-122"/>
                <a:ea typeface="黑体" panose="02010600030101010101" pitchFamily="49" charset="-122"/>
              </a:endParaRPr>
            </a:p>
          </p:txBody>
        </p:sp>
        <p:sp>
          <p:nvSpPr>
            <p:cNvPr id="56370" name="文本框 81974"/>
            <p:cNvSpPr txBox="1"/>
            <p:nvPr/>
          </p:nvSpPr>
          <p:spPr>
            <a:xfrm>
              <a:off x="1160" y="2102"/>
              <a:ext cx="691" cy="462"/>
            </a:xfrm>
            <a:prstGeom prst="rect">
              <a:avLst/>
            </a:prstGeom>
            <a:noFill/>
            <a:ln w="12700">
              <a:noFill/>
              <a:miter/>
            </a:ln>
          </p:spPr>
          <p:txBody>
            <a:bodyPr wrap="none" anchor="t">
              <a:spAutoFit/>
            </a:bodyPr>
            <a:lstStyle/>
            <a:p>
              <a:pPr lvl="0" defTabSz="762000" eaLnBrk="0" hangingPunct="0">
                <a:lnSpc>
                  <a:spcPct val="85000"/>
                </a:lnSpc>
              </a:pPr>
              <a:r>
                <a:rPr lang="en-US" altLang="zh-CN" sz="2400" b="1" dirty="0">
                  <a:solidFill>
                    <a:srgbClr val="333399"/>
                  </a:solidFill>
                  <a:latin typeface="黑体" panose="02010600030101010101" pitchFamily="49" charset="-122"/>
                  <a:ea typeface="黑体" panose="02010600030101010101" pitchFamily="49" charset="-122"/>
                </a:rPr>
                <a:t>A </a:t>
              </a:r>
              <a:r>
                <a:rPr lang="zh-CN" altLang="en-US" sz="2400" b="1" dirty="0">
                  <a:solidFill>
                    <a:srgbClr val="333399"/>
                  </a:solidFill>
                  <a:latin typeface="黑体" panose="02010600030101010101" pitchFamily="49" charset="-122"/>
                  <a:ea typeface="黑体" panose="02010600030101010101" pitchFamily="49" charset="-122"/>
                </a:rPr>
                <a:t>检测</a:t>
              </a:r>
            </a:p>
            <a:p>
              <a:pPr lvl="0" defTabSz="762000" eaLnBrk="0" hangingPunct="0">
                <a:lnSpc>
                  <a:spcPct val="85000"/>
                </a:lnSpc>
              </a:pPr>
              <a:r>
                <a:rPr lang="zh-CN" altLang="en-US" sz="2400" b="1" dirty="0">
                  <a:solidFill>
                    <a:srgbClr val="333399"/>
                  </a:solidFill>
                  <a:latin typeface="黑体" panose="02010600030101010101" pitchFamily="49" charset="-122"/>
                  <a:ea typeface="黑体" panose="02010600030101010101" pitchFamily="49" charset="-122"/>
                </a:rPr>
                <a:t>到冲突</a:t>
              </a:r>
            </a:p>
          </p:txBody>
        </p:sp>
        <p:grpSp>
          <p:nvGrpSpPr>
            <p:cNvPr id="56371" name="组合 81975"/>
            <p:cNvGrpSpPr/>
            <p:nvPr/>
          </p:nvGrpSpPr>
          <p:grpSpPr>
            <a:xfrm>
              <a:off x="2915" y="1312"/>
              <a:ext cx="1121" cy="880"/>
              <a:chOff x="2925" y="1207"/>
              <a:chExt cx="1121" cy="880"/>
            </a:xfrm>
          </p:grpSpPr>
          <p:sp>
            <p:nvSpPr>
              <p:cNvPr id="56372" name="直接连接符 81976"/>
              <p:cNvSpPr/>
              <p:nvPr/>
            </p:nvSpPr>
            <p:spPr>
              <a:xfrm>
                <a:off x="3787" y="1706"/>
                <a:ext cx="232" cy="381"/>
              </a:xfrm>
              <a:prstGeom prst="line">
                <a:avLst/>
              </a:prstGeom>
              <a:ln w="28575" cap="flat" cmpd="sng">
                <a:solidFill>
                  <a:srgbClr val="333399"/>
                </a:solidFill>
                <a:prstDash val="solid"/>
                <a:round/>
                <a:headEnd type="none" w="med" len="med"/>
                <a:tailEnd type="triangle" w="med" len="lg"/>
              </a:ln>
            </p:spPr>
            <p:txBody>
              <a:bodyPr anchor="t"/>
              <a:lstStyle/>
              <a:p>
                <a:pPr lvl="0"/>
                <a:endParaRPr lang="zh-CN" altLang="en-US">
                  <a:latin typeface="Arial" panose="020B0604020202020204" pitchFamily="34" charset="0"/>
                  <a:ea typeface="宋体" panose="02010600030101010101" pitchFamily="2" charset="-122"/>
                </a:endParaRPr>
              </a:p>
            </p:txBody>
          </p:sp>
          <p:grpSp>
            <p:nvGrpSpPr>
              <p:cNvPr id="56373" name="组合 81977"/>
              <p:cNvGrpSpPr/>
              <p:nvPr/>
            </p:nvGrpSpPr>
            <p:grpSpPr>
              <a:xfrm>
                <a:off x="2925" y="1207"/>
                <a:ext cx="1121" cy="681"/>
                <a:chOff x="3514" y="2256"/>
                <a:chExt cx="1121" cy="681"/>
              </a:xfrm>
            </p:grpSpPr>
            <p:sp>
              <p:nvSpPr>
                <p:cNvPr id="56374" name="爆炸形 1 81978"/>
                <p:cNvSpPr/>
                <p:nvPr/>
              </p:nvSpPr>
              <p:spPr>
                <a:xfrm>
                  <a:off x="3514" y="2256"/>
                  <a:ext cx="1121" cy="681"/>
                </a:xfrm>
                <a:prstGeom prst="irregularSeal1">
                  <a:avLst/>
                </a:prstGeom>
                <a:solidFill>
                  <a:srgbClr val="FFCCFF"/>
                </a:solidFill>
                <a:ln w="19050" cap="flat" cmpd="sng">
                  <a:solidFill>
                    <a:schemeClr val="tx1"/>
                  </a:solidFill>
                  <a:prstDash val="solid"/>
                  <a:miter/>
                  <a:headEnd type="none" w="med" len="med"/>
                  <a:tailEnd type="none" w="med" len="med"/>
                </a:ln>
              </p:spPr>
              <p:txBody>
                <a:bodyPr anchor="t"/>
                <a:lstStyle/>
                <a:p>
                  <a:pPr lvl="0" eaLnBrk="0" hangingPunct="0"/>
                  <a:endParaRPr lang="zh-CN" altLang="en-US" b="1" dirty="0">
                    <a:latin typeface="黑体" panose="02010600030101010101" pitchFamily="49" charset="-122"/>
                    <a:ea typeface="黑体" panose="02010600030101010101" pitchFamily="49" charset="-122"/>
                  </a:endParaRPr>
                </a:p>
              </p:txBody>
            </p:sp>
            <p:sp>
              <p:nvSpPr>
                <p:cNvPr id="56375" name="文本框 81979"/>
                <p:cNvSpPr txBox="1"/>
                <p:nvPr/>
              </p:nvSpPr>
              <p:spPr>
                <a:xfrm>
                  <a:off x="3701" y="2427"/>
                  <a:ext cx="755" cy="250"/>
                </a:xfrm>
                <a:prstGeom prst="rect">
                  <a:avLst/>
                </a:prstGeom>
                <a:noFill/>
                <a:ln w="12700">
                  <a:noFill/>
                  <a:miter/>
                </a:ln>
              </p:spPr>
              <p:txBody>
                <a:bodyPr wrap="none" anchor="t">
                  <a:spAutoFit/>
                </a:bodyPr>
                <a:lstStyle/>
                <a:p>
                  <a:pPr lvl="0" defTabSz="762000" eaLnBrk="0" hangingPunct="0"/>
                  <a:r>
                    <a:rPr lang="zh-CN" altLang="en-US" sz="2000" b="1" dirty="0">
                      <a:solidFill>
                        <a:srgbClr val="333399"/>
                      </a:solidFill>
                      <a:latin typeface="黑体" panose="02010600030101010101" pitchFamily="49" charset="-122"/>
                      <a:ea typeface="黑体" panose="02010600030101010101" pitchFamily="49" charset="-122"/>
                    </a:rPr>
                    <a:t>开始冲突</a:t>
                  </a:r>
                </a:p>
              </p:txBody>
            </p:sp>
          </p:grpSp>
        </p:grpSp>
        <p:sp>
          <p:nvSpPr>
            <p:cNvPr id="56376" name="直接连接符 81980"/>
            <p:cNvSpPr/>
            <p:nvPr/>
          </p:nvSpPr>
          <p:spPr>
            <a:xfrm>
              <a:off x="4835" y="3764"/>
              <a:ext cx="576" cy="0"/>
            </a:xfrm>
            <a:prstGeom prst="line">
              <a:avLst/>
            </a:prstGeom>
            <a:ln w="12700"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77" name="直接连接符 81981"/>
            <p:cNvSpPr/>
            <p:nvPr/>
          </p:nvSpPr>
          <p:spPr>
            <a:xfrm>
              <a:off x="5229" y="1673"/>
              <a:ext cx="0" cy="2083"/>
            </a:xfrm>
            <a:prstGeom prst="line">
              <a:avLst/>
            </a:prstGeom>
            <a:ln w="28575" cap="flat" cmpd="sng">
              <a:solidFill>
                <a:srgbClr val="333399"/>
              </a:solidFill>
              <a:prstDash val="solid"/>
              <a:round/>
              <a:headEnd type="triangle" w="sm" len="med"/>
              <a:tailEnd type="triangle" w="sm"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56378" name="文本框 81982"/>
            <p:cNvSpPr txBox="1"/>
            <p:nvPr/>
          </p:nvSpPr>
          <p:spPr>
            <a:xfrm>
              <a:off x="5082" y="2069"/>
              <a:ext cx="307" cy="1440"/>
            </a:xfrm>
            <a:prstGeom prst="rect">
              <a:avLst/>
            </a:prstGeom>
            <a:solidFill>
              <a:schemeClr val="bg1"/>
            </a:solidFill>
            <a:ln w="12700">
              <a:noFill/>
              <a:miter/>
            </a:ln>
          </p:spPr>
          <p:txBody>
            <a:bodyPr wrap="none" anchor="t">
              <a:spAutoFit/>
            </a:bodyPr>
            <a:lstStyle/>
            <a:p>
              <a:pPr lvl="0" defTabSz="762000" eaLnBrk="0" hangingPunct="0"/>
              <a:r>
                <a:rPr lang="zh-CN" altLang="en-US" sz="2400" b="1" dirty="0">
                  <a:solidFill>
                    <a:srgbClr val="333399"/>
                  </a:solidFill>
                  <a:latin typeface="黑体" panose="02010600030101010101" pitchFamily="49" charset="-122"/>
                  <a:ea typeface="黑体" panose="02010600030101010101" pitchFamily="49" charset="-122"/>
                </a:rPr>
                <a:t>信</a:t>
              </a:r>
            </a:p>
            <a:p>
              <a:pPr lvl="0" defTabSz="762000" eaLnBrk="0" hangingPunct="0"/>
              <a:r>
                <a:rPr lang="zh-CN" altLang="en-US" sz="2400" b="1" dirty="0">
                  <a:solidFill>
                    <a:srgbClr val="333399"/>
                  </a:solidFill>
                  <a:latin typeface="黑体" panose="02010600030101010101" pitchFamily="49" charset="-122"/>
                  <a:ea typeface="黑体" panose="02010600030101010101" pitchFamily="49" charset="-122"/>
                </a:rPr>
                <a:t>道</a:t>
              </a:r>
            </a:p>
            <a:p>
              <a:pPr lvl="0" defTabSz="762000" eaLnBrk="0" hangingPunct="0"/>
              <a:r>
                <a:rPr lang="zh-CN" altLang="en-US" sz="2400" b="1" dirty="0">
                  <a:solidFill>
                    <a:srgbClr val="333399"/>
                  </a:solidFill>
                  <a:latin typeface="黑体" panose="02010600030101010101" pitchFamily="49" charset="-122"/>
                  <a:ea typeface="黑体" panose="02010600030101010101" pitchFamily="49" charset="-122"/>
                </a:rPr>
                <a:t>占</a:t>
              </a:r>
            </a:p>
            <a:p>
              <a:pPr lvl="0" defTabSz="762000" eaLnBrk="0" hangingPunct="0"/>
              <a:r>
                <a:rPr lang="zh-CN" altLang="en-US" sz="2400" b="1" dirty="0">
                  <a:solidFill>
                    <a:srgbClr val="333399"/>
                  </a:solidFill>
                  <a:latin typeface="黑体" panose="02010600030101010101" pitchFamily="49" charset="-122"/>
                  <a:ea typeface="黑体" panose="02010600030101010101" pitchFamily="49" charset="-122"/>
                </a:rPr>
                <a:t>用</a:t>
              </a:r>
            </a:p>
            <a:p>
              <a:pPr lvl="0" defTabSz="762000" eaLnBrk="0" hangingPunct="0"/>
              <a:r>
                <a:rPr lang="zh-CN" altLang="en-US" sz="2400" b="1" dirty="0">
                  <a:solidFill>
                    <a:srgbClr val="333399"/>
                  </a:solidFill>
                  <a:latin typeface="黑体" panose="02010600030101010101" pitchFamily="49" charset="-122"/>
                  <a:ea typeface="黑体" panose="02010600030101010101" pitchFamily="49" charset="-122"/>
                </a:rPr>
                <a:t>时</a:t>
              </a:r>
            </a:p>
            <a:p>
              <a:pPr lvl="0" defTabSz="762000" eaLnBrk="0" hangingPunct="0"/>
              <a:r>
                <a:rPr lang="zh-CN" altLang="en-US" sz="2400" b="1" dirty="0">
                  <a:solidFill>
                    <a:srgbClr val="333399"/>
                  </a:solidFill>
                  <a:latin typeface="黑体" panose="02010600030101010101" pitchFamily="49" charset="-122"/>
                  <a:ea typeface="黑体" panose="02010600030101010101" pitchFamily="49" charset="-122"/>
                </a:rPr>
                <a:t>间</a:t>
              </a:r>
            </a:p>
          </p:txBody>
        </p:sp>
        <p:grpSp>
          <p:nvGrpSpPr>
            <p:cNvPr id="56379" name="组合 81983"/>
            <p:cNvGrpSpPr/>
            <p:nvPr/>
          </p:nvGrpSpPr>
          <p:grpSpPr>
            <a:xfrm>
              <a:off x="1011" y="1230"/>
              <a:ext cx="1015" cy="454"/>
              <a:chOff x="1020" y="1162"/>
              <a:chExt cx="1015" cy="454"/>
            </a:xfrm>
          </p:grpSpPr>
          <p:sp>
            <p:nvSpPr>
              <p:cNvPr id="56380" name="圆角矩形 81984"/>
              <p:cNvSpPr/>
              <p:nvPr/>
            </p:nvSpPr>
            <p:spPr>
              <a:xfrm flipH="1">
                <a:off x="1111" y="1171"/>
                <a:ext cx="924" cy="225"/>
              </a:xfrm>
              <a:prstGeom prst="roundRect">
                <a:avLst>
                  <a:gd name="adj" fmla="val 35417"/>
                </a:avLst>
              </a:prstGeom>
              <a:solidFill>
                <a:srgbClr val="FFFF99"/>
              </a:solidFill>
              <a:ln w="19050" cap="flat" cmpd="sng">
                <a:solidFill>
                  <a:schemeClr val="tx1"/>
                </a:solidFill>
                <a:prstDash val="solid"/>
                <a:round/>
                <a:headEnd type="none" w="med" len="med"/>
                <a:tailEnd type="none" w="med" len="med"/>
              </a:ln>
            </p:spPr>
            <p:txBody>
              <a:bodyPr anchor="t"/>
              <a:lstStyle/>
              <a:p>
                <a:pPr lvl="0" eaLnBrk="0" hangingPunct="0"/>
                <a:endParaRPr lang="zh-CN" altLang="en-US" b="1" dirty="0">
                  <a:latin typeface="黑体" panose="02010600030101010101" pitchFamily="49" charset="-122"/>
                  <a:ea typeface="黑体" panose="02010600030101010101" pitchFamily="49" charset="-122"/>
                </a:endParaRPr>
              </a:p>
            </p:txBody>
          </p:sp>
          <p:sp>
            <p:nvSpPr>
              <p:cNvPr id="56381" name="文本框 81985"/>
              <p:cNvSpPr txBox="1"/>
              <p:nvPr/>
            </p:nvSpPr>
            <p:spPr>
              <a:xfrm>
                <a:off x="1111" y="1162"/>
                <a:ext cx="915" cy="250"/>
              </a:xfrm>
              <a:prstGeom prst="rect">
                <a:avLst/>
              </a:prstGeom>
              <a:noFill/>
              <a:ln w="12700">
                <a:noFill/>
                <a:miter/>
              </a:ln>
            </p:spPr>
            <p:txBody>
              <a:bodyPr wrap="none" anchor="t">
                <a:spAutoFit/>
              </a:bodyPr>
              <a:lstStyle/>
              <a:p>
                <a:pPr lvl="0" defTabSz="762000" eaLnBrk="0" hangingPunct="0"/>
                <a:r>
                  <a:rPr lang="en-US" altLang="zh-CN" sz="2000" b="1" dirty="0">
                    <a:solidFill>
                      <a:srgbClr val="333399"/>
                    </a:solidFill>
                    <a:latin typeface="黑体" panose="02010600030101010101" pitchFamily="49" charset="-122"/>
                    <a:ea typeface="黑体" panose="02010600030101010101" pitchFamily="49" charset="-122"/>
                  </a:rPr>
                  <a:t>A </a:t>
                </a:r>
                <a:r>
                  <a:rPr lang="zh-CN" altLang="en-US" sz="2000" b="1" dirty="0">
                    <a:solidFill>
                      <a:srgbClr val="333399"/>
                    </a:solidFill>
                    <a:latin typeface="黑体" panose="02010600030101010101" pitchFamily="49" charset="-122"/>
                    <a:ea typeface="黑体" panose="02010600030101010101" pitchFamily="49" charset="-122"/>
                  </a:rPr>
                  <a:t>发送数据</a:t>
                </a:r>
              </a:p>
            </p:txBody>
          </p:sp>
          <p:sp>
            <p:nvSpPr>
              <p:cNvPr id="56382" name="直接连接符 81986"/>
              <p:cNvSpPr/>
              <p:nvPr/>
            </p:nvSpPr>
            <p:spPr>
              <a:xfrm flipH="1">
                <a:off x="1020" y="1389"/>
                <a:ext cx="409" cy="227"/>
              </a:xfrm>
              <a:prstGeom prst="line">
                <a:avLst/>
              </a:prstGeom>
              <a:ln w="19050" cap="flat" cmpd="sng">
                <a:solidFill>
                  <a:srgbClr val="333399"/>
                </a:solidFill>
                <a:prstDash val="solid"/>
                <a:round/>
                <a:headEnd type="none" w="med" len="med"/>
                <a:tailEnd type="triangle" w="med" len="lg"/>
              </a:ln>
            </p:spPr>
            <p:txBody>
              <a:bodyPr anchor="t"/>
              <a:lstStyle/>
              <a:p>
                <a:pPr lvl="0"/>
                <a:endParaRPr lang="zh-CN" altLang="en-US">
                  <a:latin typeface="Arial" panose="020B0604020202020204" pitchFamily="34" charset="0"/>
                  <a:ea typeface="宋体" panose="02010600030101010101" pitchFamily="2" charset="-122"/>
                </a:endParaRPr>
              </a:p>
            </p:txBody>
          </p:sp>
        </p:grpSp>
        <p:sp>
          <p:nvSpPr>
            <p:cNvPr id="56383" name="直接连接符 81987"/>
            <p:cNvSpPr/>
            <p:nvPr/>
          </p:nvSpPr>
          <p:spPr>
            <a:xfrm flipH="1">
              <a:off x="975" y="2059"/>
              <a:ext cx="3796" cy="635"/>
            </a:xfrm>
            <a:prstGeom prst="line">
              <a:avLst/>
            </a:prstGeom>
            <a:ln w="57150" cap="flat" cmpd="sng">
              <a:solidFill>
                <a:srgbClr val="333399"/>
              </a:solidFill>
              <a:prstDash val="solid"/>
              <a:round/>
              <a:headEnd type="none" w="med" len="med"/>
              <a:tailEnd type="triangle" w="sm" len="lg"/>
            </a:ln>
          </p:spPr>
          <p:txBody>
            <a:bodyPr anchor="t"/>
            <a:lstStyle/>
            <a:p>
              <a:pPr lvl="0"/>
              <a:endParaRPr lang="zh-CN" altLang="en-US">
                <a:latin typeface="Arial" panose="020B0604020202020204" pitchFamily="34" charset="0"/>
                <a:ea typeface="宋体" panose="02010600030101010101" pitchFamily="2" charset="-122"/>
              </a:endParaRPr>
            </a:p>
          </p:txBody>
        </p:sp>
      </p:grpSp>
      <p:sp>
        <p:nvSpPr>
          <p:cNvPr id="56384" name="标题 1" descr="afbae0ddf0234c3bbd5a2eb4a4d10acd# #矩形 674"/>
          <p:cNvSpPr>
            <a:spLocks noGrp="1"/>
          </p:cNvSpPr>
          <p:nvPr>
            <p:ph type="title"/>
          </p:nvPr>
        </p:nvSpPr>
        <p:spPr>
          <a:xfrm>
            <a:off x="838200" y="146685"/>
            <a:ext cx="10515600" cy="1325563"/>
          </a:xfrm>
        </p:spPr>
        <p:txBody>
          <a:bodyPr wrap="square" lIns="91440" tIns="45720" rIns="91440" bIns="45720" anchor="ctr"/>
          <a:lstStyle/>
          <a:p>
            <a:pPr eaLnBrk="1" hangingPunct="1"/>
            <a:r>
              <a:rPr lang="zh-CN" altLang="en-US" b="1" dirty="0">
                <a:latin typeface="黑体" panose="02010600030101010101" pitchFamily="49" charset="-122"/>
                <a:ea typeface="黑体" panose="02010600030101010101" pitchFamily="49" charset="-122"/>
              </a:rPr>
              <a:t>争用期及有效最短帧长</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9665" y="332105"/>
            <a:ext cx="9592945" cy="609600"/>
          </a:xfrm>
        </p:spPr>
        <p:txBody>
          <a:bodyPr anchor="ctr">
            <a:noAutofit/>
          </a:bodyPr>
          <a:lstStyle/>
          <a:p>
            <a:pPr algn="ctr"/>
            <a:r>
              <a:rPr lang="zh-CN" altLang="en-US" b="1" dirty="0" smtClean="0"/>
              <a:t>第四节使用广播信道的以太网</a:t>
            </a:r>
            <a:endParaRPr lang="zh-CN" altLang="en-US" b="1" dirty="0"/>
          </a:p>
        </p:txBody>
      </p:sp>
      <p:sp>
        <p:nvSpPr>
          <p:cNvPr id="5122" name="日期占位符 3"/>
          <p:cNvSpPr>
            <a:spLocks noGrp="1"/>
          </p:cNvSpPr>
          <p:nvPr>
            <p:ph type="dt" sz="half" idx="10"/>
          </p:nvPr>
        </p:nvSpPr>
        <p:spPr>
          <a:xfrm>
            <a:off x="8040688" y="0"/>
            <a:ext cx="2514600" cy="260350"/>
          </a:xfrm>
          <a:prstGeom prst="rect">
            <a:avLst/>
          </a:prstGeom>
          <a:noFill/>
          <a:ln w="9525">
            <a:noFill/>
            <a:miter/>
          </a:ln>
        </p:spPr>
        <p:txBody>
          <a:bodyPr anchor="t"/>
          <a:lstStyle/>
          <a:p>
            <a:r>
              <a:rPr lang="zh-CN" altLang="en-US" dirty="0">
                <a:ea typeface="Gulim" panose="020B0600000101010101" pitchFamily="34" charset="-127"/>
              </a:rPr>
              <a:t>wps.cn/moban</a:t>
            </a:r>
            <a:endParaRPr lang="en-US" altLang="zh-CN">
              <a:latin typeface="Verdana" panose="020B0604030504040204" pitchFamily="34" charset="0"/>
              <a:ea typeface="Gulim" panose="020B0600000101010101" pitchFamily="34" charset="-127"/>
            </a:endParaRPr>
          </a:p>
          <a:p>
            <a:endParaRPr lang="zh-CN" altLang="en-US" dirty="0">
              <a:latin typeface="Verdana" panose="020B0604030504040204" pitchFamily="34" charset="0"/>
              <a:ea typeface="Gulim" panose="020B0600000101010101" pitchFamily="34" charset="-127"/>
            </a:endParaRPr>
          </a:p>
        </p:txBody>
      </p:sp>
      <p:sp>
        <p:nvSpPr>
          <p:cNvPr id="5123" name="页脚占位符 4"/>
          <p:cNvSpPr>
            <a:spLocks noGrp="1"/>
          </p:cNvSpPr>
          <p:nvPr>
            <p:ph type="ftr" sz="quarter" idx="11"/>
          </p:nvPr>
        </p:nvSpPr>
        <p:spPr>
          <a:xfrm>
            <a:off x="7467600" y="6508750"/>
            <a:ext cx="2895600" cy="304800"/>
          </a:xfrm>
          <a:prstGeom prst="rect">
            <a:avLst/>
          </a:prstGeom>
          <a:noFill/>
          <a:ln w="9525">
            <a:noFill/>
            <a:miter/>
          </a:ln>
        </p:spPr>
        <p:txBody>
          <a:bodyPr anchor="t"/>
          <a:lstStyle/>
          <a:p>
            <a:r>
              <a:rPr lang="en-US" altLang="zh-CN">
                <a:latin typeface="Verdana" panose="020B0604030504040204" pitchFamily="34" charset="0"/>
              </a:rPr>
              <a:t>Company Logo</a:t>
            </a:r>
          </a:p>
        </p:txBody>
      </p:sp>
      <p:grpSp>
        <p:nvGrpSpPr>
          <p:cNvPr id="6" name="组合 5"/>
          <p:cNvGrpSpPr/>
          <p:nvPr/>
        </p:nvGrpSpPr>
        <p:grpSpPr>
          <a:xfrm>
            <a:off x="2270125" y="2203450"/>
            <a:ext cx="7477125" cy="793750"/>
            <a:chOff x="476" y="748"/>
            <a:chExt cx="4637" cy="499"/>
          </a:xfrm>
        </p:grpSpPr>
        <p:pic>
          <p:nvPicPr>
            <p:cNvPr id="5125" name="图片 6" descr="图片6"/>
            <p:cNvPicPr>
              <a:picLocks noChangeAspect="1"/>
            </p:cNvPicPr>
            <p:nvPr/>
          </p:nvPicPr>
          <p:blipFill>
            <a:blip r:embed="rId2" cstate="print"/>
            <a:stretch>
              <a:fillRect/>
            </a:stretch>
          </p:blipFill>
          <p:spPr>
            <a:xfrm>
              <a:off x="476" y="748"/>
              <a:ext cx="4637" cy="499"/>
            </a:xfrm>
            <a:prstGeom prst="rect">
              <a:avLst/>
            </a:prstGeom>
            <a:noFill/>
            <a:ln w="9525">
              <a:noFill/>
              <a:miter/>
            </a:ln>
          </p:spPr>
        </p:pic>
        <p:sp>
          <p:nvSpPr>
            <p:cNvPr id="8" name="文本框 7"/>
            <p:cNvSpPr txBox="1"/>
            <p:nvPr/>
          </p:nvSpPr>
          <p:spPr>
            <a:xfrm>
              <a:off x="839" y="794"/>
              <a:ext cx="3900" cy="386"/>
            </a:xfrm>
            <a:prstGeom prst="rect">
              <a:avLst/>
            </a:prstGeom>
            <a:noFill/>
            <a:ln w="9525">
              <a:noFill/>
              <a:miter/>
            </a:ln>
          </p:spPr>
          <p:txBody>
            <a:bodyPr lIns="92364" tIns="46182" rIns="92364" bIns="46182">
              <a:spAutoFit/>
            </a:bodyPr>
            <a:lstStyle/>
            <a:p>
              <a:pPr lvl="0" defTabSz="711200" eaLnBrk="1" fontAlgn="base" hangingPunct="1">
                <a:spcBef>
                  <a:spcPct val="20000"/>
                </a:spcBef>
                <a:buClr>
                  <a:schemeClr val="folHlink"/>
                </a:buClr>
                <a:buSzPct val="60000"/>
                <a:buFont typeface="Wingdings" panose="05000000000000000000" pitchFamily="2" charset="2"/>
                <a:buNone/>
              </a:pPr>
              <a:r>
                <a:rPr lang="en-US" altLang="zh-CN" sz="32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1. </a:t>
              </a:r>
              <a:r>
                <a:rPr lang="zh-CN" altLang="en-US" sz="32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使用集线器的星型拓扑</a:t>
              </a:r>
            </a:p>
          </p:txBody>
        </p:sp>
      </p:grpSp>
      <p:grpSp>
        <p:nvGrpSpPr>
          <p:cNvPr id="9" name="组合 8"/>
          <p:cNvGrpSpPr/>
          <p:nvPr/>
        </p:nvGrpSpPr>
        <p:grpSpPr>
          <a:xfrm>
            <a:off x="2292350" y="3213100"/>
            <a:ext cx="7477125" cy="793750"/>
            <a:chOff x="397" y="1894"/>
            <a:chExt cx="4637" cy="499"/>
          </a:xfrm>
        </p:grpSpPr>
        <p:pic>
          <p:nvPicPr>
            <p:cNvPr id="5128" name="图片 9" descr="图片6"/>
            <p:cNvPicPr>
              <a:picLocks noChangeAspect="1"/>
            </p:cNvPicPr>
            <p:nvPr/>
          </p:nvPicPr>
          <p:blipFill>
            <a:blip r:embed="rId2" cstate="print"/>
            <a:stretch>
              <a:fillRect/>
            </a:stretch>
          </p:blipFill>
          <p:spPr>
            <a:xfrm>
              <a:off x="397" y="1894"/>
              <a:ext cx="4637" cy="499"/>
            </a:xfrm>
            <a:prstGeom prst="rect">
              <a:avLst/>
            </a:prstGeom>
            <a:noFill/>
            <a:ln w="9525">
              <a:noFill/>
              <a:miter/>
            </a:ln>
          </p:spPr>
        </p:pic>
        <p:sp>
          <p:nvSpPr>
            <p:cNvPr id="11" name="文本框 10"/>
            <p:cNvSpPr txBox="1"/>
            <p:nvPr/>
          </p:nvSpPr>
          <p:spPr>
            <a:xfrm>
              <a:off x="747" y="1939"/>
              <a:ext cx="3900" cy="386"/>
            </a:xfrm>
            <a:prstGeom prst="rect">
              <a:avLst/>
            </a:prstGeom>
            <a:noFill/>
            <a:ln w="9525">
              <a:noFill/>
              <a:miter/>
            </a:ln>
          </p:spPr>
          <p:txBody>
            <a:bodyPr lIns="92364" tIns="46182" rIns="92364" bIns="46182">
              <a:spAutoFit/>
            </a:bodyPr>
            <a:lstStyle/>
            <a:p>
              <a:pPr lvl="0" defTabSz="711200" eaLnBrk="1" fontAlgn="base" hangingPunct="1">
                <a:spcBef>
                  <a:spcPct val="20000"/>
                </a:spcBef>
                <a:buClr>
                  <a:schemeClr val="folHlink"/>
                </a:buClr>
                <a:buSzPct val="60000"/>
                <a:buFont typeface="Wingdings" panose="05000000000000000000" pitchFamily="2" charset="2"/>
                <a:buNone/>
              </a:pPr>
              <a:r>
                <a:rPr lang="en-US" altLang="zh-CN" sz="32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2. </a:t>
              </a:r>
              <a:r>
                <a:rPr lang="zh-CN" altLang="en-US" sz="32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以太网的信道利用率</a:t>
              </a:r>
            </a:p>
          </p:txBody>
        </p:sp>
      </p:grpSp>
      <p:grpSp>
        <p:nvGrpSpPr>
          <p:cNvPr id="3" name="组合 2"/>
          <p:cNvGrpSpPr/>
          <p:nvPr/>
        </p:nvGrpSpPr>
        <p:grpSpPr>
          <a:xfrm>
            <a:off x="2270125" y="4219575"/>
            <a:ext cx="7477125" cy="793750"/>
            <a:chOff x="476" y="748"/>
            <a:chExt cx="4637" cy="499"/>
          </a:xfrm>
        </p:grpSpPr>
        <p:pic>
          <p:nvPicPr>
            <p:cNvPr id="5131" name="图片 11" descr="图片6"/>
            <p:cNvPicPr>
              <a:picLocks noChangeAspect="1"/>
            </p:cNvPicPr>
            <p:nvPr/>
          </p:nvPicPr>
          <p:blipFill>
            <a:blip r:embed="rId2" cstate="print"/>
            <a:stretch>
              <a:fillRect/>
            </a:stretch>
          </p:blipFill>
          <p:spPr>
            <a:xfrm>
              <a:off x="476" y="748"/>
              <a:ext cx="4637" cy="499"/>
            </a:xfrm>
            <a:prstGeom prst="rect">
              <a:avLst/>
            </a:prstGeom>
            <a:noFill/>
            <a:ln w="9525">
              <a:noFill/>
              <a:miter/>
            </a:ln>
          </p:spPr>
        </p:pic>
        <p:sp>
          <p:nvSpPr>
            <p:cNvPr id="13" name="文本框 12"/>
            <p:cNvSpPr txBox="1"/>
            <p:nvPr/>
          </p:nvSpPr>
          <p:spPr>
            <a:xfrm>
              <a:off x="839" y="794"/>
              <a:ext cx="3900" cy="386"/>
            </a:xfrm>
            <a:prstGeom prst="rect">
              <a:avLst/>
            </a:prstGeom>
            <a:noFill/>
            <a:ln w="9525">
              <a:noFill/>
              <a:miter/>
            </a:ln>
          </p:spPr>
          <p:txBody>
            <a:bodyPr lIns="92364" tIns="46182" rIns="92364" bIns="46182">
              <a:spAutoFit/>
            </a:bodyPr>
            <a:lstStyle/>
            <a:p>
              <a:pPr lvl="0" defTabSz="711200" eaLnBrk="1" fontAlgn="base" hangingPunct="1">
                <a:spcBef>
                  <a:spcPct val="20000"/>
                </a:spcBef>
                <a:buClr>
                  <a:schemeClr val="folHlink"/>
                </a:buClr>
                <a:buSzPct val="60000"/>
                <a:buFont typeface="Wingdings" panose="05000000000000000000" pitchFamily="2" charset="2"/>
                <a:buNone/>
              </a:pPr>
              <a:r>
                <a:rPr lang="en-US" altLang="zh-CN" sz="32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3. </a:t>
              </a:r>
              <a:r>
                <a:rPr lang="zh-CN" altLang="en-US" sz="32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以太网的</a:t>
              </a:r>
              <a:r>
                <a:rPr lang="en-US" altLang="zh-CN" sz="32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MAC</a:t>
              </a:r>
              <a:r>
                <a:rPr lang="zh-CN" altLang="en-US" sz="32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层</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lide(fromBottom)">
                                      <p:cBhvr>
                                        <p:cTn id="11" dur="500"/>
                                        <p:tgtEl>
                                          <p:spTgt spid="9"/>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lide(fromBottom)">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3440" y="0"/>
            <a:ext cx="10515600" cy="1325563"/>
          </a:xfrm>
        </p:spPr>
        <p:txBody>
          <a:bodyPr>
            <a:normAutofit fontScale="90000"/>
          </a:bodyPr>
          <a:lstStyle/>
          <a:p>
            <a:pPr algn="ctr"/>
            <a:r>
              <a:rPr lang="en-US" altLang="zh-CN" b="1" dirty="0" smtClean="0"/>
              <a:t/>
            </a:r>
            <a:br>
              <a:rPr lang="en-US" altLang="zh-CN" b="1" dirty="0" smtClean="0"/>
            </a:br>
            <a:r>
              <a:rPr lang="zh-CN" altLang="en-US" sz="5300" b="1" dirty="0" smtClean="0"/>
              <a:t>知识点二共享技术</a:t>
            </a:r>
            <a:br>
              <a:rPr lang="zh-CN" altLang="en-US" sz="5300" b="1" dirty="0" smtClean="0"/>
            </a:br>
            <a:endParaRPr lang="zh-CN" altLang="en-US" dirty="0"/>
          </a:p>
        </p:txBody>
      </p:sp>
      <p:sp>
        <p:nvSpPr>
          <p:cNvPr id="3" name="TextBox 2"/>
          <p:cNvSpPr txBox="1"/>
          <p:nvPr/>
        </p:nvSpPr>
        <p:spPr>
          <a:xfrm>
            <a:off x="350520" y="1432560"/>
            <a:ext cx="10728960" cy="5147563"/>
          </a:xfrm>
          <a:prstGeom prst="rect">
            <a:avLst/>
          </a:prstGeom>
          <a:noFill/>
        </p:spPr>
        <p:txBody>
          <a:bodyPr wrap="square" rtlCol="0">
            <a:spAutoFit/>
          </a:bodyPr>
          <a:lstStyle/>
          <a:p>
            <a:pPr>
              <a:lnSpc>
                <a:spcPct val="150000"/>
              </a:lnSpc>
            </a:pPr>
            <a:r>
              <a:rPr lang="zh-CN" altLang="en-US" sz="3200" b="1" dirty="0" smtClean="0">
                <a:latin typeface="黑体" pitchFamily="2" charset="-122"/>
                <a:ea typeface="黑体" pitchFamily="2" charset="-122"/>
              </a:rPr>
              <a:t>共享信道着重考虑如何使众多用户可以合理方便地共享通信媒体资源。</a:t>
            </a:r>
          </a:p>
          <a:p>
            <a:pPr>
              <a:lnSpc>
                <a:spcPct val="150000"/>
              </a:lnSpc>
            </a:pPr>
            <a:r>
              <a:rPr lang="zh-CN" altLang="en-US" sz="3200" b="1" dirty="0" smtClean="0">
                <a:solidFill>
                  <a:srgbClr val="FF0000"/>
                </a:solidFill>
                <a:latin typeface="黑体" pitchFamily="2" charset="-122"/>
                <a:ea typeface="黑体" pitchFamily="2" charset="-122"/>
              </a:rPr>
              <a:t>静态划分信道：</a:t>
            </a:r>
          </a:p>
          <a:p>
            <a:pPr>
              <a:lnSpc>
                <a:spcPct val="150000"/>
              </a:lnSpc>
            </a:pPr>
            <a:r>
              <a:rPr lang="zh-CN" altLang="en-US" sz="3200" b="1" dirty="0" smtClean="0">
                <a:latin typeface="黑体" pitchFamily="2" charset="-122"/>
                <a:ea typeface="黑体" pitchFamily="2" charset="-122"/>
              </a:rPr>
              <a:t>频分复用；时分复用；波分复用；码分复用等，用户分配到信道后就不会和其它用户发生冲突。这种划分信道的方法代价比较高，不适合局域网使用。</a:t>
            </a:r>
            <a:r>
              <a:rPr lang="en-US" sz="3200" b="1" dirty="0" smtClean="0">
                <a:latin typeface="黑体" pitchFamily="2" charset="-122"/>
                <a:ea typeface="黑体" pitchFamily="2" charset="-122"/>
              </a:rPr>
              <a:t>n</a:t>
            </a:r>
            <a:r>
              <a:rPr lang="zh-CN" altLang="en-US" sz="3200" b="1" dirty="0" smtClean="0">
                <a:latin typeface="黑体" pitchFamily="2" charset="-122"/>
                <a:ea typeface="黑体" pitchFamily="2" charset="-122"/>
              </a:rPr>
              <a:t>个站点就需要</a:t>
            </a:r>
            <a:r>
              <a:rPr lang="en-US" sz="3200" b="1" dirty="0" smtClean="0">
                <a:latin typeface="黑体" pitchFamily="2" charset="-122"/>
                <a:ea typeface="黑体" pitchFamily="2" charset="-122"/>
              </a:rPr>
              <a:t>C</a:t>
            </a:r>
            <a:r>
              <a:rPr lang="en-US" sz="3200" b="1" baseline="-25000" dirty="0" smtClean="0">
                <a:latin typeface="黑体" pitchFamily="2" charset="-122"/>
                <a:ea typeface="黑体" pitchFamily="2" charset="-122"/>
              </a:rPr>
              <a:t>n</a:t>
            </a:r>
            <a:r>
              <a:rPr lang="en-US" sz="3200" b="1" baseline="30000" dirty="0" smtClean="0">
                <a:latin typeface="黑体" pitchFamily="2" charset="-122"/>
                <a:ea typeface="黑体" pitchFamily="2" charset="-122"/>
              </a:rPr>
              <a:t>2</a:t>
            </a:r>
            <a:r>
              <a:rPr lang="zh-CN" altLang="en-US" sz="3200" b="1" dirty="0" smtClean="0">
                <a:latin typeface="黑体" pitchFamily="2" charset="-122"/>
                <a:ea typeface="黑体" pitchFamily="2" charset="-122"/>
              </a:rPr>
              <a:t>个通道，信道多数空闲</a:t>
            </a:r>
            <a:endParaRPr lang="zh-CN" altLang="en-US" sz="3200" b="1"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3" descr="f2ee45c6b4b54178a752d1e4af8a5240# #矩形 675"/>
          <p:cNvSpPr>
            <a:spLocks noGrp="1"/>
          </p:cNvSpPr>
          <p:nvPr>
            <p:ph idx="1"/>
          </p:nvPr>
        </p:nvSpPr>
        <p:spPr/>
        <p:txBody>
          <a:bodyPr wrap="square" lIns="91440" tIns="45720" rIns="91440" bIns="45720" anchor="t"/>
          <a:lstStyle/>
          <a:p>
            <a:pPr marL="0" indent="0">
              <a:buNone/>
            </a:pPr>
            <a:r>
              <a:rPr lang="en-US" altLang="zh-CN" sz="4400" b="1" dirty="0">
                <a:solidFill>
                  <a:schemeClr val="tx2"/>
                </a:solidFill>
                <a:latin typeface="黑体" pitchFamily="2" charset="-122"/>
                <a:ea typeface="黑体" pitchFamily="2" charset="-122"/>
              </a:rPr>
              <a:t>1. </a:t>
            </a:r>
            <a:r>
              <a:rPr lang="zh-CN" altLang="en-US" sz="4400" b="1" dirty="0">
                <a:solidFill>
                  <a:schemeClr val="tx2"/>
                </a:solidFill>
                <a:latin typeface="黑体" pitchFamily="2" charset="-122"/>
                <a:ea typeface="黑体" pitchFamily="2" charset="-122"/>
              </a:rPr>
              <a:t>使用集线器的星形拓扑 </a:t>
            </a:r>
          </a:p>
          <a:p>
            <a:pPr lvl="1"/>
            <a:r>
              <a:rPr lang="zh-CN" altLang="en-US" sz="4000" b="1" dirty="0">
                <a:latin typeface="黑体" pitchFamily="2" charset="-122"/>
                <a:ea typeface="黑体" pitchFamily="2" charset="-122"/>
              </a:rPr>
              <a:t>粗同轴电缆 </a:t>
            </a:r>
          </a:p>
          <a:p>
            <a:pPr lvl="1"/>
            <a:r>
              <a:rPr lang="zh-CN" altLang="en-US" sz="4000" b="1" dirty="0">
                <a:latin typeface="黑体" pitchFamily="2" charset="-122"/>
                <a:ea typeface="黑体" pitchFamily="2" charset="-122"/>
              </a:rPr>
              <a:t>细同轴电缆 </a:t>
            </a:r>
          </a:p>
          <a:p>
            <a:pPr lvl="1"/>
            <a:r>
              <a:rPr lang="zh-CN" altLang="en-US" sz="4000" b="1" dirty="0">
                <a:latin typeface="黑体" pitchFamily="2" charset="-122"/>
                <a:ea typeface="黑体" pitchFamily="2" charset="-122"/>
              </a:rPr>
              <a:t>双绞线 </a:t>
            </a:r>
          </a:p>
        </p:txBody>
      </p:sp>
      <p:sp>
        <p:nvSpPr>
          <p:cNvPr id="6" name="标题 1"/>
          <p:cNvSpPr>
            <a:spLocks noGrp="1"/>
          </p:cNvSpPr>
          <p:nvPr>
            <p:ph type="title"/>
          </p:nvPr>
        </p:nvSpPr>
        <p:spPr>
          <a:xfrm>
            <a:off x="1130300" y="331788"/>
            <a:ext cx="9591675" cy="609600"/>
          </a:xfrm>
        </p:spPr>
        <p:txBody>
          <a:bodyPr anchor="ctr">
            <a:noAutofit/>
          </a:bodyPr>
          <a:lstStyle/>
          <a:p>
            <a:pPr algn="ctr"/>
            <a:r>
              <a:rPr lang="zh-CN" altLang="en-US" b="1" dirty="0" smtClean="0"/>
              <a:t>第四节使用广播信道的以太网</a:t>
            </a:r>
            <a:endParaRPr lang="zh-CN" altLang="en-US"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261124"/>
          <p:cNvSpPr/>
          <p:nvPr/>
        </p:nvSpPr>
        <p:spPr>
          <a:xfrm>
            <a:off x="670560" y="1038225"/>
            <a:ext cx="6720840" cy="2826031"/>
          </a:xfrm>
          <a:prstGeom prst="rect">
            <a:avLst/>
          </a:prstGeom>
          <a:noFill/>
          <a:ln w="9525">
            <a:noFill/>
            <a:miter/>
          </a:ln>
        </p:spPr>
        <p:txBody>
          <a:bodyPr wrap="square" lIns="92075" tIns="46038" rIns="92075" bIns="46038" anchor="t">
            <a:spAutoFit/>
          </a:bodyPr>
          <a:lstStyle/>
          <a:p>
            <a:pPr marL="387350" lvl="0" indent="-387350" defTabSz="762000" eaLnBrk="0" hangingPunct="0">
              <a:spcAft>
                <a:spcPct val="20000"/>
              </a:spcAft>
              <a:buClr>
                <a:schemeClr val="folHlink"/>
              </a:buClr>
              <a:buFont typeface="Wingdings" panose="05000000000000000000" pitchFamily="2" charset="2"/>
              <a:buNone/>
            </a:pPr>
            <a:r>
              <a:rPr lang="zh-CN" altLang="en-US" sz="2800" b="1" dirty="0">
                <a:latin typeface="Arial" panose="020B0604020202020204" pitchFamily="34" charset="0"/>
                <a:ea typeface="宋体" panose="02010600030101010101" pitchFamily="2" charset="-122"/>
              </a:rPr>
              <a:t>粗缆以太网（</a:t>
            </a:r>
            <a:r>
              <a:rPr lang="en-US" altLang="zh-CN" sz="2800" b="1" dirty="0">
                <a:latin typeface="Arial" panose="020B0604020202020204" pitchFamily="34" charset="0"/>
                <a:ea typeface="宋体" panose="02010600030101010101" pitchFamily="2" charset="-122"/>
              </a:rPr>
              <a:t>10BASE5</a:t>
            </a:r>
            <a:r>
              <a:rPr lang="zh-CN" altLang="en-US" sz="2800" b="1" dirty="0">
                <a:latin typeface="Arial" panose="020B0604020202020204" pitchFamily="34" charset="0"/>
                <a:ea typeface="宋体" panose="02010600030101010101" pitchFamily="2" charset="-122"/>
              </a:rPr>
              <a:t>）</a:t>
            </a:r>
          </a:p>
          <a:p>
            <a:pPr marL="387350" lvl="0" indent="-387350" defTabSz="762000" eaLnBrk="0" hangingPunct="0">
              <a:buClr>
                <a:schemeClr val="folHlink"/>
              </a:buClr>
              <a:buFont typeface="Wingdings" panose="05000000000000000000" pitchFamily="2" charset="2"/>
              <a:buChar char="§"/>
            </a:pPr>
            <a:r>
              <a:rPr lang="zh-CN" altLang="en-US" sz="2400" b="1" dirty="0">
                <a:latin typeface="Arial" panose="020B0604020202020204" pitchFamily="34" charset="0"/>
                <a:ea typeface="宋体" panose="02010600030101010101" pitchFamily="2" charset="-122"/>
              </a:rPr>
              <a:t>粗同轴电缆，可靠性好，抗干扰能力强 </a:t>
            </a:r>
          </a:p>
          <a:p>
            <a:pPr marL="387350" lvl="0" indent="-387350" defTabSz="762000" eaLnBrk="0" hangingPunct="0">
              <a:buClr>
                <a:schemeClr val="folHlink"/>
              </a:buClr>
              <a:buFont typeface="Wingdings" panose="05000000000000000000" pitchFamily="2" charset="2"/>
              <a:buChar char="§"/>
            </a:pPr>
            <a:r>
              <a:rPr lang="zh-CN" altLang="en-US" sz="2400" b="1" dirty="0">
                <a:latin typeface="Arial" panose="020B0604020202020204" pitchFamily="34" charset="0"/>
                <a:ea typeface="宋体" panose="02010600030101010101" pitchFamily="2" charset="-122"/>
              </a:rPr>
              <a:t>收发器 </a:t>
            </a: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发送</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接收</a:t>
            </a: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冲突检测</a:t>
            </a: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电气隔离</a:t>
            </a:r>
          </a:p>
          <a:p>
            <a:pPr marL="387350" lvl="0" indent="-387350" defTabSz="762000" eaLnBrk="0" hangingPunct="0">
              <a:buClr>
                <a:schemeClr val="folHlink"/>
              </a:buClr>
              <a:buFont typeface="Wingdings" panose="05000000000000000000" pitchFamily="2" charset="2"/>
              <a:buChar char="§"/>
            </a:pPr>
            <a:r>
              <a:rPr lang="zh-CN" altLang="en-US" sz="2400" b="1" dirty="0">
                <a:latin typeface="Arial" panose="020B0604020202020204" pitchFamily="34" charset="0"/>
                <a:ea typeface="宋体" panose="02010600030101010101" pitchFamily="2" charset="-122"/>
              </a:rPr>
              <a:t>插入式分接头</a:t>
            </a:r>
          </a:p>
          <a:p>
            <a:pPr marL="387350" lvl="0" indent="-387350" defTabSz="762000" eaLnBrk="0" hangingPunct="0">
              <a:buClr>
                <a:schemeClr val="folHlink"/>
              </a:buClr>
              <a:buFont typeface="Wingdings" panose="05000000000000000000" pitchFamily="2" charset="2"/>
              <a:buChar char="§"/>
            </a:pPr>
            <a:r>
              <a:rPr lang="zh-CN" altLang="en-US" sz="2400" b="1" dirty="0">
                <a:latin typeface="Arial" panose="020B0604020202020204" pitchFamily="34" charset="0"/>
                <a:ea typeface="宋体" panose="02010600030101010101" pitchFamily="2" charset="-122"/>
              </a:rPr>
              <a:t>总线型</a:t>
            </a:r>
            <a:r>
              <a:rPr lang="zh-CN" altLang="en-US" sz="2400" b="1" dirty="0" smtClean="0">
                <a:latin typeface="Arial" panose="020B0604020202020204" pitchFamily="34" charset="0"/>
                <a:ea typeface="宋体" panose="02010600030101010101" pitchFamily="2" charset="-122"/>
              </a:rPr>
              <a:t>拓扑</a:t>
            </a:r>
            <a:endParaRPr lang="en-US" altLang="zh-CN" sz="2400" b="1" dirty="0" smtClean="0">
              <a:latin typeface="Arial" panose="020B0604020202020204" pitchFamily="34" charset="0"/>
              <a:ea typeface="宋体" panose="02010600030101010101" pitchFamily="2" charset="-122"/>
            </a:endParaRPr>
          </a:p>
          <a:p>
            <a:pPr marL="387350" indent="-387350" defTabSz="762000" eaLnBrk="0" hangingPunct="0">
              <a:buClr>
                <a:schemeClr val="folHlink"/>
              </a:buClr>
              <a:buFont typeface="Wingdings" panose="05000000000000000000" pitchFamily="2" charset="2"/>
              <a:buChar char="§"/>
            </a:pPr>
            <a:r>
              <a:rPr lang="en-US" altLang="zh-CN" sz="2400" b="1" dirty="0" smtClean="0"/>
              <a:t>NIC：</a:t>
            </a:r>
            <a:r>
              <a:rPr lang="zh-CN" altLang="en-US" sz="2400" b="1" dirty="0" smtClean="0"/>
              <a:t>网络接口卡 </a:t>
            </a:r>
            <a:r>
              <a:rPr lang="en-US" altLang="zh-CN" sz="2400" b="1" dirty="0" smtClean="0"/>
              <a:t>Network Information Center</a:t>
            </a:r>
            <a:endParaRPr lang="zh-CN" altLang="en-US" sz="2400" b="1" dirty="0" smtClean="0">
              <a:latin typeface="Arial" panose="020B0604020202020204" pitchFamily="34" charset="0"/>
              <a:ea typeface="宋体" panose="02010600030101010101" pitchFamily="2" charset="-122"/>
            </a:endParaRPr>
          </a:p>
          <a:p>
            <a:pPr marL="387350" lvl="0" indent="-387350" defTabSz="762000" eaLnBrk="0" hangingPunct="0">
              <a:buClr>
                <a:schemeClr val="folHlink"/>
              </a:buClr>
              <a:buFont typeface="Wingdings" panose="05000000000000000000" pitchFamily="2" charset="2"/>
              <a:buChar char="§"/>
            </a:pPr>
            <a:endParaRPr lang="zh-CN" altLang="en-US" sz="2400" b="1" dirty="0">
              <a:latin typeface="Arial" panose="020B0604020202020204" pitchFamily="34" charset="0"/>
              <a:ea typeface="宋体" panose="02010600030101010101" pitchFamily="2" charset="-122"/>
            </a:endParaRPr>
          </a:p>
        </p:txBody>
      </p:sp>
      <p:grpSp>
        <p:nvGrpSpPr>
          <p:cNvPr id="261126" name="组合 261125"/>
          <p:cNvGrpSpPr/>
          <p:nvPr/>
        </p:nvGrpSpPr>
        <p:grpSpPr>
          <a:xfrm>
            <a:off x="6781800" y="3048000"/>
            <a:ext cx="3390900" cy="2622550"/>
            <a:chOff x="3312" y="1920"/>
            <a:chExt cx="2136" cy="1652"/>
          </a:xfrm>
        </p:grpSpPr>
        <p:sp>
          <p:nvSpPr>
            <p:cNvPr id="8195" name="椭圆形标注 261126"/>
            <p:cNvSpPr/>
            <p:nvPr/>
          </p:nvSpPr>
          <p:spPr>
            <a:xfrm>
              <a:off x="3984" y="1920"/>
              <a:ext cx="960" cy="864"/>
            </a:xfrm>
            <a:prstGeom prst="wedgeEllipseCallout">
              <a:avLst>
                <a:gd name="adj1" fmla="val -67917"/>
                <a:gd name="adj2" fmla="val 72222"/>
              </a:avLst>
            </a:prstGeom>
            <a:solidFill>
              <a:schemeClr val="accent1"/>
            </a:solidFill>
            <a:ln w="9525" cap="flat" cmpd="sng">
              <a:solidFill>
                <a:schemeClr val="tx1"/>
              </a:solidFill>
              <a:prstDash val="solid"/>
              <a:miter/>
              <a:headEnd type="none" w="med" len="med"/>
              <a:tailEnd type="none" w="med" len="med"/>
            </a:ln>
          </p:spPr>
          <p:txBody>
            <a:bodyPr lIns="92075" tIns="46038" rIns="92075" bIns="46038" anchor="ctr"/>
            <a:lstStyle/>
            <a:p>
              <a:pPr lvl="0" algn="ctr" defTabSz="762000"/>
              <a:endParaRPr lang="zh-CN" altLang="en-US" b="1" dirty="0">
                <a:latin typeface="Arial" panose="020B0604020202020204" pitchFamily="34" charset="0"/>
                <a:ea typeface="宋体" panose="02010600030101010101" pitchFamily="2" charset="-122"/>
              </a:endParaRPr>
            </a:p>
          </p:txBody>
        </p:sp>
        <p:grpSp>
          <p:nvGrpSpPr>
            <p:cNvPr id="8196" name="组合 261127"/>
            <p:cNvGrpSpPr/>
            <p:nvPr/>
          </p:nvGrpSpPr>
          <p:grpSpPr>
            <a:xfrm>
              <a:off x="3312" y="2051"/>
              <a:ext cx="2136" cy="1521"/>
              <a:chOff x="3312" y="2051"/>
              <a:chExt cx="2136" cy="1521"/>
            </a:xfrm>
          </p:grpSpPr>
          <p:sp>
            <p:nvSpPr>
              <p:cNvPr id="8197" name="矩形 261128"/>
              <p:cNvSpPr/>
              <p:nvPr/>
            </p:nvSpPr>
            <p:spPr>
              <a:xfrm>
                <a:off x="4377" y="2051"/>
                <a:ext cx="136" cy="91"/>
              </a:xfrm>
              <a:prstGeom prst="rect">
                <a:avLst/>
              </a:prstGeom>
              <a:solidFill>
                <a:schemeClr val="folHlink"/>
              </a:solidFill>
              <a:ln w="9525"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198" name="矩形 261129"/>
              <p:cNvSpPr/>
              <p:nvPr/>
            </p:nvSpPr>
            <p:spPr>
              <a:xfrm flipH="1">
                <a:off x="3312" y="2106"/>
                <a:ext cx="440" cy="230"/>
              </a:xfrm>
              <a:prstGeom prst="rect">
                <a:avLst/>
              </a:prstGeom>
              <a:noFill/>
              <a:ln w="9525">
                <a:noFill/>
                <a:miter/>
              </a:ln>
            </p:spPr>
            <p:txBody>
              <a:bodyPr wrap="none" lIns="92075" tIns="46038" rIns="92075" bIns="46038" anchor="t">
                <a:spAutoFit/>
              </a:bodyPr>
              <a:lstStyle/>
              <a:p>
                <a:pPr lvl="0" defTabSz="762000" eaLnBrk="0" hangingPunct="0">
                  <a:buClr>
                    <a:srgbClr val="000000"/>
                  </a:buClr>
                </a:pPr>
                <a:r>
                  <a:rPr lang="zh-CN" altLang="en-US" b="1" i="1" dirty="0">
                    <a:solidFill>
                      <a:schemeClr val="tx2"/>
                    </a:solidFill>
                    <a:latin typeface="Times New Roman" panose="02020603050405020304" pitchFamily="18" charset="0"/>
                    <a:ea typeface="宋体" panose="02010600030101010101" pitchFamily="2" charset="-122"/>
                  </a:rPr>
                  <a:t> 粗缆</a:t>
                </a:r>
              </a:p>
            </p:txBody>
          </p:sp>
          <p:sp>
            <p:nvSpPr>
              <p:cNvPr id="8199" name="矩形 261130"/>
              <p:cNvSpPr/>
              <p:nvPr/>
            </p:nvSpPr>
            <p:spPr>
              <a:xfrm>
                <a:off x="3803" y="2145"/>
                <a:ext cx="1315" cy="131"/>
              </a:xfrm>
              <a:prstGeom prst="rect">
                <a:avLst/>
              </a:prstGeom>
              <a:gradFill rotWithShape="0">
                <a:gsLst>
                  <a:gs pos="0">
                    <a:srgbClr val="B2B200"/>
                  </a:gs>
                  <a:gs pos="50000">
                    <a:srgbClr val="FFFF00"/>
                  </a:gs>
                  <a:gs pos="100000">
                    <a:srgbClr val="B2B200"/>
                  </a:gs>
                </a:gsLst>
                <a:lin ang="5400000" scaled="1"/>
                <a:tileRect/>
              </a:gra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200" name="矩形 261131"/>
              <p:cNvSpPr/>
              <p:nvPr/>
            </p:nvSpPr>
            <p:spPr>
              <a:xfrm>
                <a:off x="4129" y="2095"/>
                <a:ext cx="655" cy="246"/>
              </a:xfrm>
              <a:prstGeom prst="rect">
                <a:avLst/>
              </a:prstGeom>
              <a:solidFill>
                <a:schemeClr val="folHlink"/>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201" name="矩形 261132"/>
              <p:cNvSpPr/>
              <p:nvPr/>
            </p:nvSpPr>
            <p:spPr>
              <a:xfrm>
                <a:off x="4190" y="2350"/>
                <a:ext cx="543" cy="277"/>
              </a:xfrm>
              <a:prstGeom prst="rect">
                <a:avLst/>
              </a:prstGeom>
              <a:solidFill>
                <a:srgbClr val="FFCC00"/>
              </a:solidFill>
              <a:ln w="253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grpSp>
            <p:nvGrpSpPr>
              <p:cNvPr id="8202" name="组合 261133"/>
              <p:cNvGrpSpPr/>
              <p:nvPr/>
            </p:nvGrpSpPr>
            <p:grpSpPr>
              <a:xfrm>
                <a:off x="4454" y="2704"/>
                <a:ext cx="567" cy="166"/>
                <a:chOff x="4438" y="2667"/>
                <a:chExt cx="567" cy="166"/>
              </a:xfrm>
            </p:grpSpPr>
            <p:sp>
              <p:nvSpPr>
                <p:cNvPr id="8203" name="任意多边形 261134"/>
                <p:cNvSpPr/>
                <p:nvPr/>
              </p:nvSpPr>
              <p:spPr>
                <a:xfrm>
                  <a:off x="4438" y="2667"/>
                  <a:ext cx="298" cy="87"/>
                </a:xfrm>
                <a:custGeom>
                  <a:avLst/>
                  <a:gdLst/>
                  <a:ahLst/>
                  <a:cxnLst>
                    <a:cxn ang="90">
                      <a:pos x="21600" y="21600"/>
                    </a:cxn>
                    <a:cxn ang="270">
                      <a:pos x="0" y="0"/>
                    </a:cxn>
                    <a:cxn ang="270">
                      <a:pos x="21600" y="0"/>
                    </a:cxn>
                  </a:cxnLst>
                  <a:rect l="0" t="0" r="0" b="0"/>
                  <a:pathLst>
                    <a:path w="21600" h="21600" fill="none">
                      <a:moveTo>
                        <a:pt x="21600" y="21600"/>
                      </a:moveTo>
                      <a:cubicBezTo>
                        <a:pt x="9671" y="21600"/>
                        <a:pt x="0" y="11929"/>
                        <a:pt x="0" y="0"/>
                      </a:cubicBezTo>
                    </a:path>
                    <a:path w="21600" h="21600" stroke="0">
                      <a:moveTo>
                        <a:pt x="0" y="0"/>
                      </a:moveTo>
                      <a:cubicBezTo>
                        <a:pt x="8305" y="-1"/>
                        <a:pt x="7456" y="-1"/>
                        <a:pt x="6479" y="-1"/>
                      </a:cubicBezTo>
                      <a:lnTo>
                        <a:pt x="21600" y="21600"/>
                      </a:lnTo>
                      <a:close/>
                    </a:path>
                  </a:pathLst>
                </a:custGeom>
                <a:noFill/>
                <a:ln w="25399" cap="rnd" cmpd="sng">
                  <a:solidFill>
                    <a:schemeClr val="tx1"/>
                  </a:solidFill>
                  <a:prstDash val="solid"/>
                  <a:round/>
                  <a:headEnd type="none" w="sm" len="sm"/>
                  <a:tailEnd type="none" w="sm" len="sm"/>
                </a:ln>
              </p:spPr>
              <p:txBody>
                <a:bodyPr/>
                <a:lstStyle/>
                <a:p>
                  <a:endParaRPr lang="zh-CN" altLang="en-US" b="1"/>
                </a:p>
              </p:txBody>
            </p:sp>
            <p:sp>
              <p:nvSpPr>
                <p:cNvPr id="8204" name="任意多边形 261135"/>
                <p:cNvSpPr/>
                <p:nvPr/>
              </p:nvSpPr>
              <p:spPr>
                <a:xfrm>
                  <a:off x="4706" y="2746"/>
                  <a:ext cx="299" cy="87"/>
                </a:xfrm>
                <a:custGeom>
                  <a:avLst/>
                  <a:gdLst/>
                  <a:ahLst/>
                  <a:cxnLst>
                    <a:cxn ang="270">
                      <a:pos x="0" y="0"/>
                    </a:cxn>
                    <a:cxn ang="0">
                      <a:pos x="21672" y="21600"/>
                    </a:cxn>
                    <a:cxn ang="90">
                      <a:pos x="72" y="21600"/>
                    </a:cxn>
                  </a:cxnLst>
                  <a:rect l="0" t="0" r="0" b="0"/>
                  <a:pathLst>
                    <a:path w="21672" h="21600" fill="none">
                      <a:moveTo>
                        <a:pt x="0" y="0"/>
                      </a:moveTo>
                      <a:cubicBezTo>
                        <a:pt x="-48" y="0"/>
                        <a:pt x="-24" y="0"/>
                        <a:pt x="0" y="0"/>
                      </a:cubicBezTo>
                      <a:cubicBezTo>
                        <a:pt x="11929" y="0"/>
                        <a:pt x="21600" y="9671"/>
                        <a:pt x="21600" y="21600"/>
                      </a:cubicBezTo>
                    </a:path>
                    <a:path w="21672" h="21600" stroke="0">
                      <a:moveTo>
                        <a:pt x="21672" y="21600"/>
                      </a:moveTo>
                      <a:cubicBezTo>
                        <a:pt x="21672" y="9671"/>
                        <a:pt x="26523" y="0"/>
                        <a:pt x="32508" y="0"/>
                      </a:cubicBezTo>
                      <a:cubicBezTo>
                        <a:pt x="38493" y="0"/>
                        <a:pt x="43344" y="9671"/>
                        <a:pt x="43344" y="21600"/>
                      </a:cubicBezTo>
                      <a:cubicBezTo>
                        <a:pt x="43344" y="24001"/>
                        <a:pt x="43148" y="26310"/>
                        <a:pt x="42786" y="28463"/>
                      </a:cubicBezTo>
                      <a:lnTo>
                        <a:pt x="0" y="0"/>
                      </a:lnTo>
                      <a:close/>
                    </a:path>
                  </a:pathLst>
                </a:custGeom>
                <a:noFill/>
                <a:ln w="25399" cap="rnd" cmpd="sng">
                  <a:solidFill>
                    <a:schemeClr val="tx1"/>
                  </a:solidFill>
                  <a:prstDash val="solid"/>
                  <a:round/>
                  <a:headEnd type="none" w="sm" len="sm"/>
                  <a:tailEnd type="none" w="sm" len="sm"/>
                </a:ln>
              </p:spPr>
              <p:txBody>
                <a:bodyPr/>
                <a:lstStyle/>
                <a:p>
                  <a:endParaRPr lang="zh-CN" altLang="en-US" b="1"/>
                </a:p>
              </p:txBody>
            </p:sp>
          </p:grpSp>
          <p:sp>
            <p:nvSpPr>
              <p:cNvPr id="8205" name="任意多边形 261136"/>
              <p:cNvSpPr/>
              <p:nvPr/>
            </p:nvSpPr>
            <p:spPr>
              <a:xfrm rot="10800000" flipH="1" flipV="1">
                <a:off x="4356" y="2629"/>
                <a:ext cx="213" cy="71"/>
              </a:xfrm>
              <a:custGeom>
                <a:avLst/>
                <a:gdLst/>
                <a:ahLst/>
                <a:cxnLst>
                  <a:cxn ang="0">
                    <a:pos x="18900" y="10800"/>
                  </a:cxn>
                  <a:cxn ang="90">
                    <a:pos x="10800" y="21600"/>
                  </a:cxn>
                  <a:cxn ang="180">
                    <a:pos x="2699" y="10800"/>
                  </a:cxn>
                  <a:cxn ang="270">
                    <a:pos x="10800" y="0"/>
                  </a:cxn>
                </a:cxnLst>
                <a:rect l="0" t="0" r="0" b="0"/>
                <a:pathLst>
                  <a:path w="21600" h="21600">
                    <a:moveTo>
                      <a:pt x="0" y="0"/>
                    </a:moveTo>
                    <a:lnTo>
                      <a:pt x="5399" y="21600"/>
                    </a:lnTo>
                    <a:lnTo>
                      <a:pt x="16201" y="21600"/>
                    </a:lnTo>
                    <a:lnTo>
                      <a:pt x="21600" y="0"/>
                    </a:lnTo>
                    <a:close/>
                  </a:path>
                </a:pathLst>
              </a:custGeom>
              <a:solidFill>
                <a:schemeClr val="bg2"/>
              </a:solidFill>
              <a:ln w="12699" cap="flat" cmpd="sng">
                <a:solidFill>
                  <a:schemeClr val="tx1"/>
                </a:solidFill>
                <a:prstDash val="solid"/>
                <a:miter/>
                <a:headEnd type="none" w="med" len="med"/>
                <a:tailEnd type="none" w="med" len="med"/>
              </a:ln>
            </p:spPr>
            <p:txBody>
              <a:bodyPr/>
              <a:lstStyle/>
              <a:p>
                <a:endParaRPr lang="zh-CN" altLang="en-US" b="1"/>
              </a:p>
            </p:txBody>
          </p:sp>
          <p:grpSp>
            <p:nvGrpSpPr>
              <p:cNvPr id="8206" name="组合 261137"/>
              <p:cNvGrpSpPr/>
              <p:nvPr/>
            </p:nvGrpSpPr>
            <p:grpSpPr>
              <a:xfrm>
                <a:off x="4842" y="2930"/>
                <a:ext cx="422" cy="642"/>
                <a:chOff x="4858" y="2958"/>
                <a:chExt cx="330" cy="493"/>
              </a:xfrm>
            </p:grpSpPr>
            <p:sp>
              <p:nvSpPr>
                <p:cNvPr id="8207" name="任意多边形 261138"/>
                <p:cNvSpPr/>
                <p:nvPr/>
              </p:nvSpPr>
              <p:spPr>
                <a:xfrm>
                  <a:off x="5130" y="3080"/>
                  <a:ext cx="40" cy="258"/>
                </a:xfrm>
                <a:custGeom>
                  <a:avLst/>
                  <a:gdLst/>
                  <a:ahLst/>
                  <a:cxnLst/>
                  <a:rect l="0" t="0" r="0" b="0"/>
                  <a:pathLst>
                    <a:path w="40" h="258">
                      <a:moveTo>
                        <a:pt x="0" y="257"/>
                      </a:moveTo>
                      <a:lnTo>
                        <a:pt x="0" y="0"/>
                      </a:lnTo>
                      <a:lnTo>
                        <a:pt x="39" y="0"/>
                      </a:lnTo>
                      <a:lnTo>
                        <a:pt x="39" y="257"/>
                      </a:lnTo>
                      <a:lnTo>
                        <a:pt x="0" y="257"/>
                      </a:lnTo>
                    </a:path>
                  </a:pathLst>
                </a:custGeom>
                <a:solidFill>
                  <a:srgbClr val="FFCC33"/>
                </a:solidFill>
                <a:ln w="9525">
                  <a:noFill/>
                </a:ln>
              </p:spPr>
              <p:txBody>
                <a:bodyPr/>
                <a:lstStyle/>
                <a:p>
                  <a:endParaRPr lang="zh-CN" altLang="en-US" b="1"/>
                </a:p>
              </p:txBody>
            </p:sp>
            <p:grpSp>
              <p:nvGrpSpPr>
                <p:cNvPr id="8208" name="组合 261139"/>
                <p:cNvGrpSpPr/>
                <p:nvPr/>
              </p:nvGrpSpPr>
              <p:grpSpPr>
                <a:xfrm>
                  <a:off x="5135" y="3102"/>
                  <a:ext cx="28" cy="226"/>
                  <a:chOff x="5119" y="3065"/>
                  <a:chExt cx="28" cy="226"/>
                </a:xfrm>
              </p:grpSpPr>
              <p:sp>
                <p:nvSpPr>
                  <p:cNvPr id="8209" name="直接连接符 261140"/>
                  <p:cNvSpPr/>
                  <p:nvPr/>
                </p:nvSpPr>
                <p:spPr>
                  <a:xfrm>
                    <a:off x="5119" y="3291"/>
                    <a:ext cx="28"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10" name="直接连接符 261141"/>
                  <p:cNvSpPr/>
                  <p:nvPr/>
                </p:nvSpPr>
                <p:spPr>
                  <a:xfrm>
                    <a:off x="5119" y="3276"/>
                    <a:ext cx="28"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11" name="直接连接符 261142"/>
                  <p:cNvSpPr/>
                  <p:nvPr/>
                </p:nvSpPr>
                <p:spPr>
                  <a:xfrm>
                    <a:off x="5119" y="3261"/>
                    <a:ext cx="28"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12" name="直接连接符 261143"/>
                  <p:cNvSpPr/>
                  <p:nvPr/>
                </p:nvSpPr>
                <p:spPr>
                  <a:xfrm>
                    <a:off x="5119" y="3245"/>
                    <a:ext cx="28"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13" name="直接连接符 261144"/>
                  <p:cNvSpPr/>
                  <p:nvPr/>
                </p:nvSpPr>
                <p:spPr>
                  <a:xfrm>
                    <a:off x="5119" y="3230"/>
                    <a:ext cx="28"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14" name="直接连接符 261145"/>
                  <p:cNvSpPr/>
                  <p:nvPr/>
                </p:nvSpPr>
                <p:spPr>
                  <a:xfrm>
                    <a:off x="5119" y="3215"/>
                    <a:ext cx="28"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15" name="直接连接符 261146"/>
                  <p:cNvSpPr/>
                  <p:nvPr/>
                </p:nvSpPr>
                <p:spPr>
                  <a:xfrm>
                    <a:off x="5119" y="3201"/>
                    <a:ext cx="28"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16" name="直接连接符 261147"/>
                  <p:cNvSpPr/>
                  <p:nvPr/>
                </p:nvSpPr>
                <p:spPr>
                  <a:xfrm>
                    <a:off x="5119" y="3186"/>
                    <a:ext cx="28"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17" name="直接连接符 261148"/>
                  <p:cNvSpPr/>
                  <p:nvPr/>
                </p:nvSpPr>
                <p:spPr>
                  <a:xfrm>
                    <a:off x="5119" y="3171"/>
                    <a:ext cx="28"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18" name="直接连接符 261149"/>
                  <p:cNvSpPr/>
                  <p:nvPr/>
                </p:nvSpPr>
                <p:spPr>
                  <a:xfrm>
                    <a:off x="5119" y="3155"/>
                    <a:ext cx="28"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19" name="直接连接符 261150"/>
                  <p:cNvSpPr/>
                  <p:nvPr/>
                </p:nvSpPr>
                <p:spPr>
                  <a:xfrm>
                    <a:off x="5119" y="3139"/>
                    <a:ext cx="28"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20" name="直接连接符 261151"/>
                  <p:cNvSpPr/>
                  <p:nvPr/>
                </p:nvSpPr>
                <p:spPr>
                  <a:xfrm>
                    <a:off x="5119" y="3125"/>
                    <a:ext cx="28"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21" name="直接连接符 261152"/>
                  <p:cNvSpPr/>
                  <p:nvPr/>
                </p:nvSpPr>
                <p:spPr>
                  <a:xfrm>
                    <a:off x="5119" y="3110"/>
                    <a:ext cx="28"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22" name="直接连接符 261153"/>
                  <p:cNvSpPr/>
                  <p:nvPr/>
                </p:nvSpPr>
                <p:spPr>
                  <a:xfrm>
                    <a:off x="5119" y="3095"/>
                    <a:ext cx="28"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23" name="直接连接符 261154"/>
                  <p:cNvSpPr/>
                  <p:nvPr/>
                </p:nvSpPr>
                <p:spPr>
                  <a:xfrm>
                    <a:off x="5119" y="3079"/>
                    <a:ext cx="28"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24" name="直接连接符 261155"/>
                  <p:cNvSpPr/>
                  <p:nvPr/>
                </p:nvSpPr>
                <p:spPr>
                  <a:xfrm>
                    <a:off x="5119" y="3065"/>
                    <a:ext cx="28"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grpSp>
            <p:sp>
              <p:nvSpPr>
                <p:cNvPr id="8225" name="矩形 261156"/>
                <p:cNvSpPr/>
                <p:nvPr/>
              </p:nvSpPr>
              <p:spPr>
                <a:xfrm>
                  <a:off x="4858" y="3009"/>
                  <a:ext cx="274" cy="442"/>
                </a:xfrm>
                <a:prstGeom prst="rect">
                  <a:avLst/>
                </a:prstGeom>
                <a:solidFill>
                  <a:srgbClr val="ADD6A5"/>
                </a:solidFill>
                <a:ln w="12699" cap="flat" cmpd="sng">
                  <a:solidFill>
                    <a:srgbClr val="000000"/>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226" name="矩形 261157"/>
                <p:cNvSpPr/>
                <p:nvPr/>
              </p:nvSpPr>
              <p:spPr>
                <a:xfrm>
                  <a:off x="4941" y="2978"/>
                  <a:ext cx="101" cy="18"/>
                </a:xfrm>
                <a:prstGeom prst="rect">
                  <a:avLst/>
                </a:prstGeom>
                <a:solidFill>
                  <a:srgbClr val="322D26"/>
                </a:solidFill>
                <a:ln w="12699" cap="flat" cmpd="sng">
                  <a:solidFill>
                    <a:srgbClr val="716759"/>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227" name="任意多边形 261158"/>
                <p:cNvSpPr/>
                <p:nvPr/>
              </p:nvSpPr>
              <p:spPr>
                <a:xfrm>
                  <a:off x="4867" y="2971"/>
                  <a:ext cx="321" cy="30"/>
                </a:xfrm>
                <a:custGeom>
                  <a:avLst/>
                  <a:gdLst/>
                  <a:ahLst/>
                  <a:cxnLst/>
                  <a:rect l="0" t="0" r="0" b="0"/>
                  <a:pathLst>
                    <a:path w="321" h="30">
                      <a:moveTo>
                        <a:pt x="0" y="0"/>
                      </a:moveTo>
                      <a:lnTo>
                        <a:pt x="0" y="29"/>
                      </a:lnTo>
                      <a:lnTo>
                        <a:pt x="320" y="29"/>
                      </a:lnTo>
                    </a:path>
                  </a:pathLst>
                </a:custGeom>
                <a:noFill/>
                <a:ln w="25399" cap="rnd" cmpd="sng">
                  <a:solidFill>
                    <a:schemeClr val="tx1"/>
                  </a:solidFill>
                  <a:prstDash val="solid"/>
                  <a:round/>
                  <a:headEnd type="none" w="sm" len="sm"/>
                  <a:tailEnd type="none" w="sm" len="sm"/>
                </a:ln>
              </p:spPr>
              <p:txBody>
                <a:bodyPr/>
                <a:lstStyle/>
                <a:p>
                  <a:endParaRPr lang="zh-CN" altLang="en-US" b="1"/>
                </a:p>
              </p:txBody>
            </p:sp>
            <p:grpSp>
              <p:nvGrpSpPr>
                <p:cNvPr id="8228" name="组合 261159"/>
                <p:cNvGrpSpPr/>
                <p:nvPr/>
              </p:nvGrpSpPr>
              <p:grpSpPr>
                <a:xfrm>
                  <a:off x="5082" y="2958"/>
                  <a:ext cx="35" cy="37"/>
                  <a:chOff x="5066" y="2921"/>
                  <a:chExt cx="35" cy="37"/>
                </a:xfrm>
              </p:grpSpPr>
              <p:sp>
                <p:nvSpPr>
                  <p:cNvPr id="8229" name="任意多边形 261160"/>
                  <p:cNvSpPr/>
                  <p:nvPr/>
                </p:nvSpPr>
                <p:spPr>
                  <a:xfrm>
                    <a:off x="5074" y="2921"/>
                    <a:ext cx="24" cy="27"/>
                  </a:xfrm>
                  <a:custGeom>
                    <a:avLst/>
                    <a:gdLst/>
                    <a:ahLst/>
                    <a:cxnLst/>
                    <a:rect l="0" t="0" r="0" b="0"/>
                    <a:pathLst>
                      <a:path w="24" h="27">
                        <a:moveTo>
                          <a:pt x="0" y="26"/>
                        </a:moveTo>
                        <a:lnTo>
                          <a:pt x="0" y="0"/>
                        </a:lnTo>
                        <a:lnTo>
                          <a:pt x="23" y="0"/>
                        </a:lnTo>
                        <a:lnTo>
                          <a:pt x="23" y="26"/>
                        </a:lnTo>
                        <a:lnTo>
                          <a:pt x="0" y="26"/>
                        </a:lnTo>
                      </a:path>
                    </a:pathLst>
                  </a:custGeom>
                  <a:solidFill>
                    <a:srgbClr val="E9E7D1"/>
                  </a:solidFill>
                  <a:ln w="9525">
                    <a:noFill/>
                  </a:ln>
                </p:spPr>
                <p:txBody>
                  <a:bodyPr/>
                  <a:lstStyle/>
                  <a:p>
                    <a:endParaRPr lang="zh-CN" altLang="en-US" b="1"/>
                  </a:p>
                </p:txBody>
              </p:sp>
              <p:sp>
                <p:nvSpPr>
                  <p:cNvPr id="8230" name="任意多边形 261161"/>
                  <p:cNvSpPr/>
                  <p:nvPr/>
                </p:nvSpPr>
                <p:spPr>
                  <a:xfrm>
                    <a:off x="5066" y="2939"/>
                    <a:ext cx="35" cy="19"/>
                  </a:xfrm>
                  <a:custGeom>
                    <a:avLst/>
                    <a:gdLst/>
                    <a:ahLst/>
                    <a:cxnLst/>
                    <a:rect l="0" t="0" r="0" b="0"/>
                    <a:pathLst>
                      <a:path w="35" h="19">
                        <a:moveTo>
                          <a:pt x="0" y="18"/>
                        </a:moveTo>
                        <a:lnTo>
                          <a:pt x="0" y="0"/>
                        </a:lnTo>
                        <a:lnTo>
                          <a:pt x="34" y="0"/>
                        </a:lnTo>
                        <a:lnTo>
                          <a:pt x="34" y="18"/>
                        </a:lnTo>
                        <a:lnTo>
                          <a:pt x="0" y="18"/>
                        </a:lnTo>
                      </a:path>
                    </a:pathLst>
                  </a:custGeom>
                  <a:solidFill>
                    <a:srgbClr val="52493E"/>
                  </a:solidFill>
                  <a:ln w="9525">
                    <a:noFill/>
                  </a:ln>
                </p:spPr>
                <p:txBody>
                  <a:bodyPr/>
                  <a:lstStyle/>
                  <a:p>
                    <a:endParaRPr lang="zh-CN" altLang="en-US" b="1"/>
                  </a:p>
                </p:txBody>
              </p:sp>
            </p:grpSp>
            <p:grpSp>
              <p:nvGrpSpPr>
                <p:cNvPr id="8231" name="组合 261162"/>
                <p:cNvGrpSpPr/>
                <p:nvPr/>
              </p:nvGrpSpPr>
              <p:grpSpPr>
                <a:xfrm>
                  <a:off x="4937" y="3252"/>
                  <a:ext cx="83" cy="74"/>
                  <a:chOff x="4921" y="3215"/>
                  <a:chExt cx="83" cy="74"/>
                </a:xfrm>
              </p:grpSpPr>
              <p:sp>
                <p:nvSpPr>
                  <p:cNvPr id="8232" name="任意多边形 261163"/>
                  <p:cNvSpPr/>
                  <p:nvPr/>
                </p:nvSpPr>
                <p:spPr>
                  <a:xfrm>
                    <a:off x="4927" y="3215"/>
                    <a:ext cx="77" cy="72"/>
                  </a:xfrm>
                  <a:custGeom>
                    <a:avLst/>
                    <a:gdLst/>
                    <a:ahLst/>
                    <a:cxnLst/>
                    <a:rect l="0" t="0" r="0" b="0"/>
                    <a:pathLst>
                      <a:path w="77" h="72">
                        <a:moveTo>
                          <a:pt x="0" y="71"/>
                        </a:moveTo>
                        <a:lnTo>
                          <a:pt x="0" y="0"/>
                        </a:lnTo>
                        <a:lnTo>
                          <a:pt x="76" y="0"/>
                        </a:lnTo>
                        <a:lnTo>
                          <a:pt x="76" y="71"/>
                        </a:lnTo>
                        <a:lnTo>
                          <a:pt x="0" y="71"/>
                        </a:lnTo>
                      </a:path>
                    </a:pathLst>
                  </a:custGeom>
                  <a:solidFill>
                    <a:srgbClr val="000000"/>
                  </a:solidFill>
                  <a:ln w="9525">
                    <a:noFill/>
                  </a:ln>
                </p:spPr>
                <p:txBody>
                  <a:bodyPr/>
                  <a:lstStyle/>
                  <a:p>
                    <a:endParaRPr lang="zh-CN" altLang="en-US" b="1"/>
                  </a:p>
                </p:txBody>
              </p:sp>
              <p:sp>
                <p:nvSpPr>
                  <p:cNvPr id="8233" name="任意多边形 261164"/>
                  <p:cNvSpPr/>
                  <p:nvPr/>
                </p:nvSpPr>
                <p:spPr>
                  <a:xfrm>
                    <a:off x="4921" y="3218"/>
                    <a:ext cx="78" cy="71"/>
                  </a:xfrm>
                  <a:custGeom>
                    <a:avLst/>
                    <a:gdLst/>
                    <a:ahLst/>
                    <a:cxnLst/>
                    <a:rect l="0" t="0" r="0" b="0"/>
                    <a:pathLst>
                      <a:path w="78" h="71">
                        <a:moveTo>
                          <a:pt x="0" y="70"/>
                        </a:moveTo>
                        <a:lnTo>
                          <a:pt x="0" y="0"/>
                        </a:lnTo>
                        <a:lnTo>
                          <a:pt x="77" y="0"/>
                        </a:lnTo>
                        <a:lnTo>
                          <a:pt x="77" y="70"/>
                        </a:lnTo>
                        <a:lnTo>
                          <a:pt x="0" y="70"/>
                        </a:lnTo>
                      </a:path>
                    </a:pathLst>
                  </a:custGeom>
                  <a:solidFill>
                    <a:srgbClr val="716759"/>
                  </a:solidFill>
                  <a:ln w="9525">
                    <a:noFill/>
                  </a:ln>
                </p:spPr>
                <p:txBody>
                  <a:bodyPr/>
                  <a:lstStyle/>
                  <a:p>
                    <a:endParaRPr lang="zh-CN" altLang="en-US" b="1"/>
                  </a:p>
                </p:txBody>
              </p:sp>
            </p:grpSp>
            <p:grpSp>
              <p:nvGrpSpPr>
                <p:cNvPr id="8234" name="组合 261165"/>
                <p:cNvGrpSpPr/>
                <p:nvPr/>
              </p:nvGrpSpPr>
              <p:grpSpPr>
                <a:xfrm>
                  <a:off x="5014" y="3123"/>
                  <a:ext cx="107" cy="93"/>
                  <a:chOff x="4998" y="3086"/>
                  <a:chExt cx="107" cy="93"/>
                </a:xfrm>
              </p:grpSpPr>
              <p:sp>
                <p:nvSpPr>
                  <p:cNvPr id="8235" name="任意多边形 261166"/>
                  <p:cNvSpPr/>
                  <p:nvPr/>
                </p:nvSpPr>
                <p:spPr>
                  <a:xfrm>
                    <a:off x="5002" y="3086"/>
                    <a:ext cx="103" cy="90"/>
                  </a:xfrm>
                  <a:custGeom>
                    <a:avLst/>
                    <a:gdLst/>
                    <a:ahLst/>
                    <a:cxnLst/>
                    <a:rect l="0" t="0" r="0" b="0"/>
                    <a:pathLst>
                      <a:path w="103" h="90">
                        <a:moveTo>
                          <a:pt x="0" y="89"/>
                        </a:moveTo>
                        <a:lnTo>
                          <a:pt x="0" y="0"/>
                        </a:lnTo>
                        <a:lnTo>
                          <a:pt x="102" y="0"/>
                        </a:lnTo>
                        <a:lnTo>
                          <a:pt x="102" y="89"/>
                        </a:lnTo>
                        <a:lnTo>
                          <a:pt x="0" y="89"/>
                        </a:lnTo>
                      </a:path>
                    </a:pathLst>
                  </a:custGeom>
                  <a:solidFill>
                    <a:srgbClr val="000000"/>
                  </a:solidFill>
                  <a:ln w="9525">
                    <a:noFill/>
                  </a:ln>
                </p:spPr>
                <p:txBody>
                  <a:bodyPr/>
                  <a:lstStyle/>
                  <a:p>
                    <a:endParaRPr lang="zh-CN" altLang="en-US" b="1"/>
                  </a:p>
                </p:txBody>
              </p:sp>
              <p:sp>
                <p:nvSpPr>
                  <p:cNvPr id="8236" name="任意多边形 261167"/>
                  <p:cNvSpPr/>
                  <p:nvPr/>
                </p:nvSpPr>
                <p:spPr>
                  <a:xfrm>
                    <a:off x="4998" y="3089"/>
                    <a:ext cx="104" cy="90"/>
                  </a:xfrm>
                  <a:custGeom>
                    <a:avLst/>
                    <a:gdLst/>
                    <a:ahLst/>
                    <a:cxnLst/>
                    <a:rect l="0" t="0" r="0" b="0"/>
                    <a:pathLst>
                      <a:path w="104" h="90">
                        <a:moveTo>
                          <a:pt x="0" y="89"/>
                        </a:moveTo>
                        <a:lnTo>
                          <a:pt x="0" y="0"/>
                        </a:lnTo>
                        <a:lnTo>
                          <a:pt x="103" y="0"/>
                        </a:lnTo>
                        <a:lnTo>
                          <a:pt x="103" y="89"/>
                        </a:lnTo>
                        <a:lnTo>
                          <a:pt x="0" y="89"/>
                        </a:lnTo>
                      </a:path>
                    </a:pathLst>
                  </a:custGeom>
                  <a:solidFill>
                    <a:srgbClr val="716759"/>
                  </a:solidFill>
                  <a:ln w="9525">
                    <a:noFill/>
                  </a:ln>
                </p:spPr>
                <p:txBody>
                  <a:bodyPr/>
                  <a:lstStyle/>
                  <a:p>
                    <a:endParaRPr lang="zh-CN" altLang="en-US" b="1"/>
                  </a:p>
                </p:txBody>
              </p:sp>
            </p:grpSp>
            <p:grpSp>
              <p:nvGrpSpPr>
                <p:cNvPr id="8237" name="组合 261168"/>
                <p:cNvGrpSpPr/>
                <p:nvPr/>
              </p:nvGrpSpPr>
              <p:grpSpPr>
                <a:xfrm>
                  <a:off x="4937" y="3418"/>
                  <a:ext cx="128" cy="23"/>
                  <a:chOff x="4921" y="3381"/>
                  <a:chExt cx="128" cy="23"/>
                </a:xfrm>
              </p:grpSpPr>
              <p:sp>
                <p:nvSpPr>
                  <p:cNvPr id="8238" name="任意多边形 261169"/>
                  <p:cNvSpPr/>
                  <p:nvPr/>
                </p:nvSpPr>
                <p:spPr>
                  <a:xfrm>
                    <a:off x="4927" y="3381"/>
                    <a:ext cx="122" cy="20"/>
                  </a:xfrm>
                  <a:custGeom>
                    <a:avLst/>
                    <a:gdLst/>
                    <a:ahLst/>
                    <a:cxnLst/>
                    <a:rect l="0" t="0" r="0" b="0"/>
                    <a:pathLst>
                      <a:path w="122" h="20">
                        <a:moveTo>
                          <a:pt x="0" y="19"/>
                        </a:moveTo>
                        <a:lnTo>
                          <a:pt x="0" y="0"/>
                        </a:lnTo>
                        <a:lnTo>
                          <a:pt x="121" y="0"/>
                        </a:lnTo>
                        <a:lnTo>
                          <a:pt x="121" y="19"/>
                        </a:lnTo>
                        <a:lnTo>
                          <a:pt x="0" y="19"/>
                        </a:lnTo>
                      </a:path>
                    </a:pathLst>
                  </a:custGeom>
                  <a:solidFill>
                    <a:srgbClr val="000000"/>
                  </a:solidFill>
                  <a:ln w="9525">
                    <a:noFill/>
                  </a:ln>
                </p:spPr>
                <p:txBody>
                  <a:bodyPr/>
                  <a:lstStyle/>
                  <a:p>
                    <a:endParaRPr lang="zh-CN" altLang="en-US" b="1"/>
                  </a:p>
                </p:txBody>
              </p:sp>
              <p:sp>
                <p:nvSpPr>
                  <p:cNvPr id="8239" name="任意多边形 261170"/>
                  <p:cNvSpPr/>
                  <p:nvPr/>
                </p:nvSpPr>
                <p:spPr>
                  <a:xfrm>
                    <a:off x="4921" y="3383"/>
                    <a:ext cx="123" cy="21"/>
                  </a:xfrm>
                  <a:custGeom>
                    <a:avLst/>
                    <a:gdLst/>
                    <a:ahLst/>
                    <a:cxnLst/>
                    <a:rect l="0" t="0" r="0" b="0"/>
                    <a:pathLst>
                      <a:path w="123" h="21">
                        <a:moveTo>
                          <a:pt x="0" y="20"/>
                        </a:moveTo>
                        <a:lnTo>
                          <a:pt x="0" y="0"/>
                        </a:lnTo>
                        <a:lnTo>
                          <a:pt x="122" y="0"/>
                        </a:lnTo>
                        <a:lnTo>
                          <a:pt x="122" y="20"/>
                        </a:lnTo>
                        <a:lnTo>
                          <a:pt x="0" y="20"/>
                        </a:lnTo>
                      </a:path>
                    </a:pathLst>
                  </a:custGeom>
                  <a:solidFill>
                    <a:srgbClr val="716759"/>
                  </a:solidFill>
                  <a:ln w="9525">
                    <a:noFill/>
                  </a:ln>
                </p:spPr>
                <p:txBody>
                  <a:bodyPr/>
                  <a:lstStyle/>
                  <a:p>
                    <a:endParaRPr lang="zh-CN" altLang="en-US" b="1"/>
                  </a:p>
                </p:txBody>
              </p:sp>
            </p:grpSp>
            <p:grpSp>
              <p:nvGrpSpPr>
                <p:cNvPr id="8240" name="组合 261171"/>
                <p:cNvGrpSpPr/>
                <p:nvPr/>
              </p:nvGrpSpPr>
              <p:grpSpPr>
                <a:xfrm>
                  <a:off x="5075" y="3396"/>
                  <a:ext cx="31" cy="34"/>
                  <a:chOff x="5059" y="3359"/>
                  <a:chExt cx="31" cy="34"/>
                </a:xfrm>
              </p:grpSpPr>
              <p:sp>
                <p:nvSpPr>
                  <p:cNvPr id="8241" name="任意多边形 261172"/>
                  <p:cNvSpPr/>
                  <p:nvPr/>
                </p:nvSpPr>
                <p:spPr>
                  <a:xfrm>
                    <a:off x="5064" y="3359"/>
                    <a:ext cx="26" cy="31"/>
                  </a:xfrm>
                  <a:custGeom>
                    <a:avLst/>
                    <a:gdLst/>
                    <a:ahLst/>
                    <a:cxnLst/>
                    <a:rect l="0" t="0" r="0" b="0"/>
                    <a:pathLst>
                      <a:path w="26" h="31">
                        <a:moveTo>
                          <a:pt x="0" y="30"/>
                        </a:moveTo>
                        <a:lnTo>
                          <a:pt x="0" y="0"/>
                        </a:lnTo>
                        <a:lnTo>
                          <a:pt x="25" y="0"/>
                        </a:lnTo>
                        <a:lnTo>
                          <a:pt x="25" y="30"/>
                        </a:lnTo>
                        <a:lnTo>
                          <a:pt x="0" y="30"/>
                        </a:lnTo>
                      </a:path>
                    </a:pathLst>
                  </a:custGeom>
                  <a:solidFill>
                    <a:srgbClr val="000000"/>
                  </a:solidFill>
                  <a:ln w="9525">
                    <a:noFill/>
                  </a:ln>
                </p:spPr>
                <p:txBody>
                  <a:bodyPr/>
                  <a:lstStyle/>
                  <a:p>
                    <a:endParaRPr lang="zh-CN" altLang="en-US" b="1"/>
                  </a:p>
                </p:txBody>
              </p:sp>
              <p:sp>
                <p:nvSpPr>
                  <p:cNvPr id="8242" name="任意多边形 261173"/>
                  <p:cNvSpPr/>
                  <p:nvPr/>
                </p:nvSpPr>
                <p:spPr>
                  <a:xfrm>
                    <a:off x="5059" y="3362"/>
                    <a:ext cx="27" cy="31"/>
                  </a:xfrm>
                  <a:custGeom>
                    <a:avLst/>
                    <a:gdLst/>
                    <a:ahLst/>
                    <a:cxnLst/>
                    <a:rect l="0" t="0" r="0" b="0"/>
                    <a:pathLst>
                      <a:path w="27" h="31">
                        <a:moveTo>
                          <a:pt x="0" y="30"/>
                        </a:moveTo>
                        <a:lnTo>
                          <a:pt x="0" y="0"/>
                        </a:lnTo>
                        <a:lnTo>
                          <a:pt x="26" y="0"/>
                        </a:lnTo>
                        <a:lnTo>
                          <a:pt x="26" y="30"/>
                        </a:lnTo>
                        <a:lnTo>
                          <a:pt x="0" y="30"/>
                        </a:lnTo>
                      </a:path>
                    </a:pathLst>
                  </a:custGeom>
                  <a:solidFill>
                    <a:srgbClr val="716759"/>
                  </a:solidFill>
                  <a:ln w="9525">
                    <a:noFill/>
                  </a:ln>
                </p:spPr>
                <p:txBody>
                  <a:bodyPr/>
                  <a:lstStyle/>
                  <a:p>
                    <a:endParaRPr lang="zh-CN" altLang="en-US" b="1"/>
                  </a:p>
                </p:txBody>
              </p:sp>
            </p:grpSp>
            <p:grpSp>
              <p:nvGrpSpPr>
                <p:cNvPr id="8243" name="组合 261174"/>
                <p:cNvGrpSpPr/>
                <p:nvPr/>
              </p:nvGrpSpPr>
              <p:grpSpPr>
                <a:xfrm>
                  <a:off x="4940" y="3346"/>
                  <a:ext cx="57" cy="24"/>
                  <a:chOff x="4924" y="3309"/>
                  <a:chExt cx="57" cy="24"/>
                </a:xfrm>
              </p:grpSpPr>
              <p:sp>
                <p:nvSpPr>
                  <p:cNvPr id="8244" name="任意多边形 261175"/>
                  <p:cNvSpPr/>
                  <p:nvPr/>
                </p:nvSpPr>
                <p:spPr>
                  <a:xfrm>
                    <a:off x="4928" y="3309"/>
                    <a:ext cx="53" cy="22"/>
                  </a:xfrm>
                  <a:custGeom>
                    <a:avLst/>
                    <a:gdLst/>
                    <a:ahLst/>
                    <a:cxnLst/>
                    <a:rect l="0" t="0" r="0" b="0"/>
                    <a:pathLst>
                      <a:path w="53" h="22">
                        <a:moveTo>
                          <a:pt x="0" y="21"/>
                        </a:moveTo>
                        <a:lnTo>
                          <a:pt x="0" y="0"/>
                        </a:lnTo>
                        <a:lnTo>
                          <a:pt x="52" y="0"/>
                        </a:lnTo>
                        <a:lnTo>
                          <a:pt x="52" y="21"/>
                        </a:lnTo>
                        <a:lnTo>
                          <a:pt x="0" y="21"/>
                        </a:lnTo>
                      </a:path>
                    </a:pathLst>
                  </a:custGeom>
                  <a:solidFill>
                    <a:srgbClr val="000000"/>
                  </a:solidFill>
                  <a:ln w="9525">
                    <a:noFill/>
                  </a:ln>
                </p:spPr>
                <p:txBody>
                  <a:bodyPr/>
                  <a:lstStyle/>
                  <a:p>
                    <a:endParaRPr lang="zh-CN" altLang="en-US" b="1"/>
                  </a:p>
                </p:txBody>
              </p:sp>
              <p:sp>
                <p:nvSpPr>
                  <p:cNvPr id="8245" name="任意多边形 261176"/>
                  <p:cNvSpPr/>
                  <p:nvPr/>
                </p:nvSpPr>
                <p:spPr>
                  <a:xfrm>
                    <a:off x="4924" y="3312"/>
                    <a:ext cx="53" cy="21"/>
                  </a:xfrm>
                  <a:custGeom>
                    <a:avLst/>
                    <a:gdLst/>
                    <a:ahLst/>
                    <a:cxnLst/>
                    <a:rect l="0" t="0" r="0" b="0"/>
                    <a:pathLst>
                      <a:path w="53" h="21">
                        <a:moveTo>
                          <a:pt x="0" y="20"/>
                        </a:moveTo>
                        <a:lnTo>
                          <a:pt x="0" y="0"/>
                        </a:lnTo>
                        <a:lnTo>
                          <a:pt x="52" y="0"/>
                        </a:lnTo>
                        <a:lnTo>
                          <a:pt x="52" y="20"/>
                        </a:lnTo>
                        <a:lnTo>
                          <a:pt x="0" y="20"/>
                        </a:lnTo>
                      </a:path>
                    </a:pathLst>
                  </a:custGeom>
                  <a:solidFill>
                    <a:srgbClr val="716759"/>
                  </a:solidFill>
                  <a:ln w="9525">
                    <a:noFill/>
                  </a:ln>
                </p:spPr>
                <p:txBody>
                  <a:bodyPr/>
                  <a:lstStyle/>
                  <a:p>
                    <a:endParaRPr lang="zh-CN" altLang="en-US" b="1"/>
                  </a:p>
                </p:txBody>
              </p:sp>
            </p:grpSp>
            <p:grpSp>
              <p:nvGrpSpPr>
                <p:cNvPr id="8246" name="组合 261177"/>
                <p:cNvGrpSpPr/>
                <p:nvPr/>
              </p:nvGrpSpPr>
              <p:grpSpPr>
                <a:xfrm>
                  <a:off x="4996" y="3344"/>
                  <a:ext cx="56" cy="25"/>
                  <a:chOff x="4980" y="3307"/>
                  <a:chExt cx="56" cy="25"/>
                </a:xfrm>
              </p:grpSpPr>
              <p:sp>
                <p:nvSpPr>
                  <p:cNvPr id="8247" name="任意多边形 261178"/>
                  <p:cNvSpPr/>
                  <p:nvPr/>
                </p:nvSpPr>
                <p:spPr>
                  <a:xfrm>
                    <a:off x="4984" y="3307"/>
                    <a:ext cx="52" cy="21"/>
                  </a:xfrm>
                  <a:custGeom>
                    <a:avLst/>
                    <a:gdLst/>
                    <a:ahLst/>
                    <a:cxnLst/>
                    <a:rect l="0" t="0" r="0" b="0"/>
                    <a:pathLst>
                      <a:path w="52" h="21">
                        <a:moveTo>
                          <a:pt x="0" y="20"/>
                        </a:moveTo>
                        <a:lnTo>
                          <a:pt x="0" y="0"/>
                        </a:lnTo>
                        <a:lnTo>
                          <a:pt x="51" y="0"/>
                        </a:lnTo>
                        <a:lnTo>
                          <a:pt x="51" y="20"/>
                        </a:lnTo>
                        <a:lnTo>
                          <a:pt x="0" y="20"/>
                        </a:lnTo>
                      </a:path>
                    </a:pathLst>
                  </a:custGeom>
                  <a:solidFill>
                    <a:srgbClr val="000000"/>
                  </a:solidFill>
                  <a:ln w="9525">
                    <a:noFill/>
                  </a:ln>
                </p:spPr>
                <p:txBody>
                  <a:bodyPr/>
                  <a:lstStyle/>
                  <a:p>
                    <a:endParaRPr lang="zh-CN" altLang="en-US" b="1"/>
                  </a:p>
                </p:txBody>
              </p:sp>
              <p:sp>
                <p:nvSpPr>
                  <p:cNvPr id="8248" name="任意多边形 261179"/>
                  <p:cNvSpPr/>
                  <p:nvPr/>
                </p:nvSpPr>
                <p:spPr>
                  <a:xfrm>
                    <a:off x="4980" y="3310"/>
                    <a:ext cx="54" cy="22"/>
                  </a:xfrm>
                  <a:custGeom>
                    <a:avLst/>
                    <a:gdLst/>
                    <a:ahLst/>
                    <a:cxnLst/>
                    <a:rect l="0" t="0" r="0" b="0"/>
                    <a:pathLst>
                      <a:path w="54" h="22">
                        <a:moveTo>
                          <a:pt x="0" y="21"/>
                        </a:moveTo>
                        <a:lnTo>
                          <a:pt x="0" y="0"/>
                        </a:lnTo>
                        <a:lnTo>
                          <a:pt x="53" y="0"/>
                        </a:lnTo>
                        <a:lnTo>
                          <a:pt x="53" y="21"/>
                        </a:lnTo>
                        <a:lnTo>
                          <a:pt x="0" y="21"/>
                        </a:lnTo>
                      </a:path>
                    </a:pathLst>
                  </a:custGeom>
                  <a:solidFill>
                    <a:srgbClr val="716759"/>
                  </a:solidFill>
                  <a:ln w="9525">
                    <a:noFill/>
                  </a:ln>
                </p:spPr>
                <p:txBody>
                  <a:bodyPr/>
                  <a:lstStyle/>
                  <a:p>
                    <a:endParaRPr lang="zh-CN" altLang="en-US" b="1"/>
                  </a:p>
                </p:txBody>
              </p:sp>
            </p:grpSp>
            <p:grpSp>
              <p:nvGrpSpPr>
                <p:cNvPr id="8249" name="组合 261180"/>
                <p:cNvGrpSpPr/>
                <p:nvPr/>
              </p:nvGrpSpPr>
              <p:grpSpPr>
                <a:xfrm>
                  <a:off x="4937" y="3225"/>
                  <a:ext cx="47" cy="19"/>
                  <a:chOff x="4921" y="3188"/>
                  <a:chExt cx="47" cy="19"/>
                </a:xfrm>
              </p:grpSpPr>
              <p:sp>
                <p:nvSpPr>
                  <p:cNvPr id="8250" name="任意多边形 261181"/>
                  <p:cNvSpPr/>
                  <p:nvPr/>
                </p:nvSpPr>
                <p:spPr>
                  <a:xfrm>
                    <a:off x="4926" y="3188"/>
                    <a:ext cx="42" cy="17"/>
                  </a:xfrm>
                  <a:custGeom>
                    <a:avLst/>
                    <a:gdLst/>
                    <a:ahLst/>
                    <a:cxnLst/>
                    <a:rect l="0" t="0" r="0" b="0"/>
                    <a:pathLst>
                      <a:path w="42" h="17">
                        <a:moveTo>
                          <a:pt x="0" y="16"/>
                        </a:moveTo>
                        <a:lnTo>
                          <a:pt x="0" y="0"/>
                        </a:lnTo>
                        <a:lnTo>
                          <a:pt x="41" y="0"/>
                        </a:lnTo>
                        <a:lnTo>
                          <a:pt x="41" y="16"/>
                        </a:lnTo>
                        <a:lnTo>
                          <a:pt x="0" y="16"/>
                        </a:lnTo>
                      </a:path>
                    </a:pathLst>
                  </a:custGeom>
                  <a:solidFill>
                    <a:srgbClr val="000000"/>
                  </a:solidFill>
                  <a:ln w="9525">
                    <a:noFill/>
                  </a:ln>
                </p:spPr>
                <p:txBody>
                  <a:bodyPr/>
                  <a:lstStyle/>
                  <a:p>
                    <a:endParaRPr lang="zh-CN" altLang="en-US" b="1"/>
                  </a:p>
                </p:txBody>
              </p:sp>
              <p:sp>
                <p:nvSpPr>
                  <p:cNvPr id="8251" name="任意多边形 261182"/>
                  <p:cNvSpPr/>
                  <p:nvPr/>
                </p:nvSpPr>
                <p:spPr>
                  <a:xfrm>
                    <a:off x="4921" y="3190"/>
                    <a:ext cx="44" cy="17"/>
                  </a:xfrm>
                  <a:custGeom>
                    <a:avLst/>
                    <a:gdLst/>
                    <a:ahLst/>
                    <a:cxnLst/>
                    <a:rect l="0" t="0" r="0" b="0"/>
                    <a:pathLst>
                      <a:path w="44" h="17">
                        <a:moveTo>
                          <a:pt x="0" y="16"/>
                        </a:moveTo>
                        <a:lnTo>
                          <a:pt x="0" y="0"/>
                        </a:lnTo>
                        <a:lnTo>
                          <a:pt x="43" y="0"/>
                        </a:lnTo>
                        <a:lnTo>
                          <a:pt x="43" y="16"/>
                        </a:lnTo>
                        <a:lnTo>
                          <a:pt x="0" y="16"/>
                        </a:lnTo>
                      </a:path>
                    </a:pathLst>
                  </a:custGeom>
                  <a:solidFill>
                    <a:srgbClr val="716759"/>
                  </a:solidFill>
                  <a:ln w="9525">
                    <a:noFill/>
                  </a:ln>
                </p:spPr>
                <p:txBody>
                  <a:bodyPr/>
                  <a:lstStyle/>
                  <a:p>
                    <a:endParaRPr lang="zh-CN" altLang="en-US" b="1"/>
                  </a:p>
                </p:txBody>
              </p:sp>
            </p:grpSp>
            <p:grpSp>
              <p:nvGrpSpPr>
                <p:cNvPr id="8252" name="组合 261183"/>
                <p:cNvGrpSpPr/>
                <p:nvPr/>
              </p:nvGrpSpPr>
              <p:grpSpPr>
                <a:xfrm>
                  <a:off x="4937" y="3387"/>
                  <a:ext cx="128" cy="24"/>
                  <a:chOff x="4921" y="3350"/>
                  <a:chExt cx="128" cy="24"/>
                </a:xfrm>
              </p:grpSpPr>
              <p:sp>
                <p:nvSpPr>
                  <p:cNvPr id="8253" name="任意多边形 261184"/>
                  <p:cNvSpPr/>
                  <p:nvPr/>
                </p:nvSpPr>
                <p:spPr>
                  <a:xfrm>
                    <a:off x="4927" y="3350"/>
                    <a:ext cx="122" cy="22"/>
                  </a:xfrm>
                  <a:custGeom>
                    <a:avLst/>
                    <a:gdLst/>
                    <a:ahLst/>
                    <a:cxnLst/>
                    <a:rect l="0" t="0" r="0" b="0"/>
                    <a:pathLst>
                      <a:path w="122" h="22">
                        <a:moveTo>
                          <a:pt x="0" y="21"/>
                        </a:moveTo>
                        <a:lnTo>
                          <a:pt x="0" y="0"/>
                        </a:lnTo>
                        <a:lnTo>
                          <a:pt x="121" y="0"/>
                        </a:lnTo>
                        <a:lnTo>
                          <a:pt x="121" y="21"/>
                        </a:lnTo>
                        <a:lnTo>
                          <a:pt x="0" y="21"/>
                        </a:lnTo>
                      </a:path>
                    </a:pathLst>
                  </a:custGeom>
                  <a:solidFill>
                    <a:srgbClr val="000000"/>
                  </a:solidFill>
                  <a:ln w="9525">
                    <a:noFill/>
                  </a:ln>
                </p:spPr>
                <p:txBody>
                  <a:bodyPr/>
                  <a:lstStyle/>
                  <a:p>
                    <a:endParaRPr lang="zh-CN" altLang="en-US" b="1"/>
                  </a:p>
                </p:txBody>
              </p:sp>
              <p:sp>
                <p:nvSpPr>
                  <p:cNvPr id="8254" name="任意多边形 261185"/>
                  <p:cNvSpPr/>
                  <p:nvPr/>
                </p:nvSpPr>
                <p:spPr>
                  <a:xfrm>
                    <a:off x="4921" y="3353"/>
                    <a:ext cx="123" cy="21"/>
                  </a:xfrm>
                  <a:custGeom>
                    <a:avLst/>
                    <a:gdLst/>
                    <a:ahLst/>
                    <a:cxnLst/>
                    <a:rect l="0" t="0" r="0" b="0"/>
                    <a:pathLst>
                      <a:path w="123" h="21">
                        <a:moveTo>
                          <a:pt x="0" y="20"/>
                        </a:moveTo>
                        <a:lnTo>
                          <a:pt x="0" y="0"/>
                        </a:lnTo>
                        <a:lnTo>
                          <a:pt x="122" y="0"/>
                        </a:lnTo>
                        <a:lnTo>
                          <a:pt x="122" y="20"/>
                        </a:lnTo>
                        <a:lnTo>
                          <a:pt x="0" y="20"/>
                        </a:lnTo>
                      </a:path>
                    </a:pathLst>
                  </a:custGeom>
                  <a:solidFill>
                    <a:srgbClr val="716759"/>
                  </a:solidFill>
                  <a:ln w="9525">
                    <a:noFill/>
                  </a:ln>
                </p:spPr>
                <p:txBody>
                  <a:bodyPr/>
                  <a:lstStyle/>
                  <a:p>
                    <a:endParaRPr lang="zh-CN" altLang="en-US" b="1"/>
                  </a:p>
                </p:txBody>
              </p:sp>
            </p:grpSp>
            <p:grpSp>
              <p:nvGrpSpPr>
                <p:cNvPr id="8255" name="组合 261186"/>
                <p:cNvGrpSpPr/>
                <p:nvPr/>
              </p:nvGrpSpPr>
              <p:grpSpPr>
                <a:xfrm>
                  <a:off x="4885" y="3297"/>
                  <a:ext cx="33" cy="25"/>
                  <a:chOff x="4869" y="3260"/>
                  <a:chExt cx="33" cy="25"/>
                </a:xfrm>
              </p:grpSpPr>
              <p:sp>
                <p:nvSpPr>
                  <p:cNvPr id="8256" name="任意多边形 261187"/>
                  <p:cNvSpPr/>
                  <p:nvPr/>
                </p:nvSpPr>
                <p:spPr>
                  <a:xfrm>
                    <a:off x="4875" y="3260"/>
                    <a:ext cx="27" cy="23"/>
                  </a:xfrm>
                  <a:custGeom>
                    <a:avLst/>
                    <a:gdLst/>
                    <a:ahLst/>
                    <a:cxnLst/>
                    <a:rect l="0" t="0" r="0" b="0"/>
                    <a:pathLst>
                      <a:path w="27" h="23">
                        <a:moveTo>
                          <a:pt x="0" y="22"/>
                        </a:moveTo>
                        <a:lnTo>
                          <a:pt x="0" y="0"/>
                        </a:lnTo>
                        <a:lnTo>
                          <a:pt x="26" y="0"/>
                        </a:lnTo>
                        <a:lnTo>
                          <a:pt x="26" y="22"/>
                        </a:lnTo>
                        <a:lnTo>
                          <a:pt x="0" y="22"/>
                        </a:lnTo>
                      </a:path>
                    </a:pathLst>
                  </a:custGeom>
                  <a:solidFill>
                    <a:srgbClr val="000000"/>
                  </a:solidFill>
                  <a:ln w="9525">
                    <a:noFill/>
                  </a:ln>
                </p:spPr>
                <p:txBody>
                  <a:bodyPr/>
                  <a:lstStyle/>
                  <a:p>
                    <a:endParaRPr lang="zh-CN" altLang="en-US" b="1"/>
                  </a:p>
                </p:txBody>
              </p:sp>
              <p:sp>
                <p:nvSpPr>
                  <p:cNvPr id="8257" name="任意多边形 261188"/>
                  <p:cNvSpPr/>
                  <p:nvPr/>
                </p:nvSpPr>
                <p:spPr>
                  <a:xfrm>
                    <a:off x="4869" y="3262"/>
                    <a:ext cx="30" cy="23"/>
                  </a:xfrm>
                  <a:custGeom>
                    <a:avLst/>
                    <a:gdLst/>
                    <a:ahLst/>
                    <a:cxnLst/>
                    <a:rect l="0" t="0" r="0" b="0"/>
                    <a:pathLst>
                      <a:path w="30" h="23">
                        <a:moveTo>
                          <a:pt x="0" y="22"/>
                        </a:moveTo>
                        <a:lnTo>
                          <a:pt x="0" y="0"/>
                        </a:lnTo>
                        <a:lnTo>
                          <a:pt x="29" y="0"/>
                        </a:lnTo>
                        <a:lnTo>
                          <a:pt x="29" y="22"/>
                        </a:lnTo>
                        <a:lnTo>
                          <a:pt x="0" y="22"/>
                        </a:lnTo>
                      </a:path>
                    </a:pathLst>
                  </a:custGeom>
                  <a:solidFill>
                    <a:srgbClr val="716759"/>
                  </a:solidFill>
                  <a:ln w="9525">
                    <a:noFill/>
                  </a:ln>
                </p:spPr>
                <p:txBody>
                  <a:bodyPr/>
                  <a:lstStyle/>
                  <a:p>
                    <a:endParaRPr lang="zh-CN" altLang="en-US" b="1"/>
                  </a:p>
                </p:txBody>
              </p:sp>
            </p:grpSp>
            <p:grpSp>
              <p:nvGrpSpPr>
                <p:cNvPr id="8258" name="组合 261189"/>
                <p:cNvGrpSpPr/>
                <p:nvPr/>
              </p:nvGrpSpPr>
              <p:grpSpPr>
                <a:xfrm>
                  <a:off x="4912" y="3080"/>
                  <a:ext cx="32" cy="30"/>
                  <a:chOff x="4896" y="3043"/>
                  <a:chExt cx="32" cy="30"/>
                </a:xfrm>
              </p:grpSpPr>
              <p:sp>
                <p:nvSpPr>
                  <p:cNvPr id="8259" name="任意多边形 261190"/>
                  <p:cNvSpPr/>
                  <p:nvPr/>
                </p:nvSpPr>
                <p:spPr>
                  <a:xfrm>
                    <a:off x="4900" y="3043"/>
                    <a:ext cx="28" cy="25"/>
                  </a:xfrm>
                  <a:custGeom>
                    <a:avLst/>
                    <a:gdLst/>
                    <a:ahLst/>
                    <a:cxnLst/>
                    <a:rect l="0" t="0" r="0" b="0"/>
                    <a:pathLst>
                      <a:path w="28" h="25">
                        <a:moveTo>
                          <a:pt x="0" y="24"/>
                        </a:moveTo>
                        <a:lnTo>
                          <a:pt x="0" y="0"/>
                        </a:lnTo>
                        <a:lnTo>
                          <a:pt x="27" y="0"/>
                        </a:lnTo>
                        <a:lnTo>
                          <a:pt x="27" y="24"/>
                        </a:lnTo>
                        <a:lnTo>
                          <a:pt x="0" y="24"/>
                        </a:lnTo>
                      </a:path>
                    </a:pathLst>
                  </a:custGeom>
                  <a:solidFill>
                    <a:srgbClr val="000000"/>
                  </a:solidFill>
                  <a:ln w="9525">
                    <a:noFill/>
                  </a:ln>
                </p:spPr>
                <p:txBody>
                  <a:bodyPr/>
                  <a:lstStyle/>
                  <a:p>
                    <a:endParaRPr lang="zh-CN" altLang="en-US" b="1"/>
                  </a:p>
                </p:txBody>
              </p:sp>
              <p:sp>
                <p:nvSpPr>
                  <p:cNvPr id="8260" name="任意多边形 261191"/>
                  <p:cNvSpPr/>
                  <p:nvPr/>
                </p:nvSpPr>
                <p:spPr>
                  <a:xfrm>
                    <a:off x="4896" y="3046"/>
                    <a:ext cx="27" cy="27"/>
                  </a:xfrm>
                  <a:custGeom>
                    <a:avLst/>
                    <a:gdLst/>
                    <a:ahLst/>
                    <a:cxnLst/>
                    <a:rect l="0" t="0" r="0" b="0"/>
                    <a:pathLst>
                      <a:path w="27" h="27">
                        <a:moveTo>
                          <a:pt x="0" y="26"/>
                        </a:moveTo>
                        <a:lnTo>
                          <a:pt x="0" y="0"/>
                        </a:lnTo>
                        <a:lnTo>
                          <a:pt x="26" y="0"/>
                        </a:lnTo>
                        <a:lnTo>
                          <a:pt x="26" y="26"/>
                        </a:lnTo>
                        <a:lnTo>
                          <a:pt x="0" y="26"/>
                        </a:lnTo>
                      </a:path>
                    </a:pathLst>
                  </a:custGeom>
                  <a:solidFill>
                    <a:srgbClr val="716759"/>
                  </a:solidFill>
                  <a:ln w="9525">
                    <a:noFill/>
                  </a:ln>
                </p:spPr>
                <p:txBody>
                  <a:bodyPr/>
                  <a:lstStyle/>
                  <a:p>
                    <a:endParaRPr lang="zh-CN" altLang="en-US" b="1"/>
                  </a:p>
                </p:txBody>
              </p:sp>
            </p:grpSp>
            <p:grpSp>
              <p:nvGrpSpPr>
                <p:cNvPr id="8261" name="组合 261192"/>
                <p:cNvGrpSpPr/>
                <p:nvPr/>
              </p:nvGrpSpPr>
              <p:grpSpPr>
                <a:xfrm>
                  <a:off x="4998" y="3021"/>
                  <a:ext cx="25" cy="40"/>
                  <a:chOff x="4982" y="2984"/>
                  <a:chExt cx="25" cy="40"/>
                </a:xfrm>
              </p:grpSpPr>
              <p:sp>
                <p:nvSpPr>
                  <p:cNvPr id="8262" name="任意多边形 261193"/>
                  <p:cNvSpPr/>
                  <p:nvPr/>
                </p:nvSpPr>
                <p:spPr>
                  <a:xfrm>
                    <a:off x="4987" y="2984"/>
                    <a:ext cx="20" cy="36"/>
                  </a:xfrm>
                  <a:custGeom>
                    <a:avLst/>
                    <a:gdLst/>
                    <a:ahLst/>
                    <a:cxnLst/>
                    <a:rect l="0" t="0" r="0" b="0"/>
                    <a:pathLst>
                      <a:path w="20" h="36">
                        <a:moveTo>
                          <a:pt x="0" y="35"/>
                        </a:moveTo>
                        <a:lnTo>
                          <a:pt x="0" y="0"/>
                        </a:lnTo>
                        <a:lnTo>
                          <a:pt x="19" y="0"/>
                        </a:lnTo>
                        <a:lnTo>
                          <a:pt x="19" y="35"/>
                        </a:lnTo>
                        <a:lnTo>
                          <a:pt x="0" y="35"/>
                        </a:lnTo>
                      </a:path>
                    </a:pathLst>
                  </a:custGeom>
                  <a:solidFill>
                    <a:srgbClr val="000000"/>
                  </a:solidFill>
                  <a:ln w="9525">
                    <a:noFill/>
                  </a:ln>
                </p:spPr>
                <p:txBody>
                  <a:bodyPr/>
                  <a:lstStyle/>
                  <a:p>
                    <a:endParaRPr lang="zh-CN" altLang="en-US" b="1"/>
                  </a:p>
                </p:txBody>
              </p:sp>
              <p:sp>
                <p:nvSpPr>
                  <p:cNvPr id="8263" name="任意多边形 261194"/>
                  <p:cNvSpPr/>
                  <p:nvPr/>
                </p:nvSpPr>
                <p:spPr>
                  <a:xfrm>
                    <a:off x="4982" y="2987"/>
                    <a:ext cx="21" cy="37"/>
                  </a:xfrm>
                  <a:custGeom>
                    <a:avLst/>
                    <a:gdLst/>
                    <a:ahLst/>
                    <a:cxnLst/>
                    <a:rect l="0" t="0" r="0" b="0"/>
                    <a:pathLst>
                      <a:path w="21" h="37">
                        <a:moveTo>
                          <a:pt x="0" y="36"/>
                        </a:moveTo>
                        <a:lnTo>
                          <a:pt x="0" y="0"/>
                        </a:lnTo>
                        <a:lnTo>
                          <a:pt x="20" y="0"/>
                        </a:lnTo>
                        <a:lnTo>
                          <a:pt x="20" y="36"/>
                        </a:lnTo>
                        <a:lnTo>
                          <a:pt x="0" y="36"/>
                        </a:lnTo>
                      </a:path>
                    </a:pathLst>
                  </a:custGeom>
                  <a:solidFill>
                    <a:srgbClr val="716759"/>
                  </a:solidFill>
                  <a:ln w="9525">
                    <a:noFill/>
                  </a:ln>
                </p:spPr>
                <p:txBody>
                  <a:bodyPr/>
                  <a:lstStyle/>
                  <a:p>
                    <a:endParaRPr lang="zh-CN" altLang="en-US" b="1"/>
                  </a:p>
                </p:txBody>
              </p:sp>
            </p:grpSp>
            <p:grpSp>
              <p:nvGrpSpPr>
                <p:cNvPr id="8264" name="组合 261195"/>
                <p:cNvGrpSpPr/>
                <p:nvPr/>
              </p:nvGrpSpPr>
              <p:grpSpPr>
                <a:xfrm>
                  <a:off x="5035" y="3021"/>
                  <a:ext cx="25" cy="40"/>
                  <a:chOff x="5019" y="2984"/>
                  <a:chExt cx="25" cy="40"/>
                </a:xfrm>
              </p:grpSpPr>
              <p:sp>
                <p:nvSpPr>
                  <p:cNvPr id="8265" name="任意多边形 261196"/>
                  <p:cNvSpPr/>
                  <p:nvPr/>
                </p:nvSpPr>
                <p:spPr>
                  <a:xfrm>
                    <a:off x="5024" y="2984"/>
                    <a:ext cx="20" cy="36"/>
                  </a:xfrm>
                  <a:custGeom>
                    <a:avLst/>
                    <a:gdLst/>
                    <a:ahLst/>
                    <a:cxnLst/>
                    <a:rect l="0" t="0" r="0" b="0"/>
                    <a:pathLst>
                      <a:path w="20" h="36">
                        <a:moveTo>
                          <a:pt x="0" y="35"/>
                        </a:moveTo>
                        <a:lnTo>
                          <a:pt x="0" y="0"/>
                        </a:lnTo>
                        <a:lnTo>
                          <a:pt x="19" y="0"/>
                        </a:lnTo>
                        <a:lnTo>
                          <a:pt x="19" y="35"/>
                        </a:lnTo>
                        <a:lnTo>
                          <a:pt x="0" y="35"/>
                        </a:lnTo>
                      </a:path>
                    </a:pathLst>
                  </a:custGeom>
                  <a:solidFill>
                    <a:srgbClr val="000000"/>
                  </a:solidFill>
                  <a:ln w="9525">
                    <a:noFill/>
                  </a:ln>
                </p:spPr>
                <p:txBody>
                  <a:bodyPr/>
                  <a:lstStyle/>
                  <a:p>
                    <a:endParaRPr lang="zh-CN" altLang="en-US" b="1"/>
                  </a:p>
                </p:txBody>
              </p:sp>
              <p:sp>
                <p:nvSpPr>
                  <p:cNvPr id="8266" name="任意多边形 261197"/>
                  <p:cNvSpPr/>
                  <p:nvPr/>
                </p:nvSpPr>
                <p:spPr>
                  <a:xfrm>
                    <a:off x="5019" y="2987"/>
                    <a:ext cx="20" cy="37"/>
                  </a:xfrm>
                  <a:custGeom>
                    <a:avLst/>
                    <a:gdLst/>
                    <a:ahLst/>
                    <a:cxnLst/>
                    <a:rect l="0" t="0" r="0" b="0"/>
                    <a:pathLst>
                      <a:path w="20" h="37">
                        <a:moveTo>
                          <a:pt x="0" y="36"/>
                        </a:moveTo>
                        <a:lnTo>
                          <a:pt x="0" y="0"/>
                        </a:lnTo>
                        <a:lnTo>
                          <a:pt x="19" y="0"/>
                        </a:lnTo>
                        <a:lnTo>
                          <a:pt x="19" y="36"/>
                        </a:lnTo>
                        <a:lnTo>
                          <a:pt x="0" y="36"/>
                        </a:lnTo>
                      </a:path>
                    </a:pathLst>
                  </a:custGeom>
                  <a:solidFill>
                    <a:srgbClr val="716759"/>
                  </a:solidFill>
                  <a:ln w="9525">
                    <a:noFill/>
                  </a:ln>
                </p:spPr>
                <p:txBody>
                  <a:bodyPr/>
                  <a:lstStyle/>
                  <a:p>
                    <a:endParaRPr lang="zh-CN" altLang="en-US" b="1"/>
                  </a:p>
                </p:txBody>
              </p:sp>
            </p:grpSp>
          </p:grpSp>
          <p:sp>
            <p:nvSpPr>
              <p:cNvPr id="8267" name="任意多边形 261198"/>
              <p:cNvSpPr/>
              <p:nvPr/>
            </p:nvSpPr>
            <p:spPr>
              <a:xfrm flipV="1">
                <a:off x="4923" y="2870"/>
                <a:ext cx="171" cy="64"/>
              </a:xfrm>
              <a:custGeom>
                <a:avLst/>
                <a:gdLst/>
                <a:ahLst/>
                <a:cxnLst>
                  <a:cxn ang="0">
                    <a:pos x="18900" y="10800"/>
                  </a:cxn>
                  <a:cxn ang="90">
                    <a:pos x="10800" y="21600"/>
                  </a:cxn>
                  <a:cxn ang="180">
                    <a:pos x="2699" y="10800"/>
                  </a:cxn>
                  <a:cxn ang="270">
                    <a:pos x="10800" y="0"/>
                  </a:cxn>
                </a:cxnLst>
                <a:rect l="0" t="0" r="0" b="0"/>
                <a:pathLst>
                  <a:path w="21600" h="21600">
                    <a:moveTo>
                      <a:pt x="0" y="0"/>
                    </a:moveTo>
                    <a:lnTo>
                      <a:pt x="5399" y="21600"/>
                    </a:lnTo>
                    <a:lnTo>
                      <a:pt x="16201" y="21600"/>
                    </a:lnTo>
                    <a:lnTo>
                      <a:pt x="21600" y="0"/>
                    </a:lnTo>
                    <a:close/>
                  </a:path>
                </a:pathLst>
              </a:custGeom>
              <a:solidFill>
                <a:schemeClr val="bg2"/>
              </a:solidFill>
              <a:ln w="12699" cap="flat" cmpd="sng">
                <a:solidFill>
                  <a:schemeClr val="tx1"/>
                </a:solidFill>
                <a:prstDash val="solid"/>
                <a:miter/>
                <a:headEnd type="none" w="med" len="med"/>
                <a:tailEnd type="none" w="med" len="med"/>
              </a:ln>
            </p:spPr>
            <p:txBody>
              <a:bodyPr/>
              <a:lstStyle/>
              <a:p>
                <a:endParaRPr lang="zh-CN" altLang="en-US" b="1"/>
              </a:p>
            </p:txBody>
          </p:sp>
          <p:sp>
            <p:nvSpPr>
              <p:cNvPr id="8268" name="矩形 261199"/>
              <p:cNvSpPr/>
              <p:nvPr/>
            </p:nvSpPr>
            <p:spPr>
              <a:xfrm flipH="1">
                <a:off x="4159" y="2360"/>
                <a:ext cx="615" cy="230"/>
              </a:xfrm>
              <a:prstGeom prst="rect">
                <a:avLst/>
              </a:prstGeom>
              <a:noFill/>
              <a:ln w="9525">
                <a:noFill/>
                <a:miter/>
              </a:ln>
            </p:spPr>
            <p:txBody>
              <a:bodyPr lIns="92075" tIns="46038" rIns="92075" bIns="46038" anchor="t">
                <a:spAutoFit/>
              </a:bodyPr>
              <a:lstStyle/>
              <a:p>
                <a:pPr lvl="0" defTabSz="762000" eaLnBrk="0" hangingPunct="0">
                  <a:buClr>
                    <a:srgbClr val="000000"/>
                  </a:buClr>
                </a:pPr>
                <a:r>
                  <a:rPr lang="zh-CN" altLang="en-US" b="1" i="1" dirty="0">
                    <a:solidFill>
                      <a:schemeClr val="tx2"/>
                    </a:solidFill>
                    <a:latin typeface="Times New Roman" panose="02020603050405020304" pitchFamily="18" charset="0"/>
                    <a:ea typeface="宋体" panose="02010600030101010101" pitchFamily="2" charset="-122"/>
                  </a:rPr>
                  <a:t>收发器</a:t>
                </a:r>
              </a:p>
            </p:txBody>
          </p:sp>
          <p:sp>
            <p:nvSpPr>
              <p:cNvPr id="8269" name="矩形 261200"/>
              <p:cNvSpPr/>
              <p:nvPr/>
            </p:nvSpPr>
            <p:spPr>
              <a:xfrm flipH="1">
                <a:off x="4752" y="2592"/>
                <a:ext cx="696" cy="230"/>
              </a:xfrm>
              <a:prstGeom prst="rect">
                <a:avLst/>
              </a:prstGeom>
              <a:noFill/>
              <a:ln w="9525">
                <a:noFill/>
                <a:miter/>
              </a:ln>
            </p:spPr>
            <p:txBody>
              <a:bodyPr wrap="none" lIns="92075" tIns="46038" rIns="92075" bIns="46038" anchor="t">
                <a:spAutoFit/>
              </a:bodyPr>
              <a:lstStyle/>
              <a:p>
                <a:pPr lvl="0" defTabSz="762000" eaLnBrk="0" hangingPunct="0">
                  <a:buClr>
                    <a:srgbClr val="000000"/>
                  </a:buClr>
                </a:pPr>
                <a:r>
                  <a:rPr lang="en-US" altLang="zh-CN" b="1" i="1">
                    <a:solidFill>
                      <a:schemeClr val="tx2"/>
                    </a:solidFill>
                    <a:latin typeface="Times New Roman" panose="02020603050405020304" pitchFamily="18" charset="0"/>
                    <a:ea typeface="宋体" panose="02010600030101010101" pitchFamily="2" charset="-122"/>
                  </a:rPr>
                  <a:t>AUI </a:t>
                </a:r>
                <a:r>
                  <a:rPr lang="zh-CN" altLang="en-US" b="1" i="1" dirty="0">
                    <a:solidFill>
                      <a:schemeClr val="tx2"/>
                    </a:solidFill>
                    <a:latin typeface="Times New Roman" panose="02020603050405020304" pitchFamily="18" charset="0"/>
                    <a:ea typeface="宋体" panose="02010600030101010101" pitchFamily="2" charset="-122"/>
                  </a:rPr>
                  <a:t>电缆</a:t>
                </a:r>
                <a:endParaRPr lang="zh-CN" altLang="en-US" b="1" i="1">
                  <a:solidFill>
                    <a:schemeClr val="tx2"/>
                  </a:solidFill>
                  <a:latin typeface="Times New Roman" panose="02020603050405020304" pitchFamily="18" charset="0"/>
                  <a:ea typeface="宋体" panose="02010600030101010101" pitchFamily="2" charset="-122"/>
                </a:endParaRPr>
              </a:p>
            </p:txBody>
          </p:sp>
          <p:sp>
            <p:nvSpPr>
              <p:cNvPr id="8270" name="矩形 261201"/>
              <p:cNvSpPr/>
              <p:nvPr/>
            </p:nvSpPr>
            <p:spPr>
              <a:xfrm flipH="1">
                <a:off x="4464" y="3120"/>
                <a:ext cx="372" cy="230"/>
              </a:xfrm>
              <a:prstGeom prst="rect">
                <a:avLst/>
              </a:prstGeom>
              <a:noFill/>
              <a:ln w="9525">
                <a:noFill/>
                <a:miter/>
              </a:ln>
            </p:spPr>
            <p:txBody>
              <a:bodyPr wrap="none" lIns="92075" tIns="46038" rIns="92075" bIns="46038" anchor="t">
                <a:spAutoFit/>
              </a:bodyPr>
              <a:lstStyle/>
              <a:p>
                <a:pPr lvl="0" defTabSz="762000" eaLnBrk="0" hangingPunct="0">
                  <a:buClr>
                    <a:srgbClr val="000000"/>
                  </a:buClr>
                </a:pPr>
                <a:r>
                  <a:rPr lang="en-US" altLang="zh-CN" b="1" i="1">
                    <a:solidFill>
                      <a:schemeClr val="tx2"/>
                    </a:solidFill>
                    <a:latin typeface="Times New Roman" panose="02020603050405020304" pitchFamily="18" charset="0"/>
                    <a:ea typeface="宋体" panose="02010600030101010101" pitchFamily="2" charset="-122"/>
                  </a:rPr>
                  <a:t>NIC</a:t>
                </a:r>
              </a:p>
            </p:txBody>
          </p:sp>
        </p:grpSp>
      </p:grpSp>
      <p:grpSp>
        <p:nvGrpSpPr>
          <p:cNvPr id="261203" name="组合 261202"/>
          <p:cNvGrpSpPr/>
          <p:nvPr/>
        </p:nvGrpSpPr>
        <p:grpSpPr>
          <a:xfrm>
            <a:off x="8426450" y="1579563"/>
            <a:ext cx="1936750" cy="1662112"/>
            <a:chOff x="4348" y="995"/>
            <a:chExt cx="1220" cy="1047"/>
          </a:xfrm>
        </p:grpSpPr>
        <p:sp>
          <p:nvSpPr>
            <p:cNvPr id="8272" name="圆角矩形标注 261203"/>
            <p:cNvSpPr/>
            <p:nvPr/>
          </p:nvSpPr>
          <p:spPr>
            <a:xfrm>
              <a:off x="4348" y="1200"/>
              <a:ext cx="1220" cy="842"/>
            </a:xfrm>
            <a:prstGeom prst="wedgeRoundRectCallout">
              <a:avLst>
                <a:gd name="adj1" fmla="val -41671"/>
                <a:gd name="adj2" fmla="val 66667"/>
                <a:gd name="adj3" fmla="val 16667"/>
              </a:avLst>
            </a:prstGeom>
            <a:solidFill>
              <a:schemeClr val="bg1"/>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273" name="矩形 261204"/>
            <p:cNvSpPr/>
            <p:nvPr/>
          </p:nvSpPr>
          <p:spPr>
            <a:xfrm flipH="1">
              <a:off x="4468" y="995"/>
              <a:ext cx="1025" cy="250"/>
            </a:xfrm>
            <a:prstGeom prst="rect">
              <a:avLst/>
            </a:prstGeom>
            <a:noFill/>
            <a:ln w="9525">
              <a:noFill/>
              <a:miter/>
            </a:ln>
          </p:spPr>
          <p:txBody>
            <a:bodyPr wrap="none" lIns="92075" tIns="46038" rIns="92075" bIns="46038" anchor="t">
              <a:spAutoFit/>
            </a:bodyPr>
            <a:lstStyle/>
            <a:p>
              <a:pPr lvl="0" defTabSz="762000" eaLnBrk="0" hangingPunct="0">
                <a:buClr>
                  <a:srgbClr val="000000"/>
                </a:buClr>
              </a:pPr>
              <a:r>
                <a:rPr lang="en-US" altLang="zh-CN" sz="2000" b="1" i="1">
                  <a:solidFill>
                    <a:schemeClr val="tx2"/>
                  </a:solidFill>
                  <a:latin typeface="Arial" panose="020B0604020202020204" pitchFamily="34" charset="0"/>
                  <a:ea typeface="宋体" panose="02010600030101010101" pitchFamily="2" charset="-122"/>
                </a:rPr>
                <a:t>Vampire tap</a:t>
              </a:r>
            </a:p>
          </p:txBody>
        </p:sp>
        <p:grpSp>
          <p:nvGrpSpPr>
            <p:cNvPr id="8274" name="组合 261205"/>
            <p:cNvGrpSpPr/>
            <p:nvPr/>
          </p:nvGrpSpPr>
          <p:grpSpPr>
            <a:xfrm flipV="1">
              <a:off x="4422" y="1228"/>
              <a:ext cx="1089" cy="608"/>
              <a:chOff x="4422" y="1228"/>
              <a:chExt cx="1089" cy="608"/>
            </a:xfrm>
          </p:grpSpPr>
          <p:sp>
            <p:nvSpPr>
              <p:cNvPr id="8275" name="矩形 261206"/>
              <p:cNvSpPr/>
              <p:nvPr/>
            </p:nvSpPr>
            <p:spPr>
              <a:xfrm>
                <a:off x="4617" y="1326"/>
                <a:ext cx="707" cy="48"/>
              </a:xfrm>
              <a:prstGeom prst="rect">
                <a:avLst/>
              </a:prstGeom>
              <a:solidFill>
                <a:srgbClr val="A84400"/>
              </a:solidFill>
              <a:ln w="9525"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276" name="矩形 261207"/>
              <p:cNvSpPr/>
              <p:nvPr/>
            </p:nvSpPr>
            <p:spPr>
              <a:xfrm>
                <a:off x="4614" y="1674"/>
                <a:ext cx="707" cy="48"/>
              </a:xfrm>
              <a:prstGeom prst="rect">
                <a:avLst/>
              </a:prstGeom>
              <a:solidFill>
                <a:srgbClr val="A84400"/>
              </a:solidFill>
              <a:ln w="9525"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277" name="矩形 261208"/>
              <p:cNvSpPr/>
              <p:nvPr/>
            </p:nvSpPr>
            <p:spPr>
              <a:xfrm>
                <a:off x="4472" y="1347"/>
                <a:ext cx="987" cy="327"/>
              </a:xfrm>
              <a:prstGeom prst="rect">
                <a:avLst/>
              </a:prstGeom>
              <a:pattFill prst="pct80">
                <a:fgClr>
                  <a:srgbClr val="FFFF00"/>
                </a:fgClr>
                <a:bgClr>
                  <a:srgbClr val="B2B200"/>
                </a:bgClr>
              </a:patt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278" name="矩形 261209"/>
              <p:cNvSpPr/>
              <p:nvPr/>
            </p:nvSpPr>
            <p:spPr>
              <a:xfrm>
                <a:off x="4617" y="1228"/>
                <a:ext cx="708" cy="97"/>
              </a:xfrm>
              <a:prstGeom prst="rect">
                <a:avLst/>
              </a:prstGeom>
              <a:solidFill>
                <a:schemeClr val="folHlink"/>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279" name="矩形 261210"/>
              <p:cNvSpPr/>
              <p:nvPr/>
            </p:nvSpPr>
            <p:spPr>
              <a:xfrm>
                <a:off x="4422" y="1452"/>
                <a:ext cx="1089" cy="91"/>
              </a:xfrm>
              <a:prstGeom prst="rect">
                <a:avLst/>
              </a:prstGeom>
              <a:solidFill>
                <a:srgbClr val="00CC00"/>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280" name="直接连接符 261211"/>
              <p:cNvSpPr/>
              <p:nvPr/>
            </p:nvSpPr>
            <p:spPr>
              <a:xfrm>
                <a:off x="4616" y="1328"/>
                <a:ext cx="0" cy="363"/>
              </a:xfrm>
              <a:prstGeom prst="line">
                <a:avLst/>
              </a:prstGeom>
              <a:ln w="12700" cap="flat" cmpd="sng">
                <a:solidFill>
                  <a:schemeClr val="tx1"/>
                </a:solidFill>
                <a:prstDash val="dash"/>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81" name="直接连接符 261212"/>
              <p:cNvSpPr/>
              <p:nvPr/>
            </p:nvSpPr>
            <p:spPr>
              <a:xfrm>
                <a:off x="5323" y="1325"/>
                <a:ext cx="0" cy="363"/>
              </a:xfrm>
              <a:prstGeom prst="line">
                <a:avLst/>
              </a:prstGeom>
              <a:ln w="12700" cap="flat" cmpd="sng">
                <a:solidFill>
                  <a:schemeClr val="tx1"/>
                </a:solidFill>
                <a:prstDash val="dash"/>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82" name="矩形 261213"/>
              <p:cNvSpPr/>
              <p:nvPr/>
            </p:nvSpPr>
            <p:spPr>
              <a:xfrm flipV="1">
                <a:off x="4911" y="1787"/>
                <a:ext cx="136" cy="47"/>
              </a:xfrm>
              <a:prstGeom prst="rect">
                <a:avLst/>
              </a:prstGeom>
              <a:solidFill>
                <a:schemeClr val="folHlink"/>
              </a:solidFill>
              <a:ln w="9525"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283" name="直接连接符 261214"/>
              <p:cNvSpPr/>
              <p:nvPr/>
            </p:nvSpPr>
            <p:spPr>
              <a:xfrm>
                <a:off x="4980" y="1809"/>
                <a:ext cx="0" cy="27"/>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84" name="矩形 261215"/>
              <p:cNvSpPr/>
              <p:nvPr/>
            </p:nvSpPr>
            <p:spPr>
              <a:xfrm>
                <a:off x="4476" y="1614"/>
                <a:ext cx="984" cy="23"/>
              </a:xfrm>
              <a:prstGeom prst="rect">
                <a:avLst/>
              </a:prstGeom>
              <a:pattFill prst="openDmnd">
                <a:fgClr>
                  <a:schemeClr val="tx2"/>
                </a:fgClr>
                <a:bgClr>
                  <a:srgbClr val="FFFFFF"/>
                </a:bgClr>
              </a:pattFill>
              <a:ln w="9525"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285" name="矩形 261216"/>
              <p:cNvSpPr/>
              <p:nvPr/>
            </p:nvSpPr>
            <p:spPr>
              <a:xfrm>
                <a:off x="4482" y="1380"/>
                <a:ext cx="975" cy="23"/>
              </a:xfrm>
              <a:prstGeom prst="rect">
                <a:avLst/>
              </a:prstGeom>
              <a:pattFill prst="openDmnd">
                <a:fgClr>
                  <a:schemeClr val="tx2"/>
                </a:fgClr>
                <a:bgClr>
                  <a:srgbClr val="FFFFFF"/>
                </a:bgClr>
              </a:pattFill>
              <a:ln w="9525"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286" name="矩形 261217"/>
              <p:cNvSpPr/>
              <p:nvPr/>
            </p:nvSpPr>
            <p:spPr>
              <a:xfrm>
                <a:off x="4479" y="1350"/>
                <a:ext cx="975" cy="27"/>
              </a:xfrm>
              <a:prstGeom prst="rect">
                <a:avLst/>
              </a:prstGeom>
              <a:solidFill>
                <a:schemeClr val="bg2"/>
              </a:solidFill>
              <a:ln w="9525"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287" name="矩形 261218"/>
              <p:cNvSpPr/>
              <p:nvPr/>
            </p:nvSpPr>
            <p:spPr>
              <a:xfrm>
                <a:off x="4479" y="1641"/>
                <a:ext cx="975" cy="27"/>
              </a:xfrm>
              <a:prstGeom prst="rect">
                <a:avLst/>
              </a:prstGeom>
              <a:solidFill>
                <a:schemeClr val="bg2"/>
              </a:solidFill>
              <a:ln w="9525"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288" name="五边形 261219"/>
              <p:cNvSpPr/>
              <p:nvPr/>
            </p:nvSpPr>
            <p:spPr>
              <a:xfrm rot="-5400000">
                <a:off x="4889" y="1597"/>
                <a:ext cx="175" cy="73"/>
              </a:xfrm>
              <a:prstGeom prst="homePlate">
                <a:avLst>
                  <a:gd name="adj" fmla="val 79886"/>
                </a:avLst>
              </a:prstGeom>
              <a:solidFill>
                <a:schemeClr val="folHlink"/>
              </a:solidFill>
              <a:ln w="12700"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289" name="直接连接符 261220"/>
              <p:cNvSpPr/>
              <p:nvPr/>
            </p:nvSpPr>
            <p:spPr>
              <a:xfrm>
                <a:off x="4736" y="1606"/>
                <a:ext cx="0" cy="110"/>
              </a:xfrm>
              <a:prstGeom prst="line">
                <a:avLst/>
              </a:prstGeom>
              <a:ln w="28575"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90" name="直接连接符 261221"/>
              <p:cNvSpPr/>
              <p:nvPr/>
            </p:nvSpPr>
            <p:spPr>
              <a:xfrm>
                <a:off x="5242" y="1602"/>
                <a:ext cx="0" cy="112"/>
              </a:xfrm>
              <a:prstGeom prst="line">
                <a:avLst/>
              </a:prstGeom>
              <a:ln w="28575"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91" name="矩形 261222"/>
              <p:cNvSpPr/>
              <p:nvPr/>
            </p:nvSpPr>
            <p:spPr>
              <a:xfrm>
                <a:off x="4614" y="1691"/>
                <a:ext cx="708" cy="97"/>
              </a:xfrm>
              <a:prstGeom prst="rect">
                <a:avLst/>
              </a:prstGeom>
              <a:solidFill>
                <a:schemeClr val="folHlink"/>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grpSp>
            <p:nvGrpSpPr>
              <p:cNvPr id="8292" name="组合 261223"/>
              <p:cNvGrpSpPr/>
              <p:nvPr/>
            </p:nvGrpSpPr>
            <p:grpSpPr>
              <a:xfrm>
                <a:off x="4941" y="1680"/>
                <a:ext cx="76" cy="108"/>
                <a:chOff x="4941" y="1689"/>
                <a:chExt cx="76" cy="108"/>
              </a:xfrm>
            </p:grpSpPr>
            <p:sp>
              <p:nvSpPr>
                <p:cNvPr id="8293" name="直接连接符 261224"/>
                <p:cNvSpPr/>
                <p:nvPr/>
              </p:nvSpPr>
              <p:spPr>
                <a:xfrm>
                  <a:off x="4941" y="1692"/>
                  <a:ext cx="0" cy="96"/>
                </a:xfrm>
                <a:prstGeom prst="line">
                  <a:avLst/>
                </a:prstGeom>
                <a:ln w="12699" cap="flat" cmpd="sng">
                  <a:solidFill>
                    <a:schemeClr val="tx1"/>
                  </a:solidFill>
                  <a:prstDash val="dash"/>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94" name="直接连接符 261225"/>
                <p:cNvSpPr/>
                <p:nvPr/>
              </p:nvSpPr>
              <p:spPr>
                <a:xfrm>
                  <a:off x="5016" y="1689"/>
                  <a:ext cx="0" cy="96"/>
                </a:xfrm>
                <a:prstGeom prst="line">
                  <a:avLst/>
                </a:prstGeom>
                <a:ln w="12699" cap="flat" cmpd="sng">
                  <a:solidFill>
                    <a:schemeClr val="tx1"/>
                  </a:solidFill>
                  <a:prstDash val="dash"/>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95" name="直接连接符 261226"/>
                <p:cNvSpPr/>
                <p:nvPr/>
              </p:nvSpPr>
              <p:spPr>
                <a:xfrm flipV="1">
                  <a:off x="4944" y="1692"/>
                  <a:ext cx="73" cy="36"/>
                </a:xfrm>
                <a:prstGeom prst="line">
                  <a:avLst/>
                </a:prstGeom>
                <a:ln w="6350"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96" name="直接连接符 261227"/>
                <p:cNvSpPr/>
                <p:nvPr/>
              </p:nvSpPr>
              <p:spPr>
                <a:xfrm flipV="1">
                  <a:off x="4944" y="1713"/>
                  <a:ext cx="73" cy="36"/>
                </a:xfrm>
                <a:prstGeom prst="line">
                  <a:avLst/>
                </a:prstGeom>
                <a:ln w="6350"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97" name="直接连接符 261228"/>
                <p:cNvSpPr/>
                <p:nvPr/>
              </p:nvSpPr>
              <p:spPr>
                <a:xfrm flipV="1">
                  <a:off x="4944" y="1737"/>
                  <a:ext cx="73" cy="36"/>
                </a:xfrm>
                <a:prstGeom prst="line">
                  <a:avLst/>
                </a:prstGeom>
                <a:ln w="6350"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8298" name="直接连接符 261229"/>
                <p:cNvSpPr/>
                <p:nvPr/>
              </p:nvSpPr>
              <p:spPr>
                <a:xfrm flipV="1">
                  <a:off x="4944" y="1761"/>
                  <a:ext cx="73" cy="36"/>
                </a:xfrm>
                <a:prstGeom prst="line">
                  <a:avLst/>
                </a:prstGeom>
                <a:ln w="6350"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grpSp>
        </p:grpSp>
      </p:grpSp>
      <p:grpSp>
        <p:nvGrpSpPr>
          <p:cNvPr id="8299" name="组合 261230"/>
          <p:cNvGrpSpPr/>
          <p:nvPr/>
        </p:nvGrpSpPr>
        <p:grpSpPr>
          <a:xfrm>
            <a:off x="1117283" y="3825240"/>
            <a:ext cx="6326188" cy="2651125"/>
            <a:chOff x="3" y="2208"/>
            <a:chExt cx="3985" cy="1670"/>
          </a:xfrm>
        </p:grpSpPr>
        <p:sp>
          <p:nvSpPr>
            <p:cNvPr id="8300" name="椭圆 261231"/>
            <p:cNvSpPr/>
            <p:nvPr/>
          </p:nvSpPr>
          <p:spPr>
            <a:xfrm>
              <a:off x="3600" y="2960"/>
              <a:ext cx="240" cy="240"/>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301" name="直接连接符 261232"/>
            <p:cNvSpPr/>
            <p:nvPr/>
          </p:nvSpPr>
          <p:spPr>
            <a:xfrm flipH="1" flipV="1">
              <a:off x="3721" y="3080"/>
              <a:ext cx="3" cy="200"/>
            </a:xfrm>
            <a:prstGeom prst="line">
              <a:avLst/>
            </a:prstGeom>
            <a:ln w="507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02" name="直接连接符 261233"/>
            <p:cNvSpPr/>
            <p:nvPr/>
          </p:nvSpPr>
          <p:spPr>
            <a:xfrm flipH="1" flipV="1">
              <a:off x="2747" y="2701"/>
              <a:ext cx="2" cy="171"/>
            </a:xfrm>
            <a:prstGeom prst="line">
              <a:avLst/>
            </a:prstGeom>
            <a:ln w="507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03" name="直接连接符 261234"/>
            <p:cNvSpPr/>
            <p:nvPr/>
          </p:nvSpPr>
          <p:spPr>
            <a:xfrm flipH="1" flipV="1">
              <a:off x="2062" y="2685"/>
              <a:ext cx="3" cy="245"/>
            </a:xfrm>
            <a:prstGeom prst="line">
              <a:avLst/>
            </a:prstGeom>
            <a:ln w="507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04" name="直接连接符 261235"/>
            <p:cNvSpPr/>
            <p:nvPr/>
          </p:nvSpPr>
          <p:spPr>
            <a:xfrm flipH="1" flipV="1">
              <a:off x="2755" y="2899"/>
              <a:ext cx="2" cy="171"/>
            </a:xfrm>
            <a:prstGeom prst="line">
              <a:avLst/>
            </a:prstGeom>
            <a:ln w="507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05" name="直接连接符 261236"/>
            <p:cNvSpPr/>
            <p:nvPr/>
          </p:nvSpPr>
          <p:spPr>
            <a:xfrm flipV="1">
              <a:off x="1455" y="2706"/>
              <a:ext cx="2" cy="261"/>
            </a:xfrm>
            <a:prstGeom prst="line">
              <a:avLst/>
            </a:prstGeom>
            <a:ln w="507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06" name="直接连接符 261237"/>
            <p:cNvSpPr/>
            <p:nvPr/>
          </p:nvSpPr>
          <p:spPr>
            <a:xfrm flipH="1">
              <a:off x="458" y="2669"/>
              <a:ext cx="2713" cy="0"/>
            </a:xfrm>
            <a:prstGeom prst="line">
              <a:avLst/>
            </a:prstGeom>
            <a:ln w="761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07" name="矩形 261238"/>
            <p:cNvSpPr/>
            <p:nvPr/>
          </p:nvSpPr>
          <p:spPr>
            <a:xfrm>
              <a:off x="1378" y="2614"/>
              <a:ext cx="152" cy="101"/>
            </a:xfrm>
            <a:prstGeom prst="rect">
              <a:avLst/>
            </a:prstGeom>
            <a:solidFill>
              <a:schemeClr val="bg1"/>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308" name="矩形 261239"/>
            <p:cNvSpPr/>
            <p:nvPr/>
          </p:nvSpPr>
          <p:spPr>
            <a:xfrm>
              <a:off x="1991" y="2615"/>
              <a:ext cx="152" cy="101"/>
            </a:xfrm>
            <a:prstGeom prst="rect">
              <a:avLst/>
            </a:prstGeom>
            <a:solidFill>
              <a:schemeClr val="bg1"/>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309" name="矩形 261240"/>
            <p:cNvSpPr/>
            <p:nvPr/>
          </p:nvSpPr>
          <p:spPr>
            <a:xfrm>
              <a:off x="3162" y="2623"/>
              <a:ext cx="74" cy="78"/>
            </a:xfrm>
            <a:prstGeom prst="rect">
              <a:avLst/>
            </a:prstGeom>
            <a:solidFill>
              <a:srgbClr val="99FF99"/>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310" name="矩形 261241"/>
            <p:cNvSpPr/>
            <p:nvPr/>
          </p:nvSpPr>
          <p:spPr>
            <a:xfrm>
              <a:off x="396" y="2625"/>
              <a:ext cx="74" cy="78"/>
            </a:xfrm>
            <a:prstGeom prst="rect">
              <a:avLst/>
            </a:prstGeom>
            <a:solidFill>
              <a:srgbClr val="99FF99"/>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311" name="矩形 261242"/>
            <p:cNvSpPr/>
            <p:nvPr/>
          </p:nvSpPr>
          <p:spPr>
            <a:xfrm>
              <a:off x="2664" y="2607"/>
              <a:ext cx="152" cy="101"/>
            </a:xfrm>
            <a:prstGeom prst="rect">
              <a:avLst/>
            </a:prstGeom>
            <a:solidFill>
              <a:schemeClr val="bg1"/>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312" name="直接连接符 261243"/>
            <p:cNvSpPr/>
            <p:nvPr/>
          </p:nvSpPr>
          <p:spPr>
            <a:xfrm>
              <a:off x="432" y="2256"/>
              <a:ext cx="0" cy="336"/>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13" name="矩形 261244"/>
            <p:cNvSpPr/>
            <p:nvPr/>
          </p:nvSpPr>
          <p:spPr>
            <a:xfrm>
              <a:off x="1108" y="2208"/>
              <a:ext cx="1376" cy="403"/>
            </a:xfrm>
            <a:prstGeom prst="rect">
              <a:avLst/>
            </a:prstGeom>
            <a:noFill/>
            <a:ln w="9525">
              <a:noFill/>
              <a:miter/>
            </a:ln>
          </p:spPr>
          <p:txBody>
            <a:bodyPr wrap="none" lIns="92075" tIns="46038" rIns="92075" bIns="46038" anchor="t">
              <a:spAutoFit/>
            </a:bodyPr>
            <a:lstStyle/>
            <a:p>
              <a:pPr lvl="0" algn="ctr" defTabSz="762000" eaLnBrk="0" hangingPunct="0">
                <a:buClr>
                  <a:srgbClr val="000000"/>
                </a:buClr>
              </a:pPr>
              <a:r>
                <a:rPr lang="zh-CN" altLang="en-US" b="1" i="1" dirty="0">
                  <a:latin typeface="Times New Roman" panose="02020603050405020304" pitchFamily="18" charset="0"/>
                  <a:ea typeface="宋体" panose="02010600030101010101" pitchFamily="2" charset="-122"/>
                </a:rPr>
                <a:t>最大段长度 </a:t>
              </a:r>
              <a:r>
                <a:rPr lang="en-US" altLang="zh-CN" b="1" i="1" dirty="0">
                  <a:latin typeface="Times New Roman" panose="02020603050405020304" pitchFamily="18" charset="0"/>
                  <a:ea typeface="宋体" panose="02010600030101010101" pitchFamily="2" charset="-122"/>
                </a:rPr>
                <a:t>500m</a:t>
              </a:r>
              <a:endParaRPr lang="en-US" altLang="zh-CN" b="1" dirty="0">
                <a:latin typeface="Arial" panose="020B0604020202020204" pitchFamily="34" charset="0"/>
                <a:ea typeface="宋体" panose="02010600030101010101" pitchFamily="2" charset="-122"/>
              </a:endParaRPr>
            </a:p>
            <a:p>
              <a:pPr lvl="0" algn="ctr" defTabSz="762000" eaLnBrk="0" hangingPunct="0">
                <a:buClr>
                  <a:srgbClr val="000000"/>
                </a:buClr>
              </a:pPr>
              <a:r>
                <a:rPr lang="zh-CN" altLang="en-US" b="1" i="1" dirty="0">
                  <a:latin typeface="Times New Roman" panose="02020603050405020304" pitchFamily="18" charset="0"/>
                  <a:ea typeface="宋体" panose="02010600030101010101" pitchFamily="2" charset="-122"/>
                </a:rPr>
                <a:t>每段最多站点数 </a:t>
              </a:r>
              <a:r>
                <a:rPr lang="en-US" altLang="zh-CN" b="1" i="1" dirty="0">
                  <a:latin typeface="Times New Roman" panose="02020603050405020304" pitchFamily="18" charset="0"/>
                  <a:ea typeface="宋体" panose="02010600030101010101" pitchFamily="2" charset="-122"/>
                </a:rPr>
                <a:t>100</a:t>
              </a:r>
            </a:p>
          </p:txBody>
        </p:sp>
        <p:pic>
          <p:nvPicPr>
            <p:cNvPr id="8314" name="图片 261245"/>
            <p:cNvPicPr/>
            <p:nvPr/>
          </p:nvPicPr>
          <p:blipFill>
            <a:blip r:embed="rId4" cstate="print"/>
            <a:stretch>
              <a:fillRect/>
            </a:stretch>
          </p:blipFill>
          <p:spPr>
            <a:xfrm>
              <a:off x="1316" y="2899"/>
              <a:ext cx="289" cy="263"/>
            </a:xfrm>
            <a:prstGeom prst="rect">
              <a:avLst/>
            </a:prstGeom>
            <a:noFill/>
            <a:ln w="9525">
              <a:noFill/>
              <a:miter/>
            </a:ln>
          </p:spPr>
        </p:pic>
        <p:pic>
          <p:nvPicPr>
            <p:cNvPr id="8315" name="图片 261246"/>
            <p:cNvPicPr/>
            <p:nvPr/>
          </p:nvPicPr>
          <p:blipFill>
            <a:blip r:embed="rId4" cstate="print"/>
            <a:stretch>
              <a:fillRect/>
            </a:stretch>
          </p:blipFill>
          <p:spPr>
            <a:xfrm>
              <a:off x="1934" y="2906"/>
              <a:ext cx="289" cy="263"/>
            </a:xfrm>
            <a:prstGeom prst="rect">
              <a:avLst/>
            </a:prstGeom>
            <a:noFill/>
            <a:ln w="9525">
              <a:noFill/>
              <a:miter/>
            </a:ln>
          </p:spPr>
        </p:pic>
        <p:sp>
          <p:nvSpPr>
            <p:cNvPr id="8316" name="矩形 261247"/>
            <p:cNvSpPr/>
            <p:nvPr/>
          </p:nvSpPr>
          <p:spPr>
            <a:xfrm>
              <a:off x="1392" y="3273"/>
              <a:ext cx="678" cy="230"/>
            </a:xfrm>
            <a:prstGeom prst="rect">
              <a:avLst/>
            </a:prstGeom>
            <a:noFill/>
            <a:ln w="9525">
              <a:noFill/>
              <a:miter/>
            </a:ln>
          </p:spPr>
          <p:txBody>
            <a:bodyPr lIns="92075" tIns="46038" rIns="92075" bIns="46038" anchor="t">
              <a:spAutoFit/>
            </a:bodyPr>
            <a:lstStyle/>
            <a:p>
              <a:pPr lvl="0" algn="ctr" defTabSz="762000" eaLnBrk="0" hangingPunct="0">
                <a:buClr>
                  <a:srgbClr val="000000"/>
                </a:buClr>
              </a:pPr>
              <a:r>
                <a:rPr lang="zh-CN" altLang="en-US" b="1" i="1" dirty="0">
                  <a:latin typeface="Times New Roman" panose="02020603050405020304" pitchFamily="18" charset="0"/>
                  <a:ea typeface="宋体" panose="02010600030101010101" pitchFamily="2" charset="-122"/>
                </a:rPr>
                <a:t>≥</a:t>
              </a:r>
              <a:r>
                <a:rPr lang="en-US" altLang="zh-CN" b="1" i="1">
                  <a:latin typeface="Times New Roman" panose="02020603050405020304" pitchFamily="18" charset="0"/>
                  <a:ea typeface="宋体" panose="02010600030101010101" pitchFamily="2" charset="-122"/>
                </a:rPr>
                <a:t>2.5m</a:t>
              </a:r>
            </a:p>
          </p:txBody>
        </p:sp>
        <p:pic>
          <p:nvPicPr>
            <p:cNvPr id="8317" name="图片 261248"/>
            <p:cNvPicPr/>
            <p:nvPr/>
          </p:nvPicPr>
          <p:blipFill>
            <a:blip r:embed="rId5" cstate="print"/>
            <a:stretch>
              <a:fillRect/>
            </a:stretch>
          </p:blipFill>
          <p:spPr>
            <a:xfrm>
              <a:off x="2586" y="2814"/>
              <a:ext cx="403" cy="95"/>
            </a:xfrm>
            <a:prstGeom prst="rect">
              <a:avLst/>
            </a:prstGeom>
            <a:noFill/>
            <a:ln w="9525">
              <a:noFill/>
              <a:miter/>
            </a:ln>
          </p:spPr>
        </p:pic>
        <p:sp>
          <p:nvSpPr>
            <p:cNvPr id="8318" name="直接连接符 261249"/>
            <p:cNvSpPr/>
            <p:nvPr/>
          </p:nvSpPr>
          <p:spPr>
            <a:xfrm flipH="1">
              <a:off x="2517" y="3085"/>
              <a:ext cx="1452" cy="0"/>
            </a:xfrm>
            <a:prstGeom prst="line">
              <a:avLst/>
            </a:prstGeom>
            <a:ln w="761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19" name="矩形 261250"/>
            <p:cNvSpPr/>
            <p:nvPr/>
          </p:nvSpPr>
          <p:spPr>
            <a:xfrm>
              <a:off x="2682" y="3038"/>
              <a:ext cx="152" cy="101"/>
            </a:xfrm>
            <a:prstGeom prst="rect">
              <a:avLst/>
            </a:prstGeom>
            <a:solidFill>
              <a:schemeClr val="bg1"/>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320" name="矩形 261251"/>
            <p:cNvSpPr/>
            <p:nvPr/>
          </p:nvSpPr>
          <p:spPr>
            <a:xfrm>
              <a:off x="3914" y="3041"/>
              <a:ext cx="74" cy="78"/>
            </a:xfrm>
            <a:prstGeom prst="rect">
              <a:avLst/>
            </a:prstGeom>
            <a:solidFill>
              <a:srgbClr val="99FF99"/>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321" name="矩形 261252"/>
            <p:cNvSpPr/>
            <p:nvPr/>
          </p:nvSpPr>
          <p:spPr>
            <a:xfrm>
              <a:off x="2485" y="3045"/>
              <a:ext cx="74" cy="78"/>
            </a:xfrm>
            <a:prstGeom prst="rect">
              <a:avLst/>
            </a:prstGeom>
            <a:solidFill>
              <a:srgbClr val="99FF99"/>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322" name="矩形 261253"/>
            <p:cNvSpPr/>
            <p:nvPr/>
          </p:nvSpPr>
          <p:spPr>
            <a:xfrm>
              <a:off x="3648" y="3030"/>
              <a:ext cx="152" cy="101"/>
            </a:xfrm>
            <a:prstGeom prst="rect">
              <a:avLst/>
            </a:prstGeom>
            <a:solidFill>
              <a:schemeClr val="folHlink"/>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8323" name="直接连接符 261254"/>
            <p:cNvSpPr/>
            <p:nvPr/>
          </p:nvSpPr>
          <p:spPr>
            <a:xfrm>
              <a:off x="480" y="3696"/>
              <a:ext cx="0" cy="124"/>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24" name="直接连接符 261255"/>
            <p:cNvSpPr/>
            <p:nvPr/>
          </p:nvSpPr>
          <p:spPr>
            <a:xfrm>
              <a:off x="3936" y="3696"/>
              <a:ext cx="0" cy="124"/>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25" name="直接连接符 261256"/>
            <p:cNvSpPr/>
            <p:nvPr/>
          </p:nvSpPr>
          <p:spPr>
            <a:xfrm>
              <a:off x="1442" y="3166"/>
              <a:ext cx="0" cy="124"/>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26" name="直接连接符 261257"/>
            <p:cNvSpPr/>
            <p:nvPr/>
          </p:nvSpPr>
          <p:spPr>
            <a:xfrm>
              <a:off x="2053" y="3174"/>
              <a:ext cx="0" cy="124"/>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27" name="直接连接符 261258"/>
            <p:cNvSpPr/>
            <p:nvPr/>
          </p:nvSpPr>
          <p:spPr>
            <a:xfrm>
              <a:off x="1455" y="3243"/>
              <a:ext cx="596" cy="0"/>
            </a:xfrm>
            <a:prstGeom prst="line">
              <a:avLst/>
            </a:prstGeom>
            <a:ln w="12699" cap="flat" cmpd="sng">
              <a:solidFill>
                <a:schemeClr val="tx1"/>
              </a:solidFill>
              <a:prstDash val="solid"/>
              <a:round/>
              <a:headEnd type="stealth" w="med" len="med"/>
              <a:tailEnd type="stealth"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28" name="直接连接符 261259"/>
            <p:cNvSpPr/>
            <p:nvPr/>
          </p:nvSpPr>
          <p:spPr>
            <a:xfrm>
              <a:off x="432" y="2352"/>
              <a:ext cx="624" cy="0"/>
            </a:xfrm>
            <a:prstGeom prst="line">
              <a:avLst/>
            </a:prstGeom>
            <a:ln w="12699" cap="flat" cmpd="sng">
              <a:solidFill>
                <a:schemeClr val="tx1"/>
              </a:solidFill>
              <a:prstDash val="solid"/>
              <a:round/>
              <a:headEnd type="stealth" w="med" len="med"/>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29" name="直接连接符 261260"/>
            <p:cNvSpPr/>
            <p:nvPr/>
          </p:nvSpPr>
          <p:spPr>
            <a:xfrm flipH="1">
              <a:off x="2496" y="2352"/>
              <a:ext cx="672" cy="0"/>
            </a:xfrm>
            <a:prstGeom prst="line">
              <a:avLst/>
            </a:prstGeom>
            <a:ln w="12699" cap="flat" cmpd="sng">
              <a:solidFill>
                <a:schemeClr val="tx1"/>
              </a:solidFill>
              <a:prstDash val="solid"/>
              <a:round/>
              <a:headEnd type="stealth" w="med" len="med"/>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30" name="直接连接符 261261"/>
            <p:cNvSpPr/>
            <p:nvPr/>
          </p:nvSpPr>
          <p:spPr>
            <a:xfrm flipV="1">
              <a:off x="432" y="2496"/>
              <a:ext cx="624" cy="0"/>
            </a:xfrm>
            <a:prstGeom prst="line">
              <a:avLst/>
            </a:prstGeom>
            <a:ln w="12699" cap="flat" cmpd="sng">
              <a:solidFill>
                <a:schemeClr val="tx1"/>
              </a:solidFill>
              <a:prstDash val="solid"/>
              <a:round/>
              <a:headEnd type="stealth" w="med" len="med"/>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31" name="直接连接符 261262"/>
            <p:cNvSpPr/>
            <p:nvPr/>
          </p:nvSpPr>
          <p:spPr>
            <a:xfrm flipV="1">
              <a:off x="736" y="2722"/>
              <a:ext cx="2" cy="261"/>
            </a:xfrm>
            <a:prstGeom prst="line">
              <a:avLst/>
            </a:prstGeom>
            <a:ln w="507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32" name="矩形 261263"/>
            <p:cNvSpPr/>
            <p:nvPr/>
          </p:nvSpPr>
          <p:spPr>
            <a:xfrm>
              <a:off x="659" y="2630"/>
              <a:ext cx="152" cy="101"/>
            </a:xfrm>
            <a:prstGeom prst="rect">
              <a:avLst/>
            </a:prstGeom>
            <a:solidFill>
              <a:schemeClr val="bg1"/>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pic>
          <p:nvPicPr>
            <p:cNvPr id="8333" name="图片 261264"/>
            <p:cNvPicPr/>
            <p:nvPr/>
          </p:nvPicPr>
          <p:blipFill>
            <a:blip r:embed="rId4" cstate="print"/>
            <a:stretch>
              <a:fillRect/>
            </a:stretch>
          </p:blipFill>
          <p:spPr>
            <a:xfrm>
              <a:off x="597" y="2915"/>
              <a:ext cx="289" cy="263"/>
            </a:xfrm>
            <a:prstGeom prst="rect">
              <a:avLst/>
            </a:prstGeom>
            <a:noFill/>
            <a:ln w="9525">
              <a:noFill/>
              <a:miter/>
            </a:ln>
          </p:spPr>
        </p:pic>
        <p:pic>
          <p:nvPicPr>
            <p:cNvPr id="8334" name="图片 261265"/>
            <p:cNvPicPr/>
            <p:nvPr/>
          </p:nvPicPr>
          <p:blipFill>
            <a:blip r:embed="rId4" cstate="print"/>
            <a:stretch>
              <a:fillRect/>
            </a:stretch>
          </p:blipFill>
          <p:spPr>
            <a:xfrm>
              <a:off x="3595" y="3266"/>
              <a:ext cx="289" cy="263"/>
            </a:xfrm>
            <a:prstGeom prst="rect">
              <a:avLst/>
            </a:prstGeom>
            <a:noFill/>
            <a:ln w="9525">
              <a:noFill/>
              <a:miter/>
            </a:ln>
          </p:spPr>
        </p:pic>
        <p:sp>
          <p:nvSpPr>
            <p:cNvPr id="8335" name="直接连接符 261266"/>
            <p:cNvSpPr/>
            <p:nvPr/>
          </p:nvSpPr>
          <p:spPr>
            <a:xfrm>
              <a:off x="480" y="3744"/>
              <a:ext cx="864" cy="0"/>
            </a:xfrm>
            <a:prstGeom prst="line">
              <a:avLst/>
            </a:prstGeom>
            <a:ln w="12699" cap="flat" cmpd="sng">
              <a:solidFill>
                <a:schemeClr val="tx1"/>
              </a:solidFill>
              <a:prstDash val="solid"/>
              <a:round/>
              <a:headEnd type="stealth" w="med" len="med"/>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36" name="直接连接符 261267"/>
            <p:cNvSpPr/>
            <p:nvPr/>
          </p:nvSpPr>
          <p:spPr>
            <a:xfrm flipH="1">
              <a:off x="2928" y="3744"/>
              <a:ext cx="1008" cy="0"/>
            </a:xfrm>
            <a:prstGeom prst="line">
              <a:avLst/>
            </a:prstGeom>
            <a:ln w="12699" cap="flat" cmpd="sng">
              <a:solidFill>
                <a:schemeClr val="tx1"/>
              </a:solidFill>
              <a:prstDash val="solid"/>
              <a:round/>
              <a:headEnd type="stealth" w="med" len="med"/>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37" name="直接连接符 261268"/>
            <p:cNvSpPr/>
            <p:nvPr/>
          </p:nvSpPr>
          <p:spPr>
            <a:xfrm>
              <a:off x="3216" y="2304"/>
              <a:ext cx="0" cy="28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38" name="直接连接符 261269"/>
            <p:cNvSpPr/>
            <p:nvPr/>
          </p:nvSpPr>
          <p:spPr>
            <a:xfrm>
              <a:off x="2544" y="2496"/>
              <a:ext cx="624" cy="0"/>
            </a:xfrm>
            <a:prstGeom prst="line">
              <a:avLst/>
            </a:prstGeom>
            <a:ln w="12700" cap="flat" cmpd="sng">
              <a:solidFill>
                <a:schemeClr val="tx1"/>
              </a:solidFill>
              <a:prstDash val="solid"/>
              <a:round/>
              <a:headEnd type="none" w="sm" len="sm"/>
              <a:tailEnd type="stealth"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39" name="矩形 261270"/>
            <p:cNvSpPr/>
            <p:nvPr/>
          </p:nvSpPr>
          <p:spPr>
            <a:xfrm>
              <a:off x="1436" y="3648"/>
              <a:ext cx="1420" cy="230"/>
            </a:xfrm>
            <a:prstGeom prst="rect">
              <a:avLst/>
            </a:prstGeom>
            <a:noFill/>
            <a:ln w="9525">
              <a:noFill/>
              <a:miter/>
            </a:ln>
          </p:spPr>
          <p:txBody>
            <a:bodyPr wrap="none" lIns="92075" tIns="46038" rIns="92075" bIns="46038" anchor="t">
              <a:spAutoFit/>
            </a:bodyPr>
            <a:lstStyle/>
            <a:p>
              <a:pPr lvl="0" algn="ctr" defTabSz="762000" eaLnBrk="0" hangingPunct="0">
                <a:buClr>
                  <a:srgbClr val="000000"/>
                </a:buClr>
              </a:pPr>
              <a:r>
                <a:rPr lang="zh-CN" altLang="en-US" b="1" i="1" dirty="0">
                  <a:latin typeface="Times New Roman" panose="02020603050405020304" pitchFamily="18" charset="0"/>
                  <a:ea typeface="宋体" panose="02010600030101010101" pitchFamily="2" charset="-122"/>
                </a:rPr>
                <a:t>网络最大跨度</a:t>
              </a:r>
              <a:r>
                <a:rPr lang="zh-CN" altLang="en-US" b="1" i="1">
                  <a:latin typeface="Times New Roman" panose="02020603050405020304" pitchFamily="18" charset="0"/>
                  <a:ea typeface="宋体" panose="02010600030101010101" pitchFamily="2" charset="-122"/>
                </a:rPr>
                <a:t> </a:t>
              </a:r>
              <a:r>
                <a:rPr lang="en-US" altLang="zh-CN" b="1" i="1">
                  <a:latin typeface="Times New Roman" panose="02020603050405020304" pitchFamily="18" charset="0"/>
                  <a:ea typeface="宋体" panose="02010600030101010101" pitchFamily="2" charset="-122"/>
                </a:rPr>
                <a:t>2.5km</a:t>
              </a:r>
              <a:r>
                <a:rPr lang="en-US" altLang="zh-CN" b="1">
                  <a:latin typeface="Arial" panose="020B0604020202020204" pitchFamily="34" charset="0"/>
                  <a:ea typeface="宋体" panose="02010600030101010101" pitchFamily="2" charset="-122"/>
                </a:rPr>
                <a:t> </a:t>
              </a:r>
            </a:p>
          </p:txBody>
        </p:sp>
        <p:sp>
          <p:nvSpPr>
            <p:cNvPr id="8340" name="矩形 261271"/>
            <p:cNvSpPr/>
            <p:nvPr/>
          </p:nvSpPr>
          <p:spPr>
            <a:xfrm>
              <a:off x="2499" y="3360"/>
              <a:ext cx="1092" cy="250"/>
            </a:xfrm>
            <a:prstGeom prst="rect">
              <a:avLst/>
            </a:prstGeom>
            <a:noFill/>
            <a:ln w="9525">
              <a:noFill/>
              <a:miter/>
            </a:ln>
          </p:spPr>
          <p:txBody>
            <a:bodyPr wrap="none" lIns="92075" tIns="46038" rIns="92075" bIns="46038" anchor="t">
              <a:spAutoFit/>
            </a:bodyPr>
            <a:lstStyle/>
            <a:p>
              <a:pPr lvl="0" algn="ctr" defTabSz="762000" eaLnBrk="0" hangingPunct="0">
                <a:buClr>
                  <a:srgbClr val="000000"/>
                </a:buClr>
              </a:pPr>
              <a:r>
                <a:rPr lang="zh-CN" altLang="en-US" b="1" i="1" dirty="0">
                  <a:latin typeface="Times New Roman" panose="02020603050405020304" pitchFamily="18" charset="0"/>
                  <a:ea typeface="宋体" panose="02010600030101010101" pitchFamily="2" charset="-122"/>
                </a:rPr>
                <a:t>网络最多</a:t>
              </a:r>
              <a:r>
                <a:rPr lang="en-US" altLang="zh-CN" b="1" i="1">
                  <a:latin typeface="Times New Roman" panose="02020603050405020304" pitchFamily="18" charset="0"/>
                  <a:ea typeface="宋体" panose="02010600030101010101" pitchFamily="2" charset="-122"/>
                </a:rPr>
                <a:t>5</a:t>
              </a:r>
              <a:r>
                <a:rPr lang="zh-CN" altLang="en-US" b="1" i="1" dirty="0">
                  <a:latin typeface="Times New Roman" panose="02020603050405020304" pitchFamily="18" charset="0"/>
                  <a:ea typeface="宋体" panose="02010600030101010101" pitchFamily="2" charset="-122"/>
                </a:rPr>
                <a:t>个段</a:t>
              </a:r>
              <a:r>
                <a:rPr lang="zh-CN" altLang="en-US" sz="2000" b="1" i="1">
                  <a:latin typeface="Times New Roman" panose="02020603050405020304" pitchFamily="18" charset="0"/>
                  <a:ea typeface="宋体" panose="02010600030101010101" pitchFamily="2" charset="-122"/>
                </a:rPr>
                <a:t> </a:t>
              </a:r>
            </a:p>
          </p:txBody>
        </p:sp>
        <p:sp>
          <p:nvSpPr>
            <p:cNvPr id="8341" name="直接连接符 261272"/>
            <p:cNvSpPr/>
            <p:nvPr/>
          </p:nvSpPr>
          <p:spPr>
            <a:xfrm flipV="1">
              <a:off x="3024" y="3120"/>
              <a:ext cx="144" cy="288"/>
            </a:xfrm>
            <a:prstGeom prst="line">
              <a:avLst/>
            </a:prstGeom>
            <a:ln w="9525" cap="flat" cmpd="sng">
              <a:solidFill>
                <a:schemeClr val="tx1"/>
              </a:solidFill>
              <a:prstDash val="solid"/>
              <a:round/>
              <a:headEnd type="none" w="med" len="med"/>
              <a:tailEnd type="triangle" w="sm" len="lg"/>
            </a:ln>
          </p:spPr>
          <p:txBody>
            <a:bodyPr anchor="t"/>
            <a:lstStyle/>
            <a:p>
              <a:pPr lvl="0"/>
              <a:endParaRPr lang="zh-CN" altLang="en-US">
                <a:latin typeface="Arial" panose="020B0604020202020204" pitchFamily="34" charset="0"/>
                <a:ea typeface="Arial" panose="020B0604020202020204" pitchFamily="34" charset="0"/>
              </a:endParaRPr>
            </a:p>
          </p:txBody>
        </p:sp>
        <p:sp>
          <p:nvSpPr>
            <p:cNvPr id="8342" name="矩形 261273"/>
            <p:cNvSpPr/>
            <p:nvPr/>
          </p:nvSpPr>
          <p:spPr>
            <a:xfrm>
              <a:off x="3" y="3264"/>
              <a:ext cx="836" cy="230"/>
            </a:xfrm>
            <a:prstGeom prst="rect">
              <a:avLst/>
            </a:prstGeom>
            <a:noFill/>
            <a:ln w="9525">
              <a:noFill/>
              <a:miter/>
            </a:ln>
          </p:spPr>
          <p:txBody>
            <a:bodyPr wrap="none" lIns="92075" tIns="46038" rIns="92075" bIns="46038" anchor="t">
              <a:spAutoFit/>
            </a:bodyPr>
            <a:lstStyle/>
            <a:p>
              <a:pPr lvl="0" algn="ctr" defTabSz="762000" eaLnBrk="0" hangingPunct="0">
                <a:buClr>
                  <a:srgbClr val="000000"/>
                </a:buClr>
              </a:pPr>
              <a:r>
                <a:rPr lang="zh-CN" altLang="en-US" b="1" i="1" dirty="0">
                  <a:latin typeface="Times New Roman" panose="02020603050405020304" pitchFamily="18" charset="0"/>
                  <a:ea typeface="宋体" panose="02010600030101010101" pitchFamily="2" charset="-122"/>
                </a:rPr>
                <a:t>终端匹配器</a:t>
              </a:r>
            </a:p>
          </p:txBody>
        </p:sp>
        <p:sp>
          <p:nvSpPr>
            <p:cNvPr id="8343" name="直接连接符 261274"/>
            <p:cNvSpPr/>
            <p:nvPr/>
          </p:nvSpPr>
          <p:spPr>
            <a:xfrm flipV="1">
              <a:off x="432" y="2736"/>
              <a:ext cx="0" cy="528"/>
            </a:xfrm>
            <a:prstGeom prst="line">
              <a:avLst/>
            </a:prstGeom>
            <a:ln w="9525" cap="flat" cmpd="sng">
              <a:solidFill>
                <a:schemeClr val="tx1"/>
              </a:solidFill>
              <a:prstDash val="solid"/>
              <a:round/>
              <a:headEnd type="none" w="med" len="med"/>
              <a:tailEnd type="triangle" w="sm" len="lg"/>
            </a:ln>
          </p:spPr>
          <p:txBody>
            <a:bodyPr anchor="t"/>
            <a:lstStyle/>
            <a:p>
              <a:pPr lvl="0"/>
              <a:endParaRPr lang="zh-CN" altLang="en-US">
                <a:latin typeface="Arial" panose="020B0604020202020204" pitchFamily="34" charset="0"/>
                <a:ea typeface="Arial" panose="020B0604020202020204" pitchFamily="34" charset="0"/>
              </a:endParaRPr>
            </a:p>
          </p:txBody>
        </p:sp>
      </p:grpSp>
      <p:sp>
        <p:nvSpPr>
          <p:cNvPr id="155" name="标题 1"/>
          <p:cNvSpPr txBox="1">
            <a:spLocks/>
          </p:cNvSpPr>
          <p:nvPr/>
        </p:nvSpPr>
        <p:spPr>
          <a:xfrm>
            <a:off x="1129665" y="332105"/>
            <a:ext cx="9592945"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4400" b="1" i="0" u="none" strike="noStrike" kern="1200" cap="none" spc="0" normalizeH="0" baseline="0" noProof="0" smtClean="0">
                <a:ln>
                  <a:noFill/>
                </a:ln>
                <a:solidFill>
                  <a:schemeClr val="tx1"/>
                </a:solidFill>
                <a:effectLst/>
                <a:uLnTx/>
                <a:uFillTx/>
                <a:latin typeface="+mj-lt"/>
                <a:ea typeface="+mj-ea"/>
                <a:cs typeface="+mj-cs"/>
              </a:rPr>
              <a:t>第四节使用广播信道的以太网</a:t>
            </a:r>
            <a:endParaRPr kumimoji="0" lang="zh-CN" altLang="en-US"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61126"/>
                                        </p:tgtEl>
                                        <p:attrNameLst>
                                          <p:attrName>style.visibility</p:attrName>
                                        </p:attrNameLst>
                                      </p:cBhvr>
                                      <p:to>
                                        <p:strVal val="visible"/>
                                      </p:to>
                                    </p:set>
                                    <p:animEffect transition="in" filter="strips(upRight)">
                                      <p:cBhvr>
                                        <p:cTn id="7" dur="500"/>
                                        <p:tgtEl>
                                          <p:spTgt spid="261126"/>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61203"/>
                                        </p:tgtEl>
                                        <p:attrNameLst>
                                          <p:attrName>style.visibility</p:attrName>
                                        </p:attrNameLst>
                                      </p:cBhvr>
                                      <p:to>
                                        <p:strVal val="visible"/>
                                      </p:to>
                                    </p:set>
                                    <p:animEffect transition="in" filter="strips(upRight)">
                                      <p:cBhvr>
                                        <p:cTn id="12" dur="500"/>
                                        <p:tgtEl>
                                          <p:spTgt spid="261203"/>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172" name="组合 263171"/>
          <p:cNvGrpSpPr/>
          <p:nvPr/>
        </p:nvGrpSpPr>
        <p:grpSpPr>
          <a:xfrm>
            <a:off x="7112000" y="1524000"/>
            <a:ext cx="3338513" cy="3962400"/>
            <a:chOff x="3520" y="960"/>
            <a:chExt cx="2103" cy="2496"/>
          </a:xfrm>
        </p:grpSpPr>
        <p:sp>
          <p:nvSpPr>
            <p:cNvPr id="10242" name="椭圆 263172"/>
            <p:cNvSpPr/>
            <p:nvPr/>
          </p:nvSpPr>
          <p:spPr>
            <a:xfrm>
              <a:off x="3520" y="3024"/>
              <a:ext cx="464" cy="432"/>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243" name="椭圆形标注 263173"/>
            <p:cNvSpPr/>
            <p:nvPr/>
          </p:nvSpPr>
          <p:spPr>
            <a:xfrm>
              <a:off x="3552" y="960"/>
              <a:ext cx="2016" cy="1824"/>
            </a:xfrm>
            <a:prstGeom prst="wedgeEllipseCallout">
              <a:avLst>
                <a:gd name="adj1" fmla="val -36755"/>
                <a:gd name="adj2" fmla="val 62389"/>
              </a:avLst>
            </a:prstGeom>
            <a:solidFill>
              <a:schemeClr val="accent1"/>
            </a:solidFill>
            <a:ln w="9525" cap="flat" cmpd="sng">
              <a:solidFill>
                <a:schemeClr val="tx1"/>
              </a:solidFill>
              <a:prstDash val="solid"/>
              <a:miter/>
              <a:headEnd type="none" w="med" len="med"/>
              <a:tailEnd type="none" w="med" len="med"/>
            </a:ln>
          </p:spPr>
          <p:txBody>
            <a:bodyPr lIns="92075" tIns="46038" rIns="92075" bIns="46038" anchor="ctr"/>
            <a:lstStyle/>
            <a:p>
              <a:pPr lvl="0" algn="ctr" defTabSz="762000" eaLnBrk="0" hangingPunct="0">
                <a:buClr>
                  <a:srgbClr val="000000"/>
                </a:buClr>
              </a:pPr>
              <a:endParaRPr lang="zh-CN" altLang="en-US" sz="1400" b="1" dirty="0">
                <a:latin typeface="CordiaUPC" charset="-34"/>
                <a:ea typeface="宋体" panose="02010600030101010101" pitchFamily="2" charset="-122"/>
              </a:endParaRPr>
            </a:p>
          </p:txBody>
        </p:sp>
        <p:grpSp>
          <p:nvGrpSpPr>
            <p:cNvPr id="10244" name="组合 263174"/>
            <p:cNvGrpSpPr/>
            <p:nvPr/>
          </p:nvGrpSpPr>
          <p:grpSpPr>
            <a:xfrm>
              <a:off x="3768" y="1094"/>
              <a:ext cx="1855" cy="1594"/>
              <a:chOff x="3808" y="798"/>
              <a:chExt cx="1855" cy="1594"/>
            </a:xfrm>
          </p:grpSpPr>
          <p:sp>
            <p:nvSpPr>
              <p:cNvPr id="10245" name="矩形 263175"/>
              <p:cNvSpPr/>
              <p:nvPr/>
            </p:nvSpPr>
            <p:spPr>
              <a:xfrm>
                <a:off x="3852" y="798"/>
                <a:ext cx="436" cy="250"/>
              </a:xfrm>
              <a:prstGeom prst="rect">
                <a:avLst/>
              </a:prstGeom>
              <a:noFill/>
              <a:ln w="9525">
                <a:noFill/>
                <a:miter/>
              </a:ln>
            </p:spPr>
            <p:txBody>
              <a:bodyPr wrap="none" lIns="92075" tIns="46038" rIns="92075" bIns="46038" anchor="t">
                <a:spAutoFit/>
              </a:bodyPr>
              <a:lstStyle/>
              <a:p>
                <a:pPr lvl="0" defTabSz="762000" eaLnBrk="0" hangingPunct="0">
                  <a:buClr>
                    <a:srgbClr val="000000"/>
                  </a:buClr>
                </a:pPr>
                <a:r>
                  <a:rPr lang="zh-CN" altLang="en-US" sz="2000" b="1" i="1" dirty="0">
                    <a:solidFill>
                      <a:schemeClr val="tx2"/>
                    </a:solidFill>
                    <a:latin typeface="Times New Roman" panose="02020603050405020304" pitchFamily="18" charset="0"/>
                    <a:ea typeface="宋体" panose="02010600030101010101" pitchFamily="2" charset="-122"/>
                  </a:rPr>
                  <a:t>细缆</a:t>
                </a:r>
              </a:p>
            </p:txBody>
          </p:sp>
          <p:sp>
            <p:nvSpPr>
              <p:cNvPr id="10246" name="矩形 263176"/>
              <p:cNvSpPr/>
              <p:nvPr/>
            </p:nvSpPr>
            <p:spPr>
              <a:xfrm>
                <a:off x="4888" y="1464"/>
                <a:ext cx="775" cy="252"/>
              </a:xfrm>
              <a:prstGeom prst="rect">
                <a:avLst/>
              </a:prstGeom>
              <a:noFill/>
              <a:ln w="9525">
                <a:noFill/>
                <a:miter/>
              </a:ln>
            </p:spPr>
            <p:txBody>
              <a:bodyPr wrap="none" lIns="92075" tIns="46038" rIns="92075" bIns="46038" anchor="t">
                <a:spAutoFit/>
              </a:bodyPr>
              <a:lstStyle/>
              <a:p>
                <a:pPr lvl="0" defTabSz="762000" eaLnBrk="0" hangingPunct="0">
                  <a:buClr>
                    <a:srgbClr val="000000"/>
                  </a:buClr>
                </a:pPr>
                <a:r>
                  <a:rPr lang="en-US" altLang="zh-CN" sz="2000" b="1" i="1" u="sng" dirty="0">
                    <a:solidFill>
                      <a:srgbClr val="FF0000"/>
                    </a:solidFill>
                    <a:latin typeface="Times New Roman" panose="02020603050405020304" pitchFamily="18" charset="0"/>
                    <a:ea typeface="宋体" panose="02010600030101010101" pitchFamily="2" charset="-122"/>
                  </a:rPr>
                  <a:t>BNC</a:t>
                </a:r>
                <a:r>
                  <a:rPr lang="zh-CN" altLang="en-US" sz="2000" b="1" i="1" u="sng" dirty="0">
                    <a:solidFill>
                      <a:srgbClr val="FF0000"/>
                    </a:solidFill>
                    <a:latin typeface="Times New Roman" panose="02020603050405020304" pitchFamily="18" charset="0"/>
                    <a:ea typeface="宋体" panose="02010600030101010101" pitchFamily="2" charset="-122"/>
                  </a:rPr>
                  <a:t>接头</a:t>
                </a:r>
              </a:p>
            </p:txBody>
          </p:sp>
          <p:sp>
            <p:nvSpPr>
              <p:cNvPr id="10247" name="矩形 263177"/>
              <p:cNvSpPr/>
              <p:nvPr/>
            </p:nvSpPr>
            <p:spPr>
              <a:xfrm>
                <a:off x="4926" y="1902"/>
                <a:ext cx="401" cy="250"/>
              </a:xfrm>
              <a:prstGeom prst="rect">
                <a:avLst/>
              </a:prstGeom>
              <a:noFill/>
              <a:ln w="9525">
                <a:noFill/>
                <a:miter/>
              </a:ln>
            </p:spPr>
            <p:txBody>
              <a:bodyPr wrap="none" lIns="92075" tIns="46038" rIns="92075" bIns="46038" anchor="t">
                <a:spAutoFit/>
              </a:bodyPr>
              <a:lstStyle/>
              <a:p>
                <a:pPr lvl="0" defTabSz="762000" eaLnBrk="0" hangingPunct="0">
                  <a:buClr>
                    <a:srgbClr val="000000"/>
                  </a:buClr>
                </a:pPr>
                <a:r>
                  <a:rPr lang="en-US" altLang="zh-CN" sz="2000" b="1" i="1" dirty="0">
                    <a:solidFill>
                      <a:schemeClr val="tx2"/>
                    </a:solidFill>
                    <a:latin typeface="Times New Roman" panose="02020603050405020304" pitchFamily="18" charset="0"/>
                    <a:ea typeface="宋体" panose="02010600030101010101" pitchFamily="2" charset="-122"/>
                  </a:rPr>
                  <a:t>NIC</a:t>
                </a:r>
              </a:p>
            </p:txBody>
          </p:sp>
          <p:sp>
            <p:nvSpPr>
              <p:cNvPr id="10248" name="直接连接符 263178"/>
              <p:cNvSpPr/>
              <p:nvPr/>
            </p:nvSpPr>
            <p:spPr>
              <a:xfrm flipH="1">
                <a:off x="3965" y="1014"/>
                <a:ext cx="124" cy="145"/>
              </a:xfrm>
              <a:prstGeom prst="line">
                <a:avLst/>
              </a:prstGeom>
              <a:ln w="12699" cap="flat" cmpd="sng">
                <a:solidFill>
                  <a:schemeClr val="tx1"/>
                </a:solidFill>
                <a:prstDash val="solid"/>
                <a:round/>
                <a:headEnd type="none" w="sm" len="sm"/>
                <a:tailEnd type="stealth"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49" name="直接连接符 263179"/>
              <p:cNvSpPr/>
              <p:nvPr/>
            </p:nvSpPr>
            <p:spPr>
              <a:xfrm flipH="1" flipV="1">
                <a:off x="4800" y="1379"/>
                <a:ext cx="327" cy="116"/>
              </a:xfrm>
              <a:prstGeom prst="line">
                <a:avLst/>
              </a:prstGeom>
              <a:ln w="12699" cap="flat" cmpd="sng">
                <a:solidFill>
                  <a:schemeClr val="tx1"/>
                </a:solidFill>
                <a:prstDash val="solid"/>
                <a:round/>
                <a:headEnd type="none" w="sm" len="sm"/>
                <a:tailEnd type="stealth"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50" name="矩形 263180"/>
              <p:cNvSpPr/>
              <p:nvPr/>
            </p:nvSpPr>
            <p:spPr>
              <a:xfrm>
                <a:off x="3808" y="1191"/>
                <a:ext cx="1609" cy="100"/>
              </a:xfrm>
              <a:prstGeom prst="rect">
                <a:avLst/>
              </a:prstGeom>
              <a:gradFill rotWithShape="0">
                <a:gsLst>
                  <a:gs pos="0">
                    <a:srgbClr val="9A9A9A"/>
                  </a:gs>
                  <a:gs pos="50000">
                    <a:schemeClr val="bg2"/>
                  </a:gs>
                  <a:gs pos="100000">
                    <a:srgbClr val="9A9A9A"/>
                  </a:gs>
                </a:gsLst>
                <a:lin ang="5400000" scaled="1"/>
                <a:tileRect/>
              </a:gra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251" name="任意多边形 263181"/>
              <p:cNvSpPr/>
              <p:nvPr/>
            </p:nvSpPr>
            <p:spPr>
              <a:xfrm>
                <a:off x="4176" y="1696"/>
                <a:ext cx="81" cy="481"/>
              </a:xfrm>
              <a:custGeom>
                <a:avLst/>
                <a:gdLst/>
                <a:ahLst/>
                <a:cxnLst/>
                <a:rect l="0" t="0" r="0" b="0"/>
                <a:pathLst>
                  <a:path w="48" h="347">
                    <a:moveTo>
                      <a:pt x="47" y="346"/>
                    </a:moveTo>
                    <a:lnTo>
                      <a:pt x="47" y="0"/>
                    </a:lnTo>
                    <a:lnTo>
                      <a:pt x="0" y="0"/>
                    </a:lnTo>
                    <a:lnTo>
                      <a:pt x="0" y="346"/>
                    </a:lnTo>
                    <a:lnTo>
                      <a:pt x="47" y="346"/>
                    </a:lnTo>
                  </a:path>
                </a:pathLst>
              </a:custGeom>
              <a:solidFill>
                <a:srgbClr val="FFCC33"/>
              </a:solidFill>
              <a:ln w="9525">
                <a:noFill/>
              </a:ln>
            </p:spPr>
            <p:txBody>
              <a:bodyPr/>
              <a:lstStyle/>
              <a:p>
                <a:endParaRPr lang="zh-CN" altLang="en-US" b="1"/>
              </a:p>
            </p:txBody>
          </p:sp>
          <p:grpSp>
            <p:nvGrpSpPr>
              <p:cNvPr id="10252" name="组合 263182"/>
              <p:cNvGrpSpPr/>
              <p:nvPr/>
            </p:nvGrpSpPr>
            <p:grpSpPr>
              <a:xfrm>
                <a:off x="4188" y="1736"/>
                <a:ext cx="57" cy="424"/>
                <a:chOff x="3560" y="1837"/>
                <a:chExt cx="34" cy="305"/>
              </a:xfrm>
            </p:grpSpPr>
            <p:sp>
              <p:nvSpPr>
                <p:cNvPr id="10253" name="直接连接符 263183"/>
                <p:cNvSpPr/>
                <p:nvPr/>
              </p:nvSpPr>
              <p:spPr>
                <a:xfrm flipH="1">
                  <a:off x="3560" y="2142"/>
                  <a:ext cx="34"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54" name="直接连接符 263184"/>
                <p:cNvSpPr/>
                <p:nvPr/>
              </p:nvSpPr>
              <p:spPr>
                <a:xfrm flipH="1">
                  <a:off x="3560" y="2121"/>
                  <a:ext cx="34"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55" name="直接连接符 263185"/>
                <p:cNvSpPr/>
                <p:nvPr/>
              </p:nvSpPr>
              <p:spPr>
                <a:xfrm flipH="1">
                  <a:off x="3560" y="2101"/>
                  <a:ext cx="34"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56" name="直接连接符 263186"/>
                <p:cNvSpPr/>
                <p:nvPr/>
              </p:nvSpPr>
              <p:spPr>
                <a:xfrm flipH="1">
                  <a:off x="3560" y="2080"/>
                  <a:ext cx="34"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57" name="直接连接符 263187"/>
                <p:cNvSpPr/>
                <p:nvPr/>
              </p:nvSpPr>
              <p:spPr>
                <a:xfrm flipH="1">
                  <a:off x="3560" y="2060"/>
                  <a:ext cx="34"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58" name="直接连接符 263188"/>
                <p:cNvSpPr/>
                <p:nvPr/>
              </p:nvSpPr>
              <p:spPr>
                <a:xfrm flipH="1">
                  <a:off x="3560" y="2040"/>
                  <a:ext cx="34"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59" name="直接连接符 263189"/>
                <p:cNvSpPr/>
                <p:nvPr/>
              </p:nvSpPr>
              <p:spPr>
                <a:xfrm flipH="1">
                  <a:off x="3560" y="2020"/>
                  <a:ext cx="34"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60" name="直接连接符 263190"/>
                <p:cNvSpPr/>
                <p:nvPr/>
              </p:nvSpPr>
              <p:spPr>
                <a:xfrm flipH="1">
                  <a:off x="3560" y="2000"/>
                  <a:ext cx="34"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61" name="直接连接符 263191"/>
                <p:cNvSpPr/>
                <p:nvPr/>
              </p:nvSpPr>
              <p:spPr>
                <a:xfrm flipH="1">
                  <a:off x="3560" y="1980"/>
                  <a:ext cx="34"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62" name="直接连接符 263192"/>
                <p:cNvSpPr/>
                <p:nvPr/>
              </p:nvSpPr>
              <p:spPr>
                <a:xfrm flipH="1">
                  <a:off x="3560" y="1959"/>
                  <a:ext cx="34"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63" name="直接连接符 263193"/>
                <p:cNvSpPr/>
                <p:nvPr/>
              </p:nvSpPr>
              <p:spPr>
                <a:xfrm flipH="1">
                  <a:off x="3560" y="1937"/>
                  <a:ext cx="34"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64" name="直接连接符 263194"/>
                <p:cNvSpPr/>
                <p:nvPr/>
              </p:nvSpPr>
              <p:spPr>
                <a:xfrm flipH="1">
                  <a:off x="3560" y="1918"/>
                  <a:ext cx="34"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65" name="直接连接符 263195"/>
                <p:cNvSpPr/>
                <p:nvPr/>
              </p:nvSpPr>
              <p:spPr>
                <a:xfrm flipH="1">
                  <a:off x="3560" y="1898"/>
                  <a:ext cx="34"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66" name="直接连接符 263196"/>
                <p:cNvSpPr/>
                <p:nvPr/>
              </p:nvSpPr>
              <p:spPr>
                <a:xfrm flipH="1">
                  <a:off x="3560" y="1878"/>
                  <a:ext cx="34"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67" name="直接连接符 263197"/>
                <p:cNvSpPr/>
                <p:nvPr/>
              </p:nvSpPr>
              <p:spPr>
                <a:xfrm flipH="1">
                  <a:off x="3560" y="1856"/>
                  <a:ext cx="34"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268" name="直接连接符 263198"/>
                <p:cNvSpPr/>
                <p:nvPr/>
              </p:nvSpPr>
              <p:spPr>
                <a:xfrm flipH="1">
                  <a:off x="3560" y="1837"/>
                  <a:ext cx="34" cy="0"/>
                </a:xfrm>
                <a:prstGeom prst="line">
                  <a:avLst/>
                </a:prstGeom>
                <a:ln w="12699" cap="flat" cmpd="sng">
                  <a:solidFill>
                    <a:srgbClr val="CC9933"/>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grpSp>
          <p:sp>
            <p:nvSpPr>
              <p:cNvPr id="10269" name="矩形 263199"/>
              <p:cNvSpPr/>
              <p:nvPr/>
            </p:nvSpPr>
            <p:spPr>
              <a:xfrm>
                <a:off x="4250" y="1559"/>
                <a:ext cx="550" cy="833"/>
              </a:xfrm>
              <a:prstGeom prst="rect">
                <a:avLst/>
              </a:prstGeom>
              <a:solidFill>
                <a:srgbClr val="ADD6A5"/>
              </a:solidFill>
              <a:ln w="12699" cap="flat" cmpd="sng">
                <a:solidFill>
                  <a:srgbClr val="000000"/>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270" name="任意多边形 263200"/>
              <p:cNvSpPr/>
              <p:nvPr/>
            </p:nvSpPr>
            <p:spPr>
              <a:xfrm>
                <a:off x="4140" y="1491"/>
                <a:ext cx="643" cy="55"/>
              </a:xfrm>
              <a:custGeom>
                <a:avLst/>
                <a:gdLst/>
                <a:ahLst/>
                <a:cxnLst/>
                <a:rect l="0" t="0" r="0" b="0"/>
                <a:pathLst>
                  <a:path w="381" h="40">
                    <a:moveTo>
                      <a:pt x="380" y="0"/>
                    </a:moveTo>
                    <a:lnTo>
                      <a:pt x="380" y="39"/>
                    </a:lnTo>
                    <a:lnTo>
                      <a:pt x="0" y="39"/>
                    </a:lnTo>
                  </a:path>
                </a:pathLst>
              </a:custGeom>
              <a:noFill/>
              <a:ln w="25399" cap="rnd" cmpd="sng">
                <a:solidFill>
                  <a:schemeClr val="tx1"/>
                </a:solidFill>
                <a:prstDash val="solid"/>
                <a:round/>
                <a:headEnd type="none" w="sm" len="sm"/>
                <a:tailEnd type="none" w="sm" len="sm"/>
              </a:ln>
            </p:spPr>
            <p:txBody>
              <a:bodyPr/>
              <a:lstStyle/>
              <a:p>
                <a:endParaRPr lang="zh-CN" altLang="en-US" b="1"/>
              </a:p>
            </p:txBody>
          </p:sp>
          <p:grpSp>
            <p:nvGrpSpPr>
              <p:cNvPr id="10271" name="组合 263201"/>
              <p:cNvGrpSpPr/>
              <p:nvPr/>
            </p:nvGrpSpPr>
            <p:grpSpPr>
              <a:xfrm>
                <a:off x="4475" y="2019"/>
                <a:ext cx="166" cy="136"/>
                <a:chOff x="3731" y="2040"/>
                <a:chExt cx="98" cy="99"/>
              </a:xfrm>
            </p:grpSpPr>
            <p:sp>
              <p:nvSpPr>
                <p:cNvPr id="10272" name="任意多边形 263202"/>
                <p:cNvSpPr/>
                <p:nvPr/>
              </p:nvSpPr>
              <p:spPr>
                <a:xfrm>
                  <a:off x="3731" y="2040"/>
                  <a:ext cx="92" cy="96"/>
                </a:xfrm>
                <a:custGeom>
                  <a:avLst/>
                  <a:gdLst/>
                  <a:ahLst/>
                  <a:cxnLst/>
                  <a:rect l="0" t="0" r="0" b="0"/>
                  <a:pathLst>
                    <a:path w="92" h="96">
                      <a:moveTo>
                        <a:pt x="91" y="95"/>
                      </a:moveTo>
                      <a:lnTo>
                        <a:pt x="91" y="0"/>
                      </a:lnTo>
                      <a:lnTo>
                        <a:pt x="0" y="0"/>
                      </a:lnTo>
                      <a:lnTo>
                        <a:pt x="0" y="95"/>
                      </a:lnTo>
                      <a:lnTo>
                        <a:pt x="91" y="95"/>
                      </a:lnTo>
                    </a:path>
                  </a:pathLst>
                </a:custGeom>
                <a:solidFill>
                  <a:srgbClr val="000000"/>
                </a:solidFill>
                <a:ln w="9525">
                  <a:noFill/>
                </a:ln>
              </p:spPr>
              <p:txBody>
                <a:bodyPr/>
                <a:lstStyle/>
                <a:p>
                  <a:endParaRPr lang="zh-CN" altLang="en-US" b="1"/>
                </a:p>
              </p:txBody>
            </p:sp>
            <p:sp>
              <p:nvSpPr>
                <p:cNvPr id="10273" name="任意多边形 263203"/>
                <p:cNvSpPr/>
                <p:nvPr/>
              </p:nvSpPr>
              <p:spPr>
                <a:xfrm>
                  <a:off x="3737" y="2044"/>
                  <a:ext cx="92" cy="95"/>
                </a:xfrm>
                <a:custGeom>
                  <a:avLst/>
                  <a:gdLst/>
                  <a:ahLst/>
                  <a:cxnLst/>
                  <a:rect l="0" t="0" r="0" b="0"/>
                  <a:pathLst>
                    <a:path w="92" h="95">
                      <a:moveTo>
                        <a:pt x="91" y="94"/>
                      </a:moveTo>
                      <a:lnTo>
                        <a:pt x="91" y="0"/>
                      </a:lnTo>
                      <a:lnTo>
                        <a:pt x="0" y="0"/>
                      </a:lnTo>
                      <a:lnTo>
                        <a:pt x="0" y="94"/>
                      </a:lnTo>
                      <a:lnTo>
                        <a:pt x="91" y="94"/>
                      </a:lnTo>
                    </a:path>
                  </a:pathLst>
                </a:custGeom>
                <a:solidFill>
                  <a:srgbClr val="716759"/>
                </a:solidFill>
                <a:ln w="9525">
                  <a:noFill/>
                </a:ln>
              </p:spPr>
              <p:txBody>
                <a:bodyPr/>
                <a:lstStyle/>
                <a:p>
                  <a:endParaRPr lang="zh-CN" altLang="en-US" b="1"/>
                </a:p>
              </p:txBody>
            </p:sp>
          </p:grpSp>
          <p:grpSp>
            <p:nvGrpSpPr>
              <p:cNvPr id="10274" name="组合 263204"/>
              <p:cNvGrpSpPr/>
              <p:nvPr/>
            </p:nvGrpSpPr>
            <p:grpSpPr>
              <a:xfrm>
                <a:off x="4274" y="1775"/>
                <a:ext cx="213" cy="175"/>
                <a:chOff x="3611" y="1865"/>
                <a:chExt cx="127" cy="126"/>
              </a:xfrm>
            </p:grpSpPr>
            <p:sp>
              <p:nvSpPr>
                <p:cNvPr id="10275" name="任意多边形 263205"/>
                <p:cNvSpPr/>
                <p:nvPr/>
              </p:nvSpPr>
              <p:spPr>
                <a:xfrm>
                  <a:off x="3611" y="1865"/>
                  <a:ext cx="122" cy="122"/>
                </a:xfrm>
                <a:custGeom>
                  <a:avLst/>
                  <a:gdLst/>
                  <a:ahLst/>
                  <a:cxnLst/>
                  <a:rect l="0" t="0" r="0" b="0"/>
                  <a:pathLst>
                    <a:path w="122" h="122">
                      <a:moveTo>
                        <a:pt x="121" y="121"/>
                      </a:moveTo>
                      <a:lnTo>
                        <a:pt x="121" y="0"/>
                      </a:lnTo>
                      <a:lnTo>
                        <a:pt x="0" y="0"/>
                      </a:lnTo>
                      <a:lnTo>
                        <a:pt x="0" y="121"/>
                      </a:lnTo>
                      <a:lnTo>
                        <a:pt x="121" y="121"/>
                      </a:lnTo>
                    </a:path>
                  </a:pathLst>
                </a:custGeom>
                <a:solidFill>
                  <a:srgbClr val="000000"/>
                </a:solidFill>
                <a:ln w="9525">
                  <a:noFill/>
                </a:ln>
              </p:spPr>
              <p:txBody>
                <a:bodyPr/>
                <a:lstStyle/>
                <a:p>
                  <a:endParaRPr lang="zh-CN" altLang="en-US" b="1"/>
                </a:p>
              </p:txBody>
            </p:sp>
            <p:sp>
              <p:nvSpPr>
                <p:cNvPr id="10276" name="任意多边形 263206"/>
                <p:cNvSpPr/>
                <p:nvPr/>
              </p:nvSpPr>
              <p:spPr>
                <a:xfrm>
                  <a:off x="3615" y="1869"/>
                  <a:ext cx="123" cy="122"/>
                </a:xfrm>
                <a:custGeom>
                  <a:avLst/>
                  <a:gdLst/>
                  <a:ahLst/>
                  <a:cxnLst/>
                  <a:rect l="0" t="0" r="0" b="0"/>
                  <a:pathLst>
                    <a:path w="123" h="122">
                      <a:moveTo>
                        <a:pt x="122" y="121"/>
                      </a:moveTo>
                      <a:lnTo>
                        <a:pt x="122" y="0"/>
                      </a:lnTo>
                      <a:lnTo>
                        <a:pt x="0" y="0"/>
                      </a:lnTo>
                      <a:lnTo>
                        <a:pt x="0" y="121"/>
                      </a:lnTo>
                      <a:lnTo>
                        <a:pt x="122" y="121"/>
                      </a:lnTo>
                    </a:path>
                  </a:pathLst>
                </a:custGeom>
                <a:solidFill>
                  <a:srgbClr val="716759"/>
                </a:solidFill>
                <a:ln w="9525">
                  <a:noFill/>
                </a:ln>
              </p:spPr>
              <p:txBody>
                <a:bodyPr/>
                <a:lstStyle/>
                <a:p>
                  <a:endParaRPr lang="zh-CN" altLang="en-US" b="1"/>
                </a:p>
              </p:txBody>
            </p:sp>
          </p:grpSp>
          <p:grpSp>
            <p:nvGrpSpPr>
              <p:cNvPr id="10277" name="组合 263207"/>
              <p:cNvGrpSpPr/>
              <p:nvPr/>
            </p:nvGrpSpPr>
            <p:grpSpPr>
              <a:xfrm>
                <a:off x="4386" y="2328"/>
                <a:ext cx="255" cy="43"/>
                <a:chOff x="3678" y="2263"/>
                <a:chExt cx="151" cy="31"/>
              </a:xfrm>
            </p:grpSpPr>
            <p:sp>
              <p:nvSpPr>
                <p:cNvPr id="10278" name="任意多边形 263208"/>
                <p:cNvSpPr/>
                <p:nvPr/>
              </p:nvSpPr>
              <p:spPr>
                <a:xfrm>
                  <a:off x="3678" y="2263"/>
                  <a:ext cx="145" cy="27"/>
                </a:xfrm>
                <a:custGeom>
                  <a:avLst/>
                  <a:gdLst/>
                  <a:ahLst/>
                  <a:cxnLst/>
                  <a:rect l="0" t="0" r="0" b="0"/>
                  <a:pathLst>
                    <a:path w="145" h="27">
                      <a:moveTo>
                        <a:pt x="144" y="26"/>
                      </a:moveTo>
                      <a:lnTo>
                        <a:pt x="144" y="0"/>
                      </a:lnTo>
                      <a:lnTo>
                        <a:pt x="0" y="0"/>
                      </a:lnTo>
                      <a:lnTo>
                        <a:pt x="0" y="26"/>
                      </a:lnTo>
                      <a:lnTo>
                        <a:pt x="144" y="26"/>
                      </a:lnTo>
                    </a:path>
                  </a:pathLst>
                </a:custGeom>
                <a:solidFill>
                  <a:srgbClr val="000000"/>
                </a:solidFill>
                <a:ln w="9525">
                  <a:noFill/>
                </a:ln>
              </p:spPr>
              <p:txBody>
                <a:bodyPr/>
                <a:lstStyle/>
                <a:p>
                  <a:endParaRPr lang="zh-CN" altLang="en-US" b="1"/>
                </a:p>
              </p:txBody>
            </p:sp>
            <p:sp>
              <p:nvSpPr>
                <p:cNvPr id="10279" name="任意多边形 263209"/>
                <p:cNvSpPr/>
                <p:nvPr/>
              </p:nvSpPr>
              <p:spPr>
                <a:xfrm>
                  <a:off x="3684" y="2266"/>
                  <a:ext cx="145" cy="28"/>
                </a:xfrm>
                <a:custGeom>
                  <a:avLst/>
                  <a:gdLst/>
                  <a:ahLst/>
                  <a:cxnLst/>
                  <a:rect l="0" t="0" r="0" b="0"/>
                  <a:pathLst>
                    <a:path w="145" h="28">
                      <a:moveTo>
                        <a:pt x="144" y="27"/>
                      </a:moveTo>
                      <a:lnTo>
                        <a:pt x="144" y="0"/>
                      </a:lnTo>
                      <a:lnTo>
                        <a:pt x="0" y="0"/>
                      </a:lnTo>
                      <a:lnTo>
                        <a:pt x="0" y="27"/>
                      </a:lnTo>
                      <a:lnTo>
                        <a:pt x="144" y="27"/>
                      </a:lnTo>
                    </a:path>
                  </a:pathLst>
                </a:custGeom>
                <a:solidFill>
                  <a:srgbClr val="716759"/>
                </a:solidFill>
                <a:ln w="9525">
                  <a:noFill/>
                </a:ln>
              </p:spPr>
              <p:txBody>
                <a:bodyPr/>
                <a:lstStyle/>
                <a:p>
                  <a:endParaRPr lang="zh-CN" altLang="en-US" b="1"/>
                </a:p>
              </p:txBody>
            </p:sp>
          </p:grpSp>
          <p:grpSp>
            <p:nvGrpSpPr>
              <p:cNvPr id="10280" name="组合 263210"/>
              <p:cNvGrpSpPr/>
              <p:nvPr/>
            </p:nvGrpSpPr>
            <p:grpSpPr>
              <a:xfrm>
                <a:off x="4304" y="2288"/>
                <a:ext cx="63" cy="62"/>
                <a:chOff x="3629" y="2234"/>
                <a:chExt cx="37" cy="45"/>
              </a:xfrm>
            </p:grpSpPr>
            <p:sp>
              <p:nvSpPr>
                <p:cNvPr id="10281" name="任意多边形 263211"/>
                <p:cNvSpPr/>
                <p:nvPr/>
              </p:nvSpPr>
              <p:spPr>
                <a:xfrm>
                  <a:off x="3629" y="2234"/>
                  <a:ext cx="31" cy="41"/>
                </a:xfrm>
                <a:custGeom>
                  <a:avLst/>
                  <a:gdLst/>
                  <a:ahLst/>
                  <a:cxnLst/>
                  <a:rect l="0" t="0" r="0" b="0"/>
                  <a:pathLst>
                    <a:path w="31" h="41">
                      <a:moveTo>
                        <a:pt x="30" y="40"/>
                      </a:moveTo>
                      <a:lnTo>
                        <a:pt x="30" y="0"/>
                      </a:lnTo>
                      <a:lnTo>
                        <a:pt x="0" y="0"/>
                      </a:lnTo>
                      <a:lnTo>
                        <a:pt x="0" y="40"/>
                      </a:lnTo>
                      <a:lnTo>
                        <a:pt x="30" y="40"/>
                      </a:lnTo>
                    </a:path>
                  </a:pathLst>
                </a:custGeom>
                <a:solidFill>
                  <a:srgbClr val="000000"/>
                </a:solidFill>
                <a:ln w="9525">
                  <a:noFill/>
                </a:ln>
              </p:spPr>
              <p:txBody>
                <a:bodyPr/>
                <a:lstStyle/>
                <a:p>
                  <a:endParaRPr lang="zh-CN" altLang="en-US" b="1"/>
                </a:p>
              </p:txBody>
            </p:sp>
            <p:sp>
              <p:nvSpPr>
                <p:cNvPr id="10282" name="任意多边形 263212"/>
                <p:cNvSpPr/>
                <p:nvPr/>
              </p:nvSpPr>
              <p:spPr>
                <a:xfrm>
                  <a:off x="3634" y="2237"/>
                  <a:ext cx="32" cy="42"/>
                </a:xfrm>
                <a:custGeom>
                  <a:avLst/>
                  <a:gdLst/>
                  <a:ahLst/>
                  <a:cxnLst/>
                  <a:rect l="0" t="0" r="0" b="0"/>
                  <a:pathLst>
                    <a:path w="32" h="42">
                      <a:moveTo>
                        <a:pt x="31" y="41"/>
                      </a:moveTo>
                      <a:lnTo>
                        <a:pt x="31" y="0"/>
                      </a:lnTo>
                      <a:lnTo>
                        <a:pt x="0" y="0"/>
                      </a:lnTo>
                      <a:lnTo>
                        <a:pt x="0" y="41"/>
                      </a:lnTo>
                      <a:lnTo>
                        <a:pt x="31" y="41"/>
                      </a:lnTo>
                    </a:path>
                  </a:pathLst>
                </a:custGeom>
                <a:solidFill>
                  <a:srgbClr val="716759"/>
                </a:solidFill>
                <a:ln w="9525">
                  <a:noFill/>
                </a:ln>
              </p:spPr>
              <p:txBody>
                <a:bodyPr/>
                <a:lstStyle/>
                <a:p>
                  <a:endParaRPr lang="zh-CN" altLang="en-US" b="1"/>
                </a:p>
              </p:txBody>
            </p:sp>
          </p:grpSp>
          <p:grpSp>
            <p:nvGrpSpPr>
              <p:cNvPr id="10283" name="组合 263213"/>
              <p:cNvGrpSpPr/>
              <p:nvPr/>
            </p:nvGrpSpPr>
            <p:grpSpPr>
              <a:xfrm>
                <a:off x="4523" y="2193"/>
                <a:ext cx="113" cy="45"/>
                <a:chOff x="3759" y="2166"/>
                <a:chExt cx="67" cy="32"/>
              </a:xfrm>
            </p:grpSpPr>
            <p:sp>
              <p:nvSpPr>
                <p:cNvPr id="10284" name="任意多边形 263214"/>
                <p:cNvSpPr/>
                <p:nvPr/>
              </p:nvSpPr>
              <p:spPr>
                <a:xfrm>
                  <a:off x="3759" y="2166"/>
                  <a:ext cx="62" cy="29"/>
                </a:xfrm>
                <a:custGeom>
                  <a:avLst/>
                  <a:gdLst/>
                  <a:ahLst/>
                  <a:cxnLst/>
                  <a:rect l="0" t="0" r="0" b="0"/>
                  <a:pathLst>
                    <a:path w="62" h="29">
                      <a:moveTo>
                        <a:pt x="61" y="28"/>
                      </a:moveTo>
                      <a:lnTo>
                        <a:pt x="61" y="0"/>
                      </a:lnTo>
                      <a:lnTo>
                        <a:pt x="0" y="0"/>
                      </a:lnTo>
                      <a:lnTo>
                        <a:pt x="0" y="28"/>
                      </a:lnTo>
                      <a:lnTo>
                        <a:pt x="61" y="28"/>
                      </a:lnTo>
                    </a:path>
                  </a:pathLst>
                </a:custGeom>
                <a:solidFill>
                  <a:srgbClr val="000000"/>
                </a:solidFill>
                <a:ln w="9525">
                  <a:noFill/>
                </a:ln>
              </p:spPr>
              <p:txBody>
                <a:bodyPr/>
                <a:lstStyle/>
                <a:p>
                  <a:endParaRPr lang="zh-CN" altLang="en-US" b="1"/>
                </a:p>
              </p:txBody>
            </p:sp>
            <p:sp>
              <p:nvSpPr>
                <p:cNvPr id="10285" name="任意多边形 263215"/>
                <p:cNvSpPr/>
                <p:nvPr/>
              </p:nvSpPr>
              <p:spPr>
                <a:xfrm>
                  <a:off x="3763" y="2170"/>
                  <a:ext cx="63" cy="28"/>
                </a:xfrm>
                <a:custGeom>
                  <a:avLst/>
                  <a:gdLst/>
                  <a:ahLst/>
                  <a:cxnLst/>
                  <a:rect l="0" t="0" r="0" b="0"/>
                  <a:pathLst>
                    <a:path w="63" h="28">
                      <a:moveTo>
                        <a:pt x="62" y="27"/>
                      </a:moveTo>
                      <a:lnTo>
                        <a:pt x="62" y="0"/>
                      </a:lnTo>
                      <a:lnTo>
                        <a:pt x="0" y="0"/>
                      </a:lnTo>
                      <a:lnTo>
                        <a:pt x="0" y="27"/>
                      </a:lnTo>
                      <a:lnTo>
                        <a:pt x="62" y="27"/>
                      </a:lnTo>
                    </a:path>
                  </a:pathLst>
                </a:custGeom>
                <a:solidFill>
                  <a:srgbClr val="716759"/>
                </a:solidFill>
                <a:ln w="9525">
                  <a:noFill/>
                </a:ln>
              </p:spPr>
              <p:txBody>
                <a:bodyPr/>
                <a:lstStyle/>
                <a:p>
                  <a:endParaRPr lang="zh-CN" altLang="en-US" b="1"/>
                </a:p>
              </p:txBody>
            </p:sp>
          </p:grpSp>
          <p:grpSp>
            <p:nvGrpSpPr>
              <p:cNvPr id="10286" name="组合 263216"/>
              <p:cNvGrpSpPr/>
              <p:nvPr/>
            </p:nvGrpSpPr>
            <p:grpSpPr>
              <a:xfrm>
                <a:off x="4410" y="2189"/>
                <a:ext cx="113" cy="47"/>
                <a:chOff x="3692" y="2163"/>
                <a:chExt cx="67" cy="34"/>
              </a:xfrm>
            </p:grpSpPr>
            <p:sp>
              <p:nvSpPr>
                <p:cNvPr id="10287" name="任意多边形 263217"/>
                <p:cNvSpPr/>
                <p:nvPr/>
              </p:nvSpPr>
              <p:spPr>
                <a:xfrm>
                  <a:off x="3692" y="2163"/>
                  <a:ext cx="62" cy="28"/>
                </a:xfrm>
                <a:custGeom>
                  <a:avLst/>
                  <a:gdLst/>
                  <a:ahLst/>
                  <a:cxnLst/>
                  <a:rect l="0" t="0" r="0" b="0"/>
                  <a:pathLst>
                    <a:path w="62" h="28">
                      <a:moveTo>
                        <a:pt x="61" y="27"/>
                      </a:moveTo>
                      <a:lnTo>
                        <a:pt x="61" y="0"/>
                      </a:lnTo>
                      <a:lnTo>
                        <a:pt x="0" y="0"/>
                      </a:lnTo>
                      <a:lnTo>
                        <a:pt x="0" y="27"/>
                      </a:lnTo>
                      <a:lnTo>
                        <a:pt x="61" y="27"/>
                      </a:lnTo>
                    </a:path>
                  </a:pathLst>
                </a:custGeom>
                <a:solidFill>
                  <a:srgbClr val="000000"/>
                </a:solidFill>
                <a:ln w="9525">
                  <a:noFill/>
                </a:ln>
              </p:spPr>
              <p:txBody>
                <a:bodyPr/>
                <a:lstStyle/>
                <a:p>
                  <a:endParaRPr lang="zh-CN" altLang="en-US" b="1"/>
                </a:p>
              </p:txBody>
            </p:sp>
            <p:sp>
              <p:nvSpPr>
                <p:cNvPr id="10288" name="任意多边形 263218"/>
                <p:cNvSpPr/>
                <p:nvPr/>
              </p:nvSpPr>
              <p:spPr>
                <a:xfrm>
                  <a:off x="3696" y="2168"/>
                  <a:ext cx="63" cy="29"/>
                </a:xfrm>
                <a:custGeom>
                  <a:avLst/>
                  <a:gdLst/>
                  <a:ahLst/>
                  <a:cxnLst/>
                  <a:rect l="0" t="0" r="0" b="0"/>
                  <a:pathLst>
                    <a:path w="63" h="29">
                      <a:moveTo>
                        <a:pt x="62" y="28"/>
                      </a:moveTo>
                      <a:lnTo>
                        <a:pt x="62" y="0"/>
                      </a:lnTo>
                      <a:lnTo>
                        <a:pt x="0" y="0"/>
                      </a:lnTo>
                      <a:lnTo>
                        <a:pt x="0" y="28"/>
                      </a:lnTo>
                      <a:lnTo>
                        <a:pt x="62" y="28"/>
                      </a:lnTo>
                    </a:path>
                  </a:pathLst>
                </a:custGeom>
                <a:solidFill>
                  <a:srgbClr val="716759"/>
                </a:solidFill>
                <a:ln w="9525">
                  <a:noFill/>
                </a:ln>
              </p:spPr>
              <p:txBody>
                <a:bodyPr/>
                <a:lstStyle/>
                <a:p>
                  <a:endParaRPr lang="zh-CN" altLang="en-US" b="1"/>
                </a:p>
              </p:txBody>
            </p:sp>
          </p:grpSp>
          <p:grpSp>
            <p:nvGrpSpPr>
              <p:cNvPr id="10289" name="组合 263219"/>
              <p:cNvGrpSpPr/>
              <p:nvPr/>
            </p:nvGrpSpPr>
            <p:grpSpPr>
              <a:xfrm>
                <a:off x="4547" y="1966"/>
                <a:ext cx="94" cy="34"/>
                <a:chOff x="3773" y="2003"/>
                <a:chExt cx="56" cy="24"/>
              </a:xfrm>
            </p:grpSpPr>
            <p:sp>
              <p:nvSpPr>
                <p:cNvPr id="10290" name="任意多边形 263220"/>
                <p:cNvSpPr/>
                <p:nvPr/>
              </p:nvSpPr>
              <p:spPr>
                <a:xfrm>
                  <a:off x="3773" y="2003"/>
                  <a:ext cx="50" cy="22"/>
                </a:xfrm>
                <a:custGeom>
                  <a:avLst/>
                  <a:gdLst/>
                  <a:ahLst/>
                  <a:cxnLst/>
                  <a:rect l="0" t="0" r="0" b="0"/>
                  <a:pathLst>
                    <a:path w="50" h="22">
                      <a:moveTo>
                        <a:pt x="49" y="21"/>
                      </a:moveTo>
                      <a:lnTo>
                        <a:pt x="49" y="0"/>
                      </a:lnTo>
                      <a:lnTo>
                        <a:pt x="0" y="0"/>
                      </a:lnTo>
                      <a:lnTo>
                        <a:pt x="0" y="21"/>
                      </a:lnTo>
                      <a:lnTo>
                        <a:pt x="49" y="21"/>
                      </a:lnTo>
                    </a:path>
                  </a:pathLst>
                </a:custGeom>
                <a:solidFill>
                  <a:srgbClr val="000000"/>
                </a:solidFill>
                <a:ln w="9525">
                  <a:noFill/>
                </a:ln>
              </p:spPr>
              <p:txBody>
                <a:bodyPr/>
                <a:lstStyle/>
                <a:p>
                  <a:endParaRPr lang="zh-CN" altLang="en-US" b="1"/>
                </a:p>
              </p:txBody>
            </p:sp>
            <p:sp>
              <p:nvSpPr>
                <p:cNvPr id="10291" name="任意多边形 263221"/>
                <p:cNvSpPr/>
                <p:nvPr/>
              </p:nvSpPr>
              <p:spPr>
                <a:xfrm>
                  <a:off x="3778" y="2006"/>
                  <a:ext cx="51" cy="21"/>
                </a:xfrm>
                <a:custGeom>
                  <a:avLst/>
                  <a:gdLst/>
                  <a:ahLst/>
                  <a:cxnLst/>
                  <a:rect l="0" t="0" r="0" b="0"/>
                  <a:pathLst>
                    <a:path w="51" h="21">
                      <a:moveTo>
                        <a:pt x="50" y="20"/>
                      </a:moveTo>
                      <a:lnTo>
                        <a:pt x="50" y="0"/>
                      </a:lnTo>
                      <a:lnTo>
                        <a:pt x="0" y="0"/>
                      </a:lnTo>
                      <a:lnTo>
                        <a:pt x="0" y="20"/>
                      </a:lnTo>
                      <a:lnTo>
                        <a:pt x="50" y="20"/>
                      </a:lnTo>
                    </a:path>
                  </a:pathLst>
                </a:custGeom>
                <a:solidFill>
                  <a:srgbClr val="716759"/>
                </a:solidFill>
                <a:ln w="9525">
                  <a:noFill/>
                </a:ln>
              </p:spPr>
              <p:txBody>
                <a:bodyPr/>
                <a:lstStyle/>
                <a:p>
                  <a:endParaRPr lang="zh-CN" altLang="en-US" b="1"/>
                </a:p>
              </p:txBody>
            </p:sp>
          </p:grpSp>
          <p:grpSp>
            <p:nvGrpSpPr>
              <p:cNvPr id="10292" name="组合 263222"/>
              <p:cNvGrpSpPr/>
              <p:nvPr/>
            </p:nvGrpSpPr>
            <p:grpSpPr>
              <a:xfrm>
                <a:off x="4386" y="2271"/>
                <a:ext cx="255" cy="43"/>
                <a:chOff x="3678" y="2222"/>
                <a:chExt cx="151" cy="31"/>
              </a:xfrm>
            </p:grpSpPr>
            <p:sp>
              <p:nvSpPr>
                <p:cNvPr id="10293" name="任意多边形 263223"/>
                <p:cNvSpPr/>
                <p:nvPr/>
              </p:nvSpPr>
              <p:spPr>
                <a:xfrm>
                  <a:off x="3678" y="2222"/>
                  <a:ext cx="145" cy="29"/>
                </a:xfrm>
                <a:custGeom>
                  <a:avLst/>
                  <a:gdLst/>
                  <a:ahLst/>
                  <a:cxnLst/>
                  <a:rect l="0" t="0" r="0" b="0"/>
                  <a:pathLst>
                    <a:path w="145" h="29">
                      <a:moveTo>
                        <a:pt x="144" y="28"/>
                      </a:moveTo>
                      <a:lnTo>
                        <a:pt x="144" y="0"/>
                      </a:lnTo>
                      <a:lnTo>
                        <a:pt x="0" y="0"/>
                      </a:lnTo>
                      <a:lnTo>
                        <a:pt x="0" y="28"/>
                      </a:lnTo>
                      <a:lnTo>
                        <a:pt x="144" y="28"/>
                      </a:lnTo>
                    </a:path>
                  </a:pathLst>
                </a:custGeom>
                <a:solidFill>
                  <a:srgbClr val="000000"/>
                </a:solidFill>
                <a:ln w="9525">
                  <a:noFill/>
                </a:ln>
              </p:spPr>
              <p:txBody>
                <a:bodyPr/>
                <a:lstStyle/>
                <a:p>
                  <a:endParaRPr lang="zh-CN" altLang="en-US" b="1"/>
                </a:p>
              </p:txBody>
            </p:sp>
            <p:sp>
              <p:nvSpPr>
                <p:cNvPr id="10294" name="任意多边形 263224"/>
                <p:cNvSpPr/>
                <p:nvPr/>
              </p:nvSpPr>
              <p:spPr>
                <a:xfrm>
                  <a:off x="3684" y="2225"/>
                  <a:ext cx="145" cy="28"/>
                </a:xfrm>
                <a:custGeom>
                  <a:avLst/>
                  <a:gdLst/>
                  <a:ahLst/>
                  <a:cxnLst/>
                  <a:rect l="0" t="0" r="0" b="0"/>
                  <a:pathLst>
                    <a:path w="145" h="28">
                      <a:moveTo>
                        <a:pt x="144" y="27"/>
                      </a:moveTo>
                      <a:lnTo>
                        <a:pt x="144" y="0"/>
                      </a:lnTo>
                      <a:lnTo>
                        <a:pt x="0" y="0"/>
                      </a:lnTo>
                      <a:lnTo>
                        <a:pt x="0" y="27"/>
                      </a:lnTo>
                      <a:lnTo>
                        <a:pt x="144" y="27"/>
                      </a:lnTo>
                    </a:path>
                  </a:pathLst>
                </a:custGeom>
                <a:solidFill>
                  <a:srgbClr val="716759"/>
                </a:solidFill>
                <a:ln w="9525">
                  <a:noFill/>
                </a:ln>
              </p:spPr>
              <p:txBody>
                <a:bodyPr/>
                <a:lstStyle/>
                <a:p>
                  <a:endParaRPr lang="zh-CN" altLang="en-US" b="1"/>
                </a:p>
              </p:txBody>
            </p:sp>
          </p:grpSp>
          <p:grpSp>
            <p:nvGrpSpPr>
              <p:cNvPr id="10295" name="组合 263225"/>
              <p:cNvGrpSpPr/>
              <p:nvPr/>
            </p:nvGrpSpPr>
            <p:grpSpPr>
              <a:xfrm>
                <a:off x="4681" y="2102"/>
                <a:ext cx="65" cy="45"/>
                <a:chOff x="3852" y="2100"/>
                <a:chExt cx="39" cy="33"/>
              </a:xfrm>
            </p:grpSpPr>
            <p:sp>
              <p:nvSpPr>
                <p:cNvPr id="10296" name="任意多边形 263226"/>
                <p:cNvSpPr/>
                <p:nvPr/>
              </p:nvSpPr>
              <p:spPr>
                <a:xfrm>
                  <a:off x="3852" y="2100"/>
                  <a:ext cx="32" cy="31"/>
                </a:xfrm>
                <a:custGeom>
                  <a:avLst/>
                  <a:gdLst/>
                  <a:ahLst/>
                  <a:cxnLst/>
                  <a:rect l="0" t="0" r="0" b="0"/>
                  <a:pathLst>
                    <a:path w="32" h="31">
                      <a:moveTo>
                        <a:pt x="31" y="30"/>
                      </a:moveTo>
                      <a:lnTo>
                        <a:pt x="31" y="0"/>
                      </a:lnTo>
                      <a:lnTo>
                        <a:pt x="0" y="0"/>
                      </a:lnTo>
                      <a:lnTo>
                        <a:pt x="0" y="30"/>
                      </a:lnTo>
                      <a:lnTo>
                        <a:pt x="31" y="30"/>
                      </a:lnTo>
                    </a:path>
                  </a:pathLst>
                </a:custGeom>
                <a:solidFill>
                  <a:srgbClr val="000000"/>
                </a:solidFill>
                <a:ln w="9525">
                  <a:noFill/>
                </a:ln>
              </p:spPr>
              <p:txBody>
                <a:bodyPr/>
                <a:lstStyle/>
                <a:p>
                  <a:endParaRPr lang="zh-CN" altLang="en-US" b="1"/>
                </a:p>
              </p:txBody>
            </p:sp>
            <p:sp>
              <p:nvSpPr>
                <p:cNvPr id="10297" name="任意多边形 263227"/>
                <p:cNvSpPr/>
                <p:nvPr/>
              </p:nvSpPr>
              <p:spPr>
                <a:xfrm>
                  <a:off x="3856" y="2103"/>
                  <a:ext cx="35" cy="30"/>
                </a:xfrm>
                <a:custGeom>
                  <a:avLst/>
                  <a:gdLst/>
                  <a:ahLst/>
                  <a:cxnLst/>
                  <a:rect l="0" t="0" r="0" b="0"/>
                  <a:pathLst>
                    <a:path w="35" h="30">
                      <a:moveTo>
                        <a:pt x="34" y="29"/>
                      </a:moveTo>
                      <a:lnTo>
                        <a:pt x="34" y="0"/>
                      </a:lnTo>
                      <a:lnTo>
                        <a:pt x="0" y="0"/>
                      </a:lnTo>
                      <a:lnTo>
                        <a:pt x="0" y="29"/>
                      </a:lnTo>
                      <a:lnTo>
                        <a:pt x="34" y="29"/>
                      </a:lnTo>
                    </a:path>
                  </a:pathLst>
                </a:custGeom>
                <a:solidFill>
                  <a:srgbClr val="716759"/>
                </a:solidFill>
                <a:ln w="9525">
                  <a:noFill/>
                </a:ln>
              </p:spPr>
              <p:txBody>
                <a:bodyPr/>
                <a:lstStyle/>
                <a:p>
                  <a:endParaRPr lang="zh-CN" altLang="en-US" b="1"/>
                </a:p>
              </p:txBody>
            </p:sp>
          </p:grpSp>
          <p:grpSp>
            <p:nvGrpSpPr>
              <p:cNvPr id="10298" name="组合 263228"/>
              <p:cNvGrpSpPr/>
              <p:nvPr/>
            </p:nvGrpSpPr>
            <p:grpSpPr>
              <a:xfrm>
                <a:off x="4628" y="1694"/>
                <a:ext cx="63" cy="56"/>
                <a:chOff x="3821" y="1807"/>
                <a:chExt cx="38" cy="40"/>
              </a:xfrm>
            </p:grpSpPr>
            <p:sp>
              <p:nvSpPr>
                <p:cNvPr id="10299" name="任意多边形 263229"/>
                <p:cNvSpPr/>
                <p:nvPr/>
              </p:nvSpPr>
              <p:spPr>
                <a:xfrm>
                  <a:off x="3821" y="1807"/>
                  <a:ext cx="34" cy="34"/>
                </a:xfrm>
                <a:custGeom>
                  <a:avLst/>
                  <a:gdLst/>
                  <a:ahLst/>
                  <a:cxnLst/>
                  <a:rect l="0" t="0" r="0" b="0"/>
                  <a:pathLst>
                    <a:path w="34" h="34">
                      <a:moveTo>
                        <a:pt x="33" y="33"/>
                      </a:moveTo>
                      <a:lnTo>
                        <a:pt x="33" y="0"/>
                      </a:lnTo>
                      <a:lnTo>
                        <a:pt x="0" y="0"/>
                      </a:lnTo>
                      <a:lnTo>
                        <a:pt x="0" y="33"/>
                      </a:lnTo>
                      <a:lnTo>
                        <a:pt x="33" y="33"/>
                      </a:lnTo>
                    </a:path>
                  </a:pathLst>
                </a:custGeom>
                <a:solidFill>
                  <a:srgbClr val="000000"/>
                </a:solidFill>
                <a:ln w="9525">
                  <a:noFill/>
                </a:ln>
              </p:spPr>
              <p:txBody>
                <a:bodyPr/>
                <a:lstStyle/>
                <a:p>
                  <a:endParaRPr lang="zh-CN" altLang="en-US" b="1"/>
                </a:p>
              </p:txBody>
            </p:sp>
            <p:sp>
              <p:nvSpPr>
                <p:cNvPr id="10300" name="任意多边形 263230"/>
                <p:cNvSpPr/>
                <p:nvPr/>
              </p:nvSpPr>
              <p:spPr>
                <a:xfrm>
                  <a:off x="3827" y="1812"/>
                  <a:ext cx="32" cy="35"/>
                </a:xfrm>
                <a:custGeom>
                  <a:avLst/>
                  <a:gdLst/>
                  <a:ahLst/>
                  <a:cxnLst/>
                  <a:rect l="0" t="0" r="0" b="0"/>
                  <a:pathLst>
                    <a:path w="32" h="35">
                      <a:moveTo>
                        <a:pt x="31" y="34"/>
                      </a:moveTo>
                      <a:lnTo>
                        <a:pt x="31" y="0"/>
                      </a:lnTo>
                      <a:lnTo>
                        <a:pt x="0" y="0"/>
                      </a:lnTo>
                      <a:lnTo>
                        <a:pt x="0" y="34"/>
                      </a:lnTo>
                      <a:lnTo>
                        <a:pt x="31" y="34"/>
                      </a:lnTo>
                    </a:path>
                  </a:pathLst>
                </a:custGeom>
                <a:solidFill>
                  <a:srgbClr val="716759"/>
                </a:solidFill>
                <a:ln w="9525">
                  <a:noFill/>
                </a:ln>
              </p:spPr>
              <p:txBody>
                <a:bodyPr/>
                <a:lstStyle/>
                <a:p>
                  <a:endParaRPr lang="zh-CN" altLang="en-US" b="1"/>
                </a:p>
              </p:txBody>
            </p:sp>
          </p:grpSp>
          <p:grpSp>
            <p:nvGrpSpPr>
              <p:cNvPr id="10301" name="组合 263231"/>
              <p:cNvGrpSpPr/>
              <p:nvPr/>
            </p:nvGrpSpPr>
            <p:grpSpPr>
              <a:xfrm>
                <a:off x="4471" y="1585"/>
                <a:ext cx="49" cy="73"/>
                <a:chOff x="3728" y="1728"/>
                <a:chExt cx="29" cy="53"/>
              </a:xfrm>
            </p:grpSpPr>
            <p:sp>
              <p:nvSpPr>
                <p:cNvPr id="10302" name="任意多边形 263232"/>
                <p:cNvSpPr/>
                <p:nvPr/>
              </p:nvSpPr>
              <p:spPr>
                <a:xfrm>
                  <a:off x="3728" y="1728"/>
                  <a:ext cx="23" cy="48"/>
                </a:xfrm>
                <a:custGeom>
                  <a:avLst/>
                  <a:gdLst/>
                  <a:ahLst/>
                  <a:cxnLst/>
                  <a:rect l="0" t="0" r="0" b="0"/>
                  <a:pathLst>
                    <a:path w="23" h="48">
                      <a:moveTo>
                        <a:pt x="22" y="47"/>
                      </a:moveTo>
                      <a:lnTo>
                        <a:pt x="22" y="0"/>
                      </a:lnTo>
                      <a:lnTo>
                        <a:pt x="0" y="0"/>
                      </a:lnTo>
                      <a:lnTo>
                        <a:pt x="0" y="47"/>
                      </a:lnTo>
                      <a:lnTo>
                        <a:pt x="22" y="47"/>
                      </a:lnTo>
                    </a:path>
                  </a:pathLst>
                </a:custGeom>
                <a:solidFill>
                  <a:srgbClr val="000000"/>
                </a:solidFill>
                <a:ln w="9525">
                  <a:noFill/>
                </a:ln>
              </p:spPr>
              <p:txBody>
                <a:bodyPr/>
                <a:lstStyle/>
                <a:p>
                  <a:endParaRPr lang="zh-CN" altLang="en-US" b="1"/>
                </a:p>
              </p:txBody>
            </p:sp>
            <p:sp>
              <p:nvSpPr>
                <p:cNvPr id="10303" name="任意多边形 263233"/>
                <p:cNvSpPr/>
                <p:nvPr/>
              </p:nvSpPr>
              <p:spPr>
                <a:xfrm>
                  <a:off x="3733" y="1732"/>
                  <a:ext cx="24" cy="49"/>
                </a:xfrm>
                <a:custGeom>
                  <a:avLst/>
                  <a:gdLst/>
                  <a:ahLst/>
                  <a:cxnLst/>
                  <a:rect l="0" t="0" r="0" b="0"/>
                  <a:pathLst>
                    <a:path w="24" h="49">
                      <a:moveTo>
                        <a:pt x="23" y="48"/>
                      </a:moveTo>
                      <a:lnTo>
                        <a:pt x="23" y="0"/>
                      </a:lnTo>
                      <a:lnTo>
                        <a:pt x="0" y="0"/>
                      </a:lnTo>
                      <a:lnTo>
                        <a:pt x="0" y="48"/>
                      </a:lnTo>
                      <a:lnTo>
                        <a:pt x="23" y="48"/>
                      </a:lnTo>
                    </a:path>
                  </a:pathLst>
                </a:custGeom>
                <a:solidFill>
                  <a:srgbClr val="716759"/>
                </a:solidFill>
                <a:ln w="9525">
                  <a:noFill/>
                </a:ln>
              </p:spPr>
              <p:txBody>
                <a:bodyPr/>
                <a:lstStyle/>
                <a:p>
                  <a:endParaRPr lang="zh-CN" altLang="en-US" b="1"/>
                </a:p>
              </p:txBody>
            </p:sp>
          </p:grpSp>
          <p:grpSp>
            <p:nvGrpSpPr>
              <p:cNvPr id="10304" name="组合 263234"/>
              <p:cNvGrpSpPr/>
              <p:nvPr/>
            </p:nvGrpSpPr>
            <p:grpSpPr>
              <a:xfrm>
                <a:off x="4397" y="1585"/>
                <a:ext cx="49" cy="73"/>
                <a:chOff x="3684" y="1728"/>
                <a:chExt cx="29" cy="53"/>
              </a:xfrm>
            </p:grpSpPr>
            <p:sp>
              <p:nvSpPr>
                <p:cNvPr id="10305" name="任意多边形 263235"/>
                <p:cNvSpPr/>
                <p:nvPr/>
              </p:nvSpPr>
              <p:spPr>
                <a:xfrm>
                  <a:off x="3684" y="1728"/>
                  <a:ext cx="23" cy="48"/>
                </a:xfrm>
                <a:custGeom>
                  <a:avLst/>
                  <a:gdLst/>
                  <a:ahLst/>
                  <a:cxnLst/>
                  <a:rect l="0" t="0" r="0" b="0"/>
                  <a:pathLst>
                    <a:path w="23" h="48">
                      <a:moveTo>
                        <a:pt x="22" y="47"/>
                      </a:moveTo>
                      <a:lnTo>
                        <a:pt x="22" y="0"/>
                      </a:lnTo>
                      <a:lnTo>
                        <a:pt x="0" y="0"/>
                      </a:lnTo>
                      <a:lnTo>
                        <a:pt x="0" y="47"/>
                      </a:lnTo>
                      <a:lnTo>
                        <a:pt x="22" y="47"/>
                      </a:lnTo>
                    </a:path>
                  </a:pathLst>
                </a:custGeom>
                <a:solidFill>
                  <a:srgbClr val="000000"/>
                </a:solidFill>
                <a:ln w="9525">
                  <a:noFill/>
                </a:ln>
              </p:spPr>
              <p:txBody>
                <a:bodyPr/>
                <a:lstStyle/>
                <a:p>
                  <a:endParaRPr lang="zh-CN" altLang="en-US" b="1"/>
                </a:p>
              </p:txBody>
            </p:sp>
            <p:sp>
              <p:nvSpPr>
                <p:cNvPr id="10306" name="任意多边形 263236"/>
                <p:cNvSpPr/>
                <p:nvPr/>
              </p:nvSpPr>
              <p:spPr>
                <a:xfrm>
                  <a:off x="3690" y="1732"/>
                  <a:ext cx="23" cy="49"/>
                </a:xfrm>
                <a:custGeom>
                  <a:avLst/>
                  <a:gdLst/>
                  <a:ahLst/>
                  <a:cxnLst/>
                  <a:rect l="0" t="0" r="0" b="0"/>
                  <a:pathLst>
                    <a:path w="23" h="49">
                      <a:moveTo>
                        <a:pt x="22" y="48"/>
                      </a:moveTo>
                      <a:lnTo>
                        <a:pt x="22" y="0"/>
                      </a:lnTo>
                      <a:lnTo>
                        <a:pt x="0" y="0"/>
                      </a:lnTo>
                      <a:lnTo>
                        <a:pt x="0" y="48"/>
                      </a:lnTo>
                      <a:lnTo>
                        <a:pt x="22" y="48"/>
                      </a:lnTo>
                    </a:path>
                  </a:pathLst>
                </a:custGeom>
                <a:solidFill>
                  <a:srgbClr val="716759"/>
                </a:solidFill>
                <a:ln w="9525">
                  <a:noFill/>
                </a:ln>
              </p:spPr>
              <p:txBody>
                <a:bodyPr/>
                <a:lstStyle/>
                <a:p>
                  <a:endParaRPr lang="zh-CN" altLang="en-US" b="1"/>
                </a:p>
              </p:txBody>
            </p:sp>
          </p:grpSp>
          <p:grpSp>
            <p:nvGrpSpPr>
              <p:cNvPr id="10307" name="组合 263237"/>
              <p:cNvGrpSpPr/>
              <p:nvPr/>
            </p:nvGrpSpPr>
            <p:grpSpPr>
              <a:xfrm>
                <a:off x="4466" y="1164"/>
                <a:ext cx="293" cy="271"/>
                <a:chOff x="3691" y="1371"/>
                <a:chExt cx="239" cy="217"/>
              </a:xfrm>
            </p:grpSpPr>
            <p:grpSp>
              <p:nvGrpSpPr>
                <p:cNvPr id="10308" name="组合 263238"/>
                <p:cNvGrpSpPr/>
                <p:nvPr/>
              </p:nvGrpSpPr>
              <p:grpSpPr>
                <a:xfrm>
                  <a:off x="3768" y="1461"/>
                  <a:ext cx="100" cy="127"/>
                  <a:chOff x="3768" y="1461"/>
                  <a:chExt cx="100" cy="127"/>
                </a:xfrm>
              </p:grpSpPr>
              <p:sp>
                <p:nvSpPr>
                  <p:cNvPr id="10309" name="矩形 263239"/>
                  <p:cNvSpPr/>
                  <p:nvPr/>
                </p:nvSpPr>
                <p:spPr>
                  <a:xfrm>
                    <a:off x="3777" y="1471"/>
                    <a:ext cx="84" cy="91"/>
                  </a:xfrm>
                  <a:prstGeom prst="rect">
                    <a:avLst/>
                  </a:prstGeom>
                  <a:solidFill>
                    <a:srgbClr val="CCCCFF"/>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310" name="矩形 263240"/>
                  <p:cNvSpPr/>
                  <p:nvPr/>
                </p:nvSpPr>
                <p:spPr>
                  <a:xfrm>
                    <a:off x="3770" y="1461"/>
                    <a:ext cx="98" cy="31"/>
                  </a:xfrm>
                  <a:prstGeom prst="rect">
                    <a:avLst/>
                  </a:prstGeom>
                  <a:solidFill>
                    <a:srgbClr val="CCCCFF"/>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311" name="矩形 263241"/>
                  <p:cNvSpPr/>
                  <p:nvPr/>
                </p:nvSpPr>
                <p:spPr>
                  <a:xfrm>
                    <a:off x="3768" y="1558"/>
                    <a:ext cx="98" cy="30"/>
                  </a:xfrm>
                  <a:prstGeom prst="rect">
                    <a:avLst/>
                  </a:prstGeom>
                  <a:solidFill>
                    <a:srgbClr val="CCCCFF"/>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grpSp>
            <p:grpSp>
              <p:nvGrpSpPr>
                <p:cNvPr id="10312" name="组合 263242"/>
                <p:cNvGrpSpPr/>
                <p:nvPr/>
              </p:nvGrpSpPr>
              <p:grpSpPr>
                <a:xfrm>
                  <a:off x="3691" y="1371"/>
                  <a:ext cx="239" cy="127"/>
                  <a:chOff x="3691" y="1371"/>
                  <a:chExt cx="239" cy="127"/>
                </a:xfrm>
              </p:grpSpPr>
              <p:sp>
                <p:nvSpPr>
                  <p:cNvPr id="10313" name="矩形 263243"/>
                  <p:cNvSpPr/>
                  <p:nvPr/>
                </p:nvSpPr>
                <p:spPr>
                  <a:xfrm>
                    <a:off x="3738" y="1382"/>
                    <a:ext cx="175" cy="106"/>
                  </a:xfrm>
                  <a:prstGeom prst="rect">
                    <a:avLst/>
                  </a:prstGeom>
                  <a:solidFill>
                    <a:srgbClr val="CCCCFF"/>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314" name="矩形 263244"/>
                  <p:cNvSpPr/>
                  <p:nvPr/>
                </p:nvSpPr>
                <p:spPr>
                  <a:xfrm>
                    <a:off x="3867" y="1373"/>
                    <a:ext cx="63" cy="125"/>
                  </a:xfrm>
                  <a:prstGeom prst="rect">
                    <a:avLst/>
                  </a:prstGeom>
                  <a:solidFill>
                    <a:srgbClr val="CCCCFF"/>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315" name="矩形 263245"/>
                  <p:cNvSpPr/>
                  <p:nvPr/>
                </p:nvSpPr>
                <p:spPr>
                  <a:xfrm>
                    <a:off x="3691" y="1371"/>
                    <a:ext cx="61" cy="124"/>
                  </a:xfrm>
                  <a:prstGeom prst="rect">
                    <a:avLst/>
                  </a:prstGeom>
                  <a:solidFill>
                    <a:srgbClr val="CCCCFF"/>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grpSp>
          </p:grpSp>
          <p:grpSp>
            <p:nvGrpSpPr>
              <p:cNvPr id="10316" name="组合 263246"/>
              <p:cNvGrpSpPr/>
              <p:nvPr/>
            </p:nvGrpSpPr>
            <p:grpSpPr>
              <a:xfrm>
                <a:off x="4578" y="1470"/>
                <a:ext cx="93" cy="98"/>
                <a:chOff x="3543" y="912"/>
                <a:chExt cx="93" cy="98"/>
              </a:xfrm>
            </p:grpSpPr>
            <p:sp>
              <p:nvSpPr>
                <p:cNvPr id="10317" name="任意多边形 263247"/>
                <p:cNvSpPr/>
                <p:nvPr/>
              </p:nvSpPr>
              <p:spPr>
                <a:xfrm>
                  <a:off x="3552" y="912"/>
                  <a:ext cx="77" cy="98"/>
                </a:xfrm>
                <a:custGeom>
                  <a:avLst/>
                  <a:gdLst/>
                  <a:ahLst/>
                  <a:cxnLst/>
                  <a:rect l="0" t="0" r="0" b="0"/>
                  <a:pathLst>
                    <a:path w="28" h="36">
                      <a:moveTo>
                        <a:pt x="27" y="35"/>
                      </a:moveTo>
                      <a:lnTo>
                        <a:pt x="27" y="0"/>
                      </a:lnTo>
                      <a:lnTo>
                        <a:pt x="0" y="0"/>
                      </a:lnTo>
                      <a:lnTo>
                        <a:pt x="0" y="35"/>
                      </a:lnTo>
                      <a:lnTo>
                        <a:pt x="27" y="35"/>
                      </a:lnTo>
                    </a:path>
                  </a:pathLst>
                </a:custGeom>
                <a:solidFill>
                  <a:schemeClr val="tx1"/>
                </a:solidFill>
                <a:ln w="9525">
                  <a:noFill/>
                </a:ln>
              </p:spPr>
              <p:txBody>
                <a:bodyPr/>
                <a:lstStyle/>
                <a:p>
                  <a:endParaRPr lang="zh-CN" altLang="en-US" b="1"/>
                </a:p>
              </p:txBody>
            </p:sp>
            <p:sp>
              <p:nvSpPr>
                <p:cNvPr id="10318" name="直接连接符 263248"/>
                <p:cNvSpPr/>
                <p:nvPr/>
              </p:nvSpPr>
              <p:spPr>
                <a:xfrm>
                  <a:off x="3543" y="939"/>
                  <a:ext cx="93" cy="0"/>
                </a:xfrm>
                <a:prstGeom prst="line">
                  <a:avLst/>
                </a:prstGeom>
                <a:ln w="28575" cap="flat" cmpd="sng">
                  <a:solidFill>
                    <a:schemeClr val="tx1"/>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grpSp>
        </p:grpSp>
      </p:grpSp>
      <p:sp>
        <p:nvSpPr>
          <p:cNvPr id="10319" name="矩形 263249"/>
          <p:cNvSpPr/>
          <p:nvPr/>
        </p:nvSpPr>
        <p:spPr>
          <a:xfrm>
            <a:off x="701040" y="1196975"/>
            <a:ext cx="6863027" cy="2087367"/>
          </a:xfrm>
          <a:prstGeom prst="rect">
            <a:avLst/>
          </a:prstGeom>
          <a:noFill/>
          <a:ln w="9525">
            <a:noFill/>
            <a:miter/>
          </a:ln>
        </p:spPr>
        <p:txBody>
          <a:bodyPr wrap="square" lIns="92075" tIns="46038" rIns="92075" bIns="46038" anchor="t">
            <a:spAutoFit/>
          </a:bodyPr>
          <a:lstStyle/>
          <a:p>
            <a:pPr marL="387350" lvl="0" indent="-387350" defTabSz="762000" eaLnBrk="0" hangingPunct="0">
              <a:spcAft>
                <a:spcPct val="20000"/>
              </a:spcAft>
              <a:buClr>
                <a:srgbClr val="FF9900"/>
              </a:buClr>
            </a:pPr>
            <a:r>
              <a:rPr lang="zh-CN" altLang="en-US" sz="2800" b="1" dirty="0">
                <a:latin typeface="Arial" panose="020B0604020202020204" pitchFamily="34" charset="0"/>
                <a:ea typeface="宋体" panose="02010600030101010101" pitchFamily="2" charset="-122"/>
              </a:rPr>
              <a:t>细缆以太网（ </a:t>
            </a:r>
            <a:r>
              <a:rPr lang="en-US" altLang="zh-CN" sz="2800" b="1" dirty="0">
                <a:latin typeface="Arial" panose="020B0604020202020204" pitchFamily="34" charset="0"/>
                <a:ea typeface="宋体" panose="02010600030101010101" pitchFamily="2" charset="-122"/>
              </a:rPr>
              <a:t>10Base2 </a:t>
            </a:r>
            <a:r>
              <a:rPr lang="zh-CN" altLang="en-US" sz="2800" b="1" dirty="0">
                <a:latin typeface="Arial" panose="020B0604020202020204" pitchFamily="34" charset="0"/>
                <a:ea typeface="宋体" panose="02010600030101010101" pitchFamily="2" charset="-122"/>
              </a:rPr>
              <a:t>）</a:t>
            </a:r>
          </a:p>
          <a:p>
            <a:pPr marL="387350" lvl="0" indent="-387350" defTabSz="762000" eaLnBrk="0" hangingPunct="0">
              <a:buClr>
                <a:schemeClr val="folHlink"/>
              </a:buClr>
              <a:buFont typeface="Wingdings" panose="05000000000000000000" pitchFamily="2" charset="2"/>
              <a:buChar char="§"/>
            </a:pPr>
            <a:r>
              <a:rPr lang="zh-CN" altLang="en-US" sz="2400" b="1" dirty="0">
                <a:latin typeface="Arial" panose="020B0604020202020204" pitchFamily="34" charset="0"/>
                <a:ea typeface="宋体" panose="02010600030101010101" pitchFamily="2" charset="-122"/>
              </a:rPr>
              <a:t>细同轴电缆，可靠性稍差 </a:t>
            </a:r>
          </a:p>
          <a:p>
            <a:pPr marL="387350" lvl="0" indent="-387350" defTabSz="762000" eaLnBrk="0" hangingPunct="0">
              <a:buClr>
                <a:schemeClr val="folHlink"/>
              </a:buClr>
              <a:buFont typeface="Wingdings" panose="05000000000000000000" pitchFamily="2" charset="2"/>
              <a:buChar char="§"/>
            </a:pPr>
            <a:r>
              <a:rPr lang="zh-CN" altLang="en-US" sz="2400" b="1" dirty="0">
                <a:latin typeface="Arial" panose="020B0604020202020204" pitchFamily="34" charset="0"/>
                <a:ea typeface="宋体" panose="02010600030101010101" pitchFamily="2" charset="-122"/>
              </a:rPr>
              <a:t>无外置收发器 </a:t>
            </a:r>
          </a:p>
          <a:p>
            <a:pPr marL="387350" lvl="0" indent="-387350" defTabSz="762000" eaLnBrk="0" hangingPunct="0">
              <a:buClr>
                <a:schemeClr val="folHlink"/>
              </a:buClr>
              <a:buFont typeface="Wingdings" panose="05000000000000000000" pitchFamily="2" charset="2"/>
              <a:buChar char="§"/>
            </a:pPr>
            <a:r>
              <a:rPr lang="zh-CN" altLang="en-US" sz="2400" b="1" dirty="0">
                <a:latin typeface="Arial" panose="020B0604020202020204" pitchFamily="34" charset="0"/>
                <a:ea typeface="宋体" panose="02010600030101010101" pitchFamily="2" charset="-122"/>
              </a:rPr>
              <a:t>轻便、灵活、成本较低</a:t>
            </a:r>
          </a:p>
          <a:p>
            <a:pPr marL="387350" lvl="0" indent="-387350" defTabSz="762000" eaLnBrk="0" hangingPunct="0">
              <a:buClr>
                <a:schemeClr val="folHlink"/>
              </a:buClr>
              <a:buFont typeface="Wingdings" panose="05000000000000000000" pitchFamily="2" charset="2"/>
              <a:buChar char="§"/>
            </a:pPr>
            <a:r>
              <a:rPr lang="zh-CN" altLang="en-US" sz="2400" b="1" dirty="0">
                <a:latin typeface="Arial" panose="020B0604020202020204" pitchFamily="34" charset="0"/>
                <a:ea typeface="宋体" panose="02010600030101010101" pitchFamily="2" charset="-122"/>
              </a:rPr>
              <a:t>总线型</a:t>
            </a:r>
            <a:r>
              <a:rPr lang="zh-CN" altLang="en-US" sz="2400" b="1" dirty="0" smtClean="0">
                <a:latin typeface="Arial" panose="020B0604020202020204" pitchFamily="34" charset="0"/>
                <a:ea typeface="宋体" panose="02010600030101010101" pitchFamily="2" charset="-122"/>
              </a:rPr>
              <a:t>拓扑</a:t>
            </a:r>
            <a:endParaRPr lang="en-US" altLang="zh-CN" sz="2400" b="1" dirty="0" smtClean="0">
              <a:latin typeface="Arial" panose="020B0604020202020204" pitchFamily="34" charset="0"/>
              <a:ea typeface="宋体" panose="02010600030101010101" pitchFamily="2" charset="-122"/>
            </a:endParaRPr>
          </a:p>
        </p:txBody>
      </p:sp>
      <p:sp>
        <p:nvSpPr>
          <p:cNvPr id="10320" name="直接连接符 263250"/>
          <p:cNvSpPr/>
          <p:nvPr/>
        </p:nvSpPr>
        <p:spPr>
          <a:xfrm flipH="1">
            <a:off x="2251075" y="4505325"/>
            <a:ext cx="4306888" cy="0"/>
          </a:xfrm>
          <a:prstGeom prst="line">
            <a:avLst/>
          </a:prstGeom>
          <a:ln w="507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21" name="矩形 263251"/>
          <p:cNvSpPr/>
          <p:nvPr/>
        </p:nvSpPr>
        <p:spPr>
          <a:xfrm>
            <a:off x="6543675" y="4432300"/>
            <a:ext cx="117475" cy="123825"/>
          </a:xfrm>
          <a:prstGeom prst="rect">
            <a:avLst/>
          </a:prstGeom>
          <a:solidFill>
            <a:srgbClr val="99FF99"/>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322" name="矩形 263252"/>
          <p:cNvSpPr/>
          <p:nvPr/>
        </p:nvSpPr>
        <p:spPr>
          <a:xfrm>
            <a:off x="2152650" y="4435475"/>
            <a:ext cx="117475" cy="123825"/>
          </a:xfrm>
          <a:prstGeom prst="rect">
            <a:avLst/>
          </a:prstGeom>
          <a:solidFill>
            <a:srgbClr val="99FF99"/>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323" name="直接连接符 263253"/>
          <p:cNvSpPr/>
          <p:nvPr/>
        </p:nvSpPr>
        <p:spPr>
          <a:xfrm flipH="1">
            <a:off x="2209800" y="3849688"/>
            <a:ext cx="0" cy="533400"/>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24" name="直接连接符 263254"/>
          <p:cNvSpPr/>
          <p:nvPr/>
        </p:nvSpPr>
        <p:spPr>
          <a:xfrm>
            <a:off x="6629400" y="3849688"/>
            <a:ext cx="0" cy="533400"/>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25" name="矩形 263255"/>
          <p:cNvSpPr/>
          <p:nvPr/>
        </p:nvSpPr>
        <p:spPr>
          <a:xfrm>
            <a:off x="3327401" y="3773488"/>
            <a:ext cx="2133600" cy="640080"/>
          </a:xfrm>
          <a:prstGeom prst="rect">
            <a:avLst/>
          </a:prstGeom>
          <a:noFill/>
          <a:ln w="9525">
            <a:noFill/>
            <a:miter/>
          </a:ln>
        </p:spPr>
        <p:txBody>
          <a:bodyPr wrap="none" lIns="92075" tIns="46038" rIns="92075" bIns="46038" anchor="t">
            <a:spAutoFit/>
          </a:bodyPr>
          <a:lstStyle/>
          <a:p>
            <a:pPr lvl="0" algn="ctr" defTabSz="762000" eaLnBrk="0" hangingPunct="0">
              <a:buClr>
                <a:srgbClr val="000000"/>
              </a:buClr>
            </a:pPr>
            <a:r>
              <a:rPr lang="zh-CN" altLang="en-US" b="1" i="1" dirty="0">
                <a:latin typeface="Times New Roman" panose="02020603050405020304" pitchFamily="18" charset="0"/>
                <a:ea typeface="宋体" panose="02010600030101010101" pitchFamily="2" charset="-122"/>
              </a:rPr>
              <a:t>每段最大长度 </a:t>
            </a:r>
            <a:r>
              <a:rPr lang="en-US" altLang="zh-CN" b="1" i="1">
                <a:latin typeface="Times New Roman" panose="02020603050405020304" pitchFamily="18" charset="0"/>
                <a:ea typeface="宋体" panose="02010600030101010101" pitchFamily="2" charset="-122"/>
              </a:rPr>
              <a:t>185m</a:t>
            </a:r>
          </a:p>
          <a:p>
            <a:pPr lvl="0" algn="ctr" defTabSz="762000" eaLnBrk="0" hangingPunct="0">
              <a:buClr>
                <a:srgbClr val="000000"/>
              </a:buClr>
            </a:pPr>
            <a:r>
              <a:rPr lang="zh-CN" altLang="en-US" b="1" i="1" dirty="0">
                <a:latin typeface="Times New Roman" panose="02020603050405020304" pitchFamily="18" charset="0"/>
                <a:ea typeface="宋体" panose="02010600030101010101" pitchFamily="2" charset="-122"/>
              </a:rPr>
              <a:t>每段最多站点数 </a:t>
            </a:r>
            <a:r>
              <a:rPr lang="en-US" altLang="zh-CN" b="1" i="1">
                <a:latin typeface="Times New Roman" panose="02020603050405020304" pitchFamily="18" charset="0"/>
                <a:ea typeface="宋体" panose="02010600030101010101" pitchFamily="2" charset="-122"/>
              </a:rPr>
              <a:t>30</a:t>
            </a:r>
          </a:p>
        </p:txBody>
      </p:sp>
      <p:sp>
        <p:nvSpPr>
          <p:cNvPr id="10326" name="矩形 263256"/>
          <p:cNvSpPr/>
          <p:nvPr/>
        </p:nvSpPr>
        <p:spPr>
          <a:xfrm>
            <a:off x="2778125" y="5297488"/>
            <a:ext cx="955675" cy="365760"/>
          </a:xfrm>
          <a:prstGeom prst="rect">
            <a:avLst/>
          </a:prstGeom>
          <a:noFill/>
          <a:ln w="9525">
            <a:noFill/>
            <a:miter/>
          </a:ln>
        </p:spPr>
        <p:txBody>
          <a:bodyPr lIns="92075" tIns="46038" rIns="92075" bIns="46038" anchor="t">
            <a:spAutoFit/>
          </a:bodyPr>
          <a:lstStyle/>
          <a:p>
            <a:pPr lvl="0" algn="ctr" defTabSz="762000" eaLnBrk="0" hangingPunct="0">
              <a:buClr>
                <a:srgbClr val="000000"/>
              </a:buClr>
            </a:pPr>
            <a:r>
              <a:rPr lang="zh-CN" altLang="en-US" b="1" i="1">
                <a:latin typeface="Times New Roman" panose="02020603050405020304" pitchFamily="18" charset="0"/>
                <a:ea typeface="宋体" panose="02010600030101010101" pitchFamily="2" charset="-122"/>
              </a:rPr>
              <a:t>≥</a:t>
            </a:r>
            <a:r>
              <a:rPr lang="en-US" altLang="zh-CN" b="1" i="1">
                <a:latin typeface="Times New Roman" panose="02020603050405020304" pitchFamily="18" charset="0"/>
                <a:ea typeface="宋体" panose="02010600030101010101" pitchFamily="2" charset="-122"/>
              </a:rPr>
              <a:t>0.5 m</a:t>
            </a:r>
          </a:p>
        </p:txBody>
      </p:sp>
      <p:sp>
        <p:nvSpPr>
          <p:cNvPr id="10327" name="直接连接符 263257"/>
          <p:cNvSpPr/>
          <p:nvPr/>
        </p:nvSpPr>
        <p:spPr>
          <a:xfrm flipH="1">
            <a:off x="5554663" y="5002213"/>
            <a:ext cx="2562225" cy="0"/>
          </a:xfrm>
          <a:prstGeom prst="line">
            <a:avLst/>
          </a:prstGeom>
          <a:ln w="761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28" name="矩形 263258"/>
          <p:cNvSpPr/>
          <p:nvPr/>
        </p:nvSpPr>
        <p:spPr>
          <a:xfrm>
            <a:off x="8094663" y="4932363"/>
            <a:ext cx="117475" cy="123825"/>
          </a:xfrm>
          <a:prstGeom prst="rect">
            <a:avLst/>
          </a:prstGeom>
          <a:solidFill>
            <a:srgbClr val="99FF99"/>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329" name="矩形 263259"/>
          <p:cNvSpPr/>
          <p:nvPr/>
        </p:nvSpPr>
        <p:spPr>
          <a:xfrm>
            <a:off x="5527675" y="4937125"/>
            <a:ext cx="117475" cy="123825"/>
          </a:xfrm>
          <a:prstGeom prst="rect">
            <a:avLst/>
          </a:prstGeom>
          <a:solidFill>
            <a:srgbClr val="99FF99"/>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330" name="直接连接符 263260"/>
          <p:cNvSpPr/>
          <p:nvPr/>
        </p:nvSpPr>
        <p:spPr>
          <a:xfrm>
            <a:off x="2209800" y="6107113"/>
            <a:ext cx="0" cy="257175"/>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31" name="直接连接符 263261"/>
          <p:cNvSpPr/>
          <p:nvPr/>
        </p:nvSpPr>
        <p:spPr>
          <a:xfrm>
            <a:off x="8153400" y="6059488"/>
            <a:ext cx="0" cy="304800"/>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32" name="直接连接符 263262"/>
          <p:cNvSpPr/>
          <p:nvPr/>
        </p:nvSpPr>
        <p:spPr>
          <a:xfrm>
            <a:off x="2670175" y="5178425"/>
            <a:ext cx="0" cy="196850"/>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33" name="直接连接符 263263"/>
          <p:cNvSpPr/>
          <p:nvPr/>
        </p:nvSpPr>
        <p:spPr>
          <a:xfrm>
            <a:off x="3810000" y="5181600"/>
            <a:ext cx="0" cy="196850"/>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34" name="直接连接符 263264"/>
          <p:cNvSpPr/>
          <p:nvPr/>
        </p:nvSpPr>
        <p:spPr>
          <a:xfrm>
            <a:off x="2667000" y="5297488"/>
            <a:ext cx="1143000" cy="0"/>
          </a:xfrm>
          <a:prstGeom prst="line">
            <a:avLst/>
          </a:prstGeom>
          <a:ln w="12699" cap="flat" cmpd="sng">
            <a:solidFill>
              <a:schemeClr val="tx1"/>
            </a:solidFill>
            <a:prstDash val="solid"/>
            <a:round/>
            <a:headEnd type="stealth" w="med" len="med"/>
            <a:tailEnd type="stealth"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35" name="直接连接符 263265"/>
          <p:cNvSpPr/>
          <p:nvPr/>
        </p:nvSpPr>
        <p:spPr>
          <a:xfrm flipV="1">
            <a:off x="2209800" y="4002088"/>
            <a:ext cx="1066800" cy="0"/>
          </a:xfrm>
          <a:prstGeom prst="line">
            <a:avLst/>
          </a:prstGeom>
          <a:ln w="12700" cap="flat" cmpd="sng">
            <a:solidFill>
              <a:schemeClr val="tx1"/>
            </a:solidFill>
            <a:prstDash val="solid"/>
            <a:round/>
            <a:headEnd type="stealth" w="med" len="med"/>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36" name="直接连接符 263266"/>
          <p:cNvSpPr/>
          <p:nvPr/>
        </p:nvSpPr>
        <p:spPr>
          <a:xfrm flipH="1" flipV="1">
            <a:off x="5638800" y="4002088"/>
            <a:ext cx="990600" cy="0"/>
          </a:xfrm>
          <a:prstGeom prst="line">
            <a:avLst/>
          </a:prstGeom>
          <a:ln w="12699" cap="flat" cmpd="sng">
            <a:solidFill>
              <a:schemeClr val="tx1"/>
            </a:solidFill>
            <a:prstDash val="solid"/>
            <a:round/>
            <a:headEnd type="stealth" w="med" len="med"/>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37" name="直接连接符 263267"/>
          <p:cNvSpPr/>
          <p:nvPr/>
        </p:nvSpPr>
        <p:spPr>
          <a:xfrm flipV="1">
            <a:off x="2209800" y="4230688"/>
            <a:ext cx="1066800" cy="0"/>
          </a:xfrm>
          <a:prstGeom prst="line">
            <a:avLst/>
          </a:prstGeom>
          <a:ln w="12699" cap="flat" cmpd="sng">
            <a:solidFill>
              <a:schemeClr val="tx1"/>
            </a:solidFill>
            <a:prstDash val="solid"/>
            <a:round/>
            <a:headEnd type="stealth" w="med" len="med"/>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38" name="直接连接符 263268"/>
          <p:cNvSpPr/>
          <p:nvPr/>
        </p:nvSpPr>
        <p:spPr>
          <a:xfrm flipH="1">
            <a:off x="5715000" y="4230688"/>
            <a:ext cx="914400" cy="0"/>
          </a:xfrm>
          <a:prstGeom prst="line">
            <a:avLst/>
          </a:prstGeom>
          <a:ln w="12699" cap="flat" cmpd="sng">
            <a:solidFill>
              <a:schemeClr val="tx1"/>
            </a:solidFill>
            <a:prstDash val="solid"/>
            <a:round/>
            <a:headEnd type="stealth" w="med" len="med"/>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39" name="矩形 263269"/>
          <p:cNvSpPr/>
          <p:nvPr/>
        </p:nvSpPr>
        <p:spPr>
          <a:xfrm>
            <a:off x="3781108" y="6003925"/>
            <a:ext cx="2388235" cy="396240"/>
          </a:xfrm>
          <a:prstGeom prst="rect">
            <a:avLst/>
          </a:prstGeom>
          <a:noFill/>
          <a:ln w="9525">
            <a:noFill/>
            <a:miter/>
          </a:ln>
        </p:spPr>
        <p:txBody>
          <a:bodyPr wrap="none" lIns="92075" tIns="46038" rIns="92075" bIns="46038" anchor="t">
            <a:spAutoFit/>
          </a:bodyPr>
          <a:lstStyle/>
          <a:p>
            <a:pPr lvl="0" algn="ctr" defTabSz="762000" eaLnBrk="0" hangingPunct="0">
              <a:buClr>
                <a:srgbClr val="000000"/>
              </a:buClr>
            </a:pPr>
            <a:r>
              <a:rPr lang="zh-CN" altLang="en-US" b="1" i="1" dirty="0">
                <a:latin typeface="Times New Roman" panose="02020603050405020304" pitchFamily="18" charset="0"/>
                <a:ea typeface="宋体" panose="02010600030101010101" pitchFamily="2" charset="-122"/>
              </a:rPr>
              <a:t>网络最大跨度</a:t>
            </a:r>
            <a:r>
              <a:rPr lang="zh-CN" altLang="en-US" sz="2000" b="1" i="1" dirty="0">
                <a:latin typeface="Times New Roman" panose="02020603050405020304" pitchFamily="18" charset="0"/>
                <a:ea typeface="宋体" panose="02010600030101010101" pitchFamily="2" charset="-122"/>
              </a:rPr>
              <a:t>  </a:t>
            </a:r>
            <a:r>
              <a:rPr lang="en-US" altLang="zh-CN" sz="2000" b="1" i="1" dirty="0">
                <a:latin typeface="Times New Roman" panose="02020603050405020304" pitchFamily="18" charset="0"/>
                <a:ea typeface="宋体" panose="02010600030101010101" pitchFamily="2" charset="-122"/>
              </a:rPr>
              <a:t>925 m </a:t>
            </a:r>
          </a:p>
        </p:txBody>
      </p:sp>
      <p:sp>
        <p:nvSpPr>
          <p:cNvPr id="10340" name="直接连接符 263270"/>
          <p:cNvSpPr/>
          <p:nvPr/>
        </p:nvSpPr>
        <p:spPr>
          <a:xfrm>
            <a:off x="2209800" y="6211888"/>
            <a:ext cx="1524000" cy="0"/>
          </a:xfrm>
          <a:prstGeom prst="line">
            <a:avLst/>
          </a:prstGeom>
          <a:ln w="12699" cap="flat" cmpd="sng">
            <a:solidFill>
              <a:schemeClr val="tx1"/>
            </a:solidFill>
            <a:prstDash val="solid"/>
            <a:round/>
            <a:headEnd type="stealth" w="med" len="med"/>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41" name="直接连接符 263271"/>
          <p:cNvSpPr/>
          <p:nvPr/>
        </p:nvSpPr>
        <p:spPr>
          <a:xfrm flipH="1">
            <a:off x="6248400" y="6211888"/>
            <a:ext cx="1905000" cy="0"/>
          </a:xfrm>
          <a:prstGeom prst="line">
            <a:avLst/>
          </a:prstGeom>
          <a:ln w="12699" cap="flat" cmpd="sng">
            <a:solidFill>
              <a:schemeClr val="tx1"/>
            </a:solidFill>
            <a:prstDash val="solid"/>
            <a:round/>
            <a:headEnd type="stealth" w="med" len="med"/>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42" name="任意多边形 263272"/>
          <p:cNvSpPr/>
          <p:nvPr/>
        </p:nvSpPr>
        <p:spPr>
          <a:xfrm>
            <a:off x="2589213" y="4451350"/>
            <a:ext cx="220662" cy="160338"/>
          </a:xfrm>
          <a:custGeom>
            <a:avLst/>
            <a:gdLst/>
            <a:ahLst/>
            <a:cxnLst/>
            <a:rect l="0" t="0" r="0" b="0"/>
            <a:pathLst>
              <a:path w="139" h="101">
                <a:moveTo>
                  <a:pt x="0" y="0"/>
                </a:moveTo>
                <a:lnTo>
                  <a:pt x="138" y="0"/>
                </a:lnTo>
                <a:lnTo>
                  <a:pt x="138" y="62"/>
                </a:lnTo>
                <a:lnTo>
                  <a:pt x="97" y="63"/>
                </a:lnTo>
                <a:lnTo>
                  <a:pt x="97" y="99"/>
                </a:lnTo>
                <a:lnTo>
                  <a:pt x="40" y="100"/>
                </a:lnTo>
                <a:lnTo>
                  <a:pt x="40" y="65"/>
                </a:lnTo>
                <a:lnTo>
                  <a:pt x="0" y="63"/>
                </a:lnTo>
                <a:lnTo>
                  <a:pt x="0" y="0"/>
                </a:lnTo>
              </a:path>
            </a:pathLst>
          </a:custGeom>
          <a:solidFill>
            <a:srgbClr val="CCCCFF"/>
          </a:solidFill>
          <a:ln w="12699" cap="rnd" cmpd="sng">
            <a:solidFill>
              <a:schemeClr val="tx1"/>
            </a:solidFill>
            <a:prstDash val="solid"/>
            <a:round/>
            <a:headEnd type="none" w="med" len="med"/>
            <a:tailEnd type="none" w="med" len="med"/>
          </a:ln>
        </p:spPr>
        <p:txBody>
          <a:bodyPr/>
          <a:lstStyle/>
          <a:p>
            <a:endParaRPr lang="zh-CN" altLang="en-US" b="1"/>
          </a:p>
        </p:txBody>
      </p:sp>
      <p:sp>
        <p:nvSpPr>
          <p:cNvPr id="10343" name="任意多边形 263273"/>
          <p:cNvSpPr/>
          <p:nvPr/>
        </p:nvSpPr>
        <p:spPr>
          <a:xfrm>
            <a:off x="3711575" y="4454525"/>
            <a:ext cx="220663" cy="160338"/>
          </a:xfrm>
          <a:custGeom>
            <a:avLst/>
            <a:gdLst/>
            <a:ahLst/>
            <a:cxnLst/>
            <a:rect l="0" t="0" r="0" b="0"/>
            <a:pathLst>
              <a:path w="139" h="101">
                <a:moveTo>
                  <a:pt x="0" y="0"/>
                </a:moveTo>
                <a:lnTo>
                  <a:pt x="138" y="0"/>
                </a:lnTo>
                <a:lnTo>
                  <a:pt x="138" y="62"/>
                </a:lnTo>
                <a:lnTo>
                  <a:pt x="97" y="63"/>
                </a:lnTo>
                <a:lnTo>
                  <a:pt x="97" y="99"/>
                </a:lnTo>
                <a:lnTo>
                  <a:pt x="40" y="100"/>
                </a:lnTo>
                <a:lnTo>
                  <a:pt x="40" y="65"/>
                </a:lnTo>
                <a:lnTo>
                  <a:pt x="0" y="63"/>
                </a:lnTo>
                <a:lnTo>
                  <a:pt x="0" y="0"/>
                </a:lnTo>
              </a:path>
            </a:pathLst>
          </a:custGeom>
          <a:solidFill>
            <a:srgbClr val="CCCCFF"/>
          </a:solidFill>
          <a:ln w="12699" cap="rnd" cmpd="sng">
            <a:solidFill>
              <a:schemeClr val="tx1"/>
            </a:solidFill>
            <a:prstDash val="solid"/>
            <a:round/>
            <a:headEnd type="none" w="med" len="med"/>
            <a:tailEnd type="none" w="med" len="med"/>
          </a:ln>
        </p:spPr>
        <p:txBody>
          <a:bodyPr/>
          <a:lstStyle/>
          <a:p>
            <a:endParaRPr lang="zh-CN" altLang="en-US" b="1"/>
          </a:p>
        </p:txBody>
      </p:sp>
      <p:sp>
        <p:nvSpPr>
          <p:cNvPr id="10344" name="任意多边形 263274"/>
          <p:cNvSpPr/>
          <p:nvPr/>
        </p:nvSpPr>
        <p:spPr>
          <a:xfrm>
            <a:off x="4679950" y="4452938"/>
            <a:ext cx="220663" cy="160337"/>
          </a:xfrm>
          <a:custGeom>
            <a:avLst/>
            <a:gdLst/>
            <a:ahLst/>
            <a:cxnLst/>
            <a:rect l="0" t="0" r="0" b="0"/>
            <a:pathLst>
              <a:path w="139" h="101">
                <a:moveTo>
                  <a:pt x="0" y="0"/>
                </a:moveTo>
                <a:lnTo>
                  <a:pt x="138" y="0"/>
                </a:lnTo>
                <a:lnTo>
                  <a:pt x="138" y="62"/>
                </a:lnTo>
                <a:lnTo>
                  <a:pt x="97" y="63"/>
                </a:lnTo>
                <a:lnTo>
                  <a:pt x="97" y="99"/>
                </a:lnTo>
                <a:lnTo>
                  <a:pt x="40" y="100"/>
                </a:lnTo>
                <a:lnTo>
                  <a:pt x="40" y="65"/>
                </a:lnTo>
                <a:lnTo>
                  <a:pt x="0" y="63"/>
                </a:lnTo>
                <a:lnTo>
                  <a:pt x="0" y="0"/>
                </a:lnTo>
              </a:path>
            </a:pathLst>
          </a:custGeom>
          <a:solidFill>
            <a:srgbClr val="CCCCFF"/>
          </a:solidFill>
          <a:ln w="12699" cap="rnd" cmpd="sng">
            <a:solidFill>
              <a:schemeClr val="tx1"/>
            </a:solidFill>
            <a:prstDash val="solid"/>
            <a:round/>
            <a:headEnd type="none" w="med" len="med"/>
            <a:tailEnd type="none" w="med" len="med"/>
          </a:ln>
        </p:spPr>
        <p:txBody>
          <a:bodyPr/>
          <a:lstStyle/>
          <a:p>
            <a:endParaRPr lang="zh-CN" altLang="en-US" b="1"/>
          </a:p>
        </p:txBody>
      </p:sp>
      <p:sp>
        <p:nvSpPr>
          <p:cNvPr id="10345" name="任意多边形 263275"/>
          <p:cNvSpPr/>
          <p:nvPr/>
        </p:nvSpPr>
        <p:spPr>
          <a:xfrm>
            <a:off x="5837238" y="4467225"/>
            <a:ext cx="220662" cy="160338"/>
          </a:xfrm>
          <a:custGeom>
            <a:avLst/>
            <a:gdLst/>
            <a:ahLst/>
            <a:cxnLst/>
            <a:rect l="0" t="0" r="0" b="0"/>
            <a:pathLst>
              <a:path w="139" h="101">
                <a:moveTo>
                  <a:pt x="0" y="0"/>
                </a:moveTo>
                <a:lnTo>
                  <a:pt x="138" y="0"/>
                </a:lnTo>
                <a:lnTo>
                  <a:pt x="138" y="62"/>
                </a:lnTo>
                <a:lnTo>
                  <a:pt x="97" y="63"/>
                </a:lnTo>
                <a:lnTo>
                  <a:pt x="97" y="99"/>
                </a:lnTo>
                <a:lnTo>
                  <a:pt x="40" y="100"/>
                </a:lnTo>
                <a:lnTo>
                  <a:pt x="40" y="65"/>
                </a:lnTo>
                <a:lnTo>
                  <a:pt x="0" y="63"/>
                </a:lnTo>
                <a:lnTo>
                  <a:pt x="0" y="0"/>
                </a:lnTo>
              </a:path>
            </a:pathLst>
          </a:custGeom>
          <a:solidFill>
            <a:srgbClr val="CCCCFF"/>
          </a:solidFill>
          <a:ln w="12699" cap="rnd" cmpd="sng">
            <a:solidFill>
              <a:schemeClr val="tx1"/>
            </a:solidFill>
            <a:prstDash val="solid"/>
            <a:round/>
            <a:headEnd type="none" w="med" len="med"/>
            <a:tailEnd type="none" w="med" len="med"/>
          </a:ln>
        </p:spPr>
        <p:txBody>
          <a:bodyPr/>
          <a:lstStyle/>
          <a:p>
            <a:endParaRPr lang="zh-CN" altLang="en-US" b="1"/>
          </a:p>
        </p:txBody>
      </p:sp>
      <p:pic>
        <p:nvPicPr>
          <p:cNvPr id="10346" name="图片 263276"/>
          <p:cNvPicPr/>
          <p:nvPr/>
        </p:nvPicPr>
        <p:blipFill>
          <a:blip r:embed="rId4" cstate="print"/>
          <a:stretch>
            <a:fillRect/>
          </a:stretch>
        </p:blipFill>
        <p:spPr>
          <a:xfrm>
            <a:off x="5486400" y="4635500"/>
            <a:ext cx="936625" cy="220663"/>
          </a:xfrm>
          <a:prstGeom prst="rect">
            <a:avLst/>
          </a:prstGeom>
          <a:noFill/>
          <a:ln w="9525">
            <a:noFill/>
            <a:miter/>
          </a:ln>
        </p:spPr>
      </p:pic>
      <p:sp>
        <p:nvSpPr>
          <p:cNvPr id="10347" name="矩形 263277"/>
          <p:cNvSpPr/>
          <p:nvPr/>
        </p:nvSpPr>
        <p:spPr>
          <a:xfrm>
            <a:off x="5338763" y="5449888"/>
            <a:ext cx="1733550" cy="396240"/>
          </a:xfrm>
          <a:prstGeom prst="rect">
            <a:avLst/>
          </a:prstGeom>
          <a:noFill/>
          <a:ln w="9525">
            <a:noFill/>
            <a:miter/>
          </a:ln>
        </p:spPr>
        <p:txBody>
          <a:bodyPr wrap="none" lIns="92075" tIns="46038" rIns="92075" bIns="46038" anchor="t">
            <a:spAutoFit/>
          </a:bodyPr>
          <a:lstStyle/>
          <a:p>
            <a:pPr lvl="0" algn="ctr" defTabSz="762000" eaLnBrk="0" hangingPunct="0">
              <a:buClr>
                <a:srgbClr val="000000"/>
              </a:buClr>
            </a:pPr>
            <a:r>
              <a:rPr lang="zh-CN" altLang="en-US" b="1" i="1" dirty="0">
                <a:latin typeface="Times New Roman" panose="02020603050405020304" pitchFamily="18" charset="0"/>
                <a:ea typeface="宋体" panose="02010600030101010101" pitchFamily="2" charset="-122"/>
              </a:rPr>
              <a:t>网络最多</a:t>
            </a:r>
            <a:r>
              <a:rPr lang="en-US" altLang="zh-CN" b="1" i="1">
                <a:latin typeface="Times New Roman" panose="02020603050405020304" pitchFamily="18" charset="0"/>
                <a:ea typeface="宋体" panose="02010600030101010101" pitchFamily="2" charset="-122"/>
              </a:rPr>
              <a:t>5</a:t>
            </a:r>
            <a:r>
              <a:rPr lang="zh-CN" altLang="en-US" b="1" i="1" dirty="0">
                <a:latin typeface="Times New Roman" panose="02020603050405020304" pitchFamily="18" charset="0"/>
                <a:ea typeface="宋体" panose="02010600030101010101" pitchFamily="2" charset="-122"/>
              </a:rPr>
              <a:t>个段</a:t>
            </a:r>
            <a:r>
              <a:rPr lang="zh-CN" altLang="en-US" sz="2000" b="1" i="1">
                <a:latin typeface="Times New Roman" panose="02020603050405020304" pitchFamily="18" charset="0"/>
                <a:ea typeface="宋体" panose="02010600030101010101" pitchFamily="2" charset="-122"/>
              </a:rPr>
              <a:t> </a:t>
            </a:r>
          </a:p>
        </p:txBody>
      </p:sp>
      <p:sp>
        <p:nvSpPr>
          <p:cNvPr id="10348" name="直接连接符 263278"/>
          <p:cNvSpPr/>
          <p:nvPr/>
        </p:nvSpPr>
        <p:spPr>
          <a:xfrm flipV="1">
            <a:off x="6172200" y="5068888"/>
            <a:ext cx="304800" cy="457200"/>
          </a:xfrm>
          <a:prstGeom prst="line">
            <a:avLst/>
          </a:prstGeom>
          <a:ln w="19050" cap="flat" cmpd="sng">
            <a:solidFill>
              <a:schemeClr val="tx1"/>
            </a:solidFill>
            <a:prstDash val="solid"/>
            <a:round/>
            <a:headEnd type="none" w="med" len="med"/>
            <a:tailEnd type="triangle" w="sm" len="lg"/>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49" name="任意多边形 263279"/>
          <p:cNvSpPr/>
          <p:nvPr/>
        </p:nvSpPr>
        <p:spPr>
          <a:xfrm>
            <a:off x="7378700" y="4941888"/>
            <a:ext cx="220663" cy="160337"/>
          </a:xfrm>
          <a:custGeom>
            <a:avLst/>
            <a:gdLst/>
            <a:ahLst/>
            <a:cxnLst/>
            <a:rect l="0" t="0" r="0" b="0"/>
            <a:pathLst>
              <a:path w="139" h="101">
                <a:moveTo>
                  <a:pt x="0" y="0"/>
                </a:moveTo>
                <a:lnTo>
                  <a:pt x="138" y="0"/>
                </a:lnTo>
                <a:lnTo>
                  <a:pt x="138" y="62"/>
                </a:lnTo>
                <a:lnTo>
                  <a:pt x="97" y="63"/>
                </a:lnTo>
                <a:lnTo>
                  <a:pt x="97" y="99"/>
                </a:lnTo>
                <a:lnTo>
                  <a:pt x="40" y="100"/>
                </a:lnTo>
                <a:lnTo>
                  <a:pt x="40" y="65"/>
                </a:lnTo>
                <a:lnTo>
                  <a:pt x="0" y="63"/>
                </a:lnTo>
                <a:lnTo>
                  <a:pt x="0" y="0"/>
                </a:lnTo>
              </a:path>
            </a:pathLst>
          </a:custGeom>
          <a:solidFill>
            <a:schemeClr val="folHlink"/>
          </a:solidFill>
          <a:ln w="12699" cap="rnd" cmpd="sng">
            <a:solidFill>
              <a:schemeClr val="tx1"/>
            </a:solidFill>
            <a:prstDash val="solid"/>
            <a:round/>
            <a:headEnd type="none" w="med" len="med"/>
            <a:tailEnd type="none" w="med" len="med"/>
          </a:ln>
        </p:spPr>
        <p:txBody>
          <a:bodyPr/>
          <a:lstStyle/>
          <a:p>
            <a:endParaRPr lang="zh-CN" altLang="en-US" b="1"/>
          </a:p>
        </p:txBody>
      </p:sp>
      <p:sp>
        <p:nvSpPr>
          <p:cNvPr id="10350" name="任意多边形 263280"/>
          <p:cNvSpPr/>
          <p:nvPr/>
        </p:nvSpPr>
        <p:spPr>
          <a:xfrm flipV="1">
            <a:off x="5842000" y="4878388"/>
            <a:ext cx="220663" cy="160337"/>
          </a:xfrm>
          <a:custGeom>
            <a:avLst/>
            <a:gdLst/>
            <a:ahLst/>
            <a:cxnLst/>
            <a:rect l="0" t="0" r="0" b="0"/>
            <a:pathLst>
              <a:path w="139" h="101">
                <a:moveTo>
                  <a:pt x="0" y="0"/>
                </a:moveTo>
                <a:lnTo>
                  <a:pt x="138" y="0"/>
                </a:lnTo>
                <a:lnTo>
                  <a:pt x="138" y="62"/>
                </a:lnTo>
                <a:lnTo>
                  <a:pt x="97" y="63"/>
                </a:lnTo>
                <a:lnTo>
                  <a:pt x="97" y="99"/>
                </a:lnTo>
                <a:lnTo>
                  <a:pt x="40" y="100"/>
                </a:lnTo>
                <a:lnTo>
                  <a:pt x="40" y="65"/>
                </a:lnTo>
                <a:lnTo>
                  <a:pt x="0" y="63"/>
                </a:lnTo>
                <a:lnTo>
                  <a:pt x="0" y="0"/>
                </a:lnTo>
              </a:path>
            </a:pathLst>
          </a:custGeom>
          <a:solidFill>
            <a:srgbClr val="CCCCFF"/>
          </a:solidFill>
          <a:ln w="12699" cap="rnd" cmpd="sng">
            <a:solidFill>
              <a:schemeClr val="tx1"/>
            </a:solidFill>
            <a:prstDash val="solid"/>
            <a:round/>
            <a:headEnd type="none" w="med" len="med"/>
            <a:tailEnd type="none" w="med" len="med"/>
          </a:ln>
        </p:spPr>
        <p:txBody>
          <a:bodyPr/>
          <a:lstStyle/>
          <a:p>
            <a:endParaRPr lang="zh-CN" altLang="en-US" b="1"/>
          </a:p>
        </p:txBody>
      </p:sp>
      <p:sp>
        <p:nvSpPr>
          <p:cNvPr id="10351" name="矩形 263281"/>
          <p:cNvSpPr/>
          <p:nvPr/>
        </p:nvSpPr>
        <p:spPr>
          <a:xfrm>
            <a:off x="8385969" y="5449888"/>
            <a:ext cx="1390650" cy="396240"/>
          </a:xfrm>
          <a:prstGeom prst="rect">
            <a:avLst/>
          </a:prstGeom>
          <a:noFill/>
          <a:ln w="9525">
            <a:noFill/>
            <a:miter/>
          </a:ln>
        </p:spPr>
        <p:txBody>
          <a:bodyPr wrap="none" lIns="92075" tIns="46038" rIns="92075" bIns="46038" anchor="t">
            <a:spAutoFit/>
          </a:bodyPr>
          <a:lstStyle/>
          <a:p>
            <a:pPr lvl="0" algn="ctr" defTabSz="762000" eaLnBrk="0" hangingPunct="0">
              <a:buClr>
                <a:srgbClr val="000000"/>
              </a:buClr>
            </a:pPr>
            <a:r>
              <a:rPr lang="zh-CN" altLang="en-US" b="1" i="1" dirty="0">
                <a:latin typeface="Times New Roman" panose="02020603050405020304" pitchFamily="18" charset="0"/>
                <a:ea typeface="宋体" panose="02010600030101010101" pitchFamily="2" charset="-122"/>
              </a:rPr>
              <a:t>终端匹配器</a:t>
            </a:r>
            <a:r>
              <a:rPr lang="zh-CN" altLang="en-US" sz="2000" b="1" i="1" dirty="0">
                <a:latin typeface="Times New Roman" panose="02020603050405020304" pitchFamily="18" charset="0"/>
                <a:ea typeface="宋体" panose="02010600030101010101" pitchFamily="2" charset="-122"/>
              </a:rPr>
              <a:t> </a:t>
            </a:r>
          </a:p>
        </p:txBody>
      </p:sp>
      <p:sp>
        <p:nvSpPr>
          <p:cNvPr id="10352" name="直接连接符 263282"/>
          <p:cNvSpPr/>
          <p:nvPr/>
        </p:nvSpPr>
        <p:spPr>
          <a:xfrm flipH="1" flipV="1">
            <a:off x="8229600" y="5068888"/>
            <a:ext cx="685800" cy="457200"/>
          </a:xfrm>
          <a:prstGeom prst="line">
            <a:avLst/>
          </a:prstGeom>
          <a:ln w="19050" cap="flat" cmpd="sng">
            <a:solidFill>
              <a:schemeClr val="tx1"/>
            </a:solidFill>
            <a:prstDash val="solid"/>
            <a:round/>
            <a:headEnd type="none" w="med" len="med"/>
            <a:tailEnd type="triangle" w="sm" len="lg"/>
          </a:ln>
        </p:spPr>
        <p:txBody>
          <a:bodyPr anchor="t"/>
          <a:lstStyle/>
          <a:p>
            <a:pPr lvl="0"/>
            <a:endParaRPr lang="zh-CN" altLang="en-US">
              <a:latin typeface="Arial" panose="020B0604020202020204" pitchFamily="34" charset="0"/>
              <a:ea typeface="Arial" panose="020B0604020202020204" pitchFamily="34" charset="0"/>
            </a:endParaRPr>
          </a:p>
        </p:txBody>
      </p:sp>
      <p:grpSp>
        <p:nvGrpSpPr>
          <p:cNvPr id="263284" name="组合 263283"/>
          <p:cNvGrpSpPr/>
          <p:nvPr/>
        </p:nvGrpSpPr>
        <p:grpSpPr>
          <a:xfrm>
            <a:off x="10119360" y="1066801"/>
            <a:ext cx="1767840" cy="761999"/>
            <a:chOff x="3696" y="336"/>
            <a:chExt cx="1752" cy="619"/>
          </a:xfrm>
        </p:grpSpPr>
        <p:pic>
          <p:nvPicPr>
            <p:cNvPr id="10354" name="图片 263284" descr="ww020312004"/>
            <p:cNvPicPr>
              <a:picLocks noChangeAspect="1"/>
            </p:cNvPicPr>
            <p:nvPr/>
          </p:nvPicPr>
          <p:blipFill>
            <a:blip r:embed="rId5" cstate="print"/>
            <a:stretch>
              <a:fillRect/>
            </a:stretch>
          </p:blipFill>
          <p:spPr>
            <a:xfrm>
              <a:off x="3696" y="336"/>
              <a:ext cx="840" cy="619"/>
            </a:xfrm>
            <a:prstGeom prst="rect">
              <a:avLst/>
            </a:prstGeom>
            <a:noFill/>
            <a:ln w="9525">
              <a:noFill/>
              <a:miter/>
            </a:ln>
          </p:spPr>
        </p:pic>
        <p:pic>
          <p:nvPicPr>
            <p:cNvPr id="10355" name="图片 263285" descr="ww020312013"/>
            <p:cNvPicPr>
              <a:picLocks noChangeAspect="1"/>
            </p:cNvPicPr>
            <p:nvPr/>
          </p:nvPicPr>
          <p:blipFill>
            <a:blip r:embed="rId6" cstate="print"/>
            <a:stretch>
              <a:fillRect/>
            </a:stretch>
          </p:blipFill>
          <p:spPr>
            <a:xfrm>
              <a:off x="4536" y="336"/>
              <a:ext cx="912" cy="616"/>
            </a:xfrm>
            <a:prstGeom prst="rect">
              <a:avLst/>
            </a:prstGeom>
            <a:noFill/>
            <a:ln w="9525">
              <a:noFill/>
              <a:miter/>
            </a:ln>
          </p:spPr>
        </p:pic>
      </p:grpSp>
      <p:pic>
        <p:nvPicPr>
          <p:cNvPr id="263287" name="图片 263286" descr="ww020312014"/>
          <p:cNvPicPr>
            <a:picLocks noChangeAspect="1"/>
          </p:cNvPicPr>
          <p:nvPr/>
        </p:nvPicPr>
        <p:blipFill>
          <a:blip r:embed="rId7" cstate="print"/>
          <a:stretch>
            <a:fillRect/>
          </a:stretch>
        </p:blipFill>
        <p:spPr>
          <a:xfrm>
            <a:off x="9396413" y="4419600"/>
            <a:ext cx="1271587" cy="1104900"/>
          </a:xfrm>
          <a:prstGeom prst="rect">
            <a:avLst/>
          </a:prstGeom>
          <a:noFill/>
          <a:ln w="9525">
            <a:noFill/>
            <a:miter/>
          </a:ln>
        </p:spPr>
      </p:pic>
      <p:grpSp>
        <p:nvGrpSpPr>
          <p:cNvPr id="10357" name="组合 263287"/>
          <p:cNvGrpSpPr/>
          <p:nvPr/>
        </p:nvGrpSpPr>
        <p:grpSpPr>
          <a:xfrm>
            <a:off x="2476500" y="4610100"/>
            <a:ext cx="433388" cy="431800"/>
            <a:chOff x="4661" y="2952"/>
            <a:chExt cx="273" cy="201"/>
          </a:xfrm>
        </p:grpSpPr>
        <p:sp>
          <p:nvSpPr>
            <p:cNvPr id="10358" name="任意多边形 263288"/>
            <p:cNvSpPr/>
            <p:nvPr/>
          </p:nvSpPr>
          <p:spPr>
            <a:xfrm>
              <a:off x="4661" y="2952"/>
              <a:ext cx="273" cy="201"/>
            </a:xfrm>
            <a:custGeom>
              <a:avLst/>
              <a:gdLst/>
              <a:ahLst/>
              <a:cxnLst/>
              <a:rect l="0" t="0" r="0" b="0"/>
              <a:pathLst>
                <a:path w="273" h="201">
                  <a:moveTo>
                    <a:pt x="0" y="201"/>
                  </a:moveTo>
                  <a:lnTo>
                    <a:pt x="0" y="145"/>
                  </a:lnTo>
                  <a:lnTo>
                    <a:pt x="51" y="145"/>
                  </a:lnTo>
                  <a:lnTo>
                    <a:pt x="51" y="138"/>
                  </a:lnTo>
                  <a:lnTo>
                    <a:pt x="85" y="138"/>
                  </a:lnTo>
                  <a:lnTo>
                    <a:pt x="85" y="126"/>
                  </a:lnTo>
                  <a:lnTo>
                    <a:pt x="25" y="126"/>
                  </a:lnTo>
                  <a:lnTo>
                    <a:pt x="25" y="0"/>
                  </a:lnTo>
                  <a:lnTo>
                    <a:pt x="247" y="0"/>
                  </a:lnTo>
                  <a:lnTo>
                    <a:pt x="247" y="126"/>
                  </a:lnTo>
                  <a:lnTo>
                    <a:pt x="187" y="126"/>
                  </a:lnTo>
                  <a:lnTo>
                    <a:pt x="187" y="138"/>
                  </a:lnTo>
                  <a:lnTo>
                    <a:pt x="222" y="138"/>
                  </a:lnTo>
                  <a:lnTo>
                    <a:pt x="222" y="145"/>
                  </a:lnTo>
                  <a:lnTo>
                    <a:pt x="273" y="145"/>
                  </a:lnTo>
                  <a:lnTo>
                    <a:pt x="273" y="201"/>
                  </a:lnTo>
                  <a:lnTo>
                    <a:pt x="0" y="201"/>
                  </a:lnTo>
                  <a:close/>
                </a:path>
              </a:pathLst>
            </a:custGeom>
            <a:solidFill>
              <a:srgbClr val="FFFFFF"/>
            </a:solidFill>
            <a:ln w="11113" cap="flat" cmpd="sng">
              <a:solidFill>
                <a:srgbClr val="000000"/>
              </a:solidFill>
              <a:prstDash val="solid"/>
              <a:round/>
              <a:headEnd type="none" w="med" len="med"/>
              <a:tailEnd type="none" w="med" len="med"/>
            </a:ln>
          </p:spPr>
          <p:txBody>
            <a:bodyPr/>
            <a:lstStyle/>
            <a:p>
              <a:endParaRPr lang="zh-CN" altLang="en-US" b="1"/>
            </a:p>
          </p:txBody>
        </p:sp>
        <p:sp>
          <p:nvSpPr>
            <p:cNvPr id="10359" name="直接连接符 263289"/>
            <p:cNvSpPr/>
            <p:nvPr/>
          </p:nvSpPr>
          <p:spPr>
            <a:xfrm>
              <a:off x="4746" y="3078"/>
              <a:ext cx="102" cy="1"/>
            </a:xfrm>
            <a:prstGeom prst="line">
              <a:avLst/>
            </a:prstGeom>
            <a:ln w="11113"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60" name="直接连接符 263290"/>
            <p:cNvSpPr/>
            <p:nvPr/>
          </p:nvSpPr>
          <p:spPr>
            <a:xfrm>
              <a:off x="4746" y="3090"/>
              <a:ext cx="102" cy="1"/>
            </a:xfrm>
            <a:prstGeom prst="line">
              <a:avLst/>
            </a:prstGeom>
            <a:ln w="11113"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61" name="直接连接符 263291"/>
            <p:cNvSpPr/>
            <p:nvPr/>
          </p:nvSpPr>
          <p:spPr>
            <a:xfrm>
              <a:off x="4712" y="3097"/>
              <a:ext cx="171" cy="1"/>
            </a:xfrm>
            <a:prstGeom prst="line">
              <a:avLst/>
            </a:prstGeom>
            <a:ln w="11113"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62" name="矩形 263292"/>
            <p:cNvSpPr/>
            <p:nvPr/>
          </p:nvSpPr>
          <p:spPr>
            <a:xfrm>
              <a:off x="4661" y="3144"/>
              <a:ext cx="273" cy="9"/>
            </a:xfrm>
            <a:prstGeom prst="rect">
              <a:avLst/>
            </a:prstGeom>
            <a:blipFill rotWithShape="0">
              <a:blip r:embed="rId8" cstate="print"/>
            </a:blipFill>
            <a:ln w="11113" cap="flat" cmpd="sng">
              <a:solidFill>
                <a:srgbClr val="000000"/>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363" name="矩形 263293"/>
            <p:cNvSpPr/>
            <p:nvPr/>
          </p:nvSpPr>
          <p:spPr>
            <a:xfrm>
              <a:off x="4797" y="3105"/>
              <a:ext cx="61" cy="5"/>
            </a:xfrm>
            <a:prstGeom prst="rect">
              <a:avLst/>
            </a:prstGeom>
            <a:solidFill>
              <a:srgbClr val="FFFFFF"/>
            </a:solidFill>
            <a:ln w="3175" cap="flat" cmpd="sng">
              <a:solidFill>
                <a:srgbClr val="000000"/>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364" name="直接连接符 263294"/>
            <p:cNvSpPr/>
            <p:nvPr/>
          </p:nvSpPr>
          <p:spPr>
            <a:xfrm>
              <a:off x="4661" y="3105"/>
              <a:ext cx="273" cy="1"/>
            </a:xfrm>
            <a:prstGeom prst="line">
              <a:avLst/>
            </a:prstGeom>
            <a:ln w="3175"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65" name="直接连接符 263295"/>
            <p:cNvSpPr/>
            <p:nvPr/>
          </p:nvSpPr>
          <p:spPr>
            <a:xfrm flipH="1">
              <a:off x="4661" y="3110"/>
              <a:ext cx="273" cy="1"/>
            </a:xfrm>
            <a:prstGeom prst="line">
              <a:avLst/>
            </a:prstGeom>
            <a:ln w="3175"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66" name="直接连接符 263296"/>
            <p:cNvSpPr/>
            <p:nvPr/>
          </p:nvSpPr>
          <p:spPr>
            <a:xfrm>
              <a:off x="4661" y="3115"/>
              <a:ext cx="273" cy="1"/>
            </a:xfrm>
            <a:prstGeom prst="line">
              <a:avLst/>
            </a:prstGeom>
            <a:ln w="3175"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67" name="任意多边形 263297"/>
            <p:cNvSpPr>
              <a:spLocks noEditPoints="1"/>
            </p:cNvSpPr>
            <p:nvPr/>
          </p:nvSpPr>
          <p:spPr>
            <a:xfrm>
              <a:off x="4670" y="3127"/>
              <a:ext cx="9" cy="12"/>
            </a:xfrm>
            <a:custGeom>
              <a:avLst/>
              <a:gdLst/>
              <a:ahLst/>
              <a:cxnLst/>
              <a:rect l="0" t="0" r="0" b="0"/>
              <a:pathLst>
                <a:path w="9" h="12">
                  <a:moveTo>
                    <a:pt x="5" y="6"/>
                  </a:moveTo>
                  <a:lnTo>
                    <a:pt x="9" y="4"/>
                  </a:lnTo>
                  <a:lnTo>
                    <a:pt x="9" y="0"/>
                  </a:lnTo>
                  <a:lnTo>
                    <a:pt x="7" y="2"/>
                  </a:lnTo>
                  <a:lnTo>
                    <a:pt x="5" y="6"/>
                  </a:lnTo>
                  <a:close/>
                  <a:moveTo>
                    <a:pt x="9" y="7"/>
                  </a:moveTo>
                  <a:lnTo>
                    <a:pt x="7" y="6"/>
                  </a:lnTo>
                  <a:lnTo>
                    <a:pt x="7" y="6"/>
                  </a:lnTo>
                  <a:lnTo>
                    <a:pt x="2" y="6"/>
                  </a:lnTo>
                  <a:lnTo>
                    <a:pt x="0" y="9"/>
                  </a:lnTo>
                  <a:lnTo>
                    <a:pt x="2" y="12"/>
                  </a:lnTo>
                  <a:lnTo>
                    <a:pt x="7" y="12"/>
                  </a:lnTo>
                  <a:lnTo>
                    <a:pt x="9" y="9"/>
                  </a:lnTo>
                  <a:lnTo>
                    <a:pt x="9" y="7"/>
                  </a:lnTo>
                  <a:close/>
                </a:path>
              </a:pathLst>
            </a:custGeom>
            <a:solidFill>
              <a:srgbClr val="000000"/>
            </a:solidFill>
            <a:ln w="3175" cap="flat" cmpd="sng">
              <a:solidFill>
                <a:srgbClr val="000000"/>
              </a:solidFill>
              <a:prstDash val="solid"/>
              <a:round/>
              <a:headEnd type="none" w="med" len="med"/>
              <a:tailEnd type="none" w="med" len="med"/>
            </a:ln>
          </p:spPr>
          <p:txBody>
            <a:bodyPr/>
            <a:lstStyle/>
            <a:p>
              <a:endParaRPr lang="zh-CN" altLang="en-US" b="1"/>
            </a:p>
          </p:txBody>
        </p:sp>
        <p:sp>
          <p:nvSpPr>
            <p:cNvPr id="10368" name="任意多边形 263298"/>
            <p:cNvSpPr>
              <a:spLocks noEditPoints="1"/>
            </p:cNvSpPr>
            <p:nvPr/>
          </p:nvSpPr>
          <p:spPr>
            <a:xfrm>
              <a:off x="4670" y="2964"/>
              <a:ext cx="257" cy="146"/>
            </a:xfrm>
            <a:custGeom>
              <a:avLst/>
              <a:gdLst/>
              <a:ahLst/>
              <a:cxnLst/>
              <a:rect l="0" t="0" r="0" b="0"/>
              <a:pathLst>
                <a:path w="257" h="146">
                  <a:moveTo>
                    <a:pt x="197" y="146"/>
                  </a:moveTo>
                  <a:lnTo>
                    <a:pt x="257" y="146"/>
                  </a:lnTo>
                  <a:lnTo>
                    <a:pt x="257" y="141"/>
                  </a:lnTo>
                  <a:lnTo>
                    <a:pt x="197" y="141"/>
                  </a:lnTo>
                  <a:lnTo>
                    <a:pt x="197" y="146"/>
                  </a:lnTo>
                  <a:close/>
                  <a:moveTo>
                    <a:pt x="0" y="146"/>
                  </a:moveTo>
                  <a:lnTo>
                    <a:pt x="12" y="146"/>
                  </a:lnTo>
                  <a:lnTo>
                    <a:pt x="12" y="141"/>
                  </a:lnTo>
                  <a:lnTo>
                    <a:pt x="0" y="141"/>
                  </a:lnTo>
                  <a:lnTo>
                    <a:pt x="0" y="146"/>
                  </a:lnTo>
                  <a:close/>
                  <a:moveTo>
                    <a:pt x="42" y="107"/>
                  </a:moveTo>
                  <a:lnTo>
                    <a:pt x="51" y="107"/>
                  </a:lnTo>
                  <a:lnTo>
                    <a:pt x="51" y="104"/>
                  </a:lnTo>
                  <a:lnTo>
                    <a:pt x="42" y="104"/>
                  </a:lnTo>
                  <a:lnTo>
                    <a:pt x="42" y="107"/>
                  </a:lnTo>
                  <a:close/>
                  <a:moveTo>
                    <a:pt x="42" y="88"/>
                  </a:moveTo>
                  <a:lnTo>
                    <a:pt x="42" y="6"/>
                  </a:lnTo>
                  <a:lnTo>
                    <a:pt x="213" y="6"/>
                  </a:lnTo>
                  <a:lnTo>
                    <a:pt x="213" y="88"/>
                  </a:lnTo>
                  <a:lnTo>
                    <a:pt x="42" y="88"/>
                  </a:lnTo>
                  <a:close/>
                  <a:moveTo>
                    <a:pt x="37" y="92"/>
                  </a:moveTo>
                  <a:lnTo>
                    <a:pt x="218" y="92"/>
                  </a:lnTo>
                  <a:lnTo>
                    <a:pt x="218" y="3"/>
                  </a:lnTo>
                  <a:lnTo>
                    <a:pt x="222" y="0"/>
                  </a:lnTo>
                  <a:lnTo>
                    <a:pt x="35" y="0"/>
                  </a:lnTo>
                  <a:lnTo>
                    <a:pt x="35" y="95"/>
                  </a:lnTo>
                  <a:lnTo>
                    <a:pt x="37" y="92"/>
                  </a:lnTo>
                  <a:close/>
                </a:path>
              </a:pathLst>
            </a:custGeom>
            <a:solidFill>
              <a:srgbClr val="000000"/>
            </a:solidFill>
            <a:ln w="3175" cap="flat" cmpd="sng">
              <a:solidFill>
                <a:srgbClr val="000000"/>
              </a:solidFill>
              <a:prstDash val="solid"/>
              <a:round/>
              <a:headEnd type="none" w="med" len="med"/>
              <a:tailEnd type="none" w="med" len="med"/>
            </a:ln>
          </p:spPr>
          <p:txBody>
            <a:bodyPr/>
            <a:lstStyle/>
            <a:p>
              <a:endParaRPr lang="zh-CN" altLang="en-US" b="1"/>
            </a:p>
          </p:txBody>
        </p:sp>
      </p:grpSp>
      <p:grpSp>
        <p:nvGrpSpPr>
          <p:cNvPr id="10369" name="组合 263299"/>
          <p:cNvGrpSpPr/>
          <p:nvPr/>
        </p:nvGrpSpPr>
        <p:grpSpPr>
          <a:xfrm>
            <a:off x="3594100" y="4610100"/>
            <a:ext cx="433388" cy="431800"/>
            <a:chOff x="4661" y="2952"/>
            <a:chExt cx="273" cy="201"/>
          </a:xfrm>
        </p:grpSpPr>
        <p:sp>
          <p:nvSpPr>
            <p:cNvPr id="10370" name="任意多边形 263300"/>
            <p:cNvSpPr/>
            <p:nvPr/>
          </p:nvSpPr>
          <p:spPr>
            <a:xfrm>
              <a:off x="4661" y="2952"/>
              <a:ext cx="273" cy="201"/>
            </a:xfrm>
            <a:custGeom>
              <a:avLst/>
              <a:gdLst/>
              <a:ahLst/>
              <a:cxnLst/>
              <a:rect l="0" t="0" r="0" b="0"/>
              <a:pathLst>
                <a:path w="273" h="201">
                  <a:moveTo>
                    <a:pt x="0" y="201"/>
                  </a:moveTo>
                  <a:lnTo>
                    <a:pt x="0" y="145"/>
                  </a:lnTo>
                  <a:lnTo>
                    <a:pt x="51" y="145"/>
                  </a:lnTo>
                  <a:lnTo>
                    <a:pt x="51" y="138"/>
                  </a:lnTo>
                  <a:lnTo>
                    <a:pt x="85" y="138"/>
                  </a:lnTo>
                  <a:lnTo>
                    <a:pt x="85" y="126"/>
                  </a:lnTo>
                  <a:lnTo>
                    <a:pt x="25" y="126"/>
                  </a:lnTo>
                  <a:lnTo>
                    <a:pt x="25" y="0"/>
                  </a:lnTo>
                  <a:lnTo>
                    <a:pt x="247" y="0"/>
                  </a:lnTo>
                  <a:lnTo>
                    <a:pt x="247" y="126"/>
                  </a:lnTo>
                  <a:lnTo>
                    <a:pt x="187" y="126"/>
                  </a:lnTo>
                  <a:lnTo>
                    <a:pt x="187" y="138"/>
                  </a:lnTo>
                  <a:lnTo>
                    <a:pt x="222" y="138"/>
                  </a:lnTo>
                  <a:lnTo>
                    <a:pt x="222" y="145"/>
                  </a:lnTo>
                  <a:lnTo>
                    <a:pt x="273" y="145"/>
                  </a:lnTo>
                  <a:lnTo>
                    <a:pt x="273" y="201"/>
                  </a:lnTo>
                  <a:lnTo>
                    <a:pt x="0" y="201"/>
                  </a:lnTo>
                  <a:close/>
                </a:path>
              </a:pathLst>
            </a:custGeom>
            <a:solidFill>
              <a:srgbClr val="FFFFFF"/>
            </a:solidFill>
            <a:ln w="11113" cap="flat" cmpd="sng">
              <a:solidFill>
                <a:srgbClr val="000000"/>
              </a:solidFill>
              <a:prstDash val="solid"/>
              <a:round/>
              <a:headEnd type="none" w="med" len="med"/>
              <a:tailEnd type="none" w="med" len="med"/>
            </a:ln>
          </p:spPr>
          <p:txBody>
            <a:bodyPr/>
            <a:lstStyle/>
            <a:p>
              <a:endParaRPr lang="zh-CN" altLang="en-US" b="1"/>
            </a:p>
          </p:txBody>
        </p:sp>
        <p:sp>
          <p:nvSpPr>
            <p:cNvPr id="10371" name="直接连接符 263301"/>
            <p:cNvSpPr/>
            <p:nvPr/>
          </p:nvSpPr>
          <p:spPr>
            <a:xfrm>
              <a:off x="4746" y="3078"/>
              <a:ext cx="102" cy="1"/>
            </a:xfrm>
            <a:prstGeom prst="line">
              <a:avLst/>
            </a:prstGeom>
            <a:ln w="11113"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72" name="直接连接符 263302"/>
            <p:cNvSpPr/>
            <p:nvPr/>
          </p:nvSpPr>
          <p:spPr>
            <a:xfrm>
              <a:off x="4746" y="3090"/>
              <a:ext cx="102" cy="1"/>
            </a:xfrm>
            <a:prstGeom prst="line">
              <a:avLst/>
            </a:prstGeom>
            <a:ln w="11113"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73" name="直接连接符 263303"/>
            <p:cNvSpPr/>
            <p:nvPr/>
          </p:nvSpPr>
          <p:spPr>
            <a:xfrm>
              <a:off x="4712" y="3097"/>
              <a:ext cx="171" cy="1"/>
            </a:xfrm>
            <a:prstGeom prst="line">
              <a:avLst/>
            </a:prstGeom>
            <a:ln w="11113"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74" name="矩形 263304"/>
            <p:cNvSpPr/>
            <p:nvPr/>
          </p:nvSpPr>
          <p:spPr>
            <a:xfrm>
              <a:off x="4661" y="3144"/>
              <a:ext cx="273" cy="9"/>
            </a:xfrm>
            <a:prstGeom prst="rect">
              <a:avLst/>
            </a:prstGeom>
            <a:blipFill rotWithShape="0">
              <a:blip r:embed="rId8" cstate="print"/>
            </a:blipFill>
            <a:ln w="11113" cap="flat" cmpd="sng">
              <a:solidFill>
                <a:srgbClr val="000000"/>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375" name="矩形 263305"/>
            <p:cNvSpPr/>
            <p:nvPr/>
          </p:nvSpPr>
          <p:spPr>
            <a:xfrm>
              <a:off x="4797" y="3105"/>
              <a:ext cx="61" cy="5"/>
            </a:xfrm>
            <a:prstGeom prst="rect">
              <a:avLst/>
            </a:prstGeom>
            <a:solidFill>
              <a:srgbClr val="FFFFFF"/>
            </a:solidFill>
            <a:ln w="3175" cap="flat" cmpd="sng">
              <a:solidFill>
                <a:srgbClr val="000000"/>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376" name="直接连接符 263306"/>
            <p:cNvSpPr/>
            <p:nvPr/>
          </p:nvSpPr>
          <p:spPr>
            <a:xfrm>
              <a:off x="4661" y="3105"/>
              <a:ext cx="273" cy="1"/>
            </a:xfrm>
            <a:prstGeom prst="line">
              <a:avLst/>
            </a:prstGeom>
            <a:ln w="3175"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77" name="直接连接符 263307"/>
            <p:cNvSpPr/>
            <p:nvPr/>
          </p:nvSpPr>
          <p:spPr>
            <a:xfrm flipH="1">
              <a:off x="4661" y="3110"/>
              <a:ext cx="273" cy="1"/>
            </a:xfrm>
            <a:prstGeom prst="line">
              <a:avLst/>
            </a:prstGeom>
            <a:ln w="3175"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78" name="直接连接符 263308"/>
            <p:cNvSpPr/>
            <p:nvPr/>
          </p:nvSpPr>
          <p:spPr>
            <a:xfrm>
              <a:off x="4661" y="3115"/>
              <a:ext cx="273" cy="1"/>
            </a:xfrm>
            <a:prstGeom prst="line">
              <a:avLst/>
            </a:prstGeom>
            <a:ln w="3175"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79" name="任意多边形 263309"/>
            <p:cNvSpPr>
              <a:spLocks noEditPoints="1"/>
            </p:cNvSpPr>
            <p:nvPr/>
          </p:nvSpPr>
          <p:spPr>
            <a:xfrm>
              <a:off x="4670" y="3127"/>
              <a:ext cx="9" cy="12"/>
            </a:xfrm>
            <a:custGeom>
              <a:avLst/>
              <a:gdLst/>
              <a:ahLst/>
              <a:cxnLst/>
              <a:rect l="0" t="0" r="0" b="0"/>
              <a:pathLst>
                <a:path w="9" h="12">
                  <a:moveTo>
                    <a:pt x="5" y="6"/>
                  </a:moveTo>
                  <a:lnTo>
                    <a:pt x="9" y="4"/>
                  </a:lnTo>
                  <a:lnTo>
                    <a:pt x="9" y="0"/>
                  </a:lnTo>
                  <a:lnTo>
                    <a:pt x="7" y="2"/>
                  </a:lnTo>
                  <a:lnTo>
                    <a:pt x="5" y="6"/>
                  </a:lnTo>
                  <a:close/>
                  <a:moveTo>
                    <a:pt x="9" y="7"/>
                  </a:moveTo>
                  <a:lnTo>
                    <a:pt x="7" y="6"/>
                  </a:lnTo>
                  <a:lnTo>
                    <a:pt x="7" y="6"/>
                  </a:lnTo>
                  <a:lnTo>
                    <a:pt x="2" y="6"/>
                  </a:lnTo>
                  <a:lnTo>
                    <a:pt x="0" y="9"/>
                  </a:lnTo>
                  <a:lnTo>
                    <a:pt x="2" y="12"/>
                  </a:lnTo>
                  <a:lnTo>
                    <a:pt x="7" y="12"/>
                  </a:lnTo>
                  <a:lnTo>
                    <a:pt x="9" y="9"/>
                  </a:lnTo>
                  <a:lnTo>
                    <a:pt x="9" y="7"/>
                  </a:lnTo>
                  <a:close/>
                </a:path>
              </a:pathLst>
            </a:custGeom>
            <a:solidFill>
              <a:srgbClr val="000000"/>
            </a:solidFill>
            <a:ln w="3175" cap="flat" cmpd="sng">
              <a:solidFill>
                <a:srgbClr val="000000"/>
              </a:solidFill>
              <a:prstDash val="solid"/>
              <a:round/>
              <a:headEnd type="none" w="med" len="med"/>
              <a:tailEnd type="none" w="med" len="med"/>
            </a:ln>
          </p:spPr>
          <p:txBody>
            <a:bodyPr/>
            <a:lstStyle/>
            <a:p>
              <a:endParaRPr lang="zh-CN" altLang="en-US" b="1"/>
            </a:p>
          </p:txBody>
        </p:sp>
        <p:sp>
          <p:nvSpPr>
            <p:cNvPr id="10380" name="任意多边形 263310"/>
            <p:cNvSpPr>
              <a:spLocks noEditPoints="1"/>
            </p:cNvSpPr>
            <p:nvPr/>
          </p:nvSpPr>
          <p:spPr>
            <a:xfrm>
              <a:off x="4670" y="2964"/>
              <a:ext cx="257" cy="146"/>
            </a:xfrm>
            <a:custGeom>
              <a:avLst/>
              <a:gdLst/>
              <a:ahLst/>
              <a:cxnLst/>
              <a:rect l="0" t="0" r="0" b="0"/>
              <a:pathLst>
                <a:path w="257" h="146">
                  <a:moveTo>
                    <a:pt x="197" y="146"/>
                  </a:moveTo>
                  <a:lnTo>
                    <a:pt x="257" y="146"/>
                  </a:lnTo>
                  <a:lnTo>
                    <a:pt x="257" y="141"/>
                  </a:lnTo>
                  <a:lnTo>
                    <a:pt x="197" y="141"/>
                  </a:lnTo>
                  <a:lnTo>
                    <a:pt x="197" y="146"/>
                  </a:lnTo>
                  <a:close/>
                  <a:moveTo>
                    <a:pt x="0" y="146"/>
                  </a:moveTo>
                  <a:lnTo>
                    <a:pt x="12" y="146"/>
                  </a:lnTo>
                  <a:lnTo>
                    <a:pt x="12" y="141"/>
                  </a:lnTo>
                  <a:lnTo>
                    <a:pt x="0" y="141"/>
                  </a:lnTo>
                  <a:lnTo>
                    <a:pt x="0" y="146"/>
                  </a:lnTo>
                  <a:close/>
                  <a:moveTo>
                    <a:pt x="42" y="107"/>
                  </a:moveTo>
                  <a:lnTo>
                    <a:pt x="51" y="107"/>
                  </a:lnTo>
                  <a:lnTo>
                    <a:pt x="51" y="104"/>
                  </a:lnTo>
                  <a:lnTo>
                    <a:pt x="42" y="104"/>
                  </a:lnTo>
                  <a:lnTo>
                    <a:pt x="42" y="107"/>
                  </a:lnTo>
                  <a:close/>
                  <a:moveTo>
                    <a:pt x="42" y="88"/>
                  </a:moveTo>
                  <a:lnTo>
                    <a:pt x="42" y="6"/>
                  </a:lnTo>
                  <a:lnTo>
                    <a:pt x="213" y="6"/>
                  </a:lnTo>
                  <a:lnTo>
                    <a:pt x="213" y="88"/>
                  </a:lnTo>
                  <a:lnTo>
                    <a:pt x="42" y="88"/>
                  </a:lnTo>
                  <a:close/>
                  <a:moveTo>
                    <a:pt x="37" y="92"/>
                  </a:moveTo>
                  <a:lnTo>
                    <a:pt x="218" y="92"/>
                  </a:lnTo>
                  <a:lnTo>
                    <a:pt x="218" y="3"/>
                  </a:lnTo>
                  <a:lnTo>
                    <a:pt x="222" y="0"/>
                  </a:lnTo>
                  <a:lnTo>
                    <a:pt x="35" y="0"/>
                  </a:lnTo>
                  <a:lnTo>
                    <a:pt x="35" y="95"/>
                  </a:lnTo>
                  <a:lnTo>
                    <a:pt x="37" y="92"/>
                  </a:lnTo>
                  <a:close/>
                </a:path>
              </a:pathLst>
            </a:custGeom>
            <a:solidFill>
              <a:srgbClr val="000000"/>
            </a:solidFill>
            <a:ln w="3175" cap="flat" cmpd="sng">
              <a:solidFill>
                <a:srgbClr val="000000"/>
              </a:solidFill>
              <a:prstDash val="solid"/>
              <a:round/>
              <a:headEnd type="none" w="med" len="med"/>
              <a:tailEnd type="none" w="med" len="med"/>
            </a:ln>
          </p:spPr>
          <p:txBody>
            <a:bodyPr/>
            <a:lstStyle/>
            <a:p>
              <a:endParaRPr lang="zh-CN" altLang="en-US" b="1"/>
            </a:p>
          </p:txBody>
        </p:sp>
      </p:grpSp>
      <p:grpSp>
        <p:nvGrpSpPr>
          <p:cNvPr id="10381" name="组合 263311"/>
          <p:cNvGrpSpPr/>
          <p:nvPr/>
        </p:nvGrpSpPr>
        <p:grpSpPr>
          <a:xfrm>
            <a:off x="4572000" y="4610100"/>
            <a:ext cx="433388" cy="431800"/>
            <a:chOff x="4661" y="2952"/>
            <a:chExt cx="273" cy="201"/>
          </a:xfrm>
        </p:grpSpPr>
        <p:sp>
          <p:nvSpPr>
            <p:cNvPr id="10382" name="任意多边形 263312"/>
            <p:cNvSpPr/>
            <p:nvPr/>
          </p:nvSpPr>
          <p:spPr>
            <a:xfrm>
              <a:off x="4661" y="2952"/>
              <a:ext cx="273" cy="201"/>
            </a:xfrm>
            <a:custGeom>
              <a:avLst/>
              <a:gdLst/>
              <a:ahLst/>
              <a:cxnLst/>
              <a:rect l="0" t="0" r="0" b="0"/>
              <a:pathLst>
                <a:path w="273" h="201">
                  <a:moveTo>
                    <a:pt x="0" y="201"/>
                  </a:moveTo>
                  <a:lnTo>
                    <a:pt x="0" y="145"/>
                  </a:lnTo>
                  <a:lnTo>
                    <a:pt x="51" y="145"/>
                  </a:lnTo>
                  <a:lnTo>
                    <a:pt x="51" y="138"/>
                  </a:lnTo>
                  <a:lnTo>
                    <a:pt x="85" y="138"/>
                  </a:lnTo>
                  <a:lnTo>
                    <a:pt x="85" y="126"/>
                  </a:lnTo>
                  <a:lnTo>
                    <a:pt x="25" y="126"/>
                  </a:lnTo>
                  <a:lnTo>
                    <a:pt x="25" y="0"/>
                  </a:lnTo>
                  <a:lnTo>
                    <a:pt x="247" y="0"/>
                  </a:lnTo>
                  <a:lnTo>
                    <a:pt x="247" y="126"/>
                  </a:lnTo>
                  <a:lnTo>
                    <a:pt x="187" y="126"/>
                  </a:lnTo>
                  <a:lnTo>
                    <a:pt x="187" y="138"/>
                  </a:lnTo>
                  <a:lnTo>
                    <a:pt x="222" y="138"/>
                  </a:lnTo>
                  <a:lnTo>
                    <a:pt x="222" y="145"/>
                  </a:lnTo>
                  <a:lnTo>
                    <a:pt x="273" y="145"/>
                  </a:lnTo>
                  <a:lnTo>
                    <a:pt x="273" y="201"/>
                  </a:lnTo>
                  <a:lnTo>
                    <a:pt x="0" y="201"/>
                  </a:lnTo>
                  <a:close/>
                </a:path>
              </a:pathLst>
            </a:custGeom>
            <a:solidFill>
              <a:srgbClr val="FFFFFF"/>
            </a:solidFill>
            <a:ln w="11113" cap="flat" cmpd="sng">
              <a:solidFill>
                <a:srgbClr val="000000"/>
              </a:solidFill>
              <a:prstDash val="solid"/>
              <a:round/>
              <a:headEnd type="none" w="med" len="med"/>
              <a:tailEnd type="none" w="med" len="med"/>
            </a:ln>
          </p:spPr>
          <p:txBody>
            <a:bodyPr/>
            <a:lstStyle/>
            <a:p>
              <a:endParaRPr lang="zh-CN" altLang="en-US" b="1"/>
            </a:p>
          </p:txBody>
        </p:sp>
        <p:sp>
          <p:nvSpPr>
            <p:cNvPr id="10383" name="直接连接符 263313"/>
            <p:cNvSpPr/>
            <p:nvPr/>
          </p:nvSpPr>
          <p:spPr>
            <a:xfrm>
              <a:off x="4746" y="3078"/>
              <a:ext cx="102" cy="1"/>
            </a:xfrm>
            <a:prstGeom prst="line">
              <a:avLst/>
            </a:prstGeom>
            <a:ln w="11113"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84" name="直接连接符 263314"/>
            <p:cNvSpPr/>
            <p:nvPr/>
          </p:nvSpPr>
          <p:spPr>
            <a:xfrm>
              <a:off x="4746" y="3090"/>
              <a:ext cx="102" cy="1"/>
            </a:xfrm>
            <a:prstGeom prst="line">
              <a:avLst/>
            </a:prstGeom>
            <a:ln w="11113"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85" name="直接连接符 263315"/>
            <p:cNvSpPr/>
            <p:nvPr/>
          </p:nvSpPr>
          <p:spPr>
            <a:xfrm>
              <a:off x="4712" y="3097"/>
              <a:ext cx="171" cy="1"/>
            </a:xfrm>
            <a:prstGeom prst="line">
              <a:avLst/>
            </a:prstGeom>
            <a:ln w="11113"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86" name="矩形 263316"/>
            <p:cNvSpPr/>
            <p:nvPr/>
          </p:nvSpPr>
          <p:spPr>
            <a:xfrm>
              <a:off x="4661" y="3144"/>
              <a:ext cx="273" cy="9"/>
            </a:xfrm>
            <a:prstGeom prst="rect">
              <a:avLst/>
            </a:prstGeom>
            <a:blipFill rotWithShape="0">
              <a:blip r:embed="rId8" cstate="print"/>
            </a:blipFill>
            <a:ln w="11113" cap="flat" cmpd="sng">
              <a:solidFill>
                <a:srgbClr val="000000"/>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387" name="矩形 263317"/>
            <p:cNvSpPr/>
            <p:nvPr/>
          </p:nvSpPr>
          <p:spPr>
            <a:xfrm>
              <a:off x="4797" y="3105"/>
              <a:ext cx="61" cy="5"/>
            </a:xfrm>
            <a:prstGeom prst="rect">
              <a:avLst/>
            </a:prstGeom>
            <a:solidFill>
              <a:srgbClr val="FFFFFF"/>
            </a:solidFill>
            <a:ln w="3175" cap="flat" cmpd="sng">
              <a:solidFill>
                <a:srgbClr val="000000"/>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388" name="直接连接符 263318"/>
            <p:cNvSpPr/>
            <p:nvPr/>
          </p:nvSpPr>
          <p:spPr>
            <a:xfrm>
              <a:off x="4661" y="3105"/>
              <a:ext cx="273" cy="1"/>
            </a:xfrm>
            <a:prstGeom prst="line">
              <a:avLst/>
            </a:prstGeom>
            <a:ln w="3175"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89" name="直接连接符 263319"/>
            <p:cNvSpPr/>
            <p:nvPr/>
          </p:nvSpPr>
          <p:spPr>
            <a:xfrm flipH="1">
              <a:off x="4661" y="3110"/>
              <a:ext cx="273" cy="1"/>
            </a:xfrm>
            <a:prstGeom prst="line">
              <a:avLst/>
            </a:prstGeom>
            <a:ln w="3175"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90" name="直接连接符 263320"/>
            <p:cNvSpPr/>
            <p:nvPr/>
          </p:nvSpPr>
          <p:spPr>
            <a:xfrm>
              <a:off x="4661" y="3115"/>
              <a:ext cx="273" cy="1"/>
            </a:xfrm>
            <a:prstGeom prst="line">
              <a:avLst/>
            </a:prstGeom>
            <a:ln w="3175"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91" name="任意多边形 263321"/>
            <p:cNvSpPr>
              <a:spLocks noEditPoints="1"/>
            </p:cNvSpPr>
            <p:nvPr/>
          </p:nvSpPr>
          <p:spPr>
            <a:xfrm>
              <a:off x="4670" y="3127"/>
              <a:ext cx="9" cy="12"/>
            </a:xfrm>
            <a:custGeom>
              <a:avLst/>
              <a:gdLst/>
              <a:ahLst/>
              <a:cxnLst/>
              <a:rect l="0" t="0" r="0" b="0"/>
              <a:pathLst>
                <a:path w="9" h="12">
                  <a:moveTo>
                    <a:pt x="5" y="6"/>
                  </a:moveTo>
                  <a:lnTo>
                    <a:pt x="9" y="4"/>
                  </a:lnTo>
                  <a:lnTo>
                    <a:pt x="9" y="0"/>
                  </a:lnTo>
                  <a:lnTo>
                    <a:pt x="7" y="2"/>
                  </a:lnTo>
                  <a:lnTo>
                    <a:pt x="5" y="6"/>
                  </a:lnTo>
                  <a:close/>
                  <a:moveTo>
                    <a:pt x="9" y="7"/>
                  </a:moveTo>
                  <a:lnTo>
                    <a:pt x="7" y="6"/>
                  </a:lnTo>
                  <a:lnTo>
                    <a:pt x="7" y="6"/>
                  </a:lnTo>
                  <a:lnTo>
                    <a:pt x="2" y="6"/>
                  </a:lnTo>
                  <a:lnTo>
                    <a:pt x="0" y="9"/>
                  </a:lnTo>
                  <a:lnTo>
                    <a:pt x="2" y="12"/>
                  </a:lnTo>
                  <a:lnTo>
                    <a:pt x="7" y="12"/>
                  </a:lnTo>
                  <a:lnTo>
                    <a:pt x="9" y="9"/>
                  </a:lnTo>
                  <a:lnTo>
                    <a:pt x="9" y="7"/>
                  </a:lnTo>
                  <a:close/>
                </a:path>
              </a:pathLst>
            </a:custGeom>
            <a:solidFill>
              <a:srgbClr val="000000"/>
            </a:solidFill>
            <a:ln w="3175" cap="flat" cmpd="sng">
              <a:solidFill>
                <a:srgbClr val="000000"/>
              </a:solidFill>
              <a:prstDash val="solid"/>
              <a:round/>
              <a:headEnd type="none" w="med" len="med"/>
              <a:tailEnd type="none" w="med" len="med"/>
            </a:ln>
          </p:spPr>
          <p:txBody>
            <a:bodyPr/>
            <a:lstStyle/>
            <a:p>
              <a:endParaRPr lang="zh-CN" altLang="en-US" b="1"/>
            </a:p>
          </p:txBody>
        </p:sp>
        <p:sp>
          <p:nvSpPr>
            <p:cNvPr id="10392" name="任意多边形 263322"/>
            <p:cNvSpPr>
              <a:spLocks noEditPoints="1"/>
            </p:cNvSpPr>
            <p:nvPr/>
          </p:nvSpPr>
          <p:spPr>
            <a:xfrm>
              <a:off x="4670" y="2964"/>
              <a:ext cx="257" cy="146"/>
            </a:xfrm>
            <a:custGeom>
              <a:avLst/>
              <a:gdLst/>
              <a:ahLst/>
              <a:cxnLst/>
              <a:rect l="0" t="0" r="0" b="0"/>
              <a:pathLst>
                <a:path w="257" h="146">
                  <a:moveTo>
                    <a:pt x="197" y="146"/>
                  </a:moveTo>
                  <a:lnTo>
                    <a:pt x="257" y="146"/>
                  </a:lnTo>
                  <a:lnTo>
                    <a:pt x="257" y="141"/>
                  </a:lnTo>
                  <a:lnTo>
                    <a:pt x="197" y="141"/>
                  </a:lnTo>
                  <a:lnTo>
                    <a:pt x="197" y="146"/>
                  </a:lnTo>
                  <a:close/>
                  <a:moveTo>
                    <a:pt x="0" y="146"/>
                  </a:moveTo>
                  <a:lnTo>
                    <a:pt x="12" y="146"/>
                  </a:lnTo>
                  <a:lnTo>
                    <a:pt x="12" y="141"/>
                  </a:lnTo>
                  <a:lnTo>
                    <a:pt x="0" y="141"/>
                  </a:lnTo>
                  <a:lnTo>
                    <a:pt x="0" y="146"/>
                  </a:lnTo>
                  <a:close/>
                  <a:moveTo>
                    <a:pt x="42" y="107"/>
                  </a:moveTo>
                  <a:lnTo>
                    <a:pt x="51" y="107"/>
                  </a:lnTo>
                  <a:lnTo>
                    <a:pt x="51" y="104"/>
                  </a:lnTo>
                  <a:lnTo>
                    <a:pt x="42" y="104"/>
                  </a:lnTo>
                  <a:lnTo>
                    <a:pt x="42" y="107"/>
                  </a:lnTo>
                  <a:close/>
                  <a:moveTo>
                    <a:pt x="42" y="88"/>
                  </a:moveTo>
                  <a:lnTo>
                    <a:pt x="42" y="6"/>
                  </a:lnTo>
                  <a:lnTo>
                    <a:pt x="213" y="6"/>
                  </a:lnTo>
                  <a:lnTo>
                    <a:pt x="213" y="88"/>
                  </a:lnTo>
                  <a:lnTo>
                    <a:pt x="42" y="88"/>
                  </a:lnTo>
                  <a:close/>
                  <a:moveTo>
                    <a:pt x="37" y="92"/>
                  </a:moveTo>
                  <a:lnTo>
                    <a:pt x="218" y="92"/>
                  </a:lnTo>
                  <a:lnTo>
                    <a:pt x="218" y="3"/>
                  </a:lnTo>
                  <a:lnTo>
                    <a:pt x="222" y="0"/>
                  </a:lnTo>
                  <a:lnTo>
                    <a:pt x="35" y="0"/>
                  </a:lnTo>
                  <a:lnTo>
                    <a:pt x="35" y="95"/>
                  </a:lnTo>
                  <a:lnTo>
                    <a:pt x="37" y="92"/>
                  </a:lnTo>
                  <a:close/>
                </a:path>
              </a:pathLst>
            </a:custGeom>
            <a:solidFill>
              <a:srgbClr val="000000"/>
            </a:solidFill>
            <a:ln w="3175" cap="flat" cmpd="sng">
              <a:solidFill>
                <a:srgbClr val="000000"/>
              </a:solidFill>
              <a:prstDash val="solid"/>
              <a:round/>
              <a:headEnd type="none" w="med" len="med"/>
              <a:tailEnd type="none" w="med" len="med"/>
            </a:ln>
          </p:spPr>
          <p:txBody>
            <a:bodyPr/>
            <a:lstStyle/>
            <a:p>
              <a:endParaRPr lang="zh-CN" altLang="en-US" b="1"/>
            </a:p>
          </p:txBody>
        </p:sp>
      </p:grpSp>
      <p:grpSp>
        <p:nvGrpSpPr>
          <p:cNvPr id="10393" name="组合 263323"/>
          <p:cNvGrpSpPr/>
          <p:nvPr/>
        </p:nvGrpSpPr>
        <p:grpSpPr>
          <a:xfrm>
            <a:off x="7264400" y="5105400"/>
            <a:ext cx="433388" cy="431800"/>
            <a:chOff x="4661" y="2952"/>
            <a:chExt cx="273" cy="201"/>
          </a:xfrm>
        </p:grpSpPr>
        <p:sp>
          <p:nvSpPr>
            <p:cNvPr id="10394" name="任意多边形 263324"/>
            <p:cNvSpPr/>
            <p:nvPr/>
          </p:nvSpPr>
          <p:spPr>
            <a:xfrm>
              <a:off x="4661" y="2952"/>
              <a:ext cx="273" cy="201"/>
            </a:xfrm>
            <a:custGeom>
              <a:avLst/>
              <a:gdLst/>
              <a:ahLst/>
              <a:cxnLst/>
              <a:rect l="0" t="0" r="0" b="0"/>
              <a:pathLst>
                <a:path w="273" h="201">
                  <a:moveTo>
                    <a:pt x="0" y="201"/>
                  </a:moveTo>
                  <a:lnTo>
                    <a:pt x="0" y="145"/>
                  </a:lnTo>
                  <a:lnTo>
                    <a:pt x="51" y="145"/>
                  </a:lnTo>
                  <a:lnTo>
                    <a:pt x="51" y="138"/>
                  </a:lnTo>
                  <a:lnTo>
                    <a:pt x="85" y="138"/>
                  </a:lnTo>
                  <a:lnTo>
                    <a:pt x="85" y="126"/>
                  </a:lnTo>
                  <a:lnTo>
                    <a:pt x="25" y="126"/>
                  </a:lnTo>
                  <a:lnTo>
                    <a:pt x="25" y="0"/>
                  </a:lnTo>
                  <a:lnTo>
                    <a:pt x="247" y="0"/>
                  </a:lnTo>
                  <a:lnTo>
                    <a:pt x="247" y="126"/>
                  </a:lnTo>
                  <a:lnTo>
                    <a:pt x="187" y="126"/>
                  </a:lnTo>
                  <a:lnTo>
                    <a:pt x="187" y="138"/>
                  </a:lnTo>
                  <a:lnTo>
                    <a:pt x="222" y="138"/>
                  </a:lnTo>
                  <a:lnTo>
                    <a:pt x="222" y="145"/>
                  </a:lnTo>
                  <a:lnTo>
                    <a:pt x="273" y="145"/>
                  </a:lnTo>
                  <a:lnTo>
                    <a:pt x="273" y="201"/>
                  </a:lnTo>
                  <a:lnTo>
                    <a:pt x="0" y="201"/>
                  </a:lnTo>
                  <a:close/>
                </a:path>
              </a:pathLst>
            </a:custGeom>
            <a:solidFill>
              <a:srgbClr val="FFFFFF"/>
            </a:solidFill>
            <a:ln w="11113" cap="flat" cmpd="sng">
              <a:solidFill>
                <a:srgbClr val="000000"/>
              </a:solidFill>
              <a:prstDash val="solid"/>
              <a:round/>
              <a:headEnd type="none" w="med" len="med"/>
              <a:tailEnd type="none" w="med" len="med"/>
            </a:ln>
          </p:spPr>
          <p:txBody>
            <a:bodyPr/>
            <a:lstStyle/>
            <a:p>
              <a:endParaRPr lang="zh-CN" altLang="en-US" b="1"/>
            </a:p>
          </p:txBody>
        </p:sp>
        <p:sp>
          <p:nvSpPr>
            <p:cNvPr id="10395" name="直接连接符 263325"/>
            <p:cNvSpPr/>
            <p:nvPr/>
          </p:nvSpPr>
          <p:spPr>
            <a:xfrm>
              <a:off x="4746" y="3078"/>
              <a:ext cx="102" cy="1"/>
            </a:xfrm>
            <a:prstGeom prst="line">
              <a:avLst/>
            </a:prstGeom>
            <a:ln w="11113"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96" name="直接连接符 263326"/>
            <p:cNvSpPr/>
            <p:nvPr/>
          </p:nvSpPr>
          <p:spPr>
            <a:xfrm>
              <a:off x="4746" y="3090"/>
              <a:ext cx="102" cy="1"/>
            </a:xfrm>
            <a:prstGeom prst="line">
              <a:avLst/>
            </a:prstGeom>
            <a:ln w="11113"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97" name="直接连接符 263327"/>
            <p:cNvSpPr/>
            <p:nvPr/>
          </p:nvSpPr>
          <p:spPr>
            <a:xfrm>
              <a:off x="4712" y="3097"/>
              <a:ext cx="171" cy="1"/>
            </a:xfrm>
            <a:prstGeom prst="line">
              <a:avLst/>
            </a:prstGeom>
            <a:ln w="11113"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398" name="矩形 263328"/>
            <p:cNvSpPr/>
            <p:nvPr/>
          </p:nvSpPr>
          <p:spPr>
            <a:xfrm>
              <a:off x="4661" y="3144"/>
              <a:ext cx="273" cy="9"/>
            </a:xfrm>
            <a:prstGeom prst="rect">
              <a:avLst/>
            </a:prstGeom>
            <a:blipFill rotWithShape="0">
              <a:blip r:embed="rId8" cstate="print"/>
            </a:blipFill>
            <a:ln w="11113" cap="flat" cmpd="sng">
              <a:solidFill>
                <a:srgbClr val="000000"/>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399" name="矩形 263329"/>
            <p:cNvSpPr/>
            <p:nvPr/>
          </p:nvSpPr>
          <p:spPr>
            <a:xfrm>
              <a:off x="4797" y="3105"/>
              <a:ext cx="61" cy="5"/>
            </a:xfrm>
            <a:prstGeom prst="rect">
              <a:avLst/>
            </a:prstGeom>
            <a:solidFill>
              <a:srgbClr val="FFFFFF"/>
            </a:solidFill>
            <a:ln w="3175" cap="flat" cmpd="sng">
              <a:solidFill>
                <a:srgbClr val="000000"/>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0400" name="直接连接符 263330"/>
            <p:cNvSpPr/>
            <p:nvPr/>
          </p:nvSpPr>
          <p:spPr>
            <a:xfrm>
              <a:off x="4661" y="3105"/>
              <a:ext cx="273" cy="1"/>
            </a:xfrm>
            <a:prstGeom prst="line">
              <a:avLst/>
            </a:prstGeom>
            <a:ln w="3175"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401" name="直接连接符 263331"/>
            <p:cNvSpPr/>
            <p:nvPr/>
          </p:nvSpPr>
          <p:spPr>
            <a:xfrm flipH="1">
              <a:off x="4661" y="3110"/>
              <a:ext cx="273" cy="1"/>
            </a:xfrm>
            <a:prstGeom prst="line">
              <a:avLst/>
            </a:prstGeom>
            <a:ln w="3175"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402" name="直接连接符 263332"/>
            <p:cNvSpPr/>
            <p:nvPr/>
          </p:nvSpPr>
          <p:spPr>
            <a:xfrm>
              <a:off x="4661" y="3115"/>
              <a:ext cx="273" cy="1"/>
            </a:xfrm>
            <a:prstGeom prst="line">
              <a:avLst/>
            </a:prstGeom>
            <a:ln w="3175" cap="flat" cmpd="sng">
              <a:solidFill>
                <a:srgbClr val="000000"/>
              </a:solidFill>
              <a:prstDash val="solid"/>
              <a:round/>
              <a:headEnd type="none" w="med" len="med"/>
              <a:tailEnd type="none" w="med" len="med"/>
            </a:ln>
          </p:spPr>
          <p:txBody>
            <a:bodyPr anchor="t"/>
            <a:lstStyle/>
            <a:p>
              <a:pPr lvl="0"/>
              <a:endParaRPr lang="zh-CN" altLang="en-US">
                <a:latin typeface="Arial" panose="020B0604020202020204" pitchFamily="34" charset="0"/>
                <a:ea typeface="Arial" panose="020B0604020202020204" pitchFamily="34" charset="0"/>
              </a:endParaRPr>
            </a:p>
          </p:txBody>
        </p:sp>
        <p:sp>
          <p:nvSpPr>
            <p:cNvPr id="10403" name="任意多边形 263333"/>
            <p:cNvSpPr>
              <a:spLocks noEditPoints="1"/>
            </p:cNvSpPr>
            <p:nvPr/>
          </p:nvSpPr>
          <p:spPr>
            <a:xfrm>
              <a:off x="4670" y="3127"/>
              <a:ext cx="9" cy="12"/>
            </a:xfrm>
            <a:custGeom>
              <a:avLst/>
              <a:gdLst/>
              <a:ahLst/>
              <a:cxnLst/>
              <a:rect l="0" t="0" r="0" b="0"/>
              <a:pathLst>
                <a:path w="9" h="12">
                  <a:moveTo>
                    <a:pt x="5" y="6"/>
                  </a:moveTo>
                  <a:lnTo>
                    <a:pt x="9" y="4"/>
                  </a:lnTo>
                  <a:lnTo>
                    <a:pt x="9" y="0"/>
                  </a:lnTo>
                  <a:lnTo>
                    <a:pt x="7" y="2"/>
                  </a:lnTo>
                  <a:lnTo>
                    <a:pt x="5" y="6"/>
                  </a:lnTo>
                  <a:close/>
                  <a:moveTo>
                    <a:pt x="9" y="7"/>
                  </a:moveTo>
                  <a:lnTo>
                    <a:pt x="7" y="6"/>
                  </a:lnTo>
                  <a:lnTo>
                    <a:pt x="7" y="6"/>
                  </a:lnTo>
                  <a:lnTo>
                    <a:pt x="2" y="6"/>
                  </a:lnTo>
                  <a:lnTo>
                    <a:pt x="0" y="9"/>
                  </a:lnTo>
                  <a:lnTo>
                    <a:pt x="2" y="12"/>
                  </a:lnTo>
                  <a:lnTo>
                    <a:pt x="7" y="12"/>
                  </a:lnTo>
                  <a:lnTo>
                    <a:pt x="9" y="9"/>
                  </a:lnTo>
                  <a:lnTo>
                    <a:pt x="9" y="7"/>
                  </a:lnTo>
                  <a:close/>
                </a:path>
              </a:pathLst>
            </a:custGeom>
            <a:solidFill>
              <a:srgbClr val="000000"/>
            </a:solidFill>
            <a:ln w="3175" cap="flat" cmpd="sng">
              <a:solidFill>
                <a:srgbClr val="000000"/>
              </a:solidFill>
              <a:prstDash val="solid"/>
              <a:round/>
              <a:headEnd type="none" w="med" len="med"/>
              <a:tailEnd type="none" w="med" len="med"/>
            </a:ln>
          </p:spPr>
          <p:txBody>
            <a:bodyPr/>
            <a:lstStyle/>
            <a:p>
              <a:endParaRPr lang="zh-CN" altLang="en-US" b="1"/>
            </a:p>
          </p:txBody>
        </p:sp>
        <p:sp>
          <p:nvSpPr>
            <p:cNvPr id="10404" name="任意多边形 263334"/>
            <p:cNvSpPr>
              <a:spLocks noEditPoints="1"/>
            </p:cNvSpPr>
            <p:nvPr/>
          </p:nvSpPr>
          <p:spPr>
            <a:xfrm>
              <a:off x="4670" y="2964"/>
              <a:ext cx="257" cy="146"/>
            </a:xfrm>
            <a:custGeom>
              <a:avLst/>
              <a:gdLst/>
              <a:ahLst/>
              <a:cxnLst/>
              <a:rect l="0" t="0" r="0" b="0"/>
              <a:pathLst>
                <a:path w="257" h="146">
                  <a:moveTo>
                    <a:pt x="197" y="146"/>
                  </a:moveTo>
                  <a:lnTo>
                    <a:pt x="257" y="146"/>
                  </a:lnTo>
                  <a:lnTo>
                    <a:pt x="257" y="141"/>
                  </a:lnTo>
                  <a:lnTo>
                    <a:pt x="197" y="141"/>
                  </a:lnTo>
                  <a:lnTo>
                    <a:pt x="197" y="146"/>
                  </a:lnTo>
                  <a:close/>
                  <a:moveTo>
                    <a:pt x="0" y="146"/>
                  </a:moveTo>
                  <a:lnTo>
                    <a:pt x="12" y="146"/>
                  </a:lnTo>
                  <a:lnTo>
                    <a:pt x="12" y="141"/>
                  </a:lnTo>
                  <a:lnTo>
                    <a:pt x="0" y="141"/>
                  </a:lnTo>
                  <a:lnTo>
                    <a:pt x="0" y="146"/>
                  </a:lnTo>
                  <a:close/>
                  <a:moveTo>
                    <a:pt x="42" y="107"/>
                  </a:moveTo>
                  <a:lnTo>
                    <a:pt x="51" y="107"/>
                  </a:lnTo>
                  <a:lnTo>
                    <a:pt x="51" y="104"/>
                  </a:lnTo>
                  <a:lnTo>
                    <a:pt x="42" y="104"/>
                  </a:lnTo>
                  <a:lnTo>
                    <a:pt x="42" y="107"/>
                  </a:lnTo>
                  <a:close/>
                  <a:moveTo>
                    <a:pt x="42" y="88"/>
                  </a:moveTo>
                  <a:lnTo>
                    <a:pt x="42" y="6"/>
                  </a:lnTo>
                  <a:lnTo>
                    <a:pt x="213" y="6"/>
                  </a:lnTo>
                  <a:lnTo>
                    <a:pt x="213" y="88"/>
                  </a:lnTo>
                  <a:lnTo>
                    <a:pt x="42" y="88"/>
                  </a:lnTo>
                  <a:close/>
                  <a:moveTo>
                    <a:pt x="37" y="92"/>
                  </a:moveTo>
                  <a:lnTo>
                    <a:pt x="218" y="92"/>
                  </a:lnTo>
                  <a:lnTo>
                    <a:pt x="218" y="3"/>
                  </a:lnTo>
                  <a:lnTo>
                    <a:pt x="222" y="0"/>
                  </a:lnTo>
                  <a:lnTo>
                    <a:pt x="35" y="0"/>
                  </a:lnTo>
                  <a:lnTo>
                    <a:pt x="35" y="95"/>
                  </a:lnTo>
                  <a:lnTo>
                    <a:pt x="37" y="92"/>
                  </a:lnTo>
                  <a:close/>
                </a:path>
              </a:pathLst>
            </a:custGeom>
            <a:solidFill>
              <a:srgbClr val="000000"/>
            </a:solidFill>
            <a:ln w="3175" cap="flat" cmpd="sng">
              <a:solidFill>
                <a:srgbClr val="000000"/>
              </a:solidFill>
              <a:prstDash val="solid"/>
              <a:round/>
              <a:headEnd type="none" w="med" len="med"/>
              <a:tailEnd type="none" w="med" len="med"/>
            </a:ln>
          </p:spPr>
          <p:txBody>
            <a:bodyPr/>
            <a:lstStyle/>
            <a:p>
              <a:endParaRPr lang="zh-CN" altLang="en-US" b="1"/>
            </a:p>
          </p:txBody>
        </p:sp>
      </p:grpSp>
      <p:sp>
        <p:nvSpPr>
          <p:cNvPr id="168" name="标题 1"/>
          <p:cNvSpPr>
            <a:spLocks noGrp="1"/>
          </p:cNvSpPr>
          <p:nvPr>
            <p:ph type="title"/>
          </p:nvPr>
        </p:nvSpPr>
        <p:spPr>
          <a:xfrm>
            <a:off x="1129665" y="332105"/>
            <a:ext cx="9592945" cy="609600"/>
          </a:xfrm>
        </p:spPr>
        <p:txBody>
          <a:bodyPr anchor="ctr">
            <a:noAutofit/>
          </a:bodyPr>
          <a:lstStyle/>
          <a:p>
            <a:pPr algn="ctr"/>
            <a:r>
              <a:rPr lang="zh-CN" altLang="en-US" b="1" dirty="0" smtClean="0"/>
              <a:t>第四节使用广播信道的以太网</a:t>
            </a:r>
            <a:endParaRPr lang="zh-CN" altLang="en-US" b="1" dirty="0"/>
          </a:p>
        </p:txBody>
      </p:sp>
      <p:cxnSp>
        <p:nvCxnSpPr>
          <p:cNvPr id="169" name="直接箭头连接符 168"/>
          <p:cNvCxnSpPr/>
          <p:nvPr/>
        </p:nvCxnSpPr>
        <p:spPr>
          <a:xfrm flipV="1">
            <a:off x="10332720" y="1889760"/>
            <a:ext cx="822960" cy="10363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3172"/>
                                        </p:tgtEl>
                                        <p:attrNameLst>
                                          <p:attrName>style.visibility</p:attrName>
                                        </p:attrNameLst>
                                      </p:cBhvr>
                                      <p:to>
                                        <p:strVal val="visible"/>
                                      </p:to>
                                    </p:set>
                                    <p:animEffect transition="in" filter="wipe(down)">
                                      <p:cBhvr>
                                        <p:cTn id="7" dur="500"/>
                                        <p:tgtEl>
                                          <p:spTgt spid="263172"/>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63284"/>
                                        </p:tgtEl>
                                        <p:attrNameLst>
                                          <p:attrName>style.visibility</p:attrName>
                                        </p:attrNameLst>
                                      </p:cBhvr>
                                      <p:to>
                                        <p:strVal val="visible"/>
                                      </p:to>
                                    </p:set>
                                    <p:anim calcmode="lin" valueType="num">
                                      <p:cBhvr>
                                        <p:cTn id="12" dur="500" fill="hold"/>
                                        <p:tgtEl>
                                          <p:spTgt spid="263284"/>
                                        </p:tgtEl>
                                        <p:attrNameLst>
                                          <p:attrName>ppt_w</p:attrName>
                                        </p:attrNameLst>
                                      </p:cBhvr>
                                      <p:tavLst>
                                        <p:tav tm="0">
                                          <p:val>
                                            <p:fltVal val="0"/>
                                          </p:val>
                                        </p:tav>
                                        <p:tav tm="100000">
                                          <p:val>
                                            <p:strVal val="#ppt_w"/>
                                          </p:val>
                                        </p:tav>
                                      </p:tavLst>
                                    </p:anim>
                                    <p:anim calcmode="lin" valueType="num">
                                      <p:cBhvr>
                                        <p:cTn id="13" dur="500" fill="hold"/>
                                        <p:tgtEl>
                                          <p:spTgt spid="263284"/>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263287"/>
                                        </p:tgtEl>
                                        <p:attrNameLst>
                                          <p:attrName>style.visibility</p:attrName>
                                        </p:attrNameLst>
                                      </p:cBhvr>
                                      <p:to>
                                        <p:strVal val="visible"/>
                                      </p:to>
                                    </p:set>
                                    <p:anim calcmode="lin" valueType="num">
                                      <p:cBhvr>
                                        <p:cTn id="18" dur="500" fill="hold"/>
                                        <p:tgtEl>
                                          <p:spTgt spid="263287"/>
                                        </p:tgtEl>
                                        <p:attrNameLst>
                                          <p:attrName>ppt_w</p:attrName>
                                        </p:attrNameLst>
                                      </p:cBhvr>
                                      <p:tavLst>
                                        <p:tav tm="0">
                                          <p:val>
                                            <p:fltVal val="0"/>
                                          </p:val>
                                        </p:tav>
                                        <p:tav tm="100000">
                                          <p:val>
                                            <p:strVal val="#ppt_w"/>
                                          </p:val>
                                        </p:tav>
                                      </p:tavLst>
                                    </p:anim>
                                    <p:anim calcmode="lin" valueType="num">
                                      <p:cBhvr>
                                        <p:cTn id="19" dur="500" fill="hold"/>
                                        <p:tgtEl>
                                          <p:spTgt spid="26328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矩形 264195"/>
          <p:cNvSpPr/>
          <p:nvPr/>
        </p:nvSpPr>
        <p:spPr>
          <a:xfrm>
            <a:off x="441960" y="892811"/>
            <a:ext cx="8580120" cy="2585965"/>
          </a:xfrm>
          <a:prstGeom prst="rect">
            <a:avLst/>
          </a:prstGeom>
          <a:noFill/>
          <a:ln w="9525">
            <a:noFill/>
            <a:miter/>
          </a:ln>
        </p:spPr>
        <p:txBody>
          <a:bodyPr wrap="square" lIns="92075" tIns="46038" rIns="92075" bIns="46038" anchor="t">
            <a:spAutoFit/>
          </a:bodyPr>
          <a:lstStyle/>
          <a:p>
            <a:pPr marL="281305" lvl="0" indent="-281305" defTabSz="762000" eaLnBrk="0" hangingPunct="0">
              <a:lnSpc>
                <a:spcPct val="150000"/>
              </a:lnSpc>
            </a:pPr>
            <a:r>
              <a:rPr lang="zh-CN" altLang="en-US" sz="2400" b="1" dirty="0">
                <a:latin typeface="Arial" panose="020B0604020202020204" pitchFamily="34" charset="0"/>
                <a:ea typeface="宋体" panose="02010600030101010101" pitchFamily="2" charset="-122"/>
              </a:rPr>
              <a:t>双绞线以太网（</a:t>
            </a:r>
            <a:r>
              <a:rPr lang="en-US" altLang="zh-CN" sz="2400" b="1" dirty="0">
                <a:latin typeface="Arial" panose="020B0604020202020204" pitchFamily="34" charset="0"/>
                <a:ea typeface="宋体" panose="02010600030101010101" pitchFamily="2" charset="-122"/>
              </a:rPr>
              <a:t>10Base-T</a:t>
            </a:r>
            <a:r>
              <a:rPr lang="zh-CN" altLang="en-US" sz="2400" b="1" dirty="0">
                <a:latin typeface="Arial" panose="020B0604020202020204" pitchFamily="34" charset="0"/>
                <a:ea typeface="宋体" panose="02010600030101010101" pitchFamily="2" charset="-122"/>
              </a:rPr>
              <a:t>）</a:t>
            </a:r>
          </a:p>
          <a:p>
            <a:pPr marL="281305" lvl="0" indent="-281305" defTabSz="762000" eaLnBrk="0" hangingPunct="0">
              <a:lnSpc>
                <a:spcPct val="150000"/>
              </a:lnSpc>
              <a:buClr>
                <a:schemeClr val="folHlink"/>
              </a:buClr>
              <a:buFont typeface="Wingdings" panose="05000000000000000000" pitchFamily="2" charset="2"/>
              <a:buChar char="§"/>
            </a:pPr>
            <a:r>
              <a:rPr lang="zh-CN" altLang="en-US" sz="2000" b="1" dirty="0">
                <a:latin typeface="Arial" panose="020B0604020202020204" pitchFamily="34" charset="0"/>
                <a:ea typeface="宋体" panose="02010600030101010101" pitchFamily="2" charset="-122"/>
              </a:rPr>
              <a:t>双绞线（</a:t>
            </a:r>
            <a:r>
              <a:rPr lang="en-US" altLang="zh-CN" sz="2000" b="1" dirty="0">
                <a:latin typeface="Arial" panose="020B0604020202020204" pitchFamily="34" charset="0"/>
                <a:ea typeface="宋体" panose="02010600030101010101" pitchFamily="2" charset="-122"/>
              </a:rPr>
              <a:t>UTP</a:t>
            </a:r>
            <a:r>
              <a:rPr lang="zh-CN" altLang="en-US" sz="2000" b="1" dirty="0">
                <a:latin typeface="Arial" panose="020B0604020202020204" pitchFamily="34" charset="0"/>
                <a:ea typeface="宋体" panose="02010600030101010101" pitchFamily="2" charset="-122"/>
              </a:rPr>
              <a:t>），两头压接</a:t>
            </a:r>
            <a:r>
              <a:rPr lang="en-US" altLang="zh-CN" sz="2000" b="1" dirty="0">
                <a:latin typeface="Arial" panose="020B0604020202020204" pitchFamily="34" charset="0"/>
                <a:ea typeface="宋体" panose="02010600030101010101" pitchFamily="2" charset="-122"/>
              </a:rPr>
              <a:t>RJ45</a:t>
            </a:r>
            <a:r>
              <a:rPr lang="zh-CN" altLang="en-US" sz="2000" b="1" dirty="0">
                <a:latin typeface="Arial" panose="020B0604020202020204" pitchFamily="34" charset="0"/>
                <a:ea typeface="宋体" panose="02010600030101010101" pitchFamily="2" charset="-122"/>
              </a:rPr>
              <a:t>连接器； </a:t>
            </a:r>
          </a:p>
          <a:p>
            <a:pPr marL="281305" lvl="0" indent="-281305" defTabSz="762000" eaLnBrk="0" hangingPunct="0">
              <a:lnSpc>
                <a:spcPct val="150000"/>
              </a:lnSpc>
              <a:buClr>
                <a:schemeClr val="folHlink"/>
              </a:buClr>
              <a:buFont typeface="Wingdings" panose="05000000000000000000" pitchFamily="2" charset="2"/>
              <a:buChar char="§"/>
            </a:pPr>
            <a:r>
              <a:rPr lang="zh-CN" altLang="en-US" sz="2000" b="1" dirty="0">
                <a:latin typeface="Arial" panose="020B0604020202020204" pitchFamily="34" charset="0"/>
                <a:ea typeface="宋体" panose="02010600030101010101" pitchFamily="2" charset="-122"/>
              </a:rPr>
              <a:t>所有站点都与</a:t>
            </a:r>
            <a:r>
              <a:rPr lang="en-US" altLang="zh-CN" sz="2000" b="1" dirty="0">
                <a:latin typeface="Arial" panose="020B0604020202020204" pitchFamily="34" charset="0"/>
                <a:ea typeface="宋体" panose="02010600030101010101" pitchFamily="2" charset="-122"/>
              </a:rPr>
              <a:t>HUB </a:t>
            </a:r>
            <a:r>
              <a:rPr lang="zh-CN" altLang="en-US" sz="2000" b="1" dirty="0">
                <a:latin typeface="Arial" panose="020B0604020202020204" pitchFamily="34" charset="0"/>
                <a:ea typeface="宋体" panose="02010600030101010101" pitchFamily="2" charset="-122"/>
              </a:rPr>
              <a:t>（集线器）相连接</a:t>
            </a:r>
            <a:r>
              <a:rPr lang="zh-CN" altLang="en-US" sz="2400" b="1" dirty="0" smtClean="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HUB</a:t>
            </a:r>
            <a:r>
              <a:rPr lang="zh-CN" altLang="en-US" sz="2000" b="1" dirty="0">
                <a:latin typeface="Arial" panose="020B0604020202020204" pitchFamily="34" charset="0"/>
                <a:ea typeface="宋体" panose="02010600030101010101" pitchFamily="2" charset="-122"/>
              </a:rPr>
              <a:t>的作用：信号放大与整形</a:t>
            </a:r>
            <a:endParaRPr lang="zh-CN" altLang="en-US" b="1" dirty="0">
              <a:latin typeface="Arial" panose="020B0604020202020204" pitchFamily="34" charset="0"/>
              <a:ea typeface="宋体" panose="02010600030101010101" pitchFamily="2" charset="-122"/>
            </a:endParaRPr>
          </a:p>
          <a:p>
            <a:pPr marL="281305" lvl="0" indent="-281305" defTabSz="762000" eaLnBrk="0" hangingPunct="0">
              <a:lnSpc>
                <a:spcPct val="150000"/>
              </a:lnSpc>
              <a:buClr>
                <a:schemeClr val="folHlink"/>
              </a:buClr>
              <a:buFont typeface="Wingdings" panose="05000000000000000000" pitchFamily="2" charset="2"/>
              <a:buChar char="§"/>
            </a:pPr>
            <a:r>
              <a:rPr lang="zh-CN" altLang="en-US" sz="2000" b="1" dirty="0">
                <a:latin typeface="Arial" panose="020B0604020202020204" pitchFamily="34" charset="0"/>
                <a:ea typeface="宋体" panose="02010600030101010101" pitchFamily="2" charset="-122"/>
              </a:rPr>
              <a:t>星形拓扑，但逻辑拓扑结构仍然是总线。</a:t>
            </a:r>
          </a:p>
          <a:p>
            <a:pPr marL="281305" lvl="0" indent="-281305" defTabSz="762000" eaLnBrk="0" hangingPunct="0">
              <a:lnSpc>
                <a:spcPct val="150000"/>
              </a:lnSpc>
              <a:buClr>
                <a:schemeClr val="folHlink"/>
              </a:buClr>
              <a:buFont typeface="Wingdings" panose="05000000000000000000" pitchFamily="2" charset="2"/>
              <a:buChar char="§"/>
            </a:pPr>
            <a:r>
              <a:rPr lang="zh-CN" altLang="en-US" sz="2000" b="1" dirty="0">
                <a:latin typeface="Arial" panose="020B0604020202020204" pitchFamily="34" charset="0"/>
                <a:ea typeface="宋体" panose="02010600030101010101" pitchFamily="2" charset="-122"/>
              </a:rPr>
              <a:t>轻便、安装密度高、便于维护</a:t>
            </a:r>
          </a:p>
        </p:txBody>
      </p:sp>
      <p:sp>
        <p:nvSpPr>
          <p:cNvPr id="264197" name="矩形 264196"/>
          <p:cNvSpPr/>
          <p:nvPr/>
        </p:nvSpPr>
        <p:spPr>
          <a:xfrm>
            <a:off x="8382000" y="5105400"/>
            <a:ext cx="636270" cy="396240"/>
          </a:xfrm>
          <a:prstGeom prst="rect">
            <a:avLst/>
          </a:prstGeom>
          <a:noFill/>
          <a:ln w="9525">
            <a:noFill/>
            <a:miter/>
          </a:ln>
        </p:spPr>
        <p:txBody>
          <a:bodyPr wrap="none" lIns="92075" tIns="46038" rIns="92075" bIns="46038" anchor="t">
            <a:spAutoFit/>
          </a:bodyPr>
          <a:lstStyle/>
          <a:p>
            <a:pPr lvl="0" defTabSz="762000" eaLnBrk="0" hangingPunct="0">
              <a:buClr>
                <a:srgbClr val="000000"/>
              </a:buClr>
            </a:pPr>
            <a:r>
              <a:rPr lang="en-US" altLang="zh-CN" sz="2000" b="1" i="1">
                <a:latin typeface="Times New Roman" panose="02020603050405020304" pitchFamily="18" charset="0"/>
                <a:ea typeface="宋体" panose="02010600030101010101" pitchFamily="2" charset="-122"/>
              </a:rPr>
              <a:t>NIC</a:t>
            </a:r>
          </a:p>
        </p:txBody>
      </p:sp>
      <p:grpSp>
        <p:nvGrpSpPr>
          <p:cNvPr id="264198" name="组合 264197"/>
          <p:cNvGrpSpPr/>
          <p:nvPr/>
        </p:nvGrpSpPr>
        <p:grpSpPr>
          <a:xfrm>
            <a:off x="4438650" y="3352800"/>
            <a:ext cx="3910013" cy="573088"/>
            <a:chOff x="1836" y="2112"/>
            <a:chExt cx="2463" cy="361"/>
          </a:xfrm>
        </p:grpSpPr>
        <p:pic>
          <p:nvPicPr>
            <p:cNvPr id="12292" name="图片 264198"/>
            <p:cNvPicPr/>
            <p:nvPr/>
          </p:nvPicPr>
          <p:blipFill>
            <a:blip r:embed="rId3" cstate="print"/>
            <a:stretch>
              <a:fillRect/>
            </a:stretch>
          </p:blipFill>
          <p:spPr>
            <a:xfrm>
              <a:off x="2400" y="2160"/>
              <a:ext cx="1899" cy="313"/>
            </a:xfrm>
            <a:prstGeom prst="rect">
              <a:avLst/>
            </a:prstGeom>
            <a:noFill/>
            <a:ln w="9525">
              <a:noFill/>
              <a:miter/>
            </a:ln>
          </p:spPr>
        </p:pic>
        <p:sp>
          <p:nvSpPr>
            <p:cNvPr id="12293" name="矩形 264199"/>
            <p:cNvSpPr/>
            <p:nvPr/>
          </p:nvSpPr>
          <p:spPr>
            <a:xfrm>
              <a:off x="1836" y="2112"/>
              <a:ext cx="532" cy="288"/>
            </a:xfrm>
            <a:prstGeom prst="rect">
              <a:avLst/>
            </a:prstGeom>
            <a:noFill/>
            <a:ln w="9525">
              <a:noFill/>
              <a:miter/>
            </a:ln>
          </p:spPr>
          <p:txBody>
            <a:bodyPr wrap="none" lIns="92075" tIns="46038" rIns="92075" bIns="46038" anchor="t">
              <a:spAutoFit/>
            </a:bodyPr>
            <a:lstStyle/>
            <a:p>
              <a:pPr lvl="0" defTabSz="762000" eaLnBrk="0" hangingPunct="0">
                <a:buClr>
                  <a:srgbClr val="000000"/>
                </a:buClr>
              </a:pPr>
              <a:r>
                <a:rPr lang="en-US" altLang="zh-CN" sz="2400" b="1" i="1">
                  <a:latin typeface="Times New Roman" panose="02020603050405020304" pitchFamily="18" charset="0"/>
                  <a:ea typeface="宋体" panose="02010600030101010101" pitchFamily="2" charset="-122"/>
                </a:rPr>
                <a:t>HUB</a:t>
              </a:r>
            </a:p>
          </p:txBody>
        </p:sp>
      </p:grpSp>
      <p:grpSp>
        <p:nvGrpSpPr>
          <p:cNvPr id="264201" name="组合 264200"/>
          <p:cNvGrpSpPr/>
          <p:nvPr/>
        </p:nvGrpSpPr>
        <p:grpSpPr>
          <a:xfrm>
            <a:off x="2506663" y="3644900"/>
            <a:ext cx="2349500" cy="1860550"/>
            <a:chOff x="619" y="2296"/>
            <a:chExt cx="1480" cy="1172"/>
          </a:xfrm>
        </p:grpSpPr>
        <p:sp>
          <p:nvSpPr>
            <p:cNvPr id="12295" name="直接连接符 264201"/>
            <p:cNvSpPr/>
            <p:nvPr/>
          </p:nvSpPr>
          <p:spPr>
            <a:xfrm flipV="1">
              <a:off x="1151" y="2296"/>
              <a:ext cx="261" cy="1"/>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296" name="矩形 264202"/>
            <p:cNvSpPr/>
            <p:nvPr/>
          </p:nvSpPr>
          <p:spPr>
            <a:xfrm>
              <a:off x="619" y="2721"/>
              <a:ext cx="1480" cy="250"/>
            </a:xfrm>
            <a:prstGeom prst="rect">
              <a:avLst/>
            </a:prstGeom>
            <a:noFill/>
            <a:ln w="9525">
              <a:noFill/>
              <a:miter/>
            </a:ln>
          </p:spPr>
          <p:txBody>
            <a:bodyPr wrap="none" lIns="92075" tIns="46038" rIns="92075" bIns="46038" anchor="t">
              <a:spAutoFit/>
            </a:bodyPr>
            <a:lstStyle/>
            <a:p>
              <a:pPr lvl="0" algn="ctr" defTabSz="762000">
                <a:buClr>
                  <a:srgbClr val="000000"/>
                </a:buClr>
              </a:pPr>
              <a:r>
                <a:rPr lang="zh-CN" altLang="en-US" sz="2000" b="1" i="1" dirty="0">
                  <a:latin typeface="Times New Roman" panose="02020603050405020304" pitchFamily="18" charset="0"/>
                  <a:ea typeface="宋体" panose="02010600030101010101" pitchFamily="2" charset="-122"/>
                </a:rPr>
                <a:t>每段最大长度 </a:t>
              </a:r>
              <a:r>
                <a:rPr lang="en-US" altLang="zh-CN" sz="2000" b="1" i="1">
                  <a:latin typeface="Times New Roman" panose="02020603050405020304" pitchFamily="18" charset="0"/>
                  <a:ea typeface="宋体" panose="02010600030101010101" pitchFamily="2" charset="-122"/>
                </a:rPr>
                <a:t>100m</a:t>
              </a:r>
            </a:p>
          </p:txBody>
        </p:sp>
        <p:sp>
          <p:nvSpPr>
            <p:cNvPr id="12297" name="直接连接符 264203"/>
            <p:cNvSpPr/>
            <p:nvPr/>
          </p:nvSpPr>
          <p:spPr>
            <a:xfrm flipH="1">
              <a:off x="1292" y="2299"/>
              <a:ext cx="3" cy="386"/>
            </a:xfrm>
            <a:prstGeom prst="line">
              <a:avLst/>
            </a:prstGeom>
            <a:ln w="12699" cap="flat" cmpd="sng">
              <a:solidFill>
                <a:schemeClr val="tx1"/>
              </a:solidFill>
              <a:prstDash val="solid"/>
              <a:round/>
              <a:headEnd type="stealth" w="med" len="med"/>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298" name="直接连接符 264204"/>
            <p:cNvSpPr/>
            <p:nvPr/>
          </p:nvSpPr>
          <p:spPr>
            <a:xfrm flipV="1">
              <a:off x="1280" y="3086"/>
              <a:ext cx="3" cy="382"/>
            </a:xfrm>
            <a:prstGeom prst="line">
              <a:avLst/>
            </a:prstGeom>
            <a:ln w="12699" cap="flat" cmpd="sng">
              <a:solidFill>
                <a:schemeClr val="tx1"/>
              </a:solidFill>
              <a:prstDash val="solid"/>
              <a:round/>
              <a:headEnd type="stealth" w="med" len="med"/>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299" name="直接连接符 264205"/>
            <p:cNvSpPr/>
            <p:nvPr/>
          </p:nvSpPr>
          <p:spPr>
            <a:xfrm flipV="1">
              <a:off x="1117" y="3458"/>
              <a:ext cx="261" cy="2"/>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grpSp>
      <p:grpSp>
        <p:nvGrpSpPr>
          <p:cNvPr id="264207" name="组合 264206"/>
          <p:cNvGrpSpPr/>
          <p:nvPr/>
        </p:nvGrpSpPr>
        <p:grpSpPr>
          <a:xfrm>
            <a:off x="4983163" y="3802063"/>
            <a:ext cx="1554162" cy="2598737"/>
            <a:chOff x="2179" y="2395"/>
            <a:chExt cx="979" cy="1637"/>
          </a:xfrm>
        </p:grpSpPr>
        <p:grpSp>
          <p:nvGrpSpPr>
            <p:cNvPr id="12301" name="组合 264207"/>
            <p:cNvGrpSpPr/>
            <p:nvPr/>
          </p:nvGrpSpPr>
          <p:grpSpPr>
            <a:xfrm>
              <a:off x="2179" y="3213"/>
              <a:ext cx="591" cy="280"/>
              <a:chOff x="2801" y="2891"/>
              <a:chExt cx="412" cy="210"/>
            </a:xfrm>
          </p:grpSpPr>
          <p:sp>
            <p:nvSpPr>
              <p:cNvPr id="12302" name="任意多边形 264208"/>
              <p:cNvSpPr/>
              <p:nvPr/>
            </p:nvSpPr>
            <p:spPr>
              <a:xfrm>
                <a:off x="2904" y="3063"/>
                <a:ext cx="215" cy="27"/>
              </a:xfrm>
              <a:custGeom>
                <a:avLst/>
                <a:gdLst/>
                <a:ahLst/>
                <a:cxnLst/>
                <a:rect l="0" t="0" r="0" b="0"/>
                <a:pathLst>
                  <a:path w="215" h="27">
                    <a:moveTo>
                      <a:pt x="214" y="0"/>
                    </a:moveTo>
                    <a:lnTo>
                      <a:pt x="0" y="0"/>
                    </a:lnTo>
                    <a:lnTo>
                      <a:pt x="0" y="26"/>
                    </a:lnTo>
                    <a:lnTo>
                      <a:pt x="214" y="26"/>
                    </a:lnTo>
                    <a:lnTo>
                      <a:pt x="214" y="0"/>
                    </a:lnTo>
                  </a:path>
                </a:pathLst>
              </a:custGeom>
              <a:solidFill>
                <a:srgbClr val="FFCC33"/>
              </a:solidFill>
              <a:ln w="9525" cap="rnd" cmpd="sng">
                <a:solidFill>
                  <a:schemeClr val="tx1"/>
                </a:solidFill>
                <a:prstDash val="solid"/>
                <a:round/>
                <a:headEnd type="none" w="med" len="med"/>
                <a:tailEnd type="none" w="med" len="med"/>
              </a:ln>
            </p:spPr>
            <p:txBody>
              <a:bodyPr/>
              <a:lstStyle/>
              <a:p>
                <a:endParaRPr lang="zh-CN" altLang="en-US" b="1"/>
              </a:p>
            </p:txBody>
          </p:sp>
          <p:grpSp>
            <p:nvGrpSpPr>
              <p:cNvPr id="12303" name="组合 264209"/>
              <p:cNvGrpSpPr/>
              <p:nvPr/>
            </p:nvGrpSpPr>
            <p:grpSpPr>
              <a:xfrm>
                <a:off x="2922" y="3067"/>
                <a:ext cx="189" cy="18"/>
                <a:chOff x="2922" y="3067"/>
                <a:chExt cx="189" cy="18"/>
              </a:xfrm>
            </p:grpSpPr>
            <p:sp>
              <p:nvSpPr>
                <p:cNvPr id="12304" name="直接连接符 264210"/>
                <p:cNvSpPr/>
                <p:nvPr/>
              </p:nvSpPr>
              <p:spPr>
                <a:xfrm>
                  <a:off x="3111" y="3067"/>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05" name="直接连接符 264211"/>
                <p:cNvSpPr/>
                <p:nvPr/>
              </p:nvSpPr>
              <p:spPr>
                <a:xfrm>
                  <a:off x="3098" y="3067"/>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06" name="直接连接符 264212"/>
                <p:cNvSpPr/>
                <p:nvPr/>
              </p:nvSpPr>
              <p:spPr>
                <a:xfrm>
                  <a:off x="3086" y="3067"/>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07" name="直接连接符 264213"/>
                <p:cNvSpPr/>
                <p:nvPr/>
              </p:nvSpPr>
              <p:spPr>
                <a:xfrm>
                  <a:off x="3073" y="3067"/>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08" name="直接连接符 264214"/>
                <p:cNvSpPr/>
                <p:nvPr/>
              </p:nvSpPr>
              <p:spPr>
                <a:xfrm>
                  <a:off x="3060" y="3067"/>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09" name="直接连接符 264215"/>
                <p:cNvSpPr/>
                <p:nvPr/>
              </p:nvSpPr>
              <p:spPr>
                <a:xfrm>
                  <a:off x="3048" y="3067"/>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10" name="直接连接符 264216"/>
                <p:cNvSpPr/>
                <p:nvPr/>
              </p:nvSpPr>
              <p:spPr>
                <a:xfrm>
                  <a:off x="3035" y="3067"/>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11" name="直接连接符 264217"/>
                <p:cNvSpPr/>
                <p:nvPr/>
              </p:nvSpPr>
              <p:spPr>
                <a:xfrm>
                  <a:off x="3023" y="3067"/>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12" name="直接连接符 264218"/>
                <p:cNvSpPr/>
                <p:nvPr/>
              </p:nvSpPr>
              <p:spPr>
                <a:xfrm>
                  <a:off x="3011" y="3067"/>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13" name="直接连接符 264219"/>
                <p:cNvSpPr/>
                <p:nvPr/>
              </p:nvSpPr>
              <p:spPr>
                <a:xfrm>
                  <a:off x="2998" y="3067"/>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14" name="直接连接符 264220"/>
                <p:cNvSpPr/>
                <p:nvPr/>
              </p:nvSpPr>
              <p:spPr>
                <a:xfrm>
                  <a:off x="2984" y="3067"/>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15" name="直接连接符 264221"/>
                <p:cNvSpPr/>
                <p:nvPr/>
              </p:nvSpPr>
              <p:spPr>
                <a:xfrm>
                  <a:off x="2972" y="3067"/>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16" name="直接连接符 264222"/>
                <p:cNvSpPr/>
                <p:nvPr/>
              </p:nvSpPr>
              <p:spPr>
                <a:xfrm>
                  <a:off x="2960" y="3067"/>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17" name="直接连接符 264223"/>
                <p:cNvSpPr/>
                <p:nvPr/>
              </p:nvSpPr>
              <p:spPr>
                <a:xfrm>
                  <a:off x="2947" y="3067"/>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18" name="直接连接符 264224"/>
                <p:cNvSpPr/>
                <p:nvPr/>
              </p:nvSpPr>
              <p:spPr>
                <a:xfrm>
                  <a:off x="2934" y="3067"/>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19" name="直接连接符 264225"/>
                <p:cNvSpPr/>
                <p:nvPr/>
              </p:nvSpPr>
              <p:spPr>
                <a:xfrm>
                  <a:off x="2922" y="3067"/>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grpSp>
          <p:sp>
            <p:nvSpPr>
              <p:cNvPr id="12320" name="矩形 264226"/>
              <p:cNvSpPr/>
              <p:nvPr/>
            </p:nvSpPr>
            <p:spPr>
              <a:xfrm>
                <a:off x="2845" y="2891"/>
                <a:ext cx="368" cy="172"/>
              </a:xfrm>
              <a:prstGeom prst="rect">
                <a:avLst/>
              </a:prstGeom>
              <a:solidFill>
                <a:srgbClr val="ADD6A5"/>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2321" name="任意多边形 264227"/>
              <p:cNvSpPr/>
              <p:nvPr/>
            </p:nvSpPr>
            <p:spPr>
              <a:xfrm>
                <a:off x="2813" y="2895"/>
                <a:ext cx="25" cy="206"/>
              </a:xfrm>
              <a:custGeom>
                <a:avLst/>
                <a:gdLst/>
                <a:ahLst/>
                <a:cxnLst/>
                <a:rect l="0" t="0" r="0" b="0"/>
                <a:pathLst>
                  <a:path w="25" h="206">
                    <a:moveTo>
                      <a:pt x="0" y="0"/>
                    </a:moveTo>
                    <a:lnTo>
                      <a:pt x="24" y="0"/>
                    </a:lnTo>
                    <a:lnTo>
                      <a:pt x="24" y="205"/>
                    </a:lnTo>
                  </a:path>
                </a:pathLst>
              </a:custGeom>
              <a:noFill/>
              <a:ln w="25399" cap="rnd" cmpd="sng">
                <a:solidFill>
                  <a:schemeClr val="tx1"/>
                </a:solidFill>
                <a:prstDash val="solid"/>
                <a:round/>
                <a:headEnd type="none" w="sm" len="sm"/>
                <a:tailEnd type="none" w="sm" len="sm"/>
              </a:ln>
            </p:spPr>
            <p:txBody>
              <a:bodyPr/>
              <a:lstStyle/>
              <a:p>
                <a:endParaRPr lang="zh-CN" altLang="en-US" b="1"/>
              </a:p>
            </p:txBody>
          </p:sp>
          <p:grpSp>
            <p:nvGrpSpPr>
              <p:cNvPr id="12322" name="组合 264228"/>
              <p:cNvGrpSpPr/>
              <p:nvPr/>
            </p:nvGrpSpPr>
            <p:grpSpPr>
              <a:xfrm>
                <a:off x="2801" y="2935"/>
                <a:ext cx="32" cy="23"/>
                <a:chOff x="2801" y="2935"/>
                <a:chExt cx="32" cy="23"/>
              </a:xfrm>
            </p:grpSpPr>
            <p:sp>
              <p:nvSpPr>
                <p:cNvPr id="12323" name="任意多边形 264229"/>
                <p:cNvSpPr/>
                <p:nvPr/>
              </p:nvSpPr>
              <p:spPr>
                <a:xfrm>
                  <a:off x="2801" y="2940"/>
                  <a:ext cx="23" cy="17"/>
                </a:xfrm>
                <a:custGeom>
                  <a:avLst/>
                  <a:gdLst/>
                  <a:ahLst/>
                  <a:cxnLst/>
                  <a:rect l="0" t="0" r="0" b="0"/>
                  <a:pathLst>
                    <a:path w="23" h="17">
                      <a:moveTo>
                        <a:pt x="22" y="0"/>
                      </a:moveTo>
                      <a:lnTo>
                        <a:pt x="0" y="0"/>
                      </a:lnTo>
                      <a:lnTo>
                        <a:pt x="0" y="16"/>
                      </a:lnTo>
                      <a:lnTo>
                        <a:pt x="22" y="16"/>
                      </a:lnTo>
                      <a:lnTo>
                        <a:pt x="22" y="0"/>
                      </a:lnTo>
                    </a:path>
                  </a:pathLst>
                </a:custGeom>
                <a:solidFill>
                  <a:srgbClr val="E9E7D1"/>
                </a:solidFill>
                <a:ln w="9525" cap="rnd" cmpd="sng">
                  <a:solidFill>
                    <a:schemeClr val="tx1"/>
                  </a:solidFill>
                  <a:prstDash val="solid"/>
                  <a:round/>
                  <a:headEnd type="none" w="med" len="med"/>
                  <a:tailEnd type="none" w="med" len="med"/>
                </a:ln>
              </p:spPr>
              <p:txBody>
                <a:bodyPr/>
                <a:lstStyle/>
                <a:p>
                  <a:endParaRPr lang="zh-CN" altLang="en-US" b="1"/>
                </a:p>
              </p:txBody>
            </p:sp>
            <p:sp>
              <p:nvSpPr>
                <p:cNvPr id="12324" name="任意多边形 264230"/>
                <p:cNvSpPr/>
                <p:nvPr/>
              </p:nvSpPr>
              <p:spPr>
                <a:xfrm>
                  <a:off x="2816" y="2935"/>
                  <a:ext cx="17" cy="23"/>
                </a:xfrm>
                <a:custGeom>
                  <a:avLst/>
                  <a:gdLst/>
                  <a:ahLst/>
                  <a:cxnLst/>
                  <a:rect l="0" t="0" r="0" b="0"/>
                  <a:pathLst>
                    <a:path w="17" h="23">
                      <a:moveTo>
                        <a:pt x="16" y="0"/>
                      </a:moveTo>
                      <a:lnTo>
                        <a:pt x="0" y="0"/>
                      </a:lnTo>
                      <a:lnTo>
                        <a:pt x="0" y="22"/>
                      </a:lnTo>
                      <a:lnTo>
                        <a:pt x="16" y="22"/>
                      </a:lnTo>
                      <a:lnTo>
                        <a:pt x="16" y="0"/>
                      </a:lnTo>
                    </a:path>
                  </a:pathLst>
                </a:custGeom>
                <a:solidFill>
                  <a:srgbClr val="52493E"/>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325" name="组合 264231"/>
              <p:cNvGrpSpPr/>
              <p:nvPr/>
            </p:nvGrpSpPr>
            <p:grpSpPr>
              <a:xfrm>
                <a:off x="3048" y="2940"/>
                <a:ext cx="62" cy="54"/>
                <a:chOff x="3048" y="2940"/>
                <a:chExt cx="62" cy="54"/>
              </a:xfrm>
            </p:grpSpPr>
            <p:sp>
              <p:nvSpPr>
                <p:cNvPr id="12326" name="任意多边形 264232"/>
                <p:cNvSpPr/>
                <p:nvPr/>
              </p:nvSpPr>
              <p:spPr>
                <a:xfrm>
                  <a:off x="3048" y="2944"/>
                  <a:ext cx="60" cy="50"/>
                </a:xfrm>
                <a:custGeom>
                  <a:avLst/>
                  <a:gdLst/>
                  <a:ahLst/>
                  <a:cxnLst/>
                  <a:rect l="0" t="0" r="0" b="0"/>
                  <a:pathLst>
                    <a:path w="60" h="50">
                      <a:moveTo>
                        <a:pt x="59" y="0"/>
                      </a:moveTo>
                      <a:lnTo>
                        <a:pt x="0" y="0"/>
                      </a:lnTo>
                      <a:lnTo>
                        <a:pt x="0" y="49"/>
                      </a:lnTo>
                      <a:lnTo>
                        <a:pt x="59" y="49"/>
                      </a:lnTo>
                      <a:lnTo>
                        <a:pt x="59"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327" name="任意多边形 264233"/>
                <p:cNvSpPr/>
                <p:nvPr/>
              </p:nvSpPr>
              <p:spPr>
                <a:xfrm>
                  <a:off x="3050" y="2940"/>
                  <a:ext cx="60" cy="50"/>
                </a:xfrm>
                <a:custGeom>
                  <a:avLst/>
                  <a:gdLst/>
                  <a:ahLst/>
                  <a:cxnLst/>
                  <a:rect l="0" t="0" r="0" b="0"/>
                  <a:pathLst>
                    <a:path w="60" h="50">
                      <a:moveTo>
                        <a:pt x="59" y="0"/>
                      </a:moveTo>
                      <a:lnTo>
                        <a:pt x="0" y="0"/>
                      </a:lnTo>
                      <a:lnTo>
                        <a:pt x="0" y="49"/>
                      </a:lnTo>
                      <a:lnTo>
                        <a:pt x="59" y="49"/>
                      </a:lnTo>
                      <a:lnTo>
                        <a:pt x="59"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328" name="组合 264234"/>
              <p:cNvGrpSpPr/>
              <p:nvPr/>
            </p:nvGrpSpPr>
            <p:grpSpPr>
              <a:xfrm>
                <a:off x="2939" y="2989"/>
                <a:ext cx="79" cy="70"/>
                <a:chOff x="2939" y="2989"/>
                <a:chExt cx="79" cy="70"/>
              </a:xfrm>
            </p:grpSpPr>
            <p:sp>
              <p:nvSpPr>
                <p:cNvPr id="12329" name="任意多边形 264235"/>
                <p:cNvSpPr/>
                <p:nvPr/>
              </p:nvSpPr>
              <p:spPr>
                <a:xfrm>
                  <a:off x="2939" y="2993"/>
                  <a:ext cx="76" cy="66"/>
                </a:xfrm>
                <a:custGeom>
                  <a:avLst/>
                  <a:gdLst/>
                  <a:ahLst/>
                  <a:cxnLst/>
                  <a:rect l="0" t="0" r="0" b="0"/>
                  <a:pathLst>
                    <a:path w="76" h="66">
                      <a:moveTo>
                        <a:pt x="75" y="0"/>
                      </a:moveTo>
                      <a:lnTo>
                        <a:pt x="0" y="0"/>
                      </a:lnTo>
                      <a:lnTo>
                        <a:pt x="0" y="65"/>
                      </a:lnTo>
                      <a:lnTo>
                        <a:pt x="75" y="65"/>
                      </a:lnTo>
                      <a:lnTo>
                        <a:pt x="75"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330" name="任意多边形 264236"/>
                <p:cNvSpPr/>
                <p:nvPr/>
              </p:nvSpPr>
              <p:spPr>
                <a:xfrm>
                  <a:off x="2942" y="2989"/>
                  <a:ext cx="76" cy="67"/>
                </a:xfrm>
                <a:custGeom>
                  <a:avLst/>
                  <a:gdLst/>
                  <a:ahLst/>
                  <a:cxnLst/>
                  <a:rect l="0" t="0" r="0" b="0"/>
                  <a:pathLst>
                    <a:path w="76" h="67">
                      <a:moveTo>
                        <a:pt x="75" y="0"/>
                      </a:moveTo>
                      <a:lnTo>
                        <a:pt x="0" y="0"/>
                      </a:lnTo>
                      <a:lnTo>
                        <a:pt x="0" y="66"/>
                      </a:lnTo>
                      <a:lnTo>
                        <a:pt x="75" y="66"/>
                      </a:lnTo>
                      <a:lnTo>
                        <a:pt x="75"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331" name="组合 264237"/>
              <p:cNvGrpSpPr/>
              <p:nvPr/>
            </p:nvGrpSpPr>
            <p:grpSpPr>
              <a:xfrm>
                <a:off x="3186" y="2940"/>
                <a:ext cx="20" cy="82"/>
                <a:chOff x="3186" y="2940"/>
                <a:chExt cx="20" cy="82"/>
              </a:xfrm>
            </p:grpSpPr>
            <p:sp>
              <p:nvSpPr>
                <p:cNvPr id="12332" name="任意多边形 264238"/>
                <p:cNvSpPr/>
                <p:nvPr/>
              </p:nvSpPr>
              <p:spPr>
                <a:xfrm>
                  <a:off x="3186" y="2944"/>
                  <a:ext cx="17" cy="78"/>
                </a:xfrm>
                <a:custGeom>
                  <a:avLst/>
                  <a:gdLst/>
                  <a:ahLst/>
                  <a:cxnLst/>
                  <a:rect l="0" t="0" r="0" b="0"/>
                  <a:pathLst>
                    <a:path w="17" h="78">
                      <a:moveTo>
                        <a:pt x="16" y="0"/>
                      </a:moveTo>
                      <a:lnTo>
                        <a:pt x="0" y="0"/>
                      </a:lnTo>
                      <a:lnTo>
                        <a:pt x="0" y="77"/>
                      </a:lnTo>
                      <a:lnTo>
                        <a:pt x="16" y="77"/>
                      </a:lnTo>
                      <a:lnTo>
                        <a:pt x="16"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333" name="任意多边形 264239"/>
                <p:cNvSpPr/>
                <p:nvPr/>
              </p:nvSpPr>
              <p:spPr>
                <a:xfrm>
                  <a:off x="3188" y="2940"/>
                  <a:ext cx="18" cy="79"/>
                </a:xfrm>
                <a:custGeom>
                  <a:avLst/>
                  <a:gdLst/>
                  <a:ahLst/>
                  <a:cxnLst/>
                  <a:rect l="0" t="0" r="0" b="0"/>
                  <a:pathLst>
                    <a:path w="18" h="79">
                      <a:moveTo>
                        <a:pt x="17" y="0"/>
                      </a:moveTo>
                      <a:lnTo>
                        <a:pt x="0" y="0"/>
                      </a:lnTo>
                      <a:lnTo>
                        <a:pt x="0" y="78"/>
                      </a:lnTo>
                      <a:lnTo>
                        <a:pt x="17" y="78"/>
                      </a:lnTo>
                      <a:lnTo>
                        <a:pt x="17"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334" name="组合 264240"/>
              <p:cNvGrpSpPr/>
              <p:nvPr/>
            </p:nvGrpSpPr>
            <p:grpSpPr>
              <a:xfrm>
                <a:off x="3168" y="3028"/>
                <a:ext cx="28" cy="21"/>
                <a:chOff x="3168" y="3028"/>
                <a:chExt cx="28" cy="21"/>
              </a:xfrm>
            </p:grpSpPr>
            <p:sp>
              <p:nvSpPr>
                <p:cNvPr id="12335" name="任意多边形 264241"/>
                <p:cNvSpPr/>
                <p:nvPr/>
              </p:nvSpPr>
              <p:spPr>
                <a:xfrm>
                  <a:off x="3168" y="3032"/>
                  <a:ext cx="26" cy="17"/>
                </a:xfrm>
                <a:custGeom>
                  <a:avLst/>
                  <a:gdLst/>
                  <a:ahLst/>
                  <a:cxnLst/>
                  <a:rect l="0" t="0" r="0" b="0"/>
                  <a:pathLst>
                    <a:path w="26" h="17">
                      <a:moveTo>
                        <a:pt x="25" y="0"/>
                      </a:moveTo>
                      <a:lnTo>
                        <a:pt x="0" y="0"/>
                      </a:lnTo>
                      <a:lnTo>
                        <a:pt x="0" y="16"/>
                      </a:lnTo>
                      <a:lnTo>
                        <a:pt x="25" y="16"/>
                      </a:lnTo>
                      <a:lnTo>
                        <a:pt x="25"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336" name="任意多边形 264242"/>
                <p:cNvSpPr/>
                <p:nvPr/>
              </p:nvSpPr>
              <p:spPr>
                <a:xfrm>
                  <a:off x="3170" y="3028"/>
                  <a:ext cx="26" cy="18"/>
                </a:xfrm>
                <a:custGeom>
                  <a:avLst/>
                  <a:gdLst/>
                  <a:ahLst/>
                  <a:cxnLst/>
                  <a:rect l="0" t="0" r="0" b="0"/>
                  <a:pathLst>
                    <a:path w="26" h="18">
                      <a:moveTo>
                        <a:pt x="25" y="0"/>
                      </a:moveTo>
                      <a:lnTo>
                        <a:pt x="0" y="0"/>
                      </a:lnTo>
                      <a:lnTo>
                        <a:pt x="0" y="17"/>
                      </a:lnTo>
                      <a:lnTo>
                        <a:pt x="25" y="17"/>
                      </a:lnTo>
                      <a:lnTo>
                        <a:pt x="25"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337" name="组合 264243"/>
              <p:cNvGrpSpPr/>
              <p:nvPr/>
            </p:nvGrpSpPr>
            <p:grpSpPr>
              <a:xfrm>
                <a:off x="3126" y="2942"/>
                <a:ext cx="20" cy="37"/>
                <a:chOff x="3126" y="2942"/>
                <a:chExt cx="20" cy="37"/>
              </a:xfrm>
            </p:grpSpPr>
            <p:sp>
              <p:nvSpPr>
                <p:cNvPr id="12338" name="任意多边形 264244"/>
                <p:cNvSpPr/>
                <p:nvPr/>
              </p:nvSpPr>
              <p:spPr>
                <a:xfrm>
                  <a:off x="3126" y="2945"/>
                  <a:ext cx="18" cy="34"/>
                </a:xfrm>
                <a:custGeom>
                  <a:avLst/>
                  <a:gdLst/>
                  <a:ahLst/>
                  <a:cxnLst/>
                  <a:rect l="0" t="0" r="0" b="0"/>
                  <a:pathLst>
                    <a:path w="18" h="34">
                      <a:moveTo>
                        <a:pt x="17" y="0"/>
                      </a:moveTo>
                      <a:lnTo>
                        <a:pt x="0" y="0"/>
                      </a:lnTo>
                      <a:lnTo>
                        <a:pt x="0" y="33"/>
                      </a:lnTo>
                      <a:lnTo>
                        <a:pt x="17" y="33"/>
                      </a:lnTo>
                      <a:lnTo>
                        <a:pt x="17"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339" name="任意多边形 264245"/>
                <p:cNvSpPr/>
                <p:nvPr/>
              </p:nvSpPr>
              <p:spPr>
                <a:xfrm>
                  <a:off x="3128" y="2942"/>
                  <a:ext cx="18" cy="34"/>
                </a:xfrm>
                <a:custGeom>
                  <a:avLst/>
                  <a:gdLst/>
                  <a:ahLst/>
                  <a:cxnLst/>
                  <a:rect l="0" t="0" r="0" b="0"/>
                  <a:pathLst>
                    <a:path w="18" h="34">
                      <a:moveTo>
                        <a:pt x="17" y="0"/>
                      </a:moveTo>
                      <a:lnTo>
                        <a:pt x="0" y="0"/>
                      </a:lnTo>
                      <a:lnTo>
                        <a:pt x="0" y="33"/>
                      </a:lnTo>
                      <a:lnTo>
                        <a:pt x="17" y="33"/>
                      </a:lnTo>
                      <a:lnTo>
                        <a:pt x="17"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340" name="组合 264246"/>
              <p:cNvGrpSpPr/>
              <p:nvPr/>
            </p:nvGrpSpPr>
            <p:grpSpPr>
              <a:xfrm>
                <a:off x="3125" y="2978"/>
                <a:ext cx="20" cy="37"/>
                <a:chOff x="3125" y="2978"/>
                <a:chExt cx="20" cy="37"/>
              </a:xfrm>
            </p:grpSpPr>
            <p:sp>
              <p:nvSpPr>
                <p:cNvPr id="12341" name="任意多边形 264247"/>
                <p:cNvSpPr/>
                <p:nvPr/>
              </p:nvSpPr>
              <p:spPr>
                <a:xfrm>
                  <a:off x="3125" y="2981"/>
                  <a:ext cx="17" cy="34"/>
                </a:xfrm>
                <a:custGeom>
                  <a:avLst/>
                  <a:gdLst/>
                  <a:ahLst/>
                  <a:cxnLst/>
                  <a:rect l="0" t="0" r="0" b="0"/>
                  <a:pathLst>
                    <a:path w="17" h="34">
                      <a:moveTo>
                        <a:pt x="16" y="0"/>
                      </a:moveTo>
                      <a:lnTo>
                        <a:pt x="0" y="0"/>
                      </a:lnTo>
                      <a:lnTo>
                        <a:pt x="0" y="33"/>
                      </a:lnTo>
                      <a:lnTo>
                        <a:pt x="16" y="33"/>
                      </a:lnTo>
                      <a:lnTo>
                        <a:pt x="16"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342" name="任意多边形 264248"/>
                <p:cNvSpPr/>
                <p:nvPr/>
              </p:nvSpPr>
              <p:spPr>
                <a:xfrm>
                  <a:off x="3127" y="2978"/>
                  <a:ext cx="18" cy="35"/>
                </a:xfrm>
                <a:custGeom>
                  <a:avLst/>
                  <a:gdLst/>
                  <a:ahLst/>
                  <a:cxnLst/>
                  <a:rect l="0" t="0" r="0" b="0"/>
                  <a:pathLst>
                    <a:path w="18" h="35">
                      <a:moveTo>
                        <a:pt x="17" y="0"/>
                      </a:moveTo>
                      <a:lnTo>
                        <a:pt x="0" y="0"/>
                      </a:lnTo>
                      <a:lnTo>
                        <a:pt x="0" y="34"/>
                      </a:lnTo>
                      <a:lnTo>
                        <a:pt x="17" y="34"/>
                      </a:lnTo>
                      <a:lnTo>
                        <a:pt x="17"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343" name="组合 264249"/>
              <p:cNvGrpSpPr/>
              <p:nvPr/>
            </p:nvGrpSpPr>
            <p:grpSpPr>
              <a:xfrm>
                <a:off x="3025" y="2940"/>
                <a:ext cx="19" cy="31"/>
                <a:chOff x="3025" y="2940"/>
                <a:chExt cx="19" cy="31"/>
              </a:xfrm>
            </p:grpSpPr>
            <p:sp>
              <p:nvSpPr>
                <p:cNvPr id="12344" name="任意多边形 264250"/>
                <p:cNvSpPr/>
                <p:nvPr/>
              </p:nvSpPr>
              <p:spPr>
                <a:xfrm>
                  <a:off x="3025" y="2944"/>
                  <a:ext cx="17" cy="27"/>
                </a:xfrm>
                <a:custGeom>
                  <a:avLst/>
                  <a:gdLst/>
                  <a:ahLst/>
                  <a:cxnLst/>
                  <a:rect l="0" t="0" r="0" b="0"/>
                  <a:pathLst>
                    <a:path w="17" h="27">
                      <a:moveTo>
                        <a:pt x="16" y="0"/>
                      </a:moveTo>
                      <a:lnTo>
                        <a:pt x="0" y="0"/>
                      </a:lnTo>
                      <a:lnTo>
                        <a:pt x="0" y="26"/>
                      </a:lnTo>
                      <a:lnTo>
                        <a:pt x="16" y="26"/>
                      </a:lnTo>
                      <a:lnTo>
                        <a:pt x="16"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345" name="任意多边形 264251"/>
                <p:cNvSpPr/>
                <p:nvPr/>
              </p:nvSpPr>
              <p:spPr>
                <a:xfrm>
                  <a:off x="3027" y="2940"/>
                  <a:ext cx="17" cy="28"/>
                </a:xfrm>
                <a:custGeom>
                  <a:avLst/>
                  <a:gdLst/>
                  <a:ahLst/>
                  <a:cxnLst/>
                  <a:rect l="0" t="0" r="0" b="0"/>
                  <a:pathLst>
                    <a:path w="17" h="28">
                      <a:moveTo>
                        <a:pt x="16" y="0"/>
                      </a:moveTo>
                      <a:lnTo>
                        <a:pt x="0" y="0"/>
                      </a:lnTo>
                      <a:lnTo>
                        <a:pt x="0" y="27"/>
                      </a:lnTo>
                      <a:lnTo>
                        <a:pt x="16" y="27"/>
                      </a:lnTo>
                      <a:lnTo>
                        <a:pt x="16"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346" name="组合 264252"/>
              <p:cNvGrpSpPr/>
              <p:nvPr/>
            </p:nvGrpSpPr>
            <p:grpSpPr>
              <a:xfrm>
                <a:off x="3161" y="2940"/>
                <a:ext cx="19" cy="82"/>
                <a:chOff x="3161" y="2940"/>
                <a:chExt cx="19" cy="82"/>
              </a:xfrm>
            </p:grpSpPr>
            <p:sp>
              <p:nvSpPr>
                <p:cNvPr id="12347" name="任意多边形 264253"/>
                <p:cNvSpPr/>
                <p:nvPr/>
              </p:nvSpPr>
              <p:spPr>
                <a:xfrm>
                  <a:off x="3161" y="2944"/>
                  <a:ext cx="18" cy="78"/>
                </a:xfrm>
                <a:custGeom>
                  <a:avLst/>
                  <a:gdLst/>
                  <a:ahLst/>
                  <a:cxnLst/>
                  <a:rect l="0" t="0" r="0" b="0"/>
                  <a:pathLst>
                    <a:path w="18" h="78">
                      <a:moveTo>
                        <a:pt x="17" y="0"/>
                      </a:moveTo>
                      <a:lnTo>
                        <a:pt x="0" y="0"/>
                      </a:lnTo>
                      <a:lnTo>
                        <a:pt x="0" y="77"/>
                      </a:lnTo>
                      <a:lnTo>
                        <a:pt x="17" y="77"/>
                      </a:lnTo>
                      <a:lnTo>
                        <a:pt x="17"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348" name="任意多边形 264254"/>
                <p:cNvSpPr/>
                <p:nvPr/>
              </p:nvSpPr>
              <p:spPr>
                <a:xfrm>
                  <a:off x="3162" y="2940"/>
                  <a:ext cx="18" cy="79"/>
                </a:xfrm>
                <a:custGeom>
                  <a:avLst/>
                  <a:gdLst/>
                  <a:ahLst/>
                  <a:cxnLst/>
                  <a:rect l="0" t="0" r="0" b="0"/>
                  <a:pathLst>
                    <a:path w="18" h="79">
                      <a:moveTo>
                        <a:pt x="17" y="0"/>
                      </a:moveTo>
                      <a:lnTo>
                        <a:pt x="0" y="0"/>
                      </a:lnTo>
                      <a:lnTo>
                        <a:pt x="0" y="78"/>
                      </a:lnTo>
                      <a:lnTo>
                        <a:pt x="17" y="78"/>
                      </a:lnTo>
                      <a:lnTo>
                        <a:pt x="17"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349" name="组合 264255"/>
              <p:cNvGrpSpPr/>
              <p:nvPr/>
            </p:nvGrpSpPr>
            <p:grpSpPr>
              <a:xfrm>
                <a:off x="3085" y="2907"/>
                <a:ext cx="21" cy="21"/>
                <a:chOff x="3085" y="2907"/>
                <a:chExt cx="21" cy="21"/>
              </a:xfrm>
            </p:grpSpPr>
            <p:sp>
              <p:nvSpPr>
                <p:cNvPr id="12350" name="任意多边形 264256"/>
                <p:cNvSpPr/>
                <p:nvPr/>
              </p:nvSpPr>
              <p:spPr>
                <a:xfrm>
                  <a:off x="3085" y="2911"/>
                  <a:ext cx="20" cy="17"/>
                </a:xfrm>
                <a:custGeom>
                  <a:avLst/>
                  <a:gdLst/>
                  <a:ahLst/>
                  <a:cxnLst/>
                  <a:rect l="0" t="0" r="0" b="0"/>
                  <a:pathLst>
                    <a:path w="20" h="17">
                      <a:moveTo>
                        <a:pt x="19" y="0"/>
                      </a:moveTo>
                      <a:lnTo>
                        <a:pt x="0" y="0"/>
                      </a:lnTo>
                      <a:lnTo>
                        <a:pt x="0" y="16"/>
                      </a:lnTo>
                      <a:lnTo>
                        <a:pt x="19" y="16"/>
                      </a:lnTo>
                      <a:lnTo>
                        <a:pt x="19"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351" name="任意多边形 264257"/>
                <p:cNvSpPr/>
                <p:nvPr/>
              </p:nvSpPr>
              <p:spPr>
                <a:xfrm>
                  <a:off x="3087" y="2907"/>
                  <a:ext cx="19" cy="19"/>
                </a:xfrm>
                <a:custGeom>
                  <a:avLst/>
                  <a:gdLst/>
                  <a:ahLst/>
                  <a:cxnLst/>
                  <a:rect l="0" t="0" r="0" b="0"/>
                  <a:pathLst>
                    <a:path w="19" h="19">
                      <a:moveTo>
                        <a:pt x="18" y="0"/>
                      </a:moveTo>
                      <a:lnTo>
                        <a:pt x="0" y="0"/>
                      </a:lnTo>
                      <a:lnTo>
                        <a:pt x="0" y="18"/>
                      </a:lnTo>
                      <a:lnTo>
                        <a:pt x="18" y="18"/>
                      </a:lnTo>
                      <a:lnTo>
                        <a:pt x="18"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352" name="组合 264258"/>
              <p:cNvGrpSpPr/>
              <p:nvPr/>
            </p:nvGrpSpPr>
            <p:grpSpPr>
              <a:xfrm>
                <a:off x="2904" y="2924"/>
                <a:ext cx="24" cy="21"/>
                <a:chOff x="2904" y="2924"/>
                <a:chExt cx="24" cy="21"/>
              </a:xfrm>
            </p:grpSpPr>
            <p:sp>
              <p:nvSpPr>
                <p:cNvPr id="12353" name="任意多边形 264259"/>
                <p:cNvSpPr/>
                <p:nvPr/>
              </p:nvSpPr>
              <p:spPr>
                <a:xfrm>
                  <a:off x="2904" y="2926"/>
                  <a:ext cx="21" cy="19"/>
                </a:xfrm>
                <a:custGeom>
                  <a:avLst/>
                  <a:gdLst/>
                  <a:ahLst/>
                  <a:cxnLst/>
                  <a:rect l="0" t="0" r="0" b="0"/>
                  <a:pathLst>
                    <a:path w="21" h="19">
                      <a:moveTo>
                        <a:pt x="20" y="0"/>
                      </a:moveTo>
                      <a:lnTo>
                        <a:pt x="0" y="0"/>
                      </a:lnTo>
                      <a:lnTo>
                        <a:pt x="0" y="18"/>
                      </a:lnTo>
                      <a:lnTo>
                        <a:pt x="20" y="18"/>
                      </a:lnTo>
                      <a:lnTo>
                        <a:pt x="20"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354" name="任意多边形 264260"/>
                <p:cNvSpPr/>
                <p:nvPr/>
              </p:nvSpPr>
              <p:spPr>
                <a:xfrm>
                  <a:off x="2906" y="2924"/>
                  <a:ext cx="22" cy="18"/>
                </a:xfrm>
                <a:custGeom>
                  <a:avLst/>
                  <a:gdLst/>
                  <a:ahLst/>
                  <a:cxnLst/>
                  <a:rect l="0" t="0" r="0" b="0"/>
                  <a:pathLst>
                    <a:path w="22" h="18">
                      <a:moveTo>
                        <a:pt x="21" y="0"/>
                      </a:moveTo>
                      <a:lnTo>
                        <a:pt x="0" y="0"/>
                      </a:lnTo>
                      <a:lnTo>
                        <a:pt x="0" y="17"/>
                      </a:lnTo>
                      <a:lnTo>
                        <a:pt x="21" y="17"/>
                      </a:lnTo>
                      <a:lnTo>
                        <a:pt x="21"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355" name="组合 264261"/>
              <p:cNvGrpSpPr/>
              <p:nvPr/>
            </p:nvGrpSpPr>
            <p:grpSpPr>
              <a:xfrm>
                <a:off x="2854" y="2979"/>
                <a:ext cx="34" cy="20"/>
                <a:chOff x="2854" y="2979"/>
                <a:chExt cx="34" cy="20"/>
              </a:xfrm>
            </p:grpSpPr>
            <p:sp>
              <p:nvSpPr>
                <p:cNvPr id="12356" name="任意多边形 264262"/>
                <p:cNvSpPr/>
                <p:nvPr/>
              </p:nvSpPr>
              <p:spPr>
                <a:xfrm>
                  <a:off x="2854" y="2982"/>
                  <a:ext cx="30" cy="17"/>
                </a:xfrm>
                <a:custGeom>
                  <a:avLst/>
                  <a:gdLst/>
                  <a:ahLst/>
                  <a:cxnLst/>
                  <a:rect l="0" t="0" r="0" b="0"/>
                  <a:pathLst>
                    <a:path w="30" h="17">
                      <a:moveTo>
                        <a:pt x="29" y="0"/>
                      </a:moveTo>
                      <a:lnTo>
                        <a:pt x="0" y="0"/>
                      </a:lnTo>
                      <a:lnTo>
                        <a:pt x="0" y="16"/>
                      </a:lnTo>
                      <a:lnTo>
                        <a:pt x="29" y="16"/>
                      </a:lnTo>
                      <a:lnTo>
                        <a:pt x="29"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357" name="任意多边形 264263"/>
                <p:cNvSpPr/>
                <p:nvPr/>
              </p:nvSpPr>
              <p:spPr>
                <a:xfrm>
                  <a:off x="2857" y="2979"/>
                  <a:ext cx="31" cy="17"/>
                </a:xfrm>
                <a:custGeom>
                  <a:avLst/>
                  <a:gdLst/>
                  <a:ahLst/>
                  <a:cxnLst/>
                  <a:rect l="0" t="0" r="0" b="0"/>
                  <a:pathLst>
                    <a:path w="31" h="17">
                      <a:moveTo>
                        <a:pt x="30" y="0"/>
                      </a:moveTo>
                      <a:lnTo>
                        <a:pt x="0" y="0"/>
                      </a:lnTo>
                      <a:lnTo>
                        <a:pt x="0" y="16"/>
                      </a:lnTo>
                      <a:lnTo>
                        <a:pt x="30" y="16"/>
                      </a:lnTo>
                      <a:lnTo>
                        <a:pt x="30"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358" name="组合 264264"/>
              <p:cNvGrpSpPr/>
              <p:nvPr/>
            </p:nvGrpSpPr>
            <p:grpSpPr>
              <a:xfrm>
                <a:off x="2854" y="3003"/>
                <a:ext cx="34" cy="20"/>
                <a:chOff x="2854" y="3003"/>
                <a:chExt cx="34" cy="20"/>
              </a:xfrm>
            </p:grpSpPr>
            <p:sp>
              <p:nvSpPr>
                <p:cNvPr id="12359" name="任意多边形 264265"/>
                <p:cNvSpPr/>
                <p:nvPr/>
              </p:nvSpPr>
              <p:spPr>
                <a:xfrm>
                  <a:off x="2854" y="3006"/>
                  <a:ext cx="30" cy="17"/>
                </a:xfrm>
                <a:custGeom>
                  <a:avLst/>
                  <a:gdLst/>
                  <a:ahLst/>
                  <a:cxnLst/>
                  <a:rect l="0" t="0" r="0" b="0"/>
                  <a:pathLst>
                    <a:path w="30" h="17">
                      <a:moveTo>
                        <a:pt x="29" y="0"/>
                      </a:moveTo>
                      <a:lnTo>
                        <a:pt x="0" y="0"/>
                      </a:lnTo>
                      <a:lnTo>
                        <a:pt x="0" y="16"/>
                      </a:lnTo>
                      <a:lnTo>
                        <a:pt x="29" y="16"/>
                      </a:lnTo>
                      <a:lnTo>
                        <a:pt x="29"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360" name="任意多边形 264266"/>
                <p:cNvSpPr/>
                <p:nvPr/>
              </p:nvSpPr>
              <p:spPr>
                <a:xfrm>
                  <a:off x="2857" y="3003"/>
                  <a:ext cx="31" cy="17"/>
                </a:xfrm>
                <a:custGeom>
                  <a:avLst/>
                  <a:gdLst/>
                  <a:ahLst/>
                  <a:cxnLst/>
                  <a:rect l="0" t="0" r="0" b="0"/>
                  <a:pathLst>
                    <a:path w="31" h="17">
                      <a:moveTo>
                        <a:pt x="30" y="0"/>
                      </a:moveTo>
                      <a:lnTo>
                        <a:pt x="0" y="0"/>
                      </a:lnTo>
                      <a:lnTo>
                        <a:pt x="0" y="16"/>
                      </a:lnTo>
                      <a:lnTo>
                        <a:pt x="30" y="16"/>
                      </a:lnTo>
                      <a:lnTo>
                        <a:pt x="30"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sp>
          <p:nvSpPr>
            <p:cNvPr id="12361" name="直接连接符 264267"/>
            <p:cNvSpPr/>
            <p:nvPr/>
          </p:nvSpPr>
          <p:spPr>
            <a:xfrm flipH="1">
              <a:off x="2450" y="2395"/>
              <a:ext cx="708" cy="794"/>
            </a:xfrm>
            <a:prstGeom prst="line">
              <a:avLst/>
            </a:prstGeom>
            <a:ln w="253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pic>
          <p:nvPicPr>
            <p:cNvPr id="12362" name="图片 264268"/>
            <p:cNvPicPr/>
            <p:nvPr/>
          </p:nvPicPr>
          <p:blipFill>
            <a:blip r:embed="rId4" cstate="print"/>
            <a:stretch>
              <a:fillRect/>
            </a:stretch>
          </p:blipFill>
          <p:spPr>
            <a:xfrm>
              <a:off x="2208" y="3552"/>
              <a:ext cx="624" cy="480"/>
            </a:xfrm>
            <a:prstGeom prst="rect">
              <a:avLst/>
            </a:prstGeom>
            <a:noFill/>
            <a:ln w="9525">
              <a:noFill/>
              <a:miter/>
            </a:ln>
          </p:spPr>
        </p:pic>
      </p:grpSp>
      <p:grpSp>
        <p:nvGrpSpPr>
          <p:cNvPr id="264270" name="组合 264269"/>
          <p:cNvGrpSpPr/>
          <p:nvPr/>
        </p:nvGrpSpPr>
        <p:grpSpPr>
          <a:xfrm>
            <a:off x="6194425" y="3840163"/>
            <a:ext cx="1120775" cy="2560637"/>
            <a:chOff x="2942" y="2419"/>
            <a:chExt cx="706" cy="1613"/>
          </a:xfrm>
        </p:grpSpPr>
        <p:sp>
          <p:nvSpPr>
            <p:cNvPr id="12364" name="直接连接符 264270"/>
            <p:cNvSpPr/>
            <p:nvPr/>
          </p:nvSpPr>
          <p:spPr>
            <a:xfrm flipH="1">
              <a:off x="3324" y="2419"/>
              <a:ext cx="132" cy="797"/>
            </a:xfrm>
            <a:prstGeom prst="line">
              <a:avLst/>
            </a:prstGeom>
            <a:ln w="253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grpSp>
          <p:nvGrpSpPr>
            <p:cNvPr id="12365" name="组合 264271"/>
            <p:cNvGrpSpPr/>
            <p:nvPr/>
          </p:nvGrpSpPr>
          <p:grpSpPr>
            <a:xfrm>
              <a:off x="2942" y="3225"/>
              <a:ext cx="590" cy="280"/>
              <a:chOff x="3333" y="2900"/>
              <a:chExt cx="412" cy="210"/>
            </a:xfrm>
          </p:grpSpPr>
          <p:sp>
            <p:nvSpPr>
              <p:cNvPr id="12366" name="任意多边形 264272"/>
              <p:cNvSpPr/>
              <p:nvPr/>
            </p:nvSpPr>
            <p:spPr>
              <a:xfrm>
                <a:off x="3436" y="3072"/>
                <a:ext cx="215" cy="27"/>
              </a:xfrm>
              <a:custGeom>
                <a:avLst/>
                <a:gdLst/>
                <a:ahLst/>
                <a:cxnLst/>
                <a:rect l="0" t="0" r="0" b="0"/>
                <a:pathLst>
                  <a:path w="215" h="27">
                    <a:moveTo>
                      <a:pt x="214" y="0"/>
                    </a:moveTo>
                    <a:lnTo>
                      <a:pt x="0" y="0"/>
                    </a:lnTo>
                    <a:lnTo>
                      <a:pt x="0" y="26"/>
                    </a:lnTo>
                    <a:lnTo>
                      <a:pt x="214" y="26"/>
                    </a:lnTo>
                    <a:lnTo>
                      <a:pt x="214" y="0"/>
                    </a:lnTo>
                  </a:path>
                </a:pathLst>
              </a:custGeom>
              <a:solidFill>
                <a:srgbClr val="FFCC33"/>
              </a:solidFill>
              <a:ln w="9525" cap="rnd" cmpd="sng">
                <a:solidFill>
                  <a:schemeClr val="tx1"/>
                </a:solidFill>
                <a:prstDash val="solid"/>
                <a:round/>
                <a:headEnd type="none" w="med" len="med"/>
                <a:tailEnd type="none" w="med" len="med"/>
              </a:ln>
            </p:spPr>
            <p:txBody>
              <a:bodyPr/>
              <a:lstStyle/>
              <a:p>
                <a:endParaRPr lang="zh-CN" altLang="en-US" b="1"/>
              </a:p>
            </p:txBody>
          </p:sp>
          <p:grpSp>
            <p:nvGrpSpPr>
              <p:cNvPr id="12367" name="组合 264273"/>
              <p:cNvGrpSpPr/>
              <p:nvPr/>
            </p:nvGrpSpPr>
            <p:grpSpPr>
              <a:xfrm>
                <a:off x="3454" y="3076"/>
                <a:ext cx="189" cy="18"/>
                <a:chOff x="3454" y="3076"/>
                <a:chExt cx="189" cy="18"/>
              </a:xfrm>
            </p:grpSpPr>
            <p:sp>
              <p:nvSpPr>
                <p:cNvPr id="12368" name="直接连接符 264274"/>
                <p:cNvSpPr/>
                <p:nvPr/>
              </p:nvSpPr>
              <p:spPr>
                <a:xfrm>
                  <a:off x="3643"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69" name="直接连接符 264275"/>
                <p:cNvSpPr/>
                <p:nvPr/>
              </p:nvSpPr>
              <p:spPr>
                <a:xfrm>
                  <a:off x="3630"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70" name="直接连接符 264276"/>
                <p:cNvSpPr/>
                <p:nvPr/>
              </p:nvSpPr>
              <p:spPr>
                <a:xfrm>
                  <a:off x="3618"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71" name="直接连接符 264277"/>
                <p:cNvSpPr/>
                <p:nvPr/>
              </p:nvSpPr>
              <p:spPr>
                <a:xfrm>
                  <a:off x="3605"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72" name="直接连接符 264278"/>
                <p:cNvSpPr/>
                <p:nvPr/>
              </p:nvSpPr>
              <p:spPr>
                <a:xfrm>
                  <a:off x="3592"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73" name="直接连接符 264279"/>
                <p:cNvSpPr/>
                <p:nvPr/>
              </p:nvSpPr>
              <p:spPr>
                <a:xfrm>
                  <a:off x="3580"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74" name="直接连接符 264280"/>
                <p:cNvSpPr/>
                <p:nvPr/>
              </p:nvSpPr>
              <p:spPr>
                <a:xfrm>
                  <a:off x="3567"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75" name="直接连接符 264281"/>
                <p:cNvSpPr/>
                <p:nvPr/>
              </p:nvSpPr>
              <p:spPr>
                <a:xfrm>
                  <a:off x="3555"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76" name="直接连接符 264282"/>
                <p:cNvSpPr/>
                <p:nvPr/>
              </p:nvSpPr>
              <p:spPr>
                <a:xfrm>
                  <a:off x="3543"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77" name="直接连接符 264283"/>
                <p:cNvSpPr/>
                <p:nvPr/>
              </p:nvSpPr>
              <p:spPr>
                <a:xfrm>
                  <a:off x="3530"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78" name="直接连接符 264284"/>
                <p:cNvSpPr/>
                <p:nvPr/>
              </p:nvSpPr>
              <p:spPr>
                <a:xfrm>
                  <a:off x="3516"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79" name="直接连接符 264285"/>
                <p:cNvSpPr/>
                <p:nvPr/>
              </p:nvSpPr>
              <p:spPr>
                <a:xfrm>
                  <a:off x="3504"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80" name="直接连接符 264286"/>
                <p:cNvSpPr/>
                <p:nvPr/>
              </p:nvSpPr>
              <p:spPr>
                <a:xfrm>
                  <a:off x="3492"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81" name="直接连接符 264287"/>
                <p:cNvSpPr/>
                <p:nvPr/>
              </p:nvSpPr>
              <p:spPr>
                <a:xfrm>
                  <a:off x="3479"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82" name="直接连接符 264288"/>
                <p:cNvSpPr/>
                <p:nvPr/>
              </p:nvSpPr>
              <p:spPr>
                <a:xfrm>
                  <a:off x="3466"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383" name="直接连接符 264289"/>
                <p:cNvSpPr/>
                <p:nvPr/>
              </p:nvSpPr>
              <p:spPr>
                <a:xfrm>
                  <a:off x="3454"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grpSp>
          <p:sp>
            <p:nvSpPr>
              <p:cNvPr id="12384" name="矩形 264290"/>
              <p:cNvSpPr/>
              <p:nvPr/>
            </p:nvSpPr>
            <p:spPr>
              <a:xfrm>
                <a:off x="3377" y="2900"/>
                <a:ext cx="368" cy="172"/>
              </a:xfrm>
              <a:prstGeom prst="rect">
                <a:avLst/>
              </a:prstGeom>
              <a:solidFill>
                <a:srgbClr val="ADD6A5"/>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2385" name="任意多边形 264291"/>
              <p:cNvSpPr/>
              <p:nvPr/>
            </p:nvSpPr>
            <p:spPr>
              <a:xfrm>
                <a:off x="3345" y="2904"/>
                <a:ext cx="25" cy="206"/>
              </a:xfrm>
              <a:custGeom>
                <a:avLst/>
                <a:gdLst/>
                <a:ahLst/>
                <a:cxnLst/>
                <a:rect l="0" t="0" r="0" b="0"/>
                <a:pathLst>
                  <a:path w="25" h="206">
                    <a:moveTo>
                      <a:pt x="0" y="0"/>
                    </a:moveTo>
                    <a:lnTo>
                      <a:pt x="24" y="0"/>
                    </a:lnTo>
                    <a:lnTo>
                      <a:pt x="24" y="205"/>
                    </a:lnTo>
                  </a:path>
                </a:pathLst>
              </a:custGeom>
              <a:noFill/>
              <a:ln w="25399" cap="rnd" cmpd="sng">
                <a:solidFill>
                  <a:schemeClr val="tx1"/>
                </a:solidFill>
                <a:prstDash val="solid"/>
                <a:round/>
                <a:headEnd type="none" w="sm" len="sm"/>
                <a:tailEnd type="none" w="sm" len="sm"/>
              </a:ln>
            </p:spPr>
            <p:txBody>
              <a:bodyPr/>
              <a:lstStyle/>
              <a:p>
                <a:endParaRPr lang="zh-CN" altLang="en-US" b="1"/>
              </a:p>
            </p:txBody>
          </p:sp>
          <p:grpSp>
            <p:nvGrpSpPr>
              <p:cNvPr id="12386" name="组合 264292"/>
              <p:cNvGrpSpPr/>
              <p:nvPr/>
            </p:nvGrpSpPr>
            <p:grpSpPr>
              <a:xfrm>
                <a:off x="3333" y="2944"/>
                <a:ext cx="32" cy="23"/>
                <a:chOff x="3333" y="2944"/>
                <a:chExt cx="32" cy="23"/>
              </a:xfrm>
            </p:grpSpPr>
            <p:sp>
              <p:nvSpPr>
                <p:cNvPr id="12387" name="任意多边形 264293"/>
                <p:cNvSpPr/>
                <p:nvPr/>
              </p:nvSpPr>
              <p:spPr>
                <a:xfrm>
                  <a:off x="3333" y="2949"/>
                  <a:ext cx="23" cy="17"/>
                </a:xfrm>
                <a:custGeom>
                  <a:avLst/>
                  <a:gdLst/>
                  <a:ahLst/>
                  <a:cxnLst/>
                  <a:rect l="0" t="0" r="0" b="0"/>
                  <a:pathLst>
                    <a:path w="23" h="17">
                      <a:moveTo>
                        <a:pt x="22" y="0"/>
                      </a:moveTo>
                      <a:lnTo>
                        <a:pt x="0" y="0"/>
                      </a:lnTo>
                      <a:lnTo>
                        <a:pt x="0" y="16"/>
                      </a:lnTo>
                      <a:lnTo>
                        <a:pt x="22" y="16"/>
                      </a:lnTo>
                      <a:lnTo>
                        <a:pt x="22" y="0"/>
                      </a:lnTo>
                    </a:path>
                  </a:pathLst>
                </a:custGeom>
                <a:solidFill>
                  <a:srgbClr val="E9E7D1"/>
                </a:solidFill>
                <a:ln w="9525" cap="rnd" cmpd="sng">
                  <a:solidFill>
                    <a:schemeClr val="tx1"/>
                  </a:solidFill>
                  <a:prstDash val="solid"/>
                  <a:round/>
                  <a:headEnd type="none" w="med" len="med"/>
                  <a:tailEnd type="none" w="med" len="med"/>
                </a:ln>
              </p:spPr>
              <p:txBody>
                <a:bodyPr/>
                <a:lstStyle/>
                <a:p>
                  <a:endParaRPr lang="zh-CN" altLang="en-US" b="1"/>
                </a:p>
              </p:txBody>
            </p:sp>
            <p:sp>
              <p:nvSpPr>
                <p:cNvPr id="12388" name="任意多边形 264294"/>
                <p:cNvSpPr/>
                <p:nvPr/>
              </p:nvSpPr>
              <p:spPr>
                <a:xfrm>
                  <a:off x="3348" y="2944"/>
                  <a:ext cx="17" cy="23"/>
                </a:xfrm>
                <a:custGeom>
                  <a:avLst/>
                  <a:gdLst/>
                  <a:ahLst/>
                  <a:cxnLst/>
                  <a:rect l="0" t="0" r="0" b="0"/>
                  <a:pathLst>
                    <a:path w="17" h="23">
                      <a:moveTo>
                        <a:pt x="16" y="0"/>
                      </a:moveTo>
                      <a:lnTo>
                        <a:pt x="0" y="0"/>
                      </a:lnTo>
                      <a:lnTo>
                        <a:pt x="0" y="22"/>
                      </a:lnTo>
                      <a:lnTo>
                        <a:pt x="16" y="22"/>
                      </a:lnTo>
                      <a:lnTo>
                        <a:pt x="16" y="0"/>
                      </a:lnTo>
                    </a:path>
                  </a:pathLst>
                </a:custGeom>
                <a:solidFill>
                  <a:srgbClr val="52493E"/>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389" name="组合 264295"/>
              <p:cNvGrpSpPr/>
              <p:nvPr/>
            </p:nvGrpSpPr>
            <p:grpSpPr>
              <a:xfrm>
                <a:off x="3580" y="2949"/>
                <a:ext cx="62" cy="54"/>
                <a:chOff x="3580" y="2949"/>
                <a:chExt cx="62" cy="54"/>
              </a:xfrm>
            </p:grpSpPr>
            <p:sp>
              <p:nvSpPr>
                <p:cNvPr id="12390" name="任意多边形 264296"/>
                <p:cNvSpPr/>
                <p:nvPr/>
              </p:nvSpPr>
              <p:spPr>
                <a:xfrm>
                  <a:off x="3580" y="2953"/>
                  <a:ext cx="60" cy="50"/>
                </a:xfrm>
                <a:custGeom>
                  <a:avLst/>
                  <a:gdLst/>
                  <a:ahLst/>
                  <a:cxnLst/>
                  <a:rect l="0" t="0" r="0" b="0"/>
                  <a:pathLst>
                    <a:path w="60" h="50">
                      <a:moveTo>
                        <a:pt x="59" y="0"/>
                      </a:moveTo>
                      <a:lnTo>
                        <a:pt x="0" y="0"/>
                      </a:lnTo>
                      <a:lnTo>
                        <a:pt x="0" y="49"/>
                      </a:lnTo>
                      <a:lnTo>
                        <a:pt x="59" y="49"/>
                      </a:lnTo>
                      <a:lnTo>
                        <a:pt x="59"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391" name="任意多边形 264297"/>
                <p:cNvSpPr/>
                <p:nvPr/>
              </p:nvSpPr>
              <p:spPr>
                <a:xfrm>
                  <a:off x="3582" y="2949"/>
                  <a:ext cx="60" cy="50"/>
                </a:xfrm>
                <a:custGeom>
                  <a:avLst/>
                  <a:gdLst/>
                  <a:ahLst/>
                  <a:cxnLst/>
                  <a:rect l="0" t="0" r="0" b="0"/>
                  <a:pathLst>
                    <a:path w="60" h="50">
                      <a:moveTo>
                        <a:pt x="59" y="0"/>
                      </a:moveTo>
                      <a:lnTo>
                        <a:pt x="0" y="0"/>
                      </a:lnTo>
                      <a:lnTo>
                        <a:pt x="0" y="49"/>
                      </a:lnTo>
                      <a:lnTo>
                        <a:pt x="59" y="49"/>
                      </a:lnTo>
                      <a:lnTo>
                        <a:pt x="59"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392" name="组合 264298"/>
              <p:cNvGrpSpPr/>
              <p:nvPr/>
            </p:nvGrpSpPr>
            <p:grpSpPr>
              <a:xfrm>
                <a:off x="3471" y="2998"/>
                <a:ext cx="79" cy="70"/>
                <a:chOff x="3471" y="2998"/>
                <a:chExt cx="79" cy="70"/>
              </a:xfrm>
            </p:grpSpPr>
            <p:sp>
              <p:nvSpPr>
                <p:cNvPr id="12393" name="任意多边形 264299"/>
                <p:cNvSpPr/>
                <p:nvPr/>
              </p:nvSpPr>
              <p:spPr>
                <a:xfrm>
                  <a:off x="3471" y="3002"/>
                  <a:ext cx="76" cy="66"/>
                </a:xfrm>
                <a:custGeom>
                  <a:avLst/>
                  <a:gdLst/>
                  <a:ahLst/>
                  <a:cxnLst/>
                  <a:rect l="0" t="0" r="0" b="0"/>
                  <a:pathLst>
                    <a:path w="76" h="66">
                      <a:moveTo>
                        <a:pt x="75" y="0"/>
                      </a:moveTo>
                      <a:lnTo>
                        <a:pt x="0" y="0"/>
                      </a:lnTo>
                      <a:lnTo>
                        <a:pt x="0" y="65"/>
                      </a:lnTo>
                      <a:lnTo>
                        <a:pt x="75" y="65"/>
                      </a:lnTo>
                      <a:lnTo>
                        <a:pt x="75"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394" name="任意多边形 264300"/>
                <p:cNvSpPr/>
                <p:nvPr/>
              </p:nvSpPr>
              <p:spPr>
                <a:xfrm>
                  <a:off x="3474" y="2998"/>
                  <a:ext cx="76" cy="67"/>
                </a:xfrm>
                <a:custGeom>
                  <a:avLst/>
                  <a:gdLst/>
                  <a:ahLst/>
                  <a:cxnLst/>
                  <a:rect l="0" t="0" r="0" b="0"/>
                  <a:pathLst>
                    <a:path w="76" h="67">
                      <a:moveTo>
                        <a:pt x="75" y="0"/>
                      </a:moveTo>
                      <a:lnTo>
                        <a:pt x="0" y="0"/>
                      </a:lnTo>
                      <a:lnTo>
                        <a:pt x="0" y="66"/>
                      </a:lnTo>
                      <a:lnTo>
                        <a:pt x="75" y="66"/>
                      </a:lnTo>
                      <a:lnTo>
                        <a:pt x="75"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395" name="组合 264301"/>
              <p:cNvGrpSpPr/>
              <p:nvPr/>
            </p:nvGrpSpPr>
            <p:grpSpPr>
              <a:xfrm>
                <a:off x="3718" y="2949"/>
                <a:ext cx="20" cy="82"/>
                <a:chOff x="3718" y="2949"/>
                <a:chExt cx="20" cy="82"/>
              </a:xfrm>
            </p:grpSpPr>
            <p:sp>
              <p:nvSpPr>
                <p:cNvPr id="12396" name="任意多边形 264302"/>
                <p:cNvSpPr/>
                <p:nvPr/>
              </p:nvSpPr>
              <p:spPr>
                <a:xfrm>
                  <a:off x="3718" y="2953"/>
                  <a:ext cx="17" cy="78"/>
                </a:xfrm>
                <a:custGeom>
                  <a:avLst/>
                  <a:gdLst/>
                  <a:ahLst/>
                  <a:cxnLst/>
                  <a:rect l="0" t="0" r="0" b="0"/>
                  <a:pathLst>
                    <a:path w="17" h="78">
                      <a:moveTo>
                        <a:pt x="16" y="0"/>
                      </a:moveTo>
                      <a:lnTo>
                        <a:pt x="0" y="0"/>
                      </a:lnTo>
                      <a:lnTo>
                        <a:pt x="0" y="77"/>
                      </a:lnTo>
                      <a:lnTo>
                        <a:pt x="16" y="77"/>
                      </a:lnTo>
                      <a:lnTo>
                        <a:pt x="16"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397" name="任意多边形 264303"/>
                <p:cNvSpPr/>
                <p:nvPr/>
              </p:nvSpPr>
              <p:spPr>
                <a:xfrm>
                  <a:off x="3720" y="2949"/>
                  <a:ext cx="18" cy="79"/>
                </a:xfrm>
                <a:custGeom>
                  <a:avLst/>
                  <a:gdLst/>
                  <a:ahLst/>
                  <a:cxnLst/>
                  <a:rect l="0" t="0" r="0" b="0"/>
                  <a:pathLst>
                    <a:path w="18" h="79">
                      <a:moveTo>
                        <a:pt x="17" y="0"/>
                      </a:moveTo>
                      <a:lnTo>
                        <a:pt x="0" y="0"/>
                      </a:lnTo>
                      <a:lnTo>
                        <a:pt x="0" y="78"/>
                      </a:lnTo>
                      <a:lnTo>
                        <a:pt x="17" y="78"/>
                      </a:lnTo>
                      <a:lnTo>
                        <a:pt x="17"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398" name="组合 264304"/>
              <p:cNvGrpSpPr/>
              <p:nvPr/>
            </p:nvGrpSpPr>
            <p:grpSpPr>
              <a:xfrm>
                <a:off x="3700" y="3037"/>
                <a:ext cx="28" cy="21"/>
                <a:chOff x="3700" y="3037"/>
                <a:chExt cx="28" cy="21"/>
              </a:xfrm>
            </p:grpSpPr>
            <p:sp>
              <p:nvSpPr>
                <p:cNvPr id="12399" name="任意多边形 264305"/>
                <p:cNvSpPr/>
                <p:nvPr/>
              </p:nvSpPr>
              <p:spPr>
                <a:xfrm>
                  <a:off x="3700" y="3041"/>
                  <a:ext cx="26" cy="17"/>
                </a:xfrm>
                <a:custGeom>
                  <a:avLst/>
                  <a:gdLst/>
                  <a:ahLst/>
                  <a:cxnLst/>
                  <a:rect l="0" t="0" r="0" b="0"/>
                  <a:pathLst>
                    <a:path w="26" h="17">
                      <a:moveTo>
                        <a:pt x="25" y="0"/>
                      </a:moveTo>
                      <a:lnTo>
                        <a:pt x="0" y="0"/>
                      </a:lnTo>
                      <a:lnTo>
                        <a:pt x="0" y="16"/>
                      </a:lnTo>
                      <a:lnTo>
                        <a:pt x="25" y="16"/>
                      </a:lnTo>
                      <a:lnTo>
                        <a:pt x="25"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00" name="任意多边形 264306"/>
                <p:cNvSpPr/>
                <p:nvPr/>
              </p:nvSpPr>
              <p:spPr>
                <a:xfrm>
                  <a:off x="3702" y="3037"/>
                  <a:ext cx="26" cy="18"/>
                </a:xfrm>
                <a:custGeom>
                  <a:avLst/>
                  <a:gdLst/>
                  <a:ahLst/>
                  <a:cxnLst/>
                  <a:rect l="0" t="0" r="0" b="0"/>
                  <a:pathLst>
                    <a:path w="26" h="18">
                      <a:moveTo>
                        <a:pt x="25" y="0"/>
                      </a:moveTo>
                      <a:lnTo>
                        <a:pt x="0" y="0"/>
                      </a:lnTo>
                      <a:lnTo>
                        <a:pt x="0" y="17"/>
                      </a:lnTo>
                      <a:lnTo>
                        <a:pt x="25" y="17"/>
                      </a:lnTo>
                      <a:lnTo>
                        <a:pt x="25"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01" name="组合 264307"/>
              <p:cNvGrpSpPr/>
              <p:nvPr/>
            </p:nvGrpSpPr>
            <p:grpSpPr>
              <a:xfrm>
                <a:off x="3658" y="2951"/>
                <a:ext cx="20" cy="37"/>
                <a:chOff x="3658" y="2951"/>
                <a:chExt cx="20" cy="37"/>
              </a:xfrm>
            </p:grpSpPr>
            <p:sp>
              <p:nvSpPr>
                <p:cNvPr id="12402" name="任意多边形 264308"/>
                <p:cNvSpPr/>
                <p:nvPr/>
              </p:nvSpPr>
              <p:spPr>
                <a:xfrm>
                  <a:off x="3658" y="2954"/>
                  <a:ext cx="18" cy="34"/>
                </a:xfrm>
                <a:custGeom>
                  <a:avLst/>
                  <a:gdLst/>
                  <a:ahLst/>
                  <a:cxnLst/>
                  <a:rect l="0" t="0" r="0" b="0"/>
                  <a:pathLst>
                    <a:path w="18" h="34">
                      <a:moveTo>
                        <a:pt x="17" y="0"/>
                      </a:moveTo>
                      <a:lnTo>
                        <a:pt x="0" y="0"/>
                      </a:lnTo>
                      <a:lnTo>
                        <a:pt x="0" y="33"/>
                      </a:lnTo>
                      <a:lnTo>
                        <a:pt x="17" y="33"/>
                      </a:lnTo>
                      <a:lnTo>
                        <a:pt x="17"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03" name="任意多边形 264309"/>
                <p:cNvSpPr/>
                <p:nvPr/>
              </p:nvSpPr>
              <p:spPr>
                <a:xfrm>
                  <a:off x="3660" y="2951"/>
                  <a:ext cx="18" cy="34"/>
                </a:xfrm>
                <a:custGeom>
                  <a:avLst/>
                  <a:gdLst/>
                  <a:ahLst/>
                  <a:cxnLst/>
                  <a:rect l="0" t="0" r="0" b="0"/>
                  <a:pathLst>
                    <a:path w="18" h="34">
                      <a:moveTo>
                        <a:pt x="17" y="0"/>
                      </a:moveTo>
                      <a:lnTo>
                        <a:pt x="0" y="0"/>
                      </a:lnTo>
                      <a:lnTo>
                        <a:pt x="0" y="33"/>
                      </a:lnTo>
                      <a:lnTo>
                        <a:pt x="17" y="33"/>
                      </a:lnTo>
                      <a:lnTo>
                        <a:pt x="17"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04" name="组合 264310"/>
              <p:cNvGrpSpPr/>
              <p:nvPr/>
            </p:nvGrpSpPr>
            <p:grpSpPr>
              <a:xfrm>
                <a:off x="3657" y="2987"/>
                <a:ext cx="20" cy="37"/>
                <a:chOff x="3657" y="2987"/>
                <a:chExt cx="20" cy="37"/>
              </a:xfrm>
            </p:grpSpPr>
            <p:sp>
              <p:nvSpPr>
                <p:cNvPr id="12405" name="任意多边形 264311"/>
                <p:cNvSpPr/>
                <p:nvPr/>
              </p:nvSpPr>
              <p:spPr>
                <a:xfrm>
                  <a:off x="3657" y="2990"/>
                  <a:ext cx="17" cy="34"/>
                </a:xfrm>
                <a:custGeom>
                  <a:avLst/>
                  <a:gdLst/>
                  <a:ahLst/>
                  <a:cxnLst/>
                  <a:rect l="0" t="0" r="0" b="0"/>
                  <a:pathLst>
                    <a:path w="17" h="34">
                      <a:moveTo>
                        <a:pt x="16" y="0"/>
                      </a:moveTo>
                      <a:lnTo>
                        <a:pt x="0" y="0"/>
                      </a:lnTo>
                      <a:lnTo>
                        <a:pt x="0" y="33"/>
                      </a:lnTo>
                      <a:lnTo>
                        <a:pt x="16" y="33"/>
                      </a:lnTo>
                      <a:lnTo>
                        <a:pt x="16"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06" name="任意多边形 264312"/>
                <p:cNvSpPr/>
                <p:nvPr/>
              </p:nvSpPr>
              <p:spPr>
                <a:xfrm>
                  <a:off x="3659" y="2987"/>
                  <a:ext cx="18" cy="35"/>
                </a:xfrm>
                <a:custGeom>
                  <a:avLst/>
                  <a:gdLst/>
                  <a:ahLst/>
                  <a:cxnLst/>
                  <a:rect l="0" t="0" r="0" b="0"/>
                  <a:pathLst>
                    <a:path w="18" h="35">
                      <a:moveTo>
                        <a:pt x="17" y="0"/>
                      </a:moveTo>
                      <a:lnTo>
                        <a:pt x="0" y="0"/>
                      </a:lnTo>
                      <a:lnTo>
                        <a:pt x="0" y="34"/>
                      </a:lnTo>
                      <a:lnTo>
                        <a:pt x="17" y="34"/>
                      </a:lnTo>
                      <a:lnTo>
                        <a:pt x="17"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07" name="组合 264313"/>
              <p:cNvGrpSpPr/>
              <p:nvPr/>
            </p:nvGrpSpPr>
            <p:grpSpPr>
              <a:xfrm>
                <a:off x="3557" y="2949"/>
                <a:ext cx="19" cy="31"/>
                <a:chOff x="3557" y="2949"/>
                <a:chExt cx="19" cy="31"/>
              </a:xfrm>
            </p:grpSpPr>
            <p:sp>
              <p:nvSpPr>
                <p:cNvPr id="12408" name="任意多边形 264314"/>
                <p:cNvSpPr/>
                <p:nvPr/>
              </p:nvSpPr>
              <p:spPr>
                <a:xfrm>
                  <a:off x="3557" y="2953"/>
                  <a:ext cx="17" cy="27"/>
                </a:xfrm>
                <a:custGeom>
                  <a:avLst/>
                  <a:gdLst/>
                  <a:ahLst/>
                  <a:cxnLst/>
                  <a:rect l="0" t="0" r="0" b="0"/>
                  <a:pathLst>
                    <a:path w="17" h="27">
                      <a:moveTo>
                        <a:pt x="16" y="0"/>
                      </a:moveTo>
                      <a:lnTo>
                        <a:pt x="0" y="0"/>
                      </a:lnTo>
                      <a:lnTo>
                        <a:pt x="0" y="26"/>
                      </a:lnTo>
                      <a:lnTo>
                        <a:pt x="16" y="26"/>
                      </a:lnTo>
                      <a:lnTo>
                        <a:pt x="16"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09" name="任意多边形 264315"/>
                <p:cNvSpPr/>
                <p:nvPr/>
              </p:nvSpPr>
              <p:spPr>
                <a:xfrm>
                  <a:off x="3559" y="2949"/>
                  <a:ext cx="17" cy="28"/>
                </a:xfrm>
                <a:custGeom>
                  <a:avLst/>
                  <a:gdLst/>
                  <a:ahLst/>
                  <a:cxnLst/>
                  <a:rect l="0" t="0" r="0" b="0"/>
                  <a:pathLst>
                    <a:path w="17" h="28">
                      <a:moveTo>
                        <a:pt x="16" y="0"/>
                      </a:moveTo>
                      <a:lnTo>
                        <a:pt x="0" y="0"/>
                      </a:lnTo>
                      <a:lnTo>
                        <a:pt x="0" y="27"/>
                      </a:lnTo>
                      <a:lnTo>
                        <a:pt x="16" y="27"/>
                      </a:lnTo>
                      <a:lnTo>
                        <a:pt x="16"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10" name="组合 264316"/>
              <p:cNvGrpSpPr/>
              <p:nvPr/>
            </p:nvGrpSpPr>
            <p:grpSpPr>
              <a:xfrm>
                <a:off x="3693" y="2949"/>
                <a:ext cx="19" cy="82"/>
                <a:chOff x="3693" y="2949"/>
                <a:chExt cx="19" cy="82"/>
              </a:xfrm>
            </p:grpSpPr>
            <p:sp>
              <p:nvSpPr>
                <p:cNvPr id="12411" name="任意多边形 264317"/>
                <p:cNvSpPr/>
                <p:nvPr/>
              </p:nvSpPr>
              <p:spPr>
                <a:xfrm>
                  <a:off x="3693" y="2953"/>
                  <a:ext cx="18" cy="78"/>
                </a:xfrm>
                <a:custGeom>
                  <a:avLst/>
                  <a:gdLst/>
                  <a:ahLst/>
                  <a:cxnLst/>
                  <a:rect l="0" t="0" r="0" b="0"/>
                  <a:pathLst>
                    <a:path w="18" h="78">
                      <a:moveTo>
                        <a:pt x="17" y="0"/>
                      </a:moveTo>
                      <a:lnTo>
                        <a:pt x="0" y="0"/>
                      </a:lnTo>
                      <a:lnTo>
                        <a:pt x="0" y="77"/>
                      </a:lnTo>
                      <a:lnTo>
                        <a:pt x="17" y="77"/>
                      </a:lnTo>
                      <a:lnTo>
                        <a:pt x="17"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12" name="任意多边形 264318"/>
                <p:cNvSpPr/>
                <p:nvPr/>
              </p:nvSpPr>
              <p:spPr>
                <a:xfrm>
                  <a:off x="3694" y="2949"/>
                  <a:ext cx="18" cy="79"/>
                </a:xfrm>
                <a:custGeom>
                  <a:avLst/>
                  <a:gdLst/>
                  <a:ahLst/>
                  <a:cxnLst/>
                  <a:rect l="0" t="0" r="0" b="0"/>
                  <a:pathLst>
                    <a:path w="18" h="79">
                      <a:moveTo>
                        <a:pt x="17" y="0"/>
                      </a:moveTo>
                      <a:lnTo>
                        <a:pt x="0" y="0"/>
                      </a:lnTo>
                      <a:lnTo>
                        <a:pt x="0" y="78"/>
                      </a:lnTo>
                      <a:lnTo>
                        <a:pt x="17" y="78"/>
                      </a:lnTo>
                      <a:lnTo>
                        <a:pt x="17"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13" name="组合 264319"/>
              <p:cNvGrpSpPr/>
              <p:nvPr/>
            </p:nvGrpSpPr>
            <p:grpSpPr>
              <a:xfrm>
                <a:off x="3617" y="2916"/>
                <a:ext cx="21" cy="21"/>
                <a:chOff x="3617" y="2916"/>
                <a:chExt cx="21" cy="21"/>
              </a:xfrm>
            </p:grpSpPr>
            <p:sp>
              <p:nvSpPr>
                <p:cNvPr id="12414" name="任意多边形 264320"/>
                <p:cNvSpPr/>
                <p:nvPr/>
              </p:nvSpPr>
              <p:spPr>
                <a:xfrm>
                  <a:off x="3617" y="2920"/>
                  <a:ext cx="20" cy="17"/>
                </a:xfrm>
                <a:custGeom>
                  <a:avLst/>
                  <a:gdLst/>
                  <a:ahLst/>
                  <a:cxnLst/>
                  <a:rect l="0" t="0" r="0" b="0"/>
                  <a:pathLst>
                    <a:path w="20" h="17">
                      <a:moveTo>
                        <a:pt x="19" y="0"/>
                      </a:moveTo>
                      <a:lnTo>
                        <a:pt x="0" y="0"/>
                      </a:lnTo>
                      <a:lnTo>
                        <a:pt x="0" y="16"/>
                      </a:lnTo>
                      <a:lnTo>
                        <a:pt x="19" y="16"/>
                      </a:lnTo>
                      <a:lnTo>
                        <a:pt x="19"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15" name="任意多边形 264321"/>
                <p:cNvSpPr/>
                <p:nvPr/>
              </p:nvSpPr>
              <p:spPr>
                <a:xfrm>
                  <a:off x="3619" y="2916"/>
                  <a:ext cx="19" cy="19"/>
                </a:xfrm>
                <a:custGeom>
                  <a:avLst/>
                  <a:gdLst/>
                  <a:ahLst/>
                  <a:cxnLst/>
                  <a:rect l="0" t="0" r="0" b="0"/>
                  <a:pathLst>
                    <a:path w="19" h="19">
                      <a:moveTo>
                        <a:pt x="18" y="0"/>
                      </a:moveTo>
                      <a:lnTo>
                        <a:pt x="0" y="0"/>
                      </a:lnTo>
                      <a:lnTo>
                        <a:pt x="0" y="18"/>
                      </a:lnTo>
                      <a:lnTo>
                        <a:pt x="18" y="18"/>
                      </a:lnTo>
                      <a:lnTo>
                        <a:pt x="18"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16" name="组合 264322"/>
              <p:cNvGrpSpPr/>
              <p:nvPr/>
            </p:nvGrpSpPr>
            <p:grpSpPr>
              <a:xfrm>
                <a:off x="3436" y="2933"/>
                <a:ext cx="24" cy="21"/>
                <a:chOff x="3436" y="2933"/>
                <a:chExt cx="24" cy="21"/>
              </a:xfrm>
            </p:grpSpPr>
            <p:sp>
              <p:nvSpPr>
                <p:cNvPr id="12417" name="任意多边形 264323"/>
                <p:cNvSpPr/>
                <p:nvPr/>
              </p:nvSpPr>
              <p:spPr>
                <a:xfrm>
                  <a:off x="3436" y="2935"/>
                  <a:ext cx="21" cy="19"/>
                </a:xfrm>
                <a:custGeom>
                  <a:avLst/>
                  <a:gdLst/>
                  <a:ahLst/>
                  <a:cxnLst/>
                  <a:rect l="0" t="0" r="0" b="0"/>
                  <a:pathLst>
                    <a:path w="21" h="19">
                      <a:moveTo>
                        <a:pt x="20" y="0"/>
                      </a:moveTo>
                      <a:lnTo>
                        <a:pt x="0" y="0"/>
                      </a:lnTo>
                      <a:lnTo>
                        <a:pt x="0" y="18"/>
                      </a:lnTo>
                      <a:lnTo>
                        <a:pt x="20" y="18"/>
                      </a:lnTo>
                      <a:lnTo>
                        <a:pt x="20"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18" name="任意多边形 264324"/>
                <p:cNvSpPr/>
                <p:nvPr/>
              </p:nvSpPr>
              <p:spPr>
                <a:xfrm>
                  <a:off x="3438" y="2933"/>
                  <a:ext cx="22" cy="18"/>
                </a:xfrm>
                <a:custGeom>
                  <a:avLst/>
                  <a:gdLst/>
                  <a:ahLst/>
                  <a:cxnLst/>
                  <a:rect l="0" t="0" r="0" b="0"/>
                  <a:pathLst>
                    <a:path w="22" h="18">
                      <a:moveTo>
                        <a:pt x="21" y="0"/>
                      </a:moveTo>
                      <a:lnTo>
                        <a:pt x="0" y="0"/>
                      </a:lnTo>
                      <a:lnTo>
                        <a:pt x="0" y="17"/>
                      </a:lnTo>
                      <a:lnTo>
                        <a:pt x="21" y="17"/>
                      </a:lnTo>
                      <a:lnTo>
                        <a:pt x="21"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19" name="组合 264325"/>
              <p:cNvGrpSpPr/>
              <p:nvPr/>
            </p:nvGrpSpPr>
            <p:grpSpPr>
              <a:xfrm>
                <a:off x="3386" y="2988"/>
                <a:ext cx="34" cy="20"/>
                <a:chOff x="3386" y="2988"/>
                <a:chExt cx="34" cy="20"/>
              </a:xfrm>
            </p:grpSpPr>
            <p:sp>
              <p:nvSpPr>
                <p:cNvPr id="12420" name="任意多边形 264326"/>
                <p:cNvSpPr/>
                <p:nvPr/>
              </p:nvSpPr>
              <p:spPr>
                <a:xfrm>
                  <a:off x="3386" y="2991"/>
                  <a:ext cx="30" cy="17"/>
                </a:xfrm>
                <a:custGeom>
                  <a:avLst/>
                  <a:gdLst/>
                  <a:ahLst/>
                  <a:cxnLst/>
                  <a:rect l="0" t="0" r="0" b="0"/>
                  <a:pathLst>
                    <a:path w="30" h="17">
                      <a:moveTo>
                        <a:pt x="29" y="0"/>
                      </a:moveTo>
                      <a:lnTo>
                        <a:pt x="0" y="0"/>
                      </a:lnTo>
                      <a:lnTo>
                        <a:pt x="0" y="16"/>
                      </a:lnTo>
                      <a:lnTo>
                        <a:pt x="29" y="16"/>
                      </a:lnTo>
                      <a:lnTo>
                        <a:pt x="29"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21" name="任意多边形 264327"/>
                <p:cNvSpPr/>
                <p:nvPr/>
              </p:nvSpPr>
              <p:spPr>
                <a:xfrm>
                  <a:off x="3389" y="2988"/>
                  <a:ext cx="31" cy="17"/>
                </a:xfrm>
                <a:custGeom>
                  <a:avLst/>
                  <a:gdLst/>
                  <a:ahLst/>
                  <a:cxnLst/>
                  <a:rect l="0" t="0" r="0" b="0"/>
                  <a:pathLst>
                    <a:path w="31" h="17">
                      <a:moveTo>
                        <a:pt x="30" y="0"/>
                      </a:moveTo>
                      <a:lnTo>
                        <a:pt x="0" y="0"/>
                      </a:lnTo>
                      <a:lnTo>
                        <a:pt x="0" y="16"/>
                      </a:lnTo>
                      <a:lnTo>
                        <a:pt x="30" y="16"/>
                      </a:lnTo>
                      <a:lnTo>
                        <a:pt x="30"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22" name="组合 264328"/>
              <p:cNvGrpSpPr/>
              <p:nvPr/>
            </p:nvGrpSpPr>
            <p:grpSpPr>
              <a:xfrm>
                <a:off x="3386" y="3012"/>
                <a:ext cx="34" cy="20"/>
                <a:chOff x="3386" y="3012"/>
                <a:chExt cx="34" cy="20"/>
              </a:xfrm>
            </p:grpSpPr>
            <p:sp>
              <p:nvSpPr>
                <p:cNvPr id="12423" name="任意多边形 264329"/>
                <p:cNvSpPr/>
                <p:nvPr/>
              </p:nvSpPr>
              <p:spPr>
                <a:xfrm>
                  <a:off x="3386" y="3015"/>
                  <a:ext cx="30" cy="17"/>
                </a:xfrm>
                <a:custGeom>
                  <a:avLst/>
                  <a:gdLst/>
                  <a:ahLst/>
                  <a:cxnLst/>
                  <a:rect l="0" t="0" r="0" b="0"/>
                  <a:pathLst>
                    <a:path w="30" h="17">
                      <a:moveTo>
                        <a:pt x="29" y="0"/>
                      </a:moveTo>
                      <a:lnTo>
                        <a:pt x="0" y="0"/>
                      </a:lnTo>
                      <a:lnTo>
                        <a:pt x="0" y="16"/>
                      </a:lnTo>
                      <a:lnTo>
                        <a:pt x="29" y="16"/>
                      </a:lnTo>
                      <a:lnTo>
                        <a:pt x="29"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24" name="任意多边形 264330"/>
                <p:cNvSpPr/>
                <p:nvPr/>
              </p:nvSpPr>
              <p:spPr>
                <a:xfrm>
                  <a:off x="3389" y="3012"/>
                  <a:ext cx="31" cy="17"/>
                </a:xfrm>
                <a:custGeom>
                  <a:avLst/>
                  <a:gdLst/>
                  <a:ahLst/>
                  <a:cxnLst/>
                  <a:rect l="0" t="0" r="0" b="0"/>
                  <a:pathLst>
                    <a:path w="31" h="17">
                      <a:moveTo>
                        <a:pt x="30" y="0"/>
                      </a:moveTo>
                      <a:lnTo>
                        <a:pt x="0" y="0"/>
                      </a:lnTo>
                      <a:lnTo>
                        <a:pt x="0" y="16"/>
                      </a:lnTo>
                      <a:lnTo>
                        <a:pt x="30" y="16"/>
                      </a:lnTo>
                      <a:lnTo>
                        <a:pt x="30"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pic>
          <p:nvPicPr>
            <p:cNvPr id="12425" name="图片 264331"/>
            <p:cNvPicPr/>
            <p:nvPr/>
          </p:nvPicPr>
          <p:blipFill>
            <a:blip r:embed="rId4" cstate="print"/>
            <a:stretch>
              <a:fillRect/>
            </a:stretch>
          </p:blipFill>
          <p:spPr>
            <a:xfrm>
              <a:off x="3024" y="3552"/>
              <a:ext cx="624" cy="480"/>
            </a:xfrm>
            <a:prstGeom prst="rect">
              <a:avLst/>
            </a:prstGeom>
            <a:noFill/>
            <a:ln w="9525">
              <a:noFill/>
              <a:miter/>
            </a:ln>
          </p:spPr>
        </p:pic>
      </p:grpSp>
      <p:grpSp>
        <p:nvGrpSpPr>
          <p:cNvPr id="264333" name="组合 264332"/>
          <p:cNvGrpSpPr/>
          <p:nvPr/>
        </p:nvGrpSpPr>
        <p:grpSpPr>
          <a:xfrm>
            <a:off x="7388225" y="3821113"/>
            <a:ext cx="1069975" cy="2579687"/>
            <a:chOff x="3694" y="2407"/>
            <a:chExt cx="674" cy="1625"/>
          </a:xfrm>
        </p:grpSpPr>
        <p:grpSp>
          <p:nvGrpSpPr>
            <p:cNvPr id="12427" name="组合 264333"/>
            <p:cNvGrpSpPr/>
            <p:nvPr/>
          </p:nvGrpSpPr>
          <p:grpSpPr>
            <a:xfrm>
              <a:off x="3713" y="3225"/>
              <a:ext cx="591" cy="280"/>
              <a:chOff x="3871" y="2900"/>
              <a:chExt cx="412" cy="210"/>
            </a:xfrm>
          </p:grpSpPr>
          <p:sp>
            <p:nvSpPr>
              <p:cNvPr id="12428" name="任意多边形 264334"/>
              <p:cNvSpPr/>
              <p:nvPr/>
            </p:nvSpPr>
            <p:spPr>
              <a:xfrm>
                <a:off x="3974" y="3072"/>
                <a:ext cx="215" cy="27"/>
              </a:xfrm>
              <a:custGeom>
                <a:avLst/>
                <a:gdLst/>
                <a:ahLst/>
                <a:cxnLst/>
                <a:rect l="0" t="0" r="0" b="0"/>
                <a:pathLst>
                  <a:path w="215" h="27">
                    <a:moveTo>
                      <a:pt x="214" y="0"/>
                    </a:moveTo>
                    <a:lnTo>
                      <a:pt x="0" y="0"/>
                    </a:lnTo>
                    <a:lnTo>
                      <a:pt x="0" y="26"/>
                    </a:lnTo>
                    <a:lnTo>
                      <a:pt x="214" y="26"/>
                    </a:lnTo>
                    <a:lnTo>
                      <a:pt x="214" y="0"/>
                    </a:lnTo>
                  </a:path>
                </a:pathLst>
              </a:custGeom>
              <a:solidFill>
                <a:srgbClr val="FFCC33"/>
              </a:solidFill>
              <a:ln w="9525" cap="rnd" cmpd="sng">
                <a:solidFill>
                  <a:schemeClr val="tx1"/>
                </a:solidFill>
                <a:prstDash val="solid"/>
                <a:round/>
                <a:headEnd type="none" w="med" len="med"/>
                <a:tailEnd type="none" w="med" len="med"/>
              </a:ln>
            </p:spPr>
            <p:txBody>
              <a:bodyPr/>
              <a:lstStyle/>
              <a:p>
                <a:endParaRPr lang="zh-CN" altLang="en-US" b="1"/>
              </a:p>
            </p:txBody>
          </p:sp>
          <p:grpSp>
            <p:nvGrpSpPr>
              <p:cNvPr id="12429" name="组合 264335"/>
              <p:cNvGrpSpPr/>
              <p:nvPr/>
            </p:nvGrpSpPr>
            <p:grpSpPr>
              <a:xfrm>
                <a:off x="3992" y="3076"/>
                <a:ext cx="189" cy="18"/>
                <a:chOff x="3992" y="3076"/>
                <a:chExt cx="189" cy="18"/>
              </a:xfrm>
            </p:grpSpPr>
            <p:sp>
              <p:nvSpPr>
                <p:cNvPr id="12430" name="直接连接符 264336"/>
                <p:cNvSpPr/>
                <p:nvPr/>
              </p:nvSpPr>
              <p:spPr>
                <a:xfrm>
                  <a:off x="4181"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431" name="直接连接符 264337"/>
                <p:cNvSpPr/>
                <p:nvPr/>
              </p:nvSpPr>
              <p:spPr>
                <a:xfrm>
                  <a:off x="4168"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432" name="直接连接符 264338"/>
                <p:cNvSpPr/>
                <p:nvPr/>
              </p:nvSpPr>
              <p:spPr>
                <a:xfrm>
                  <a:off x="4156"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433" name="直接连接符 264339"/>
                <p:cNvSpPr/>
                <p:nvPr/>
              </p:nvSpPr>
              <p:spPr>
                <a:xfrm>
                  <a:off x="4143"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434" name="直接连接符 264340"/>
                <p:cNvSpPr/>
                <p:nvPr/>
              </p:nvSpPr>
              <p:spPr>
                <a:xfrm>
                  <a:off x="4130"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435" name="直接连接符 264341"/>
                <p:cNvSpPr/>
                <p:nvPr/>
              </p:nvSpPr>
              <p:spPr>
                <a:xfrm>
                  <a:off x="4118"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436" name="直接连接符 264342"/>
                <p:cNvSpPr/>
                <p:nvPr/>
              </p:nvSpPr>
              <p:spPr>
                <a:xfrm>
                  <a:off x="4105"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437" name="直接连接符 264343"/>
                <p:cNvSpPr/>
                <p:nvPr/>
              </p:nvSpPr>
              <p:spPr>
                <a:xfrm>
                  <a:off x="4093"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438" name="直接连接符 264344"/>
                <p:cNvSpPr/>
                <p:nvPr/>
              </p:nvSpPr>
              <p:spPr>
                <a:xfrm>
                  <a:off x="4081"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439" name="直接连接符 264345"/>
                <p:cNvSpPr/>
                <p:nvPr/>
              </p:nvSpPr>
              <p:spPr>
                <a:xfrm>
                  <a:off x="4068"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440" name="直接连接符 264346"/>
                <p:cNvSpPr/>
                <p:nvPr/>
              </p:nvSpPr>
              <p:spPr>
                <a:xfrm>
                  <a:off x="4054"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441" name="直接连接符 264347"/>
                <p:cNvSpPr/>
                <p:nvPr/>
              </p:nvSpPr>
              <p:spPr>
                <a:xfrm>
                  <a:off x="4042"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442" name="直接连接符 264348"/>
                <p:cNvSpPr/>
                <p:nvPr/>
              </p:nvSpPr>
              <p:spPr>
                <a:xfrm>
                  <a:off x="4030"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443" name="直接连接符 264349"/>
                <p:cNvSpPr/>
                <p:nvPr/>
              </p:nvSpPr>
              <p:spPr>
                <a:xfrm>
                  <a:off x="4017"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444" name="直接连接符 264350"/>
                <p:cNvSpPr/>
                <p:nvPr/>
              </p:nvSpPr>
              <p:spPr>
                <a:xfrm>
                  <a:off x="4004"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sp>
              <p:nvSpPr>
                <p:cNvPr id="12445" name="直接连接符 264351"/>
                <p:cNvSpPr/>
                <p:nvPr/>
              </p:nvSpPr>
              <p:spPr>
                <a:xfrm>
                  <a:off x="3992" y="3076"/>
                  <a:ext cx="0" cy="18"/>
                </a:xfrm>
                <a:prstGeom prst="line">
                  <a:avLst/>
                </a:prstGeom>
                <a:ln w="126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grpSp>
          <p:sp>
            <p:nvSpPr>
              <p:cNvPr id="12446" name="矩形 264352"/>
              <p:cNvSpPr/>
              <p:nvPr/>
            </p:nvSpPr>
            <p:spPr>
              <a:xfrm>
                <a:off x="3915" y="2900"/>
                <a:ext cx="368" cy="172"/>
              </a:xfrm>
              <a:prstGeom prst="rect">
                <a:avLst/>
              </a:prstGeom>
              <a:solidFill>
                <a:srgbClr val="ADD6A5"/>
              </a:solidFill>
              <a:ln w="12699" cap="flat" cmpd="sng">
                <a:solidFill>
                  <a:schemeClr val="tx1"/>
                </a:solidFill>
                <a:prstDash val="solid"/>
                <a:miter/>
                <a:headEnd type="none" w="med" len="med"/>
                <a:tailEnd type="none" w="med" len="med"/>
              </a:ln>
            </p:spPr>
            <p:txBody>
              <a:bodyPr anchor="t"/>
              <a:lstStyle/>
              <a:p>
                <a:pPr lvl="0"/>
                <a:endParaRPr lang="zh-CN" altLang="en-US" b="1">
                  <a:latin typeface="Arial" panose="020B0604020202020204" pitchFamily="34" charset="0"/>
                  <a:ea typeface="Arial" panose="020B0604020202020204" pitchFamily="34" charset="0"/>
                </a:endParaRPr>
              </a:p>
            </p:txBody>
          </p:sp>
          <p:sp>
            <p:nvSpPr>
              <p:cNvPr id="12447" name="任意多边形 264353"/>
              <p:cNvSpPr/>
              <p:nvPr/>
            </p:nvSpPr>
            <p:spPr>
              <a:xfrm>
                <a:off x="3883" y="2904"/>
                <a:ext cx="25" cy="206"/>
              </a:xfrm>
              <a:custGeom>
                <a:avLst/>
                <a:gdLst/>
                <a:ahLst/>
                <a:cxnLst/>
                <a:rect l="0" t="0" r="0" b="0"/>
                <a:pathLst>
                  <a:path w="25" h="206">
                    <a:moveTo>
                      <a:pt x="0" y="0"/>
                    </a:moveTo>
                    <a:lnTo>
                      <a:pt x="24" y="0"/>
                    </a:lnTo>
                    <a:lnTo>
                      <a:pt x="24" y="205"/>
                    </a:lnTo>
                  </a:path>
                </a:pathLst>
              </a:custGeom>
              <a:noFill/>
              <a:ln w="25399" cap="rnd" cmpd="sng">
                <a:solidFill>
                  <a:schemeClr val="tx1"/>
                </a:solidFill>
                <a:prstDash val="solid"/>
                <a:round/>
                <a:headEnd type="none" w="sm" len="sm"/>
                <a:tailEnd type="none" w="sm" len="sm"/>
              </a:ln>
            </p:spPr>
            <p:txBody>
              <a:bodyPr/>
              <a:lstStyle/>
              <a:p>
                <a:endParaRPr lang="zh-CN" altLang="en-US" b="1"/>
              </a:p>
            </p:txBody>
          </p:sp>
          <p:grpSp>
            <p:nvGrpSpPr>
              <p:cNvPr id="12448" name="组合 264354"/>
              <p:cNvGrpSpPr/>
              <p:nvPr/>
            </p:nvGrpSpPr>
            <p:grpSpPr>
              <a:xfrm>
                <a:off x="3871" y="2944"/>
                <a:ext cx="32" cy="23"/>
                <a:chOff x="3871" y="2944"/>
                <a:chExt cx="32" cy="23"/>
              </a:xfrm>
            </p:grpSpPr>
            <p:sp>
              <p:nvSpPr>
                <p:cNvPr id="12449" name="任意多边形 264355"/>
                <p:cNvSpPr/>
                <p:nvPr/>
              </p:nvSpPr>
              <p:spPr>
                <a:xfrm>
                  <a:off x="3871" y="2949"/>
                  <a:ext cx="23" cy="17"/>
                </a:xfrm>
                <a:custGeom>
                  <a:avLst/>
                  <a:gdLst/>
                  <a:ahLst/>
                  <a:cxnLst/>
                  <a:rect l="0" t="0" r="0" b="0"/>
                  <a:pathLst>
                    <a:path w="23" h="17">
                      <a:moveTo>
                        <a:pt x="22" y="0"/>
                      </a:moveTo>
                      <a:lnTo>
                        <a:pt x="0" y="0"/>
                      </a:lnTo>
                      <a:lnTo>
                        <a:pt x="0" y="16"/>
                      </a:lnTo>
                      <a:lnTo>
                        <a:pt x="22" y="16"/>
                      </a:lnTo>
                      <a:lnTo>
                        <a:pt x="22" y="0"/>
                      </a:lnTo>
                    </a:path>
                  </a:pathLst>
                </a:custGeom>
                <a:solidFill>
                  <a:srgbClr val="E9E7D1"/>
                </a:solidFill>
                <a:ln w="9525" cap="rnd" cmpd="sng">
                  <a:solidFill>
                    <a:schemeClr val="tx1"/>
                  </a:solidFill>
                  <a:prstDash val="solid"/>
                  <a:round/>
                  <a:headEnd type="none" w="med" len="med"/>
                  <a:tailEnd type="none" w="med" len="med"/>
                </a:ln>
              </p:spPr>
              <p:txBody>
                <a:bodyPr/>
                <a:lstStyle/>
                <a:p>
                  <a:endParaRPr lang="zh-CN" altLang="en-US" b="1"/>
                </a:p>
              </p:txBody>
            </p:sp>
            <p:sp>
              <p:nvSpPr>
                <p:cNvPr id="12450" name="任意多边形 264356"/>
                <p:cNvSpPr/>
                <p:nvPr/>
              </p:nvSpPr>
              <p:spPr>
                <a:xfrm>
                  <a:off x="3886" y="2944"/>
                  <a:ext cx="17" cy="23"/>
                </a:xfrm>
                <a:custGeom>
                  <a:avLst/>
                  <a:gdLst/>
                  <a:ahLst/>
                  <a:cxnLst/>
                  <a:rect l="0" t="0" r="0" b="0"/>
                  <a:pathLst>
                    <a:path w="17" h="23">
                      <a:moveTo>
                        <a:pt x="16" y="0"/>
                      </a:moveTo>
                      <a:lnTo>
                        <a:pt x="0" y="0"/>
                      </a:lnTo>
                      <a:lnTo>
                        <a:pt x="0" y="22"/>
                      </a:lnTo>
                      <a:lnTo>
                        <a:pt x="16" y="22"/>
                      </a:lnTo>
                      <a:lnTo>
                        <a:pt x="16" y="0"/>
                      </a:lnTo>
                    </a:path>
                  </a:pathLst>
                </a:custGeom>
                <a:solidFill>
                  <a:srgbClr val="52493E"/>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51" name="组合 264357"/>
              <p:cNvGrpSpPr/>
              <p:nvPr/>
            </p:nvGrpSpPr>
            <p:grpSpPr>
              <a:xfrm>
                <a:off x="4118" y="2949"/>
                <a:ext cx="62" cy="54"/>
                <a:chOff x="4118" y="2949"/>
                <a:chExt cx="62" cy="54"/>
              </a:xfrm>
            </p:grpSpPr>
            <p:sp>
              <p:nvSpPr>
                <p:cNvPr id="12452" name="任意多边形 264358"/>
                <p:cNvSpPr/>
                <p:nvPr/>
              </p:nvSpPr>
              <p:spPr>
                <a:xfrm>
                  <a:off x="4118" y="2953"/>
                  <a:ext cx="60" cy="50"/>
                </a:xfrm>
                <a:custGeom>
                  <a:avLst/>
                  <a:gdLst/>
                  <a:ahLst/>
                  <a:cxnLst/>
                  <a:rect l="0" t="0" r="0" b="0"/>
                  <a:pathLst>
                    <a:path w="60" h="50">
                      <a:moveTo>
                        <a:pt x="59" y="0"/>
                      </a:moveTo>
                      <a:lnTo>
                        <a:pt x="0" y="0"/>
                      </a:lnTo>
                      <a:lnTo>
                        <a:pt x="0" y="49"/>
                      </a:lnTo>
                      <a:lnTo>
                        <a:pt x="59" y="49"/>
                      </a:lnTo>
                      <a:lnTo>
                        <a:pt x="59"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53" name="任意多边形 264359"/>
                <p:cNvSpPr/>
                <p:nvPr/>
              </p:nvSpPr>
              <p:spPr>
                <a:xfrm>
                  <a:off x="4120" y="2949"/>
                  <a:ext cx="60" cy="50"/>
                </a:xfrm>
                <a:custGeom>
                  <a:avLst/>
                  <a:gdLst/>
                  <a:ahLst/>
                  <a:cxnLst/>
                  <a:rect l="0" t="0" r="0" b="0"/>
                  <a:pathLst>
                    <a:path w="60" h="50">
                      <a:moveTo>
                        <a:pt x="59" y="0"/>
                      </a:moveTo>
                      <a:lnTo>
                        <a:pt x="0" y="0"/>
                      </a:lnTo>
                      <a:lnTo>
                        <a:pt x="0" y="49"/>
                      </a:lnTo>
                      <a:lnTo>
                        <a:pt x="59" y="49"/>
                      </a:lnTo>
                      <a:lnTo>
                        <a:pt x="59"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54" name="组合 264360"/>
              <p:cNvGrpSpPr/>
              <p:nvPr/>
            </p:nvGrpSpPr>
            <p:grpSpPr>
              <a:xfrm>
                <a:off x="4009" y="2998"/>
                <a:ext cx="79" cy="70"/>
                <a:chOff x="4009" y="2998"/>
                <a:chExt cx="79" cy="70"/>
              </a:xfrm>
            </p:grpSpPr>
            <p:sp>
              <p:nvSpPr>
                <p:cNvPr id="12455" name="任意多边形 264361"/>
                <p:cNvSpPr/>
                <p:nvPr/>
              </p:nvSpPr>
              <p:spPr>
                <a:xfrm>
                  <a:off x="4009" y="3002"/>
                  <a:ext cx="76" cy="66"/>
                </a:xfrm>
                <a:custGeom>
                  <a:avLst/>
                  <a:gdLst/>
                  <a:ahLst/>
                  <a:cxnLst/>
                  <a:rect l="0" t="0" r="0" b="0"/>
                  <a:pathLst>
                    <a:path w="76" h="66">
                      <a:moveTo>
                        <a:pt x="75" y="0"/>
                      </a:moveTo>
                      <a:lnTo>
                        <a:pt x="0" y="0"/>
                      </a:lnTo>
                      <a:lnTo>
                        <a:pt x="0" y="65"/>
                      </a:lnTo>
                      <a:lnTo>
                        <a:pt x="75" y="65"/>
                      </a:lnTo>
                      <a:lnTo>
                        <a:pt x="75"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56" name="任意多边形 264362"/>
                <p:cNvSpPr/>
                <p:nvPr/>
              </p:nvSpPr>
              <p:spPr>
                <a:xfrm>
                  <a:off x="4012" y="2998"/>
                  <a:ext cx="76" cy="67"/>
                </a:xfrm>
                <a:custGeom>
                  <a:avLst/>
                  <a:gdLst/>
                  <a:ahLst/>
                  <a:cxnLst/>
                  <a:rect l="0" t="0" r="0" b="0"/>
                  <a:pathLst>
                    <a:path w="76" h="67">
                      <a:moveTo>
                        <a:pt x="75" y="0"/>
                      </a:moveTo>
                      <a:lnTo>
                        <a:pt x="0" y="0"/>
                      </a:lnTo>
                      <a:lnTo>
                        <a:pt x="0" y="66"/>
                      </a:lnTo>
                      <a:lnTo>
                        <a:pt x="75" y="66"/>
                      </a:lnTo>
                      <a:lnTo>
                        <a:pt x="75"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57" name="组合 264363"/>
              <p:cNvGrpSpPr/>
              <p:nvPr/>
            </p:nvGrpSpPr>
            <p:grpSpPr>
              <a:xfrm>
                <a:off x="4256" y="2949"/>
                <a:ext cx="20" cy="82"/>
                <a:chOff x="4256" y="2949"/>
                <a:chExt cx="20" cy="82"/>
              </a:xfrm>
            </p:grpSpPr>
            <p:sp>
              <p:nvSpPr>
                <p:cNvPr id="12458" name="任意多边形 264364"/>
                <p:cNvSpPr/>
                <p:nvPr/>
              </p:nvSpPr>
              <p:spPr>
                <a:xfrm>
                  <a:off x="4256" y="2953"/>
                  <a:ext cx="17" cy="78"/>
                </a:xfrm>
                <a:custGeom>
                  <a:avLst/>
                  <a:gdLst/>
                  <a:ahLst/>
                  <a:cxnLst/>
                  <a:rect l="0" t="0" r="0" b="0"/>
                  <a:pathLst>
                    <a:path w="17" h="78">
                      <a:moveTo>
                        <a:pt x="16" y="0"/>
                      </a:moveTo>
                      <a:lnTo>
                        <a:pt x="0" y="0"/>
                      </a:lnTo>
                      <a:lnTo>
                        <a:pt x="0" y="77"/>
                      </a:lnTo>
                      <a:lnTo>
                        <a:pt x="16" y="77"/>
                      </a:lnTo>
                      <a:lnTo>
                        <a:pt x="16"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59" name="任意多边形 264365"/>
                <p:cNvSpPr/>
                <p:nvPr/>
              </p:nvSpPr>
              <p:spPr>
                <a:xfrm>
                  <a:off x="4258" y="2949"/>
                  <a:ext cx="18" cy="79"/>
                </a:xfrm>
                <a:custGeom>
                  <a:avLst/>
                  <a:gdLst/>
                  <a:ahLst/>
                  <a:cxnLst/>
                  <a:rect l="0" t="0" r="0" b="0"/>
                  <a:pathLst>
                    <a:path w="18" h="79">
                      <a:moveTo>
                        <a:pt x="17" y="0"/>
                      </a:moveTo>
                      <a:lnTo>
                        <a:pt x="0" y="0"/>
                      </a:lnTo>
                      <a:lnTo>
                        <a:pt x="0" y="78"/>
                      </a:lnTo>
                      <a:lnTo>
                        <a:pt x="17" y="78"/>
                      </a:lnTo>
                      <a:lnTo>
                        <a:pt x="17"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60" name="组合 264366"/>
              <p:cNvGrpSpPr/>
              <p:nvPr/>
            </p:nvGrpSpPr>
            <p:grpSpPr>
              <a:xfrm>
                <a:off x="4238" y="3037"/>
                <a:ext cx="28" cy="21"/>
                <a:chOff x="4238" y="3037"/>
                <a:chExt cx="28" cy="21"/>
              </a:xfrm>
            </p:grpSpPr>
            <p:sp>
              <p:nvSpPr>
                <p:cNvPr id="12461" name="任意多边形 264367"/>
                <p:cNvSpPr/>
                <p:nvPr/>
              </p:nvSpPr>
              <p:spPr>
                <a:xfrm>
                  <a:off x="4238" y="3041"/>
                  <a:ext cx="26" cy="17"/>
                </a:xfrm>
                <a:custGeom>
                  <a:avLst/>
                  <a:gdLst/>
                  <a:ahLst/>
                  <a:cxnLst/>
                  <a:rect l="0" t="0" r="0" b="0"/>
                  <a:pathLst>
                    <a:path w="26" h="17">
                      <a:moveTo>
                        <a:pt x="25" y="0"/>
                      </a:moveTo>
                      <a:lnTo>
                        <a:pt x="0" y="0"/>
                      </a:lnTo>
                      <a:lnTo>
                        <a:pt x="0" y="16"/>
                      </a:lnTo>
                      <a:lnTo>
                        <a:pt x="25" y="16"/>
                      </a:lnTo>
                      <a:lnTo>
                        <a:pt x="25"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62" name="任意多边形 264368"/>
                <p:cNvSpPr/>
                <p:nvPr/>
              </p:nvSpPr>
              <p:spPr>
                <a:xfrm>
                  <a:off x="4240" y="3037"/>
                  <a:ext cx="26" cy="18"/>
                </a:xfrm>
                <a:custGeom>
                  <a:avLst/>
                  <a:gdLst/>
                  <a:ahLst/>
                  <a:cxnLst/>
                  <a:rect l="0" t="0" r="0" b="0"/>
                  <a:pathLst>
                    <a:path w="26" h="18">
                      <a:moveTo>
                        <a:pt x="25" y="0"/>
                      </a:moveTo>
                      <a:lnTo>
                        <a:pt x="0" y="0"/>
                      </a:lnTo>
                      <a:lnTo>
                        <a:pt x="0" y="17"/>
                      </a:lnTo>
                      <a:lnTo>
                        <a:pt x="25" y="17"/>
                      </a:lnTo>
                      <a:lnTo>
                        <a:pt x="25"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63" name="组合 264369"/>
              <p:cNvGrpSpPr/>
              <p:nvPr/>
            </p:nvGrpSpPr>
            <p:grpSpPr>
              <a:xfrm>
                <a:off x="4196" y="2951"/>
                <a:ext cx="20" cy="37"/>
                <a:chOff x="4196" y="2951"/>
                <a:chExt cx="20" cy="37"/>
              </a:xfrm>
            </p:grpSpPr>
            <p:sp>
              <p:nvSpPr>
                <p:cNvPr id="12464" name="任意多边形 264370"/>
                <p:cNvSpPr/>
                <p:nvPr/>
              </p:nvSpPr>
              <p:spPr>
                <a:xfrm>
                  <a:off x="4196" y="2954"/>
                  <a:ext cx="18" cy="34"/>
                </a:xfrm>
                <a:custGeom>
                  <a:avLst/>
                  <a:gdLst/>
                  <a:ahLst/>
                  <a:cxnLst/>
                  <a:rect l="0" t="0" r="0" b="0"/>
                  <a:pathLst>
                    <a:path w="18" h="34">
                      <a:moveTo>
                        <a:pt x="17" y="0"/>
                      </a:moveTo>
                      <a:lnTo>
                        <a:pt x="0" y="0"/>
                      </a:lnTo>
                      <a:lnTo>
                        <a:pt x="0" y="33"/>
                      </a:lnTo>
                      <a:lnTo>
                        <a:pt x="17" y="33"/>
                      </a:lnTo>
                      <a:lnTo>
                        <a:pt x="17"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65" name="任意多边形 264371"/>
                <p:cNvSpPr/>
                <p:nvPr/>
              </p:nvSpPr>
              <p:spPr>
                <a:xfrm>
                  <a:off x="4198" y="2951"/>
                  <a:ext cx="18" cy="34"/>
                </a:xfrm>
                <a:custGeom>
                  <a:avLst/>
                  <a:gdLst/>
                  <a:ahLst/>
                  <a:cxnLst/>
                  <a:rect l="0" t="0" r="0" b="0"/>
                  <a:pathLst>
                    <a:path w="18" h="34">
                      <a:moveTo>
                        <a:pt x="17" y="0"/>
                      </a:moveTo>
                      <a:lnTo>
                        <a:pt x="0" y="0"/>
                      </a:lnTo>
                      <a:lnTo>
                        <a:pt x="0" y="33"/>
                      </a:lnTo>
                      <a:lnTo>
                        <a:pt x="17" y="33"/>
                      </a:lnTo>
                      <a:lnTo>
                        <a:pt x="17"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66" name="组合 264372"/>
              <p:cNvGrpSpPr/>
              <p:nvPr/>
            </p:nvGrpSpPr>
            <p:grpSpPr>
              <a:xfrm>
                <a:off x="4195" y="2987"/>
                <a:ext cx="20" cy="37"/>
                <a:chOff x="4195" y="2987"/>
                <a:chExt cx="20" cy="37"/>
              </a:xfrm>
            </p:grpSpPr>
            <p:sp>
              <p:nvSpPr>
                <p:cNvPr id="12467" name="任意多边形 264373"/>
                <p:cNvSpPr/>
                <p:nvPr/>
              </p:nvSpPr>
              <p:spPr>
                <a:xfrm>
                  <a:off x="4195" y="2990"/>
                  <a:ext cx="17" cy="34"/>
                </a:xfrm>
                <a:custGeom>
                  <a:avLst/>
                  <a:gdLst/>
                  <a:ahLst/>
                  <a:cxnLst/>
                  <a:rect l="0" t="0" r="0" b="0"/>
                  <a:pathLst>
                    <a:path w="17" h="34">
                      <a:moveTo>
                        <a:pt x="16" y="0"/>
                      </a:moveTo>
                      <a:lnTo>
                        <a:pt x="0" y="0"/>
                      </a:lnTo>
                      <a:lnTo>
                        <a:pt x="0" y="33"/>
                      </a:lnTo>
                      <a:lnTo>
                        <a:pt x="16" y="33"/>
                      </a:lnTo>
                      <a:lnTo>
                        <a:pt x="16"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68" name="任意多边形 264374"/>
                <p:cNvSpPr/>
                <p:nvPr/>
              </p:nvSpPr>
              <p:spPr>
                <a:xfrm>
                  <a:off x="4197" y="2987"/>
                  <a:ext cx="18" cy="35"/>
                </a:xfrm>
                <a:custGeom>
                  <a:avLst/>
                  <a:gdLst/>
                  <a:ahLst/>
                  <a:cxnLst/>
                  <a:rect l="0" t="0" r="0" b="0"/>
                  <a:pathLst>
                    <a:path w="18" h="35">
                      <a:moveTo>
                        <a:pt x="17" y="0"/>
                      </a:moveTo>
                      <a:lnTo>
                        <a:pt x="0" y="0"/>
                      </a:lnTo>
                      <a:lnTo>
                        <a:pt x="0" y="34"/>
                      </a:lnTo>
                      <a:lnTo>
                        <a:pt x="17" y="34"/>
                      </a:lnTo>
                      <a:lnTo>
                        <a:pt x="17"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69" name="组合 264375"/>
              <p:cNvGrpSpPr/>
              <p:nvPr/>
            </p:nvGrpSpPr>
            <p:grpSpPr>
              <a:xfrm>
                <a:off x="4095" y="2949"/>
                <a:ext cx="19" cy="31"/>
                <a:chOff x="4095" y="2949"/>
                <a:chExt cx="19" cy="31"/>
              </a:xfrm>
            </p:grpSpPr>
            <p:sp>
              <p:nvSpPr>
                <p:cNvPr id="12470" name="任意多边形 264376"/>
                <p:cNvSpPr/>
                <p:nvPr/>
              </p:nvSpPr>
              <p:spPr>
                <a:xfrm>
                  <a:off x="4095" y="2953"/>
                  <a:ext cx="17" cy="27"/>
                </a:xfrm>
                <a:custGeom>
                  <a:avLst/>
                  <a:gdLst/>
                  <a:ahLst/>
                  <a:cxnLst/>
                  <a:rect l="0" t="0" r="0" b="0"/>
                  <a:pathLst>
                    <a:path w="17" h="27">
                      <a:moveTo>
                        <a:pt x="16" y="0"/>
                      </a:moveTo>
                      <a:lnTo>
                        <a:pt x="0" y="0"/>
                      </a:lnTo>
                      <a:lnTo>
                        <a:pt x="0" y="26"/>
                      </a:lnTo>
                      <a:lnTo>
                        <a:pt x="16" y="26"/>
                      </a:lnTo>
                      <a:lnTo>
                        <a:pt x="16"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71" name="任意多边形 264377"/>
                <p:cNvSpPr/>
                <p:nvPr/>
              </p:nvSpPr>
              <p:spPr>
                <a:xfrm>
                  <a:off x="4097" y="2949"/>
                  <a:ext cx="17" cy="28"/>
                </a:xfrm>
                <a:custGeom>
                  <a:avLst/>
                  <a:gdLst/>
                  <a:ahLst/>
                  <a:cxnLst/>
                  <a:rect l="0" t="0" r="0" b="0"/>
                  <a:pathLst>
                    <a:path w="17" h="28">
                      <a:moveTo>
                        <a:pt x="16" y="0"/>
                      </a:moveTo>
                      <a:lnTo>
                        <a:pt x="0" y="0"/>
                      </a:lnTo>
                      <a:lnTo>
                        <a:pt x="0" y="27"/>
                      </a:lnTo>
                      <a:lnTo>
                        <a:pt x="16" y="27"/>
                      </a:lnTo>
                      <a:lnTo>
                        <a:pt x="16"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72" name="组合 264378"/>
              <p:cNvGrpSpPr/>
              <p:nvPr/>
            </p:nvGrpSpPr>
            <p:grpSpPr>
              <a:xfrm>
                <a:off x="4231" y="2949"/>
                <a:ext cx="19" cy="82"/>
                <a:chOff x="4231" y="2949"/>
                <a:chExt cx="19" cy="82"/>
              </a:xfrm>
            </p:grpSpPr>
            <p:sp>
              <p:nvSpPr>
                <p:cNvPr id="12473" name="任意多边形 264379"/>
                <p:cNvSpPr/>
                <p:nvPr/>
              </p:nvSpPr>
              <p:spPr>
                <a:xfrm>
                  <a:off x="4231" y="2953"/>
                  <a:ext cx="18" cy="78"/>
                </a:xfrm>
                <a:custGeom>
                  <a:avLst/>
                  <a:gdLst/>
                  <a:ahLst/>
                  <a:cxnLst/>
                  <a:rect l="0" t="0" r="0" b="0"/>
                  <a:pathLst>
                    <a:path w="18" h="78">
                      <a:moveTo>
                        <a:pt x="17" y="0"/>
                      </a:moveTo>
                      <a:lnTo>
                        <a:pt x="0" y="0"/>
                      </a:lnTo>
                      <a:lnTo>
                        <a:pt x="0" y="77"/>
                      </a:lnTo>
                      <a:lnTo>
                        <a:pt x="17" y="77"/>
                      </a:lnTo>
                      <a:lnTo>
                        <a:pt x="17"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74" name="任意多边形 264380"/>
                <p:cNvSpPr/>
                <p:nvPr/>
              </p:nvSpPr>
              <p:spPr>
                <a:xfrm>
                  <a:off x="4232" y="2949"/>
                  <a:ext cx="18" cy="79"/>
                </a:xfrm>
                <a:custGeom>
                  <a:avLst/>
                  <a:gdLst/>
                  <a:ahLst/>
                  <a:cxnLst/>
                  <a:rect l="0" t="0" r="0" b="0"/>
                  <a:pathLst>
                    <a:path w="18" h="79">
                      <a:moveTo>
                        <a:pt x="17" y="0"/>
                      </a:moveTo>
                      <a:lnTo>
                        <a:pt x="0" y="0"/>
                      </a:lnTo>
                      <a:lnTo>
                        <a:pt x="0" y="78"/>
                      </a:lnTo>
                      <a:lnTo>
                        <a:pt x="17" y="78"/>
                      </a:lnTo>
                      <a:lnTo>
                        <a:pt x="17"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75" name="组合 264381"/>
              <p:cNvGrpSpPr/>
              <p:nvPr/>
            </p:nvGrpSpPr>
            <p:grpSpPr>
              <a:xfrm>
                <a:off x="4155" y="2916"/>
                <a:ext cx="21" cy="21"/>
                <a:chOff x="4155" y="2916"/>
                <a:chExt cx="21" cy="21"/>
              </a:xfrm>
            </p:grpSpPr>
            <p:sp>
              <p:nvSpPr>
                <p:cNvPr id="12476" name="任意多边形 264382"/>
                <p:cNvSpPr/>
                <p:nvPr/>
              </p:nvSpPr>
              <p:spPr>
                <a:xfrm>
                  <a:off x="4155" y="2920"/>
                  <a:ext cx="20" cy="17"/>
                </a:xfrm>
                <a:custGeom>
                  <a:avLst/>
                  <a:gdLst/>
                  <a:ahLst/>
                  <a:cxnLst/>
                  <a:rect l="0" t="0" r="0" b="0"/>
                  <a:pathLst>
                    <a:path w="20" h="17">
                      <a:moveTo>
                        <a:pt x="19" y="0"/>
                      </a:moveTo>
                      <a:lnTo>
                        <a:pt x="0" y="0"/>
                      </a:lnTo>
                      <a:lnTo>
                        <a:pt x="0" y="16"/>
                      </a:lnTo>
                      <a:lnTo>
                        <a:pt x="19" y="16"/>
                      </a:lnTo>
                      <a:lnTo>
                        <a:pt x="19"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77" name="任意多边形 264383"/>
                <p:cNvSpPr/>
                <p:nvPr/>
              </p:nvSpPr>
              <p:spPr>
                <a:xfrm>
                  <a:off x="4157" y="2916"/>
                  <a:ext cx="19" cy="19"/>
                </a:xfrm>
                <a:custGeom>
                  <a:avLst/>
                  <a:gdLst/>
                  <a:ahLst/>
                  <a:cxnLst/>
                  <a:rect l="0" t="0" r="0" b="0"/>
                  <a:pathLst>
                    <a:path w="19" h="19">
                      <a:moveTo>
                        <a:pt x="18" y="0"/>
                      </a:moveTo>
                      <a:lnTo>
                        <a:pt x="0" y="0"/>
                      </a:lnTo>
                      <a:lnTo>
                        <a:pt x="0" y="18"/>
                      </a:lnTo>
                      <a:lnTo>
                        <a:pt x="18" y="18"/>
                      </a:lnTo>
                      <a:lnTo>
                        <a:pt x="18"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78" name="组合 264384"/>
              <p:cNvGrpSpPr/>
              <p:nvPr/>
            </p:nvGrpSpPr>
            <p:grpSpPr>
              <a:xfrm>
                <a:off x="3974" y="2933"/>
                <a:ext cx="24" cy="21"/>
                <a:chOff x="3974" y="2933"/>
                <a:chExt cx="24" cy="21"/>
              </a:xfrm>
            </p:grpSpPr>
            <p:sp>
              <p:nvSpPr>
                <p:cNvPr id="12479" name="任意多边形 264385"/>
                <p:cNvSpPr/>
                <p:nvPr/>
              </p:nvSpPr>
              <p:spPr>
                <a:xfrm>
                  <a:off x="3974" y="2935"/>
                  <a:ext cx="21" cy="19"/>
                </a:xfrm>
                <a:custGeom>
                  <a:avLst/>
                  <a:gdLst/>
                  <a:ahLst/>
                  <a:cxnLst/>
                  <a:rect l="0" t="0" r="0" b="0"/>
                  <a:pathLst>
                    <a:path w="21" h="19">
                      <a:moveTo>
                        <a:pt x="20" y="0"/>
                      </a:moveTo>
                      <a:lnTo>
                        <a:pt x="0" y="0"/>
                      </a:lnTo>
                      <a:lnTo>
                        <a:pt x="0" y="18"/>
                      </a:lnTo>
                      <a:lnTo>
                        <a:pt x="20" y="18"/>
                      </a:lnTo>
                      <a:lnTo>
                        <a:pt x="20"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80" name="任意多边形 264386"/>
                <p:cNvSpPr/>
                <p:nvPr/>
              </p:nvSpPr>
              <p:spPr>
                <a:xfrm>
                  <a:off x="3976" y="2933"/>
                  <a:ext cx="22" cy="18"/>
                </a:xfrm>
                <a:custGeom>
                  <a:avLst/>
                  <a:gdLst/>
                  <a:ahLst/>
                  <a:cxnLst/>
                  <a:rect l="0" t="0" r="0" b="0"/>
                  <a:pathLst>
                    <a:path w="22" h="18">
                      <a:moveTo>
                        <a:pt x="21" y="0"/>
                      </a:moveTo>
                      <a:lnTo>
                        <a:pt x="0" y="0"/>
                      </a:lnTo>
                      <a:lnTo>
                        <a:pt x="0" y="17"/>
                      </a:lnTo>
                      <a:lnTo>
                        <a:pt x="21" y="17"/>
                      </a:lnTo>
                      <a:lnTo>
                        <a:pt x="21"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81" name="组合 264387"/>
              <p:cNvGrpSpPr/>
              <p:nvPr/>
            </p:nvGrpSpPr>
            <p:grpSpPr>
              <a:xfrm>
                <a:off x="3924" y="2988"/>
                <a:ext cx="34" cy="20"/>
                <a:chOff x="3924" y="2988"/>
                <a:chExt cx="34" cy="20"/>
              </a:xfrm>
            </p:grpSpPr>
            <p:sp>
              <p:nvSpPr>
                <p:cNvPr id="12482" name="任意多边形 264388"/>
                <p:cNvSpPr/>
                <p:nvPr/>
              </p:nvSpPr>
              <p:spPr>
                <a:xfrm>
                  <a:off x="3924" y="2991"/>
                  <a:ext cx="30" cy="17"/>
                </a:xfrm>
                <a:custGeom>
                  <a:avLst/>
                  <a:gdLst/>
                  <a:ahLst/>
                  <a:cxnLst/>
                  <a:rect l="0" t="0" r="0" b="0"/>
                  <a:pathLst>
                    <a:path w="30" h="17">
                      <a:moveTo>
                        <a:pt x="29" y="0"/>
                      </a:moveTo>
                      <a:lnTo>
                        <a:pt x="0" y="0"/>
                      </a:lnTo>
                      <a:lnTo>
                        <a:pt x="0" y="16"/>
                      </a:lnTo>
                      <a:lnTo>
                        <a:pt x="29" y="16"/>
                      </a:lnTo>
                      <a:lnTo>
                        <a:pt x="29"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83" name="任意多边形 264389"/>
                <p:cNvSpPr/>
                <p:nvPr/>
              </p:nvSpPr>
              <p:spPr>
                <a:xfrm>
                  <a:off x="3927" y="2988"/>
                  <a:ext cx="31" cy="17"/>
                </a:xfrm>
                <a:custGeom>
                  <a:avLst/>
                  <a:gdLst/>
                  <a:ahLst/>
                  <a:cxnLst/>
                  <a:rect l="0" t="0" r="0" b="0"/>
                  <a:pathLst>
                    <a:path w="31" h="17">
                      <a:moveTo>
                        <a:pt x="30" y="0"/>
                      </a:moveTo>
                      <a:lnTo>
                        <a:pt x="0" y="0"/>
                      </a:lnTo>
                      <a:lnTo>
                        <a:pt x="0" y="16"/>
                      </a:lnTo>
                      <a:lnTo>
                        <a:pt x="30" y="16"/>
                      </a:lnTo>
                      <a:lnTo>
                        <a:pt x="30"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nvGrpSpPr>
              <p:cNvPr id="12484" name="组合 264390"/>
              <p:cNvGrpSpPr/>
              <p:nvPr/>
            </p:nvGrpSpPr>
            <p:grpSpPr>
              <a:xfrm>
                <a:off x="3924" y="3012"/>
                <a:ext cx="34" cy="20"/>
                <a:chOff x="3924" y="3012"/>
                <a:chExt cx="34" cy="20"/>
              </a:xfrm>
            </p:grpSpPr>
            <p:sp>
              <p:nvSpPr>
                <p:cNvPr id="12485" name="任意多边形 264391"/>
                <p:cNvSpPr/>
                <p:nvPr/>
              </p:nvSpPr>
              <p:spPr>
                <a:xfrm>
                  <a:off x="3924" y="3015"/>
                  <a:ext cx="30" cy="17"/>
                </a:xfrm>
                <a:custGeom>
                  <a:avLst/>
                  <a:gdLst/>
                  <a:ahLst/>
                  <a:cxnLst/>
                  <a:rect l="0" t="0" r="0" b="0"/>
                  <a:pathLst>
                    <a:path w="30" h="17">
                      <a:moveTo>
                        <a:pt x="29" y="0"/>
                      </a:moveTo>
                      <a:lnTo>
                        <a:pt x="0" y="0"/>
                      </a:lnTo>
                      <a:lnTo>
                        <a:pt x="0" y="16"/>
                      </a:lnTo>
                      <a:lnTo>
                        <a:pt x="29" y="16"/>
                      </a:lnTo>
                      <a:lnTo>
                        <a:pt x="29" y="0"/>
                      </a:lnTo>
                    </a:path>
                  </a:pathLst>
                </a:custGeom>
                <a:solidFill>
                  <a:srgbClr val="000000"/>
                </a:solidFill>
                <a:ln w="9525" cap="rnd" cmpd="sng">
                  <a:solidFill>
                    <a:schemeClr val="tx1"/>
                  </a:solidFill>
                  <a:prstDash val="solid"/>
                  <a:round/>
                  <a:headEnd type="none" w="med" len="med"/>
                  <a:tailEnd type="none" w="med" len="med"/>
                </a:ln>
              </p:spPr>
              <p:txBody>
                <a:bodyPr/>
                <a:lstStyle/>
                <a:p>
                  <a:endParaRPr lang="zh-CN" altLang="en-US" b="1"/>
                </a:p>
              </p:txBody>
            </p:sp>
            <p:sp>
              <p:nvSpPr>
                <p:cNvPr id="12486" name="任意多边形 264392"/>
                <p:cNvSpPr/>
                <p:nvPr/>
              </p:nvSpPr>
              <p:spPr>
                <a:xfrm>
                  <a:off x="3927" y="3012"/>
                  <a:ext cx="31" cy="17"/>
                </a:xfrm>
                <a:custGeom>
                  <a:avLst/>
                  <a:gdLst/>
                  <a:ahLst/>
                  <a:cxnLst/>
                  <a:rect l="0" t="0" r="0" b="0"/>
                  <a:pathLst>
                    <a:path w="31" h="17">
                      <a:moveTo>
                        <a:pt x="30" y="0"/>
                      </a:moveTo>
                      <a:lnTo>
                        <a:pt x="0" y="0"/>
                      </a:lnTo>
                      <a:lnTo>
                        <a:pt x="0" y="16"/>
                      </a:lnTo>
                      <a:lnTo>
                        <a:pt x="30" y="16"/>
                      </a:lnTo>
                      <a:lnTo>
                        <a:pt x="30" y="0"/>
                      </a:lnTo>
                    </a:path>
                  </a:pathLst>
                </a:custGeom>
                <a:solidFill>
                  <a:srgbClr val="716759"/>
                </a:solidFill>
                <a:ln w="9525" cap="rnd" cmpd="sng">
                  <a:solidFill>
                    <a:schemeClr val="tx1"/>
                  </a:solidFill>
                  <a:prstDash val="solid"/>
                  <a:round/>
                  <a:headEnd type="none" w="med" len="med"/>
                  <a:tailEnd type="none" w="med" len="med"/>
                </a:ln>
              </p:spPr>
              <p:txBody>
                <a:bodyPr/>
                <a:lstStyle/>
                <a:p>
                  <a:endParaRPr lang="zh-CN" altLang="en-US" b="1"/>
                </a:p>
              </p:txBody>
            </p:sp>
          </p:grpSp>
        </p:grpSp>
        <p:sp>
          <p:nvSpPr>
            <p:cNvPr id="12487" name="直接连接符 264393"/>
            <p:cNvSpPr/>
            <p:nvPr/>
          </p:nvSpPr>
          <p:spPr>
            <a:xfrm>
              <a:off x="3694" y="2407"/>
              <a:ext cx="309" cy="791"/>
            </a:xfrm>
            <a:prstGeom prst="line">
              <a:avLst/>
            </a:prstGeom>
            <a:ln w="25399" cap="flat" cmpd="sng">
              <a:solidFill>
                <a:schemeClr val="tx1"/>
              </a:solidFill>
              <a:prstDash val="solid"/>
              <a:round/>
              <a:headEnd type="none" w="sm" len="sm"/>
              <a:tailEnd type="none" w="sm" len="sm"/>
            </a:ln>
          </p:spPr>
          <p:txBody>
            <a:bodyPr anchor="t"/>
            <a:lstStyle/>
            <a:p>
              <a:pPr lvl="0"/>
              <a:endParaRPr lang="zh-CN" altLang="en-US">
                <a:latin typeface="Arial" panose="020B0604020202020204" pitchFamily="34" charset="0"/>
                <a:ea typeface="Arial" panose="020B0604020202020204" pitchFamily="34" charset="0"/>
              </a:endParaRPr>
            </a:p>
          </p:txBody>
        </p:sp>
        <p:pic>
          <p:nvPicPr>
            <p:cNvPr id="12488" name="图片 264394"/>
            <p:cNvPicPr/>
            <p:nvPr/>
          </p:nvPicPr>
          <p:blipFill>
            <a:blip r:embed="rId4" cstate="print"/>
            <a:stretch>
              <a:fillRect/>
            </a:stretch>
          </p:blipFill>
          <p:spPr>
            <a:xfrm>
              <a:off x="3744" y="3552"/>
              <a:ext cx="624" cy="480"/>
            </a:xfrm>
            <a:prstGeom prst="rect">
              <a:avLst/>
            </a:prstGeom>
            <a:noFill/>
            <a:ln w="9525">
              <a:noFill/>
              <a:miter/>
            </a:ln>
          </p:spPr>
        </p:pic>
      </p:grpSp>
      <p:grpSp>
        <p:nvGrpSpPr>
          <p:cNvPr id="264396" name="组合 264395"/>
          <p:cNvGrpSpPr/>
          <p:nvPr/>
        </p:nvGrpSpPr>
        <p:grpSpPr>
          <a:xfrm>
            <a:off x="8305800" y="2590800"/>
            <a:ext cx="2362200" cy="914400"/>
            <a:chOff x="4272" y="1632"/>
            <a:chExt cx="1488" cy="576"/>
          </a:xfrm>
        </p:grpSpPr>
        <p:sp>
          <p:nvSpPr>
            <p:cNvPr id="12490" name="文本框 264396"/>
            <p:cNvSpPr txBox="1"/>
            <p:nvPr/>
          </p:nvSpPr>
          <p:spPr>
            <a:xfrm>
              <a:off x="4416" y="1632"/>
              <a:ext cx="1344" cy="403"/>
            </a:xfrm>
            <a:prstGeom prst="rect">
              <a:avLst/>
            </a:prstGeom>
            <a:noFill/>
            <a:ln w="9525">
              <a:noFill/>
              <a:miter/>
            </a:ln>
          </p:spPr>
          <p:txBody>
            <a:bodyPr lIns="92075" tIns="46038" rIns="92075" bIns="46038" anchor="t">
              <a:spAutoFit/>
            </a:bodyPr>
            <a:lstStyle/>
            <a:p>
              <a:pPr lvl="0" algn="ctr" defTabSz="762000"/>
              <a:r>
                <a:rPr lang="zh-CN" altLang="en-US" b="1" dirty="0">
                  <a:latin typeface="Arial" panose="020B0604020202020204" pitchFamily="34" charset="0"/>
                  <a:ea typeface="宋体" panose="02010600030101010101" pitchFamily="2" charset="-122"/>
                </a:rPr>
                <a:t>多台</a:t>
              </a:r>
              <a:r>
                <a:rPr lang="en-US" altLang="zh-CN" b="1">
                  <a:latin typeface="Arial" panose="020B0604020202020204" pitchFamily="34" charset="0"/>
                  <a:ea typeface="宋体" panose="02010600030101010101" pitchFamily="2" charset="-122"/>
                </a:rPr>
                <a:t>HUB</a:t>
              </a:r>
              <a:r>
                <a:rPr lang="zh-CN" altLang="en-US" b="1" dirty="0">
                  <a:latin typeface="Arial" panose="020B0604020202020204" pitchFamily="34" charset="0"/>
                  <a:ea typeface="宋体" panose="02010600030101010101" pitchFamily="2" charset="-122"/>
                </a:rPr>
                <a:t>级连</a:t>
              </a:r>
            </a:p>
            <a:p>
              <a:pPr lvl="0" algn="ctr" defTabSz="762000"/>
              <a:r>
                <a:rPr lang="zh-CN" altLang="en-US" b="1" dirty="0">
                  <a:latin typeface="Arial" panose="020B0604020202020204" pitchFamily="34" charset="0"/>
                  <a:ea typeface="宋体" panose="02010600030101010101" pitchFamily="2" charset="-122"/>
                </a:rPr>
                <a:t>可以支持更多站点</a:t>
              </a:r>
            </a:p>
          </p:txBody>
        </p:sp>
        <p:sp>
          <p:nvSpPr>
            <p:cNvPr id="12491" name="直接连接符 264397"/>
            <p:cNvSpPr/>
            <p:nvPr/>
          </p:nvSpPr>
          <p:spPr>
            <a:xfrm flipH="1">
              <a:off x="4272" y="2016"/>
              <a:ext cx="288" cy="192"/>
            </a:xfrm>
            <a:prstGeom prst="line">
              <a:avLst/>
            </a:prstGeom>
            <a:ln w="9525" cap="flat" cmpd="sng">
              <a:solidFill>
                <a:schemeClr val="tx1"/>
              </a:solidFill>
              <a:prstDash val="solid"/>
              <a:round/>
              <a:headEnd type="none" w="med" len="med"/>
              <a:tailEnd type="triangle" w="med" len="lg"/>
            </a:ln>
          </p:spPr>
          <p:txBody>
            <a:bodyPr anchor="t"/>
            <a:lstStyle/>
            <a:p>
              <a:pPr lvl="0"/>
              <a:endParaRPr lang="zh-CN" altLang="en-US">
                <a:latin typeface="Arial" panose="020B0604020202020204" pitchFamily="34" charset="0"/>
                <a:ea typeface="Arial" panose="020B0604020202020204" pitchFamily="34" charset="0"/>
              </a:endParaRPr>
            </a:p>
          </p:txBody>
        </p:sp>
      </p:grpSp>
      <p:sp>
        <p:nvSpPr>
          <p:cNvPr id="207" name="标题 1"/>
          <p:cNvSpPr>
            <a:spLocks noGrp="1"/>
          </p:cNvSpPr>
          <p:nvPr>
            <p:ph type="title"/>
          </p:nvPr>
        </p:nvSpPr>
        <p:spPr>
          <a:xfrm>
            <a:off x="1129665" y="332105"/>
            <a:ext cx="9592945" cy="609600"/>
          </a:xfrm>
        </p:spPr>
        <p:txBody>
          <a:bodyPr anchor="ctr">
            <a:noAutofit/>
          </a:bodyPr>
          <a:lstStyle/>
          <a:p>
            <a:pPr algn="ctr"/>
            <a:r>
              <a:rPr lang="zh-CN" altLang="en-US" b="1" dirty="0" smtClean="0"/>
              <a:t>第四节使用广播信道的以太网</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64198"/>
                                        </p:tgtEl>
                                        <p:attrNameLst>
                                          <p:attrName>style.visibility</p:attrName>
                                        </p:attrNameLst>
                                      </p:cBhvr>
                                      <p:to>
                                        <p:strVal val="visible"/>
                                      </p:to>
                                    </p:set>
                                    <p:animEffect transition="in" filter="barn(outVertical)">
                                      <p:cBhvr>
                                        <p:cTn id="7" dur="500"/>
                                        <p:tgtEl>
                                          <p:spTgt spid="2641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4207"/>
                                        </p:tgtEl>
                                        <p:attrNameLst>
                                          <p:attrName>style.visibility</p:attrName>
                                        </p:attrNameLst>
                                      </p:cBhvr>
                                      <p:to>
                                        <p:strVal val="visible"/>
                                      </p:to>
                                    </p:set>
                                    <p:animEffect transition="in" filter="wipe(up)">
                                      <p:cBhvr>
                                        <p:cTn id="12" dur="500"/>
                                        <p:tgtEl>
                                          <p:spTgt spid="26420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64270"/>
                                        </p:tgtEl>
                                        <p:attrNameLst>
                                          <p:attrName>style.visibility</p:attrName>
                                        </p:attrNameLst>
                                      </p:cBhvr>
                                      <p:to>
                                        <p:strVal val="visible"/>
                                      </p:to>
                                    </p:set>
                                    <p:animEffect transition="in" filter="wipe(up)">
                                      <p:cBhvr>
                                        <p:cTn id="16" dur="500"/>
                                        <p:tgtEl>
                                          <p:spTgt spid="264270"/>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4333"/>
                                        </p:tgtEl>
                                        <p:attrNameLst>
                                          <p:attrName>style.visibility</p:attrName>
                                        </p:attrNameLst>
                                      </p:cBhvr>
                                      <p:to>
                                        <p:strVal val="visible"/>
                                      </p:to>
                                    </p:set>
                                    <p:animEffect transition="in" filter="wipe(up)">
                                      <p:cBhvr>
                                        <p:cTn id="20" dur="500"/>
                                        <p:tgtEl>
                                          <p:spTgt spid="264333"/>
                                        </p:tgtEl>
                                      </p:cBhvr>
                                    </p:animEffec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26419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64201"/>
                                        </p:tgtEl>
                                        <p:attrNameLst>
                                          <p:attrName>style.visibility</p:attrName>
                                        </p:attrNameLst>
                                      </p:cBhvr>
                                      <p:to>
                                        <p:strVal val="visible"/>
                                      </p:to>
                                    </p:set>
                                    <p:animEffect transition="in" filter="wipe(up)">
                                      <p:cBhvr>
                                        <p:cTn id="28" dur="500"/>
                                        <p:tgtEl>
                                          <p:spTgt spid="264201"/>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264396"/>
                                        </p:tgtEl>
                                        <p:attrNameLst>
                                          <p:attrName>style.visibility</p:attrName>
                                        </p:attrNameLst>
                                      </p:cBhvr>
                                      <p:to>
                                        <p:strVal val="visible"/>
                                      </p:to>
                                    </p:set>
                                    <p:animEffect transition="in" filter="strips(upRight)">
                                      <p:cBhvr>
                                        <p:cTn id="33" dur="500"/>
                                        <p:tgtEl>
                                          <p:spTgt spid="264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10Base-T</a:t>
            </a:r>
            <a:r>
              <a:rPr lang="zh-CN" altLang="en-US" b="1" dirty="0" smtClean="0"/>
              <a:t>含义</a:t>
            </a:r>
            <a:endParaRPr lang="zh-CN" altLang="en-US" dirty="0"/>
          </a:p>
        </p:txBody>
      </p:sp>
      <p:sp>
        <p:nvSpPr>
          <p:cNvPr id="4" name="内容占位符 3"/>
          <p:cNvSpPr>
            <a:spLocks noGrp="1"/>
          </p:cNvSpPr>
          <p:nvPr>
            <p:ph idx="1"/>
          </p:nvPr>
        </p:nvSpPr>
        <p:spPr>
          <a:xfrm>
            <a:off x="838200" y="1825625"/>
            <a:ext cx="10515600" cy="4537204"/>
          </a:xfrm>
          <a:prstGeom prst="rect">
            <a:avLst/>
          </a:prstGeom>
        </p:spPr>
        <p:txBody>
          <a:bodyPr>
            <a:spAutoFit/>
          </a:bodyPr>
          <a:lstStyle/>
          <a:p>
            <a:pPr>
              <a:lnSpc>
                <a:spcPct val="150000"/>
              </a:lnSpc>
            </a:pPr>
            <a:r>
              <a:rPr lang="en-US" altLang="zh-CN" sz="3600" b="1" dirty="0" smtClean="0"/>
              <a:t>10Base-T</a:t>
            </a:r>
            <a:r>
              <a:rPr lang="zh-CN" altLang="en-US" sz="3600" b="1" dirty="0" smtClean="0"/>
              <a:t>是以太网的技术标准，传输速率为</a:t>
            </a:r>
            <a:r>
              <a:rPr lang="en-US" altLang="zh-CN" sz="3600" b="1" dirty="0" smtClean="0"/>
              <a:t>10Mbps</a:t>
            </a:r>
            <a:r>
              <a:rPr lang="zh-CN" altLang="en-US" sz="3600" b="1" dirty="0" smtClean="0"/>
              <a:t>，以非屏蔽双绞线为传输介质。                </a:t>
            </a:r>
          </a:p>
          <a:p>
            <a:pPr>
              <a:lnSpc>
                <a:spcPct val="150000"/>
              </a:lnSpc>
            </a:pPr>
            <a:r>
              <a:rPr lang="zh-CN" altLang="en-US" sz="3600" b="1" dirty="0" smtClean="0"/>
              <a:t> </a:t>
            </a:r>
            <a:r>
              <a:rPr lang="en-US" altLang="zh-CN" sz="3600" b="1" dirty="0" smtClean="0"/>
              <a:t>10</a:t>
            </a:r>
            <a:r>
              <a:rPr lang="zh-CN" altLang="en-US" sz="3600" b="1" dirty="0" smtClean="0"/>
              <a:t>：传输速率为</a:t>
            </a:r>
            <a:r>
              <a:rPr lang="en-US" altLang="zh-CN" sz="3600" b="1" dirty="0" smtClean="0"/>
              <a:t>10Mbps                </a:t>
            </a:r>
          </a:p>
          <a:p>
            <a:pPr>
              <a:lnSpc>
                <a:spcPct val="150000"/>
              </a:lnSpc>
            </a:pPr>
            <a:r>
              <a:rPr lang="en-US" altLang="zh-CN" sz="3600" b="1" dirty="0" smtClean="0"/>
              <a:t> Base</a:t>
            </a:r>
            <a:r>
              <a:rPr lang="zh-CN" altLang="en-US" sz="3600" b="1" dirty="0" smtClean="0"/>
              <a:t>：基带信号                </a:t>
            </a:r>
          </a:p>
          <a:p>
            <a:pPr>
              <a:lnSpc>
                <a:spcPct val="150000"/>
              </a:lnSpc>
            </a:pPr>
            <a:r>
              <a:rPr lang="zh-CN" altLang="en-US" sz="3600" b="1" dirty="0" smtClean="0"/>
              <a:t> </a:t>
            </a:r>
            <a:r>
              <a:rPr lang="en-US" altLang="zh-CN" sz="3600" b="1" dirty="0" smtClean="0"/>
              <a:t>T</a:t>
            </a:r>
            <a:r>
              <a:rPr lang="zh-CN" altLang="en-US" sz="3600" b="1" dirty="0" smtClean="0"/>
              <a:t>：非屏蔽双绞线   </a:t>
            </a:r>
            <a:endParaRPr lang="zh-CN" altLang="en-US" sz="3600"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6712" y="1415640"/>
            <a:ext cx="9286940" cy="477054"/>
          </a:xfrm>
          <a:prstGeom prst="rect">
            <a:avLst/>
          </a:prstGeom>
          <a:noFill/>
          <a:ln w="28575">
            <a:noFill/>
            <a:prstDash val="dash"/>
          </a:ln>
        </p:spPr>
        <p:txBody>
          <a:bodyPr wrap="square" rtlCol="0">
            <a:spAutoFit/>
          </a:bodyPr>
          <a:lstStyle/>
          <a:p>
            <a:pPr lvl="0" indent="457200" algn="just">
              <a:lnSpc>
                <a:spcPct val="125000"/>
              </a:lnSpc>
            </a:pPr>
            <a:r>
              <a:rPr lang="zh-CN" altLang="en-US" sz="2000" dirty="0" smtClean="0">
                <a:latin typeface="Times New Roman" pitchFamily="18" charset="0"/>
                <a:ea typeface="微软雅黑" pitchFamily="34" charset="-122"/>
                <a:cs typeface="Times New Roman" pitchFamily="18" charset="0"/>
              </a:rPr>
              <a:t>传统以太网的数据传输速率只有</a:t>
            </a:r>
            <a:r>
              <a:rPr lang="en-US" altLang="zh-CN" sz="2000" dirty="0" smtClean="0">
                <a:latin typeface="Times New Roman" pitchFamily="18" charset="0"/>
                <a:ea typeface="微软雅黑" pitchFamily="34" charset="-122"/>
                <a:cs typeface="Times New Roman" pitchFamily="18" charset="0"/>
              </a:rPr>
              <a:t>10 Mbps</a:t>
            </a:r>
            <a:r>
              <a:rPr lang="zh-CN" altLang="en-US" sz="2000" dirty="0" smtClean="0">
                <a:latin typeface="Times New Roman" pitchFamily="18" charset="0"/>
                <a:ea typeface="微软雅黑" pitchFamily="34" charset="-122"/>
                <a:cs typeface="Times New Roman" pitchFamily="18" charset="0"/>
              </a:rPr>
              <a:t>，其可选方案如表</a:t>
            </a:r>
          </a:p>
        </p:txBody>
      </p:sp>
      <p:sp>
        <p:nvSpPr>
          <p:cNvPr id="4" name="TextBox 3"/>
          <p:cNvSpPr txBox="1"/>
          <p:nvPr/>
        </p:nvSpPr>
        <p:spPr>
          <a:xfrm>
            <a:off x="4136216" y="2500306"/>
            <a:ext cx="3848128" cy="438582"/>
          </a:xfrm>
          <a:prstGeom prst="rect">
            <a:avLst/>
          </a:prstGeom>
          <a:noFill/>
          <a:ln w="28575">
            <a:noFill/>
            <a:prstDash val="dash"/>
          </a:ln>
        </p:spPr>
        <p:txBody>
          <a:bodyPr wrap="square" rtlCol="0">
            <a:spAutoFit/>
          </a:bodyPr>
          <a:lstStyle/>
          <a:p>
            <a:pPr lvl="0" indent="457200" algn="just">
              <a:lnSpc>
                <a:spcPct val="125000"/>
              </a:lnSpc>
            </a:pPr>
            <a:r>
              <a:rPr lang="zh-CN" altLang="en-US" dirty="0" smtClean="0">
                <a:latin typeface="Times New Roman" pitchFamily="18" charset="0"/>
                <a:ea typeface="微软雅黑" pitchFamily="34" charset="-122"/>
                <a:cs typeface="Times New Roman" pitchFamily="18" charset="0"/>
              </a:rPr>
              <a:t>表</a:t>
            </a:r>
            <a:r>
              <a:rPr lang="en-US" altLang="zh-CN" dirty="0" smtClean="0">
                <a:latin typeface="Times New Roman" pitchFamily="18" charset="0"/>
                <a:ea typeface="微软雅黑" pitchFamily="34" charset="-122"/>
                <a:cs typeface="Times New Roman" pitchFamily="18" charset="0"/>
              </a:rPr>
              <a:t>  IEEE 802.3</a:t>
            </a:r>
            <a:r>
              <a:rPr lang="zh-CN" altLang="en-US" dirty="0" smtClean="0">
                <a:latin typeface="Times New Roman" pitchFamily="18" charset="0"/>
                <a:ea typeface="微软雅黑" pitchFamily="34" charset="-122"/>
                <a:cs typeface="Times New Roman" pitchFamily="18" charset="0"/>
              </a:rPr>
              <a:t>物理层标准</a:t>
            </a:r>
          </a:p>
        </p:txBody>
      </p:sp>
      <p:graphicFrame>
        <p:nvGraphicFramePr>
          <p:cNvPr id="5" name="表格 4"/>
          <p:cNvGraphicFramePr>
            <a:graphicFrameLocks noGrp="1"/>
          </p:cNvGraphicFramePr>
          <p:nvPr/>
        </p:nvGraphicFramePr>
        <p:xfrm>
          <a:off x="1166778" y="3000372"/>
          <a:ext cx="9787005" cy="2735279"/>
        </p:xfrm>
        <a:graphic>
          <a:graphicData uri="http://schemas.openxmlformats.org/drawingml/2006/table">
            <a:tbl>
              <a:tblPr/>
              <a:tblGrid>
                <a:gridCol w="1422006"/>
                <a:gridCol w="1886525"/>
                <a:gridCol w="1977089"/>
                <a:gridCol w="2242845"/>
                <a:gridCol w="2258540"/>
              </a:tblGrid>
              <a:tr h="911759">
                <a:tc>
                  <a:txBody>
                    <a:bodyPr/>
                    <a:lstStyle/>
                    <a:p>
                      <a:pPr indent="266700" algn="ctr">
                        <a:spcAft>
                          <a:spcPts val="0"/>
                        </a:spcAft>
                      </a:pPr>
                      <a:r>
                        <a:rPr lang="zh-CN" sz="2000" kern="500" dirty="0">
                          <a:latin typeface="Times New Roman" pitchFamily="18" charset="0"/>
                          <a:ea typeface="微软雅黑" pitchFamily="34" charset="-122"/>
                          <a:cs typeface="Times New Roman" pitchFamily="18" charset="0"/>
                        </a:rPr>
                        <a:t>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indent="266700" algn="ctr">
                        <a:spcAft>
                          <a:spcPts val="0"/>
                        </a:spcAft>
                      </a:pPr>
                      <a:r>
                        <a:rPr lang="zh-CN" sz="2000" kern="500">
                          <a:latin typeface="Times New Roman" pitchFamily="18" charset="0"/>
                          <a:ea typeface="微软雅黑" pitchFamily="34" charset="-122"/>
                          <a:cs typeface="Times New Roman" pitchFamily="18" charset="0"/>
                        </a:rPr>
                        <a:t>介质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indent="266700" algn="ctr">
                        <a:spcAft>
                          <a:spcPts val="0"/>
                        </a:spcAft>
                      </a:pPr>
                      <a:r>
                        <a:rPr lang="zh-CN" sz="2000" kern="500">
                          <a:latin typeface="Times New Roman" pitchFamily="18" charset="0"/>
                          <a:ea typeface="微软雅黑" pitchFamily="34" charset="-122"/>
                          <a:cs typeface="Times New Roman" pitchFamily="18" charset="0"/>
                        </a:rPr>
                        <a:t>最大长度</a:t>
                      </a:r>
                      <a:r>
                        <a:rPr lang="en-US" sz="2000" kern="500">
                          <a:latin typeface="Times New Roman" pitchFamily="18" charset="0"/>
                          <a:ea typeface="微软雅黑" pitchFamily="34" charset="-122"/>
                          <a:cs typeface="Times New Roman" pitchFamily="18" charset="0"/>
                        </a:rPr>
                        <a:t>/</a:t>
                      </a:r>
                      <a:r>
                        <a:rPr lang="zh-CN" sz="2000" kern="500">
                          <a:latin typeface="Times New Roman" pitchFamily="18" charset="0"/>
                          <a:ea typeface="微软雅黑" pitchFamily="34" charset="-122"/>
                          <a:cs typeface="Times New Roman" pitchFamily="18" charset="0"/>
                        </a:rPr>
                        <a:t>段</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indent="266700" algn="ctr">
                        <a:spcAft>
                          <a:spcPts val="0"/>
                        </a:spcAft>
                      </a:pPr>
                      <a:r>
                        <a:rPr lang="zh-CN" sz="2000" kern="500">
                          <a:latin typeface="Times New Roman" pitchFamily="18" charset="0"/>
                          <a:ea typeface="微软雅黑" pitchFamily="34" charset="-122"/>
                          <a:cs typeface="Times New Roman" pitchFamily="18" charset="0"/>
                        </a:rPr>
                        <a:t>工作站数目</a:t>
                      </a:r>
                      <a:r>
                        <a:rPr lang="en-US" sz="2000" kern="500">
                          <a:latin typeface="Times New Roman" pitchFamily="18" charset="0"/>
                          <a:ea typeface="微软雅黑" pitchFamily="34" charset="-122"/>
                          <a:cs typeface="Times New Roman" pitchFamily="18" charset="0"/>
                        </a:rPr>
                        <a:t>/</a:t>
                      </a:r>
                      <a:r>
                        <a:rPr lang="zh-CN" sz="2000" kern="500">
                          <a:latin typeface="Times New Roman" pitchFamily="18" charset="0"/>
                          <a:ea typeface="微软雅黑" pitchFamily="34" charset="-122"/>
                          <a:cs typeface="Times New Roman" pitchFamily="18" charset="0"/>
                        </a:rPr>
                        <a:t>段</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indent="266700" algn="ctr">
                        <a:spcAft>
                          <a:spcPts val="0"/>
                        </a:spcAft>
                      </a:pPr>
                      <a:r>
                        <a:rPr lang="zh-CN" sz="2000" kern="500" dirty="0">
                          <a:latin typeface="Times New Roman" pitchFamily="18" charset="0"/>
                          <a:ea typeface="微软雅黑" pitchFamily="34" charset="-122"/>
                          <a:cs typeface="Times New Roman" pitchFamily="18" charset="0"/>
                        </a:rPr>
                        <a:t>特点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r>
              <a:tr h="455880">
                <a:tc>
                  <a:txBody>
                    <a:bodyPr/>
                    <a:lstStyle/>
                    <a:p>
                      <a:pPr indent="266700" algn="ctr">
                        <a:spcAft>
                          <a:spcPts val="0"/>
                        </a:spcAft>
                      </a:pPr>
                      <a:r>
                        <a:rPr lang="en-US" sz="2000" kern="500" dirty="0">
                          <a:latin typeface="Times New Roman" pitchFamily="18" charset="0"/>
                          <a:ea typeface="微软雅黑" pitchFamily="34" charset="-122"/>
                          <a:cs typeface="Times New Roman" pitchFamily="18" charset="0"/>
                        </a:rPr>
                        <a:t>10Base5</a:t>
                      </a:r>
                      <a:endParaRPr lang="zh-CN" sz="2000" kern="500" dirty="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kern="500">
                          <a:latin typeface="Times New Roman" pitchFamily="18" charset="0"/>
                          <a:ea typeface="微软雅黑" pitchFamily="34" charset="-122"/>
                          <a:cs typeface="Times New Roman" pitchFamily="18" charset="0"/>
                        </a:rPr>
                        <a:t>粗同轴电缆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500 m</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100</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kern="500">
                          <a:latin typeface="Times New Roman" pitchFamily="18" charset="0"/>
                          <a:ea typeface="微软雅黑" pitchFamily="34" charset="-122"/>
                          <a:cs typeface="Times New Roman" pitchFamily="18" charset="0"/>
                        </a:rPr>
                        <a:t>适合于主干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5880">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10Base2</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kern="500">
                          <a:latin typeface="Times New Roman" pitchFamily="18" charset="0"/>
                          <a:ea typeface="微软雅黑" pitchFamily="34" charset="-122"/>
                          <a:cs typeface="Times New Roman" pitchFamily="18" charset="0"/>
                        </a:rPr>
                        <a:t>细同轴电缆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185 m</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30</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kern="500">
                          <a:latin typeface="Times New Roman" pitchFamily="18" charset="0"/>
                          <a:ea typeface="微软雅黑" pitchFamily="34" charset="-122"/>
                          <a:cs typeface="Times New Roman" pitchFamily="18" charset="0"/>
                        </a:rPr>
                        <a:t>低廉的网络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5880">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10Base-T</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kern="500">
                          <a:latin typeface="Times New Roman" pitchFamily="18" charset="0"/>
                          <a:ea typeface="微软雅黑" pitchFamily="34" charset="-122"/>
                          <a:cs typeface="Times New Roman" pitchFamily="18" charset="0"/>
                        </a:rPr>
                        <a:t>双绞线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100 m</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2</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kern="500">
                          <a:latin typeface="Times New Roman" pitchFamily="18" charset="0"/>
                          <a:ea typeface="微软雅黑" pitchFamily="34" charset="-122"/>
                          <a:cs typeface="Times New Roman" pitchFamily="18" charset="0"/>
                        </a:rPr>
                        <a:t>易于安装和维护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5880">
                <a:tc>
                  <a:txBody>
                    <a:bodyPr/>
                    <a:lstStyle/>
                    <a:p>
                      <a:pPr indent="266700" algn="ctr">
                        <a:spcAft>
                          <a:spcPts val="0"/>
                        </a:spcAft>
                      </a:pPr>
                      <a:r>
                        <a:rPr lang="en-US" sz="2000" kern="500" dirty="0">
                          <a:latin typeface="Times New Roman" pitchFamily="18" charset="0"/>
                          <a:ea typeface="微软雅黑" pitchFamily="34" charset="-122"/>
                          <a:cs typeface="Times New Roman" pitchFamily="18" charset="0"/>
                        </a:rPr>
                        <a:t>10Base-F</a:t>
                      </a:r>
                      <a:endParaRPr lang="zh-CN" sz="2000" kern="500" dirty="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kern="500" dirty="0">
                          <a:latin typeface="Times New Roman" pitchFamily="18" charset="0"/>
                          <a:ea typeface="微软雅黑" pitchFamily="34" charset="-122"/>
                          <a:cs typeface="Times New Roman" pitchFamily="18" charset="0"/>
                        </a:rPr>
                        <a:t>光纤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500" dirty="0">
                          <a:latin typeface="Times New Roman" pitchFamily="18" charset="0"/>
                          <a:ea typeface="微软雅黑" pitchFamily="34" charset="-122"/>
                          <a:cs typeface="Times New Roman" pitchFamily="18" charset="0"/>
                        </a:rPr>
                        <a:t>2 000 m</a:t>
                      </a:r>
                      <a:endParaRPr lang="zh-CN" sz="2000" kern="500" dirty="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2</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kern="500" dirty="0">
                          <a:latin typeface="Times New Roman" pitchFamily="18" charset="0"/>
                          <a:ea typeface="微软雅黑" pitchFamily="34" charset="-122"/>
                          <a:cs typeface="Times New Roman" pitchFamily="18" charset="0"/>
                        </a:rPr>
                        <a:t>远程工作站连接</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19022589"/>
      </p:ext>
    </p:extLst>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par>
                                <p:cTn id="12" presetID="9"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dissolv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标题 82947" descr="afbae0ddf0234c3bbd5a2eb4a4d10acd# #矩形 674"/>
          <p:cNvSpPr txBox="1">
            <a:spLocks noGrp="1"/>
          </p:cNvSpPr>
          <p:nvPr>
            <p:ph type="title"/>
          </p:nvPr>
        </p:nvSpPr>
        <p:spPr>
          <a:xfrm>
            <a:off x="2149475" y="333375"/>
            <a:ext cx="6990080" cy="609600"/>
          </a:xfrm>
        </p:spPr>
        <p:txBody>
          <a:bodyPr vert="horz" wrap="square" lIns="91440" tIns="45720" rIns="91440" bIns="45720" anchor="ctr">
            <a:normAutofit fontScale="90000"/>
          </a:bodyPr>
          <a:lstStyle/>
          <a:p>
            <a:pPr lvl="0" algn="l" defTabSz="711200" eaLnBrk="1" fontAlgn="base" hangingPunct="1">
              <a:spcBef>
                <a:spcPct val="20000"/>
              </a:spcBef>
              <a:buClr>
                <a:schemeClr val="folHlink"/>
              </a:buClr>
              <a:buSzPct val="60000"/>
              <a:buFont typeface="Wingdings" panose="05000000000000000000" pitchFamily="2" charset="2"/>
              <a:buNone/>
            </a:pPr>
            <a:r>
              <a:rPr lang="en-US" altLang="zh-CN" b="1" strike="noStrike" noProof="1">
                <a:effectLst>
                  <a:outerShdw blurRad="38100" dist="38100" dir="2700000">
                    <a:srgbClr val="C0C0C0"/>
                  </a:outerShdw>
                </a:effectLst>
                <a:latin typeface="黑体" pitchFamily="2" charset="-122"/>
                <a:ea typeface="黑体" pitchFamily="2" charset="-122"/>
                <a:sym typeface="+mn-ea"/>
              </a:rPr>
              <a:t>1. </a:t>
            </a:r>
            <a:r>
              <a:rPr lang="zh-CN" altLang="en-US" b="1" strike="noStrike" noProof="1">
                <a:effectLst>
                  <a:outerShdw blurRad="38100" dist="38100" dir="2700000">
                    <a:srgbClr val="C0C0C0"/>
                  </a:outerShdw>
                </a:effectLst>
                <a:latin typeface="黑体" pitchFamily="2" charset="-122"/>
                <a:ea typeface="黑体" pitchFamily="2" charset="-122"/>
                <a:sym typeface="+mn-ea"/>
              </a:rPr>
              <a:t>使用集线器的星型拓扑</a:t>
            </a:r>
            <a:endParaRPr lang="zh-CN" altLang="en-US" strike="noStrike" noProof="1">
              <a:latin typeface="黑体" pitchFamily="2" charset="-122"/>
              <a:ea typeface="黑体" pitchFamily="2" charset="-122"/>
            </a:endParaRPr>
          </a:p>
        </p:txBody>
      </p:sp>
      <p:grpSp>
        <p:nvGrpSpPr>
          <p:cNvPr id="82977" name="组合 82976"/>
          <p:cNvGrpSpPr/>
          <p:nvPr/>
        </p:nvGrpSpPr>
        <p:grpSpPr>
          <a:xfrm>
            <a:off x="2590800" y="2278063"/>
            <a:ext cx="6697663" cy="3848100"/>
            <a:chOff x="578" y="1541"/>
            <a:chExt cx="4219" cy="2424"/>
          </a:xfrm>
        </p:grpSpPr>
        <p:sp>
          <p:nvSpPr>
            <p:cNvPr id="14339" name="直接连接符 82952"/>
            <p:cNvSpPr/>
            <p:nvPr/>
          </p:nvSpPr>
          <p:spPr>
            <a:xfrm flipV="1">
              <a:off x="2471" y="2839"/>
              <a:ext cx="246" cy="1056"/>
            </a:xfrm>
            <a:prstGeom prst="line">
              <a:avLst/>
            </a:prstGeom>
            <a:ln w="19050" cap="flat" cmpd="sng">
              <a:solidFill>
                <a:schemeClr val="tx2"/>
              </a:solidFill>
              <a:prstDash val="solid"/>
              <a:round/>
              <a:headEnd type="none" w="med" len="med"/>
              <a:tailEnd type="none" w="med" len="med"/>
            </a:ln>
          </p:spPr>
          <p:txBody>
            <a:bodyPr anchor="t"/>
            <a:lstStyle/>
            <a:p>
              <a:pPr lvl="0" eaLnBrk="0" hangingPunct="0"/>
              <a:endParaRPr lang="zh-CN" altLang="en-US">
                <a:latin typeface="黑体" pitchFamily="2" charset="-122"/>
                <a:ea typeface="黑体" pitchFamily="2" charset="-122"/>
              </a:endParaRPr>
            </a:p>
          </p:txBody>
        </p:sp>
        <p:grpSp>
          <p:nvGrpSpPr>
            <p:cNvPr id="14340" name="组合 82975"/>
            <p:cNvGrpSpPr/>
            <p:nvPr/>
          </p:nvGrpSpPr>
          <p:grpSpPr>
            <a:xfrm>
              <a:off x="578" y="1541"/>
              <a:ext cx="4219" cy="2424"/>
              <a:chOff x="578" y="1541"/>
              <a:chExt cx="4219" cy="2424"/>
            </a:xfrm>
          </p:grpSpPr>
          <p:sp>
            <p:nvSpPr>
              <p:cNvPr id="14341" name="文本框 82949"/>
              <p:cNvSpPr txBox="1"/>
              <p:nvPr/>
            </p:nvSpPr>
            <p:spPr>
              <a:xfrm>
                <a:off x="2302" y="2230"/>
                <a:ext cx="701" cy="291"/>
              </a:xfrm>
              <a:prstGeom prst="rect">
                <a:avLst/>
              </a:prstGeom>
              <a:noFill/>
              <a:ln w="9525">
                <a:noFill/>
                <a:miter/>
              </a:ln>
            </p:spPr>
            <p:txBody>
              <a:bodyPr wrap="none" anchor="t">
                <a:spAutoFit/>
              </a:bodyPr>
              <a:lstStyle/>
              <a:p>
                <a:pPr lvl="0"/>
                <a:r>
                  <a:rPr lang="zh-CN" altLang="en-US" sz="2400" b="1" dirty="0">
                    <a:solidFill>
                      <a:schemeClr val="folHlink"/>
                    </a:solidFill>
                    <a:latin typeface="黑体" pitchFamily="2" charset="-122"/>
                    <a:ea typeface="黑体" pitchFamily="2" charset="-122"/>
                  </a:rPr>
                  <a:t>集线器</a:t>
                </a:r>
              </a:p>
            </p:txBody>
          </p:sp>
          <p:sp>
            <p:nvSpPr>
              <p:cNvPr id="14342" name="直接连接符 82950"/>
              <p:cNvSpPr/>
              <p:nvPr/>
            </p:nvSpPr>
            <p:spPr>
              <a:xfrm flipV="1">
                <a:off x="823" y="2758"/>
                <a:ext cx="1632" cy="244"/>
              </a:xfrm>
              <a:prstGeom prst="line">
                <a:avLst/>
              </a:prstGeom>
              <a:ln w="19050" cap="flat" cmpd="sng">
                <a:solidFill>
                  <a:schemeClr val="tx2"/>
                </a:solidFill>
                <a:prstDash val="solid"/>
                <a:round/>
                <a:headEnd type="none" w="med" len="med"/>
                <a:tailEnd type="none" w="med" len="med"/>
              </a:ln>
            </p:spPr>
            <p:txBody>
              <a:bodyPr anchor="t"/>
              <a:lstStyle/>
              <a:p>
                <a:pPr lvl="0" eaLnBrk="0" hangingPunct="0"/>
                <a:endParaRPr lang="zh-CN" altLang="en-US">
                  <a:latin typeface="黑体" pitchFamily="2" charset="-122"/>
                  <a:ea typeface="黑体" pitchFamily="2" charset="-122"/>
                </a:endParaRPr>
              </a:p>
            </p:txBody>
          </p:sp>
          <p:sp>
            <p:nvSpPr>
              <p:cNvPr id="14343" name="直接连接符 82951"/>
              <p:cNvSpPr/>
              <p:nvPr/>
            </p:nvSpPr>
            <p:spPr>
              <a:xfrm>
                <a:off x="1476" y="1948"/>
                <a:ext cx="1061" cy="730"/>
              </a:xfrm>
              <a:prstGeom prst="line">
                <a:avLst/>
              </a:prstGeom>
              <a:ln w="19050" cap="flat" cmpd="sng">
                <a:solidFill>
                  <a:schemeClr val="tx2"/>
                </a:solidFill>
                <a:prstDash val="solid"/>
                <a:round/>
                <a:headEnd type="none" w="med" len="med"/>
                <a:tailEnd type="none" w="med" len="med"/>
              </a:ln>
            </p:spPr>
            <p:txBody>
              <a:bodyPr anchor="t"/>
              <a:lstStyle/>
              <a:p>
                <a:pPr lvl="0" eaLnBrk="0" hangingPunct="0"/>
                <a:endParaRPr lang="zh-CN" altLang="en-US">
                  <a:latin typeface="黑体" pitchFamily="2" charset="-122"/>
                  <a:ea typeface="黑体" pitchFamily="2" charset="-122"/>
                </a:endParaRPr>
              </a:p>
            </p:txBody>
          </p:sp>
          <p:sp>
            <p:nvSpPr>
              <p:cNvPr id="14344" name="直接连接符 82953"/>
              <p:cNvSpPr/>
              <p:nvPr/>
            </p:nvSpPr>
            <p:spPr>
              <a:xfrm flipH="1">
                <a:off x="2782" y="1865"/>
                <a:ext cx="979" cy="893"/>
              </a:xfrm>
              <a:prstGeom prst="line">
                <a:avLst/>
              </a:prstGeom>
              <a:ln w="19050" cap="flat" cmpd="sng">
                <a:solidFill>
                  <a:schemeClr val="tx2"/>
                </a:solidFill>
                <a:prstDash val="solid"/>
                <a:round/>
                <a:headEnd type="none" w="med" len="med"/>
                <a:tailEnd type="none" w="med" len="med"/>
              </a:ln>
            </p:spPr>
            <p:txBody>
              <a:bodyPr anchor="t"/>
              <a:lstStyle/>
              <a:p>
                <a:pPr lvl="0" eaLnBrk="0" hangingPunct="0"/>
                <a:endParaRPr lang="zh-CN" altLang="en-US">
                  <a:latin typeface="黑体" pitchFamily="2" charset="-122"/>
                  <a:ea typeface="黑体" pitchFamily="2" charset="-122"/>
                </a:endParaRPr>
              </a:p>
            </p:txBody>
          </p:sp>
          <p:sp>
            <p:nvSpPr>
              <p:cNvPr id="14345" name="直接连接符 82954"/>
              <p:cNvSpPr/>
              <p:nvPr/>
            </p:nvSpPr>
            <p:spPr>
              <a:xfrm>
                <a:off x="2863" y="2839"/>
                <a:ext cx="1632" cy="82"/>
              </a:xfrm>
              <a:prstGeom prst="line">
                <a:avLst/>
              </a:prstGeom>
              <a:ln w="19050" cap="flat" cmpd="sng">
                <a:solidFill>
                  <a:schemeClr val="tx2"/>
                </a:solidFill>
                <a:prstDash val="solid"/>
                <a:round/>
                <a:headEnd type="none" w="med" len="med"/>
                <a:tailEnd type="none" w="med" len="med"/>
              </a:ln>
            </p:spPr>
            <p:txBody>
              <a:bodyPr anchor="t"/>
              <a:lstStyle/>
              <a:p>
                <a:pPr lvl="0" eaLnBrk="0" hangingPunct="0"/>
                <a:endParaRPr lang="zh-CN" altLang="en-US">
                  <a:latin typeface="黑体" pitchFamily="2" charset="-122"/>
                  <a:ea typeface="黑体" pitchFamily="2" charset="-122"/>
                </a:endParaRPr>
              </a:p>
            </p:txBody>
          </p:sp>
          <p:pic>
            <p:nvPicPr>
              <p:cNvPr id="14346" name="图片 82955"/>
              <p:cNvPicPr>
                <a:picLocks noChangeAspect="1"/>
              </p:cNvPicPr>
              <p:nvPr/>
            </p:nvPicPr>
            <p:blipFill>
              <a:blip r:embed="rId2" cstate="print"/>
              <a:stretch>
                <a:fillRect/>
              </a:stretch>
            </p:blipFill>
            <p:spPr>
              <a:xfrm>
                <a:off x="2210" y="2515"/>
                <a:ext cx="980" cy="575"/>
              </a:xfrm>
              <a:prstGeom prst="rect">
                <a:avLst/>
              </a:prstGeom>
              <a:noFill/>
              <a:ln w="12700">
                <a:noFill/>
                <a:miter/>
              </a:ln>
            </p:spPr>
          </p:pic>
          <p:pic>
            <p:nvPicPr>
              <p:cNvPr id="14347" name="图片 82956"/>
              <p:cNvPicPr/>
              <p:nvPr/>
            </p:nvPicPr>
            <p:blipFill>
              <a:blip r:embed="rId3" cstate="print"/>
              <a:stretch>
                <a:fillRect/>
              </a:stretch>
            </p:blipFill>
            <p:spPr>
              <a:xfrm>
                <a:off x="1339" y="1703"/>
                <a:ext cx="464" cy="465"/>
              </a:xfrm>
              <a:prstGeom prst="rect">
                <a:avLst/>
              </a:prstGeom>
              <a:noFill/>
              <a:ln w="9525">
                <a:noFill/>
                <a:miter/>
              </a:ln>
            </p:spPr>
          </p:pic>
          <p:pic>
            <p:nvPicPr>
              <p:cNvPr id="14348" name="图片 82957"/>
              <p:cNvPicPr/>
              <p:nvPr/>
            </p:nvPicPr>
            <p:blipFill>
              <a:blip r:embed="rId3" cstate="print"/>
              <a:stretch>
                <a:fillRect/>
              </a:stretch>
            </p:blipFill>
            <p:spPr>
              <a:xfrm>
                <a:off x="3451" y="1541"/>
                <a:ext cx="464" cy="466"/>
              </a:xfrm>
              <a:prstGeom prst="rect">
                <a:avLst/>
              </a:prstGeom>
              <a:noFill/>
              <a:ln w="9525">
                <a:noFill/>
                <a:miter/>
              </a:ln>
            </p:spPr>
          </p:pic>
          <p:pic>
            <p:nvPicPr>
              <p:cNvPr id="14349" name="图片 82958"/>
              <p:cNvPicPr/>
              <p:nvPr/>
            </p:nvPicPr>
            <p:blipFill>
              <a:blip r:embed="rId3" cstate="print"/>
              <a:stretch>
                <a:fillRect/>
              </a:stretch>
            </p:blipFill>
            <p:spPr>
              <a:xfrm>
                <a:off x="2318" y="3500"/>
                <a:ext cx="464" cy="465"/>
              </a:xfrm>
              <a:prstGeom prst="rect">
                <a:avLst/>
              </a:prstGeom>
              <a:noFill/>
              <a:ln w="9525">
                <a:noFill/>
                <a:miter/>
              </a:ln>
            </p:spPr>
          </p:pic>
          <p:pic>
            <p:nvPicPr>
              <p:cNvPr id="14350" name="图片 82959"/>
              <p:cNvPicPr/>
              <p:nvPr/>
            </p:nvPicPr>
            <p:blipFill>
              <a:blip r:embed="rId3" cstate="print"/>
              <a:stretch>
                <a:fillRect/>
              </a:stretch>
            </p:blipFill>
            <p:spPr>
              <a:xfrm>
                <a:off x="4333" y="2596"/>
                <a:ext cx="464" cy="465"/>
              </a:xfrm>
              <a:prstGeom prst="rect">
                <a:avLst/>
              </a:prstGeom>
              <a:noFill/>
              <a:ln w="9525">
                <a:noFill/>
                <a:miter/>
              </a:ln>
            </p:spPr>
          </p:pic>
          <p:pic>
            <p:nvPicPr>
              <p:cNvPr id="14351" name="图片 82960"/>
              <p:cNvPicPr/>
              <p:nvPr/>
            </p:nvPicPr>
            <p:blipFill>
              <a:blip r:embed="rId3" cstate="print"/>
              <a:stretch>
                <a:fillRect/>
              </a:stretch>
            </p:blipFill>
            <p:spPr>
              <a:xfrm>
                <a:off x="578" y="2678"/>
                <a:ext cx="464" cy="465"/>
              </a:xfrm>
              <a:prstGeom prst="rect">
                <a:avLst/>
              </a:prstGeom>
              <a:noFill/>
              <a:ln w="9525">
                <a:noFill/>
                <a:miter/>
              </a:ln>
            </p:spPr>
          </p:pic>
          <p:sp>
            <p:nvSpPr>
              <p:cNvPr id="14352" name="文本框 82961"/>
              <p:cNvSpPr txBox="1"/>
              <p:nvPr/>
            </p:nvSpPr>
            <p:spPr>
              <a:xfrm>
                <a:off x="3102" y="3483"/>
                <a:ext cx="1091" cy="291"/>
              </a:xfrm>
              <a:prstGeom prst="rect">
                <a:avLst/>
              </a:prstGeom>
              <a:noFill/>
              <a:ln w="9525">
                <a:noFill/>
                <a:miter/>
              </a:ln>
            </p:spPr>
            <p:txBody>
              <a:bodyPr wrap="none" anchor="t">
                <a:spAutoFit/>
              </a:bodyPr>
              <a:lstStyle/>
              <a:p>
                <a:pPr lvl="0"/>
                <a:r>
                  <a:rPr lang="zh-CN" altLang="en-US" sz="2400" b="1" dirty="0">
                    <a:solidFill>
                      <a:schemeClr val="folHlink"/>
                    </a:solidFill>
                    <a:latin typeface="黑体" pitchFamily="2" charset="-122"/>
                    <a:ea typeface="黑体" pitchFamily="2" charset="-122"/>
                  </a:rPr>
                  <a:t>两对双绞线</a:t>
                </a:r>
              </a:p>
            </p:txBody>
          </p:sp>
          <p:sp>
            <p:nvSpPr>
              <p:cNvPr id="14353" name="直接连接符 82962"/>
              <p:cNvSpPr/>
              <p:nvPr/>
            </p:nvSpPr>
            <p:spPr>
              <a:xfrm flipV="1">
                <a:off x="3610" y="2921"/>
                <a:ext cx="151" cy="593"/>
              </a:xfrm>
              <a:prstGeom prst="line">
                <a:avLst/>
              </a:prstGeom>
              <a:ln w="19050" cap="flat" cmpd="sng">
                <a:solidFill>
                  <a:schemeClr val="tx2"/>
                </a:solidFill>
                <a:prstDash val="solid"/>
                <a:round/>
                <a:headEnd type="none" w="med" len="med"/>
                <a:tailEnd type="triangle" w="sm" len="med"/>
              </a:ln>
            </p:spPr>
            <p:txBody>
              <a:bodyPr anchor="t"/>
              <a:lstStyle/>
              <a:p>
                <a:pPr lvl="0" eaLnBrk="0" hangingPunct="0"/>
                <a:endParaRPr lang="zh-CN" altLang="en-US">
                  <a:latin typeface="黑体" pitchFamily="2" charset="-122"/>
                  <a:ea typeface="黑体" pitchFamily="2" charset="-122"/>
                </a:endParaRPr>
              </a:p>
            </p:txBody>
          </p:sp>
          <p:sp>
            <p:nvSpPr>
              <p:cNvPr id="14354" name="文本框 82963"/>
              <p:cNvSpPr txBox="1"/>
              <p:nvPr/>
            </p:nvSpPr>
            <p:spPr>
              <a:xfrm>
                <a:off x="3844" y="1641"/>
                <a:ext cx="506" cy="291"/>
              </a:xfrm>
              <a:prstGeom prst="rect">
                <a:avLst/>
              </a:prstGeom>
              <a:noFill/>
              <a:ln w="9525">
                <a:noFill/>
                <a:miter/>
              </a:ln>
            </p:spPr>
            <p:txBody>
              <a:bodyPr wrap="none" anchor="t">
                <a:spAutoFit/>
              </a:bodyPr>
              <a:lstStyle/>
              <a:p>
                <a:pPr lvl="0"/>
                <a:r>
                  <a:rPr lang="zh-CN" altLang="en-US" sz="2400" b="1" dirty="0">
                    <a:solidFill>
                      <a:schemeClr val="folHlink"/>
                    </a:solidFill>
                    <a:latin typeface="黑体" pitchFamily="2" charset="-122"/>
                    <a:ea typeface="黑体" pitchFamily="2" charset="-122"/>
                  </a:rPr>
                  <a:t>站点</a:t>
                </a:r>
              </a:p>
            </p:txBody>
          </p:sp>
          <p:sp>
            <p:nvSpPr>
              <p:cNvPr id="14355" name="文本框 82964"/>
              <p:cNvSpPr txBox="1"/>
              <p:nvPr/>
            </p:nvSpPr>
            <p:spPr>
              <a:xfrm>
                <a:off x="3323" y="2305"/>
                <a:ext cx="1094" cy="291"/>
              </a:xfrm>
              <a:prstGeom prst="rect">
                <a:avLst/>
              </a:prstGeom>
              <a:noFill/>
              <a:ln w="9525">
                <a:noFill/>
                <a:miter/>
              </a:ln>
            </p:spPr>
            <p:txBody>
              <a:bodyPr wrap="none" anchor="t">
                <a:spAutoFit/>
              </a:bodyPr>
              <a:lstStyle/>
              <a:p>
                <a:pPr lvl="0"/>
                <a:r>
                  <a:rPr lang="en-US" altLang="zh-CN" sz="2400" b="1">
                    <a:solidFill>
                      <a:schemeClr val="folHlink"/>
                    </a:solidFill>
                    <a:latin typeface="黑体" pitchFamily="2" charset="-122"/>
                    <a:ea typeface="黑体" pitchFamily="2" charset="-122"/>
                  </a:rPr>
                  <a:t>RJ-45 </a:t>
                </a:r>
                <a:r>
                  <a:rPr lang="zh-CN" altLang="en-US" sz="2400" b="1" dirty="0">
                    <a:solidFill>
                      <a:schemeClr val="folHlink"/>
                    </a:solidFill>
                    <a:latin typeface="黑体" pitchFamily="2" charset="-122"/>
                    <a:ea typeface="黑体" pitchFamily="2" charset="-122"/>
                  </a:rPr>
                  <a:t>插头</a:t>
                </a:r>
              </a:p>
            </p:txBody>
          </p:sp>
          <p:sp>
            <p:nvSpPr>
              <p:cNvPr id="14356" name="直接连接符 82965"/>
              <p:cNvSpPr/>
              <p:nvPr/>
            </p:nvSpPr>
            <p:spPr>
              <a:xfrm>
                <a:off x="3984" y="2587"/>
                <a:ext cx="349" cy="334"/>
              </a:xfrm>
              <a:prstGeom prst="line">
                <a:avLst/>
              </a:prstGeom>
              <a:ln w="19050" cap="flat" cmpd="sng">
                <a:solidFill>
                  <a:schemeClr val="tx2"/>
                </a:solidFill>
                <a:prstDash val="solid"/>
                <a:round/>
                <a:headEnd type="none" w="med" len="med"/>
                <a:tailEnd type="triangle" w="sm" len="med"/>
              </a:ln>
            </p:spPr>
            <p:txBody>
              <a:bodyPr anchor="t"/>
              <a:lstStyle/>
              <a:p>
                <a:pPr lvl="0" eaLnBrk="0" hangingPunct="0"/>
                <a:endParaRPr lang="zh-CN" altLang="en-US">
                  <a:latin typeface="黑体" pitchFamily="2" charset="-122"/>
                  <a:ea typeface="黑体" pitchFamily="2" charset="-122"/>
                </a:endParaRPr>
              </a:p>
            </p:txBody>
          </p:sp>
          <p:sp>
            <p:nvSpPr>
              <p:cNvPr id="14357" name="直接连接符 82966"/>
              <p:cNvSpPr/>
              <p:nvPr/>
            </p:nvSpPr>
            <p:spPr>
              <a:xfrm flipH="1">
                <a:off x="3190" y="2587"/>
                <a:ext cx="418" cy="254"/>
              </a:xfrm>
              <a:prstGeom prst="line">
                <a:avLst/>
              </a:prstGeom>
              <a:ln w="19050" cap="flat" cmpd="sng">
                <a:solidFill>
                  <a:schemeClr val="tx2"/>
                </a:solidFill>
                <a:prstDash val="solid"/>
                <a:round/>
                <a:headEnd type="none" w="med" len="med"/>
                <a:tailEnd type="triangle" w="sm" len="med"/>
              </a:ln>
            </p:spPr>
            <p:txBody>
              <a:bodyPr anchor="t"/>
              <a:lstStyle/>
              <a:p>
                <a:pPr lvl="0" eaLnBrk="0" hangingPunct="0"/>
                <a:endParaRPr lang="zh-CN" altLang="en-US">
                  <a:latin typeface="黑体" pitchFamily="2" charset="-122"/>
                  <a:ea typeface="黑体" pitchFamily="2" charset="-122"/>
                </a:endParaRPr>
              </a:p>
            </p:txBody>
          </p:sp>
        </p:grpSp>
      </p:grpSp>
      <p:grpSp>
        <p:nvGrpSpPr>
          <p:cNvPr id="82982" name="组合 82981"/>
          <p:cNvGrpSpPr/>
          <p:nvPr/>
        </p:nvGrpSpPr>
        <p:grpSpPr>
          <a:xfrm>
            <a:off x="1730375" y="1382713"/>
            <a:ext cx="5664200" cy="944562"/>
            <a:chOff x="130" y="871"/>
            <a:chExt cx="3568" cy="595"/>
          </a:xfrm>
        </p:grpSpPr>
        <p:grpSp>
          <p:nvGrpSpPr>
            <p:cNvPr id="14359" name="组合 82980"/>
            <p:cNvGrpSpPr/>
            <p:nvPr/>
          </p:nvGrpSpPr>
          <p:grpSpPr>
            <a:xfrm>
              <a:off x="679" y="983"/>
              <a:ext cx="3019" cy="352"/>
              <a:chOff x="825" y="871"/>
              <a:chExt cx="3019" cy="352"/>
            </a:xfrm>
          </p:grpSpPr>
          <p:sp>
            <p:nvSpPr>
              <p:cNvPr id="14360" name="文本框 82969"/>
              <p:cNvSpPr txBox="1"/>
              <p:nvPr/>
            </p:nvSpPr>
            <p:spPr>
              <a:xfrm>
                <a:off x="825" y="871"/>
                <a:ext cx="3019" cy="288"/>
              </a:xfrm>
              <a:prstGeom prst="rect">
                <a:avLst/>
              </a:prstGeom>
              <a:noFill/>
              <a:ln w="9525">
                <a:noFill/>
                <a:miter/>
              </a:ln>
            </p:spPr>
            <p:txBody>
              <a:bodyPr anchor="t">
                <a:spAutoFit/>
              </a:bodyPr>
              <a:lstStyle/>
              <a:p>
                <a:pPr lvl="0" eaLnBrk="0" hangingPunct="0">
                  <a:spcBef>
                    <a:spcPct val="50000"/>
                  </a:spcBef>
                </a:pPr>
                <a:r>
                  <a:rPr lang="zh-CN" altLang="en-US" sz="2400" b="1" dirty="0">
                    <a:solidFill>
                      <a:srgbClr val="4D4D4D"/>
                    </a:solidFill>
                    <a:latin typeface="黑体" pitchFamily="2" charset="-122"/>
                    <a:ea typeface="黑体" pitchFamily="2" charset="-122"/>
                  </a:rPr>
                  <a:t>使用集线器的双绞线以太网</a:t>
                </a:r>
              </a:p>
            </p:txBody>
          </p:sp>
          <p:cxnSp>
            <p:nvCxnSpPr>
              <p:cNvPr id="14361" name="直接连接符 32"/>
              <p:cNvCxnSpPr/>
              <p:nvPr/>
            </p:nvCxnSpPr>
            <p:spPr>
              <a:xfrm>
                <a:off x="825" y="1223"/>
                <a:ext cx="2442" cy="0"/>
              </a:xfrm>
              <a:prstGeom prst="line">
                <a:avLst/>
              </a:prstGeom>
              <a:ln w="9525" cap="flat" cmpd="sng">
                <a:solidFill>
                  <a:schemeClr val="tx1"/>
                </a:solidFill>
                <a:prstDash val="solid"/>
                <a:round/>
                <a:headEnd type="none" w="med" len="med"/>
                <a:tailEnd type="none" w="med" len="med"/>
              </a:ln>
            </p:spPr>
          </p:cxnSp>
        </p:grpSp>
        <p:pic>
          <p:nvPicPr>
            <p:cNvPr id="14362" name="图片 82978" descr="u=42316629,3035280508&amp;fm=0&amp;gp=0"/>
            <p:cNvPicPr>
              <a:picLocks noChangeAspect="1"/>
            </p:cNvPicPr>
            <p:nvPr/>
          </p:nvPicPr>
          <p:blipFill>
            <a:blip r:embed="rId4" cstate="print"/>
            <a:stretch>
              <a:fillRect/>
            </a:stretch>
          </p:blipFill>
          <p:spPr>
            <a:xfrm>
              <a:off x="130" y="871"/>
              <a:ext cx="595" cy="595"/>
            </a:xfrm>
            <a:prstGeom prst="rect">
              <a:avLst/>
            </a:prstGeom>
            <a:noFill/>
            <a:ln w="9525">
              <a:noFill/>
              <a:miter/>
            </a:ln>
          </p:spPr>
        </p:pic>
      </p:grpSp>
      <p:sp>
        <p:nvSpPr>
          <p:cNvPr id="14363" name="日期占位符 1"/>
          <p:cNvSpPr>
            <a:spLocks noGrp="1"/>
          </p:cNvSpPr>
          <p:nvPr>
            <p:ph type="dt" sz="half" idx="10"/>
          </p:nvPr>
        </p:nvSpPr>
        <p:spPr>
          <a:xfrm>
            <a:off x="8040688" y="0"/>
            <a:ext cx="2514600" cy="260350"/>
          </a:xfrm>
          <a:prstGeom prst="rect">
            <a:avLst/>
          </a:prstGeom>
          <a:noFill/>
          <a:ln w="9525">
            <a:noFill/>
            <a:miter/>
          </a:ln>
        </p:spPr>
        <p:txBody>
          <a:bodyPr anchor="t"/>
          <a:lstStyle/>
          <a:p>
            <a:r>
              <a:rPr lang="zh-CN" altLang="en-US" b="1" dirty="0">
                <a:latin typeface="黑体" pitchFamily="2" charset="-122"/>
                <a:ea typeface="黑体" pitchFamily="2" charset="-122"/>
              </a:rPr>
              <a:t>wps.cn/moban</a:t>
            </a:r>
            <a:endParaRPr lang="en-US" altLang="zh-CN" b="1">
              <a:latin typeface="黑体" pitchFamily="2" charset="-122"/>
              <a:ea typeface="黑体" pitchFamily="2" charset="-122"/>
            </a:endParaRPr>
          </a:p>
          <a:p>
            <a:endParaRPr lang="zh-CN" altLang="en-US" b="1" dirty="0">
              <a:latin typeface="黑体" pitchFamily="2" charset="-122"/>
              <a:ea typeface="黑体" pitchFamily="2" charset="-122"/>
            </a:endParaRPr>
          </a:p>
        </p:txBody>
      </p:sp>
      <p:sp>
        <p:nvSpPr>
          <p:cNvPr id="14364" name="页脚占位符 2"/>
          <p:cNvSpPr>
            <a:spLocks noGrp="1"/>
          </p:cNvSpPr>
          <p:nvPr>
            <p:ph type="ftr" sz="quarter" idx="11"/>
          </p:nvPr>
        </p:nvSpPr>
        <p:spPr>
          <a:xfrm>
            <a:off x="7467600" y="6508750"/>
            <a:ext cx="2895600" cy="304800"/>
          </a:xfrm>
          <a:prstGeom prst="rect">
            <a:avLst/>
          </a:prstGeom>
          <a:noFill/>
          <a:ln w="9525">
            <a:noFill/>
            <a:miter/>
          </a:ln>
        </p:spPr>
        <p:txBody>
          <a:bodyPr anchor="t"/>
          <a:lstStyle/>
          <a:p>
            <a:r>
              <a:rPr lang="en-US" altLang="zh-CN" b="1">
                <a:latin typeface="黑体" pitchFamily="2" charset="-122"/>
                <a:ea typeface="黑体" pitchFamily="2" charset="-122"/>
              </a:rPr>
              <a:t>Company Logo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82982"/>
                                        </p:tgtEl>
                                        <p:attrNameLst>
                                          <p:attrName>style.visibility</p:attrName>
                                        </p:attrNameLst>
                                      </p:cBhvr>
                                      <p:to>
                                        <p:strVal val="visible"/>
                                      </p:to>
                                    </p:set>
                                    <p:animEffect transition="in" filter="slide(fromLeft)">
                                      <p:cBhvr>
                                        <p:cTn id="7" dur="500"/>
                                        <p:tgtEl>
                                          <p:spTgt spid="8298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2977"/>
                                        </p:tgtEl>
                                        <p:attrNameLst>
                                          <p:attrName>style.visibility</p:attrName>
                                        </p:attrNameLst>
                                      </p:cBhvr>
                                      <p:to>
                                        <p:strVal val="visible"/>
                                      </p:to>
                                    </p:set>
                                    <p:animEffect transition="in" filter="fade">
                                      <p:cBhvr>
                                        <p:cTn id="11" dur="1000"/>
                                        <p:tgtEl>
                                          <p:spTgt spid="82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sz="5400" b="1"/>
              <a:t>星形网 </a:t>
            </a:r>
            <a:r>
              <a:rPr lang="en-US" altLang="zh-CN" sz="5400" b="1"/>
              <a:t>10BASE-T </a:t>
            </a:r>
          </a:p>
        </p:txBody>
      </p:sp>
      <p:sp>
        <p:nvSpPr>
          <p:cNvPr id="427011" name="Rectangle 3"/>
          <p:cNvSpPr>
            <a:spLocks noGrp="1" noChangeArrowheads="1"/>
          </p:cNvSpPr>
          <p:nvPr>
            <p:ph type="body" idx="1"/>
          </p:nvPr>
        </p:nvSpPr>
        <p:spPr>
          <a:xfrm>
            <a:off x="719667" y="1917700"/>
            <a:ext cx="11233151" cy="4319588"/>
          </a:xfrm>
        </p:spPr>
        <p:txBody>
          <a:bodyPr>
            <a:normAutofit/>
          </a:bodyPr>
          <a:lstStyle/>
          <a:p>
            <a:pPr>
              <a:lnSpc>
                <a:spcPct val="150000"/>
              </a:lnSpc>
            </a:pPr>
            <a:r>
              <a:rPr lang="zh-CN" altLang="en-US" sz="4000" b="1" dirty="0"/>
              <a:t>不用电缆而使用无屏蔽双绞线。每个站需要用两对双绞线，分别用于发送和接收。</a:t>
            </a:r>
          </a:p>
          <a:p>
            <a:pPr>
              <a:lnSpc>
                <a:spcPct val="150000"/>
              </a:lnSpc>
            </a:pPr>
            <a:r>
              <a:rPr lang="zh-CN" altLang="en-US" sz="4000" b="1" dirty="0"/>
              <a:t>集线器使用了大规模集成电路芯片，因此这样的硬件设备的可靠性已大大提高了。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algn="ctr"/>
            <a:r>
              <a:rPr lang="zh-CN" altLang="en-US" sz="4800" b="1"/>
              <a:t>以太网在局域网中的统治地位</a:t>
            </a:r>
          </a:p>
        </p:txBody>
      </p:sp>
      <p:sp>
        <p:nvSpPr>
          <p:cNvPr id="428035" name="Rectangle 3"/>
          <p:cNvSpPr>
            <a:spLocks noGrp="1" noChangeArrowheads="1"/>
          </p:cNvSpPr>
          <p:nvPr>
            <p:ph type="body" idx="1"/>
          </p:nvPr>
        </p:nvSpPr>
        <p:spPr>
          <a:xfrm>
            <a:off x="719667" y="1917700"/>
            <a:ext cx="11233151" cy="4319588"/>
          </a:xfrm>
        </p:spPr>
        <p:txBody>
          <a:bodyPr>
            <a:normAutofit fontScale="92500" lnSpcReduction="10000"/>
          </a:bodyPr>
          <a:lstStyle/>
          <a:p>
            <a:pPr>
              <a:lnSpc>
                <a:spcPct val="150000"/>
              </a:lnSpc>
            </a:pPr>
            <a:r>
              <a:rPr lang="en-US" altLang="zh-CN" sz="3200" b="1" dirty="0"/>
              <a:t>10BASE-T </a:t>
            </a:r>
            <a:r>
              <a:rPr lang="zh-CN" altLang="en-US" sz="3200" b="1" dirty="0"/>
              <a:t>的通信距离稍短，每个站到集线器的距离不超过 </a:t>
            </a:r>
            <a:r>
              <a:rPr lang="en-US" altLang="zh-CN" sz="3200" b="1" dirty="0"/>
              <a:t>100 m</a:t>
            </a:r>
            <a:r>
              <a:rPr lang="zh-CN" altLang="en-US" sz="3200" b="1" dirty="0"/>
              <a:t>。</a:t>
            </a:r>
          </a:p>
          <a:p>
            <a:pPr>
              <a:lnSpc>
                <a:spcPct val="150000"/>
              </a:lnSpc>
            </a:pPr>
            <a:r>
              <a:rPr lang="zh-CN" altLang="en-US" sz="3200" b="1" dirty="0"/>
              <a:t>这种 </a:t>
            </a:r>
            <a:r>
              <a:rPr lang="en-US" altLang="zh-CN" sz="3200" b="1" dirty="0"/>
              <a:t>10 Mb/s </a:t>
            </a:r>
            <a:r>
              <a:rPr lang="zh-CN" altLang="en-US" sz="3200" b="1" dirty="0"/>
              <a:t>速率的无屏蔽双绞线星形网的出现，既降低了成本，又提高了可靠性。 </a:t>
            </a:r>
          </a:p>
          <a:p>
            <a:pPr>
              <a:lnSpc>
                <a:spcPct val="150000"/>
              </a:lnSpc>
            </a:pPr>
            <a:r>
              <a:rPr lang="en-US" altLang="zh-CN" sz="3200" b="1" dirty="0"/>
              <a:t>10BASE-T </a:t>
            </a:r>
            <a:r>
              <a:rPr lang="zh-CN" altLang="en-US" sz="3200" b="1" dirty="0"/>
              <a:t>双绞线以太网的出现，是局域网发展史上的一个非常重要的里程碑，它为以太网在局域网中的统治地位奠定了牢固的基础。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sz="5400" b="1"/>
              <a:t>集线器的一些特点 </a:t>
            </a:r>
          </a:p>
        </p:txBody>
      </p:sp>
      <p:sp>
        <p:nvSpPr>
          <p:cNvPr id="429059" name="Rectangle 3"/>
          <p:cNvSpPr>
            <a:spLocks noGrp="1" noChangeArrowheads="1"/>
          </p:cNvSpPr>
          <p:nvPr>
            <p:ph type="body" idx="1"/>
          </p:nvPr>
        </p:nvSpPr>
        <p:spPr>
          <a:xfrm>
            <a:off x="1102785" y="1917700"/>
            <a:ext cx="10850033" cy="4319588"/>
          </a:xfrm>
        </p:spPr>
        <p:txBody>
          <a:bodyPr>
            <a:normAutofit/>
          </a:bodyPr>
          <a:lstStyle/>
          <a:p>
            <a:pPr>
              <a:lnSpc>
                <a:spcPct val="150000"/>
              </a:lnSpc>
            </a:pPr>
            <a:r>
              <a:rPr lang="zh-CN" altLang="en-US" sz="3200" b="1" dirty="0"/>
              <a:t>集线器是使用电子器件来模拟实际电缆线的工作，因此整个系统仍然像一个传统的以太网那样运行。 </a:t>
            </a:r>
          </a:p>
          <a:p>
            <a:pPr>
              <a:lnSpc>
                <a:spcPct val="150000"/>
              </a:lnSpc>
            </a:pPr>
            <a:r>
              <a:rPr lang="zh-CN" altLang="en-US" sz="3200" b="1" dirty="0"/>
              <a:t>使用集线器的以太网在</a:t>
            </a:r>
            <a:r>
              <a:rPr lang="zh-CN" altLang="en-US" sz="3200" b="1" dirty="0">
                <a:solidFill>
                  <a:schemeClr val="hlink"/>
                </a:solidFill>
              </a:rPr>
              <a:t>逻辑上</a:t>
            </a:r>
            <a:r>
              <a:rPr lang="zh-CN" altLang="en-US" sz="3200" b="1" dirty="0"/>
              <a:t>仍是一个总线网，各工作站使用的还是 </a:t>
            </a:r>
            <a:r>
              <a:rPr lang="en-US" altLang="zh-CN" sz="3200" b="1" dirty="0"/>
              <a:t>CSMA/CD </a:t>
            </a:r>
            <a:r>
              <a:rPr lang="zh-CN" altLang="en-US" sz="3200" b="1" dirty="0"/>
              <a:t>协议，并共享逻辑上的总线。 </a:t>
            </a:r>
          </a:p>
          <a:p>
            <a:pPr>
              <a:lnSpc>
                <a:spcPct val="150000"/>
              </a:lnSpc>
            </a:pPr>
            <a:r>
              <a:rPr lang="zh-CN" altLang="en-US" sz="3200" b="1" dirty="0"/>
              <a:t>集线器很像一个多接口的转发器，工作在物理层。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descr="f2ee45c6b4b54178a752d1e4af8a5240# #矩形 675"/>
          <p:cNvSpPr>
            <a:spLocks noGrp="1"/>
          </p:cNvSpPr>
          <p:nvPr>
            <p:ph idx="1"/>
          </p:nvPr>
        </p:nvSpPr>
        <p:spPr>
          <a:xfrm>
            <a:off x="0" y="1210945"/>
            <a:ext cx="11993879" cy="4915308"/>
          </a:xfrm>
        </p:spPr>
        <p:txBody>
          <a:bodyPr wrap="square" lIns="91440" tIns="45720" rIns="91440" bIns="45720" anchor="t">
            <a:noAutofit/>
          </a:bodyPr>
          <a:lstStyle/>
          <a:p>
            <a:pPr lvl="1">
              <a:lnSpc>
                <a:spcPct val="150000"/>
              </a:lnSpc>
            </a:pPr>
            <a:r>
              <a:rPr lang="zh-CN" altLang="en-US" sz="3600" b="1" dirty="0">
                <a:solidFill>
                  <a:srgbClr val="FF0000"/>
                </a:solidFill>
                <a:latin typeface="黑体" pitchFamily="2" charset="-122"/>
                <a:ea typeface="黑体" pitchFamily="2" charset="-122"/>
              </a:rPr>
              <a:t>动态媒体接入控制</a:t>
            </a:r>
          </a:p>
          <a:p>
            <a:pPr lvl="1">
              <a:lnSpc>
                <a:spcPct val="150000"/>
              </a:lnSpc>
              <a:buNone/>
            </a:pPr>
            <a:r>
              <a:rPr lang="zh-CN" altLang="en-US" sz="3200" b="1" dirty="0">
                <a:latin typeface="黑体" pitchFamily="2" charset="-122"/>
                <a:ea typeface="黑体" pitchFamily="2" charset="-122"/>
              </a:rPr>
              <a:t>又称多点接入，特点是信道</a:t>
            </a:r>
            <a:r>
              <a:rPr lang="zh-CN" altLang="en-US" sz="3200" b="1" dirty="0">
                <a:ln/>
                <a:solidFill>
                  <a:schemeClr val="accent1"/>
                </a:solidFill>
                <a:effectLst>
                  <a:outerShdw blurRad="38100" dist="25400" dir="5400000" algn="ctr" rotWithShape="0">
                    <a:srgbClr val="6E747A">
                      <a:alpha val="43000"/>
                    </a:srgbClr>
                  </a:outerShdw>
                </a:effectLst>
                <a:latin typeface="黑体" pitchFamily="2" charset="-122"/>
                <a:ea typeface="黑体" pitchFamily="2" charset="-122"/>
              </a:rPr>
              <a:t>并非</a:t>
            </a:r>
            <a:r>
              <a:rPr lang="zh-CN" altLang="en-US" sz="3200" b="1" dirty="0">
                <a:latin typeface="黑体" pitchFamily="2" charset="-122"/>
                <a:ea typeface="黑体" pitchFamily="2" charset="-122"/>
              </a:rPr>
              <a:t>在用户通信时固定分配给用户。</a:t>
            </a:r>
          </a:p>
          <a:p>
            <a:pPr lvl="2">
              <a:lnSpc>
                <a:spcPct val="150000"/>
              </a:lnSpc>
            </a:pPr>
            <a:r>
              <a:rPr lang="zh-CN" altLang="en-US" sz="3200" b="1" dirty="0">
                <a:solidFill>
                  <a:srgbClr val="00B050"/>
                </a:solidFill>
                <a:latin typeface="黑体" pitchFamily="2" charset="-122"/>
                <a:ea typeface="黑体" pitchFamily="2" charset="-122"/>
              </a:rPr>
              <a:t>随机接入</a:t>
            </a:r>
            <a:r>
              <a:rPr lang="zh-CN" altLang="en-US" sz="3200" b="1" dirty="0">
                <a:latin typeface="黑体" pitchFamily="2" charset="-122"/>
                <a:ea typeface="黑体" pitchFamily="2" charset="-122"/>
              </a:rPr>
              <a:t>： 每个用户可随机地发送信息，共享媒体时会产生冲突，需要解决这种冲突问题。</a:t>
            </a:r>
          </a:p>
          <a:p>
            <a:pPr lvl="2">
              <a:lnSpc>
                <a:spcPct val="150000"/>
              </a:lnSpc>
            </a:pPr>
            <a:r>
              <a:rPr lang="zh-CN" altLang="en-US" sz="3200" b="1" dirty="0">
                <a:solidFill>
                  <a:srgbClr val="00B050"/>
                </a:solidFill>
                <a:latin typeface="黑体" pitchFamily="2" charset="-122"/>
                <a:ea typeface="黑体" pitchFamily="2" charset="-122"/>
              </a:rPr>
              <a:t>受控接入</a:t>
            </a:r>
            <a:r>
              <a:rPr lang="zh-CN" altLang="en-US" sz="3200" b="1" dirty="0">
                <a:latin typeface="黑体" pitchFamily="2" charset="-122"/>
                <a:ea typeface="黑体" pitchFamily="2" charset="-122"/>
              </a:rPr>
              <a:t>： 用户要服从一定的控制。如分散控制的令牌局域网和集中控制的多点线路轮询</a:t>
            </a:r>
            <a:r>
              <a:rPr lang="zh-CN" altLang="en-US" sz="3200" b="1" dirty="0" smtClean="0">
                <a:latin typeface="黑体" pitchFamily="2" charset="-122"/>
                <a:ea typeface="黑体" pitchFamily="2" charset="-122"/>
              </a:rPr>
              <a:t>。</a:t>
            </a:r>
            <a:r>
              <a:rPr lang="zh-CN" altLang="en-US" sz="3200" b="1" dirty="0">
                <a:latin typeface="黑体" pitchFamily="2" charset="-122"/>
                <a:ea typeface="黑体" pitchFamily="2" charset="-122"/>
              </a:rPr>
              <a:t> </a:t>
            </a:r>
          </a:p>
          <a:p>
            <a:pPr>
              <a:lnSpc>
                <a:spcPct val="150000"/>
              </a:lnSpc>
            </a:pPr>
            <a:endParaRPr lang="zh-CN" altLang="en-US" sz="3200" b="1" dirty="0">
              <a:latin typeface="黑体" pitchFamily="2" charset="-122"/>
              <a:ea typeface="黑体" pitchFamily="2" charset="-122"/>
            </a:endParaRPr>
          </a:p>
        </p:txBody>
      </p:sp>
      <p:sp>
        <p:nvSpPr>
          <p:cNvPr id="3" name="文本框 2"/>
          <p:cNvSpPr txBox="1"/>
          <p:nvPr/>
        </p:nvSpPr>
        <p:spPr>
          <a:xfrm>
            <a:off x="2372360" y="525145"/>
            <a:ext cx="7995920" cy="707886"/>
          </a:xfrm>
          <a:prstGeom prst="rect">
            <a:avLst/>
          </a:prstGeom>
          <a:noFill/>
        </p:spPr>
        <p:txBody>
          <a:bodyPr wrap="square" rtlCol="0" anchor="t">
            <a:spAutoFit/>
            <a:scene3d>
              <a:camera prst="orthographicFront"/>
              <a:lightRig rig="threePt" dir="t"/>
            </a:scene3d>
          </a:bodyPr>
          <a:lstStyle/>
          <a:p>
            <a:pPr algn="ctr" fontAlgn="base"/>
            <a:r>
              <a:rPr lang="zh-CN" altLang="en-US" sz="4000" b="1" dirty="0" smtClean="0">
                <a:latin typeface="黑体" pitchFamily="2" charset="-122"/>
                <a:ea typeface="黑体" pitchFamily="2" charset="-122"/>
              </a:rPr>
              <a:t>知识点二共享技术</a:t>
            </a:r>
            <a:endParaRPr lang="zh-CN" altLang="en-US" sz="4000" b="1" strike="noStrike" noProof="1">
              <a:solidFill>
                <a:schemeClr val="tx1"/>
              </a:solidFill>
              <a:effectLst>
                <a:outerShdw blurRad="38100" dist="19050" dir="2700000" algn="tl" rotWithShape="0">
                  <a:schemeClr val="dk1">
                    <a:alpha val="40000"/>
                  </a:schemeClr>
                </a:outerShdw>
              </a:effectLst>
              <a:latin typeface="黑体" pitchFamily="2" charset="-122"/>
              <a:ea typeface="黑体" pitchFamily="2" charset="-122"/>
              <a:cs typeface="+mn-ea"/>
              <a:sym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029" name="组合 84028"/>
          <p:cNvGrpSpPr/>
          <p:nvPr/>
        </p:nvGrpSpPr>
        <p:grpSpPr>
          <a:xfrm>
            <a:off x="3054350" y="2389188"/>
            <a:ext cx="6192838" cy="3160712"/>
            <a:chOff x="839" y="1394"/>
            <a:chExt cx="3901" cy="1991"/>
          </a:xfrm>
        </p:grpSpPr>
        <p:grpSp>
          <p:nvGrpSpPr>
            <p:cNvPr id="16386" name="组合 83971"/>
            <p:cNvGrpSpPr/>
            <p:nvPr/>
          </p:nvGrpSpPr>
          <p:grpSpPr>
            <a:xfrm rot="-3098467">
              <a:off x="1142" y="2488"/>
              <a:ext cx="710" cy="57"/>
              <a:chOff x="1548" y="1476"/>
              <a:chExt cx="1338" cy="120"/>
            </a:xfrm>
          </p:grpSpPr>
          <p:sp>
            <p:nvSpPr>
              <p:cNvPr id="16387" name="任意多边形 83972"/>
              <p:cNvSpPr/>
              <p:nvPr/>
            </p:nvSpPr>
            <p:spPr>
              <a:xfrm>
                <a:off x="1555" y="1484"/>
                <a:ext cx="1331" cy="112"/>
              </a:xfrm>
              <a:custGeom>
                <a:avLst/>
                <a:gdLst/>
                <a:ahLst/>
                <a:cxnLst/>
                <a:rect l="0" t="0" r="0" b="0"/>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round/>
                <a:headEnd type="none" w="med" len="med"/>
                <a:tailEnd type="none" w="med" len="med"/>
              </a:ln>
            </p:spPr>
            <p:txBody>
              <a:bodyPr/>
              <a:lstStyle/>
              <a:p>
                <a:endParaRPr lang="zh-CN" altLang="en-US" b="1"/>
              </a:p>
            </p:txBody>
          </p:sp>
          <p:sp>
            <p:nvSpPr>
              <p:cNvPr id="16388" name="任意多边形 83973"/>
              <p:cNvSpPr/>
              <p:nvPr/>
            </p:nvSpPr>
            <p:spPr>
              <a:xfrm flipV="1">
                <a:off x="1548" y="1476"/>
                <a:ext cx="1331" cy="112"/>
              </a:xfrm>
              <a:custGeom>
                <a:avLst/>
                <a:gdLst/>
                <a:ahLst/>
                <a:cxnLst/>
                <a:rect l="0" t="0" r="0" b="0"/>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round/>
                <a:headEnd type="none" w="med" len="med"/>
                <a:tailEnd type="none" w="med" len="med"/>
              </a:ln>
            </p:spPr>
            <p:txBody>
              <a:bodyPr/>
              <a:lstStyle/>
              <a:p>
                <a:endParaRPr lang="zh-CN" altLang="en-US" b="1"/>
              </a:p>
            </p:txBody>
          </p:sp>
        </p:grpSp>
        <p:grpSp>
          <p:nvGrpSpPr>
            <p:cNvPr id="16389" name="组合 83974"/>
            <p:cNvGrpSpPr/>
            <p:nvPr/>
          </p:nvGrpSpPr>
          <p:grpSpPr>
            <a:xfrm rot="-3098467">
              <a:off x="1396" y="2488"/>
              <a:ext cx="710" cy="57"/>
              <a:chOff x="1548" y="1476"/>
              <a:chExt cx="1338" cy="120"/>
            </a:xfrm>
          </p:grpSpPr>
          <p:sp>
            <p:nvSpPr>
              <p:cNvPr id="16390" name="任意多边形 83975"/>
              <p:cNvSpPr/>
              <p:nvPr/>
            </p:nvSpPr>
            <p:spPr>
              <a:xfrm>
                <a:off x="1555" y="1484"/>
                <a:ext cx="1331" cy="112"/>
              </a:xfrm>
              <a:custGeom>
                <a:avLst/>
                <a:gdLst/>
                <a:ahLst/>
                <a:cxnLst/>
                <a:rect l="0" t="0" r="0" b="0"/>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round/>
                <a:headEnd type="none" w="med" len="med"/>
                <a:tailEnd type="none" w="med" len="med"/>
              </a:ln>
            </p:spPr>
            <p:txBody>
              <a:bodyPr/>
              <a:lstStyle/>
              <a:p>
                <a:endParaRPr lang="zh-CN" altLang="en-US" b="1"/>
              </a:p>
            </p:txBody>
          </p:sp>
          <p:sp>
            <p:nvSpPr>
              <p:cNvPr id="16391" name="任意多边形 83976"/>
              <p:cNvSpPr/>
              <p:nvPr/>
            </p:nvSpPr>
            <p:spPr>
              <a:xfrm flipV="1">
                <a:off x="1548" y="1476"/>
                <a:ext cx="1331" cy="112"/>
              </a:xfrm>
              <a:custGeom>
                <a:avLst/>
                <a:gdLst/>
                <a:ahLst/>
                <a:cxnLst/>
                <a:rect l="0" t="0" r="0" b="0"/>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round/>
                <a:headEnd type="none" w="med" len="med"/>
                <a:tailEnd type="none" w="med" len="med"/>
              </a:ln>
            </p:spPr>
            <p:txBody>
              <a:bodyPr/>
              <a:lstStyle/>
              <a:p>
                <a:endParaRPr lang="zh-CN" altLang="en-US" b="1"/>
              </a:p>
            </p:txBody>
          </p:sp>
        </p:grpSp>
        <p:grpSp>
          <p:nvGrpSpPr>
            <p:cNvPr id="16392" name="组合 83977"/>
            <p:cNvGrpSpPr/>
            <p:nvPr/>
          </p:nvGrpSpPr>
          <p:grpSpPr>
            <a:xfrm rot="3701259" flipH="1">
              <a:off x="3636" y="2484"/>
              <a:ext cx="631" cy="56"/>
              <a:chOff x="1548" y="1476"/>
              <a:chExt cx="1338" cy="120"/>
            </a:xfrm>
          </p:grpSpPr>
          <p:sp>
            <p:nvSpPr>
              <p:cNvPr id="16393" name="任意多边形 83978"/>
              <p:cNvSpPr/>
              <p:nvPr/>
            </p:nvSpPr>
            <p:spPr>
              <a:xfrm>
                <a:off x="1555" y="1484"/>
                <a:ext cx="1331" cy="112"/>
              </a:xfrm>
              <a:custGeom>
                <a:avLst/>
                <a:gdLst/>
                <a:ahLst/>
                <a:cxnLst/>
                <a:rect l="0" t="0" r="0" b="0"/>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round/>
                <a:headEnd type="none" w="med" len="med"/>
                <a:tailEnd type="none" w="med" len="med"/>
              </a:ln>
            </p:spPr>
            <p:txBody>
              <a:bodyPr/>
              <a:lstStyle/>
              <a:p>
                <a:endParaRPr lang="zh-CN" altLang="en-US" b="1"/>
              </a:p>
            </p:txBody>
          </p:sp>
          <p:sp>
            <p:nvSpPr>
              <p:cNvPr id="16394" name="任意多边形 83979"/>
              <p:cNvSpPr/>
              <p:nvPr/>
            </p:nvSpPr>
            <p:spPr>
              <a:xfrm flipV="1">
                <a:off x="1548" y="1476"/>
                <a:ext cx="1331" cy="112"/>
              </a:xfrm>
              <a:custGeom>
                <a:avLst/>
                <a:gdLst/>
                <a:ahLst/>
                <a:cxnLst/>
                <a:rect l="0" t="0" r="0" b="0"/>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round/>
                <a:headEnd type="none" w="med" len="med"/>
                <a:tailEnd type="none" w="med" len="med"/>
              </a:ln>
            </p:spPr>
            <p:txBody>
              <a:bodyPr/>
              <a:lstStyle/>
              <a:p>
                <a:endParaRPr lang="zh-CN" altLang="en-US" b="1"/>
              </a:p>
            </p:txBody>
          </p:sp>
        </p:grpSp>
        <p:grpSp>
          <p:nvGrpSpPr>
            <p:cNvPr id="16395" name="组合 83980"/>
            <p:cNvGrpSpPr/>
            <p:nvPr/>
          </p:nvGrpSpPr>
          <p:grpSpPr>
            <a:xfrm rot="3701259" flipH="1">
              <a:off x="3934" y="2497"/>
              <a:ext cx="631" cy="57"/>
              <a:chOff x="1548" y="1476"/>
              <a:chExt cx="1338" cy="120"/>
            </a:xfrm>
          </p:grpSpPr>
          <p:sp>
            <p:nvSpPr>
              <p:cNvPr id="16396" name="任意多边形 83981"/>
              <p:cNvSpPr/>
              <p:nvPr/>
            </p:nvSpPr>
            <p:spPr>
              <a:xfrm>
                <a:off x="1555" y="1484"/>
                <a:ext cx="1331" cy="112"/>
              </a:xfrm>
              <a:custGeom>
                <a:avLst/>
                <a:gdLst/>
                <a:ahLst/>
                <a:cxnLst/>
                <a:rect l="0" t="0" r="0" b="0"/>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round/>
                <a:headEnd type="none" w="med" len="med"/>
                <a:tailEnd type="none" w="med" len="med"/>
              </a:ln>
            </p:spPr>
            <p:txBody>
              <a:bodyPr/>
              <a:lstStyle/>
              <a:p>
                <a:endParaRPr lang="zh-CN" altLang="en-US" b="1"/>
              </a:p>
            </p:txBody>
          </p:sp>
          <p:sp>
            <p:nvSpPr>
              <p:cNvPr id="16397" name="任意多边形 83982"/>
              <p:cNvSpPr/>
              <p:nvPr/>
            </p:nvSpPr>
            <p:spPr>
              <a:xfrm flipV="1">
                <a:off x="1548" y="1476"/>
                <a:ext cx="1331" cy="112"/>
              </a:xfrm>
              <a:custGeom>
                <a:avLst/>
                <a:gdLst/>
                <a:ahLst/>
                <a:cxnLst/>
                <a:rect l="0" t="0" r="0" b="0"/>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round/>
                <a:headEnd type="none" w="med" len="med"/>
                <a:tailEnd type="none" w="med" len="med"/>
              </a:ln>
            </p:spPr>
            <p:txBody>
              <a:bodyPr/>
              <a:lstStyle/>
              <a:p>
                <a:endParaRPr lang="zh-CN" altLang="en-US" b="1"/>
              </a:p>
            </p:txBody>
          </p:sp>
        </p:grpSp>
        <p:sp>
          <p:nvSpPr>
            <p:cNvPr id="16398" name="矩形 83983"/>
            <p:cNvSpPr/>
            <p:nvPr/>
          </p:nvSpPr>
          <p:spPr>
            <a:xfrm>
              <a:off x="1145" y="1394"/>
              <a:ext cx="3471" cy="847"/>
            </a:xfrm>
            <a:prstGeom prst="rect">
              <a:avLst/>
            </a:prstGeom>
            <a:solidFill>
              <a:srgbClr val="FFCCFF"/>
            </a:solidFill>
            <a:ln w="25400" cap="flat" cmpd="sng">
              <a:solidFill>
                <a:schemeClr val="tx1"/>
              </a:solidFill>
              <a:prstDash val="solid"/>
              <a:miter/>
              <a:headEnd type="none" w="med" len="med"/>
              <a:tailEnd type="none" w="med" len="med"/>
            </a:ln>
            <a:effectLst>
              <a:outerShdw dist="28398" dir="3806096" algn="ctr" rotWithShape="0">
                <a:schemeClr val="bg2"/>
              </a:outerShdw>
            </a:effectLst>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399" name="等腰三角形 83984"/>
            <p:cNvSpPr/>
            <p:nvPr/>
          </p:nvSpPr>
          <p:spPr>
            <a:xfrm>
              <a:off x="1612" y="2009"/>
              <a:ext cx="279" cy="221"/>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00" name="等腰三角形 83985"/>
            <p:cNvSpPr/>
            <p:nvPr/>
          </p:nvSpPr>
          <p:spPr>
            <a:xfrm>
              <a:off x="3613" y="2011"/>
              <a:ext cx="281" cy="222"/>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01" name="等腰三角形 83986"/>
            <p:cNvSpPr/>
            <p:nvPr/>
          </p:nvSpPr>
          <p:spPr>
            <a:xfrm>
              <a:off x="2563" y="2009"/>
              <a:ext cx="281" cy="221"/>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02" name="等腰三角形 83987"/>
            <p:cNvSpPr/>
            <p:nvPr/>
          </p:nvSpPr>
          <p:spPr>
            <a:xfrm rot="-10800000" flipH="1">
              <a:off x="3897" y="2011"/>
              <a:ext cx="279" cy="222"/>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03" name="等腰三角形 83988"/>
            <p:cNvSpPr/>
            <p:nvPr/>
          </p:nvSpPr>
          <p:spPr>
            <a:xfrm rot="-10800000" flipH="1">
              <a:off x="1887" y="2009"/>
              <a:ext cx="280" cy="221"/>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04" name="等腰三角形 83989"/>
            <p:cNvSpPr/>
            <p:nvPr/>
          </p:nvSpPr>
          <p:spPr>
            <a:xfrm rot="-10800000" flipH="1">
              <a:off x="2851" y="2020"/>
              <a:ext cx="281" cy="220"/>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05" name="任意多边形 83990"/>
            <p:cNvSpPr/>
            <p:nvPr/>
          </p:nvSpPr>
          <p:spPr>
            <a:xfrm>
              <a:off x="2099" y="1804"/>
              <a:ext cx="1660" cy="205"/>
            </a:xfrm>
            <a:custGeom>
              <a:avLst/>
              <a:gdLst/>
              <a:ahLst/>
              <a:cxnLst/>
              <a:rect l="0" t="0" r="0" b="0"/>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p:spPr>
          <p:txBody>
            <a:bodyPr/>
            <a:lstStyle/>
            <a:p>
              <a:endParaRPr lang="zh-CN" altLang="en-US" b="1"/>
            </a:p>
          </p:txBody>
        </p:sp>
        <p:sp>
          <p:nvSpPr>
            <p:cNvPr id="16406" name="任意多边形 83991"/>
            <p:cNvSpPr/>
            <p:nvPr/>
          </p:nvSpPr>
          <p:spPr>
            <a:xfrm>
              <a:off x="2700" y="1653"/>
              <a:ext cx="1279" cy="369"/>
            </a:xfrm>
            <a:custGeom>
              <a:avLst/>
              <a:gdLst/>
              <a:ahLst/>
              <a:cxnLst/>
              <a:rect l="0" t="0" r="0" b="0"/>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p:spPr>
          <p:txBody>
            <a:bodyPr/>
            <a:lstStyle/>
            <a:p>
              <a:endParaRPr lang="zh-CN" altLang="en-US" b="1"/>
            </a:p>
          </p:txBody>
        </p:sp>
        <p:sp>
          <p:nvSpPr>
            <p:cNvPr id="16407" name="任意多边形 83992"/>
            <p:cNvSpPr/>
            <p:nvPr/>
          </p:nvSpPr>
          <p:spPr>
            <a:xfrm>
              <a:off x="1984" y="1653"/>
              <a:ext cx="718" cy="363"/>
            </a:xfrm>
            <a:custGeom>
              <a:avLst/>
              <a:gdLst/>
              <a:ahLst/>
              <a:cxnLst/>
              <a:rect l="0" t="0" r="0" b="0"/>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p:spPr>
          <p:txBody>
            <a:bodyPr/>
            <a:lstStyle/>
            <a:p>
              <a:endParaRPr lang="zh-CN" altLang="en-US" b="1"/>
            </a:p>
          </p:txBody>
        </p:sp>
        <p:sp>
          <p:nvSpPr>
            <p:cNvPr id="16408" name="任意多边形 83993"/>
            <p:cNvSpPr/>
            <p:nvPr/>
          </p:nvSpPr>
          <p:spPr>
            <a:xfrm>
              <a:off x="1752" y="1522"/>
              <a:ext cx="2354" cy="500"/>
            </a:xfrm>
            <a:custGeom>
              <a:avLst/>
              <a:gdLst/>
              <a:ahLst/>
              <a:cxnLst/>
              <a:rect l="0" t="0" r="0" b="0"/>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p:spPr>
          <p:txBody>
            <a:bodyPr/>
            <a:lstStyle/>
            <a:p>
              <a:endParaRPr lang="zh-CN" altLang="en-US" b="1"/>
            </a:p>
          </p:txBody>
        </p:sp>
        <p:sp>
          <p:nvSpPr>
            <p:cNvPr id="16409" name="直接连接符 83994"/>
            <p:cNvSpPr/>
            <p:nvPr/>
          </p:nvSpPr>
          <p:spPr>
            <a:xfrm>
              <a:off x="3041" y="1808"/>
              <a:ext cx="0" cy="215"/>
            </a:xfrm>
            <a:prstGeom prst="line">
              <a:avLst/>
            </a:prstGeom>
            <a:ln w="12700" cap="flat" cmpd="sng">
              <a:solidFill>
                <a:schemeClr val="tx1"/>
              </a:solidFill>
              <a:prstDash val="solid"/>
              <a:round/>
              <a:headEnd type="none" w="sm" len="med"/>
              <a:tailEnd type="triangle" w="sm"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16410" name="直接连接符 83995"/>
            <p:cNvSpPr/>
            <p:nvPr/>
          </p:nvSpPr>
          <p:spPr>
            <a:xfrm>
              <a:off x="2940" y="1533"/>
              <a:ext cx="0" cy="496"/>
            </a:xfrm>
            <a:prstGeom prst="line">
              <a:avLst/>
            </a:prstGeom>
            <a:ln w="12700" cap="flat" cmpd="sng">
              <a:solidFill>
                <a:schemeClr val="tx1"/>
              </a:solidFill>
              <a:prstDash val="solid"/>
              <a:round/>
              <a:headEnd type="none" w="med" len="med"/>
              <a:tailEnd type="triangle" w="sm"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16411" name="矩形 83996"/>
            <p:cNvSpPr/>
            <p:nvPr/>
          </p:nvSpPr>
          <p:spPr>
            <a:xfrm>
              <a:off x="839" y="1454"/>
              <a:ext cx="306" cy="681"/>
            </a:xfrm>
            <a:prstGeom prst="rect">
              <a:avLst/>
            </a:prstGeom>
            <a:noFill/>
            <a:ln w="12700">
              <a:noFill/>
              <a:miter/>
            </a:ln>
          </p:spPr>
          <p:txBody>
            <a:bodyPr wrap="none" lIns="90488" tIns="44450" rIns="90488" bIns="44450" anchor="t">
              <a:spAutoFit/>
            </a:bodyPr>
            <a:lstStyle/>
            <a:p>
              <a:pPr lvl="0" defTabSz="762000" eaLnBrk="0" hangingPunct="0">
                <a:lnSpc>
                  <a:spcPct val="90000"/>
                </a:lnSpc>
                <a:buClr>
                  <a:srgbClr val="000000"/>
                </a:buClr>
              </a:pPr>
              <a:r>
                <a:rPr lang="zh-CN" altLang="en-US" sz="2400" b="1" dirty="0">
                  <a:solidFill>
                    <a:srgbClr val="333399"/>
                  </a:solidFill>
                  <a:latin typeface="Times New Roman" panose="02020603050405020304" pitchFamily="18" charset="0"/>
                  <a:ea typeface="黑体" panose="02010600030101010101" pitchFamily="49" charset="-122"/>
                </a:rPr>
                <a:t>集</a:t>
              </a:r>
            </a:p>
            <a:p>
              <a:pPr lvl="0" defTabSz="762000" eaLnBrk="0" hangingPunct="0">
                <a:lnSpc>
                  <a:spcPct val="90000"/>
                </a:lnSpc>
                <a:buClr>
                  <a:srgbClr val="000000"/>
                </a:buClr>
              </a:pPr>
              <a:r>
                <a:rPr lang="zh-CN" altLang="en-US" sz="2400" b="1" dirty="0">
                  <a:solidFill>
                    <a:srgbClr val="333399"/>
                  </a:solidFill>
                  <a:latin typeface="Times New Roman" panose="02020603050405020304" pitchFamily="18" charset="0"/>
                  <a:ea typeface="黑体" panose="02010600030101010101" pitchFamily="49" charset="-122"/>
                </a:rPr>
                <a:t>线</a:t>
              </a:r>
            </a:p>
            <a:p>
              <a:pPr lvl="0" defTabSz="762000" eaLnBrk="0" hangingPunct="0">
                <a:lnSpc>
                  <a:spcPct val="90000"/>
                </a:lnSpc>
                <a:buClr>
                  <a:srgbClr val="000000"/>
                </a:buClr>
              </a:pPr>
              <a:r>
                <a:rPr lang="zh-CN" altLang="en-US" sz="2400" b="1" dirty="0">
                  <a:solidFill>
                    <a:srgbClr val="333399"/>
                  </a:solidFill>
                  <a:latin typeface="Times New Roman" panose="02020603050405020304" pitchFamily="18" charset="0"/>
                  <a:ea typeface="黑体" panose="02010600030101010101" pitchFamily="49" charset="-122"/>
                </a:rPr>
                <a:t>器</a:t>
              </a:r>
            </a:p>
          </p:txBody>
        </p:sp>
        <p:sp>
          <p:nvSpPr>
            <p:cNvPr id="16412" name="矩形 83997"/>
            <p:cNvSpPr/>
            <p:nvPr/>
          </p:nvSpPr>
          <p:spPr>
            <a:xfrm>
              <a:off x="2363" y="2852"/>
              <a:ext cx="935" cy="533"/>
            </a:xfrm>
            <a:prstGeom prst="rect">
              <a:avLst/>
            </a:prstGeom>
            <a:solidFill>
              <a:srgbClr val="FFFF66"/>
            </a:solidFill>
            <a:ln w="25400"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13" name="矩形 83998"/>
            <p:cNvSpPr/>
            <p:nvPr/>
          </p:nvSpPr>
          <p:spPr>
            <a:xfrm>
              <a:off x="2544" y="2853"/>
              <a:ext cx="598" cy="251"/>
            </a:xfrm>
            <a:prstGeom prst="rect">
              <a:avLst/>
            </a:prstGeom>
            <a:solidFill>
              <a:schemeClr val="bg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14" name="矩形 83999"/>
            <p:cNvSpPr/>
            <p:nvPr/>
          </p:nvSpPr>
          <p:spPr>
            <a:xfrm>
              <a:off x="2586" y="2804"/>
              <a:ext cx="434" cy="248"/>
            </a:xfrm>
            <a:prstGeom prst="rect">
              <a:avLst/>
            </a:prstGeom>
            <a:noFill/>
            <a:ln w="12700">
              <a:noFill/>
              <a:miter/>
            </a:ln>
          </p:spPr>
          <p:txBody>
            <a:bodyPr wrap="none" lIns="90488" tIns="44450" rIns="90488" bIns="44450" anchor="t">
              <a:spAutoFit/>
            </a:bodyPr>
            <a:lstStyle/>
            <a:p>
              <a:pPr lvl="0" defTabSz="762000" eaLnBrk="0" hangingPunct="0">
                <a:buClr>
                  <a:srgbClr val="000000"/>
                </a:buClr>
              </a:pPr>
              <a:r>
                <a:rPr lang="zh-CN" altLang="en-US" sz="2000" b="1" dirty="0">
                  <a:solidFill>
                    <a:srgbClr val="333399"/>
                  </a:solidFill>
                  <a:latin typeface="Times New Roman" panose="02020603050405020304" pitchFamily="18" charset="0"/>
                  <a:ea typeface="黑体" panose="02010600030101010101" pitchFamily="49" charset="-122"/>
                </a:rPr>
                <a:t>网卡</a:t>
              </a:r>
            </a:p>
          </p:txBody>
        </p:sp>
        <p:sp>
          <p:nvSpPr>
            <p:cNvPr id="16415" name="矩形 84000"/>
            <p:cNvSpPr/>
            <p:nvPr/>
          </p:nvSpPr>
          <p:spPr>
            <a:xfrm>
              <a:off x="2508" y="3083"/>
              <a:ext cx="594" cy="248"/>
            </a:xfrm>
            <a:prstGeom prst="rect">
              <a:avLst/>
            </a:prstGeom>
            <a:noFill/>
            <a:ln w="12700">
              <a:noFill/>
              <a:miter/>
            </a:ln>
          </p:spPr>
          <p:txBody>
            <a:bodyPr wrap="none" lIns="90488" tIns="44450" rIns="90488" bIns="44450" anchor="t">
              <a:spAutoFit/>
            </a:bodyPr>
            <a:lstStyle/>
            <a:p>
              <a:pPr lvl="0" defTabSz="762000" eaLnBrk="0" hangingPunct="0">
                <a:buClr>
                  <a:srgbClr val="000000"/>
                </a:buClr>
              </a:pPr>
              <a:r>
                <a:rPr lang="zh-CN" altLang="en-US" sz="2000" b="1" dirty="0">
                  <a:solidFill>
                    <a:srgbClr val="333399"/>
                  </a:solidFill>
                  <a:latin typeface="Times New Roman" panose="02020603050405020304" pitchFamily="18" charset="0"/>
                  <a:ea typeface="黑体" panose="02010600030101010101" pitchFamily="49" charset="-122"/>
                </a:rPr>
                <a:t>工作站</a:t>
              </a:r>
            </a:p>
          </p:txBody>
        </p:sp>
        <p:sp>
          <p:nvSpPr>
            <p:cNvPr id="16416" name="矩形 84001"/>
            <p:cNvSpPr/>
            <p:nvPr/>
          </p:nvSpPr>
          <p:spPr>
            <a:xfrm>
              <a:off x="2610" y="2794"/>
              <a:ext cx="455" cy="52"/>
            </a:xfrm>
            <a:prstGeom prst="rect">
              <a:avLst/>
            </a:prstGeom>
            <a:solidFill>
              <a:schemeClr val="bg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17" name="矩形 84002"/>
            <p:cNvSpPr/>
            <p:nvPr/>
          </p:nvSpPr>
          <p:spPr>
            <a:xfrm>
              <a:off x="914" y="2852"/>
              <a:ext cx="937" cy="533"/>
            </a:xfrm>
            <a:prstGeom prst="rect">
              <a:avLst/>
            </a:prstGeom>
            <a:solidFill>
              <a:srgbClr val="FFFF66"/>
            </a:solidFill>
            <a:ln w="25400"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18" name="矩形 84003"/>
            <p:cNvSpPr/>
            <p:nvPr/>
          </p:nvSpPr>
          <p:spPr>
            <a:xfrm>
              <a:off x="1085" y="2853"/>
              <a:ext cx="600" cy="251"/>
            </a:xfrm>
            <a:prstGeom prst="rect">
              <a:avLst/>
            </a:prstGeom>
            <a:solidFill>
              <a:schemeClr val="bg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19" name="矩形 84004"/>
            <p:cNvSpPr/>
            <p:nvPr/>
          </p:nvSpPr>
          <p:spPr>
            <a:xfrm>
              <a:off x="1148" y="2818"/>
              <a:ext cx="434" cy="248"/>
            </a:xfrm>
            <a:prstGeom prst="rect">
              <a:avLst/>
            </a:prstGeom>
            <a:noFill/>
            <a:ln w="12700">
              <a:noFill/>
              <a:miter/>
            </a:ln>
          </p:spPr>
          <p:txBody>
            <a:bodyPr wrap="none" lIns="90488" tIns="44450" rIns="90488" bIns="44450" anchor="t">
              <a:spAutoFit/>
            </a:bodyPr>
            <a:lstStyle/>
            <a:p>
              <a:pPr lvl="0" defTabSz="762000" eaLnBrk="0" hangingPunct="0">
                <a:buClr>
                  <a:srgbClr val="000000"/>
                </a:buClr>
              </a:pPr>
              <a:r>
                <a:rPr lang="zh-CN" altLang="en-US" sz="2000" b="1" dirty="0">
                  <a:solidFill>
                    <a:srgbClr val="333399"/>
                  </a:solidFill>
                  <a:latin typeface="Times New Roman" panose="02020603050405020304" pitchFamily="18" charset="0"/>
                  <a:ea typeface="黑体" panose="02010600030101010101" pitchFamily="49" charset="-122"/>
                </a:rPr>
                <a:t>网卡</a:t>
              </a:r>
            </a:p>
          </p:txBody>
        </p:sp>
        <p:sp>
          <p:nvSpPr>
            <p:cNvPr id="16420" name="矩形 84005"/>
            <p:cNvSpPr/>
            <p:nvPr/>
          </p:nvSpPr>
          <p:spPr>
            <a:xfrm>
              <a:off x="1051" y="3083"/>
              <a:ext cx="594" cy="248"/>
            </a:xfrm>
            <a:prstGeom prst="rect">
              <a:avLst/>
            </a:prstGeom>
            <a:noFill/>
            <a:ln w="12700">
              <a:noFill/>
              <a:miter/>
            </a:ln>
          </p:spPr>
          <p:txBody>
            <a:bodyPr wrap="none" lIns="90488" tIns="44450" rIns="90488" bIns="44450" anchor="t">
              <a:spAutoFit/>
            </a:bodyPr>
            <a:lstStyle/>
            <a:p>
              <a:pPr lvl="0" defTabSz="762000" eaLnBrk="0" hangingPunct="0">
                <a:buClr>
                  <a:srgbClr val="000000"/>
                </a:buClr>
              </a:pPr>
              <a:r>
                <a:rPr lang="zh-CN" altLang="en-US" sz="2000" b="1" dirty="0">
                  <a:solidFill>
                    <a:srgbClr val="333399"/>
                  </a:solidFill>
                  <a:latin typeface="Times New Roman" panose="02020603050405020304" pitchFamily="18" charset="0"/>
                  <a:ea typeface="黑体" panose="02010600030101010101" pitchFamily="49" charset="-122"/>
                </a:rPr>
                <a:t>工作站</a:t>
              </a:r>
            </a:p>
          </p:txBody>
        </p:sp>
        <p:sp>
          <p:nvSpPr>
            <p:cNvPr id="16421" name="矩形 84006"/>
            <p:cNvSpPr/>
            <p:nvPr/>
          </p:nvSpPr>
          <p:spPr>
            <a:xfrm>
              <a:off x="1163" y="2794"/>
              <a:ext cx="453" cy="52"/>
            </a:xfrm>
            <a:prstGeom prst="rect">
              <a:avLst/>
            </a:prstGeom>
            <a:solidFill>
              <a:schemeClr val="bg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22" name="矩形 84007"/>
            <p:cNvSpPr/>
            <p:nvPr/>
          </p:nvSpPr>
          <p:spPr>
            <a:xfrm>
              <a:off x="3803" y="2852"/>
              <a:ext cx="937" cy="533"/>
            </a:xfrm>
            <a:prstGeom prst="rect">
              <a:avLst/>
            </a:prstGeom>
            <a:solidFill>
              <a:srgbClr val="FFFF66"/>
            </a:solidFill>
            <a:ln w="25400"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23" name="矩形 84008"/>
            <p:cNvSpPr/>
            <p:nvPr/>
          </p:nvSpPr>
          <p:spPr>
            <a:xfrm>
              <a:off x="3979" y="2853"/>
              <a:ext cx="599" cy="251"/>
            </a:xfrm>
            <a:prstGeom prst="rect">
              <a:avLst/>
            </a:prstGeom>
            <a:solidFill>
              <a:schemeClr val="bg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24" name="矩形 84009"/>
            <p:cNvSpPr/>
            <p:nvPr/>
          </p:nvSpPr>
          <p:spPr>
            <a:xfrm>
              <a:off x="4025" y="2821"/>
              <a:ext cx="434" cy="248"/>
            </a:xfrm>
            <a:prstGeom prst="rect">
              <a:avLst/>
            </a:prstGeom>
            <a:noFill/>
            <a:ln w="12700">
              <a:noFill/>
              <a:miter/>
            </a:ln>
          </p:spPr>
          <p:txBody>
            <a:bodyPr wrap="none" lIns="90488" tIns="44450" rIns="90488" bIns="44450" anchor="t">
              <a:spAutoFit/>
            </a:bodyPr>
            <a:lstStyle/>
            <a:p>
              <a:pPr lvl="0" defTabSz="762000" eaLnBrk="0" hangingPunct="0">
                <a:buClr>
                  <a:srgbClr val="000000"/>
                </a:buClr>
              </a:pPr>
              <a:r>
                <a:rPr lang="zh-CN" altLang="en-US" sz="2000" b="1" dirty="0">
                  <a:solidFill>
                    <a:srgbClr val="333399"/>
                  </a:solidFill>
                  <a:latin typeface="Times New Roman" panose="02020603050405020304" pitchFamily="18" charset="0"/>
                  <a:ea typeface="黑体" panose="02010600030101010101" pitchFamily="49" charset="-122"/>
                </a:rPr>
                <a:t>网卡</a:t>
              </a:r>
            </a:p>
          </p:txBody>
        </p:sp>
        <p:sp>
          <p:nvSpPr>
            <p:cNvPr id="16425" name="矩形 84010"/>
            <p:cNvSpPr/>
            <p:nvPr/>
          </p:nvSpPr>
          <p:spPr>
            <a:xfrm>
              <a:off x="3932" y="3083"/>
              <a:ext cx="594" cy="248"/>
            </a:xfrm>
            <a:prstGeom prst="rect">
              <a:avLst/>
            </a:prstGeom>
            <a:noFill/>
            <a:ln w="12700">
              <a:noFill/>
              <a:miter/>
            </a:ln>
          </p:spPr>
          <p:txBody>
            <a:bodyPr wrap="none" lIns="90488" tIns="44450" rIns="90488" bIns="44450" anchor="t">
              <a:spAutoFit/>
            </a:bodyPr>
            <a:lstStyle/>
            <a:p>
              <a:pPr lvl="0" defTabSz="762000" eaLnBrk="0" hangingPunct="0">
                <a:buClr>
                  <a:srgbClr val="000000"/>
                </a:buClr>
              </a:pPr>
              <a:r>
                <a:rPr lang="zh-CN" altLang="en-US" sz="2000" b="1" dirty="0">
                  <a:solidFill>
                    <a:srgbClr val="333399"/>
                  </a:solidFill>
                  <a:latin typeface="Times New Roman" panose="02020603050405020304" pitchFamily="18" charset="0"/>
                  <a:ea typeface="黑体" panose="02010600030101010101" pitchFamily="49" charset="-122"/>
                </a:rPr>
                <a:t>工作站</a:t>
              </a:r>
            </a:p>
          </p:txBody>
        </p:sp>
        <p:sp>
          <p:nvSpPr>
            <p:cNvPr id="16426" name="矩形 84011"/>
            <p:cNvSpPr/>
            <p:nvPr/>
          </p:nvSpPr>
          <p:spPr>
            <a:xfrm>
              <a:off x="4052" y="2794"/>
              <a:ext cx="454" cy="52"/>
            </a:xfrm>
            <a:prstGeom prst="rect">
              <a:avLst/>
            </a:prstGeom>
            <a:solidFill>
              <a:schemeClr val="bg1"/>
            </a:solidFill>
            <a:ln w="12700"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27" name="椭圆 84012"/>
            <p:cNvSpPr/>
            <p:nvPr/>
          </p:nvSpPr>
          <p:spPr>
            <a:xfrm>
              <a:off x="2669" y="1625"/>
              <a:ext cx="55" cy="50"/>
            </a:xfrm>
            <a:prstGeom prst="ellipse">
              <a:avLst/>
            </a:prstGeom>
            <a:solidFill>
              <a:schemeClr val="tx1"/>
            </a:solidFill>
            <a:ln w="12700" cap="flat" cmpd="sng">
              <a:solidFill>
                <a:schemeClr val="tx1"/>
              </a:solidFill>
              <a:prstDash val="solid"/>
              <a:round/>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28" name="椭圆 84013"/>
            <p:cNvSpPr/>
            <p:nvPr/>
          </p:nvSpPr>
          <p:spPr>
            <a:xfrm>
              <a:off x="2915" y="1500"/>
              <a:ext cx="56" cy="50"/>
            </a:xfrm>
            <a:prstGeom prst="ellipse">
              <a:avLst/>
            </a:prstGeom>
            <a:solidFill>
              <a:schemeClr val="tx1"/>
            </a:solidFill>
            <a:ln w="12700" cap="flat" cmpd="sng">
              <a:solidFill>
                <a:schemeClr val="tx1"/>
              </a:solidFill>
              <a:prstDash val="solid"/>
              <a:round/>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29" name="椭圆 84014"/>
            <p:cNvSpPr/>
            <p:nvPr/>
          </p:nvSpPr>
          <p:spPr>
            <a:xfrm>
              <a:off x="3016" y="1776"/>
              <a:ext cx="56" cy="50"/>
            </a:xfrm>
            <a:prstGeom prst="ellipse">
              <a:avLst/>
            </a:prstGeom>
            <a:solidFill>
              <a:schemeClr val="tx1"/>
            </a:solidFill>
            <a:ln w="12700" cap="flat" cmpd="sng">
              <a:solidFill>
                <a:schemeClr val="tx1"/>
              </a:solidFill>
              <a:prstDash val="solid"/>
              <a:round/>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6430" name="直接连接符 84015"/>
            <p:cNvSpPr/>
            <p:nvPr/>
          </p:nvSpPr>
          <p:spPr>
            <a:xfrm flipV="1">
              <a:off x="2635" y="2271"/>
              <a:ext cx="0" cy="376"/>
            </a:xfrm>
            <a:prstGeom prst="line">
              <a:avLst/>
            </a:prstGeom>
            <a:ln w="12700" cap="flat" cmpd="sng">
              <a:solidFill>
                <a:schemeClr val="tx1"/>
              </a:solidFill>
              <a:prstDash val="solid"/>
              <a:round/>
              <a:headEnd type="none" w="sm" len="med"/>
              <a:tailEnd type="triangle" w="sm"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16431" name="直接连接符 84016"/>
            <p:cNvSpPr/>
            <p:nvPr/>
          </p:nvSpPr>
          <p:spPr>
            <a:xfrm>
              <a:off x="2918" y="2278"/>
              <a:ext cx="0" cy="373"/>
            </a:xfrm>
            <a:prstGeom prst="line">
              <a:avLst/>
            </a:prstGeom>
            <a:ln w="12700" cap="flat" cmpd="sng">
              <a:solidFill>
                <a:schemeClr val="tx1"/>
              </a:solidFill>
              <a:prstDash val="solid"/>
              <a:round/>
              <a:headEnd type="none" w="sm" len="med"/>
              <a:tailEnd type="triangle" w="sm"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16432" name="直接连接符 84017"/>
            <p:cNvSpPr/>
            <p:nvPr/>
          </p:nvSpPr>
          <p:spPr>
            <a:xfrm rot="236364" flipV="1">
              <a:off x="1272" y="2349"/>
              <a:ext cx="272" cy="324"/>
            </a:xfrm>
            <a:prstGeom prst="line">
              <a:avLst/>
            </a:prstGeom>
            <a:ln w="12700" cap="flat" cmpd="sng">
              <a:solidFill>
                <a:schemeClr val="tx1"/>
              </a:solidFill>
              <a:prstDash val="solid"/>
              <a:round/>
              <a:headEnd type="none" w="sm" len="med"/>
              <a:tailEnd type="triangle" w="sm"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16433" name="直接连接符 84018"/>
            <p:cNvSpPr/>
            <p:nvPr/>
          </p:nvSpPr>
          <p:spPr>
            <a:xfrm flipH="1">
              <a:off x="1551" y="2345"/>
              <a:ext cx="277" cy="299"/>
            </a:xfrm>
            <a:prstGeom prst="line">
              <a:avLst/>
            </a:prstGeom>
            <a:ln w="12700" cap="flat" cmpd="sng">
              <a:solidFill>
                <a:schemeClr val="tx1"/>
              </a:solidFill>
              <a:prstDash val="solid"/>
              <a:round/>
              <a:headEnd type="none" w="sm" len="med"/>
              <a:tailEnd type="triangle" w="sm"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16434" name="直接连接符 84019"/>
            <p:cNvSpPr/>
            <p:nvPr/>
          </p:nvSpPr>
          <p:spPr>
            <a:xfrm>
              <a:off x="3733" y="2291"/>
              <a:ext cx="252" cy="373"/>
            </a:xfrm>
            <a:prstGeom prst="line">
              <a:avLst/>
            </a:prstGeom>
            <a:ln w="12700" cap="flat" cmpd="sng">
              <a:solidFill>
                <a:schemeClr val="tx1"/>
              </a:solidFill>
              <a:prstDash val="solid"/>
              <a:round/>
              <a:headEnd type="triangle" w="sm" len="med"/>
              <a:tailEnd type="none" w="sm"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16435" name="直接连接符 84020"/>
            <p:cNvSpPr/>
            <p:nvPr/>
          </p:nvSpPr>
          <p:spPr>
            <a:xfrm>
              <a:off x="4031" y="2299"/>
              <a:ext cx="229" cy="345"/>
            </a:xfrm>
            <a:prstGeom prst="line">
              <a:avLst/>
            </a:prstGeom>
            <a:ln w="12700" cap="flat" cmpd="sng">
              <a:solidFill>
                <a:schemeClr val="tx1"/>
              </a:solidFill>
              <a:prstDash val="solid"/>
              <a:round/>
              <a:headEnd type="none" w="sm" len="med"/>
              <a:tailEnd type="triangle" w="sm"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16436" name="矩形 84021"/>
            <p:cNvSpPr/>
            <p:nvPr/>
          </p:nvSpPr>
          <p:spPr>
            <a:xfrm>
              <a:off x="3092" y="2347"/>
              <a:ext cx="594" cy="248"/>
            </a:xfrm>
            <a:prstGeom prst="rect">
              <a:avLst/>
            </a:prstGeom>
            <a:noFill/>
            <a:ln w="12700">
              <a:noFill/>
              <a:miter/>
            </a:ln>
          </p:spPr>
          <p:txBody>
            <a:bodyPr wrap="none" lIns="90488" tIns="44450" rIns="90488" bIns="44450" anchor="t">
              <a:spAutoFit/>
            </a:bodyPr>
            <a:lstStyle/>
            <a:p>
              <a:pPr lvl="0" defTabSz="762000" eaLnBrk="0" hangingPunct="0">
                <a:buClr>
                  <a:srgbClr val="000000"/>
                </a:buClr>
              </a:pPr>
              <a:r>
                <a:rPr lang="zh-CN" altLang="en-US" sz="2000" b="1" dirty="0">
                  <a:solidFill>
                    <a:srgbClr val="333399"/>
                  </a:solidFill>
                  <a:latin typeface="Times New Roman" panose="02020603050405020304" pitchFamily="18" charset="0"/>
                  <a:ea typeface="黑体" panose="02010600030101010101" pitchFamily="49" charset="-122"/>
                </a:rPr>
                <a:t>双绞线</a:t>
              </a:r>
            </a:p>
          </p:txBody>
        </p:sp>
        <p:grpSp>
          <p:nvGrpSpPr>
            <p:cNvPr id="16437" name="组合 84022"/>
            <p:cNvGrpSpPr/>
            <p:nvPr/>
          </p:nvGrpSpPr>
          <p:grpSpPr>
            <a:xfrm rot="5400000" flipH="1">
              <a:off x="2707" y="2482"/>
              <a:ext cx="552" cy="57"/>
              <a:chOff x="1548" y="1476"/>
              <a:chExt cx="1338" cy="120"/>
            </a:xfrm>
          </p:grpSpPr>
          <p:sp>
            <p:nvSpPr>
              <p:cNvPr id="16438" name="任意多边形 84023"/>
              <p:cNvSpPr/>
              <p:nvPr/>
            </p:nvSpPr>
            <p:spPr>
              <a:xfrm>
                <a:off x="1555" y="1484"/>
                <a:ext cx="1331" cy="112"/>
              </a:xfrm>
              <a:custGeom>
                <a:avLst/>
                <a:gdLst/>
                <a:ahLst/>
                <a:cxnLst/>
                <a:rect l="0" t="0" r="0" b="0"/>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round/>
                <a:headEnd type="none" w="med" len="med"/>
                <a:tailEnd type="none" w="med" len="med"/>
              </a:ln>
            </p:spPr>
            <p:txBody>
              <a:bodyPr/>
              <a:lstStyle/>
              <a:p>
                <a:endParaRPr lang="zh-CN" altLang="en-US" b="1"/>
              </a:p>
            </p:txBody>
          </p:sp>
          <p:sp>
            <p:nvSpPr>
              <p:cNvPr id="16439" name="任意多边形 84024"/>
              <p:cNvSpPr/>
              <p:nvPr/>
            </p:nvSpPr>
            <p:spPr>
              <a:xfrm flipV="1">
                <a:off x="1548" y="1476"/>
                <a:ext cx="1331" cy="112"/>
              </a:xfrm>
              <a:custGeom>
                <a:avLst/>
                <a:gdLst/>
                <a:ahLst/>
                <a:cxnLst/>
                <a:rect l="0" t="0" r="0" b="0"/>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round/>
                <a:headEnd type="none" w="med" len="med"/>
                <a:tailEnd type="none" w="med" len="med"/>
              </a:ln>
            </p:spPr>
            <p:txBody>
              <a:bodyPr/>
              <a:lstStyle/>
              <a:p>
                <a:endParaRPr lang="zh-CN" altLang="en-US" b="1"/>
              </a:p>
            </p:txBody>
          </p:sp>
        </p:grpSp>
        <p:grpSp>
          <p:nvGrpSpPr>
            <p:cNvPr id="16440" name="组合 84025"/>
            <p:cNvGrpSpPr/>
            <p:nvPr/>
          </p:nvGrpSpPr>
          <p:grpSpPr>
            <a:xfrm rot="5400000" flipH="1">
              <a:off x="2419" y="2490"/>
              <a:ext cx="551" cy="57"/>
              <a:chOff x="1548" y="1476"/>
              <a:chExt cx="1338" cy="120"/>
            </a:xfrm>
          </p:grpSpPr>
          <p:sp>
            <p:nvSpPr>
              <p:cNvPr id="16441" name="任意多边形 84026"/>
              <p:cNvSpPr/>
              <p:nvPr/>
            </p:nvSpPr>
            <p:spPr>
              <a:xfrm>
                <a:off x="1555" y="1484"/>
                <a:ext cx="1331" cy="112"/>
              </a:xfrm>
              <a:custGeom>
                <a:avLst/>
                <a:gdLst/>
                <a:ahLst/>
                <a:cxnLst/>
                <a:rect l="0" t="0" r="0" b="0"/>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round/>
                <a:headEnd type="none" w="med" len="med"/>
                <a:tailEnd type="none" w="med" len="med"/>
              </a:ln>
            </p:spPr>
            <p:txBody>
              <a:bodyPr/>
              <a:lstStyle/>
              <a:p>
                <a:endParaRPr lang="zh-CN" altLang="en-US" b="1"/>
              </a:p>
            </p:txBody>
          </p:sp>
          <p:sp>
            <p:nvSpPr>
              <p:cNvPr id="16442" name="任意多边形 84027"/>
              <p:cNvSpPr/>
              <p:nvPr/>
            </p:nvSpPr>
            <p:spPr>
              <a:xfrm flipV="1">
                <a:off x="1548" y="1476"/>
                <a:ext cx="1331" cy="112"/>
              </a:xfrm>
              <a:custGeom>
                <a:avLst/>
                <a:gdLst/>
                <a:ahLst/>
                <a:cxnLst/>
                <a:rect l="0" t="0" r="0" b="0"/>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round/>
                <a:headEnd type="none" w="med" len="med"/>
                <a:tailEnd type="none" w="med" len="med"/>
              </a:ln>
            </p:spPr>
            <p:txBody>
              <a:bodyPr/>
              <a:lstStyle/>
              <a:p>
                <a:endParaRPr lang="zh-CN" altLang="en-US" b="1"/>
              </a:p>
            </p:txBody>
          </p:sp>
        </p:grpSp>
      </p:grpSp>
      <p:grpSp>
        <p:nvGrpSpPr>
          <p:cNvPr id="84031" name="组合 84030"/>
          <p:cNvGrpSpPr/>
          <p:nvPr/>
        </p:nvGrpSpPr>
        <p:grpSpPr>
          <a:xfrm>
            <a:off x="1909763" y="1174750"/>
            <a:ext cx="5664200" cy="944563"/>
            <a:chOff x="130" y="871"/>
            <a:chExt cx="3568" cy="595"/>
          </a:xfrm>
        </p:grpSpPr>
        <p:grpSp>
          <p:nvGrpSpPr>
            <p:cNvPr id="16444" name="组合 84031"/>
            <p:cNvGrpSpPr/>
            <p:nvPr/>
          </p:nvGrpSpPr>
          <p:grpSpPr>
            <a:xfrm>
              <a:off x="679" y="983"/>
              <a:ext cx="3019" cy="352"/>
              <a:chOff x="825" y="871"/>
              <a:chExt cx="3019" cy="352"/>
            </a:xfrm>
          </p:grpSpPr>
          <p:sp>
            <p:nvSpPr>
              <p:cNvPr id="16445" name="文本框 84032"/>
              <p:cNvSpPr txBox="1"/>
              <p:nvPr/>
            </p:nvSpPr>
            <p:spPr>
              <a:xfrm>
                <a:off x="825" y="871"/>
                <a:ext cx="3019" cy="288"/>
              </a:xfrm>
              <a:prstGeom prst="rect">
                <a:avLst/>
              </a:prstGeom>
              <a:noFill/>
              <a:ln w="9525">
                <a:noFill/>
                <a:miter/>
              </a:ln>
            </p:spPr>
            <p:txBody>
              <a:bodyPr anchor="t">
                <a:spAutoFit/>
              </a:bodyPr>
              <a:lstStyle/>
              <a:p>
                <a:pPr lvl="0" eaLnBrk="0" hangingPunct="0">
                  <a:spcBef>
                    <a:spcPct val="50000"/>
                  </a:spcBef>
                </a:pPr>
                <a:r>
                  <a:rPr lang="zh-CN" altLang="en-US" sz="2400" b="1" dirty="0">
                    <a:solidFill>
                      <a:srgbClr val="4D4D4D"/>
                    </a:solidFill>
                    <a:latin typeface="黑体" pitchFamily="2" charset="-122"/>
                    <a:ea typeface="黑体" pitchFamily="2" charset="-122"/>
                  </a:rPr>
                  <a:t>    具有三个接口的集线器</a:t>
                </a:r>
              </a:p>
            </p:txBody>
          </p:sp>
          <p:cxnSp>
            <p:nvCxnSpPr>
              <p:cNvPr id="16446" name="直接连接符 32"/>
              <p:cNvCxnSpPr/>
              <p:nvPr/>
            </p:nvCxnSpPr>
            <p:spPr>
              <a:xfrm>
                <a:off x="825" y="1223"/>
                <a:ext cx="2442" cy="0"/>
              </a:xfrm>
              <a:prstGeom prst="line">
                <a:avLst/>
              </a:prstGeom>
              <a:ln w="9525" cap="flat" cmpd="sng">
                <a:solidFill>
                  <a:schemeClr val="tx1"/>
                </a:solidFill>
                <a:prstDash val="solid"/>
                <a:round/>
                <a:headEnd type="none" w="med" len="med"/>
                <a:tailEnd type="none" w="med" len="med"/>
              </a:ln>
            </p:spPr>
          </p:cxnSp>
        </p:grpSp>
        <p:pic>
          <p:nvPicPr>
            <p:cNvPr id="16447" name="图片 84034" descr="u=42316629,3035280508&amp;fm=0&amp;gp=0"/>
            <p:cNvPicPr>
              <a:picLocks noChangeAspect="1"/>
            </p:cNvPicPr>
            <p:nvPr/>
          </p:nvPicPr>
          <p:blipFill>
            <a:blip r:embed="rId2" cstate="print"/>
            <a:stretch>
              <a:fillRect/>
            </a:stretch>
          </p:blipFill>
          <p:spPr>
            <a:xfrm>
              <a:off x="130" y="871"/>
              <a:ext cx="595" cy="595"/>
            </a:xfrm>
            <a:prstGeom prst="rect">
              <a:avLst/>
            </a:prstGeom>
            <a:noFill/>
            <a:ln w="9525">
              <a:noFill/>
              <a:miter/>
            </a:ln>
          </p:spPr>
        </p:pic>
      </p:grpSp>
      <p:sp>
        <p:nvSpPr>
          <p:cNvPr id="84036" name="标题 84035" descr="afbae0ddf0234c3bbd5a2eb4a4d10acd# #矩形 674"/>
          <p:cNvSpPr txBox="1">
            <a:spLocks noGrp="1"/>
          </p:cNvSpPr>
          <p:nvPr>
            <p:ph type="title"/>
          </p:nvPr>
        </p:nvSpPr>
        <p:spPr>
          <a:xfrm>
            <a:off x="3622040" y="333375"/>
            <a:ext cx="7516495" cy="609600"/>
          </a:xfrm>
        </p:spPr>
        <p:txBody>
          <a:bodyPr vert="horz" wrap="square" lIns="91440" tIns="45720" rIns="91440" bIns="45720" anchor="ctr">
            <a:normAutofit fontScale="90000"/>
          </a:bodyPr>
          <a:lstStyle/>
          <a:p>
            <a:pPr lvl="0" algn="l" defTabSz="711200" eaLnBrk="1" fontAlgn="base" hangingPunct="1">
              <a:spcBef>
                <a:spcPct val="20000"/>
              </a:spcBef>
              <a:buClr>
                <a:schemeClr val="folHlink"/>
              </a:buClr>
            </a:pPr>
            <a:r>
              <a:rPr lang="en-US" altLang="zh-CN"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sym typeface="+mn-ea"/>
              </a:rPr>
              <a:t>1. </a:t>
            </a:r>
            <a:r>
              <a:rPr lang="zh-CN" altLang="en-US"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sym typeface="+mn-ea"/>
              </a:rPr>
              <a:t>使用集线器的星型拓扑</a:t>
            </a:r>
            <a:endParaRPr lang="zh-CN" altLang="en-US" strike="noStrike" noProof="1">
              <a:ea typeface="宋体" panose="02010600030101010101" pitchFamily="2" charset="-122"/>
            </a:endParaRPr>
          </a:p>
        </p:txBody>
      </p:sp>
      <p:sp>
        <p:nvSpPr>
          <p:cNvPr id="16449" name="日期占位符 1"/>
          <p:cNvSpPr>
            <a:spLocks noGrp="1"/>
          </p:cNvSpPr>
          <p:nvPr>
            <p:ph type="dt" sz="half" idx="10"/>
          </p:nvPr>
        </p:nvSpPr>
        <p:spPr>
          <a:xfrm>
            <a:off x="8040688" y="0"/>
            <a:ext cx="2514600" cy="260350"/>
          </a:xfrm>
          <a:prstGeom prst="rect">
            <a:avLst/>
          </a:prstGeom>
          <a:noFill/>
          <a:ln w="9525">
            <a:noFill/>
            <a:miter/>
          </a:ln>
        </p:spPr>
        <p:txBody>
          <a:bodyPr anchor="t"/>
          <a:lstStyle/>
          <a:p>
            <a:r>
              <a:rPr lang="zh-CN" altLang="en-US" b="1" dirty="0">
                <a:ea typeface="Gulim" panose="020B0600000101010101" pitchFamily="34" charset="-127"/>
              </a:rPr>
              <a:t>wps.cn/moban</a:t>
            </a:r>
            <a:endParaRPr lang="en-US" altLang="zh-CN" b="1">
              <a:latin typeface="Verdana" panose="020B0604030504040204" pitchFamily="34" charset="0"/>
              <a:ea typeface="Gulim" panose="020B0600000101010101" pitchFamily="34" charset="-127"/>
            </a:endParaRPr>
          </a:p>
          <a:p>
            <a:endParaRPr lang="zh-CN" altLang="en-US" b="1" dirty="0">
              <a:latin typeface="Verdana" panose="020B0604030504040204" pitchFamily="34" charset="0"/>
              <a:ea typeface="Gulim" panose="020B0600000101010101"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84031"/>
                                        </p:tgtEl>
                                        <p:attrNameLst>
                                          <p:attrName>style.visibility</p:attrName>
                                        </p:attrNameLst>
                                      </p:cBhvr>
                                      <p:to>
                                        <p:strVal val="visible"/>
                                      </p:to>
                                    </p:set>
                                    <p:animEffect transition="in" filter="slide(fromLeft)">
                                      <p:cBhvr>
                                        <p:cTn id="7" dur="500"/>
                                        <p:tgtEl>
                                          <p:spTgt spid="840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4029"/>
                                        </p:tgtEl>
                                        <p:attrNameLst>
                                          <p:attrName>style.visibility</p:attrName>
                                        </p:attrNameLst>
                                      </p:cBhvr>
                                      <p:to>
                                        <p:strVal val="visible"/>
                                      </p:to>
                                    </p:set>
                                    <p:animEffect transition="in" filter="fade">
                                      <p:cBhvr>
                                        <p:cTn id="11" dur="1000"/>
                                        <p:tgtEl>
                                          <p:spTgt spid="84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6" name="组合 84995"/>
          <p:cNvGrpSpPr/>
          <p:nvPr/>
        </p:nvGrpSpPr>
        <p:grpSpPr>
          <a:xfrm>
            <a:off x="1871663" y="1358900"/>
            <a:ext cx="5664200" cy="944563"/>
            <a:chOff x="130" y="871"/>
            <a:chExt cx="3568" cy="595"/>
          </a:xfrm>
        </p:grpSpPr>
        <p:grpSp>
          <p:nvGrpSpPr>
            <p:cNvPr id="17410" name="组合 84996"/>
            <p:cNvGrpSpPr/>
            <p:nvPr/>
          </p:nvGrpSpPr>
          <p:grpSpPr>
            <a:xfrm>
              <a:off x="679" y="983"/>
              <a:ext cx="3019" cy="368"/>
              <a:chOff x="825" y="871"/>
              <a:chExt cx="3019" cy="368"/>
            </a:xfrm>
          </p:grpSpPr>
          <p:sp>
            <p:nvSpPr>
              <p:cNvPr id="17411" name="文本框 84997"/>
              <p:cNvSpPr txBox="1"/>
              <p:nvPr/>
            </p:nvSpPr>
            <p:spPr>
              <a:xfrm>
                <a:off x="825" y="871"/>
                <a:ext cx="3019" cy="368"/>
              </a:xfrm>
              <a:prstGeom prst="rect">
                <a:avLst/>
              </a:prstGeom>
              <a:noFill/>
              <a:ln w="9525">
                <a:noFill/>
                <a:miter/>
              </a:ln>
            </p:spPr>
            <p:txBody>
              <a:bodyPr anchor="t">
                <a:spAutoFit/>
              </a:bodyPr>
              <a:lstStyle/>
              <a:p>
                <a:pPr lvl="0" eaLnBrk="0" hangingPunct="0">
                  <a:spcBef>
                    <a:spcPct val="50000"/>
                  </a:spcBef>
                </a:pPr>
                <a:r>
                  <a:rPr lang="zh-CN" altLang="en-US" sz="3200" b="1" dirty="0">
                    <a:solidFill>
                      <a:srgbClr val="FF0000"/>
                    </a:solidFill>
                    <a:latin typeface="黑体" pitchFamily="2" charset="-122"/>
                    <a:ea typeface="黑体" pitchFamily="2" charset="-122"/>
                  </a:rPr>
                  <a:t>以太网的信道利用率</a:t>
                </a:r>
              </a:p>
            </p:txBody>
          </p:sp>
          <p:cxnSp>
            <p:nvCxnSpPr>
              <p:cNvPr id="17412" name="直接连接符 32"/>
              <p:cNvCxnSpPr/>
              <p:nvPr/>
            </p:nvCxnSpPr>
            <p:spPr>
              <a:xfrm>
                <a:off x="825" y="1223"/>
                <a:ext cx="2442" cy="0"/>
              </a:xfrm>
              <a:prstGeom prst="line">
                <a:avLst/>
              </a:prstGeom>
              <a:ln w="9525" cap="flat" cmpd="sng">
                <a:solidFill>
                  <a:schemeClr val="tx1"/>
                </a:solidFill>
                <a:prstDash val="solid"/>
                <a:round/>
                <a:headEnd type="none" w="med" len="med"/>
                <a:tailEnd type="none" w="med" len="med"/>
              </a:ln>
            </p:spPr>
          </p:cxnSp>
        </p:grpSp>
        <p:pic>
          <p:nvPicPr>
            <p:cNvPr id="17413" name="图片 84999" descr="u=42316629,3035280508&amp;fm=0&amp;gp=0"/>
            <p:cNvPicPr>
              <a:picLocks noChangeAspect="1"/>
            </p:cNvPicPr>
            <p:nvPr/>
          </p:nvPicPr>
          <p:blipFill>
            <a:blip r:embed="rId2" cstate="print"/>
            <a:stretch>
              <a:fillRect/>
            </a:stretch>
          </p:blipFill>
          <p:spPr>
            <a:xfrm>
              <a:off x="130" y="871"/>
              <a:ext cx="595" cy="595"/>
            </a:xfrm>
            <a:prstGeom prst="rect">
              <a:avLst/>
            </a:prstGeom>
            <a:noFill/>
            <a:ln w="9525">
              <a:noFill/>
              <a:miter/>
            </a:ln>
          </p:spPr>
        </p:pic>
      </p:grpSp>
      <p:sp>
        <p:nvSpPr>
          <p:cNvPr id="85001" name="文本框 85000"/>
          <p:cNvSpPr txBox="1"/>
          <p:nvPr/>
        </p:nvSpPr>
        <p:spPr>
          <a:xfrm>
            <a:off x="1883391" y="2303463"/>
            <a:ext cx="9307773" cy="3785652"/>
          </a:xfrm>
          <a:prstGeom prst="rect">
            <a:avLst/>
          </a:prstGeom>
          <a:noFill/>
          <a:ln w="9525">
            <a:noFill/>
            <a:miter/>
          </a:ln>
        </p:spPr>
        <p:txBody>
          <a:bodyPr wrap="square" anchor="t">
            <a:spAutoFit/>
          </a:bodyPr>
          <a:lstStyle/>
          <a:p>
            <a:pPr lvl="0" eaLnBrk="0" hangingPunct="0">
              <a:lnSpc>
                <a:spcPct val="150000"/>
              </a:lnSpc>
              <a:buClr>
                <a:srgbClr val="4D4D4D"/>
              </a:buClr>
            </a:pPr>
            <a:r>
              <a:rPr lang="zh-CN" altLang="en-US" sz="3200" b="1" dirty="0">
                <a:solidFill>
                  <a:srgbClr val="4D4D4D"/>
                </a:solidFill>
                <a:latin typeface="黑体" pitchFamily="2" charset="-122"/>
                <a:ea typeface="黑体" pitchFamily="2" charset="-122"/>
              </a:rPr>
              <a:t>以太网的信道被占用的情况：</a:t>
            </a:r>
          </a:p>
          <a:p>
            <a:pPr lvl="0" eaLnBrk="0" hangingPunct="0">
              <a:lnSpc>
                <a:spcPct val="150000"/>
              </a:lnSpc>
              <a:buClr>
                <a:srgbClr val="4D4D4D"/>
              </a:buClr>
            </a:pPr>
            <a:r>
              <a:rPr lang="zh-CN" altLang="en-US" sz="3200" b="1" dirty="0">
                <a:solidFill>
                  <a:srgbClr val="4D4D4D"/>
                </a:solidFill>
                <a:latin typeface="黑体" pitchFamily="2" charset="-122"/>
                <a:ea typeface="黑体" pitchFamily="2" charset="-122"/>
              </a:rPr>
              <a:t>争用期长度为 </a:t>
            </a:r>
            <a:r>
              <a:rPr lang="en-US" altLang="zh-CN" sz="3200" b="1" dirty="0">
                <a:solidFill>
                  <a:srgbClr val="4D4D4D"/>
                </a:solidFill>
                <a:latin typeface="黑体" pitchFamily="2" charset="-122"/>
                <a:ea typeface="黑体" pitchFamily="2" charset="-122"/>
              </a:rPr>
              <a:t>2</a:t>
            </a:r>
            <a:r>
              <a:rPr lang="en-US" altLang="zh-CN" sz="3200" b="1" i="1" dirty="0">
                <a:solidFill>
                  <a:srgbClr val="4D4D4D"/>
                </a:solidFill>
                <a:latin typeface="黑体" pitchFamily="2" charset="-122"/>
                <a:ea typeface="黑体" pitchFamily="2" charset="-122"/>
                <a:sym typeface="Symbol" panose="05050102010706020507" pitchFamily="18" charset="2"/>
              </a:rPr>
              <a:t></a:t>
            </a:r>
            <a:r>
              <a:rPr lang="zh-CN" altLang="en-US" sz="3200" b="1" dirty="0">
                <a:solidFill>
                  <a:srgbClr val="4D4D4D"/>
                </a:solidFill>
                <a:latin typeface="黑体" pitchFamily="2" charset="-122"/>
                <a:ea typeface="黑体" pitchFamily="2" charset="-122"/>
              </a:rPr>
              <a:t>，即端到端传播时延的两倍。检测到碰撞后不发送干扰信号。</a:t>
            </a:r>
          </a:p>
          <a:p>
            <a:pPr lvl="0" eaLnBrk="0" hangingPunct="0">
              <a:lnSpc>
                <a:spcPct val="150000"/>
              </a:lnSpc>
              <a:buClr>
                <a:srgbClr val="4D4D4D"/>
              </a:buClr>
            </a:pPr>
            <a:r>
              <a:rPr lang="zh-CN" altLang="en-US" sz="3200" b="1" dirty="0">
                <a:solidFill>
                  <a:srgbClr val="4D4D4D"/>
                </a:solidFill>
                <a:latin typeface="黑体" pitchFamily="2" charset="-122"/>
                <a:ea typeface="黑体" pitchFamily="2" charset="-122"/>
              </a:rPr>
              <a:t>帧长为 </a:t>
            </a:r>
            <a:r>
              <a:rPr lang="en-US" altLang="zh-CN" sz="3200" b="1" i="1" dirty="0">
                <a:solidFill>
                  <a:srgbClr val="4D4D4D"/>
                </a:solidFill>
                <a:latin typeface="黑体" pitchFamily="2" charset="-122"/>
                <a:ea typeface="黑体" pitchFamily="2" charset="-122"/>
              </a:rPr>
              <a:t>L</a:t>
            </a:r>
            <a:r>
              <a:rPr lang="en-US" altLang="zh-CN" sz="3200" b="1" dirty="0">
                <a:solidFill>
                  <a:srgbClr val="4D4D4D"/>
                </a:solidFill>
                <a:latin typeface="黑体" pitchFamily="2" charset="-122"/>
                <a:ea typeface="黑体" pitchFamily="2" charset="-122"/>
              </a:rPr>
              <a:t> (bit)</a:t>
            </a:r>
            <a:r>
              <a:rPr lang="zh-CN" altLang="en-US" sz="3200" b="1" dirty="0">
                <a:solidFill>
                  <a:srgbClr val="4D4D4D"/>
                </a:solidFill>
                <a:latin typeface="黑体" pitchFamily="2" charset="-122"/>
                <a:ea typeface="黑体" pitchFamily="2" charset="-122"/>
              </a:rPr>
              <a:t>，数据发送速率为 </a:t>
            </a:r>
            <a:r>
              <a:rPr lang="en-US" altLang="zh-CN" sz="3200" b="1" i="1" dirty="0">
                <a:solidFill>
                  <a:srgbClr val="4D4D4D"/>
                </a:solidFill>
                <a:latin typeface="黑体" pitchFamily="2" charset="-122"/>
                <a:ea typeface="黑体" pitchFamily="2" charset="-122"/>
              </a:rPr>
              <a:t>C </a:t>
            </a:r>
            <a:r>
              <a:rPr lang="en-US" altLang="zh-CN" sz="3200" b="1" dirty="0">
                <a:solidFill>
                  <a:srgbClr val="4D4D4D"/>
                </a:solidFill>
                <a:latin typeface="黑体" pitchFamily="2" charset="-122"/>
                <a:ea typeface="黑体" pitchFamily="2" charset="-122"/>
              </a:rPr>
              <a:t>(b/s)</a:t>
            </a:r>
            <a:r>
              <a:rPr lang="zh-CN" altLang="en-US" sz="3200" b="1" dirty="0">
                <a:solidFill>
                  <a:srgbClr val="4D4D4D"/>
                </a:solidFill>
                <a:latin typeface="黑体" pitchFamily="2" charset="-122"/>
                <a:ea typeface="黑体" pitchFamily="2" charset="-122"/>
              </a:rPr>
              <a:t>，因而帧的发送时间为 </a:t>
            </a:r>
            <a:r>
              <a:rPr lang="en-US" altLang="zh-CN" sz="3200" b="1" i="1" dirty="0">
                <a:solidFill>
                  <a:srgbClr val="4D4D4D"/>
                </a:solidFill>
                <a:latin typeface="黑体" pitchFamily="2" charset="-122"/>
                <a:ea typeface="黑体" pitchFamily="2" charset="-122"/>
              </a:rPr>
              <a:t>L</a:t>
            </a:r>
            <a:r>
              <a:rPr lang="en-US" altLang="zh-CN" sz="3200" b="1" dirty="0">
                <a:solidFill>
                  <a:srgbClr val="4D4D4D"/>
                </a:solidFill>
                <a:latin typeface="黑体" pitchFamily="2" charset="-122"/>
                <a:ea typeface="黑体" pitchFamily="2" charset="-122"/>
              </a:rPr>
              <a:t>/</a:t>
            </a:r>
            <a:r>
              <a:rPr lang="en-US" altLang="zh-CN" sz="3200" b="1" i="1" dirty="0">
                <a:solidFill>
                  <a:srgbClr val="4D4D4D"/>
                </a:solidFill>
                <a:latin typeface="黑体" pitchFamily="2" charset="-122"/>
                <a:ea typeface="黑体" pitchFamily="2" charset="-122"/>
              </a:rPr>
              <a:t>C</a:t>
            </a:r>
            <a:r>
              <a:rPr lang="en-US" altLang="zh-CN" sz="3200" b="1" dirty="0">
                <a:solidFill>
                  <a:srgbClr val="4D4D4D"/>
                </a:solidFill>
                <a:latin typeface="黑体" pitchFamily="2" charset="-122"/>
                <a:ea typeface="黑体" pitchFamily="2" charset="-122"/>
              </a:rPr>
              <a:t> = </a:t>
            </a:r>
            <a:r>
              <a:rPr lang="en-US" altLang="zh-CN" sz="3200" b="1" i="1" dirty="0">
                <a:solidFill>
                  <a:srgbClr val="4D4D4D"/>
                </a:solidFill>
                <a:latin typeface="黑体" pitchFamily="2" charset="-122"/>
                <a:ea typeface="黑体" pitchFamily="2" charset="-122"/>
              </a:rPr>
              <a:t>T</a:t>
            </a:r>
            <a:r>
              <a:rPr lang="en-US" altLang="zh-CN" sz="3200" b="1" baseline="-25000" dirty="0">
                <a:solidFill>
                  <a:srgbClr val="4D4D4D"/>
                </a:solidFill>
                <a:latin typeface="黑体" pitchFamily="2" charset="-122"/>
                <a:ea typeface="黑体" pitchFamily="2" charset="-122"/>
              </a:rPr>
              <a:t>0</a:t>
            </a:r>
            <a:r>
              <a:rPr lang="en-US" altLang="zh-CN" sz="3200" b="1" dirty="0">
                <a:solidFill>
                  <a:srgbClr val="4D4D4D"/>
                </a:solidFill>
                <a:latin typeface="黑体" pitchFamily="2" charset="-122"/>
                <a:ea typeface="黑体" pitchFamily="2" charset="-122"/>
              </a:rPr>
              <a:t> (s)</a:t>
            </a:r>
            <a:r>
              <a:rPr lang="zh-CN" altLang="en-US" sz="3200" b="1" dirty="0">
                <a:solidFill>
                  <a:srgbClr val="4D4D4D"/>
                </a:solidFill>
                <a:latin typeface="黑体" pitchFamily="2" charset="-122"/>
                <a:ea typeface="黑体" pitchFamily="2" charset="-122"/>
              </a:rPr>
              <a:t>。</a:t>
            </a:r>
          </a:p>
        </p:txBody>
      </p:sp>
      <p:sp>
        <p:nvSpPr>
          <p:cNvPr id="17415" name="标题 85001" descr="afbae0ddf0234c3bbd5a2eb4a4d10acd# #矩形 674"/>
          <p:cNvSpPr>
            <a:spLocks noGrp="1"/>
          </p:cNvSpPr>
          <p:nvPr>
            <p:ph type="title"/>
          </p:nvPr>
        </p:nvSpPr>
        <p:spPr>
          <a:xfrm>
            <a:off x="2880360" y="333375"/>
            <a:ext cx="6258878" cy="609600"/>
          </a:xfrm>
        </p:spPr>
        <p:txBody>
          <a:bodyPr wrap="square" lIns="91440" tIns="45720" rIns="91440" bIns="45720" anchor="ctr">
            <a:normAutofit fontScale="90000"/>
          </a:bodyPr>
          <a:lstStyle/>
          <a:p>
            <a:pPr algn="l" defTabSz="711200">
              <a:spcBef>
                <a:spcPct val="50000"/>
              </a:spcBef>
            </a:pPr>
            <a:r>
              <a:rPr lang="en-US" altLang="en-US" b="1" dirty="0">
                <a:latin typeface="黑体" pitchFamily="2" charset="-122"/>
                <a:ea typeface="黑体" pitchFamily="2" charset="-122"/>
              </a:rPr>
              <a:t>2. </a:t>
            </a:r>
            <a:r>
              <a:rPr lang="zh-CN" altLang="en-US" b="1" dirty="0">
                <a:latin typeface="黑体" pitchFamily="2" charset="-122"/>
                <a:ea typeface="黑体" pitchFamily="2" charset="-122"/>
              </a:rPr>
              <a:t>以太网的信道利用率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slide(fromLeft)">
                                      <p:cBhvr>
                                        <p:cTn id="7" dur="500"/>
                                        <p:tgtEl>
                                          <p:spTgt spid="84996"/>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85001"/>
                                        </p:tgtEl>
                                        <p:attrNameLst>
                                          <p:attrName>style.visibility</p:attrName>
                                        </p:attrNameLst>
                                      </p:cBhvr>
                                      <p:to>
                                        <p:strVal val="visible"/>
                                      </p:to>
                                    </p:set>
                                    <p:animEffect transition="in" filter="slide(fromLeft)">
                                      <p:cBhvr>
                                        <p:cTn id="11" dur="500"/>
                                        <p:tgtEl>
                                          <p:spTgt spid="85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146" name="组合 89145"/>
          <p:cNvGrpSpPr/>
          <p:nvPr/>
        </p:nvGrpSpPr>
        <p:grpSpPr>
          <a:xfrm>
            <a:off x="1870075" y="2216150"/>
            <a:ext cx="8629650" cy="2247900"/>
            <a:chOff x="112" y="1913"/>
            <a:chExt cx="5436" cy="1416"/>
          </a:xfrm>
        </p:grpSpPr>
        <p:grpSp>
          <p:nvGrpSpPr>
            <p:cNvPr id="18434" name="组合 89144"/>
            <p:cNvGrpSpPr/>
            <p:nvPr/>
          </p:nvGrpSpPr>
          <p:grpSpPr>
            <a:xfrm>
              <a:off x="396" y="1913"/>
              <a:ext cx="5152" cy="1416"/>
              <a:chOff x="396" y="1913"/>
              <a:chExt cx="5152" cy="1416"/>
            </a:xfrm>
          </p:grpSpPr>
          <p:sp>
            <p:nvSpPr>
              <p:cNvPr id="18435" name="直接连接符 89091"/>
              <p:cNvSpPr/>
              <p:nvPr/>
            </p:nvSpPr>
            <p:spPr>
              <a:xfrm>
                <a:off x="431" y="3178"/>
                <a:ext cx="4786" cy="0"/>
              </a:xfrm>
              <a:prstGeom prst="line">
                <a:avLst/>
              </a:prstGeom>
              <a:ln w="19050" cap="flat" cmpd="sng">
                <a:solidFill>
                  <a:schemeClr val="tx2"/>
                </a:solidFill>
                <a:prstDash val="solid"/>
                <a:round/>
                <a:headEnd type="triangle" w="sm" len="med"/>
                <a:tailEnd type="triangle" w="sm" len="med"/>
              </a:ln>
            </p:spPr>
            <p:txBody>
              <a:bodyPr anchor="t"/>
              <a:lstStyle/>
              <a:p>
                <a:pPr lvl="0" eaLnBrk="0" hangingPunct="0"/>
                <a:endParaRPr lang="zh-CN" altLang="en-US" b="1">
                  <a:latin typeface="黑体" pitchFamily="2" charset="-122"/>
                  <a:ea typeface="黑体" pitchFamily="2" charset="-122"/>
                </a:endParaRPr>
              </a:p>
            </p:txBody>
          </p:sp>
          <p:sp>
            <p:nvSpPr>
              <p:cNvPr id="18436" name="矩形 89092"/>
              <p:cNvSpPr/>
              <p:nvPr/>
            </p:nvSpPr>
            <p:spPr>
              <a:xfrm>
                <a:off x="2825" y="3078"/>
                <a:ext cx="265" cy="251"/>
              </a:xfrm>
              <a:prstGeom prst="rect">
                <a:avLst/>
              </a:prstGeom>
              <a:solidFill>
                <a:schemeClr val="bg1"/>
              </a:solidFill>
              <a:ln w="9525">
                <a:noFill/>
                <a:miter/>
              </a:ln>
            </p:spPr>
            <p:txBody>
              <a:bodyPr anchor="t"/>
              <a:lstStyle/>
              <a:p>
                <a:pPr lvl="0" eaLnBrk="0" hangingPunct="0"/>
                <a:endParaRPr lang="zh-CN" altLang="en-US" b="1">
                  <a:latin typeface="黑体" pitchFamily="2" charset="-122"/>
                  <a:ea typeface="黑体" pitchFamily="2" charset="-122"/>
                </a:endParaRPr>
              </a:p>
            </p:txBody>
          </p:sp>
          <p:sp>
            <p:nvSpPr>
              <p:cNvPr id="18437" name="直接连接符 89093"/>
              <p:cNvSpPr/>
              <p:nvPr/>
            </p:nvSpPr>
            <p:spPr>
              <a:xfrm>
                <a:off x="431" y="2068"/>
                <a:ext cx="2552" cy="0"/>
              </a:xfrm>
              <a:prstGeom prst="line">
                <a:avLst/>
              </a:prstGeom>
              <a:ln w="19050" cap="flat" cmpd="sng">
                <a:solidFill>
                  <a:schemeClr val="tx2"/>
                </a:solidFill>
                <a:prstDash val="solid"/>
                <a:round/>
                <a:headEnd type="triangle" w="sm" len="med"/>
                <a:tailEnd type="triangle" w="sm" len="med"/>
              </a:ln>
            </p:spPr>
            <p:txBody>
              <a:bodyPr anchor="t"/>
              <a:lstStyle/>
              <a:p>
                <a:pPr lvl="0" eaLnBrk="0" hangingPunct="0"/>
                <a:endParaRPr lang="zh-CN" altLang="en-US" b="1">
                  <a:latin typeface="黑体" pitchFamily="2" charset="-122"/>
                  <a:ea typeface="黑体" pitchFamily="2" charset="-122"/>
                </a:endParaRPr>
              </a:p>
            </p:txBody>
          </p:sp>
          <p:sp>
            <p:nvSpPr>
              <p:cNvPr id="18438" name="直接连接符 89094"/>
              <p:cNvSpPr/>
              <p:nvPr/>
            </p:nvSpPr>
            <p:spPr>
              <a:xfrm>
                <a:off x="2983" y="2068"/>
                <a:ext cx="2234" cy="0"/>
              </a:xfrm>
              <a:prstGeom prst="line">
                <a:avLst/>
              </a:prstGeom>
              <a:ln w="19050" cap="flat" cmpd="sng">
                <a:solidFill>
                  <a:schemeClr val="tx2"/>
                </a:solidFill>
                <a:prstDash val="solid"/>
                <a:round/>
                <a:headEnd type="triangle" w="sm" len="med"/>
                <a:tailEnd type="triangle" w="sm" len="med"/>
              </a:ln>
            </p:spPr>
            <p:txBody>
              <a:bodyPr anchor="t"/>
              <a:lstStyle/>
              <a:p>
                <a:pPr lvl="0" eaLnBrk="0" hangingPunct="0"/>
                <a:endParaRPr lang="zh-CN" altLang="en-US" b="1">
                  <a:latin typeface="黑体" pitchFamily="2" charset="-122"/>
                  <a:ea typeface="黑体" pitchFamily="2" charset="-122"/>
                </a:endParaRPr>
              </a:p>
            </p:txBody>
          </p:sp>
          <p:sp>
            <p:nvSpPr>
              <p:cNvPr id="18439" name="直接连接符 89095"/>
              <p:cNvSpPr/>
              <p:nvPr/>
            </p:nvSpPr>
            <p:spPr>
              <a:xfrm>
                <a:off x="4898" y="2875"/>
                <a:ext cx="319" cy="0"/>
              </a:xfrm>
              <a:prstGeom prst="line">
                <a:avLst/>
              </a:prstGeom>
              <a:ln w="19050" cap="flat" cmpd="sng">
                <a:solidFill>
                  <a:schemeClr val="tx1"/>
                </a:solidFill>
                <a:prstDash val="solid"/>
                <a:round/>
                <a:headEnd type="triangle" w="sm" len="med"/>
                <a:tailEnd type="triangle" w="sm" len="med"/>
              </a:ln>
            </p:spPr>
            <p:txBody>
              <a:bodyPr anchor="t"/>
              <a:lstStyle/>
              <a:p>
                <a:pPr lvl="0" eaLnBrk="0" hangingPunct="0"/>
                <a:endParaRPr lang="zh-CN" altLang="en-US" b="1">
                  <a:latin typeface="黑体" pitchFamily="2" charset="-122"/>
                  <a:ea typeface="黑体" pitchFamily="2" charset="-122"/>
                </a:endParaRPr>
              </a:p>
            </p:txBody>
          </p:sp>
          <p:sp>
            <p:nvSpPr>
              <p:cNvPr id="18440" name="矩形 89096"/>
              <p:cNvSpPr/>
              <p:nvPr/>
            </p:nvSpPr>
            <p:spPr>
              <a:xfrm>
                <a:off x="5012" y="2812"/>
                <a:ext cx="105" cy="132"/>
              </a:xfrm>
              <a:prstGeom prst="rect">
                <a:avLst/>
              </a:prstGeom>
              <a:solidFill>
                <a:schemeClr val="bg1"/>
              </a:solidFill>
              <a:ln w="9525">
                <a:noFill/>
                <a:miter/>
              </a:ln>
            </p:spPr>
            <p:txBody>
              <a:bodyPr anchor="t"/>
              <a:lstStyle/>
              <a:p>
                <a:pPr lvl="0" eaLnBrk="0" hangingPunct="0"/>
                <a:endParaRPr lang="zh-CN" altLang="en-US" b="1">
                  <a:latin typeface="黑体" pitchFamily="2" charset="-122"/>
                  <a:ea typeface="黑体" pitchFamily="2" charset="-122"/>
                </a:endParaRPr>
              </a:p>
            </p:txBody>
          </p:sp>
          <p:sp>
            <p:nvSpPr>
              <p:cNvPr id="18441" name="直接连接符 89097"/>
              <p:cNvSpPr/>
              <p:nvPr/>
            </p:nvSpPr>
            <p:spPr>
              <a:xfrm>
                <a:off x="2983" y="2875"/>
                <a:ext cx="1915" cy="0"/>
              </a:xfrm>
              <a:prstGeom prst="line">
                <a:avLst/>
              </a:prstGeom>
              <a:ln w="19050" cap="flat" cmpd="sng">
                <a:solidFill>
                  <a:schemeClr val="tx2"/>
                </a:solidFill>
                <a:prstDash val="solid"/>
                <a:round/>
                <a:headEnd type="triangle" w="sm" len="med"/>
                <a:tailEnd type="triangle" w="sm" len="med"/>
              </a:ln>
            </p:spPr>
            <p:txBody>
              <a:bodyPr anchor="t"/>
              <a:lstStyle/>
              <a:p>
                <a:pPr lvl="0" eaLnBrk="0" hangingPunct="0"/>
                <a:endParaRPr lang="zh-CN" altLang="en-US" b="1">
                  <a:latin typeface="黑体" pitchFamily="2" charset="-122"/>
                  <a:ea typeface="黑体" pitchFamily="2" charset="-122"/>
                </a:endParaRPr>
              </a:p>
            </p:txBody>
          </p:sp>
          <p:sp>
            <p:nvSpPr>
              <p:cNvPr id="18442" name="直接连接符 89098"/>
              <p:cNvSpPr/>
              <p:nvPr/>
            </p:nvSpPr>
            <p:spPr>
              <a:xfrm>
                <a:off x="2345" y="2875"/>
                <a:ext cx="638" cy="0"/>
              </a:xfrm>
              <a:prstGeom prst="line">
                <a:avLst/>
              </a:prstGeom>
              <a:ln w="19050" cap="flat" cmpd="sng">
                <a:solidFill>
                  <a:schemeClr val="tx2"/>
                </a:solidFill>
                <a:prstDash val="solid"/>
                <a:round/>
                <a:headEnd type="triangle" w="sm" len="med"/>
                <a:tailEnd type="triangle" w="sm" len="med"/>
              </a:ln>
            </p:spPr>
            <p:txBody>
              <a:bodyPr anchor="t"/>
              <a:lstStyle/>
              <a:p>
                <a:pPr lvl="0" eaLnBrk="0" hangingPunct="0"/>
                <a:endParaRPr lang="zh-CN" altLang="en-US" b="1">
                  <a:latin typeface="黑体" pitchFamily="2" charset="-122"/>
                  <a:ea typeface="黑体" pitchFamily="2" charset="-122"/>
                </a:endParaRPr>
              </a:p>
            </p:txBody>
          </p:sp>
          <p:sp>
            <p:nvSpPr>
              <p:cNvPr id="18443" name="矩形 89099"/>
              <p:cNvSpPr/>
              <p:nvPr/>
            </p:nvSpPr>
            <p:spPr>
              <a:xfrm>
                <a:off x="2531" y="2806"/>
                <a:ext cx="194" cy="164"/>
              </a:xfrm>
              <a:prstGeom prst="rect">
                <a:avLst/>
              </a:prstGeom>
              <a:solidFill>
                <a:schemeClr val="bg1"/>
              </a:solidFill>
              <a:ln w="9525">
                <a:noFill/>
                <a:miter/>
              </a:ln>
            </p:spPr>
            <p:txBody>
              <a:bodyPr anchor="t"/>
              <a:lstStyle/>
              <a:p>
                <a:pPr lvl="0" eaLnBrk="0" hangingPunct="0"/>
                <a:endParaRPr lang="zh-CN" altLang="en-US" b="1">
                  <a:latin typeface="黑体" pitchFamily="2" charset="-122"/>
                  <a:ea typeface="黑体" pitchFamily="2" charset="-122"/>
                </a:endParaRPr>
              </a:p>
            </p:txBody>
          </p:sp>
          <p:sp>
            <p:nvSpPr>
              <p:cNvPr id="18444" name="直接连接符 89100"/>
              <p:cNvSpPr/>
              <p:nvPr/>
            </p:nvSpPr>
            <p:spPr>
              <a:xfrm>
                <a:off x="1069" y="2875"/>
                <a:ext cx="639" cy="0"/>
              </a:xfrm>
              <a:prstGeom prst="line">
                <a:avLst/>
              </a:prstGeom>
              <a:ln w="19050" cap="flat" cmpd="sng">
                <a:solidFill>
                  <a:schemeClr val="tx2"/>
                </a:solidFill>
                <a:prstDash val="solid"/>
                <a:round/>
                <a:headEnd type="triangle" w="sm" len="med"/>
                <a:tailEnd type="triangle" w="sm" len="med"/>
              </a:ln>
            </p:spPr>
            <p:txBody>
              <a:bodyPr anchor="t"/>
              <a:lstStyle/>
              <a:p>
                <a:pPr lvl="0" eaLnBrk="0" hangingPunct="0"/>
                <a:endParaRPr lang="zh-CN" altLang="en-US" b="1">
                  <a:latin typeface="黑体" pitchFamily="2" charset="-122"/>
                  <a:ea typeface="黑体" pitchFamily="2" charset="-122"/>
                </a:endParaRPr>
              </a:p>
            </p:txBody>
          </p:sp>
          <p:sp>
            <p:nvSpPr>
              <p:cNvPr id="18445" name="矩形 89101"/>
              <p:cNvSpPr/>
              <p:nvPr/>
            </p:nvSpPr>
            <p:spPr>
              <a:xfrm>
                <a:off x="1255" y="2759"/>
                <a:ext cx="193" cy="145"/>
              </a:xfrm>
              <a:prstGeom prst="rect">
                <a:avLst/>
              </a:prstGeom>
              <a:solidFill>
                <a:schemeClr val="bg1"/>
              </a:solidFill>
              <a:ln w="9525">
                <a:noFill/>
                <a:miter/>
              </a:ln>
            </p:spPr>
            <p:txBody>
              <a:bodyPr anchor="t"/>
              <a:lstStyle/>
              <a:p>
                <a:pPr lvl="0" eaLnBrk="0" hangingPunct="0"/>
                <a:endParaRPr lang="zh-CN" altLang="en-US" b="1">
                  <a:latin typeface="黑体" pitchFamily="2" charset="-122"/>
                  <a:ea typeface="黑体" pitchFamily="2" charset="-122"/>
                </a:endParaRPr>
              </a:p>
            </p:txBody>
          </p:sp>
          <p:sp>
            <p:nvSpPr>
              <p:cNvPr id="18446" name="直接连接符 89102"/>
              <p:cNvSpPr/>
              <p:nvPr/>
            </p:nvSpPr>
            <p:spPr>
              <a:xfrm>
                <a:off x="431" y="2875"/>
                <a:ext cx="638" cy="0"/>
              </a:xfrm>
              <a:prstGeom prst="line">
                <a:avLst/>
              </a:prstGeom>
              <a:ln w="19050" cap="flat" cmpd="sng">
                <a:solidFill>
                  <a:schemeClr val="tx2"/>
                </a:solidFill>
                <a:prstDash val="solid"/>
                <a:round/>
                <a:headEnd type="triangle" w="sm" len="med"/>
                <a:tailEnd type="triangle" w="sm" len="med"/>
              </a:ln>
            </p:spPr>
            <p:txBody>
              <a:bodyPr anchor="t"/>
              <a:lstStyle/>
              <a:p>
                <a:pPr lvl="0" eaLnBrk="0" hangingPunct="0"/>
                <a:endParaRPr lang="zh-CN" altLang="en-US" b="1">
                  <a:latin typeface="黑体" pitchFamily="2" charset="-122"/>
                  <a:ea typeface="黑体" pitchFamily="2" charset="-122"/>
                </a:endParaRPr>
              </a:p>
            </p:txBody>
          </p:sp>
          <p:sp>
            <p:nvSpPr>
              <p:cNvPr id="18447" name="任意多边形 89103"/>
              <p:cNvSpPr/>
              <p:nvPr/>
            </p:nvSpPr>
            <p:spPr>
              <a:xfrm>
                <a:off x="2983" y="2270"/>
                <a:ext cx="1915" cy="454"/>
              </a:xfrm>
              <a:custGeom>
                <a:avLst/>
                <a:gdLst/>
                <a:ahLst/>
                <a:cxnLst/>
                <a:rect l="0" t="0" r="0" b="0"/>
                <a:pathLst>
                  <a:path w="1728" h="432">
                    <a:moveTo>
                      <a:pt x="0" y="432"/>
                    </a:moveTo>
                    <a:lnTo>
                      <a:pt x="0" y="0"/>
                    </a:lnTo>
                    <a:lnTo>
                      <a:pt x="1728" y="0"/>
                    </a:lnTo>
                    <a:lnTo>
                      <a:pt x="1728" y="432"/>
                    </a:lnTo>
                  </a:path>
                </a:pathLst>
              </a:custGeom>
              <a:solidFill>
                <a:srgbClr val="FFCCFF"/>
              </a:solidFill>
              <a:ln w="28575" cap="flat" cmpd="sng">
                <a:solidFill>
                  <a:schemeClr val="tx2"/>
                </a:solidFill>
                <a:prstDash val="solid"/>
                <a:round/>
                <a:headEnd type="none" w="med" len="med"/>
                <a:tailEnd type="none" w="med" len="med"/>
              </a:ln>
            </p:spPr>
            <p:txBody>
              <a:bodyPr/>
              <a:lstStyle/>
              <a:p>
                <a:endParaRPr lang="zh-CN" altLang="en-US" b="1">
                  <a:latin typeface="黑体" pitchFamily="2" charset="-122"/>
                  <a:ea typeface="黑体" pitchFamily="2" charset="-122"/>
                </a:endParaRPr>
              </a:p>
            </p:txBody>
          </p:sp>
          <p:sp>
            <p:nvSpPr>
              <p:cNvPr id="18448" name="文本框 89104"/>
              <p:cNvSpPr txBox="1"/>
              <p:nvPr/>
            </p:nvSpPr>
            <p:spPr>
              <a:xfrm>
                <a:off x="3409" y="2350"/>
                <a:ext cx="1581" cy="291"/>
              </a:xfrm>
              <a:prstGeom prst="rect">
                <a:avLst/>
              </a:prstGeom>
              <a:noFill/>
              <a:ln w="9525">
                <a:noFill/>
                <a:miter/>
              </a:ln>
            </p:spPr>
            <p:txBody>
              <a:bodyPr wrap="none" anchor="t">
                <a:spAutoFit/>
              </a:bodyPr>
              <a:lstStyle/>
              <a:p>
                <a:pPr lvl="0">
                  <a:buClr>
                    <a:srgbClr val="000000"/>
                  </a:buClr>
                </a:pPr>
                <a:r>
                  <a:rPr lang="zh-CN" altLang="en-US" sz="2400" b="1" dirty="0">
                    <a:solidFill>
                      <a:srgbClr val="333399"/>
                    </a:solidFill>
                    <a:latin typeface="黑体" pitchFamily="2" charset="-122"/>
                    <a:ea typeface="黑体" pitchFamily="2" charset="-122"/>
                  </a:rPr>
                  <a:t>发  送  成  功 </a:t>
                </a:r>
              </a:p>
            </p:txBody>
          </p:sp>
          <p:sp>
            <p:nvSpPr>
              <p:cNvPr id="18449" name="文本框 89105"/>
              <p:cNvSpPr txBox="1"/>
              <p:nvPr/>
            </p:nvSpPr>
            <p:spPr>
              <a:xfrm>
                <a:off x="396" y="2335"/>
                <a:ext cx="799" cy="291"/>
              </a:xfrm>
              <a:prstGeom prst="rect">
                <a:avLst/>
              </a:prstGeom>
              <a:noFill/>
              <a:ln w="9525">
                <a:noFill/>
                <a:miter/>
              </a:ln>
            </p:spPr>
            <p:txBody>
              <a:bodyPr wrap="none" anchor="t">
                <a:spAutoFit/>
              </a:bodyPr>
              <a:lstStyle/>
              <a:p>
                <a:pPr lvl="0">
                  <a:buClr>
                    <a:srgbClr val="000000"/>
                  </a:buClr>
                </a:pPr>
                <a:r>
                  <a:rPr lang="zh-CN" altLang="en-US" sz="2400" b="1" dirty="0">
                    <a:solidFill>
                      <a:srgbClr val="333399"/>
                    </a:solidFill>
                    <a:latin typeface="黑体" pitchFamily="2" charset="-122"/>
                    <a:ea typeface="黑体" pitchFamily="2" charset="-122"/>
                  </a:rPr>
                  <a:t>争用期 </a:t>
                </a:r>
              </a:p>
            </p:txBody>
          </p:sp>
          <p:sp>
            <p:nvSpPr>
              <p:cNvPr id="18450" name="文本框 89106"/>
              <p:cNvSpPr txBox="1"/>
              <p:nvPr/>
            </p:nvSpPr>
            <p:spPr>
              <a:xfrm>
                <a:off x="1031" y="2326"/>
                <a:ext cx="799" cy="291"/>
              </a:xfrm>
              <a:prstGeom prst="rect">
                <a:avLst/>
              </a:prstGeom>
              <a:noFill/>
              <a:ln w="9525">
                <a:noFill/>
                <a:miter/>
              </a:ln>
            </p:spPr>
            <p:txBody>
              <a:bodyPr wrap="none" anchor="t">
                <a:spAutoFit/>
              </a:bodyPr>
              <a:lstStyle/>
              <a:p>
                <a:pPr lvl="0">
                  <a:buClr>
                    <a:srgbClr val="000000"/>
                  </a:buClr>
                </a:pPr>
                <a:r>
                  <a:rPr lang="zh-CN" altLang="en-US" sz="2400" b="1" dirty="0">
                    <a:solidFill>
                      <a:srgbClr val="333399"/>
                    </a:solidFill>
                    <a:latin typeface="黑体" pitchFamily="2" charset="-122"/>
                    <a:ea typeface="黑体" pitchFamily="2" charset="-122"/>
                  </a:rPr>
                  <a:t>争用期 </a:t>
                </a:r>
              </a:p>
            </p:txBody>
          </p:sp>
          <p:sp>
            <p:nvSpPr>
              <p:cNvPr id="18451" name="文本框 89107"/>
              <p:cNvSpPr txBox="1"/>
              <p:nvPr/>
            </p:nvSpPr>
            <p:spPr>
              <a:xfrm>
                <a:off x="2332" y="2335"/>
                <a:ext cx="799" cy="291"/>
              </a:xfrm>
              <a:prstGeom prst="rect">
                <a:avLst/>
              </a:prstGeom>
              <a:noFill/>
              <a:ln w="9525">
                <a:noFill/>
                <a:miter/>
              </a:ln>
            </p:spPr>
            <p:txBody>
              <a:bodyPr wrap="none" anchor="t">
                <a:spAutoFit/>
              </a:bodyPr>
              <a:lstStyle/>
              <a:p>
                <a:pPr lvl="0">
                  <a:buClr>
                    <a:srgbClr val="000000"/>
                  </a:buClr>
                </a:pPr>
                <a:r>
                  <a:rPr lang="zh-CN" altLang="en-US" sz="2400" b="1" dirty="0">
                    <a:solidFill>
                      <a:srgbClr val="333399"/>
                    </a:solidFill>
                    <a:latin typeface="黑体" pitchFamily="2" charset="-122"/>
                    <a:ea typeface="黑体" pitchFamily="2" charset="-122"/>
                  </a:rPr>
                  <a:t>争用期 </a:t>
                </a:r>
              </a:p>
            </p:txBody>
          </p:sp>
          <p:sp>
            <p:nvSpPr>
              <p:cNvPr id="18452" name="直接连接符 89108"/>
              <p:cNvSpPr/>
              <p:nvPr/>
            </p:nvSpPr>
            <p:spPr>
              <a:xfrm>
                <a:off x="2345" y="2270"/>
                <a:ext cx="0" cy="454"/>
              </a:xfrm>
              <a:prstGeom prst="line">
                <a:avLst/>
              </a:prstGeom>
              <a:ln w="28575" cap="flat" cmpd="sng">
                <a:solidFill>
                  <a:schemeClr val="tx2"/>
                </a:solidFill>
                <a:prstDash val="dash"/>
                <a:round/>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18453" name="直接连接符 89109"/>
              <p:cNvSpPr/>
              <p:nvPr/>
            </p:nvSpPr>
            <p:spPr>
              <a:xfrm>
                <a:off x="1708" y="2270"/>
                <a:ext cx="0" cy="454"/>
              </a:xfrm>
              <a:prstGeom prst="line">
                <a:avLst/>
              </a:prstGeom>
              <a:ln w="28575" cap="flat" cmpd="sng">
                <a:solidFill>
                  <a:schemeClr val="tx2"/>
                </a:solidFill>
                <a:prstDash val="dash"/>
                <a:round/>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18454" name="直接连接符 89110"/>
              <p:cNvSpPr/>
              <p:nvPr/>
            </p:nvSpPr>
            <p:spPr>
              <a:xfrm>
                <a:off x="1069" y="2270"/>
                <a:ext cx="0" cy="454"/>
              </a:xfrm>
              <a:prstGeom prst="line">
                <a:avLst/>
              </a:prstGeom>
              <a:ln w="28575" cap="flat" cmpd="sng">
                <a:solidFill>
                  <a:schemeClr val="tx2"/>
                </a:solidFill>
                <a:prstDash val="dash"/>
                <a:round/>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18455" name="直接连接符 89111"/>
              <p:cNvSpPr/>
              <p:nvPr/>
            </p:nvSpPr>
            <p:spPr>
              <a:xfrm>
                <a:off x="431" y="2270"/>
                <a:ext cx="0" cy="454"/>
              </a:xfrm>
              <a:prstGeom prst="line">
                <a:avLst/>
              </a:prstGeom>
              <a:ln w="28575" cap="flat" cmpd="sng">
                <a:solidFill>
                  <a:schemeClr val="tx2"/>
                </a:solidFill>
                <a:prstDash val="dash"/>
                <a:round/>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18456" name="直接连接符 89112"/>
              <p:cNvSpPr/>
              <p:nvPr/>
            </p:nvSpPr>
            <p:spPr>
              <a:xfrm>
                <a:off x="431" y="2724"/>
                <a:ext cx="0" cy="605"/>
              </a:xfrm>
              <a:prstGeom prst="line">
                <a:avLst/>
              </a:prstGeom>
              <a:ln w="28575" cap="flat" cmpd="sng">
                <a:solidFill>
                  <a:schemeClr val="tx2"/>
                </a:solidFill>
                <a:prstDash val="solid"/>
                <a:round/>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18457" name="直接连接符 89113"/>
              <p:cNvSpPr/>
              <p:nvPr/>
            </p:nvSpPr>
            <p:spPr>
              <a:xfrm>
                <a:off x="1708" y="2724"/>
                <a:ext cx="0" cy="253"/>
              </a:xfrm>
              <a:prstGeom prst="line">
                <a:avLst/>
              </a:prstGeom>
              <a:ln w="9525" cap="flat" cmpd="sng">
                <a:solidFill>
                  <a:schemeClr val="tx1"/>
                </a:solidFill>
                <a:prstDash val="solid"/>
                <a:round/>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18458" name="直接连接符 89114"/>
              <p:cNvSpPr/>
              <p:nvPr/>
            </p:nvSpPr>
            <p:spPr>
              <a:xfrm>
                <a:off x="2345" y="2724"/>
                <a:ext cx="0" cy="253"/>
              </a:xfrm>
              <a:prstGeom prst="line">
                <a:avLst/>
              </a:prstGeom>
              <a:ln w="9525" cap="flat" cmpd="sng">
                <a:solidFill>
                  <a:schemeClr val="tx1"/>
                </a:solidFill>
                <a:prstDash val="solid"/>
                <a:round/>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18459" name="直接连接符 89115"/>
              <p:cNvSpPr/>
              <p:nvPr/>
            </p:nvSpPr>
            <p:spPr>
              <a:xfrm>
                <a:off x="2983" y="2724"/>
                <a:ext cx="0" cy="253"/>
              </a:xfrm>
              <a:prstGeom prst="line">
                <a:avLst/>
              </a:prstGeom>
              <a:ln w="9525" cap="flat" cmpd="sng">
                <a:solidFill>
                  <a:schemeClr val="tx1"/>
                </a:solidFill>
                <a:prstDash val="solid"/>
                <a:round/>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18460" name="直接连接符 89116"/>
              <p:cNvSpPr/>
              <p:nvPr/>
            </p:nvSpPr>
            <p:spPr>
              <a:xfrm>
                <a:off x="4898" y="2724"/>
                <a:ext cx="0" cy="253"/>
              </a:xfrm>
              <a:prstGeom prst="line">
                <a:avLst/>
              </a:prstGeom>
              <a:ln w="9525" cap="flat" cmpd="sng">
                <a:solidFill>
                  <a:schemeClr val="tx1"/>
                </a:solidFill>
                <a:prstDash val="solid"/>
                <a:round/>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18461" name="直接连接符 89117"/>
              <p:cNvSpPr/>
              <p:nvPr/>
            </p:nvSpPr>
            <p:spPr>
              <a:xfrm>
                <a:off x="5217" y="2724"/>
                <a:ext cx="0" cy="555"/>
              </a:xfrm>
              <a:prstGeom prst="line">
                <a:avLst/>
              </a:prstGeom>
              <a:ln w="28575" cap="flat" cmpd="sng">
                <a:solidFill>
                  <a:schemeClr val="tx2"/>
                </a:solidFill>
                <a:prstDash val="solid"/>
                <a:round/>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18462" name="直接连接符 89118"/>
              <p:cNvSpPr/>
              <p:nvPr/>
            </p:nvSpPr>
            <p:spPr>
              <a:xfrm>
                <a:off x="1069" y="2724"/>
                <a:ext cx="0" cy="253"/>
              </a:xfrm>
              <a:prstGeom prst="line">
                <a:avLst/>
              </a:prstGeom>
              <a:ln w="9525" cap="flat" cmpd="sng">
                <a:solidFill>
                  <a:schemeClr val="tx1"/>
                </a:solidFill>
                <a:prstDash val="solid"/>
                <a:round/>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18463" name="矩形 89119"/>
              <p:cNvSpPr/>
              <p:nvPr/>
            </p:nvSpPr>
            <p:spPr>
              <a:xfrm>
                <a:off x="624" y="2729"/>
                <a:ext cx="199" cy="208"/>
              </a:xfrm>
              <a:prstGeom prst="rect">
                <a:avLst/>
              </a:prstGeom>
              <a:solidFill>
                <a:schemeClr val="bg1"/>
              </a:solidFill>
              <a:ln w="9525">
                <a:noFill/>
                <a:miter/>
              </a:ln>
            </p:spPr>
            <p:txBody>
              <a:bodyPr anchor="t"/>
              <a:lstStyle/>
              <a:p>
                <a:pPr lvl="0" eaLnBrk="0" hangingPunct="0"/>
                <a:endParaRPr lang="zh-CN" altLang="en-US" b="1">
                  <a:latin typeface="黑体" pitchFamily="2" charset="-122"/>
                  <a:ea typeface="黑体" pitchFamily="2" charset="-122"/>
                </a:endParaRPr>
              </a:p>
            </p:txBody>
          </p:sp>
          <p:sp>
            <p:nvSpPr>
              <p:cNvPr id="18464" name="文本框 89120"/>
              <p:cNvSpPr txBox="1"/>
              <p:nvPr/>
            </p:nvSpPr>
            <p:spPr>
              <a:xfrm>
                <a:off x="584" y="2739"/>
                <a:ext cx="279" cy="252"/>
              </a:xfrm>
              <a:prstGeom prst="rect">
                <a:avLst/>
              </a:prstGeom>
              <a:noFill/>
              <a:ln w="9525">
                <a:noFill/>
                <a:miter/>
              </a:ln>
            </p:spPr>
            <p:txBody>
              <a:bodyPr wrap="none" anchor="t">
                <a:spAutoFit/>
              </a:bodyPr>
              <a:lstStyle/>
              <a:p>
                <a:pPr lvl="0">
                  <a:buClr>
                    <a:srgbClr val="000000"/>
                  </a:buClr>
                </a:pPr>
                <a:r>
                  <a:rPr lang="en-US" altLang="zh-CN" sz="2000" b="1" i="1">
                    <a:solidFill>
                      <a:srgbClr val="333399"/>
                    </a:solidFill>
                    <a:latin typeface="黑体" pitchFamily="2" charset="-122"/>
                    <a:ea typeface="黑体" pitchFamily="2" charset="-122"/>
                  </a:rPr>
                  <a:t>τ</a:t>
                </a:r>
              </a:p>
            </p:txBody>
          </p:sp>
          <p:sp>
            <p:nvSpPr>
              <p:cNvPr id="18465" name="文本框 89121"/>
              <p:cNvSpPr txBox="1"/>
              <p:nvPr/>
            </p:nvSpPr>
            <p:spPr>
              <a:xfrm>
                <a:off x="566" y="2739"/>
                <a:ext cx="197" cy="252"/>
              </a:xfrm>
              <a:prstGeom prst="rect">
                <a:avLst/>
              </a:prstGeom>
              <a:noFill/>
              <a:ln w="9525">
                <a:noFill/>
                <a:miter/>
              </a:ln>
            </p:spPr>
            <p:txBody>
              <a:bodyPr wrap="none" anchor="t">
                <a:spAutoFit/>
              </a:bodyPr>
              <a:lstStyle/>
              <a:p>
                <a:pPr lvl="0">
                  <a:buClr>
                    <a:srgbClr val="000000"/>
                  </a:buClr>
                </a:pPr>
                <a:r>
                  <a:rPr lang="en-US" altLang="zh-CN" sz="2000" b="1">
                    <a:solidFill>
                      <a:srgbClr val="333399"/>
                    </a:solidFill>
                    <a:latin typeface="黑体" pitchFamily="2" charset="-122"/>
                    <a:ea typeface="黑体" pitchFamily="2" charset="-122"/>
                  </a:rPr>
                  <a:t>2</a:t>
                </a:r>
              </a:p>
            </p:txBody>
          </p:sp>
          <p:sp>
            <p:nvSpPr>
              <p:cNvPr id="18466" name="文本框 89122"/>
              <p:cNvSpPr txBox="1"/>
              <p:nvPr/>
            </p:nvSpPr>
            <p:spPr>
              <a:xfrm>
                <a:off x="1220" y="2739"/>
                <a:ext cx="279" cy="252"/>
              </a:xfrm>
              <a:prstGeom prst="rect">
                <a:avLst/>
              </a:prstGeom>
              <a:noFill/>
              <a:ln w="9525">
                <a:noFill/>
                <a:miter/>
              </a:ln>
            </p:spPr>
            <p:txBody>
              <a:bodyPr wrap="none" anchor="t">
                <a:spAutoFit/>
              </a:bodyPr>
              <a:lstStyle/>
              <a:p>
                <a:pPr lvl="0">
                  <a:buClr>
                    <a:srgbClr val="000000"/>
                  </a:buClr>
                </a:pPr>
                <a:r>
                  <a:rPr lang="en-US" altLang="zh-CN" sz="2000" b="1" i="1">
                    <a:solidFill>
                      <a:srgbClr val="333399"/>
                    </a:solidFill>
                    <a:latin typeface="黑体" pitchFamily="2" charset="-122"/>
                    <a:ea typeface="黑体" pitchFamily="2" charset="-122"/>
                  </a:rPr>
                  <a:t>τ</a:t>
                </a:r>
              </a:p>
            </p:txBody>
          </p:sp>
          <p:sp>
            <p:nvSpPr>
              <p:cNvPr id="18467" name="文本框 89123"/>
              <p:cNvSpPr txBox="1"/>
              <p:nvPr/>
            </p:nvSpPr>
            <p:spPr>
              <a:xfrm>
                <a:off x="1211" y="2739"/>
                <a:ext cx="197" cy="252"/>
              </a:xfrm>
              <a:prstGeom prst="rect">
                <a:avLst/>
              </a:prstGeom>
              <a:noFill/>
              <a:ln w="9525">
                <a:noFill/>
                <a:miter/>
              </a:ln>
            </p:spPr>
            <p:txBody>
              <a:bodyPr wrap="none" anchor="t">
                <a:spAutoFit/>
              </a:bodyPr>
              <a:lstStyle/>
              <a:p>
                <a:pPr lvl="0">
                  <a:buClr>
                    <a:srgbClr val="000000"/>
                  </a:buClr>
                </a:pPr>
                <a:r>
                  <a:rPr lang="en-US" altLang="zh-CN" sz="2000" b="1">
                    <a:solidFill>
                      <a:srgbClr val="333399"/>
                    </a:solidFill>
                    <a:latin typeface="黑体" pitchFamily="2" charset="-122"/>
                    <a:ea typeface="黑体" pitchFamily="2" charset="-122"/>
                  </a:rPr>
                  <a:t>2</a:t>
                </a:r>
              </a:p>
            </p:txBody>
          </p:sp>
          <p:sp>
            <p:nvSpPr>
              <p:cNvPr id="18468" name="文本框 89124"/>
              <p:cNvSpPr txBox="1"/>
              <p:nvPr/>
            </p:nvSpPr>
            <p:spPr>
              <a:xfrm>
                <a:off x="2505" y="2739"/>
                <a:ext cx="279" cy="252"/>
              </a:xfrm>
              <a:prstGeom prst="rect">
                <a:avLst/>
              </a:prstGeom>
              <a:noFill/>
              <a:ln w="9525">
                <a:noFill/>
                <a:miter/>
              </a:ln>
            </p:spPr>
            <p:txBody>
              <a:bodyPr wrap="none" anchor="t">
                <a:spAutoFit/>
              </a:bodyPr>
              <a:lstStyle/>
              <a:p>
                <a:pPr lvl="0">
                  <a:buClr>
                    <a:srgbClr val="000000"/>
                  </a:buClr>
                </a:pPr>
                <a:r>
                  <a:rPr lang="en-US" altLang="zh-CN" sz="2000" b="1" i="1">
                    <a:solidFill>
                      <a:srgbClr val="333399"/>
                    </a:solidFill>
                    <a:latin typeface="黑体" pitchFamily="2" charset="-122"/>
                    <a:ea typeface="黑体" pitchFamily="2" charset="-122"/>
                  </a:rPr>
                  <a:t>τ</a:t>
                </a:r>
              </a:p>
            </p:txBody>
          </p:sp>
          <p:sp>
            <p:nvSpPr>
              <p:cNvPr id="18469" name="文本框 89125"/>
              <p:cNvSpPr txBox="1"/>
              <p:nvPr/>
            </p:nvSpPr>
            <p:spPr>
              <a:xfrm>
                <a:off x="2487" y="2742"/>
                <a:ext cx="197" cy="252"/>
              </a:xfrm>
              <a:prstGeom prst="rect">
                <a:avLst/>
              </a:prstGeom>
              <a:noFill/>
              <a:ln w="9525">
                <a:noFill/>
                <a:miter/>
              </a:ln>
            </p:spPr>
            <p:txBody>
              <a:bodyPr wrap="none" anchor="t">
                <a:spAutoFit/>
              </a:bodyPr>
              <a:lstStyle/>
              <a:p>
                <a:pPr lvl="0">
                  <a:buClr>
                    <a:srgbClr val="000000"/>
                  </a:buClr>
                </a:pPr>
                <a:r>
                  <a:rPr lang="en-US" altLang="zh-CN" sz="2000" b="1">
                    <a:solidFill>
                      <a:srgbClr val="333399"/>
                    </a:solidFill>
                    <a:latin typeface="黑体" pitchFamily="2" charset="-122"/>
                    <a:ea typeface="黑体" pitchFamily="2" charset="-122"/>
                  </a:rPr>
                  <a:t>2</a:t>
                </a:r>
              </a:p>
            </p:txBody>
          </p:sp>
          <p:sp>
            <p:nvSpPr>
              <p:cNvPr id="18470" name="矩形 89126"/>
              <p:cNvSpPr/>
              <p:nvPr/>
            </p:nvSpPr>
            <p:spPr>
              <a:xfrm>
                <a:off x="3875" y="2774"/>
                <a:ext cx="159" cy="203"/>
              </a:xfrm>
              <a:prstGeom prst="rect">
                <a:avLst/>
              </a:prstGeom>
              <a:solidFill>
                <a:schemeClr val="bg1"/>
              </a:solidFill>
              <a:ln w="9525">
                <a:noFill/>
                <a:miter/>
              </a:ln>
            </p:spPr>
            <p:txBody>
              <a:bodyPr anchor="t"/>
              <a:lstStyle/>
              <a:p>
                <a:pPr lvl="0" eaLnBrk="0" hangingPunct="0"/>
                <a:endParaRPr lang="zh-CN" altLang="en-US" b="1">
                  <a:latin typeface="黑体" pitchFamily="2" charset="-122"/>
                  <a:ea typeface="黑体" pitchFamily="2" charset="-122"/>
                </a:endParaRPr>
              </a:p>
            </p:txBody>
          </p:sp>
          <p:sp>
            <p:nvSpPr>
              <p:cNvPr id="18471" name="文本框 89127"/>
              <p:cNvSpPr txBox="1"/>
              <p:nvPr/>
            </p:nvSpPr>
            <p:spPr>
              <a:xfrm>
                <a:off x="3830" y="2746"/>
                <a:ext cx="253" cy="252"/>
              </a:xfrm>
              <a:prstGeom prst="rect">
                <a:avLst/>
              </a:prstGeom>
              <a:noFill/>
              <a:ln w="9525">
                <a:noFill/>
                <a:miter/>
              </a:ln>
            </p:spPr>
            <p:txBody>
              <a:bodyPr wrap="none" anchor="t">
                <a:spAutoFit/>
              </a:bodyPr>
              <a:lstStyle/>
              <a:p>
                <a:pPr lvl="0">
                  <a:buClr>
                    <a:srgbClr val="000000"/>
                  </a:buClr>
                </a:pPr>
                <a:r>
                  <a:rPr lang="en-US" altLang="zh-CN" sz="2000" b="1" i="1">
                    <a:solidFill>
                      <a:srgbClr val="333399"/>
                    </a:solidFill>
                    <a:latin typeface="黑体" pitchFamily="2" charset="-122"/>
                    <a:ea typeface="黑体" pitchFamily="2" charset="-122"/>
                  </a:rPr>
                  <a:t>T</a:t>
                </a:r>
                <a:r>
                  <a:rPr lang="en-US" altLang="zh-CN" sz="2000" b="1" baseline="-25000">
                    <a:solidFill>
                      <a:srgbClr val="333399"/>
                    </a:solidFill>
                    <a:latin typeface="黑体" pitchFamily="2" charset="-122"/>
                    <a:ea typeface="黑体" pitchFamily="2" charset="-122"/>
                  </a:rPr>
                  <a:t>0</a:t>
                </a:r>
                <a:endParaRPr lang="en-US" altLang="zh-CN" sz="2000" b="1">
                  <a:solidFill>
                    <a:srgbClr val="333399"/>
                  </a:solidFill>
                  <a:latin typeface="黑体" pitchFamily="2" charset="-122"/>
                  <a:ea typeface="黑体" pitchFamily="2" charset="-122"/>
                </a:endParaRPr>
              </a:p>
            </p:txBody>
          </p:sp>
          <p:sp>
            <p:nvSpPr>
              <p:cNvPr id="18472" name="文本框 89128"/>
              <p:cNvSpPr txBox="1"/>
              <p:nvPr/>
            </p:nvSpPr>
            <p:spPr>
              <a:xfrm>
                <a:off x="4905" y="2739"/>
                <a:ext cx="279" cy="252"/>
              </a:xfrm>
              <a:prstGeom prst="rect">
                <a:avLst/>
              </a:prstGeom>
              <a:noFill/>
              <a:ln w="9525">
                <a:noFill/>
                <a:miter/>
              </a:ln>
            </p:spPr>
            <p:txBody>
              <a:bodyPr wrap="none" anchor="t">
                <a:spAutoFit/>
              </a:bodyPr>
              <a:lstStyle/>
              <a:p>
                <a:pPr lvl="0">
                  <a:buClr>
                    <a:srgbClr val="000000"/>
                  </a:buClr>
                </a:pPr>
                <a:r>
                  <a:rPr lang="en-US" altLang="zh-CN" sz="2000" b="1" i="1">
                    <a:solidFill>
                      <a:schemeClr val="tx2"/>
                    </a:solidFill>
                    <a:latin typeface="黑体" pitchFamily="2" charset="-122"/>
                    <a:ea typeface="黑体" pitchFamily="2" charset="-122"/>
                  </a:rPr>
                  <a:t>τ</a:t>
                </a:r>
              </a:p>
            </p:txBody>
          </p:sp>
          <p:sp>
            <p:nvSpPr>
              <p:cNvPr id="18473" name="文本框 89129"/>
              <p:cNvSpPr txBox="1"/>
              <p:nvPr/>
            </p:nvSpPr>
            <p:spPr>
              <a:xfrm>
                <a:off x="5350" y="2489"/>
                <a:ext cx="198" cy="252"/>
              </a:xfrm>
              <a:prstGeom prst="rect">
                <a:avLst/>
              </a:prstGeom>
              <a:noFill/>
              <a:ln w="9525">
                <a:noFill/>
                <a:miter/>
              </a:ln>
            </p:spPr>
            <p:txBody>
              <a:bodyPr wrap="none" anchor="t">
                <a:spAutoFit/>
              </a:bodyPr>
              <a:lstStyle/>
              <a:p>
                <a:pPr lvl="0">
                  <a:buClr>
                    <a:srgbClr val="000000"/>
                  </a:buClr>
                </a:pPr>
                <a:r>
                  <a:rPr lang="en-US" altLang="zh-CN" sz="2000" b="1" i="1">
                    <a:solidFill>
                      <a:schemeClr val="tx2"/>
                    </a:solidFill>
                    <a:latin typeface="黑体" pitchFamily="2" charset="-122"/>
                    <a:ea typeface="黑体" pitchFamily="2" charset="-122"/>
                  </a:rPr>
                  <a:t>t</a:t>
                </a:r>
              </a:p>
            </p:txBody>
          </p:sp>
          <p:sp>
            <p:nvSpPr>
              <p:cNvPr id="18474" name="直接连接符 89130"/>
              <p:cNvSpPr/>
              <p:nvPr/>
            </p:nvSpPr>
            <p:spPr>
              <a:xfrm>
                <a:off x="2983" y="1967"/>
                <a:ext cx="0" cy="252"/>
              </a:xfrm>
              <a:prstGeom prst="line">
                <a:avLst/>
              </a:prstGeom>
              <a:ln w="28575" cap="flat" cmpd="sng">
                <a:solidFill>
                  <a:schemeClr val="tx2"/>
                </a:solidFill>
                <a:prstDash val="solid"/>
                <a:round/>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18475" name="直接连接符 89131"/>
              <p:cNvSpPr/>
              <p:nvPr/>
            </p:nvSpPr>
            <p:spPr>
              <a:xfrm>
                <a:off x="5217" y="1967"/>
                <a:ext cx="0" cy="757"/>
              </a:xfrm>
              <a:prstGeom prst="line">
                <a:avLst/>
              </a:prstGeom>
              <a:ln w="28575" cap="flat" cmpd="sng">
                <a:solidFill>
                  <a:schemeClr val="tx2"/>
                </a:solidFill>
                <a:prstDash val="solid"/>
                <a:round/>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18476" name="文本框 89132"/>
              <p:cNvSpPr txBox="1"/>
              <p:nvPr/>
            </p:nvSpPr>
            <p:spPr>
              <a:xfrm>
                <a:off x="3728" y="1913"/>
                <a:ext cx="799" cy="291"/>
              </a:xfrm>
              <a:prstGeom prst="rect">
                <a:avLst/>
              </a:prstGeom>
              <a:solidFill>
                <a:schemeClr val="bg1"/>
              </a:solidFill>
              <a:ln w="9525">
                <a:noFill/>
                <a:miter/>
              </a:ln>
            </p:spPr>
            <p:txBody>
              <a:bodyPr wrap="none" anchor="t">
                <a:spAutoFit/>
              </a:bodyPr>
              <a:lstStyle/>
              <a:p>
                <a:pPr lvl="0">
                  <a:buClr>
                    <a:srgbClr val="000000"/>
                  </a:buClr>
                </a:pPr>
                <a:r>
                  <a:rPr lang="zh-CN" altLang="en-US" sz="2400" b="1" dirty="0">
                    <a:solidFill>
                      <a:srgbClr val="333399"/>
                    </a:solidFill>
                    <a:latin typeface="黑体" pitchFamily="2" charset="-122"/>
                    <a:ea typeface="黑体" pitchFamily="2" charset="-122"/>
                  </a:rPr>
                  <a:t>占用期 </a:t>
                </a:r>
              </a:p>
            </p:txBody>
          </p:sp>
          <p:sp>
            <p:nvSpPr>
              <p:cNvPr id="18477" name="文本框 89133"/>
              <p:cNvSpPr txBox="1"/>
              <p:nvPr/>
            </p:nvSpPr>
            <p:spPr>
              <a:xfrm>
                <a:off x="1278" y="1913"/>
                <a:ext cx="994" cy="291"/>
              </a:xfrm>
              <a:prstGeom prst="rect">
                <a:avLst/>
              </a:prstGeom>
              <a:solidFill>
                <a:schemeClr val="bg1"/>
              </a:solidFill>
              <a:ln w="9525">
                <a:noFill/>
                <a:miter/>
              </a:ln>
            </p:spPr>
            <p:txBody>
              <a:bodyPr wrap="none" anchor="t">
                <a:spAutoFit/>
              </a:bodyPr>
              <a:lstStyle/>
              <a:p>
                <a:pPr lvl="0">
                  <a:buClr>
                    <a:srgbClr val="000000"/>
                  </a:buClr>
                </a:pPr>
                <a:r>
                  <a:rPr lang="zh-CN" altLang="en-US" sz="2400" b="1" dirty="0">
                    <a:solidFill>
                      <a:srgbClr val="333399"/>
                    </a:solidFill>
                    <a:latin typeface="黑体" pitchFamily="2" charset="-122"/>
                    <a:ea typeface="黑体" pitchFamily="2" charset="-122"/>
                  </a:rPr>
                  <a:t>发生碰撞</a:t>
                </a:r>
                <a:r>
                  <a:rPr lang="zh-CN" altLang="en-US" sz="2400" b="1">
                    <a:solidFill>
                      <a:srgbClr val="333399"/>
                    </a:solidFill>
                    <a:latin typeface="黑体" pitchFamily="2" charset="-122"/>
                    <a:ea typeface="黑体" pitchFamily="2" charset="-122"/>
                  </a:rPr>
                  <a:t> </a:t>
                </a:r>
              </a:p>
            </p:txBody>
          </p:sp>
          <p:sp>
            <p:nvSpPr>
              <p:cNvPr id="18478" name="直接连接符 89134"/>
              <p:cNvSpPr/>
              <p:nvPr/>
            </p:nvSpPr>
            <p:spPr>
              <a:xfrm>
                <a:off x="431" y="1967"/>
                <a:ext cx="0" cy="240"/>
              </a:xfrm>
              <a:prstGeom prst="line">
                <a:avLst/>
              </a:prstGeom>
              <a:ln w="28575" cap="flat" cmpd="sng">
                <a:solidFill>
                  <a:schemeClr val="tx2"/>
                </a:solidFill>
                <a:prstDash val="solid"/>
                <a:round/>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18479" name="文本框 89135"/>
              <p:cNvSpPr txBox="1"/>
              <p:nvPr/>
            </p:nvSpPr>
            <p:spPr>
              <a:xfrm>
                <a:off x="1802" y="3011"/>
                <a:ext cx="2249" cy="291"/>
              </a:xfrm>
              <a:prstGeom prst="rect">
                <a:avLst/>
              </a:prstGeom>
              <a:solidFill>
                <a:schemeClr val="bg1"/>
              </a:solidFill>
              <a:ln w="9525">
                <a:noFill/>
                <a:miter/>
              </a:ln>
            </p:spPr>
            <p:txBody>
              <a:bodyPr wrap="none" anchor="t">
                <a:spAutoFit/>
              </a:bodyPr>
              <a:lstStyle/>
              <a:p>
                <a:pPr lvl="0">
                  <a:buClr>
                    <a:srgbClr val="000000"/>
                  </a:buClr>
                </a:pPr>
                <a:r>
                  <a:rPr lang="zh-CN" altLang="zh-CN" sz="2400" b="1" dirty="0">
                    <a:solidFill>
                      <a:srgbClr val="333399"/>
                    </a:solidFill>
                    <a:latin typeface="黑体" pitchFamily="2" charset="-122"/>
                    <a:ea typeface="黑体" pitchFamily="2" charset="-122"/>
                  </a:rPr>
                  <a:t>发送一帧所需的平均时间</a:t>
                </a:r>
              </a:p>
            </p:txBody>
          </p:sp>
          <p:sp>
            <p:nvSpPr>
              <p:cNvPr id="18480" name="文本框 89136"/>
              <p:cNvSpPr txBox="1"/>
              <p:nvPr/>
            </p:nvSpPr>
            <p:spPr>
              <a:xfrm>
                <a:off x="1915" y="2338"/>
                <a:ext cx="278" cy="252"/>
              </a:xfrm>
              <a:prstGeom prst="rect">
                <a:avLst/>
              </a:prstGeom>
              <a:noFill/>
              <a:ln w="9525">
                <a:noFill/>
                <a:miter/>
              </a:ln>
            </p:spPr>
            <p:txBody>
              <a:bodyPr wrap="none" anchor="t">
                <a:spAutoFit/>
              </a:bodyPr>
              <a:lstStyle/>
              <a:p>
                <a:pPr lvl="0">
                  <a:buClr>
                    <a:srgbClr val="000000"/>
                  </a:buClr>
                </a:pPr>
                <a:r>
                  <a:rPr lang="en-US" altLang="zh-CN" sz="2000" b="1">
                    <a:solidFill>
                      <a:srgbClr val="333399"/>
                    </a:solidFill>
                    <a:latin typeface="黑体" pitchFamily="2" charset="-122"/>
                    <a:ea typeface="黑体" pitchFamily="2" charset="-122"/>
                  </a:rPr>
                  <a:t>…</a:t>
                </a:r>
              </a:p>
            </p:txBody>
          </p:sp>
        </p:grpSp>
        <p:sp>
          <p:nvSpPr>
            <p:cNvPr id="18481" name="直接连接符 89137"/>
            <p:cNvSpPr/>
            <p:nvPr/>
          </p:nvSpPr>
          <p:spPr>
            <a:xfrm>
              <a:off x="112" y="2724"/>
              <a:ext cx="5318" cy="0"/>
            </a:xfrm>
            <a:prstGeom prst="line">
              <a:avLst/>
            </a:prstGeom>
            <a:ln w="19050" cap="flat" cmpd="sng">
              <a:solidFill>
                <a:schemeClr val="tx2"/>
              </a:solidFill>
              <a:prstDash val="solid"/>
              <a:round/>
              <a:headEnd type="none" w="med" len="med"/>
              <a:tailEnd type="triangle" w="sm" len="med"/>
            </a:ln>
          </p:spPr>
          <p:txBody>
            <a:bodyPr anchor="t"/>
            <a:lstStyle/>
            <a:p>
              <a:pPr lvl="0" eaLnBrk="0" hangingPunct="0"/>
              <a:endParaRPr lang="zh-CN" altLang="en-US" b="1">
                <a:latin typeface="黑体" pitchFamily="2" charset="-122"/>
                <a:ea typeface="黑体" pitchFamily="2" charset="-122"/>
              </a:endParaRPr>
            </a:p>
          </p:txBody>
        </p:sp>
      </p:grpSp>
      <p:grpSp>
        <p:nvGrpSpPr>
          <p:cNvPr id="89139" name="组合 89138"/>
          <p:cNvGrpSpPr/>
          <p:nvPr/>
        </p:nvGrpSpPr>
        <p:grpSpPr>
          <a:xfrm>
            <a:off x="1871663" y="1358900"/>
            <a:ext cx="5664200" cy="944563"/>
            <a:chOff x="130" y="871"/>
            <a:chExt cx="3568" cy="595"/>
          </a:xfrm>
        </p:grpSpPr>
        <p:grpSp>
          <p:nvGrpSpPr>
            <p:cNvPr id="18483" name="组合 89139"/>
            <p:cNvGrpSpPr/>
            <p:nvPr/>
          </p:nvGrpSpPr>
          <p:grpSpPr>
            <a:xfrm>
              <a:off x="679" y="983"/>
              <a:ext cx="3019" cy="352"/>
              <a:chOff x="825" y="871"/>
              <a:chExt cx="3019" cy="352"/>
            </a:xfrm>
          </p:grpSpPr>
          <p:sp>
            <p:nvSpPr>
              <p:cNvPr id="18484" name="文本框 89140"/>
              <p:cNvSpPr txBox="1"/>
              <p:nvPr/>
            </p:nvSpPr>
            <p:spPr>
              <a:xfrm>
                <a:off x="825" y="871"/>
                <a:ext cx="3019" cy="288"/>
              </a:xfrm>
              <a:prstGeom prst="rect">
                <a:avLst/>
              </a:prstGeom>
              <a:noFill/>
              <a:ln w="9525">
                <a:noFill/>
                <a:miter/>
              </a:ln>
            </p:spPr>
            <p:txBody>
              <a:bodyPr anchor="t">
                <a:spAutoFit/>
              </a:bodyPr>
              <a:lstStyle/>
              <a:p>
                <a:pPr lvl="0" eaLnBrk="0" hangingPunct="0">
                  <a:spcBef>
                    <a:spcPct val="50000"/>
                  </a:spcBef>
                </a:pPr>
                <a:r>
                  <a:rPr lang="zh-CN" altLang="en-US" sz="2400" b="1" dirty="0">
                    <a:solidFill>
                      <a:srgbClr val="4D4D4D"/>
                    </a:solidFill>
                    <a:latin typeface="黑体" pitchFamily="2" charset="-122"/>
                    <a:ea typeface="黑体" pitchFamily="2" charset="-122"/>
                  </a:rPr>
                  <a:t>      以太网的信道利用率</a:t>
                </a:r>
              </a:p>
            </p:txBody>
          </p:sp>
          <p:cxnSp>
            <p:nvCxnSpPr>
              <p:cNvPr id="18485" name="直接连接符 32"/>
              <p:cNvCxnSpPr/>
              <p:nvPr/>
            </p:nvCxnSpPr>
            <p:spPr>
              <a:xfrm>
                <a:off x="825" y="1223"/>
                <a:ext cx="2442" cy="0"/>
              </a:xfrm>
              <a:prstGeom prst="line">
                <a:avLst/>
              </a:prstGeom>
              <a:ln w="9525" cap="flat" cmpd="sng">
                <a:solidFill>
                  <a:schemeClr val="tx1"/>
                </a:solidFill>
                <a:prstDash val="solid"/>
                <a:round/>
                <a:headEnd type="none" w="med" len="med"/>
                <a:tailEnd type="none" w="med" len="med"/>
              </a:ln>
            </p:spPr>
          </p:cxnSp>
        </p:grpSp>
        <p:pic>
          <p:nvPicPr>
            <p:cNvPr id="18486" name="图片 89142" descr="u=42316629,3035280508&amp;fm=0&amp;gp=0"/>
            <p:cNvPicPr>
              <a:picLocks noChangeAspect="1"/>
            </p:cNvPicPr>
            <p:nvPr/>
          </p:nvPicPr>
          <p:blipFill>
            <a:blip r:embed="rId2" cstate="print"/>
            <a:stretch>
              <a:fillRect/>
            </a:stretch>
          </p:blipFill>
          <p:spPr>
            <a:xfrm>
              <a:off x="130" y="871"/>
              <a:ext cx="595" cy="595"/>
            </a:xfrm>
            <a:prstGeom prst="rect">
              <a:avLst/>
            </a:prstGeom>
            <a:noFill/>
            <a:ln w="9525">
              <a:noFill/>
              <a:miter/>
            </a:ln>
          </p:spPr>
        </p:pic>
      </p:grpSp>
      <p:sp>
        <p:nvSpPr>
          <p:cNvPr id="18493" name="文本框 89154"/>
          <p:cNvSpPr txBox="1"/>
          <p:nvPr/>
        </p:nvSpPr>
        <p:spPr>
          <a:xfrm>
            <a:off x="3621088" y="333375"/>
            <a:ext cx="5518150" cy="609600"/>
          </a:xfrm>
          <a:prstGeom prst="rect">
            <a:avLst/>
          </a:prstGeom>
          <a:noFill/>
          <a:ln w="9525">
            <a:noFill/>
            <a:miter/>
          </a:ln>
        </p:spPr>
        <p:txBody>
          <a:bodyPr anchor="ctr"/>
          <a:lstStyle/>
          <a:p>
            <a:pPr lvl="0" defTabSz="711200">
              <a:spcBef>
                <a:spcPct val="50000"/>
              </a:spcBef>
              <a:buClr>
                <a:srgbClr val="000000"/>
              </a:buClr>
            </a:pPr>
            <a:r>
              <a:rPr lang="en-US" altLang="en-US" sz="3200" b="1">
                <a:solidFill>
                  <a:schemeClr val="bg1"/>
                </a:solidFill>
                <a:latin typeface="黑体" pitchFamily="2" charset="-122"/>
                <a:ea typeface="黑体" pitchFamily="2" charset="-122"/>
                <a:sym typeface="Arial" panose="020B0604020202020204" pitchFamily="34" charset="0"/>
              </a:rPr>
              <a:t>2. </a:t>
            </a:r>
            <a:r>
              <a:rPr lang="zh-CN" altLang="en-US" sz="3200" b="1">
                <a:solidFill>
                  <a:schemeClr val="bg1"/>
                </a:solidFill>
                <a:latin typeface="黑体" pitchFamily="2" charset="-122"/>
                <a:ea typeface="黑体" pitchFamily="2" charset="-122"/>
                <a:sym typeface="Arial" panose="020B0604020202020204" pitchFamily="34" charset="0"/>
              </a:rPr>
              <a:t>以太网的信道利用率</a:t>
            </a:r>
            <a:endParaRPr lang="zh-CN" altLang="en-US" sz="3200" b="1" dirty="0">
              <a:solidFill>
                <a:schemeClr val="bg1"/>
              </a:solidFill>
              <a:latin typeface="黑体" pitchFamily="2" charset="-122"/>
              <a:ea typeface="黑体" pitchFamily="2" charset="-122"/>
            </a:endParaRPr>
          </a:p>
        </p:txBody>
      </p:sp>
      <p:sp>
        <p:nvSpPr>
          <p:cNvPr id="63" name="TextBox 62"/>
          <p:cNvSpPr txBox="1"/>
          <p:nvPr/>
        </p:nvSpPr>
        <p:spPr>
          <a:xfrm>
            <a:off x="3703320" y="6080760"/>
            <a:ext cx="184731" cy="369332"/>
          </a:xfrm>
          <a:prstGeom prst="rect">
            <a:avLst/>
          </a:prstGeom>
          <a:noFill/>
        </p:spPr>
        <p:txBody>
          <a:bodyPr wrap="non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89139"/>
                                        </p:tgtEl>
                                        <p:attrNameLst>
                                          <p:attrName>style.visibility</p:attrName>
                                        </p:attrNameLst>
                                      </p:cBhvr>
                                      <p:to>
                                        <p:strVal val="visible"/>
                                      </p:to>
                                    </p:set>
                                    <p:animEffect transition="in" filter="slide(fromLeft)">
                                      <p:cBhvr>
                                        <p:cTn id="7" dur="500"/>
                                        <p:tgtEl>
                                          <p:spTgt spid="8913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146"/>
                                        </p:tgtEl>
                                        <p:attrNameLst>
                                          <p:attrName>style.visibility</p:attrName>
                                        </p:attrNameLst>
                                      </p:cBhvr>
                                      <p:to>
                                        <p:strVal val="visible"/>
                                      </p:to>
                                    </p:set>
                                    <p:animEffect transition="in" filter="fade">
                                      <p:cBhvr>
                                        <p:cTn id="11" dur="1000"/>
                                        <p:tgtEl>
                                          <p:spTgt spid="89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normAutofit fontScale="92500" lnSpcReduction="20000"/>
          </a:bodyPr>
          <a:lstStyle/>
          <a:p>
            <a:pPr>
              <a:lnSpc>
                <a:spcPct val="160000"/>
              </a:lnSpc>
            </a:pPr>
            <a:r>
              <a:rPr lang="zh-CN" altLang="en-US" sz="3600" b="1" dirty="0" smtClean="0"/>
              <a:t>要提高以太网的信道利用率，就必须减小 </a:t>
            </a:r>
            <a:r>
              <a:rPr lang="zh-CN" altLang="en-US" sz="3600" b="1" i="1" dirty="0" smtClean="0">
                <a:sym typeface="Symbol" pitchFamily="18" charset="2"/>
              </a:rPr>
              <a:t> </a:t>
            </a:r>
            <a:r>
              <a:rPr lang="zh-CN" altLang="en-US" sz="3600" b="1" dirty="0" smtClean="0"/>
              <a:t>与 </a:t>
            </a:r>
            <a:r>
              <a:rPr lang="en-US" altLang="zh-CN" sz="3600" b="1" i="1" dirty="0" smtClean="0"/>
              <a:t>T</a:t>
            </a:r>
            <a:r>
              <a:rPr lang="en-US" altLang="zh-CN" sz="3600" b="1" baseline="-25000" dirty="0" smtClean="0"/>
              <a:t>0 </a:t>
            </a:r>
            <a:r>
              <a:rPr lang="zh-CN" altLang="en-US" sz="3600" b="1" dirty="0" smtClean="0"/>
              <a:t>之比。在以太网中定义了参数 </a:t>
            </a:r>
            <a:r>
              <a:rPr lang="en-US" altLang="zh-CN" sz="3600" b="1" i="1" dirty="0" smtClean="0"/>
              <a:t>a</a:t>
            </a:r>
            <a:r>
              <a:rPr lang="zh-CN" altLang="en-US" sz="3600" b="1" dirty="0" smtClean="0"/>
              <a:t>，它是以太网单程端到端时延 </a:t>
            </a:r>
            <a:r>
              <a:rPr lang="zh-CN" altLang="en-US" sz="3600" b="1" i="1" dirty="0" smtClean="0">
                <a:sym typeface="Symbol" pitchFamily="18" charset="2"/>
              </a:rPr>
              <a:t> </a:t>
            </a:r>
            <a:r>
              <a:rPr lang="zh-CN" altLang="en-US" sz="3600" b="1" dirty="0" smtClean="0"/>
              <a:t>与帧的发送时间 </a:t>
            </a:r>
            <a:r>
              <a:rPr lang="en-US" altLang="zh-CN" sz="3600" b="1" i="1" dirty="0" smtClean="0"/>
              <a:t>T</a:t>
            </a:r>
            <a:r>
              <a:rPr lang="en-US" altLang="zh-CN" sz="3600" b="1" baseline="-25000" dirty="0" smtClean="0"/>
              <a:t>0 </a:t>
            </a:r>
            <a:r>
              <a:rPr lang="zh-CN" altLang="en-US" sz="3600" b="1" dirty="0" smtClean="0"/>
              <a:t>之比</a:t>
            </a:r>
            <a:endParaRPr lang="en-US" altLang="zh-CN" sz="3600" b="1" dirty="0" smtClean="0"/>
          </a:p>
          <a:p>
            <a:pPr>
              <a:lnSpc>
                <a:spcPct val="160000"/>
              </a:lnSpc>
            </a:pPr>
            <a:endParaRPr lang="en-US" altLang="zh-CN" sz="3600" b="1" dirty="0" smtClean="0"/>
          </a:p>
          <a:p>
            <a:pPr>
              <a:lnSpc>
                <a:spcPct val="160000"/>
              </a:lnSpc>
              <a:buFontTx/>
              <a:buChar char="•"/>
            </a:pPr>
            <a:r>
              <a:rPr lang="en-US" altLang="zh-CN" sz="3200" b="1" dirty="0" smtClean="0"/>
              <a:t>a→0 </a:t>
            </a:r>
            <a:r>
              <a:rPr lang="zh-CN" altLang="en-US" sz="3200" b="1" dirty="0" smtClean="0"/>
              <a:t>表示一发生碰撞就立即可以检测出来，   并立即停止发送，因而信道利用率很高。  </a:t>
            </a:r>
            <a:r>
              <a:rPr lang="en-US" altLang="zh-CN" sz="3200" b="1" dirty="0" smtClean="0"/>
              <a:t>a </a:t>
            </a:r>
            <a:r>
              <a:rPr lang="zh-CN" altLang="en-US" sz="3200" b="1" dirty="0" smtClean="0"/>
              <a:t>越大，表明争用期所占的比例增大，每发   生一次碰撞就浪费许多信道资源，使得信道利用率明显降低。 </a:t>
            </a:r>
          </a:p>
          <a:p>
            <a:pPr>
              <a:lnSpc>
                <a:spcPct val="160000"/>
              </a:lnSpc>
            </a:pPr>
            <a:endParaRPr lang="zh-CN" altLang="en-US" sz="3600" b="1" dirty="0"/>
          </a:p>
        </p:txBody>
      </p:sp>
      <p:graphicFrame>
        <p:nvGraphicFramePr>
          <p:cNvPr id="97284" name="Object 4"/>
          <p:cNvGraphicFramePr>
            <a:graphicFrameLocks noChangeAspect="1"/>
          </p:cNvGraphicFramePr>
          <p:nvPr/>
        </p:nvGraphicFramePr>
        <p:xfrm>
          <a:off x="4209098" y="2438400"/>
          <a:ext cx="1223962" cy="1157923"/>
        </p:xfrm>
        <a:graphic>
          <a:graphicData uri="http://schemas.openxmlformats.org/presentationml/2006/ole">
            <mc:AlternateContent xmlns:mc="http://schemas.openxmlformats.org/markup-compatibility/2006">
              <mc:Choice xmlns:v="urn:schemas-microsoft-com:vml" Requires="v">
                <p:oleObj spid="_x0000_s97299" name="公式" r:id="rId3" imgW="431613" imgH="431613" progId="">
                  <p:embed/>
                </p:oleObj>
              </mc:Choice>
              <mc:Fallback>
                <p:oleObj name="公式" r:id="rId3" imgW="431613" imgH="431613"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098" y="2438400"/>
                        <a:ext cx="1223962" cy="11579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b="1" dirty="0"/>
              <a:t>对以太网参数的要求</a:t>
            </a:r>
          </a:p>
        </p:txBody>
      </p:sp>
      <p:sp>
        <p:nvSpPr>
          <p:cNvPr id="642051" name="Rectangle 3"/>
          <p:cNvSpPr>
            <a:spLocks noGrp="1" noChangeArrowheads="1"/>
          </p:cNvSpPr>
          <p:nvPr>
            <p:ph type="body" idx="1"/>
          </p:nvPr>
        </p:nvSpPr>
        <p:spPr/>
        <p:txBody>
          <a:bodyPr>
            <a:normAutofit/>
          </a:bodyPr>
          <a:lstStyle/>
          <a:p>
            <a:pPr>
              <a:lnSpc>
                <a:spcPct val="150000"/>
              </a:lnSpc>
            </a:pPr>
            <a:r>
              <a:rPr lang="zh-CN" altLang="en-US" sz="3600" b="1" dirty="0"/>
              <a:t>当数据率一定时，以太网的连线的长度受到限制，否则 </a:t>
            </a:r>
            <a:r>
              <a:rPr lang="zh-CN" altLang="en-US" sz="3600" b="1" i="1" dirty="0">
                <a:sym typeface="Symbol" pitchFamily="18" charset="2"/>
              </a:rPr>
              <a:t> </a:t>
            </a:r>
            <a:r>
              <a:rPr lang="zh-CN" altLang="en-US" sz="3600" b="1" dirty="0"/>
              <a:t>的数值会太大。</a:t>
            </a:r>
          </a:p>
          <a:p>
            <a:pPr>
              <a:lnSpc>
                <a:spcPct val="150000"/>
              </a:lnSpc>
            </a:pPr>
            <a:r>
              <a:rPr lang="zh-CN" altLang="en-US" sz="3600" b="1" dirty="0"/>
              <a:t>以太网的帧长不能太短，否则 </a:t>
            </a:r>
            <a:r>
              <a:rPr lang="en-US" altLang="zh-CN" sz="3600" b="1" i="1" dirty="0"/>
              <a:t>T</a:t>
            </a:r>
            <a:r>
              <a:rPr lang="en-US" altLang="zh-CN" sz="3600" b="1" baseline="-25000" dirty="0"/>
              <a:t>0 </a:t>
            </a:r>
            <a:r>
              <a:rPr lang="zh-CN" altLang="en-US" sz="3600" b="1" dirty="0"/>
              <a:t>的值会太小，使 </a:t>
            </a:r>
            <a:r>
              <a:rPr lang="en-US" altLang="zh-CN" sz="3600" b="1" i="1" dirty="0"/>
              <a:t>a </a:t>
            </a:r>
            <a:r>
              <a:rPr lang="zh-CN" altLang="en-US" sz="3600" b="1" dirty="0"/>
              <a:t>值太大。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body" idx="1"/>
          </p:nvPr>
        </p:nvSpPr>
        <p:spPr>
          <a:xfrm>
            <a:off x="814918" y="1773239"/>
            <a:ext cx="10850033" cy="3393121"/>
          </a:xfrm>
        </p:spPr>
        <p:txBody>
          <a:bodyPr>
            <a:noAutofit/>
          </a:bodyPr>
          <a:lstStyle/>
          <a:p>
            <a:pPr algn="just">
              <a:lnSpc>
                <a:spcPct val="170000"/>
              </a:lnSpc>
            </a:pPr>
            <a:r>
              <a:rPr lang="zh-CN" altLang="en-US" sz="2400" b="1" dirty="0"/>
              <a:t>在</a:t>
            </a:r>
            <a:r>
              <a:rPr lang="zh-CN" altLang="en-US" sz="2400" b="1" dirty="0">
                <a:solidFill>
                  <a:schemeClr val="hlink"/>
                </a:solidFill>
              </a:rPr>
              <a:t>理想化</a:t>
            </a:r>
            <a:r>
              <a:rPr lang="zh-CN" altLang="en-US" sz="2400" b="1" dirty="0"/>
              <a:t>的情况下，以太网上的各站发送数据都不会产生碰撞（这显然已经不是 </a:t>
            </a:r>
            <a:r>
              <a:rPr lang="en-US" altLang="zh-CN" sz="2400" b="1" dirty="0"/>
              <a:t>CSMA/CD</a:t>
            </a:r>
            <a:r>
              <a:rPr lang="zh-CN" altLang="en-US" sz="2400" b="1" dirty="0"/>
              <a:t>，而是需要使用一种特殊的调度方法），即总线一旦空闲就有某一个站立即发送数据。</a:t>
            </a:r>
          </a:p>
          <a:p>
            <a:pPr algn="just">
              <a:lnSpc>
                <a:spcPct val="170000"/>
              </a:lnSpc>
            </a:pPr>
            <a:r>
              <a:rPr lang="zh-CN" altLang="en-US" sz="2400" b="1" dirty="0"/>
              <a:t>发送一帧占用线路的时间是 </a:t>
            </a:r>
            <a:r>
              <a:rPr lang="en-US" altLang="zh-CN" sz="2400" b="1" i="1" dirty="0"/>
              <a:t>T</a:t>
            </a:r>
            <a:r>
              <a:rPr lang="en-US" altLang="zh-CN" sz="2400" b="1" baseline="-25000" dirty="0"/>
              <a:t>0</a:t>
            </a:r>
            <a:r>
              <a:rPr lang="en-US" altLang="zh-CN" sz="2400" b="1" dirty="0"/>
              <a:t> + </a:t>
            </a:r>
            <a:r>
              <a:rPr lang="en-US" altLang="zh-CN" sz="2400" b="1" i="1" dirty="0">
                <a:sym typeface="Symbol" pitchFamily="18" charset="2"/>
              </a:rPr>
              <a:t></a:t>
            </a:r>
            <a:r>
              <a:rPr lang="zh-CN" altLang="en-US" sz="2400" b="1" dirty="0"/>
              <a:t>，而帧本身的发送时间是 </a:t>
            </a:r>
            <a:r>
              <a:rPr lang="en-US" altLang="zh-CN" sz="2400" b="1" i="1" dirty="0"/>
              <a:t>T</a:t>
            </a:r>
            <a:r>
              <a:rPr lang="en-US" altLang="zh-CN" sz="2400" b="1" baseline="-25000" dirty="0"/>
              <a:t>0</a:t>
            </a:r>
            <a:r>
              <a:rPr lang="zh-CN" altLang="en-US" sz="2400" b="1" dirty="0"/>
              <a:t>。于是我们可计算出</a:t>
            </a:r>
            <a:r>
              <a:rPr lang="zh-CN" altLang="en-US" sz="2400" b="1" dirty="0">
                <a:solidFill>
                  <a:schemeClr val="hlink"/>
                </a:solidFill>
              </a:rPr>
              <a:t>理想情况下</a:t>
            </a:r>
            <a:r>
              <a:rPr lang="zh-CN" altLang="en-US" sz="2400" b="1" dirty="0"/>
              <a:t>的极限信道利用率 </a:t>
            </a:r>
            <a:r>
              <a:rPr lang="en-US" altLang="zh-CN" sz="2400" b="1" i="1" dirty="0" err="1"/>
              <a:t>S</a:t>
            </a:r>
            <a:r>
              <a:rPr lang="en-US" altLang="zh-CN" sz="2400" b="1" baseline="-25000" dirty="0" err="1"/>
              <a:t>max</a:t>
            </a:r>
            <a:r>
              <a:rPr lang="zh-CN" altLang="en-US" sz="2400" b="1" dirty="0"/>
              <a:t>为： </a:t>
            </a:r>
          </a:p>
        </p:txBody>
      </p:sp>
      <p:sp>
        <p:nvSpPr>
          <p:cNvPr id="436227" name="Rectangle 3"/>
          <p:cNvSpPr>
            <a:spLocks noChangeArrowheads="1"/>
          </p:cNvSpPr>
          <p:nvPr/>
        </p:nvSpPr>
        <p:spPr bwMode="auto">
          <a:xfrm>
            <a:off x="0" y="-232435"/>
            <a:ext cx="184731" cy="464871"/>
          </a:xfrm>
          <a:prstGeom prst="rect">
            <a:avLst/>
          </a:prstGeom>
          <a:noFill/>
          <a:ln w="9525">
            <a:noFill/>
            <a:miter lim="800000"/>
            <a:headEnd/>
            <a:tailEnd/>
          </a:ln>
          <a:effectLst/>
        </p:spPr>
        <p:txBody>
          <a:bodyPr wrap="none" anchor="ctr">
            <a:spAutoFit/>
          </a:bodyPr>
          <a:lstStyle/>
          <a:p>
            <a:pPr>
              <a:lnSpc>
                <a:spcPct val="150000"/>
              </a:lnSpc>
            </a:pPr>
            <a:endParaRPr lang="zh-CN" altLang="en-US" b="1"/>
          </a:p>
        </p:txBody>
      </p:sp>
      <p:sp>
        <p:nvSpPr>
          <p:cNvPr id="436228" name="Rectangle 4"/>
          <p:cNvSpPr>
            <a:spLocks noGrp="1" noChangeArrowheads="1"/>
          </p:cNvSpPr>
          <p:nvPr>
            <p:ph type="title"/>
          </p:nvPr>
        </p:nvSpPr>
        <p:spPr/>
        <p:txBody>
          <a:bodyPr/>
          <a:lstStyle/>
          <a:p>
            <a:pPr algn="ctr">
              <a:lnSpc>
                <a:spcPct val="150000"/>
              </a:lnSpc>
            </a:pPr>
            <a:r>
              <a:rPr lang="zh-CN" altLang="en-US" b="1" dirty="0"/>
              <a:t>信道利用率的最大值 </a:t>
            </a:r>
            <a:r>
              <a:rPr lang="en-US" altLang="zh-CN" b="1" i="1" dirty="0" err="1"/>
              <a:t>S</a:t>
            </a:r>
            <a:r>
              <a:rPr lang="en-US" altLang="zh-CN" b="1" baseline="-25000" dirty="0" err="1"/>
              <a:t>max</a:t>
            </a:r>
            <a:r>
              <a:rPr lang="en-US" altLang="zh-CN" b="1" dirty="0"/>
              <a:t> </a:t>
            </a:r>
          </a:p>
        </p:txBody>
      </p:sp>
      <p:sp>
        <p:nvSpPr>
          <p:cNvPr id="436233" name="Rectangle 9"/>
          <p:cNvSpPr>
            <a:spLocks noChangeArrowheads="1"/>
          </p:cNvSpPr>
          <p:nvPr/>
        </p:nvSpPr>
        <p:spPr bwMode="auto">
          <a:xfrm>
            <a:off x="0" y="3015590"/>
            <a:ext cx="184731" cy="464871"/>
          </a:xfrm>
          <a:prstGeom prst="rect">
            <a:avLst/>
          </a:prstGeom>
          <a:noFill/>
          <a:ln w="9525">
            <a:noFill/>
            <a:miter lim="800000"/>
            <a:headEnd/>
            <a:tailEnd/>
          </a:ln>
          <a:effectLst/>
        </p:spPr>
        <p:txBody>
          <a:bodyPr wrap="none" anchor="ctr">
            <a:spAutoFit/>
          </a:bodyPr>
          <a:lstStyle/>
          <a:p>
            <a:pPr>
              <a:lnSpc>
                <a:spcPct val="150000"/>
              </a:lnSpc>
            </a:pPr>
            <a:endParaRPr lang="zh-CN" altLang="en-US" b="1"/>
          </a:p>
        </p:txBody>
      </p:sp>
      <p:graphicFrame>
        <p:nvGraphicFramePr>
          <p:cNvPr id="436232" name="Object 8"/>
          <p:cNvGraphicFramePr>
            <a:graphicFrameLocks noChangeAspect="1"/>
          </p:cNvGraphicFramePr>
          <p:nvPr/>
        </p:nvGraphicFramePr>
        <p:xfrm>
          <a:off x="3600451" y="5334000"/>
          <a:ext cx="4512733" cy="1119188"/>
        </p:xfrm>
        <a:graphic>
          <a:graphicData uri="http://schemas.openxmlformats.org/presentationml/2006/ole">
            <mc:AlternateContent xmlns:mc="http://schemas.openxmlformats.org/markup-compatibility/2006">
              <mc:Choice xmlns:v="urn:schemas-microsoft-com:vml" Requires="v">
                <p:oleObj spid="_x0000_s98321" name="公式" r:id="rId4" imgW="1282700" imgH="431800" progId="">
                  <p:embed/>
                </p:oleObj>
              </mc:Choice>
              <mc:Fallback>
                <p:oleObj name="公式" r:id="rId4" imgW="1282700" imgH="4318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451" y="5334000"/>
                        <a:ext cx="4512733" cy="111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descr="afbae0ddf0234c3bbd5a2eb4a4d10acd# #矩形 674"/>
          <p:cNvSpPr>
            <a:spLocks noGrp="1"/>
          </p:cNvSpPr>
          <p:nvPr>
            <p:ph type="title"/>
          </p:nvPr>
        </p:nvSpPr>
        <p:spPr/>
        <p:txBody>
          <a:bodyPr wrap="square" lIns="91440" tIns="45720" rIns="91440" bIns="45720" anchor="t"/>
          <a:lstStyle/>
          <a:p>
            <a:pPr algn="ctr" fontAlgn="base"/>
            <a:r>
              <a:rPr lang="zh-CN" altLang="en-US" b="1" dirty="0" smtClean="0">
                <a:effectLst>
                  <a:outerShdw blurRad="38100" dist="38100" dir="2700000">
                    <a:srgbClr val="C0C0C0"/>
                  </a:outerShdw>
                </a:effectLst>
                <a:latin typeface="微软雅黑" panose="020B0503020204020204" pitchFamily="34" charset="-122"/>
                <a:ea typeface="微软雅黑" panose="020B0503020204020204" pitchFamily="34" charset="-122"/>
              </a:rPr>
              <a:t>在</a:t>
            </a:r>
            <a:r>
              <a:rPr lang="zh-CN" altLang="en-US" b="1" dirty="0">
                <a:effectLst>
                  <a:outerShdw blurRad="38100" dist="38100" dir="2700000">
                    <a:srgbClr val="C0C0C0"/>
                  </a:outerShdw>
                </a:effectLst>
                <a:latin typeface="微软雅黑" panose="020B0503020204020204" pitchFamily="34" charset="-122"/>
                <a:ea typeface="微软雅黑" panose="020B0503020204020204" pitchFamily="34" charset="-122"/>
              </a:rPr>
              <a:t>物理层扩展局域网</a:t>
            </a:r>
          </a:p>
        </p:txBody>
      </p:sp>
      <p:sp>
        <p:nvSpPr>
          <p:cNvPr id="5122" name="Rectangle 3" descr="f2ee45c6b4b54178a752d1e4af8a5240# #矩形 675"/>
          <p:cNvSpPr>
            <a:spLocks noGrp="1"/>
          </p:cNvSpPr>
          <p:nvPr>
            <p:ph idx="1"/>
          </p:nvPr>
        </p:nvSpPr>
        <p:spPr>
          <a:xfrm>
            <a:off x="838200" y="1809115"/>
            <a:ext cx="10515600" cy="4351338"/>
          </a:xfrm>
        </p:spPr>
        <p:txBody>
          <a:bodyPr wrap="square" lIns="91440" tIns="45720" rIns="91440" bIns="45720" anchor="t"/>
          <a:lstStyle/>
          <a:p>
            <a:pPr>
              <a:lnSpc>
                <a:spcPct val="150000"/>
              </a:lnSpc>
            </a:pPr>
            <a:r>
              <a:rPr lang="zh-CN" altLang="en-US" sz="3200" b="1" dirty="0">
                <a:solidFill>
                  <a:schemeClr val="tx2"/>
                </a:solidFill>
                <a:latin typeface="黑体" pitchFamily="2" charset="-122"/>
                <a:ea typeface="黑体" pitchFamily="2" charset="-122"/>
              </a:rPr>
              <a:t>以太网上的主机之间的距离不能太远</a:t>
            </a:r>
          </a:p>
          <a:p>
            <a:pPr lvl="1">
              <a:lnSpc>
                <a:spcPct val="150000"/>
              </a:lnSpc>
            </a:pPr>
            <a:r>
              <a:rPr lang="en-US" altLang="zh-CN" sz="2800" b="1" dirty="0">
                <a:latin typeface="黑体" pitchFamily="2" charset="-122"/>
                <a:ea typeface="黑体" pitchFamily="2" charset="-122"/>
              </a:rPr>
              <a:t>10BASE-T</a:t>
            </a:r>
            <a:r>
              <a:rPr lang="zh-CN" altLang="en-US" sz="2800" b="1" dirty="0">
                <a:latin typeface="黑体" pitchFamily="2" charset="-122"/>
                <a:ea typeface="黑体" pitchFamily="2" charset="-122"/>
              </a:rPr>
              <a:t>以太网的</a:t>
            </a:r>
            <a:r>
              <a:rPr lang="zh-CN" altLang="en-US" sz="2800" b="1" dirty="0">
                <a:ln w="22225">
                  <a:solidFill>
                    <a:schemeClr val="accent2"/>
                  </a:solidFill>
                  <a:prstDash val="solid"/>
                </a:ln>
                <a:solidFill>
                  <a:srgbClr val="FF0000"/>
                </a:solidFill>
                <a:effectLst/>
                <a:latin typeface="黑体" pitchFamily="2" charset="-122"/>
                <a:ea typeface="黑体" pitchFamily="2" charset="-122"/>
              </a:rPr>
              <a:t>两个主机</a:t>
            </a:r>
            <a:r>
              <a:rPr lang="zh-CN" altLang="en-US" sz="2800" b="1" dirty="0">
                <a:latin typeface="黑体" pitchFamily="2" charset="-122"/>
                <a:ea typeface="黑体" pitchFamily="2" charset="-122"/>
              </a:rPr>
              <a:t>之间的距离不超过</a:t>
            </a:r>
            <a:r>
              <a:rPr lang="en-US" altLang="zh-CN" sz="2800" b="1" dirty="0">
                <a:latin typeface="黑体" pitchFamily="2" charset="-122"/>
                <a:ea typeface="黑体" pitchFamily="2" charset="-122"/>
              </a:rPr>
              <a:t>200</a:t>
            </a:r>
            <a:r>
              <a:rPr lang="zh-CN" altLang="en-US" sz="2800" b="1" dirty="0">
                <a:latin typeface="黑体" pitchFamily="2" charset="-122"/>
                <a:ea typeface="黑体" pitchFamily="2" charset="-122"/>
              </a:rPr>
              <a:t>米，</a:t>
            </a:r>
            <a:r>
              <a:rPr lang="zh-CN" altLang="en-US" sz="2800" b="1" dirty="0">
                <a:ln w="22225">
                  <a:solidFill>
                    <a:schemeClr val="accent2"/>
                  </a:solidFill>
                  <a:prstDash val="solid"/>
                </a:ln>
                <a:solidFill>
                  <a:srgbClr val="FF0000"/>
                </a:solidFill>
                <a:effectLst/>
                <a:latin typeface="黑体" pitchFamily="2" charset="-122"/>
                <a:ea typeface="黑体" pitchFamily="2" charset="-122"/>
              </a:rPr>
              <a:t>集线器到主机</a:t>
            </a:r>
            <a:r>
              <a:rPr lang="zh-CN" altLang="en-US" sz="2800" b="1" dirty="0">
                <a:latin typeface="黑体" pitchFamily="2" charset="-122"/>
                <a:ea typeface="黑体" pitchFamily="2" charset="-122"/>
              </a:rPr>
              <a:t>不超过</a:t>
            </a:r>
            <a:r>
              <a:rPr lang="en-US" altLang="zh-CN" sz="2800" b="1" dirty="0">
                <a:latin typeface="黑体" pitchFamily="2" charset="-122"/>
                <a:ea typeface="黑体" pitchFamily="2" charset="-122"/>
              </a:rPr>
              <a:t>100</a:t>
            </a:r>
            <a:r>
              <a:rPr lang="zh-CN" altLang="en-US" sz="2800" b="1" dirty="0">
                <a:latin typeface="黑体" pitchFamily="2" charset="-122"/>
                <a:ea typeface="黑体" pitchFamily="2" charset="-122"/>
              </a:rPr>
              <a:t>米，粗</a:t>
            </a:r>
            <a:r>
              <a:rPr lang="zh-CN" altLang="en-US" sz="2800" b="1" dirty="0">
                <a:ln w="22225">
                  <a:solidFill>
                    <a:schemeClr val="accent2"/>
                  </a:solidFill>
                  <a:prstDash val="solid"/>
                </a:ln>
                <a:solidFill>
                  <a:srgbClr val="FF0000"/>
                </a:solidFill>
                <a:effectLst/>
                <a:latin typeface="黑体" pitchFamily="2" charset="-122"/>
                <a:ea typeface="黑体" pitchFamily="2" charset="-122"/>
              </a:rPr>
              <a:t>缆或细缆以太网</a:t>
            </a:r>
            <a:r>
              <a:rPr lang="zh-CN" altLang="en-US" sz="2800" b="1" dirty="0">
                <a:latin typeface="黑体" pitchFamily="2" charset="-122"/>
                <a:ea typeface="黑体" pitchFamily="2" charset="-122"/>
              </a:rPr>
              <a:t>为</a:t>
            </a:r>
            <a:r>
              <a:rPr lang="en-US" altLang="zh-CN" sz="2800" b="1" dirty="0">
                <a:latin typeface="黑体" pitchFamily="2" charset="-122"/>
                <a:ea typeface="黑体" pitchFamily="2" charset="-122"/>
              </a:rPr>
              <a:t>500</a:t>
            </a:r>
            <a:r>
              <a:rPr lang="zh-CN" altLang="en-US" sz="2800" b="1" dirty="0">
                <a:latin typeface="黑体" pitchFamily="2" charset="-122"/>
                <a:ea typeface="黑体" pitchFamily="2" charset="-122"/>
              </a:rPr>
              <a:t>米）</a:t>
            </a:r>
          </a:p>
          <a:p>
            <a:pPr>
              <a:lnSpc>
                <a:spcPct val="150000"/>
              </a:lnSpc>
            </a:pPr>
            <a:r>
              <a:rPr lang="zh-CN" altLang="en-US" sz="3200" b="1" dirty="0">
                <a:solidFill>
                  <a:schemeClr val="tx2"/>
                </a:solidFill>
                <a:latin typeface="黑体" pitchFamily="2" charset="-122"/>
                <a:ea typeface="黑体" pitchFamily="2" charset="-122"/>
              </a:rPr>
              <a:t>可以用转发器来扩展以太网的地理覆盖范围</a:t>
            </a:r>
          </a:p>
          <a:p>
            <a:pPr>
              <a:lnSpc>
                <a:spcPct val="150000"/>
              </a:lnSpc>
            </a:pPr>
            <a:r>
              <a:rPr lang="zh-CN" altLang="en-US" sz="3200" b="1" dirty="0">
                <a:solidFill>
                  <a:schemeClr val="tx2"/>
                </a:solidFill>
                <a:latin typeface="黑体" pitchFamily="2" charset="-122"/>
                <a:ea typeface="黑体" pitchFamily="2" charset="-122"/>
              </a:rPr>
              <a:t>使用双绞线后，不再使用转发器了</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 name="组合 94223"/>
          <p:cNvGrpSpPr/>
          <p:nvPr/>
        </p:nvGrpSpPr>
        <p:grpSpPr>
          <a:xfrm>
            <a:off x="1706880" y="1871248"/>
            <a:ext cx="7978376" cy="3691350"/>
            <a:chOff x="2081" y="1540"/>
            <a:chExt cx="3367" cy="1146"/>
          </a:xfrm>
        </p:grpSpPr>
        <p:pic>
          <p:nvPicPr>
            <p:cNvPr id="6146" name="图片 94212"/>
            <p:cNvPicPr>
              <a:picLocks noChangeAspect="1"/>
            </p:cNvPicPr>
            <p:nvPr/>
          </p:nvPicPr>
          <p:blipFill>
            <a:blip r:embed="rId2" cstate="print"/>
            <a:stretch>
              <a:fillRect/>
            </a:stretch>
          </p:blipFill>
          <p:spPr>
            <a:xfrm rot="-448914">
              <a:off x="4980" y="1990"/>
              <a:ext cx="468" cy="281"/>
            </a:xfrm>
            <a:prstGeom prst="rect">
              <a:avLst/>
            </a:prstGeom>
            <a:noFill/>
            <a:ln w="12700">
              <a:noFill/>
              <a:miter/>
            </a:ln>
          </p:spPr>
        </p:pic>
        <p:sp>
          <p:nvSpPr>
            <p:cNvPr id="6147" name="文本框 94213"/>
            <p:cNvSpPr txBox="1"/>
            <p:nvPr/>
          </p:nvSpPr>
          <p:spPr>
            <a:xfrm>
              <a:off x="4908" y="1585"/>
              <a:ext cx="116" cy="330"/>
            </a:xfrm>
            <a:prstGeom prst="rect">
              <a:avLst/>
            </a:prstGeom>
            <a:noFill/>
            <a:ln w="9525">
              <a:noFill/>
              <a:miter/>
            </a:ln>
          </p:spPr>
          <p:txBody>
            <a:bodyPr wrap="none" anchor="t">
              <a:spAutoFit/>
            </a:bodyPr>
            <a:lstStyle/>
            <a:p>
              <a:pPr lvl="0"/>
              <a:endParaRPr lang="zh-CN" altLang="en-US" sz="2800" b="1" dirty="0">
                <a:solidFill>
                  <a:schemeClr val="folHlink"/>
                </a:solidFill>
                <a:latin typeface="黑体" pitchFamily="2" charset="-122"/>
                <a:ea typeface="黑体" pitchFamily="2" charset="-122"/>
              </a:endParaRPr>
            </a:p>
          </p:txBody>
        </p:sp>
        <p:sp>
          <p:nvSpPr>
            <p:cNvPr id="6148" name="文本框 94214"/>
            <p:cNvSpPr txBox="1"/>
            <p:nvPr/>
          </p:nvSpPr>
          <p:spPr>
            <a:xfrm>
              <a:off x="3249" y="1540"/>
              <a:ext cx="1013" cy="149"/>
            </a:xfrm>
            <a:prstGeom prst="rect">
              <a:avLst/>
            </a:prstGeom>
            <a:noFill/>
            <a:ln w="9525">
              <a:noFill/>
              <a:miter/>
            </a:ln>
          </p:spPr>
          <p:txBody>
            <a:bodyPr wrap="square" anchor="t">
              <a:spAutoFit/>
            </a:bodyPr>
            <a:lstStyle/>
            <a:p>
              <a:pPr lvl="0">
                <a:lnSpc>
                  <a:spcPct val="90000"/>
                </a:lnSpc>
              </a:pPr>
              <a:r>
                <a:rPr lang="zh-CN" altLang="en-US" sz="2800" b="1" dirty="0" smtClean="0">
                  <a:solidFill>
                    <a:srgbClr val="FF0000"/>
                  </a:solidFill>
                  <a:latin typeface="黑体" pitchFamily="2" charset="-122"/>
                  <a:ea typeface="黑体" pitchFamily="2" charset="-122"/>
                </a:rPr>
                <a:t>以太网集线器</a:t>
              </a:r>
              <a:endParaRPr lang="zh-CN" altLang="en-US" sz="2800" b="1" dirty="0">
                <a:solidFill>
                  <a:srgbClr val="FF0000"/>
                </a:solidFill>
                <a:latin typeface="黑体" pitchFamily="2" charset="-122"/>
                <a:ea typeface="黑体" pitchFamily="2" charset="-122"/>
              </a:endParaRPr>
            </a:p>
          </p:txBody>
        </p:sp>
        <p:sp>
          <p:nvSpPr>
            <p:cNvPr id="6149" name="直接连接符 94215"/>
            <p:cNvSpPr/>
            <p:nvPr/>
          </p:nvSpPr>
          <p:spPr>
            <a:xfrm>
              <a:off x="2331" y="2172"/>
              <a:ext cx="2766" cy="0"/>
            </a:xfrm>
            <a:prstGeom prst="line">
              <a:avLst/>
            </a:prstGeom>
            <a:ln w="28575" cap="flat" cmpd="sng">
              <a:solidFill>
                <a:schemeClr val="folHlink"/>
              </a:solidFill>
              <a:prstDash val="solid"/>
              <a:round/>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6150" name="文本框 94216"/>
            <p:cNvSpPr txBox="1"/>
            <p:nvPr/>
          </p:nvSpPr>
          <p:spPr>
            <a:xfrm>
              <a:off x="3492" y="1983"/>
              <a:ext cx="504" cy="291"/>
            </a:xfrm>
            <a:prstGeom prst="rect">
              <a:avLst/>
            </a:prstGeom>
            <a:noFill/>
            <a:ln w="9525">
              <a:noFill/>
              <a:miter/>
            </a:ln>
          </p:spPr>
          <p:txBody>
            <a:bodyPr wrap="none" anchor="t">
              <a:spAutoFit/>
            </a:bodyPr>
            <a:lstStyle/>
            <a:p>
              <a:pPr lvl="0"/>
              <a:r>
                <a:rPr lang="zh-CN" altLang="en-US" sz="2400" b="1" dirty="0">
                  <a:solidFill>
                    <a:schemeClr val="folHlink"/>
                  </a:solidFill>
                  <a:latin typeface="黑体" pitchFamily="2" charset="-122"/>
                  <a:ea typeface="黑体" pitchFamily="2" charset="-122"/>
                </a:rPr>
                <a:t>光纤</a:t>
              </a:r>
            </a:p>
          </p:txBody>
        </p:sp>
        <p:sp>
          <p:nvSpPr>
            <p:cNvPr id="6151" name="文本框 94217"/>
            <p:cNvSpPr txBox="1"/>
            <p:nvPr/>
          </p:nvSpPr>
          <p:spPr>
            <a:xfrm>
              <a:off x="4337" y="2279"/>
              <a:ext cx="924" cy="407"/>
            </a:xfrm>
            <a:prstGeom prst="rect">
              <a:avLst/>
            </a:prstGeom>
            <a:noFill/>
            <a:ln w="9525">
              <a:noFill/>
              <a:miter/>
            </a:ln>
          </p:spPr>
          <p:txBody>
            <a:bodyPr wrap="none" anchor="t">
              <a:spAutoFit/>
            </a:bodyPr>
            <a:lstStyle/>
            <a:p>
              <a:pPr lvl="0" algn="ctr">
                <a:lnSpc>
                  <a:spcPct val="90000"/>
                </a:lnSpc>
              </a:pPr>
              <a:r>
                <a:rPr lang="zh-CN" altLang="en-US" sz="2000" b="1" dirty="0">
                  <a:solidFill>
                    <a:schemeClr val="folHlink"/>
                  </a:solidFill>
                  <a:latin typeface="黑体" pitchFamily="2" charset="-122"/>
                  <a:ea typeface="黑体" pitchFamily="2" charset="-122"/>
                </a:rPr>
                <a:t>光纤</a:t>
              </a:r>
            </a:p>
            <a:p>
              <a:pPr lvl="0" algn="ctr">
                <a:lnSpc>
                  <a:spcPct val="90000"/>
                </a:lnSpc>
              </a:pPr>
              <a:r>
                <a:rPr lang="zh-CN" altLang="en-US" sz="2000" b="1" dirty="0">
                  <a:solidFill>
                    <a:schemeClr val="folHlink"/>
                  </a:solidFill>
                  <a:latin typeface="黑体" pitchFamily="2" charset="-122"/>
                  <a:ea typeface="黑体" pitchFamily="2" charset="-122"/>
                </a:rPr>
                <a:t>调制解调器</a:t>
              </a:r>
            </a:p>
          </p:txBody>
        </p:sp>
        <p:pic>
          <p:nvPicPr>
            <p:cNvPr id="6152" name="图片 94218"/>
            <p:cNvPicPr/>
            <p:nvPr/>
          </p:nvPicPr>
          <p:blipFill>
            <a:blip r:embed="rId3" cstate="print"/>
            <a:stretch>
              <a:fillRect/>
            </a:stretch>
          </p:blipFill>
          <p:spPr>
            <a:xfrm>
              <a:off x="2148" y="1953"/>
              <a:ext cx="261" cy="278"/>
            </a:xfrm>
            <a:prstGeom prst="rect">
              <a:avLst/>
            </a:prstGeom>
            <a:noFill/>
            <a:ln w="9525">
              <a:noFill/>
              <a:miter/>
            </a:ln>
          </p:spPr>
        </p:pic>
        <p:pic>
          <p:nvPicPr>
            <p:cNvPr id="6153" name="图片 94219"/>
            <p:cNvPicPr/>
            <p:nvPr/>
          </p:nvPicPr>
          <p:blipFill>
            <a:blip r:embed="rId4" cstate="print"/>
            <a:stretch>
              <a:fillRect/>
            </a:stretch>
          </p:blipFill>
          <p:spPr>
            <a:xfrm>
              <a:off x="2435" y="2096"/>
              <a:ext cx="235" cy="162"/>
            </a:xfrm>
            <a:prstGeom prst="rect">
              <a:avLst/>
            </a:prstGeom>
            <a:noFill/>
            <a:ln w="12699">
              <a:noFill/>
              <a:miter/>
            </a:ln>
          </p:spPr>
        </p:pic>
        <p:pic>
          <p:nvPicPr>
            <p:cNvPr id="6154" name="图片 94220"/>
            <p:cNvPicPr/>
            <p:nvPr/>
          </p:nvPicPr>
          <p:blipFill>
            <a:blip r:embed="rId4" cstate="print"/>
            <a:stretch>
              <a:fillRect/>
            </a:stretch>
          </p:blipFill>
          <p:spPr>
            <a:xfrm>
              <a:off x="4707" y="2096"/>
              <a:ext cx="235" cy="162"/>
            </a:xfrm>
            <a:prstGeom prst="rect">
              <a:avLst/>
            </a:prstGeom>
            <a:noFill/>
            <a:ln w="12699">
              <a:noFill/>
              <a:miter/>
            </a:ln>
          </p:spPr>
        </p:pic>
        <p:sp>
          <p:nvSpPr>
            <p:cNvPr id="6155" name="文本框 94221"/>
            <p:cNvSpPr txBox="1"/>
            <p:nvPr/>
          </p:nvSpPr>
          <p:spPr>
            <a:xfrm>
              <a:off x="2081" y="2263"/>
              <a:ext cx="924" cy="407"/>
            </a:xfrm>
            <a:prstGeom prst="rect">
              <a:avLst/>
            </a:prstGeom>
            <a:noFill/>
            <a:ln w="9525">
              <a:noFill/>
              <a:miter/>
            </a:ln>
          </p:spPr>
          <p:txBody>
            <a:bodyPr wrap="none" anchor="t">
              <a:spAutoFit/>
            </a:bodyPr>
            <a:lstStyle/>
            <a:p>
              <a:pPr lvl="0" algn="ctr">
                <a:lnSpc>
                  <a:spcPct val="90000"/>
                </a:lnSpc>
              </a:pPr>
              <a:r>
                <a:rPr lang="zh-CN" altLang="en-US" sz="2000" b="1" dirty="0">
                  <a:solidFill>
                    <a:schemeClr val="folHlink"/>
                  </a:solidFill>
                  <a:latin typeface="黑体" pitchFamily="2" charset="-122"/>
                  <a:ea typeface="黑体" pitchFamily="2" charset="-122"/>
                </a:rPr>
                <a:t>光纤</a:t>
              </a:r>
            </a:p>
            <a:p>
              <a:pPr lvl="0" algn="ctr">
                <a:lnSpc>
                  <a:spcPct val="90000"/>
                </a:lnSpc>
              </a:pPr>
              <a:r>
                <a:rPr lang="zh-CN" altLang="en-US" sz="2000" b="1" dirty="0">
                  <a:solidFill>
                    <a:schemeClr val="folHlink"/>
                  </a:solidFill>
                  <a:latin typeface="黑体" pitchFamily="2" charset="-122"/>
                  <a:ea typeface="黑体" pitchFamily="2" charset="-122"/>
                </a:rPr>
                <a:t>调制解调器</a:t>
              </a:r>
            </a:p>
          </p:txBody>
        </p:sp>
      </p:grpSp>
      <p:sp>
        <p:nvSpPr>
          <p:cNvPr id="5121" name="Rectangle 2" descr="afbae0ddf0234c3bbd5a2eb4a4d10acd# #矩形 674"/>
          <p:cNvSpPr>
            <a:spLocks noGrp="1"/>
          </p:cNvSpPr>
          <p:nvPr>
            <p:ph type="title"/>
          </p:nvPr>
        </p:nvSpPr>
        <p:spPr/>
        <p:txBody>
          <a:bodyPr wrap="square" lIns="91440" tIns="45720" rIns="91440" bIns="45720" anchor="t"/>
          <a:lstStyle/>
          <a:p>
            <a:pPr algn="ctr" fontAlgn="base"/>
            <a:r>
              <a:rPr lang="zh-CN" altLang="en-US" b="1" dirty="0" smtClean="0">
                <a:effectLst>
                  <a:outerShdw blurRad="38100" dist="38100" dir="2700000">
                    <a:srgbClr val="C0C0C0"/>
                  </a:outerShdw>
                </a:effectLst>
                <a:latin typeface="微软雅黑" panose="020B0503020204020204" pitchFamily="34" charset="-122"/>
                <a:ea typeface="微软雅黑" panose="020B0503020204020204" pitchFamily="34" charset="-122"/>
              </a:rPr>
              <a:t>在</a:t>
            </a:r>
            <a:r>
              <a:rPr lang="zh-CN" altLang="en-US" b="1" dirty="0">
                <a:effectLst>
                  <a:outerShdw blurRad="38100" dist="38100" dir="2700000">
                    <a:srgbClr val="C0C0C0"/>
                  </a:outerShdw>
                </a:effectLst>
                <a:latin typeface="微软雅黑" panose="020B0503020204020204" pitchFamily="34" charset="-122"/>
                <a:ea typeface="微软雅黑" panose="020B0503020204020204" pitchFamily="34" charset="-122"/>
              </a:rPr>
              <a:t>物理层扩展局域网</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47" name="组合 95246"/>
          <p:cNvGrpSpPr/>
          <p:nvPr/>
        </p:nvGrpSpPr>
        <p:grpSpPr>
          <a:xfrm>
            <a:off x="2368550" y="1309688"/>
            <a:ext cx="8002588" cy="665162"/>
            <a:chOff x="532" y="825"/>
            <a:chExt cx="5041" cy="419"/>
          </a:xfrm>
        </p:grpSpPr>
        <p:sp>
          <p:nvSpPr>
            <p:cNvPr id="7170" name="文本框 95237"/>
            <p:cNvSpPr txBox="1"/>
            <p:nvPr/>
          </p:nvSpPr>
          <p:spPr>
            <a:xfrm>
              <a:off x="1012" y="850"/>
              <a:ext cx="4561" cy="365"/>
            </a:xfrm>
            <a:prstGeom prst="rect">
              <a:avLst/>
            </a:prstGeom>
            <a:noFill/>
            <a:ln w="9525">
              <a:noFill/>
              <a:miter/>
            </a:ln>
          </p:spPr>
          <p:txBody>
            <a:bodyPr anchor="t">
              <a:spAutoFit/>
            </a:bodyPr>
            <a:lstStyle/>
            <a:p>
              <a:pPr lvl="0" eaLnBrk="0" hangingPunct="0">
                <a:spcBef>
                  <a:spcPct val="50000"/>
                </a:spcBef>
              </a:pPr>
              <a:r>
                <a:rPr lang="zh-CN" altLang="en-US" sz="3200" b="1" dirty="0">
                  <a:solidFill>
                    <a:srgbClr val="4D4D4D"/>
                  </a:solidFill>
                  <a:latin typeface="黑体" pitchFamily="2" charset="-122"/>
                  <a:ea typeface="黑体" pitchFamily="2" charset="-122"/>
                </a:rPr>
                <a:t>用多个集线器可连成更大的局域网</a:t>
              </a:r>
            </a:p>
          </p:txBody>
        </p:sp>
        <p:cxnSp>
          <p:nvCxnSpPr>
            <p:cNvPr id="7171" name="直接连接符 32"/>
            <p:cNvCxnSpPr/>
            <p:nvPr/>
          </p:nvCxnSpPr>
          <p:spPr>
            <a:xfrm>
              <a:off x="1122" y="1202"/>
              <a:ext cx="3771" cy="10"/>
            </a:xfrm>
            <a:prstGeom prst="line">
              <a:avLst/>
            </a:prstGeom>
            <a:ln w="9525" cap="flat" cmpd="sng">
              <a:solidFill>
                <a:schemeClr val="tx1"/>
              </a:solidFill>
              <a:prstDash val="solid"/>
              <a:round/>
              <a:headEnd type="none" w="med" len="med"/>
              <a:tailEnd type="none" w="med" len="med"/>
            </a:ln>
          </p:spPr>
        </p:cxnSp>
        <p:grpSp>
          <p:nvGrpSpPr>
            <p:cNvPr id="7172" name="组合 95241"/>
            <p:cNvGrpSpPr/>
            <p:nvPr/>
          </p:nvGrpSpPr>
          <p:grpSpPr>
            <a:xfrm>
              <a:off x="532" y="825"/>
              <a:ext cx="480" cy="419"/>
              <a:chOff x="0" y="0"/>
              <a:chExt cx="1549" cy="1351"/>
            </a:xfrm>
          </p:grpSpPr>
          <p:sp>
            <p:nvSpPr>
              <p:cNvPr id="7173" name="六边形 95242"/>
              <p:cNvSpPr/>
              <p:nvPr/>
            </p:nvSpPr>
            <p:spPr>
              <a:xfrm>
                <a:off x="13" y="23"/>
                <a:ext cx="1536" cy="1328"/>
              </a:xfrm>
              <a:prstGeom prst="hexagon">
                <a:avLst>
                  <a:gd name="adj" fmla="val 28915"/>
                  <a:gd name="vf" fmla="val 115470"/>
                </a:avLst>
              </a:prstGeom>
              <a:solidFill>
                <a:srgbClr val="808080"/>
              </a:solidFill>
              <a:ln w="9525">
                <a:noFill/>
                <a:miter/>
              </a:ln>
            </p:spPr>
            <p:txBody>
              <a:bodyPr anchor="t"/>
              <a:lstStyle/>
              <a:p>
                <a:pPr lvl="0" eaLnBrk="0" hangingPunct="0"/>
                <a:endParaRPr lang="zh-CN" altLang="en-US" b="1">
                  <a:latin typeface="黑体" pitchFamily="2" charset="-122"/>
                  <a:ea typeface="黑体" pitchFamily="2" charset="-122"/>
                </a:endParaRPr>
              </a:p>
            </p:txBody>
          </p:sp>
          <p:sp>
            <p:nvSpPr>
              <p:cNvPr id="7174" name="六边形 95243"/>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7175" name="六边形 95244"/>
              <p:cNvSpPr/>
              <p:nvPr/>
            </p:nvSpPr>
            <p:spPr>
              <a:xfrm>
                <a:off x="90" y="80"/>
                <a:ext cx="1350" cy="1168"/>
              </a:xfrm>
              <a:prstGeom prst="hexagon">
                <a:avLst>
                  <a:gd name="adj" fmla="val 28895"/>
                  <a:gd name="vf" fmla="val 115470"/>
                </a:avLst>
              </a:prstGeom>
              <a:gradFill rotWithShape="1">
                <a:gsLst>
                  <a:gs pos="0">
                    <a:srgbClr val="474776"/>
                  </a:gs>
                  <a:gs pos="100000">
                    <a:schemeClr val="hlink"/>
                  </a:gs>
                </a:gsLst>
                <a:lin ang="2700000" scaled="1"/>
                <a:tileRect/>
              </a:gradFill>
              <a:ln w="9525" cap="flat" cmpd="sng">
                <a:solidFill>
                  <a:schemeClr val="bg1"/>
                </a:solidFill>
                <a:prstDash val="solid"/>
                <a:miter/>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grpSp>
      </p:grpSp>
      <p:grpSp>
        <p:nvGrpSpPr>
          <p:cNvPr id="95286" name="组合 95285"/>
          <p:cNvGrpSpPr/>
          <p:nvPr/>
        </p:nvGrpSpPr>
        <p:grpSpPr>
          <a:xfrm>
            <a:off x="1966913" y="2382838"/>
            <a:ext cx="7983537" cy="3789362"/>
            <a:chOff x="279" y="1501"/>
            <a:chExt cx="5029" cy="2387"/>
          </a:xfrm>
        </p:grpSpPr>
        <p:sp>
          <p:nvSpPr>
            <p:cNvPr id="7177" name="文本框 95247"/>
            <p:cNvSpPr txBox="1"/>
            <p:nvPr/>
          </p:nvSpPr>
          <p:spPr>
            <a:xfrm>
              <a:off x="2000" y="1501"/>
              <a:ext cx="1651" cy="288"/>
            </a:xfrm>
            <a:prstGeom prst="rect">
              <a:avLst/>
            </a:prstGeom>
            <a:noFill/>
            <a:ln w="9525">
              <a:noFill/>
              <a:miter/>
            </a:ln>
          </p:spPr>
          <p:txBody>
            <a:bodyPr wrap="none" anchor="t">
              <a:spAutoFit/>
            </a:bodyPr>
            <a:lstStyle/>
            <a:p>
              <a:pPr lvl="0">
                <a:buClr>
                  <a:srgbClr val="000000"/>
                </a:buClr>
              </a:pPr>
              <a:r>
                <a:rPr lang="zh-CN" altLang="en-US" sz="2400" b="1" dirty="0">
                  <a:solidFill>
                    <a:schemeClr val="tx2"/>
                  </a:solidFill>
                  <a:latin typeface="Times New Roman" panose="02020603050405020304" pitchFamily="18" charset="0"/>
                  <a:ea typeface="黑体" panose="02010600030101010101" pitchFamily="49" charset="-122"/>
                </a:rPr>
                <a:t>三个独立的碰撞域</a:t>
              </a:r>
            </a:p>
          </p:txBody>
        </p:sp>
        <p:sp>
          <p:nvSpPr>
            <p:cNvPr id="7178" name="圆角矩形 95248"/>
            <p:cNvSpPr/>
            <p:nvPr/>
          </p:nvSpPr>
          <p:spPr>
            <a:xfrm>
              <a:off x="279" y="2004"/>
              <a:ext cx="1613" cy="1872"/>
            </a:xfrm>
            <a:prstGeom prst="roundRect">
              <a:avLst>
                <a:gd name="adj" fmla="val 16667"/>
              </a:avLst>
            </a:prstGeom>
            <a:solidFill>
              <a:srgbClr val="FFCCFF"/>
            </a:solidFill>
            <a:ln w="9525">
              <a:noFill/>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7179" name="直接连接符 95249"/>
            <p:cNvSpPr/>
            <p:nvPr/>
          </p:nvSpPr>
          <p:spPr>
            <a:xfrm flipH="1">
              <a:off x="553" y="2981"/>
              <a:ext cx="403" cy="464"/>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pic>
          <p:nvPicPr>
            <p:cNvPr id="7180" name="图片 95250"/>
            <p:cNvPicPr/>
            <p:nvPr/>
          </p:nvPicPr>
          <p:blipFill>
            <a:blip r:embed="rId2" cstate="print"/>
            <a:stretch>
              <a:fillRect/>
            </a:stretch>
          </p:blipFill>
          <p:spPr>
            <a:xfrm>
              <a:off x="395" y="3326"/>
              <a:ext cx="303" cy="322"/>
            </a:xfrm>
            <a:prstGeom prst="rect">
              <a:avLst/>
            </a:prstGeom>
            <a:noFill/>
            <a:ln w="12699">
              <a:noFill/>
              <a:miter/>
            </a:ln>
          </p:spPr>
        </p:pic>
        <p:sp>
          <p:nvSpPr>
            <p:cNvPr id="7181" name="直接连接符 95251"/>
            <p:cNvSpPr/>
            <p:nvPr/>
          </p:nvSpPr>
          <p:spPr>
            <a:xfrm>
              <a:off x="1184" y="3068"/>
              <a:ext cx="112" cy="362"/>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7182" name="直接连接符 95252"/>
            <p:cNvSpPr/>
            <p:nvPr/>
          </p:nvSpPr>
          <p:spPr>
            <a:xfrm>
              <a:off x="1296" y="3053"/>
              <a:ext cx="397" cy="362"/>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7183" name="直接连接符 95253"/>
            <p:cNvSpPr/>
            <p:nvPr/>
          </p:nvSpPr>
          <p:spPr>
            <a:xfrm flipH="1">
              <a:off x="929" y="2988"/>
              <a:ext cx="108" cy="468"/>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pic>
          <p:nvPicPr>
            <p:cNvPr id="7184" name="图片 95254"/>
            <p:cNvPicPr/>
            <p:nvPr/>
          </p:nvPicPr>
          <p:blipFill>
            <a:blip r:embed="rId2" cstate="print"/>
            <a:stretch>
              <a:fillRect/>
            </a:stretch>
          </p:blipFill>
          <p:spPr>
            <a:xfrm>
              <a:off x="775" y="3326"/>
              <a:ext cx="302" cy="322"/>
            </a:xfrm>
            <a:prstGeom prst="rect">
              <a:avLst/>
            </a:prstGeom>
            <a:noFill/>
            <a:ln w="12699">
              <a:noFill/>
              <a:miter/>
            </a:ln>
          </p:spPr>
        </p:pic>
        <p:pic>
          <p:nvPicPr>
            <p:cNvPr id="7185" name="图片 95255"/>
            <p:cNvPicPr/>
            <p:nvPr/>
          </p:nvPicPr>
          <p:blipFill>
            <a:blip r:embed="rId2" cstate="print"/>
            <a:stretch>
              <a:fillRect/>
            </a:stretch>
          </p:blipFill>
          <p:spPr>
            <a:xfrm>
              <a:off x="1154" y="3326"/>
              <a:ext cx="302" cy="322"/>
            </a:xfrm>
            <a:prstGeom prst="rect">
              <a:avLst/>
            </a:prstGeom>
            <a:noFill/>
            <a:ln w="12699">
              <a:noFill/>
              <a:miter/>
            </a:ln>
          </p:spPr>
        </p:pic>
        <p:pic>
          <p:nvPicPr>
            <p:cNvPr id="7186" name="图片 95256"/>
            <p:cNvPicPr/>
            <p:nvPr/>
          </p:nvPicPr>
          <p:blipFill>
            <a:blip r:embed="rId2" cstate="print"/>
            <a:stretch>
              <a:fillRect/>
            </a:stretch>
          </p:blipFill>
          <p:spPr>
            <a:xfrm>
              <a:off x="1533" y="3326"/>
              <a:ext cx="303" cy="322"/>
            </a:xfrm>
            <a:prstGeom prst="rect">
              <a:avLst/>
            </a:prstGeom>
            <a:noFill/>
            <a:ln w="12699">
              <a:noFill/>
              <a:miter/>
            </a:ln>
          </p:spPr>
        </p:pic>
        <p:sp>
          <p:nvSpPr>
            <p:cNvPr id="7187" name="文本框 95257"/>
            <p:cNvSpPr txBox="1"/>
            <p:nvPr/>
          </p:nvSpPr>
          <p:spPr>
            <a:xfrm>
              <a:off x="385" y="2726"/>
              <a:ext cx="499" cy="288"/>
            </a:xfrm>
            <a:prstGeom prst="rect">
              <a:avLst/>
            </a:prstGeom>
            <a:noFill/>
            <a:ln w="9525">
              <a:noFill/>
              <a:miter/>
            </a:ln>
          </p:spPr>
          <p:txBody>
            <a:bodyPr wrap="none" anchor="t">
              <a:spAutoFit/>
            </a:bodyPr>
            <a:lstStyle/>
            <a:p>
              <a:pPr lvl="0">
                <a:buClr>
                  <a:srgbClr val="000000"/>
                </a:buClr>
              </a:pPr>
              <a:r>
                <a:rPr lang="zh-CN" altLang="en-US" sz="2400" b="1" dirty="0">
                  <a:solidFill>
                    <a:schemeClr val="tx2"/>
                  </a:solidFill>
                  <a:latin typeface="Times New Roman" panose="02020603050405020304" pitchFamily="18" charset="0"/>
                  <a:ea typeface="黑体" panose="02010600030101010101" pitchFamily="49" charset="-122"/>
                </a:rPr>
                <a:t>一系</a:t>
              </a:r>
            </a:p>
          </p:txBody>
        </p:sp>
        <p:pic>
          <p:nvPicPr>
            <p:cNvPr id="7188" name="图片 95258"/>
            <p:cNvPicPr>
              <a:picLocks noChangeAspect="1"/>
            </p:cNvPicPr>
            <p:nvPr/>
          </p:nvPicPr>
          <p:blipFill>
            <a:blip r:embed="rId3" cstate="print"/>
            <a:stretch>
              <a:fillRect/>
            </a:stretch>
          </p:blipFill>
          <p:spPr>
            <a:xfrm rot="-1102812">
              <a:off x="806" y="2754"/>
              <a:ext cx="698" cy="387"/>
            </a:xfrm>
            <a:prstGeom prst="rect">
              <a:avLst/>
            </a:prstGeom>
            <a:noFill/>
            <a:ln w="12700">
              <a:noFill/>
              <a:miter/>
            </a:ln>
          </p:spPr>
        </p:pic>
        <p:sp>
          <p:nvSpPr>
            <p:cNvPr id="7189" name="圆角矩形 95259"/>
            <p:cNvSpPr/>
            <p:nvPr/>
          </p:nvSpPr>
          <p:spPr>
            <a:xfrm>
              <a:off x="2008" y="2004"/>
              <a:ext cx="1612" cy="1872"/>
            </a:xfrm>
            <a:prstGeom prst="roundRect">
              <a:avLst>
                <a:gd name="adj" fmla="val 16667"/>
              </a:avLst>
            </a:prstGeom>
            <a:solidFill>
              <a:srgbClr val="FFFF66"/>
            </a:solidFill>
            <a:ln w="9525">
              <a:noFill/>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7190" name="直接连接符 95260"/>
            <p:cNvSpPr/>
            <p:nvPr/>
          </p:nvSpPr>
          <p:spPr>
            <a:xfrm flipH="1">
              <a:off x="2260" y="2981"/>
              <a:ext cx="404" cy="464"/>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pic>
          <p:nvPicPr>
            <p:cNvPr id="7191" name="图片 95261"/>
            <p:cNvPicPr/>
            <p:nvPr/>
          </p:nvPicPr>
          <p:blipFill>
            <a:blip r:embed="rId2" cstate="print"/>
            <a:stretch>
              <a:fillRect/>
            </a:stretch>
          </p:blipFill>
          <p:spPr>
            <a:xfrm>
              <a:off x="2102" y="3326"/>
              <a:ext cx="303" cy="322"/>
            </a:xfrm>
            <a:prstGeom prst="rect">
              <a:avLst/>
            </a:prstGeom>
            <a:noFill/>
            <a:ln w="12699">
              <a:noFill/>
              <a:miter/>
            </a:ln>
          </p:spPr>
        </p:pic>
        <p:sp>
          <p:nvSpPr>
            <p:cNvPr id="7192" name="直接连接符 95262"/>
            <p:cNvSpPr/>
            <p:nvPr/>
          </p:nvSpPr>
          <p:spPr>
            <a:xfrm>
              <a:off x="2891" y="3068"/>
              <a:ext cx="112" cy="362"/>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7193" name="直接连接符 95263"/>
            <p:cNvSpPr/>
            <p:nvPr/>
          </p:nvSpPr>
          <p:spPr>
            <a:xfrm>
              <a:off x="3003" y="3053"/>
              <a:ext cx="398" cy="362"/>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7194" name="直接连接符 95264"/>
            <p:cNvSpPr/>
            <p:nvPr/>
          </p:nvSpPr>
          <p:spPr>
            <a:xfrm flipH="1">
              <a:off x="2636" y="2988"/>
              <a:ext cx="109" cy="468"/>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pic>
          <p:nvPicPr>
            <p:cNvPr id="7195" name="图片 95265"/>
            <p:cNvPicPr/>
            <p:nvPr/>
          </p:nvPicPr>
          <p:blipFill>
            <a:blip r:embed="rId2" cstate="print"/>
            <a:stretch>
              <a:fillRect/>
            </a:stretch>
          </p:blipFill>
          <p:spPr>
            <a:xfrm>
              <a:off x="2482" y="3326"/>
              <a:ext cx="302" cy="322"/>
            </a:xfrm>
            <a:prstGeom prst="rect">
              <a:avLst/>
            </a:prstGeom>
            <a:noFill/>
            <a:ln w="12699">
              <a:noFill/>
              <a:miter/>
            </a:ln>
          </p:spPr>
        </p:pic>
        <p:pic>
          <p:nvPicPr>
            <p:cNvPr id="7196" name="图片 95266"/>
            <p:cNvPicPr/>
            <p:nvPr/>
          </p:nvPicPr>
          <p:blipFill>
            <a:blip r:embed="rId2" cstate="print"/>
            <a:stretch>
              <a:fillRect/>
            </a:stretch>
          </p:blipFill>
          <p:spPr>
            <a:xfrm>
              <a:off x="2861" y="3326"/>
              <a:ext cx="302" cy="322"/>
            </a:xfrm>
            <a:prstGeom prst="rect">
              <a:avLst/>
            </a:prstGeom>
            <a:noFill/>
            <a:ln w="12699">
              <a:noFill/>
              <a:miter/>
            </a:ln>
          </p:spPr>
        </p:pic>
        <p:pic>
          <p:nvPicPr>
            <p:cNvPr id="7197" name="图片 95267"/>
            <p:cNvPicPr/>
            <p:nvPr/>
          </p:nvPicPr>
          <p:blipFill>
            <a:blip r:embed="rId2" cstate="print"/>
            <a:stretch>
              <a:fillRect/>
            </a:stretch>
          </p:blipFill>
          <p:spPr>
            <a:xfrm>
              <a:off x="3240" y="3326"/>
              <a:ext cx="303" cy="322"/>
            </a:xfrm>
            <a:prstGeom prst="rect">
              <a:avLst/>
            </a:prstGeom>
            <a:noFill/>
            <a:ln w="12699">
              <a:noFill/>
              <a:miter/>
            </a:ln>
          </p:spPr>
        </p:pic>
        <p:sp>
          <p:nvSpPr>
            <p:cNvPr id="7198" name="文本框 95268"/>
            <p:cNvSpPr txBox="1"/>
            <p:nvPr/>
          </p:nvSpPr>
          <p:spPr>
            <a:xfrm>
              <a:off x="2063" y="2726"/>
              <a:ext cx="499" cy="288"/>
            </a:xfrm>
            <a:prstGeom prst="rect">
              <a:avLst/>
            </a:prstGeom>
            <a:noFill/>
            <a:ln w="9525">
              <a:noFill/>
              <a:miter/>
            </a:ln>
          </p:spPr>
          <p:txBody>
            <a:bodyPr wrap="none" anchor="t">
              <a:spAutoFit/>
            </a:bodyPr>
            <a:lstStyle/>
            <a:p>
              <a:pPr lvl="0">
                <a:buClr>
                  <a:srgbClr val="000000"/>
                </a:buClr>
              </a:pPr>
              <a:r>
                <a:rPr lang="zh-CN" altLang="en-US" sz="2400" b="1" dirty="0">
                  <a:solidFill>
                    <a:schemeClr val="tx2"/>
                  </a:solidFill>
                  <a:latin typeface="Times New Roman" panose="02020603050405020304" pitchFamily="18" charset="0"/>
                  <a:ea typeface="黑体" panose="02010600030101010101" pitchFamily="49" charset="-122"/>
                </a:rPr>
                <a:t>二系</a:t>
              </a:r>
            </a:p>
          </p:txBody>
        </p:sp>
        <p:pic>
          <p:nvPicPr>
            <p:cNvPr id="7199" name="图片 95269"/>
            <p:cNvPicPr>
              <a:picLocks noChangeAspect="1"/>
            </p:cNvPicPr>
            <p:nvPr/>
          </p:nvPicPr>
          <p:blipFill>
            <a:blip r:embed="rId3" cstate="print"/>
            <a:stretch>
              <a:fillRect/>
            </a:stretch>
          </p:blipFill>
          <p:spPr>
            <a:xfrm rot="-1102812">
              <a:off x="2513" y="2754"/>
              <a:ext cx="698" cy="387"/>
            </a:xfrm>
            <a:prstGeom prst="rect">
              <a:avLst/>
            </a:prstGeom>
            <a:noFill/>
            <a:ln w="12700">
              <a:noFill/>
              <a:miter/>
            </a:ln>
          </p:spPr>
        </p:pic>
        <p:sp>
          <p:nvSpPr>
            <p:cNvPr id="7200" name="圆角矩形 95270"/>
            <p:cNvSpPr/>
            <p:nvPr/>
          </p:nvSpPr>
          <p:spPr>
            <a:xfrm>
              <a:off x="3696" y="2016"/>
              <a:ext cx="1612" cy="1872"/>
            </a:xfrm>
            <a:prstGeom prst="roundRect">
              <a:avLst>
                <a:gd name="adj" fmla="val 16667"/>
              </a:avLst>
            </a:prstGeom>
            <a:solidFill>
              <a:srgbClr val="FFCC99"/>
            </a:solidFill>
            <a:ln w="9525">
              <a:noFill/>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7201" name="直接连接符 95271"/>
            <p:cNvSpPr/>
            <p:nvPr/>
          </p:nvSpPr>
          <p:spPr>
            <a:xfrm flipH="1">
              <a:off x="3970" y="2981"/>
              <a:ext cx="403" cy="464"/>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pic>
          <p:nvPicPr>
            <p:cNvPr id="7202" name="图片 95272"/>
            <p:cNvPicPr/>
            <p:nvPr/>
          </p:nvPicPr>
          <p:blipFill>
            <a:blip r:embed="rId2" cstate="print"/>
            <a:stretch>
              <a:fillRect/>
            </a:stretch>
          </p:blipFill>
          <p:spPr>
            <a:xfrm>
              <a:off x="3812" y="3326"/>
              <a:ext cx="302" cy="322"/>
            </a:xfrm>
            <a:prstGeom prst="rect">
              <a:avLst/>
            </a:prstGeom>
            <a:noFill/>
            <a:ln w="12699">
              <a:noFill/>
              <a:miter/>
            </a:ln>
          </p:spPr>
        </p:pic>
        <p:sp>
          <p:nvSpPr>
            <p:cNvPr id="7203" name="直接连接符 95273"/>
            <p:cNvSpPr/>
            <p:nvPr/>
          </p:nvSpPr>
          <p:spPr>
            <a:xfrm>
              <a:off x="4600" y="3068"/>
              <a:ext cx="113" cy="362"/>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7204" name="直接连接符 95274"/>
            <p:cNvSpPr/>
            <p:nvPr/>
          </p:nvSpPr>
          <p:spPr>
            <a:xfrm>
              <a:off x="4713" y="3053"/>
              <a:ext cx="397" cy="362"/>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7205" name="直接连接符 95275"/>
            <p:cNvSpPr/>
            <p:nvPr/>
          </p:nvSpPr>
          <p:spPr>
            <a:xfrm flipH="1">
              <a:off x="4345" y="2988"/>
              <a:ext cx="109" cy="468"/>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pic>
          <p:nvPicPr>
            <p:cNvPr id="7206" name="图片 95276"/>
            <p:cNvPicPr/>
            <p:nvPr/>
          </p:nvPicPr>
          <p:blipFill>
            <a:blip r:embed="rId2" cstate="print"/>
            <a:stretch>
              <a:fillRect/>
            </a:stretch>
          </p:blipFill>
          <p:spPr>
            <a:xfrm>
              <a:off x="4191" y="3326"/>
              <a:ext cx="302" cy="322"/>
            </a:xfrm>
            <a:prstGeom prst="rect">
              <a:avLst/>
            </a:prstGeom>
            <a:noFill/>
            <a:ln w="12699">
              <a:noFill/>
              <a:miter/>
            </a:ln>
          </p:spPr>
        </p:pic>
        <p:pic>
          <p:nvPicPr>
            <p:cNvPr id="7207" name="图片 95277"/>
            <p:cNvPicPr/>
            <p:nvPr/>
          </p:nvPicPr>
          <p:blipFill>
            <a:blip r:embed="rId2" cstate="print"/>
            <a:stretch>
              <a:fillRect/>
            </a:stretch>
          </p:blipFill>
          <p:spPr>
            <a:xfrm>
              <a:off x="4570" y="3326"/>
              <a:ext cx="303" cy="322"/>
            </a:xfrm>
            <a:prstGeom prst="rect">
              <a:avLst/>
            </a:prstGeom>
            <a:noFill/>
            <a:ln w="12699">
              <a:noFill/>
              <a:miter/>
            </a:ln>
          </p:spPr>
        </p:pic>
        <p:pic>
          <p:nvPicPr>
            <p:cNvPr id="7208" name="图片 95278"/>
            <p:cNvPicPr/>
            <p:nvPr/>
          </p:nvPicPr>
          <p:blipFill>
            <a:blip r:embed="rId2" cstate="print"/>
            <a:stretch>
              <a:fillRect/>
            </a:stretch>
          </p:blipFill>
          <p:spPr>
            <a:xfrm>
              <a:off x="4950" y="3326"/>
              <a:ext cx="302" cy="322"/>
            </a:xfrm>
            <a:prstGeom prst="rect">
              <a:avLst/>
            </a:prstGeom>
            <a:noFill/>
            <a:ln w="12699">
              <a:noFill/>
              <a:miter/>
            </a:ln>
          </p:spPr>
        </p:pic>
        <p:sp>
          <p:nvSpPr>
            <p:cNvPr id="7209" name="文本框 95279"/>
            <p:cNvSpPr txBox="1"/>
            <p:nvPr/>
          </p:nvSpPr>
          <p:spPr>
            <a:xfrm>
              <a:off x="3741" y="2726"/>
              <a:ext cx="499" cy="288"/>
            </a:xfrm>
            <a:prstGeom prst="rect">
              <a:avLst/>
            </a:prstGeom>
            <a:noFill/>
            <a:ln w="9525">
              <a:noFill/>
              <a:miter/>
            </a:ln>
          </p:spPr>
          <p:txBody>
            <a:bodyPr wrap="none" anchor="t">
              <a:spAutoFit/>
            </a:bodyPr>
            <a:lstStyle/>
            <a:p>
              <a:pPr lvl="0">
                <a:buClr>
                  <a:srgbClr val="000000"/>
                </a:buClr>
              </a:pPr>
              <a:r>
                <a:rPr lang="zh-CN" altLang="en-US" sz="2400" b="1" dirty="0">
                  <a:solidFill>
                    <a:schemeClr val="tx2"/>
                  </a:solidFill>
                  <a:latin typeface="Times New Roman" panose="02020603050405020304" pitchFamily="18" charset="0"/>
                  <a:ea typeface="黑体" panose="02010600030101010101" pitchFamily="49" charset="-122"/>
                </a:rPr>
                <a:t>三系</a:t>
              </a:r>
            </a:p>
          </p:txBody>
        </p:sp>
        <p:pic>
          <p:nvPicPr>
            <p:cNvPr id="7210" name="图片 95280"/>
            <p:cNvPicPr>
              <a:picLocks noChangeAspect="1"/>
            </p:cNvPicPr>
            <p:nvPr/>
          </p:nvPicPr>
          <p:blipFill>
            <a:blip r:embed="rId3" cstate="print"/>
            <a:stretch>
              <a:fillRect/>
            </a:stretch>
          </p:blipFill>
          <p:spPr>
            <a:xfrm rot="-1102812">
              <a:off x="4223" y="2754"/>
              <a:ext cx="697" cy="387"/>
            </a:xfrm>
            <a:prstGeom prst="rect">
              <a:avLst/>
            </a:prstGeom>
            <a:noFill/>
            <a:ln w="12700">
              <a:noFill/>
              <a:miter/>
            </a:ln>
          </p:spPr>
        </p:pic>
        <p:sp>
          <p:nvSpPr>
            <p:cNvPr id="7211" name="左大括号 95281"/>
            <p:cNvSpPr/>
            <p:nvPr/>
          </p:nvSpPr>
          <p:spPr>
            <a:xfrm rot="5400000" flipV="1">
              <a:off x="2718" y="93"/>
              <a:ext cx="262" cy="3584"/>
            </a:xfrm>
            <a:prstGeom prst="leftBrace">
              <a:avLst>
                <a:gd name="adj1" fmla="val 113614"/>
                <a:gd name="adj2" fmla="val 50000"/>
              </a:avLst>
            </a:prstGeom>
            <a:noFill/>
            <a:ln w="9525" cap="flat" cmpd="sng">
              <a:solidFill>
                <a:schemeClr val="folHlink"/>
              </a:solidFill>
              <a:prstDash val="solid"/>
              <a:round/>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7212" name="文本框 95282"/>
            <p:cNvSpPr txBox="1"/>
            <p:nvPr/>
          </p:nvSpPr>
          <p:spPr>
            <a:xfrm>
              <a:off x="738" y="2046"/>
              <a:ext cx="691" cy="288"/>
            </a:xfrm>
            <a:prstGeom prst="rect">
              <a:avLst/>
            </a:prstGeom>
            <a:solidFill>
              <a:schemeClr val="bg1"/>
            </a:solidFill>
            <a:ln w="9525">
              <a:noFill/>
              <a:miter/>
            </a:ln>
          </p:spPr>
          <p:txBody>
            <a:bodyPr wrap="none" anchor="t">
              <a:spAutoFit/>
            </a:bodyPr>
            <a:lstStyle/>
            <a:p>
              <a:pPr lvl="0">
                <a:buClr>
                  <a:srgbClr val="000000"/>
                </a:buClr>
              </a:pPr>
              <a:r>
                <a:rPr lang="zh-CN" altLang="en-US" sz="2400" b="1" dirty="0">
                  <a:solidFill>
                    <a:schemeClr val="tx2"/>
                  </a:solidFill>
                  <a:latin typeface="Times New Roman" panose="02020603050405020304" pitchFamily="18" charset="0"/>
                  <a:ea typeface="黑体" panose="02010600030101010101" pitchFamily="49" charset="-122"/>
                </a:rPr>
                <a:t>碰撞域</a:t>
              </a:r>
            </a:p>
          </p:txBody>
        </p:sp>
        <p:sp>
          <p:nvSpPr>
            <p:cNvPr id="7213" name="文本框 95283"/>
            <p:cNvSpPr txBox="1"/>
            <p:nvPr/>
          </p:nvSpPr>
          <p:spPr>
            <a:xfrm>
              <a:off x="2486" y="2046"/>
              <a:ext cx="691" cy="288"/>
            </a:xfrm>
            <a:prstGeom prst="rect">
              <a:avLst/>
            </a:prstGeom>
            <a:solidFill>
              <a:schemeClr val="bg1"/>
            </a:solidFill>
            <a:ln w="9525">
              <a:noFill/>
              <a:miter/>
            </a:ln>
          </p:spPr>
          <p:txBody>
            <a:bodyPr wrap="none" anchor="t">
              <a:spAutoFit/>
            </a:bodyPr>
            <a:lstStyle/>
            <a:p>
              <a:pPr lvl="0">
                <a:buClr>
                  <a:srgbClr val="000000"/>
                </a:buClr>
              </a:pPr>
              <a:r>
                <a:rPr lang="zh-CN" altLang="en-US" sz="2400" b="1" dirty="0">
                  <a:solidFill>
                    <a:schemeClr val="tx2"/>
                  </a:solidFill>
                  <a:latin typeface="Times New Roman" panose="02020603050405020304" pitchFamily="18" charset="0"/>
                  <a:ea typeface="黑体" panose="02010600030101010101" pitchFamily="49" charset="-122"/>
                </a:rPr>
                <a:t>碰撞域</a:t>
              </a:r>
            </a:p>
          </p:txBody>
        </p:sp>
        <p:sp>
          <p:nvSpPr>
            <p:cNvPr id="7214" name="文本框 95284"/>
            <p:cNvSpPr txBox="1"/>
            <p:nvPr/>
          </p:nvSpPr>
          <p:spPr>
            <a:xfrm>
              <a:off x="4184" y="2046"/>
              <a:ext cx="691" cy="288"/>
            </a:xfrm>
            <a:prstGeom prst="rect">
              <a:avLst/>
            </a:prstGeom>
            <a:solidFill>
              <a:schemeClr val="bg1"/>
            </a:solidFill>
            <a:ln w="9525">
              <a:noFill/>
              <a:miter/>
            </a:ln>
          </p:spPr>
          <p:txBody>
            <a:bodyPr wrap="none" anchor="t">
              <a:spAutoFit/>
            </a:bodyPr>
            <a:lstStyle/>
            <a:p>
              <a:pPr lvl="0">
                <a:buClr>
                  <a:srgbClr val="000000"/>
                </a:buClr>
              </a:pPr>
              <a:r>
                <a:rPr lang="zh-CN" altLang="en-US" sz="2400" b="1" dirty="0">
                  <a:solidFill>
                    <a:schemeClr val="tx2"/>
                  </a:solidFill>
                  <a:latin typeface="Times New Roman" panose="02020603050405020304" pitchFamily="18" charset="0"/>
                  <a:ea typeface="黑体" panose="02010600030101010101" pitchFamily="49" charset="-122"/>
                </a:rPr>
                <a:t>碰撞域</a:t>
              </a:r>
            </a:p>
          </p:txBody>
        </p:sp>
      </p:grpSp>
      <p:sp>
        <p:nvSpPr>
          <p:cNvPr id="7217" name="Rectangle 2" descr="afbae0ddf0234c3bbd5a2eb4a4d10acd# #矩形 674"/>
          <p:cNvSpPr>
            <a:spLocks noGrp="1"/>
          </p:cNvSpPr>
          <p:nvPr/>
        </p:nvSpPr>
        <p:spPr>
          <a:xfrm>
            <a:off x="2767013" y="460375"/>
            <a:ext cx="7848600" cy="609600"/>
          </a:xfrm>
          <a:prstGeom prst="rect">
            <a:avLst/>
          </a:prstGeom>
          <a:noFill/>
          <a:ln w="9525">
            <a:noFill/>
            <a:miter/>
          </a:ln>
        </p:spPr>
        <p:txBody>
          <a:bodyPr wrap="square" lIns="91440" tIns="45720" rIns="91440" bIns="45720" anchor="t"/>
          <a:lstStyle/>
          <a:p>
            <a:pPr lvl="0" algn="r">
              <a:buClr>
                <a:srgbClr val="000000"/>
              </a:buClr>
            </a:pPr>
            <a:r>
              <a:rPr lang="zh-CN" altLang="en-US" sz="3200" b="1" dirty="0">
                <a:solidFill>
                  <a:schemeClr val="bg1"/>
                </a:solidFill>
                <a:latin typeface="Arial" panose="020B0604020202020204" pitchFamily="34" charset="0"/>
                <a:ea typeface="宋体" panose="02010600030101010101" pitchFamily="2" charset="-122"/>
              </a:rPr>
              <a:t>知识点十五：在物理层扩展局域网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5247"/>
                                        </p:tgtEl>
                                        <p:attrNameLst>
                                          <p:attrName>style.visibility</p:attrName>
                                        </p:attrNameLst>
                                      </p:cBhvr>
                                      <p:to>
                                        <p:strVal val="visible"/>
                                      </p:to>
                                    </p:set>
                                    <p:animEffect transition="in" filter="slide(fromBottom)">
                                      <p:cBhvr>
                                        <p:cTn id="7" dur="500"/>
                                        <p:tgtEl>
                                          <p:spTgt spid="9524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5286"/>
                                        </p:tgtEl>
                                        <p:attrNameLst>
                                          <p:attrName>style.visibility</p:attrName>
                                        </p:attrNameLst>
                                      </p:cBhvr>
                                      <p:to>
                                        <p:strVal val="visible"/>
                                      </p:to>
                                    </p:set>
                                    <p:animEffect transition="in" filter="fade">
                                      <p:cBhvr>
                                        <p:cTn id="11" dur="1000"/>
                                        <p:tgtEl>
                                          <p:spTgt spid="95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315" name="组合 96314"/>
          <p:cNvGrpSpPr/>
          <p:nvPr/>
        </p:nvGrpSpPr>
        <p:grpSpPr>
          <a:xfrm>
            <a:off x="1573213" y="2681288"/>
            <a:ext cx="8915400" cy="3078162"/>
            <a:chOff x="31" y="1689"/>
            <a:chExt cx="5616" cy="1939"/>
          </a:xfrm>
        </p:grpSpPr>
        <p:sp>
          <p:nvSpPr>
            <p:cNvPr id="8194" name="圆角矩形 96259"/>
            <p:cNvSpPr/>
            <p:nvPr/>
          </p:nvSpPr>
          <p:spPr>
            <a:xfrm>
              <a:off x="31" y="1689"/>
              <a:ext cx="5616" cy="1939"/>
            </a:xfrm>
            <a:prstGeom prst="roundRect">
              <a:avLst>
                <a:gd name="adj" fmla="val 16667"/>
              </a:avLst>
            </a:prstGeom>
            <a:solidFill>
              <a:srgbClr val="CCECFF"/>
            </a:solidFill>
            <a:ln w="9525">
              <a:noFill/>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8195" name="直接连接符 96260"/>
            <p:cNvSpPr/>
            <p:nvPr/>
          </p:nvSpPr>
          <p:spPr>
            <a:xfrm flipH="1">
              <a:off x="1242" y="2111"/>
              <a:ext cx="1353" cy="606"/>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196" name="直接连接符 96261"/>
            <p:cNvSpPr/>
            <p:nvPr/>
          </p:nvSpPr>
          <p:spPr>
            <a:xfrm>
              <a:off x="3028" y="2116"/>
              <a:ext cx="1683" cy="579"/>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197" name="直接连接符 96262"/>
            <p:cNvSpPr/>
            <p:nvPr/>
          </p:nvSpPr>
          <p:spPr>
            <a:xfrm>
              <a:off x="2806" y="2146"/>
              <a:ext cx="132" cy="562"/>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198" name="文本框 96263"/>
            <p:cNvSpPr txBox="1"/>
            <p:nvPr/>
          </p:nvSpPr>
          <p:spPr>
            <a:xfrm>
              <a:off x="385" y="2568"/>
              <a:ext cx="499" cy="288"/>
            </a:xfrm>
            <a:prstGeom prst="rect">
              <a:avLst/>
            </a:prstGeom>
            <a:noFill/>
            <a:ln w="9525">
              <a:noFill/>
              <a:miter/>
            </a:ln>
          </p:spPr>
          <p:txBody>
            <a:bodyPr wrap="none" anchor="t">
              <a:spAutoFit/>
            </a:bodyPr>
            <a:lstStyle/>
            <a:p>
              <a:pPr lvl="0">
                <a:buClr>
                  <a:srgbClr val="000000"/>
                </a:buClr>
              </a:pPr>
              <a:r>
                <a:rPr lang="zh-CN" altLang="en-US" sz="2400" b="1" dirty="0">
                  <a:solidFill>
                    <a:schemeClr val="folHlink"/>
                  </a:solidFill>
                  <a:latin typeface="Times New Roman" panose="02020603050405020304" pitchFamily="18" charset="0"/>
                  <a:ea typeface="黑体" panose="02010600030101010101" pitchFamily="49" charset="-122"/>
                </a:rPr>
                <a:t>一系</a:t>
              </a:r>
            </a:p>
          </p:txBody>
        </p:sp>
        <p:sp>
          <p:nvSpPr>
            <p:cNvPr id="8199" name="文本框 96264"/>
            <p:cNvSpPr txBox="1"/>
            <p:nvPr/>
          </p:nvSpPr>
          <p:spPr>
            <a:xfrm>
              <a:off x="3967" y="2568"/>
              <a:ext cx="499" cy="288"/>
            </a:xfrm>
            <a:prstGeom prst="rect">
              <a:avLst/>
            </a:prstGeom>
            <a:noFill/>
            <a:ln w="9525">
              <a:noFill/>
              <a:miter/>
            </a:ln>
          </p:spPr>
          <p:txBody>
            <a:bodyPr wrap="none" anchor="t">
              <a:spAutoFit/>
            </a:bodyPr>
            <a:lstStyle/>
            <a:p>
              <a:pPr lvl="0">
                <a:buClr>
                  <a:srgbClr val="000000"/>
                </a:buClr>
              </a:pPr>
              <a:r>
                <a:rPr lang="zh-CN" altLang="en-US" sz="2400" b="1" dirty="0">
                  <a:solidFill>
                    <a:schemeClr val="folHlink"/>
                  </a:solidFill>
                  <a:latin typeface="Times New Roman" panose="02020603050405020304" pitchFamily="18" charset="0"/>
                  <a:ea typeface="黑体" panose="02010600030101010101" pitchFamily="49" charset="-122"/>
                </a:rPr>
                <a:t>三系</a:t>
              </a:r>
            </a:p>
          </p:txBody>
        </p:sp>
        <p:sp>
          <p:nvSpPr>
            <p:cNvPr id="8200" name="文本框 96265"/>
            <p:cNvSpPr txBox="1"/>
            <p:nvPr/>
          </p:nvSpPr>
          <p:spPr>
            <a:xfrm>
              <a:off x="2153" y="2568"/>
              <a:ext cx="499" cy="288"/>
            </a:xfrm>
            <a:prstGeom prst="rect">
              <a:avLst/>
            </a:prstGeom>
            <a:noFill/>
            <a:ln w="9525">
              <a:noFill/>
              <a:miter/>
            </a:ln>
          </p:spPr>
          <p:txBody>
            <a:bodyPr wrap="none" anchor="t">
              <a:spAutoFit/>
            </a:bodyPr>
            <a:lstStyle/>
            <a:p>
              <a:pPr lvl="0">
                <a:buClr>
                  <a:srgbClr val="000000"/>
                </a:buClr>
              </a:pPr>
              <a:r>
                <a:rPr lang="zh-CN" altLang="en-US" sz="2400" b="1" dirty="0">
                  <a:solidFill>
                    <a:schemeClr val="folHlink"/>
                  </a:solidFill>
                  <a:latin typeface="Times New Roman" panose="02020603050405020304" pitchFamily="18" charset="0"/>
                  <a:ea typeface="黑体" panose="02010600030101010101" pitchFamily="49" charset="-122"/>
                </a:rPr>
                <a:t>二系</a:t>
              </a:r>
            </a:p>
          </p:txBody>
        </p:sp>
        <p:sp>
          <p:nvSpPr>
            <p:cNvPr id="8201" name="文本框 96266"/>
            <p:cNvSpPr txBox="1"/>
            <p:nvPr/>
          </p:nvSpPr>
          <p:spPr>
            <a:xfrm>
              <a:off x="1396" y="1798"/>
              <a:ext cx="1075" cy="288"/>
            </a:xfrm>
            <a:prstGeom prst="rect">
              <a:avLst/>
            </a:prstGeom>
            <a:noFill/>
            <a:ln w="9525">
              <a:noFill/>
              <a:miter/>
            </a:ln>
          </p:spPr>
          <p:txBody>
            <a:bodyPr wrap="none" anchor="t">
              <a:spAutoFit/>
            </a:bodyPr>
            <a:lstStyle/>
            <a:p>
              <a:pPr lvl="0">
                <a:buClr>
                  <a:srgbClr val="000000"/>
                </a:buClr>
              </a:pPr>
              <a:r>
                <a:rPr lang="zh-CN" altLang="en-US" sz="2400" b="1" dirty="0">
                  <a:solidFill>
                    <a:schemeClr val="folHlink"/>
                  </a:solidFill>
                  <a:latin typeface="Times New Roman" panose="02020603050405020304" pitchFamily="18" charset="0"/>
                  <a:ea typeface="黑体" panose="02010600030101010101" pitchFamily="49" charset="-122"/>
                </a:rPr>
                <a:t>主干集线器</a:t>
              </a:r>
            </a:p>
          </p:txBody>
        </p:sp>
        <p:sp>
          <p:nvSpPr>
            <p:cNvPr id="8202" name="直接连接符 96268"/>
            <p:cNvSpPr/>
            <p:nvPr/>
          </p:nvSpPr>
          <p:spPr>
            <a:xfrm flipH="1">
              <a:off x="550" y="2801"/>
              <a:ext cx="419" cy="429"/>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pic>
          <p:nvPicPr>
            <p:cNvPr id="8203" name="图片 96269"/>
            <p:cNvPicPr/>
            <p:nvPr/>
          </p:nvPicPr>
          <p:blipFill>
            <a:blip r:embed="rId2" cstate="print"/>
            <a:stretch>
              <a:fillRect/>
            </a:stretch>
          </p:blipFill>
          <p:spPr>
            <a:xfrm>
              <a:off x="386" y="3120"/>
              <a:ext cx="314" cy="297"/>
            </a:xfrm>
            <a:prstGeom prst="rect">
              <a:avLst/>
            </a:prstGeom>
            <a:noFill/>
            <a:ln w="12699">
              <a:noFill/>
              <a:miter/>
            </a:ln>
          </p:spPr>
        </p:pic>
        <p:sp>
          <p:nvSpPr>
            <p:cNvPr id="8204" name="直接连接符 96270"/>
            <p:cNvSpPr/>
            <p:nvPr/>
          </p:nvSpPr>
          <p:spPr>
            <a:xfrm>
              <a:off x="1205" y="2882"/>
              <a:ext cx="117" cy="334"/>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205" name="直接连接符 96271"/>
            <p:cNvSpPr/>
            <p:nvPr/>
          </p:nvSpPr>
          <p:spPr>
            <a:xfrm>
              <a:off x="1322" y="2868"/>
              <a:ext cx="413" cy="334"/>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206" name="直接连接符 96272"/>
            <p:cNvSpPr/>
            <p:nvPr/>
          </p:nvSpPr>
          <p:spPr>
            <a:xfrm flipH="1">
              <a:off x="940" y="2808"/>
              <a:ext cx="113" cy="432"/>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pic>
          <p:nvPicPr>
            <p:cNvPr id="8207" name="图片 96273"/>
            <p:cNvPicPr/>
            <p:nvPr/>
          </p:nvPicPr>
          <p:blipFill>
            <a:blip r:embed="rId2" cstate="print"/>
            <a:stretch>
              <a:fillRect/>
            </a:stretch>
          </p:blipFill>
          <p:spPr>
            <a:xfrm>
              <a:off x="780" y="3120"/>
              <a:ext cx="314" cy="297"/>
            </a:xfrm>
            <a:prstGeom prst="rect">
              <a:avLst/>
            </a:prstGeom>
            <a:noFill/>
            <a:ln w="12699">
              <a:noFill/>
              <a:miter/>
            </a:ln>
          </p:spPr>
        </p:pic>
        <p:pic>
          <p:nvPicPr>
            <p:cNvPr id="8208" name="图片 96274"/>
            <p:cNvPicPr/>
            <p:nvPr/>
          </p:nvPicPr>
          <p:blipFill>
            <a:blip r:embed="rId2" cstate="print"/>
            <a:stretch>
              <a:fillRect/>
            </a:stretch>
          </p:blipFill>
          <p:spPr>
            <a:xfrm>
              <a:off x="1174" y="3120"/>
              <a:ext cx="314" cy="297"/>
            </a:xfrm>
            <a:prstGeom prst="rect">
              <a:avLst/>
            </a:prstGeom>
            <a:noFill/>
            <a:ln w="12699">
              <a:noFill/>
              <a:miter/>
            </a:ln>
          </p:spPr>
        </p:pic>
        <p:pic>
          <p:nvPicPr>
            <p:cNvPr id="8209" name="图片 96275"/>
            <p:cNvPicPr/>
            <p:nvPr/>
          </p:nvPicPr>
          <p:blipFill>
            <a:blip r:embed="rId2" cstate="print"/>
            <a:stretch>
              <a:fillRect/>
            </a:stretch>
          </p:blipFill>
          <p:spPr>
            <a:xfrm>
              <a:off x="1568" y="3120"/>
              <a:ext cx="314" cy="297"/>
            </a:xfrm>
            <a:prstGeom prst="rect">
              <a:avLst/>
            </a:prstGeom>
            <a:noFill/>
            <a:ln w="12699">
              <a:noFill/>
              <a:miter/>
            </a:ln>
          </p:spPr>
        </p:pic>
        <p:pic>
          <p:nvPicPr>
            <p:cNvPr id="8210" name="图片 96276"/>
            <p:cNvPicPr>
              <a:picLocks noChangeAspect="1"/>
            </p:cNvPicPr>
            <p:nvPr/>
          </p:nvPicPr>
          <p:blipFill>
            <a:blip r:embed="rId3" cstate="print"/>
            <a:stretch>
              <a:fillRect/>
            </a:stretch>
          </p:blipFill>
          <p:spPr>
            <a:xfrm rot="-1102812">
              <a:off x="813" y="2592"/>
              <a:ext cx="725" cy="357"/>
            </a:xfrm>
            <a:prstGeom prst="rect">
              <a:avLst/>
            </a:prstGeom>
            <a:noFill/>
            <a:ln w="12700">
              <a:noFill/>
              <a:miter/>
            </a:ln>
          </p:spPr>
        </p:pic>
        <p:sp>
          <p:nvSpPr>
            <p:cNvPr id="8211" name="直接连接符 96277"/>
            <p:cNvSpPr/>
            <p:nvPr/>
          </p:nvSpPr>
          <p:spPr>
            <a:xfrm flipH="1">
              <a:off x="2324" y="2801"/>
              <a:ext cx="419" cy="429"/>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pic>
          <p:nvPicPr>
            <p:cNvPr id="8212" name="图片 96278"/>
            <p:cNvPicPr/>
            <p:nvPr/>
          </p:nvPicPr>
          <p:blipFill>
            <a:blip r:embed="rId2" cstate="print"/>
            <a:stretch>
              <a:fillRect/>
            </a:stretch>
          </p:blipFill>
          <p:spPr>
            <a:xfrm>
              <a:off x="2160" y="3120"/>
              <a:ext cx="314" cy="297"/>
            </a:xfrm>
            <a:prstGeom prst="rect">
              <a:avLst/>
            </a:prstGeom>
            <a:noFill/>
            <a:ln w="12699">
              <a:noFill/>
              <a:miter/>
            </a:ln>
          </p:spPr>
        </p:pic>
        <p:sp>
          <p:nvSpPr>
            <p:cNvPr id="8213" name="直接连接符 96279"/>
            <p:cNvSpPr/>
            <p:nvPr/>
          </p:nvSpPr>
          <p:spPr>
            <a:xfrm>
              <a:off x="2979" y="2882"/>
              <a:ext cx="117" cy="334"/>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214" name="直接连接符 96280"/>
            <p:cNvSpPr/>
            <p:nvPr/>
          </p:nvSpPr>
          <p:spPr>
            <a:xfrm>
              <a:off x="3096" y="2868"/>
              <a:ext cx="412" cy="334"/>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215" name="直接连接符 96281"/>
            <p:cNvSpPr/>
            <p:nvPr/>
          </p:nvSpPr>
          <p:spPr>
            <a:xfrm flipH="1">
              <a:off x="2714" y="2808"/>
              <a:ext cx="113" cy="432"/>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pic>
          <p:nvPicPr>
            <p:cNvPr id="8216" name="图片 96282"/>
            <p:cNvPicPr/>
            <p:nvPr/>
          </p:nvPicPr>
          <p:blipFill>
            <a:blip r:embed="rId2" cstate="print"/>
            <a:stretch>
              <a:fillRect/>
            </a:stretch>
          </p:blipFill>
          <p:spPr>
            <a:xfrm>
              <a:off x="2554" y="3120"/>
              <a:ext cx="314" cy="297"/>
            </a:xfrm>
            <a:prstGeom prst="rect">
              <a:avLst/>
            </a:prstGeom>
            <a:noFill/>
            <a:ln w="12699">
              <a:noFill/>
              <a:miter/>
            </a:ln>
          </p:spPr>
        </p:pic>
        <p:pic>
          <p:nvPicPr>
            <p:cNvPr id="8217" name="图片 96283"/>
            <p:cNvPicPr/>
            <p:nvPr/>
          </p:nvPicPr>
          <p:blipFill>
            <a:blip r:embed="rId2" cstate="print"/>
            <a:stretch>
              <a:fillRect/>
            </a:stretch>
          </p:blipFill>
          <p:spPr>
            <a:xfrm>
              <a:off x="2948" y="3120"/>
              <a:ext cx="314" cy="297"/>
            </a:xfrm>
            <a:prstGeom prst="rect">
              <a:avLst/>
            </a:prstGeom>
            <a:noFill/>
            <a:ln w="12699">
              <a:noFill/>
              <a:miter/>
            </a:ln>
          </p:spPr>
        </p:pic>
        <p:pic>
          <p:nvPicPr>
            <p:cNvPr id="8218" name="图片 96284"/>
            <p:cNvPicPr/>
            <p:nvPr/>
          </p:nvPicPr>
          <p:blipFill>
            <a:blip r:embed="rId2" cstate="print"/>
            <a:stretch>
              <a:fillRect/>
            </a:stretch>
          </p:blipFill>
          <p:spPr>
            <a:xfrm>
              <a:off x="3342" y="3120"/>
              <a:ext cx="314" cy="297"/>
            </a:xfrm>
            <a:prstGeom prst="rect">
              <a:avLst/>
            </a:prstGeom>
            <a:noFill/>
            <a:ln w="12699">
              <a:noFill/>
              <a:miter/>
            </a:ln>
          </p:spPr>
        </p:pic>
        <p:pic>
          <p:nvPicPr>
            <p:cNvPr id="8219" name="图片 96285"/>
            <p:cNvPicPr>
              <a:picLocks noChangeAspect="1"/>
            </p:cNvPicPr>
            <p:nvPr/>
          </p:nvPicPr>
          <p:blipFill>
            <a:blip r:embed="rId3" cstate="print"/>
            <a:stretch>
              <a:fillRect/>
            </a:stretch>
          </p:blipFill>
          <p:spPr>
            <a:xfrm rot="-1102812">
              <a:off x="2587" y="2592"/>
              <a:ext cx="724" cy="357"/>
            </a:xfrm>
            <a:prstGeom prst="rect">
              <a:avLst/>
            </a:prstGeom>
            <a:noFill/>
            <a:ln w="12700">
              <a:noFill/>
              <a:miter/>
            </a:ln>
          </p:spPr>
        </p:pic>
        <p:sp>
          <p:nvSpPr>
            <p:cNvPr id="8220" name="直接连接符 96286"/>
            <p:cNvSpPr/>
            <p:nvPr/>
          </p:nvSpPr>
          <p:spPr>
            <a:xfrm flipH="1">
              <a:off x="4099" y="2801"/>
              <a:ext cx="419" cy="429"/>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pic>
          <p:nvPicPr>
            <p:cNvPr id="8221" name="图片 96287"/>
            <p:cNvPicPr/>
            <p:nvPr/>
          </p:nvPicPr>
          <p:blipFill>
            <a:blip r:embed="rId2" cstate="print"/>
            <a:stretch>
              <a:fillRect/>
            </a:stretch>
          </p:blipFill>
          <p:spPr>
            <a:xfrm>
              <a:off x="3935" y="3120"/>
              <a:ext cx="314" cy="297"/>
            </a:xfrm>
            <a:prstGeom prst="rect">
              <a:avLst/>
            </a:prstGeom>
            <a:noFill/>
            <a:ln w="12699">
              <a:noFill/>
              <a:miter/>
            </a:ln>
          </p:spPr>
        </p:pic>
        <p:sp>
          <p:nvSpPr>
            <p:cNvPr id="8222" name="直接连接符 96288"/>
            <p:cNvSpPr/>
            <p:nvPr/>
          </p:nvSpPr>
          <p:spPr>
            <a:xfrm>
              <a:off x="4754" y="2882"/>
              <a:ext cx="117" cy="334"/>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223" name="直接连接符 96289"/>
            <p:cNvSpPr/>
            <p:nvPr/>
          </p:nvSpPr>
          <p:spPr>
            <a:xfrm>
              <a:off x="4871" y="2868"/>
              <a:ext cx="413" cy="334"/>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224" name="直接连接符 96290"/>
            <p:cNvSpPr/>
            <p:nvPr/>
          </p:nvSpPr>
          <p:spPr>
            <a:xfrm flipH="1">
              <a:off x="4489" y="2808"/>
              <a:ext cx="113" cy="432"/>
            </a:xfrm>
            <a:prstGeom prst="line">
              <a:avLst/>
            </a:prstGeom>
            <a:ln w="190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pic>
          <p:nvPicPr>
            <p:cNvPr id="8225" name="图片 96291"/>
            <p:cNvPicPr/>
            <p:nvPr/>
          </p:nvPicPr>
          <p:blipFill>
            <a:blip r:embed="rId2" cstate="print"/>
            <a:stretch>
              <a:fillRect/>
            </a:stretch>
          </p:blipFill>
          <p:spPr>
            <a:xfrm>
              <a:off x="4329" y="3120"/>
              <a:ext cx="314" cy="297"/>
            </a:xfrm>
            <a:prstGeom prst="rect">
              <a:avLst/>
            </a:prstGeom>
            <a:noFill/>
            <a:ln w="12699">
              <a:noFill/>
              <a:miter/>
            </a:ln>
          </p:spPr>
        </p:pic>
        <p:pic>
          <p:nvPicPr>
            <p:cNvPr id="8226" name="图片 96292"/>
            <p:cNvPicPr/>
            <p:nvPr/>
          </p:nvPicPr>
          <p:blipFill>
            <a:blip r:embed="rId2" cstate="print"/>
            <a:stretch>
              <a:fillRect/>
            </a:stretch>
          </p:blipFill>
          <p:spPr>
            <a:xfrm>
              <a:off x="4723" y="3120"/>
              <a:ext cx="314" cy="297"/>
            </a:xfrm>
            <a:prstGeom prst="rect">
              <a:avLst/>
            </a:prstGeom>
            <a:noFill/>
            <a:ln w="12699">
              <a:noFill/>
              <a:miter/>
            </a:ln>
          </p:spPr>
        </p:pic>
        <p:pic>
          <p:nvPicPr>
            <p:cNvPr id="8227" name="图片 96293"/>
            <p:cNvPicPr/>
            <p:nvPr/>
          </p:nvPicPr>
          <p:blipFill>
            <a:blip r:embed="rId2" cstate="print"/>
            <a:stretch>
              <a:fillRect/>
            </a:stretch>
          </p:blipFill>
          <p:spPr>
            <a:xfrm>
              <a:off x="5117" y="3120"/>
              <a:ext cx="314" cy="297"/>
            </a:xfrm>
            <a:prstGeom prst="rect">
              <a:avLst/>
            </a:prstGeom>
            <a:noFill/>
            <a:ln w="12699">
              <a:noFill/>
              <a:miter/>
            </a:ln>
          </p:spPr>
        </p:pic>
        <p:pic>
          <p:nvPicPr>
            <p:cNvPr id="8228" name="图片 96294"/>
            <p:cNvPicPr>
              <a:picLocks noChangeAspect="1"/>
            </p:cNvPicPr>
            <p:nvPr/>
          </p:nvPicPr>
          <p:blipFill>
            <a:blip r:embed="rId3" cstate="print"/>
            <a:stretch>
              <a:fillRect/>
            </a:stretch>
          </p:blipFill>
          <p:spPr>
            <a:xfrm rot="-1102812">
              <a:off x="4362" y="2592"/>
              <a:ext cx="725" cy="357"/>
            </a:xfrm>
            <a:prstGeom prst="rect">
              <a:avLst/>
            </a:prstGeom>
            <a:noFill/>
            <a:ln w="12700">
              <a:noFill/>
              <a:miter/>
            </a:ln>
          </p:spPr>
        </p:pic>
        <p:pic>
          <p:nvPicPr>
            <p:cNvPr id="8229" name="图片 96295"/>
            <p:cNvPicPr>
              <a:picLocks noChangeAspect="1"/>
            </p:cNvPicPr>
            <p:nvPr/>
          </p:nvPicPr>
          <p:blipFill>
            <a:blip r:embed="rId3" cstate="print"/>
            <a:stretch>
              <a:fillRect/>
            </a:stretch>
          </p:blipFill>
          <p:spPr>
            <a:xfrm rot="-1102812">
              <a:off x="2373" y="1789"/>
              <a:ext cx="969" cy="477"/>
            </a:xfrm>
            <a:prstGeom prst="rect">
              <a:avLst/>
            </a:prstGeom>
            <a:noFill/>
            <a:ln w="12700">
              <a:noFill/>
              <a:miter/>
            </a:ln>
          </p:spPr>
        </p:pic>
        <p:sp>
          <p:nvSpPr>
            <p:cNvPr id="8230" name="文本框 96296"/>
            <p:cNvSpPr txBox="1"/>
            <p:nvPr/>
          </p:nvSpPr>
          <p:spPr>
            <a:xfrm>
              <a:off x="4592" y="1794"/>
              <a:ext cx="691" cy="288"/>
            </a:xfrm>
            <a:prstGeom prst="rect">
              <a:avLst/>
            </a:prstGeom>
            <a:solidFill>
              <a:schemeClr val="bg1"/>
            </a:solidFill>
            <a:ln w="9525">
              <a:noFill/>
              <a:miter/>
            </a:ln>
          </p:spPr>
          <p:txBody>
            <a:bodyPr wrap="none" anchor="t">
              <a:spAutoFit/>
            </a:bodyPr>
            <a:lstStyle/>
            <a:p>
              <a:pPr lvl="0">
                <a:buClr>
                  <a:srgbClr val="000000"/>
                </a:buClr>
              </a:pPr>
              <a:r>
                <a:rPr lang="zh-CN" altLang="en-US" sz="2400" b="1" dirty="0">
                  <a:solidFill>
                    <a:schemeClr val="folHlink"/>
                  </a:solidFill>
                  <a:latin typeface="Times New Roman" panose="02020603050405020304" pitchFamily="18" charset="0"/>
                  <a:ea typeface="黑体" panose="02010600030101010101" pitchFamily="49" charset="-122"/>
                </a:rPr>
                <a:t>碰撞域</a:t>
              </a:r>
            </a:p>
          </p:txBody>
        </p:sp>
      </p:grpSp>
      <p:grpSp>
        <p:nvGrpSpPr>
          <p:cNvPr id="96314" name="组合 96313"/>
          <p:cNvGrpSpPr/>
          <p:nvPr/>
        </p:nvGrpSpPr>
        <p:grpSpPr>
          <a:xfrm>
            <a:off x="2328863" y="1493838"/>
            <a:ext cx="8002587" cy="665162"/>
            <a:chOff x="507" y="941"/>
            <a:chExt cx="5041" cy="419"/>
          </a:xfrm>
        </p:grpSpPr>
        <p:sp>
          <p:nvSpPr>
            <p:cNvPr id="8232" name="文本框 96307"/>
            <p:cNvSpPr txBox="1"/>
            <p:nvPr/>
          </p:nvSpPr>
          <p:spPr>
            <a:xfrm>
              <a:off x="987" y="966"/>
              <a:ext cx="4561" cy="365"/>
            </a:xfrm>
            <a:prstGeom prst="rect">
              <a:avLst/>
            </a:prstGeom>
            <a:noFill/>
            <a:ln w="9525">
              <a:noFill/>
              <a:miter/>
            </a:ln>
          </p:spPr>
          <p:txBody>
            <a:bodyPr anchor="t">
              <a:spAutoFit/>
            </a:bodyPr>
            <a:lstStyle/>
            <a:p>
              <a:pPr lvl="0" eaLnBrk="0" hangingPunct="0">
                <a:spcBef>
                  <a:spcPct val="50000"/>
                </a:spcBef>
              </a:pPr>
              <a:r>
                <a:rPr lang="zh-CN" altLang="en-US" sz="3200" b="1" dirty="0">
                  <a:solidFill>
                    <a:srgbClr val="4D4D4D"/>
                  </a:solidFill>
                  <a:latin typeface="黑体" pitchFamily="2" charset="-122"/>
                  <a:ea typeface="黑体" pitchFamily="2" charset="-122"/>
                </a:rPr>
                <a:t>一个更大的碰撞域</a:t>
              </a:r>
            </a:p>
          </p:txBody>
        </p:sp>
        <p:cxnSp>
          <p:nvCxnSpPr>
            <p:cNvPr id="8233" name="直接连接符 32"/>
            <p:cNvCxnSpPr/>
            <p:nvPr/>
          </p:nvCxnSpPr>
          <p:spPr>
            <a:xfrm>
              <a:off x="987" y="1318"/>
              <a:ext cx="2109" cy="0"/>
            </a:xfrm>
            <a:prstGeom prst="line">
              <a:avLst/>
            </a:prstGeom>
            <a:ln w="9525" cap="flat" cmpd="sng">
              <a:solidFill>
                <a:schemeClr val="tx1"/>
              </a:solidFill>
              <a:prstDash val="solid"/>
              <a:round/>
              <a:headEnd type="none" w="med" len="med"/>
              <a:tailEnd type="none" w="med" len="med"/>
            </a:ln>
          </p:spPr>
        </p:cxnSp>
        <p:grpSp>
          <p:nvGrpSpPr>
            <p:cNvPr id="8234" name="组合 96309"/>
            <p:cNvGrpSpPr/>
            <p:nvPr/>
          </p:nvGrpSpPr>
          <p:grpSpPr>
            <a:xfrm>
              <a:off x="507" y="941"/>
              <a:ext cx="480" cy="419"/>
              <a:chOff x="0" y="0"/>
              <a:chExt cx="1549" cy="1351"/>
            </a:xfrm>
          </p:grpSpPr>
          <p:sp>
            <p:nvSpPr>
              <p:cNvPr id="8235" name="六边形 96310"/>
              <p:cNvSpPr/>
              <p:nvPr/>
            </p:nvSpPr>
            <p:spPr>
              <a:xfrm>
                <a:off x="13" y="23"/>
                <a:ext cx="1536" cy="1328"/>
              </a:xfrm>
              <a:prstGeom prst="hexagon">
                <a:avLst>
                  <a:gd name="adj" fmla="val 28915"/>
                  <a:gd name="vf" fmla="val 115470"/>
                </a:avLst>
              </a:prstGeom>
              <a:solidFill>
                <a:srgbClr val="808080"/>
              </a:solidFill>
              <a:ln w="9525">
                <a:noFill/>
                <a:miter/>
              </a:ln>
            </p:spPr>
            <p:txBody>
              <a:bodyPr anchor="t"/>
              <a:lstStyle/>
              <a:p>
                <a:pPr lvl="0" eaLnBrk="0" hangingPunct="0"/>
                <a:endParaRPr lang="zh-CN" altLang="en-US" b="1">
                  <a:latin typeface="黑体" pitchFamily="2" charset="-122"/>
                  <a:ea typeface="黑体" pitchFamily="2" charset="-122"/>
                </a:endParaRPr>
              </a:p>
            </p:txBody>
          </p:sp>
          <p:sp>
            <p:nvSpPr>
              <p:cNvPr id="8236" name="六边形 96311"/>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sp>
            <p:nvSpPr>
              <p:cNvPr id="8237" name="六边形 96312"/>
              <p:cNvSpPr/>
              <p:nvPr/>
            </p:nvSpPr>
            <p:spPr>
              <a:xfrm>
                <a:off x="90" y="80"/>
                <a:ext cx="1350" cy="1168"/>
              </a:xfrm>
              <a:prstGeom prst="hexagon">
                <a:avLst>
                  <a:gd name="adj" fmla="val 28895"/>
                  <a:gd name="vf" fmla="val 115470"/>
                </a:avLst>
              </a:prstGeom>
              <a:gradFill rotWithShape="1">
                <a:gsLst>
                  <a:gs pos="0">
                    <a:srgbClr val="474776"/>
                  </a:gs>
                  <a:gs pos="100000">
                    <a:schemeClr val="hlink"/>
                  </a:gs>
                </a:gsLst>
                <a:lin ang="2700000" scaled="1"/>
                <a:tileRect/>
              </a:gradFill>
              <a:ln w="9525" cap="flat" cmpd="sng">
                <a:solidFill>
                  <a:schemeClr val="bg1"/>
                </a:solidFill>
                <a:prstDash val="solid"/>
                <a:miter/>
                <a:headEnd type="none" w="med" len="med"/>
                <a:tailEnd type="none" w="med" len="med"/>
              </a:ln>
            </p:spPr>
            <p:txBody>
              <a:bodyPr anchor="t"/>
              <a:lstStyle/>
              <a:p>
                <a:pPr lvl="0" eaLnBrk="0" hangingPunct="0"/>
                <a:endParaRPr lang="zh-CN" altLang="en-US" b="1">
                  <a:latin typeface="黑体" pitchFamily="2" charset="-122"/>
                  <a:ea typeface="黑体" pitchFamily="2" charset="-122"/>
                </a:endParaRPr>
              </a:p>
            </p:txBody>
          </p:sp>
        </p:grpSp>
      </p:grpSp>
      <p:sp>
        <p:nvSpPr>
          <p:cNvPr id="5121" name="Rectangle 2" descr="afbae0ddf0234c3bbd5a2eb4a4d10acd# #矩形 674"/>
          <p:cNvSpPr>
            <a:spLocks noGrp="1"/>
          </p:cNvSpPr>
          <p:nvPr>
            <p:ph type="title"/>
          </p:nvPr>
        </p:nvSpPr>
        <p:spPr/>
        <p:txBody>
          <a:bodyPr wrap="square" lIns="91440" tIns="45720" rIns="91440" bIns="45720" anchor="t"/>
          <a:lstStyle/>
          <a:p>
            <a:pPr algn="ctr" fontAlgn="base"/>
            <a:r>
              <a:rPr lang="zh-CN" altLang="en-US" b="1" dirty="0" smtClean="0">
                <a:effectLst>
                  <a:outerShdw blurRad="38100" dist="38100" dir="2700000">
                    <a:srgbClr val="C0C0C0"/>
                  </a:outerShdw>
                </a:effectLst>
                <a:latin typeface="微软雅黑" panose="020B0503020204020204" pitchFamily="34" charset="-122"/>
                <a:ea typeface="微软雅黑" panose="020B0503020204020204" pitchFamily="34" charset="-122"/>
              </a:rPr>
              <a:t>在</a:t>
            </a:r>
            <a:r>
              <a:rPr lang="zh-CN" altLang="en-US" b="1" dirty="0">
                <a:effectLst>
                  <a:outerShdw blurRad="38100" dist="38100" dir="2700000">
                    <a:srgbClr val="C0C0C0"/>
                  </a:outerShdw>
                </a:effectLst>
                <a:latin typeface="微软雅黑" panose="020B0503020204020204" pitchFamily="34" charset="-122"/>
                <a:ea typeface="微软雅黑" panose="020B0503020204020204" pitchFamily="34" charset="-122"/>
              </a:rPr>
              <a:t>物理层扩展局域网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6314"/>
                                        </p:tgtEl>
                                        <p:attrNameLst>
                                          <p:attrName>style.visibility</p:attrName>
                                        </p:attrNameLst>
                                      </p:cBhvr>
                                      <p:to>
                                        <p:strVal val="visible"/>
                                      </p:to>
                                    </p:set>
                                    <p:animEffect transition="in" filter="slide(fromBottom)">
                                      <p:cBhvr>
                                        <p:cTn id="7" dur="500"/>
                                        <p:tgtEl>
                                          <p:spTgt spid="963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6315"/>
                                        </p:tgtEl>
                                        <p:attrNameLst>
                                          <p:attrName>style.visibility</p:attrName>
                                        </p:attrNameLst>
                                      </p:cBhvr>
                                      <p:to>
                                        <p:strVal val="visible"/>
                                      </p:to>
                                    </p:set>
                                    <p:animEffect transition="in" filter="fade">
                                      <p:cBhvr>
                                        <p:cTn id="11" dur="1000"/>
                                        <p:tgtEl>
                                          <p:spTgt spid="96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1466851" y="931863"/>
            <a:ext cx="9141883" cy="768350"/>
          </a:xfrm>
        </p:spPr>
        <p:txBody>
          <a:bodyPr/>
          <a:lstStyle/>
          <a:p>
            <a:pPr algn="ctr"/>
            <a:r>
              <a:rPr lang="zh-CN" altLang="en-US" b="1"/>
              <a:t>数据链路层的两个子层 </a:t>
            </a:r>
          </a:p>
        </p:txBody>
      </p:sp>
      <p:sp>
        <p:nvSpPr>
          <p:cNvPr id="399363" name="Rectangle 3"/>
          <p:cNvSpPr>
            <a:spLocks noGrp="1" noChangeArrowheads="1"/>
          </p:cNvSpPr>
          <p:nvPr>
            <p:ph type="body" idx="1"/>
          </p:nvPr>
        </p:nvSpPr>
        <p:spPr>
          <a:xfrm>
            <a:off x="912285" y="1844675"/>
            <a:ext cx="10847916" cy="4840288"/>
          </a:xfrm>
        </p:spPr>
        <p:txBody>
          <a:bodyPr>
            <a:normAutofit fontScale="92500" lnSpcReduction="10000"/>
          </a:bodyPr>
          <a:lstStyle/>
          <a:p>
            <a:pPr>
              <a:lnSpc>
                <a:spcPct val="150000"/>
              </a:lnSpc>
            </a:pPr>
            <a:r>
              <a:rPr lang="zh-CN" altLang="en-US" sz="3200" b="1" dirty="0"/>
              <a:t>为了使数据链路层能更好地适应多种局域网标准，</a:t>
            </a:r>
            <a:r>
              <a:rPr lang="en-US" altLang="zh-CN" sz="3200" b="1" dirty="0"/>
              <a:t>802 </a:t>
            </a:r>
            <a:r>
              <a:rPr lang="zh-CN" altLang="en-US" sz="3200" b="1" dirty="0"/>
              <a:t>委员会就将局域网的数据链路层拆成两个子层：</a:t>
            </a:r>
          </a:p>
          <a:p>
            <a:pPr lvl="1">
              <a:lnSpc>
                <a:spcPct val="150000"/>
              </a:lnSpc>
            </a:pPr>
            <a:r>
              <a:rPr lang="zh-CN" altLang="en-US" sz="2800" b="1" dirty="0">
                <a:solidFill>
                  <a:srgbClr val="333399"/>
                </a:solidFill>
                <a:latin typeface="Arial" charset="0"/>
                <a:ea typeface="黑体" pitchFamily="2" charset="-122"/>
              </a:rPr>
              <a:t>逻辑链路控制 </a:t>
            </a:r>
            <a:r>
              <a:rPr lang="en-US" altLang="zh-CN" sz="2800" b="1" dirty="0">
                <a:solidFill>
                  <a:srgbClr val="333399"/>
                </a:solidFill>
                <a:latin typeface="Arial" charset="0"/>
                <a:ea typeface="黑体" pitchFamily="2" charset="-122"/>
              </a:rPr>
              <a:t>LLC (Logical Link Control)</a:t>
            </a:r>
            <a:r>
              <a:rPr lang="zh-CN" altLang="en-US" sz="2800" b="1" dirty="0">
                <a:solidFill>
                  <a:srgbClr val="333399"/>
                </a:solidFill>
                <a:latin typeface="Arial" charset="0"/>
                <a:ea typeface="黑体" pitchFamily="2" charset="-122"/>
              </a:rPr>
              <a:t>子层</a:t>
            </a:r>
          </a:p>
          <a:p>
            <a:pPr lvl="1">
              <a:lnSpc>
                <a:spcPct val="150000"/>
              </a:lnSpc>
            </a:pPr>
            <a:r>
              <a:rPr lang="zh-CN" altLang="en-US" sz="2800" b="1" dirty="0">
                <a:solidFill>
                  <a:srgbClr val="333399"/>
                </a:solidFill>
                <a:latin typeface="Arial" charset="0"/>
                <a:ea typeface="黑体" pitchFamily="2" charset="-122"/>
              </a:rPr>
              <a:t>媒体接入控制 </a:t>
            </a:r>
            <a:r>
              <a:rPr lang="en-US" altLang="zh-CN" sz="2800" b="1" dirty="0">
                <a:solidFill>
                  <a:srgbClr val="333399"/>
                </a:solidFill>
                <a:latin typeface="Arial" charset="0"/>
                <a:ea typeface="黑体" pitchFamily="2" charset="-122"/>
              </a:rPr>
              <a:t>MAC (Medium Access Control)</a:t>
            </a:r>
            <a:r>
              <a:rPr lang="zh-CN" altLang="en-US" sz="2800" b="1" dirty="0">
                <a:solidFill>
                  <a:srgbClr val="333399"/>
                </a:solidFill>
                <a:latin typeface="Arial" charset="0"/>
                <a:ea typeface="黑体" pitchFamily="2" charset="-122"/>
              </a:rPr>
              <a:t>子层。</a:t>
            </a:r>
          </a:p>
          <a:p>
            <a:pPr>
              <a:lnSpc>
                <a:spcPct val="150000"/>
              </a:lnSpc>
            </a:pPr>
            <a:r>
              <a:rPr lang="zh-CN" altLang="en-US" sz="3200" b="1" dirty="0"/>
              <a:t>与接入到传输媒体有关的内容都放在 </a:t>
            </a:r>
            <a:r>
              <a:rPr lang="en-US" altLang="zh-CN" sz="3200" b="1" dirty="0"/>
              <a:t>MAC</a:t>
            </a:r>
            <a:r>
              <a:rPr lang="zh-CN" altLang="en-US" sz="3200" b="1" dirty="0"/>
              <a:t>子层，而 </a:t>
            </a:r>
            <a:r>
              <a:rPr lang="en-US" altLang="zh-CN" sz="3200" b="1" dirty="0"/>
              <a:t>LLC </a:t>
            </a:r>
            <a:r>
              <a:rPr lang="zh-CN" altLang="en-US" sz="3200" b="1" dirty="0"/>
              <a:t>子层则与传输媒体无关，不管采用何种协议的局域网对 </a:t>
            </a:r>
            <a:r>
              <a:rPr lang="en-US" altLang="zh-CN" sz="3200" b="1" dirty="0"/>
              <a:t>LLC </a:t>
            </a:r>
            <a:r>
              <a:rPr lang="zh-CN" altLang="en-US" sz="3200" b="1" dirty="0"/>
              <a:t>子层来说都是透明的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4600" y="260350"/>
            <a:ext cx="7848600" cy="609600"/>
          </a:xfrm>
        </p:spPr>
        <p:txBody>
          <a:bodyPr anchor="ctr">
            <a:normAutofit fontScale="90000"/>
          </a:bodyPr>
          <a:lstStyle/>
          <a:p>
            <a:pPr algn="l" fontAlgn="base"/>
            <a:r>
              <a:rPr lang="zh-CN" altLang="en-US" b="1" strike="noStrike" noProof="1" smtClean="0">
                <a:effectLst>
                  <a:outerShdw blurRad="38100" dist="38100" dir="2700000">
                    <a:srgbClr val="C0C0C0"/>
                  </a:outerShdw>
                </a:effectLst>
                <a:latin typeface="微软雅黑" panose="020B0503020204020204" pitchFamily="34" charset="-122"/>
                <a:ea typeface="微软雅黑" panose="020B0503020204020204" pitchFamily="34" charset="-122"/>
                <a:sym typeface="+mn-ea"/>
              </a:rPr>
              <a:t>高速以太网技术</a:t>
            </a:r>
            <a:endParaRPr lang="zh-CN" altLang="en-US"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sym typeface="+mn-ea"/>
            </a:endParaRPr>
          </a:p>
        </p:txBody>
      </p:sp>
      <p:sp>
        <p:nvSpPr>
          <p:cNvPr id="5123" name="页脚占位符 4"/>
          <p:cNvSpPr>
            <a:spLocks noGrp="1"/>
          </p:cNvSpPr>
          <p:nvPr>
            <p:ph type="ftr" sz="quarter" idx="11"/>
          </p:nvPr>
        </p:nvSpPr>
        <p:spPr>
          <a:xfrm>
            <a:off x="7467600" y="6508750"/>
            <a:ext cx="2895600" cy="304800"/>
          </a:xfrm>
          <a:prstGeom prst="rect">
            <a:avLst/>
          </a:prstGeom>
          <a:noFill/>
          <a:ln w="9525">
            <a:noFill/>
            <a:miter/>
          </a:ln>
        </p:spPr>
        <p:txBody>
          <a:bodyPr anchor="t"/>
          <a:lstStyle/>
          <a:p>
            <a:r>
              <a:rPr lang="en-US" altLang="zh-CN">
                <a:latin typeface="Verdana" panose="020B0604030504040204" pitchFamily="34" charset="0"/>
              </a:rPr>
              <a:t>Company Logo</a:t>
            </a:r>
          </a:p>
        </p:txBody>
      </p:sp>
      <p:grpSp>
        <p:nvGrpSpPr>
          <p:cNvPr id="6" name="组合 5"/>
          <p:cNvGrpSpPr/>
          <p:nvPr/>
        </p:nvGrpSpPr>
        <p:grpSpPr>
          <a:xfrm>
            <a:off x="2270125" y="2203450"/>
            <a:ext cx="7477125" cy="793750"/>
            <a:chOff x="476" y="748"/>
            <a:chExt cx="4637" cy="499"/>
          </a:xfrm>
        </p:grpSpPr>
        <p:pic>
          <p:nvPicPr>
            <p:cNvPr id="5125" name="图片 6" descr="图片6"/>
            <p:cNvPicPr>
              <a:picLocks noChangeAspect="1"/>
            </p:cNvPicPr>
            <p:nvPr/>
          </p:nvPicPr>
          <p:blipFill>
            <a:blip r:embed="rId2" cstate="print"/>
            <a:stretch>
              <a:fillRect/>
            </a:stretch>
          </p:blipFill>
          <p:spPr>
            <a:xfrm>
              <a:off x="476" y="748"/>
              <a:ext cx="4637" cy="499"/>
            </a:xfrm>
            <a:prstGeom prst="rect">
              <a:avLst/>
            </a:prstGeom>
            <a:noFill/>
            <a:ln w="9525">
              <a:noFill/>
              <a:miter/>
            </a:ln>
          </p:spPr>
        </p:pic>
        <p:sp>
          <p:nvSpPr>
            <p:cNvPr id="8" name="文本框 7"/>
            <p:cNvSpPr txBox="1"/>
            <p:nvPr/>
          </p:nvSpPr>
          <p:spPr>
            <a:xfrm>
              <a:off x="839" y="794"/>
              <a:ext cx="3900" cy="330"/>
            </a:xfrm>
            <a:prstGeom prst="rect">
              <a:avLst/>
            </a:prstGeom>
            <a:noFill/>
            <a:ln w="9525">
              <a:noFill/>
              <a:miter/>
            </a:ln>
          </p:spPr>
          <p:txBody>
            <a:bodyPr lIns="92364" tIns="46182" rIns="92364" bIns="46182">
              <a:spAutoFit/>
            </a:bodyPr>
            <a:lstStyle/>
            <a:p>
              <a:pPr lvl="0" defTabSz="711200" eaLnBrk="1" fontAlgn="base" hangingPunct="1">
                <a:spcBef>
                  <a:spcPct val="20000"/>
                </a:spcBef>
                <a:buClr>
                  <a:schemeClr val="folHlink"/>
                </a:buClr>
                <a:buSzPct val="60000"/>
                <a:buFont typeface="Wingdings" panose="05000000000000000000" pitchFamily="2" charset="2"/>
                <a:buNone/>
              </a:pPr>
              <a:r>
                <a:rPr lang="en-US" altLang="zh-CN" sz="28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1. 100BASE-T</a:t>
              </a:r>
              <a:r>
                <a:rPr lang="zh-CN" altLang="en-US" sz="28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以太网</a:t>
              </a:r>
              <a:endParaRPr lang="zh-CN" altLang="en-US" sz="28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292350" y="3213100"/>
            <a:ext cx="7477125" cy="793750"/>
            <a:chOff x="397" y="1894"/>
            <a:chExt cx="4637" cy="499"/>
          </a:xfrm>
        </p:grpSpPr>
        <p:pic>
          <p:nvPicPr>
            <p:cNvPr id="5128" name="图片 9" descr="图片6"/>
            <p:cNvPicPr>
              <a:picLocks noChangeAspect="1"/>
            </p:cNvPicPr>
            <p:nvPr/>
          </p:nvPicPr>
          <p:blipFill>
            <a:blip r:embed="rId2" cstate="print"/>
            <a:stretch>
              <a:fillRect/>
            </a:stretch>
          </p:blipFill>
          <p:spPr>
            <a:xfrm>
              <a:off x="397" y="1894"/>
              <a:ext cx="4637" cy="499"/>
            </a:xfrm>
            <a:prstGeom prst="rect">
              <a:avLst/>
            </a:prstGeom>
            <a:noFill/>
            <a:ln w="9525">
              <a:noFill/>
              <a:miter/>
            </a:ln>
          </p:spPr>
        </p:pic>
        <p:sp>
          <p:nvSpPr>
            <p:cNvPr id="11" name="文本框 10"/>
            <p:cNvSpPr txBox="1"/>
            <p:nvPr/>
          </p:nvSpPr>
          <p:spPr>
            <a:xfrm>
              <a:off x="747" y="1939"/>
              <a:ext cx="3900" cy="330"/>
            </a:xfrm>
            <a:prstGeom prst="rect">
              <a:avLst/>
            </a:prstGeom>
            <a:noFill/>
            <a:ln w="9525">
              <a:noFill/>
              <a:miter/>
            </a:ln>
          </p:spPr>
          <p:txBody>
            <a:bodyPr lIns="92364" tIns="46182" rIns="92364" bIns="46182">
              <a:spAutoFit/>
            </a:bodyPr>
            <a:lstStyle/>
            <a:p>
              <a:pPr lvl="0" defTabSz="711200" eaLnBrk="1" fontAlgn="base" hangingPunct="1">
                <a:spcBef>
                  <a:spcPct val="20000"/>
                </a:spcBef>
                <a:buClr>
                  <a:schemeClr val="folHlink"/>
                </a:buClr>
                <a:buSzPct val="60000"/>
                <a:buFont typeface="Wingdings" panose="05000000000000000000" pitchFamily="2" charset="2"/>
                <a:buNone/>
              </a:pPr>
              <a:r>
                <a:rPr lang="en-US" altLang="zh-CN" sz="28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2. </a:t>
              </a:r>
              <a:r>
                <a:rPr lang="zh-CN" altLang="en-US" sz="28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吉比特以太网</a:t>
              </a:r>
              <a:endParaRPr lang="zh-CN" altLang="en-US" sz="28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290763" y="4221163"/>
            <a:ext cx="7477125" cy="793750"/>
            <a:chOff x="397" y="1894"/>
            <a:chExt cx="4637" cy="499"/>
          </a:xfrm>
        </p:grpSpPr>
        <p:pic>
          <p:nvPicPr>
            <p:cNvPr id="5131" name="图片 11" descr="图片6"/>
            <p:cNvPicPr>
              <a:picLocks noChangeAspect="1"/>
            </p:cNvPicPr>
            <p:nvPr/>
          </p:nvPicPr>
          <p:blipFill>
            <a:blip r:embed="rId2" cstate="print"/>
            <a:stretch>
              <a:fillRect/>
            </a:stretch>
          </p:blipFill>
          <p:spPr>
            <a:xfrm>
              <a:off x="397" y="1894"/>
              <a:ext cx="4637" cy="499"/>
            </a:xfrm>
            <a:prstGeom prst="rect">
              <a:avLst/>
            </a:prstGeom>
            <a:noFill/>
            <a:ln w="9525">
              <a:noFill/>
              <a:miter/>
            </a:ln>
          </p:spPr>
        </p:pic>
        <p:sp>
          <p:nvSpPr>
            <p:cNvPr id="13" name="文本框 12"/>
            <p:cNvSpPr txBox="1"/>
            <p:nvPr/>
          </p:nvSpPr>
          <p:spPr>
            <a:xfrm>
              <a:off x="747" y="1939"/>
              <a:ext cx="3900" cy="330"/>
            </a:xfrm>
            <a:prstGeom prst="rect">
              <a:avLst/>
            </a:prstGeom>
            <a:noFill/>
            <a:ln w="9525">
              <a:noFill/>
              <a:miter/>
            </a:ln>
          </p:spPr>
          <p:txBody>
            <a:bodyPr lIns="92364" tIns="46182" rIns="92364" bIns="46182">
              <a:spAutoFit/>
            </a:bodyPr>
            <a:lstStyle/>
            <a:p>
              <a:pPr lvl="0" defTabSz="711200" eaLnBrk="1" fontAlgn="base" hangingPunct="1">
                <a:spcBef>
                  <a:spcPct val="20000"/>
                </a:spcBef>
                <a:buClr>
                  <a:schemeClr val="folHlink"/>
                </a:buClr>
                <a:buSzPct val="60000"/>
                <a:buFont typeface="Wingdings" panose="05000000000000000000" pitchFamily="2" charset="2"/>
                <a:buNone/>
              </a:pPr>
              <a:r>
                <a:rPr lang="en-US" altLang="zh-CN" sz="28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3. 10</a:t>
              </a:r>
              <a:r>
                <a:rPr lang="zh-CN" altLang="en-US" sz="28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吉比特以太网</a:t>
              </a:r>
              <a:endParaRPr lang="zh-CN" altLang="en-US" sz="28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2290763" y="5229225"/>
            <a:ext cx="7477125" cy="793750"/>
            <a:chOff x="397" y="1894"/>
            <a:chExt cx="4637" cy="499"/>
          </a:xfrm>
        </p:grpSpPr>
        <p:pic>
          <p:nvPicPr>
            <p:cNvPr id="5134" name="图片 14" descr="图片6"/>
            <p:cNvPicPr>
              <a:picLocks noChangeAspect="1"/>
            </p:cNvPicPr>
            <p:nvPr/>
          </p:nvPicPr>
          <p:blipFill>
            <a:blip r:embed="rId2" cstate="print"/>
            <a:stretch>
              <a:fillRect/>
            </a:stretch>
          </p:blipFill>
          <p:spPr>
            <a:xfrm>
              <a:off x="397" y="1894"/>
              <a:ext cx="4637" cy="499"/>
            </a:xfrm>
            <a:prstGeom prst="rect">
              <a:avLst/>
            </a:prstGeom>
            <a:noFill/>
            <a:ln w="9525">
              <a:noFill/>
              <a:miter/>
            </a:ln>
          </p:spPr>
        </p:pic>
        <p:sp>
          <p:nvSpPr>
            <p:cNvPr id="16" name="文本框 15"/>
            <p:cNvSpPr txBox="1"/>
            <p:nvPr/>
          </p:nvSpPr>
          <p:spPr>
            <a:xfrm>
              <a:off x="747" y="1939"/>
              <a:ext cx="3900" cy="330"/>
            </a:xfrm>
            <a:prstGeom prst="rect">
              <a:avLst/>
            </a:prstGeom>
            <a:noFill/>
            <a:ln w="9525">
              <a:noFill/>
              <a:miter/>
            </a:ln>
          </p:spPr>
          <p:txBody>
            <a:bodyPr lIns="92364" tIns="46182" rIns="92364" bIns="46182">
              <a:spAutoFit/>
            </a:bodyPr>
            <a:lstStyle/>
            <a:p>
              <a:pPr lvl="0" defTabSz="711200" eaLnBrk="1" fontAlgn="base" hangingPunct="1">
                <a:spcBef>
                  <a:spcPct val="20000"/>
                </a:spcBef>
                <a:buClr>
                  <a:schemeClr val="folHlink"/>
                </a:buClr>
                <a:buSzPct val="60000"/>
                <a:buFont typeface="Wingdings" panose="05000000000000000000" pitchFamily="2" charset="2"/>
                <a:buNone/>
              </a:pPr>
              <a:r>
                <a:rPr lang="en-US" altLang="zh-CN" sz="28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4. </a:t>
              </a:r>
              <a:r>
                <a:rPr lang="zh-CN" altLang="en-US" sz="28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使用高速以太网进行宽带接入</a:t>
              </a:r>
              <a:endParaRPr lang="zh-CN" altLang="en-US" sz="2800"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lide(fromBottom)">
                                      <p:cBhvr>
                                        <p:cTn id="11" dur="500"/>
                                        <p:tgtEl>
                                          <p:spTgt spid="9"/>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lide(fromBottom)">
                                      <p:cBhvr>
                                        <p:cTn id="15" dur="500"/>
                                        <p:tgtEl>
                                          <p:spTgt spid="3"/>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lide(fromBottom)">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6778" y="2245365"/>
            <a:ext cx="9501254" cy="861774"/>
          </a:xfrm>
          <a:prstGeom prst="rect">
            <a:avLst/>
          </a:prstGeom>
          <a:noFill/>
        </p:spPr>
        <p:txBody>
          <a:bodyPr wrap="square" rtlCol="0">
            <a:spAutoFit/>
          </a:bodyPr>
          <a:lstStyle/>
          <a:p>
            <a:pPr lvl="0" indent="457200" algn="just">
              <a:lnSpc>
                <a:spcPct val="125000"/>
              </a:lnSpc>
            </a:pPr>
            <a:r>
              <a:rPr lang="zh-CN" altLang="en-US" sz="2000" dirty="0" smtClean="0">
                <a:latin typeface="Times New Roman" pitchFamily="18" charset="0"/>
                <a:ea typeface="微软雅黑" pitchFamily="34" charset="-122"/>
                <a:cs typeface="Times New Roman" pitchFamily="18" charset="0"/>
              </a:rPr>
              <a:t>快速以太网标准支持</a:t>
            </a:r>
            <a:r>
              <a:rPr lang="en-US" altLang="zh-CN" sz="2000" dirty="0" smtClean="0">
                <a:latin typeface="Times New Roman" pitchFamily="18" charset="0"/>
                <a:ea typeface="微软雅黑" pitchFamily="34" charset="-122"/>
                <a:cs typeface="Times New Roman" pitchFamily="18" charset="0"/>
              </a:rPr>
              <a:t>3</a:t>
            </a:r>
            <a:r>
              <a:rPr lang="zh-CN" altLang="en-US" sz="2000" dirty="0" smtClean="0">
                <a:latin typeface="Times New Roman" pitchFamily="18" charset="0"/>
                <a:ea typeface="微软雅黑" pitchFamily="34" charset="-122"/>
                <a:cs typeface="Times New Roman" pitchFamily="18" charset="0"/>
              </a:rPr>
              <a:t>种不同的物理层标准，分别是</a:t>
            </a:r>
            <a:r>
              <a:rPr lang="en-US" altLang="zh-CN" sz="2000" dirty="0" smtClean="0">
                <a:latin typeface="Times New Roman" pitchFamily="18" charset="0"/>
                <a:ea typeface="微软雅黑" pitchFamily="34" charset="-122"/>
                <a:cs typeface="Times New Roman" pitchFamily="18" charset="0"/>
              </a:rPr>
              <a:t>100Base-TX</a:t>
            </a: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100Base-TX</a:t>
            </a:r>
            <a:r>
              <a:rPr lang="zh-CN" altLang="en-US" sz="2000" dirty="0" smtClean="0">
                <a:latin typeface="Times New Roman" pitchFamily="18" charset="0"/>
                <a:ea typeface="微软雅黑" pitchFamily="34" charset="-122"/>
                <a:cs typeface="Times New Roman" pitchFamily="18" charset="0"/>
              </a:rPr>
              <a:t>和</a:t>
            </a:r>
            <a:r>
              <a:rPr lang="en-US" altLang="zh-CN" sz="2000" dirty="0" smtClean="0">
                <a:latin typeface="Times New Roman" pitchFamily="18" charset="0"/>
                <a:ea typeface="微软雅黑" pitchFamily="34" charset="-122"/>
                <a:cs typeface="Times New Roman" pitchFamily="18" charset="0"/>
              </a:rPr>
              <a:t>100Base-FX</a:t>
            </a:r>
            <a:r>
              <a:rPr lang="zh-CN" altLang="en-US" sz="2000" dirty="0" smtClean="0">
                <a:latin typeface="Times New Roman" pitchFamily="18" charset="0"/>
                <a:ea typeface="微软雅黑" pitchFamily="34" charset="-122"/>
                <a:cs typeface="Times New Roman" pitchFamily="18" charset="0"/>
              </a:rPr>
              <a:t>，如表所示。</a:t>
            </a:r>
          </a:p>
        </p:txBody>
      </p:sp>
      <p:sp>
        <p:nvSpPr>
          <p:cNvPr id="4" name="îṣļîḑé-Rectangle 70"/>
          <p:cNvSpPr/>
          <p:nvPr/>
        </p:nvSpPr>
        <p:spPr>
          <a:xfrm>
            <a:off x="969660" y="334796"/>
            <a:ext cx="4280687" cy="492443"/>
          </a:xfrm>
          <a:prstGeom prst="rect">
            <a:avLst/>
          </a:prstGeom>
        </p:spPr>
        <p:txBody>
          <a:bodyPr wrap="none" lIns="144000" tIns="0" rIns="144000" bIns="0">
            <a:spAutoFit/>
          </a:bodyPr>
          <a:lstStyle/>
          <a:p>
            <a:pPr lvl="0" defTabSz="711200" fontAlgn="base">
              <a:spcBef>
                <a:spcPct val="20000"/>
              </a:spcBef>
              <a:buClr>
                <a:schemeClr val="folHlink"/>
              </a:buClr>
              <a:buSzPct val="60000"/>
            </a:pPr>
            <a:r>
              <a:rPr lang="en-US" altLang="zh-CN" sz="3200" b="1" noProof="1">
                <a:solidFill>
                  <a:schemeClr val="bg1"/>
                </a:solidFill>
                <a:effectLst>
                  <a:outerShdw blurRad="38100" dist="38100" dir="2700000">
                    <a:srgbClr val="C0C0C0"/>
                  </a:outerShdw>
                </a:effectLst>
                <a:latin typeface="微软雅黑" panose="020B0503020204020204" pitchFamily="34" charset="-122"/>
                <a:ea typeface="微软雅黑" panose="020B0503020204020204" pitchFamily="34" charset="-122"/>
                <a:cs typeface="+mn-ea"/>
              </a:rPr>
              <a:t>1. 100BASE-T</a:t>
            </a:r>
            <a:r>
              <a:rPr lang="zh-CN" altLang="en-US" sz="3200" b="1" noProof="1">
                <a:solidFill>
                  <a:schemeClr val="bg1"/>
                </a:solidFill>
                <a:effectLst>
                  <a:outerShdw blurRad="38100" dist="38100" dir="2700000">
                    <a:srgbClr val="C0C0C0"/>
                  </a:outerShdw>
                </a:effectLst>
                <a:latin typeface="微软雅黑" panose="020B0503020204020204" pitchFamily="34" charset="-122"/>
                <a:ea typeface="微软雅黑" panose="020B0503020204020204" pitchFamily="34" charset="-122"/>
                <a:cs typeface="+mn-ea"/>
              </a:rPr>
              <a:t>以太网</a:t>
            </a:r>
            <a:endParaRPr lang="zh-CN" altLang="en-US" sz="3200" b="1" noProof="1">
              <a:solidFill>
                <a:schemeClr val="bg1"/>
              </a:solidFill>
              <a:effectLst>
                <a:outerShdw blurRad="38100" dist="38100" dir="2700000">
                  <a:srgbClr val="C0C0C0"/>
                </a:outerShdw>
              </a:effectLst>
              <a:latin typeface="微软雅黑" panose="020B0503020204020204" pitchFamily="34" charset="-122"/>
              <a:ea typeface="微软雅黑" panose="020B0503020204020204" pitchFamily="34" charset="-122"/>
            </a:endParaRPr>
          </a:p>
        </p:txBody>
      </p:sp>
      <p:sp>
        <p:nvSpPr>
          <p:cNvPr id="8" name="TextBox 7"/>
          <p:cNvSpPr txBox="1"/>
          <p:nvPr/>
        </p:nvSpPr>
        <p:spPr>
          <a:xfrm>
            <a:off x="3381356" y="3357562"/>
            <a:ext cx="4786346" cy="438582"/>
          </a:xfrm>
          <a:prstGeom prst="rect">
            <a:avLst/>
          </a:prstGeom>
          <a:noFill/>
        </p:spPr>
        <p:txBody>
          <a:bodyPr wrap="square" rtlCol="0">
            <a:spAutoFit/>
          </a:bodyPr>
          <a:lstStyle/>
          <a:p>
            <a:pPr lvl="0" indent="457200" algn="just">
              <a:lnSpc>
                <a:spcPct val="125000"/>
              </a:lnSpc>
            </a:pPr>
            <a:r>
              <a:rPr lang="zh-CN" altLang="en-US" dirty="0" smtClean="0">
                <a:latin typeface="Times New Roman" pitchFamily="18" charset="0"/>
                <a:ea typeface="微软雅黑" pitchFamily="34" charset="-122"/>
                <a:cs typeface="Times New Roman" pitchFamily="18" charset="0"/>
              </a:rPr>
              <a:t>表</a:t>
            </a:r>
            <a:r>
              <a:rPr lang="en-US" altLang="zh-CN" dirty="0" smtClean="0">
                <a:latin typeface="Times New Roman" pitchFamily="18" charset="0"/>
                <a:ea typeface="微软雅黑" pitchFamily="34" charset="-122"/>
                <a:cs typeface="Times New Roman" pitchFamily="18" charset="0"/>
              </a:rPr>
              <a:t>   </a:t>
            </a:r>
            <a:r>
              <a:rPr lang="zh-CN" altLang="en-US" dirty="0" smtClean="0">
                <a:latin typeface="Times New Roman" pitchFamily="18" charset="0"/>
                <a:ea typeface="微软雅黑" pitchFamily="34" charset="-122"/>
                <a:cs typeface="Times New Roman" pitchFamily="18" charset="0"/>
              </a:rPr>
              <a:t>快速以太网的</a:t>
            </a:r>
            <a:r>
              <a:rPr lang="en-US" altLang="zh-CN" dirty="0" smtClean="0">
                <a:latin typeface="Times New Roman" pitchFamily="18" charset="0"/>
                <a:ea typeface="微软雅黑" pitchFamily="34" charset="-122"/>
                <a:cs typeface="Times New Roman" pitchFamily="18" charset="0"/>
              </a:rPr>
              <a:t>3</a:t>
            </a:r>
            <a:r>
              <a:rPr lang="zh-CN" altLang="en-US" dirty="0" smtClean="0">
                <a:latin typeface="Times New Roman" pitchFamily="18" charset="0"/>
                <a:ea typeface="微软雅黑" pitchFamily="34" charset="-122"/>
                <a:cs typeface="Times New Roman" pitchFamily="18" charset="0"/>
              </a:rPr>
              <a:t>种物理层标准</a:t>
            </a:r>
          </a:p>
        </p:txBody>
      </p:sp>
      <p:graphicFrame>
        <p:nvGraphicFramePr>
          <p:cNvPr id="10" name="表格 9"/>
          <p:cNvGraphicFramePr>
            <a:graphicFrameLocks noGrp="1"/>
          </p:cNvGraphicFramePr>
          <p:nvPr/>
        </p:nvGraphicFramePr>
        <p:xfrm>
          <a:off x="1595406" y="3929066"/>
          <a:ext cx="8358246" cy="2500332"/>
        </p:xfrm>
        <a:graphic>
          <a:graphicData uri="http://schemas.openxmlformats.org/drawingml/2006/table">
            <a:tbl>
              <a:tblPr/>
              <a:tblGrid>
                <a:gridCol w="1872049"/>
                <a:gridCol w="2146259"/>
                <a:gridCol w="2169969"/>
                <a:gridCol w="2169969"/>
              </a:tblGrid>
              <a:tr h="416722">
                <a:tc>
                  <a:txBody>
                    <a:bodyPr/>
                    <a:lstStyle/>
                    <a:p>
                      <a:pPr algn="ctr">
                        <a:spcAft>
                          <a:spcPts val="0"/>
                        </a:spcAft>
                      </a:pPr>
                      <a:r>
                        <a:rPr lang="zh-CN" sz="2000" kern="500" dirty="0">
                          <a:latin typeface="Times New Roman" pitchFamily="18" charset="0"/>
                          <a:ea typeface="微软雅黑" pitchFamily="34" charset="-122"/>
                          <a:cs typeface="Times New Roman" pitchFamily="18" charset="0"/>
                        </a:rPr>
                        <a:t>物理层标准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algn="ctr">
                        <a:spcAft>
                          <a:spcPts val="0"/>
                        </a:spcAft>
                      </a:pPr>
                      <a:r>
                        <a:rPr lang="en-US" sz="2000" kern="500">
                          <a:latin typeface="Times New Roman" pitchFamily="18" charset="0"/>
                          <a:ea typeface="微软雅黑" pitchFamily="34" charset="-122"/>
                          <a:cs typeface="Times New Roman" pitchFamily="18" charset="0"/>
                        </a:rPr>
                        <a:t>100Base-TX</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500">
                          <a:latin typeface="Times New Roman" pitchFamily="18" charset="0"/>
                          <a:ea typeface="微软雅黑" pitchFamily="34" charset="-122"/>
                          <a:cs typeface="Times New Roman" pitchFamily="18" charset="0"/>
                        </a:rPr>
                        <a:t>100Base-T4</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500">
                          <a:latin typeface="Times New Roman" pitchFamily="18" charset="0"/>
                          <a:ea typeface="微软雅黑" pitchFamily="34" charset="-122"/>
                          <a:cs typeface="Times New Roman" pitchFamily="18" charset="0"/>
                        </a:rPr>
                        <a:t>100Base-FX</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722">
                <a:tc>
                  <a:txBody>
                    <a:bodyPr/>
                    <a:lstStyle/>
                    <a:p>
                      <a:pPr algn="ctr">
                        <a:spcAft>
                          <a:spcPts val="0"/>
                        </a:spcAft>
                      </a:pPr>
                      <a:r>
                        <a:rPr lang="zh-CN" sz="2000" kern="500">
                          <a:latin typeface="Times New Roman" pitchFamily="18" charset="0"/>
                          <a:ea typeface="微软雅黑" pitchFamily="34" charset="-122"/>
                          <a:cs typeface="Times New Roman" pitchFamily="18" charset="0"/>
                        </a:rPr>
                        <a:t>支持全双工</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algn="ctr">
                        <a:spcAft>
                          <a:spcPts val="0"/>
                        </a:spcAft>
                      </a:pPr>
                      <a:r>
                        <a:rPr lang="zh-CN" sz="2000" kern="500">
                          <a:latin typeface="Times New Roman" pitchFamily="18" charset="0"/>
                          <a:ea typeface="微软雅黑" pitchFamily="34" charset="-122"/>
                          <a:cs typeface="Times New Roman" pitchFamily="18" charset="0"/>
                        </a:rPr>
                        <a:t>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500">
                          <a:latin typeface="Times New Roman" pitchFamily="18" charset="0"/>
                          <a:ea typeface="微软雅黑" pitchFamily="34" charset="-122"/>
                          <a:cs typeface="Times New Roman" pitchFamily="18" charset="0"/>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500" dirty="0">
                          <a:latin typeface="Times New Roman" pitchFamily="18" charset="0"/>
                          <a:ea typeface="微软雅黑" pitchFamily="34" charset="-122"/>
                          <a:cs typeface="Times New Roman" pitchFamily="18" charset="0"/>
                        </a:rPr>
                        <a:t>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722">
                <a:tc>
                  <a:txBody>
                    <a:bodyPr/>
                    <a:lstStyle/>
                    <a:p>
                      <a:pPr algn="ctr">
                        <a:spcAft>
                          <a:spcPts val="0"/>
                        </a:spcAft>
                      </a:pPr>
                      <a:r>
                        <a:rPr lang="zh-CN" sz="2000" kern="500">
                          <a:latin typeface="Times New Roman" pitchFamily="18" charset="0"/>
                          <a:ea typeface="微软雅黑" pitchFamily="34" charset="-122"/>
                          <a:cs typeface="Times New Roman" pitchFamily="18" charset="0"/>
                        </a:rPr>
                        <a:t>电缆对数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algn="ctr">
                        <a:spcAft>
                          <a:spcPts val="0"/>
                        </a:spcAft>
                      </a:pPr>
                      <a:r>
                        <a:rPr lang="en-US" sz="2000" kern="500">
                          <a:latin typeface="Times New Roman" pitchFamily="18" charset="0"/>
                          <a:ea typeface="微软雅黑" pitchFamily="34" charset="-122"/>
                          <a:cs typeface="Times New Roman" pitchFamily="18" charset="0"/>
                        </a:rPr>
                        <a:t>2</a:t>
                      </a:r>
                      <a:r>
                        <a:rPr lang="zh-CN" sz="2000" kern="500">
                          <a:latin typeface="Times New Roman" pitchFamily="18" charset="0"/>
                          <a:ea typeface="微软雅黑" pitchFamily="34" charset="-122"/>
                          <a:cs typeface="Times New Roman" pitchFamily="18" charset="0"/>
                        </a:rPr>
                        <a:t>对双绞线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500">
                          <a:latin typeface="Times New Roman" pitchFamily="18" charset="0"/>
                          <a:ea typeface="微软雅黑" pitchFamily="34" charset="-122"/>
                          <a:cs typeface="Times New Roman" pitchFamily="18" charset="0"/>
                        </a:rPr>
                        <a:t>4</a:t>
                      </a:r>
                      <a:r>
                        <a:rPr lang="zh-CN" sz="2000" kern="500">
                          <a:latin typeface="Times New Roman" pitchFamily="18" charset="0"/>
                          <a:ea typeface="微软雅黑" pitchFamily="34" charset="-122"/>
                          <a:cs typeface="Times New Roman" pitchFamily="18" charset="0"/>
                        </a:rPr>
                        <a:t>对双绞线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500">
                          <a:latin typeface="Times New Roman" pitchFamily="18" charset="0"/>
                          <a:ea typeface="微软雅黑" pitchFamily="34" charset="-122"/>
                          <a:cs typeface="Times New Roman" pitchFamily="18" charset="0"/>
                        </a:rPr>
                        <a:t>一对光纤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722">
                <a:tc>
                  <a:txBody>
                    <a:bodyPr/>
                    <a:lstStyle/>
                    <a:p>
                      <a:pPr algn="ctr">
                        <a:spcAft>
                          <a:spcPts val="0"/>
                        </a:spcAft>
                      </a:pPr>
                      <a:r>
                        <a:rPr lang="zh-CN" sz="2000" kern="500">
                          <a:latin typeface="Times New Roman" pitchFamily="18" charset="0"/>
                          <a:ea typeface="微软雅黑" pitchFamily="34" charset="-122"/>
                          <a:cs typeface="Times New Roman" pitchFamily="18" charset="0"/>
                        </a:rPr>
                        <a:t>电缆类型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algn="ctr">
                        <a:spcAft>
                          <a:spcPts val="0"/>
                        </a:spcAft>
                      </a:pPr>
                      <a:r>
                        <a:rPr lang="en-US" sz="2000" kern="500">
                          <a:latin typeface="Times New Roman" pitchFamily="18" charset="0"/>
                          <a:ea typeface="微软雅黑" pitchFamily="34" charset="-122"/>
                          <a:cs typeface="Times New Roman" pitchFamily="18" charset="0"/>
                        </a:rPr>
                        <a:t>5</a:t>
                      </a:r>
                      <a:r>
                        <a:rPr lang="zh-CN" sz="2000" kern="500">
                          <a:latin typeface="Times New Roman" pitchFamily="18" charset="0"/>
                          <a:ea typeface="微软雅黑" pitchFamily="34" charset="-122"/>
                          <a:cs typeface="Times New Roman" pitchFamily="18" charset="0"/>
                        </a:rPr>
                        <a:t>类</a:t>
                      </a:r>
                      <a:r>
                        <a:rPr lang="en-US" sz="2000" kern="500">
                          <a:latin typeface="Times New Roman" pitchFamily="18" charset="0"/>
                          <a:ea typeface="微软雅黑" pitchFamily="34" charset="-122"/>
                          <a:cs typeface="Times New Roman" pitchFamily="18" charset="0"/>
                        </a:rPr>
                        <a:t>UDP/1</a:t>
                      </a:r>
                      <a:r>
                        <a:rPr lang="zh-CN" sz="2000" kern="500">
                          <a:latin typeface="Times New Roman" pitchFamily="18" charset="0"/>
                          <a:ea typeface="微软雅黑" pitchFamily="34" charset="-122"/>
                          <a:cs typeface="Times New Roman" pitchFamily="18" charset="0"/>
                        </a:rPr>
                        <a:t>类</a:t>
                      </a:r>
                      <a:r>
                        <a:rPr lang="en-US" sz="2000" kern="500">
                          <a:latin typeface="Times New Roman" pitchFamily="18" charset="0"/>
                          <a:ea typeface="微软雅黑" pitchFamily="34" charset="-122"/>
                          <a:cs typeface="Times New Roman" pitchFamily="18" charset="0"/>
                        </a:rPr>
                        <a:t>STP</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500">
                          <a:latin typeface="Times New Roman" pitchFamily="18" charset="0"/>
                          <a:ea typeface="微软雅黑" pitchFamily="34" charset="-122"/>
                          <a:cs typeface="Times New Roman" pitchFamily="18" charset="0"/>
                        </a:rPr>
                        <a:t>UTP Cat 3</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500">
                          <a:latin typeface="Times New Roman" pitchFamily="18" charset="0"/>
                          <a:ea typeface="微软雅黑" pitchFamily="34" charset="-122"/>
                          <a:cs typeface="Times New Roman" pitchFamily="18" charset="0"/>
                        </a:rPr>
                        <a:t>多模</a:t>
                      </a:r>
                      <a:r>
                        <a:rPr lang="en-US" sz="2000" kern="500">
                          <a:latin typeface="Times New Roman" pitchFamily="18" charset="0"/>
                          <a:ea typeface="微软雅黑" pitchFamily="34" charset="-122"/>
                          <a:cs typeface="Times New Roman" pitchFamily="18" charset="0"/>
                        </a:rPr>
                        <a:t>/</a:t>
                      </a:r>
                      <a:r>
                        <a:rPr lang="zh-CN" sz="2000" kern="500">
                          <a:latin typeface="Times New Roman" pitchFamily="18" charset="0"/>
                          <a:ea typeface="微软雅黑" pitchFamily="34" charset="-122"/>
                          <a:cs typeface="Times New Roman" pitchFamily="18" charset="0"/>
                        </a:rPr>
                        <a:t>单模光纤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722">
                <a:tc>
                  <a:txBody>
                    <a:bodyPr/>
                    <a:lstStyle/>
                    <a:p>
                      <a:pPr algn="ctr">
                        <a:spcAft>
                          <a:spcPts val="0"/>
                        </a:spcAft>
                      </a:pPr>
                      <a:r>
                        <a:rPr lang="zh-CN" sz="2000" kern="500">
                          <a:latin typeface="Times New Roman" pitchFamily="18" charset="0"/>
                          <a:ea typeface="微软雅黑" pitchFamily="34" charset="-122"/>
                          <a:cs typeface="Times New Roman" pitchFamily="18" charset="0"/>
                        </a:rPr>
                        <a:t>最大距离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algn="ctr">
                        <a:spcAft>
                          <a:spcPts val="0"/>
                        </a:spcAft>
                      </a:pPr>
                      <a:r>
                        <a:rPr lang="en-US" sz="2000" kern="500">
                          <a:latin typeface="Times New Roman" pitchFamily="18" charset="0"/>
                          <a:ea typeface="微软雅黑" pitchFamily="34" charset="-122"/>
                          <a:cs typeface="Times New Roman" pitchFamily="18" charset="0"/>
                        </a:rPr>
                        <a:t>100 m</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500">
                          <a:latin typeface="Times New Roman" pitchFamily="18" charset="0"/>
                          <a:ea typeface="微软雅黑" pitchFamily="34" charset="-122"/>
                          <a:cs typeface="Times New Roman" pitchFamily="18" charset="0"/>
                        </a:rPr>
                        <a:t>100 m</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500">
                          <a:latin typeface="Times New Roman" pitchFamily="18" charset="0"/>
                          <a:ea typeface="微软雅黑" pitchFamily="34" charset="-122"/>
                          <a:cs typeface="Times New Roman" pitchFamily="18" charset="0"/>
                        </a:rPr>
                        <a:t>200 m</a:t>
                      </a:r>
                      <a:r>
                        <a:rPr lang="zh-CN" sz="2000" kern="500">
                          <a:latin typeface="Times New Roman" pitchFamily="18" charset="0"/>
                          <a:ea typeface="微软雅黑" pitchFamily="34" charset="-122"/>
                          <a:cs typeface="Times New Roman" pitchFamily="18" charset="0"/>
                        </a:rPr>
                        <a:t>，</a:t>
                      </a:r>
                      <a:r>
                        <a:rPr lang="en-US" sz="2000" kern="500">
                          <a:latin typeface="Times New Roman" pitchFamily="18" charset="0"/>
                          <a:ea typeface="微软雅黑" pitchFamily="34" charset="-122"/>
                          <a:cs typeface="Times New Roman" pitchFamily="18" charset="0"/>
                        </a:rPr>
                        <a:t>2 km</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722">
                <a:tc>
                  <a:txBody>
                    <a:bodyPr/>
                    <a:lstStyle/>
                    <a:p>
                      <a:pPr algn="ctr">
                        <a:spcAft>
                          <a:spcPts val="0"/>
                        </a:spcAft>
                      </a:pPr>
                      <a:r>
                        <a:rPr lang="zh-CN" sz="2000" kern="500">
                          <a:latin typeface="Times New Roman" pitchFamily="18" charset="0"/>
                          <a:ea typeface="微软雅黑" pitchFamily="34" charset="-122"/>
                          <a:cs typeface="Times New Roman" pitchFamily="18" charset="0"/>
                        </a:rPr>
                        <a:t>接口类型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algn="ctr">
                        <a:spcAft>
                          <a:spcPts val="0"/>
                        </a:spcAft>
                      </a:pPr>
                      <a:r>
                        <a:rPr lang="en-US" sz="2000" kern="500">
                          <a:latin typeface="Times New Roman" pitchFamily="18" charset="0"/>
                          <a:ea typeface="微软雅黑" pitchFamily="34" charset="-122"/>
                          <a:cs typeface="Times New Roman" pitchFamily="18" charset="0"/>
                        </a:rPr>
                        <a:t>RJ-45</a:t>
                      </a:r>
                      <a:r>
                        <a:rPr lang="zh-CN" sz="2000" kern="500">
                          <a:latin typeface="Times New Roman" pitchFamily="18" charset="0"/>
                          <a:ea typeface="微软雅黑" pitchFamily="34" charset="-122"/>
                          <a:cs typeface="Times New Roman" pitchFamily="18" charset="0"/>
                        </a:rPr>
                        <a:t>或</a:t>
                      </a:r>
                      <a:r>
                        <a:rPr lang="en-US" sz="2000" kern="500">
                          <a:latin typeface="Times New Roman" pitchFamily="18" charset="0"/>
                          <a:ea typeface="微软雅黑" pitchFamily="34" charset="-122"/>
                          <a:cs typeface="Times New Roman" pitchFamily="18" charset="0"/>
                        </a:rPr>
                        <a:t>DB9</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500">
                          <a:latin typeface="Times New Roman" pitchFamily="18" charset="0"/>
                          <a:ea typeface="微软雅黑" pitchFamily="34" charset="-122"/>
                          <a:cs typeface="Times New Roman" pitchFamily="18" charset="0"/>
                        </a:rPr>
                        <a:t>RJ-45</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500" dirty="0">
                          <a:latin typeface="Times New Roman" pitchFamily="18" charset="0"/>
                          <a:ea typeface="微软雅黑" pitchFamily="34" charset="-122"/>
                          <a:cs typeface="Times New Roman" pitchFamily="18" charset="0"/>
                        </a:rPr>
                        <a:t>MIC</a:t>
                      </a:r>
                      <a:r>
                        <a:rPr lang="zh-CN" sz="2000" kern="500" dirty="0">
                          <a:latin typeface="Times New Roman" pitchFamily="18" charset="0"/>
                          <a:ea typeface="微软雅黑" pitchFamily="34" charset="-122"/>
                          <a:cs typeface="Times New Roman" pitchFamily="18" charset="0"/>
                        </a:rPr>
                        <a:t>，</a:t>
                      </a:r>
                      <a:r>
                        <a:rPr lang="en-US" sz="2000" kern="500" dirty="0">
                          <a:latin typeface="Times New Roman" pitchFamily="18" charset="0"/>
                          <a:ea typeface="微软雅黑" pitchFamily="34" charset="-122"/>
                          <a:cs typeface="Times New Roman" pitchFamily="18" charset="0"/>
                        </a:rPr>
                        <a:t>ST</a:t>
                      </a:r>
                      <a:r>
                        <a:rPr lang="zh-CN" sz="2000" kern="500" dirty="0">
                          <a:latin typeface="Times New Roman" pitchFamily="18" charset="0"/>
                          <a:ea typeface="微软雅黑" pitchFamily="34" charset="-122"/>
                          <a:cs typeface="Times New Roman" pitchFamily="18" charset="0"/>
                        </a:rPr>
                        <a:t>，</a:t>
                      </a:r>
                      <a:r>
                        <a:rPr lang="en-US" sz="2000" kern="500" dirty="0">
                          <a:latin typeface="Times New Roman" pitchFamily="18" charset="0"/>
                          <a:ea typeface="微软雅黑" pitchFamily="34" charset="-122"/>
                          <a:cs typeface="Times New Roman" pitchFamily="18" charset="0"/>
                        </a:rPr>
                        <a:t>SC</a:t>
                      </a:r>
                      <a:endParaRPr lang="zh-CN" sz="2000" kern="500" dirty="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1875439"/>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矩形 2"/>
          <p:cNvSpPr/>
          <p:nvPr/>
        </p:nvSpPr>
        <p:spPr>
          <a:xfrm>
            <a:off x="1166778" y="2077307"/>
            <a:ext cx="9787006" cy="1422762"/>
          </a:xfrm>
          <a:prstGeom prst="rect">
            <a:avLst/>
          </a:prstGeom>
          <a:ln w="28575">
            <a:noFill/>
            <a:prstDash val="dash"/>
          </a:ln>
        </p:spPr>
        <p:txBody>
          <a:bodyPr wrap="square">
            <a:spAutoFit/>
          </a:bodyPr>
          <a:lstStyle/>
          <a:p>
            <a:pPr lvl="0" eaLnBrk="0" hangingPunct="0">
              <a:lnSpc>
                <a:spcPct val="150000"/>
              </a:lnSpc>
              <a:spcBef>
                <a:spcPct val="50000"/>
              </a:spcBef>
            </a:pPr>
            <a:r>
              <a:rPr lang="en-US" altLang="zh-CN" sz="2000" dirty="0" smtClean="0">
                <a:latin typeface="Times New Roman" pitchFamily="18" charset="0"/>
                <a:ea typeface="微软雅黑" pitchFamily="34" charset="-122"/>
                <a:cs typeface="Times New Roman" pitchFamily="18" charset="0"/>
              </a:rPr>
              <a:t>100Base-TX</a:t>
            </a:r>
            <a:r>
              <a:rPr lang="zh-CN" altLang="en-US" sz="2000" dirty="0" smtClean="0">
                <a:latin typeface="Times New Roman" pitchFamily="18" charset="0"/>
                <a:ea typeface="微软雅黑" pitchFamily="34" charset="-122"/>
                <a:cs typeface="Times New Roman" pitchFamily="18" charset="0"/>
              </a:rPr>
              <a:t>需要</a:t>
            </a:r>
            <a:r>
              <a:rPr lang="en-US" altLang="zh-CN" sz="2000" dirty="0" smtClean="0">
                <a:latin typeface="Times New Roman" pitchFamily="18" charset="0"/>
                <a:ea typeface="微软雅黑" pitchFamily="34" charset="-122"/>
                <a:cs typeface="Times New Roman" pitchFamily="18" charset="0"/>
              </a:rPr>
              <a:t>2</a:t>
            </a:r>
            <a:r>
              <a:rPr lang="zh-CN" altLang="en-US" sz="2000" dirty="0" smtClean="0">
                <a:latin typeface="Times New Roman" pitchFamily="18" charset="0"/>
                <a:ea typeface="微软雅黑" pitchFamily="34" charset="-122"/>
                <a:cs typeface="Times New Roman" pitchFamily="18" charset="0"/>
              </a:rPr>
              <a:t>对高质量的双绞线：一对用于发送数据，另一对用于接收数据。这</a:t>
            </a:r>
            <a:r>
              <a:rPr lang="en-US" altLang="zh-CN" sz="2000" dirty="0" smtClean="0">
                <a:latin typeface="Times New Roman" pitchFamily="18" charset="0"/>
                <a:ea typeface="微软雅黑" pitchFamily="34" charset="-122"/>
                <a:cs typeface="Times New Roman" pitchFamily="18" charset="0"/>
              </a:rPr>
              <a:t>2</a:t>
            </a:r>
            <a:r>
              <a:rPr lang="zh-CN" altLang="en-US" sz="2000" dirty="0" smtClean="0">
                <a:latin typeface="Times New Roman" pitchFamily="18" charset="0"/>
                <a:ea typeface="微软雅黑" pitchFamily="34" charset="-122"/>
                <a:cs typeface="Times New Roman" pitchFamily="18" charset="0"/>
              </a:rPr>
              <a:t>对双绞线既可以是</a:t>
            </a:r>
            <a:r>
              <a:rPr lang="en-US" altLang="zh-CN" sz="2000" dirty="0" smtClean="0">
                <a:latin typeface="Times New Roman" pitchFamily="18" charset="0"/>
                <a:ea typeface="微软雅黑" pitchFamily="34" charset="-122"/>
                <a:cs typeface="Times New Roman" pitchFamily="18" charset="0"/>
              </a:rPr>
              <a:t>5</a:t>
            </a:r>
            <a:r>
              <a:rPr lang="zh-CN" altLang="en-US" sz="2000" dirty="0" smtClean="0">
                <a:latin typeface="Times New Roman" pitchFamily="18" charset="0"/>
                <a:ea typeface="微软雅黑" pitchFamily="34" charset="-122"/>
                <a:cs typeface="Times New Roman" pitchFamily="18" charset="0"/>
              </a:rPr>
              <a:t>类非屏蔽双绞线，也可以是</a:t>
            </a:r>
            <a:r>
              <a:rPr lang="en-US" altLang="zh-CN" sz="2000" dirty="0" smtClean="0">
                <a:latin typeface="Times New Roman" pitchFamily="18" charset="0"/>
                <a:ea typeface="微软雅黑" pitchFamily="34" charset="-122"/>
                <a:cs typeface="Times New Roman" pitchFamily="18" charset="0"/>
              </a:rPr>
              <a:t>1</a:t>
            </a:r>
            <a:r>
              <a:rPr lang="zh-CN" altLang="en-US" sz="2000" dirty="0" smtClean="0">
                <a:latin typeface="Times New Roman" pitchFamily="18" charset="0"/>
                <a:ea typeface="微软雅黑" pitchFamily="34" charset="-122"/>
                <a:cs typeface="Times New Roman" pitchFamily="18" charset="0"/>
              </a:rPr>
              <a:t>类屏蔽双绞线。</a:t>
            </a:r>
            <a:r>
              <a:rPr lang="en-US" altLang="zh-CN" sz="2000" dirty="0" smtClean="0">
                <a:latin typeface="Times New Roman" pitchFamily="18" charset="0"/>
                <a:ea typeface="微软雅黑" pitchFamily="34" charset="-122"/>
                <a:cs typeface="Times New Roman" pitchFamily="18" charset="0"/>
              </a:rPr>
              <a:t>100BASE-TX</a:t>
            </a:r>
            <a:r>
              <a:rPr lang="zh-CN" altLang="en-US" sz="2000" dirty="0" smtClean="0">
                <a:latin typeface="Times New Roman" pitchFamily="18" charset="0"/>
                <a:ea typeface="微软雅黑" pitchFamily="34" charset="-122"/>
                <a:cs typeface="Times New Roman" pitchFamily="18" charset="0"/>
              </a:rPr>
              <a:t>站点与集线器的最大距离不超过</a:t>
            </a:r>
            <a:r>
              <a:rPr lang="en-US" altLang="zh-CN" sz="2000" dirty="0" smtClean="0">
                <a:latin typeface="Times New Roman" pitchFamily="18" charset="0"/>
                <a:ea typeface="微软雅黑" pitchFamily="34" charset="-122"/>
                <a:cs typeface="Times New Roman" pitchFamily="18" charset="0"/>
              </a:rPr>
              <a:t>100 m</a:t>
            </a:r>
            <a:r>
              <a:rPr lang="zh-CN" altLang="en-US" sz="2000" dirty="0" smtClean="0">
                <a:latin typeface="Times New Roman" pitchFamily="18" charset="0"/>
                <a:ea typeface="微软雅黑" pitchFamily="34" charset="-122"/>
                <a:cs typeface="Times New Roman" pitchFamily="18" charset="0"/>
              </a:rPr>
              <a:t>。</a:t>
            </a:r>
          </a:p>
        </p:txBody>
      </p:sp>
      <p:grpSp>
        <p:nvGrpSpPr>
          <p:cNvPr id="4" name="组合 3"/>
          <p:cNvGrpSpPr/>
          <p:nvPr/>
        </p:nvGrpSpPr>
        <p:grpSpPr>
          <a:xfrm>
            <a:off x="1452530" y="1214422"/>
            <a:ext cx="2749659" cy="592805"/>
            <a:chOff x="1326748" y="1446650"/>
            <a:chExt cx="2749659" cy="592805"/>
          </a:xfrm>
        </p:grpSpPr>
        <p:sp>
          <p:nvSpPr>
            <p:cNvPr id="5"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dirty="0">
                <a:solidFill>
                  <a:schemeClr val="tx1">
                    <a:lumMod val="75000"/>
                    <a:lumOff val="25000"/>
                  </a:schemeClr>
                </a:solidFill>
                <a:cs typeface="+mn-ea"/>
                <a:sym typeface="+mn-lt"/>
              </a:endParaRPr>
            </a:p>
          </p:txBody>
        </p:sp>
        <p:sp>
          <p:nvSpPr>
            <p:cNvPr id="6" name="矩形 5"/>
            <p:cNvSpPr/>
            <p:nvPr/>
          </p:nvSpPr>
          <p:spPr>
            <a:xfrm>
              <a:off x="2166910" y="1500174"/>
              <a:ext cx="1909497" cy="400110"/>
            </a:xfrm>
            <a:prstGeom prst="rect">
              <a:avLst/>
            </a:prstGeom>
          </p:spPr>
          <p:txBody>
            <a:bodyPr wrap="none">
              <a:spAutoFit/>
            </a:bodyPr>
            <a:lstStyle/>
            <a:p>
              <a:r>
                <a:rPr lang="en-US" altLang="zh-CN" sz="2000" b="1" dirty="0" smtClean="0">
                  <a:latin typeface="Times New Roman" pitchFamily="18" charset="0"/>
                  <a:ea typeface="微软雅黑" pitchFamily="34" charset="-122"/>
                  <a:cs typeface="Times New Roman" pitchFamily="18" charset="0"/>
                </a:rPr>
                <a:t>1</a:t>
              </a:r>
              <a:r>
                <a:rPr lang="zh-CN" altLang="en-US" sz="2000" b="1" dirty="0" smtClean="0">
                  <a:latin typeface="Times New Roman" pitchFamily="18" charset="0"/>
                  <a:ea typeface="微软雅黑" pitchFamily="34" charset="-122"/>
                  <a:cs typeface="Times New Roman" pitchFamily="18" charset="0"/>
                </a:rPr>
                <a:t>）</a:t>
              </a:r>
              <a:r>
                <a:rPr lang="en-US" altLang="zh-CN" sz="2000" b="1" dirty="0" smtClean="0">
                  <a:latin typeface="Times New Roman" pitchFamily="18" charset="0"/>
                  <a:ea typeface="微软雅黑" pitchFamily="34" charset="-122"/>
                  <a:cs typeface="Times New Roman" pitchFamily="18" charset="0"/>
                </a:rPr>
                <a:t>100Base-TX</a:t>
              </a:r>
            </a:p>
          </p:txBody>
        </p:sp>
      </p:grpSp>
      <p:sp useBgFill="1">
        <p:nvSpPr>
          <p:cNvPr id="7" name="矩形 6"/>
          <p:cNvSpPr/>
          <p:nvPr/>
        </p:nvSpPr>
        <p:spPr>
          <a:xfrm>
            <a:off x="1166778" y="4360975"/>
            <a:ext cx="9787006" cy="1595886"/>
          </a:xfrm>
          <a:prstGeom prst="rect">
            <a:avLst/>
          </a:prstGeom>
          <a:ln w="28575">
            <a:noFill/>
            <a:prstDash val="dash"/>
          </a:ln>
        </p:spPr>
        <p:txBody>
          <a:bodyPr wrap="square">
            <a:spAutoFit/>
          </a:bodyPr>
          <a:lstStyle/>
          <a:p>
            <a:pPr indent="457200" algn="just">
              <a:lnSpc>
                <a:spcPct val="125000"/>
              </a:lnSpc>
            </a:pPr>
            <a:r>
              <a:rPr lang="en-US" altLang="zh-CN" sz="2000" dirty="0" smtClean="0">
                <a:latin typeface="Times New Roman" pitchFamily="18" charset="0"/>
                <a:ea typeface="微软雅黑" pitchFamily="34" charset="-122"/>
                <a:cs typeface="Times New Roman" pitchFamily="18" charset="0"/>
              </a:rPr>
              <a:t>100Base-T4</a:t>
            </a:r>
            <a:r>
              <a:rPr lang="zh-CN" altLang="en-US" sz="2000" dirty="0" smtClean="0">
                <a:latin typeface="Times New Roman" pitchFamily="18" charset="0"/>
                <a:ea typeface="微软雅黑" pitchFamily="34" charset="-122"/>
                <a:cs typeface="Times New Roman" pitchFamily="18" charset="0"/>
              </a:rPr>
              <a:t>需要</a:t>
            </a:r>
            <a:r>
              <a:rPr lang="en-US" altLang="zh-CN" sz="2000" dirty="0" smtClean="0">
                <a:latin typeface="Times New Roman" pitchFamily="18" charset="0"/>
                <a:ea typeface="微软雅黑" pitchFamily="34" charset="-122"/>
                <a:cs typeface="Times New Roman" pitchFamily="18" charset="0"/>
              </a:rPr>
              <a:t>4</a:t>
            </a:r>
            <a:r>
              <a:rPr lang="zh-CN" altLang="en-US" sz="2000" dirty="0" smtClean="0">
                <a:latin typeface="Times New Roman" pitchFamily="18" charset="0"/>
                <a:ea typeface="微软雅黑" pitchFamily="34" charset="-122"/>
                <a:cs typeface="Times New Roman" pitchFamily="18" charset="0"/>
              </a:rPr>
              <a:t>对</a:t>
            </a:r>
            <a:r>
              <a:rPr lang="en-US" altLang="zh-CN" sz="2000" dirty="0" smtClean="0">
                <a:latin typeface="Times New Roman" pitchFamily="18" charset="0"/>
                <a:ea typeface="微软雅黑" pitchFamily="34" charset="-122"/>
                <a:cs typeface="Times New Roman" pitchFamily="18" charset="0"/>
              </a:rPr>
              <a:t>3</a:t>
            </a:r>
            <a:r>
              <a:rPr lang="zh-CN" altLang="en-US" sz="2000" dirty="0" smtClean="0">
                <a:latin typeface="Times New Roman" pitchFamily="18" charset="0"/>
                <a:ea typeface="微软雅黑" pitchFamily="34" charset="-122"/>
                <a:cs typeface="Times New Roman" pitchFamily="18" charset="0"/>
              </a:rPr>
              <a:t>类双绞线：一对专用于发送，一对专用于接收，另两对则是双向的。将</a:t>
            </a:r>
            <a:r>
              <a:rPr lang="en-US" altLang="zh-CN" sz="2000" dirty="0" smtClean="0">
                <a:latin typeface="Times New Roman" pitchFamily="18" charset="0"/>
                <a:ea typeface="微软雅黑" pitchFamily="34" charset="-122"/>
                <a:cs typeface="Times New Roman" pitchFamily="18" charset="0"/>
              </a:rPr>
              <a:t>100 Mbps</a:t>
            </a:r>
            <a:r>
              <a:rPr lang="zh-CN" altLang="en-US" sz="2000" dirty="0" smtClean="0">
                <a:latin typeface="Times New Roman" pitchFamily="18" charset="0"/>
                <a:ea typeface="微软雅黑" pitchFamily="34" charset="-122"/>
                <a:cs typeface="Times New Roman" pitchFamily="18" charset="0"/>
              </a:rPr>
              <a:t>的数据信号分配到</a:t>
            </a:r>
            <a:r>
              <a:rPr lang="en-US" altLang="zh-CN" sz="2000" dirty="0" smtClean="0">
                <a:latin typeface="Times New Roman" pitchFamily="18" charset="0"/>
                <a:ea typeface="微软雅黑" pitchFamily="34" charset="-122"/>
                <a:cs typeface="Times New Roman" pitchFamily="18" charset="0"/>
              </a:rPr>
              <a:t>3</a:t>
            </a:r>
            <a:r>
              <a:rPr lang="zh-CN" altLang="en-US" sz="2000" dirty="0" smtClean="0">
                <a:latin typeface="Times New Roman" pitchFamily="18" charset="0"/>
                <a:ea typeface="微软雅黑" pitchFamily="34" charset="-122"/>
                <a:cs typeface="Times New Roman" pitchFamily="18" charset="0"/>
              </a:rPr>
              <a:t>对电缆传输，可以降低网络对电缆的要求。</a:t>
            </a:r>
            <a:r>
              <a:rPr lang="en-US" altLang="zh-CN" sz="2000" dirty="0" smtClean="0">
                <a:latin typeface="Times New Roman" pitchFamily="18" charset="0"/>
                <a:ea typeface="微软雅黑" pitchFamily="34" charset="-122"/>
                <a:cs typeface="Times New Roman" pitchFamily="18" charset="0"/>
              </a:rPr>
              <a:t>100BASE-T4</a:t>
            </a:r>
            <a:r>
              <a:rPr lang="zh-CN" altLang="en-US" sz="2000" dirty="0" smtClean="0">
                <a:latin typeface="Times New Roman" pitchFamily="18" charset="0"/>
                <a:ea typeface="微软雅黑" pitchFamily="34" charset="-122"/>
                <a:cs typeface="Times New Roman" pitchFamily="18" charset="0"/>
              </a:rPr>
              <a:t>站点与集线器的最大距离也不超过</a:t>
            </a:r>
            <a:r>
              <a:rPr lang="en-US" altLang="zh-CN" sz="2000" dirty="0" smtClean="0">
                <a:latin typeface="Times New Roman" pitchFamily="18" charset="0"/>
                <a:ea typeface="微软雅黑" pitchFamily="34" charset="-122"/>
                <a:cs typeface="Times New Roman" pitchFamily="18" charset="0"/>
              </a:rPr>
              <a:t>100 m</a:t>
            </a:r>
            <a:r>
              <a:rPr lang="zh-CN" altLang="en-US" sz="2000" dirty="0" smtClean="0">
                <a:latin typeface="Times New Roman" pitchFamily="18" charset="0"/>
                <a:ea typeface="微软雅黑" pitchFamily="34" charset="-122"/>
                <a:cs typeface="Times New Roman" pitchFamily="18" charset="0"/>
              </a:rPr>
              <a:t>。</a:t>
            </a:r>
          </a:p>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我们一般把</a:t>
            </a:r>
            <a:r>
              <a:rPr lang="en-US" altLang="zh-CN" sz="2000" dirty="0" smtClean="0">
                <a:latin typeface="Times New Roman" pitchFamily="18" charset="0"/>
                <a:ea typeface="微软雅黑" pitchFamily="34" charset="-122"/>
                <a:cs typeface="Times New Roman" pitchFamily="18" charset="0"/>
              </a:rPr>
              <a:t>100Base-TX</a:t>
            </a:r>
            <a:r>
              <a:rPr lang="zh-CN" altLang="en-US" sz="2000" dirty="0" smtClean="0">
                <a:latin typeface="Times New Roman" pitchFamily="18" charset="0"/>
                <a:ea typeface="微软雅黑" pitchFamily="34" charset="-122"/>
                <a:cs typeface="Times New Roman" pitchFamily="18" charset="0"/>
              </a:rPr>
              <a:t>和</a:t>
            </a:r>
            <a:r>
              <a:rPr lang="en-US" altLang="zh-CN" sz="2000" dirty="0" smtClean="0">
                <a:latin typeface="Times New Roman" pitchFamily="18" charset="0"/>
                <a:ea typeface="微软雅黑" pitchFamily="34" charset="-122"/>
                <a:cs typeface="Times New Roman" pitchFamily="18" charset="0"/>
              </a:rPr>
              <a:t>100Base-T4</a:t>
            </a:r>
            <a:r>
              <a:rPr lang="zh-CN" altLang="en-US" sz="2000" dirty="0" smtClean="0">
                <a:latin typeface="Times New Roman" pitchFamily="18" charset="0"/>
                <a:ea typeface="微软雅黑" pitchFamily="34" charset="-122"/>
                <a:cs typeface="Times New Roman" pitchFamily="18" charset="0"/>
              </a:rPr>
              <a:t>统称为</a:t>
            </a:r>
            <a:r>
              <a:rPr lang="en-US" altLang="zh-CN" sz="2000" dirty="0" smtClean="0">
                <a:latin typeface="Times New Roman" pitchFamily="18" charset="0"/>
                <a:ea typeface="微软雅黑" pitchFamily="34" charset="-122"/>
                <a:cs typeface="Times New Roman" pitchFamily="18" charset="0"/>
              </a:rPr>
              <a:t>100Base-T</a:t>
            </a:r>
            <a:r>
              <a:rPr lang="zh-CN" altLang="en-US" sz="2000" dirty="0" smtClean="0">
                <a:latin typeface="Times New Roman" pitchFamily="18" charset="0"/>
                <a:ea typeface="微软雅黑" pitchFamily="34" charset="-122"/>
                <a:cs typeface="Times New Roman" pitchFamily="18" charset="0"/>
              </a:rPr>
              <a:t>。</a:t>
            </a:r>
          </a:p>
        </p:txBody>
      </p:sp>
      <p:grpSp>
        <p:nvGrpSpPr>
          <p:cNvPr id="8" name="组合 7"/>
          <p:cNvGrpSpPr/>
          <p:nvPr/>
        </p:nvGrpSpPr>
        <p:grpSpPr>
          <a:xfrm>
            <a:off x="1452530" y="3498090"/>
            <a:ext cx="2749659" cy="592805"/>
            <a:chOff x="1326748" y="1446650"/>
            <a:chExt cx="2749659" cy="592805"/>
          </a:xfrm>
        </p:grpSpPr>
        <p:sp>
          <p:nvSpPr>
            <p:cNvPr id="9"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dirty="0">
                <a:solidFill>
                  <a:schemeClr val="tx1">
                    <a:lumMod val="75000"/>
                    <a:lumOff val="25000"/>
                  </a:schemeClr>
                </a:solidFill>
                <a:cs typeface="+mn-ea"/>
                <a:sym typeface="+mn-lt"/>
              </a:endParaRPr>
            </a:p>
          </p:txBody>
        </p:sp>
        <p:sp>
          <p:nvSpPr>
            <p:cNvPr id="10" name="矩形 9"/>
            <p:cNvSpPr/>
            <p:nvPr/>
          </p:nvSpPr>
          <p:spPr>
            <a:xfrm>
              <a:off x="2166910" y="1500174"/>
              <a:ext cx="1909497" cy="400110"/>
            </a:xfrm>
            <a:prstGeom prst="rect">
              <a:avLst/>
            </a:prstGeom>
          </p:spPr>
          <p:txBody>
            <a:bodyPr wrap="none">
              <a:spAutoFit/>
            </a:bodyPr>
            <a:lstStyle/>
            <a:p>
              <a:r>
                <a:rPr lang="en-US" altLang="zh-CN" sz="2000" b="1" dirty="0" smtClean="0">
                  <a:latin typeface="Times New Roman" pitchFamily="18" charset="0"/>
                  <a:ea typeface="微软雅黑" pitchFamily="34" charset="-122"/>
                  <a:cs typeface="Times New Roman" pitchFamily="18" charset="0"/>
                </a:rPr>
                <a:t>2</a:t>
              </a:r>
              <a:r>
                <a:rPr lang="zh-CN" altLang="en-US" sz="2000" b="1" dirty="0" smtClean="0">
                  <a:latin typeface="Times New Roman" pitchFamily="18" charset="0"/>
                  <a:ea typeface="微软雅黑" pitchFamily="34" charset="-122"/>
                  <a:cs typeface="Times New Roman" pitchFamily="18" charset="0"/>
                </a:rPr>
                <a:t>）</a:t>
              </a:r>
              <a:r>
                <a:rPr lang="en-US" altLang="zh-CN" sz="2000" b="1" dirty="0" smtClean="0">
                  <a:latin typeface="Times New Roman" pitchFamily="18" charset="0"/>
                  <a:ea typeface="微软雅黑" pitchFamily="34" charset="-122"/>
                  <a:cs typeface="Times New Roman" pitchFamily="18" charset="0"/>
                </a:rPr>
                <a:t>100Base-T4</a:t>
              </a:r>
            </a:p>
          </p:txBody>
        </p:sp>
      </p:grpSp>
      <p:sp>
        <p:nvSpPr>
          <p:cNvPr id="12" name="îṣļîḑé-Rectangle 70"/>
          <p:cNvSpPr/>
          <p:nvPr/>
        </p:nvSpPr>
        <p:spPr>
          <a:xfrm>
            <a:off x="969660" y="334796"/>
            <a:ext cx="4280687" cy="492443"/>
          </a:xfrm>
          <a:prstGeom prst="rect">
            <a:avLst/>
          </a:prstGeom>
        </p:spPr>
        <p:txBody>
          <a:bodyPr wrap="none" lIns="144000" tIns="0" rIns="144000" bIns="0">
            <a:spAutoFit/>
          </a:bodyPr>
          <a:lstStyle/>
          <a:p>
            <a:pPr lvl="0" defTabSz="711200" fontAlgn="base">
              <a:spcBef>
                <a:spcPct val="20000"/>
              </a:spcBef>
              <a:buClr>
                <a:schemeClr val="folHlink"/>
              </a:buClr>
              <a:buSzPct val="60000"/>
            </a:pPr>
            <a:r>
              <a:rPr lang="en-US" altLang="zh-CN" sz="3200" b="1" noProof="1">
                <a:solidFill>
                  <a:schemeClr val="bg1"/>
                </a:solidFill>
                <a:effectLst>
                  <a:outerShdw blurRad="38100" dist="38100" dir="2700000">
                    <a:srgbClr val="C0C0C0"/>
                  </a:outerShdw>
                </a:effectLst>
                <a:latin typeface="微软雅黑" panose="020B0503020204020204" pitchFamily="34" charset="-122"/>
                <a:ea typeface="微软雅黑" panose="020B0503020204020204" pitchFamily="34" charset="-122"/>
                <a:cs typeface="+mn-ea"/>
              </a:rPr>
              <a:t>1. 100BASE-T</a:t>
            </a:r>
            <a:r>
              <a:rPr lang="zh-CN" altLang="en-US" sz="3200" b="1" noProof="1">
                <a:solidFill>
                  <a:schemeClr val="bg1"/>
                </a:solidFill>
                <a:effectLst>
                  <a:outerShdw blurRad="38100" dist="38100" dir="2700000">
                    <a:srgbClr val="C0C0C0"/>
                  </a:outerShdw>
                </a:effectLst>
                <a:latin typeface="微软雅黑" panose="020B0503020204020204" pitchFamily="34" charset="-122"/>
                <a:ea typeface="微软雅黑" panose="020B0503020204020204" pitchFamily="34" charset="-122"/>
                <a:cs typeface="+mn-ea"/>
              </a:rPr>
              <a:t>以太网</a:t>
            </a:r>
            <a:endParaRPr lang="zh-CN" altLang="en-US" sz="3200" b="1" noProof="1">
              <a:solidFill>
                <a:schemeClr val="bg1"/>
              </a:solidFill>
              <a:effectLst>
                <a:outerShdw blurRad="38100" dist="38100" dir="2700000">
                  <a:srgbClr val="C0C0C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9484386"/>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500"/>
                            </p:stCondLst>
                            <p:childTnLst>
                              <p:par>
                                <p:cTn id="18" presetID="17" presetClass="entr" presetSubtype="1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strVal val="#ppt_h"/>
                                          </p:val>
                                        </p:tav>
                                        <p:tav tm="100000">
                                          <p:val>
                                            <p:strVal val="#ppt_h"/>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矩形 2"/>
          <p:cNvSpPr/>
          <p:nvPr/>
        </p:nvSpPr>
        <p:spPr>
          <a:xfrm>
            <a:off x="1166778" y="2077307"/>
            <a:ext cx="9787006" cy="1213024"/>
          </a:xfrm>
          <a:prstGeom prst="rect">
            <a:avLst/>
          </a:prstGeom>
          <a:ln w="28575">
            <a:noFill/>
            <a:prstDash val="dash"/>
          </a:ln>
        </p:spPr>
        <p:txBody>
          <a:bodyPr wrap="square">
            <a:spAutoFit/>
          </a:bodyPr>
          <a:lstStyle/>
          <a:p>
            <a:pPr indent="457200" algn="just">
              <a:lnSpc>
                <a:spcPct val="125000"/>
              </a:lnSpc>
            </a:pPr>
            <a:r>
              <a:rPr lang="en-US" altLang="zh-CN" sz="2000" dirty="0" smtClean="0">
                <a:latin typeface="Times New Roman" pitchFamily="18" charset="0"/>
                <a:ea typeface="微软雅黑" pitchFamily="34" charset="-122"/>
                <a:cs typeface="Times New Roman" pitchFamily="18" charset="0"/>
              </a:rPr>
              <a:t>100Base-FX</a:t>
            </a:r>
            <a:r>
              <a:rPr lang="zh-CN" altLang="en-US" sz="2000" dirty="0" smtClean="0">
                <a:latin typeface="Times New Roman" pitchFamily="18" charset="0"/>
                <a:ea typeface="微软雅黑" pitchFamily="34" charset="-122"/>
                <a:cs typeface="Times New Roman" pitchFamily="18" charset="0"/>
              </a:rPr>
              <a:t>使用内径为</a:t>
            </a:r>
            <a:r>
              <a:rPr lang="en-US" altLang="zh-CN" sz="2000" dirty="0" smtClean="0">
                <a:latin typeface="Times New Roman" pitchFamily="18" charset="0"/>
                <a:ea typeface="微软雅黑" pitchFamily="34" charset="-122"/>
                <a:cs typeface="Times New Roman" pitchFamily="18" charset="0"/>
              </a:rPr>
              <a:t>62.5 </a:t>
            </a:r>
            <a:r>
              <a:rPr lang="en-US" altLang="zh-CN" sz="2000" dirty="0" err="1" smtClean="0">
                <a:latin typeface="Times New Roman" pitchFamily="18" charset="0"/>
                <a:ea typeface="微软雅黑" pitchFamily="34" charset="-122"/>
                <a:cs typeface="Times New Roman" pitchFamily="18" charset="0"/>
              </a:rPr>
              <a:t>μm</a:t>
            </a:r>
            <a:r>
              <a:rPr lang="zh-CN" altLang="en-US" sz="2000" dirty="0" smtClean="0">
                <a:latin typeface="Times New Roman" pitchFamily="18" charset="0"/>
                <a:ea typeface="微软雅黑" pitchFamily="34" charset="-122"/>
                <a:cs typeface="Times New Roman" pitchFamily="18" charset="0"/>
              </a:rPr>
              <a:t>、外经为</a:t>
            </a:r>
            <a:r>
              <a:rPr lang="en-US" altLang="zh-CN" sz="2000" dirty="0" smtClean="0">
                <a:latin typeface="Times New Roman" pitchFamily="18" charset="0"/>
                <a:ea typeface="微软雅黑" pitchFamily="34" charset="-122"/>
                <a:cs typeface="Times New Roman" pitchFamily="18" charset="0"/>
              </a:rPr>
              <a:t>125 </a:t>
            </a:r>
            <a:r>
              <a:rPr lang="en-US" altLang="zh-CN" sz="2000" dirty="0" err="1" smtClean="0">
                <a:latin typeface="Times New Roman" pitchFamily="18" charset="0"/>
                <a:ea typeface="微软雅黑" pitchFamily="34" charset="-122"/>
                <a:cs typeface="Times New Roman" pitchFamily="18" charset="0"/>
              </a:rPr>
              <a:t>μm</a:t>
            </a:r>
            <a:r>
              <a:rPr lang="zh-CN" altLang="en-US" sz="2000" dirty="0" smtClean="0">
                <a:latin typeface="Times New Roman" pitchFamily="18" charset="0"/>
                <a:ea typeface="微软雅黑" pitchFamily="34" charset="-122"/>
                <a:cs typeface="Times New Roman" pitchFamily="18" charset="0"/>
              </a:rPr>
              <a:t>的多模光缆。光缆仅需一对光纤：一路用于发送数据，一路用于接收数据。</a:t>
            </a:r>
            <a:r>
              <a:rPr lang="en-US" altLang="zh-CN" sz="2000" dirty="0" smtClean="0">
                <a:latin typeface="Times New Roman" pitchFamily="18" charset="0"/>
                <a:ea typeface="微软雅黑" pitchFamily="34" charset="-122"/>
                <a:cs typeface="Times New Roman" pitchFamily="18" charset="0"/>
              </a:rPr>
              <a:t>100Base-FX</a:t>
            </a:r>
            <a:r>
              <a:rPr lang="zh-CN" altLang="en-US" sz="2000" dirty="0" smtClean="0">
                <a:latin typeface="Times New Roman" pitchFamily="18" charset="0"/>
                <a:ea typeface="微软雅黑" pitchFamily="34" charset="-122"/>
                <a:cs typeface="Times New Roman" pitchFamily="18" charset="0"/>
              </a:rPr>
              <a:t>站点与服务器的最大距离为</a:t>
            </a:r>
            <a:r>
              <a:rPr lang="en-US" altLang="zh-CN" sz="2000" dirty="0" smtClean="0">
                <a:latin typeface="Times New Roman" pitchFamily="18" charset="0"/>
                <a:ea typeface="微软雅黑" pitchFamily="34" charset="-122"/>
                <a:cs typeface="Times New Roman" pitchFamily="18" charset="0"/>
              </a:rPr>
              <a:t>200 m</a:t>
            </a:r>
            <a:r>
              <a:rPr lang="zh-CN" altLang="en-US" sz="2000" dirty="0" smtClean="0">
                <a:latin typeface="Times New Roman" pitchFamily="18" charset="0"/>
                <a:ea typeface="微软雅黑" pitchFamily="34" charset="-122"/>
                <a:cs typeface="Times New Roman" pitchFamily="18" charset="0"/>
              </a:rPr>
              <a:t>，而使用单模光纤时刻达到</a:t>
            </a:r>
            <a:r>
              <a:rPr lang="en-US" altLang="zh-CN" sz="2000" dirty="0" smtClean="0">
                <a:latin typeface="Times New Roman" pitchFamily="18" charset="0"/>
                <a:ea typeface="微软雅黑" pitchFamily="34" charset="-122"/>
                <a:cs typeface="Times New Roman" pitchFamily="18" charset="0"/>
              </a:rPr>
              <a:t>2 km</a:t>
            </a: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100Base-FX</a:t>
            </a:r>
            <a:r>
              <a:rPr lang="zh-CN" altLang="en-US" sz="2000" dirty="0" smtClean="0">
                <a:latin typeface="Times New Roman" pitchFamily="18" charset="0"/>
                <a:ea typeface="微软雅黑" pitchFamily="34" charset="-122"/>
                <a:cs typeface="Times New Roman" pitchFamily="18" charset="0"/>
              </a:rPr>
              <a:t>主要用作高速局域网的主干网。</a:t>
            </a:r>
          </a:p>
        </p:txBody>
      </p:sp>
      <p:grpSp>
        <p:nvGrpSpPr>
          <p:cNvPr id="4" name="组合 3"/>
          <p:cNvGrpSpPr/>
          <p:nvPr/>
        </p:nvGrpSpPr>
        <p:grpSpPr>
          <a:xfrm>
            <a:off x="1452530" y="1214422"/>
            <a:ext cx="2749659" cy="592805"/>
            <a:chOff x="1326748" y="1446650"/>
            <a:chExt cx="2749659" cy="592805"/>
          </a:xfrm>
        </p:grpSpPr>
        <p:sp>
          <p:nvSpPr>
            <p:cNvPr id="5"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dirty="0">
                <a:solidFill>
                  <a:schemeClr val="tx1">
                    <a:lumMod val="75000"/>
                    <a:lumOff val="25000"/>
                  </a:schemeClr>
                </a:solidFill>
                <a:cs typeface="+mn-ea"/>
                <a:sym typeface="+mn-lt"/>
              </a:endParaRPr>
            </a:p>
          </p:txBody>
        </p:sp>
        <p:sp>
          <p:nvSpPr>
            <p:cNvPr id="6" name="矩形 5"/>
            <p:cNvSpPr/>
            <p:nvPr/>
          </p:nvSpPr>
          <p:spPr>
            <a:xfrm>
              <a:off x="2166910" y="1500174"/>
              <a:ext cx="1909497" cy="400110"/>
            </a:xfrm>
            <a:prstGeom prst="rect">
              <a:avLst/>
            </a:prstGeom>
          </p:spPr>
          <p:txBody>
            <a:bodyPr wrap="none">
              <a:spAutoFit/>
            </a:bodyPr>
            <a:lstStyle/>
            <a:p>
              <a:r>
                <a:rPr lang="en-US" altLang="zh-CN" sz="2000" b="1" dirty="0" smtClean="0">
                  <a:latin typeface="Times New Roman" pitchFamily="18" charset="0"/>
                  <a:ea typeface="微软雅黑" pitchFamily="34" charset="-122"/>
                  <a:cs typeface="Times New Roman" pitchFamily="18" charset="0"/>
                </a:rPr>
                <a:t>3</a:t>
              </a:r>
              <a:r>
                <a:rPr lang="zh-CN" altLang="en-US" sz="2000" b="1" dirty="0" smtClean="0">
                  <a:latin typeface="Times New Roman" pitchFamily="18" charset="0"/>
                  <a:ea typeface="微软雅黑" pitchFamily="34" charset="-122"/>
                  <a:cs typeface="Times New Roman" pitchFamily="18" charset="0"/>
                </a:rPr>
                <a:t>）</a:t>
              </a:r>
              <a:r>
                <a:rPr lang="en-US" altLang="zh-CN" sz="2000" b="1" dirty="0" smtClean="0">
                  <a:latin typeface="Times New Roman" pitchFamily="18" charset="0"/>
                  <a:ea typeface="微软雅黑" pitchFamily="34" charset="-122"/>
                  <a:cs typeface="Times New Roman" pitchFamily="18" charset="0"/>
                </a:rPr>
                <a:t>100Base-FX</a:t>
              </a:r>
            </a:p>
          </p:txBody>
        </p:sp>
      </p:grpSp>
      <p:sp>
        <p:nvSpPr>
          <p:cNvPr id="16" name="îṣļîḑé-Rectangle 70"/>
          <p:cNvSpPr/>
          <p:nvPr/>
        </p:nvSpPr>
        <p:spPr>
          <a:xfrm>
            <a:off x="969660" y="334796"/>
            <a:ext cx="4280687" cy="492443"/>
          </a:xfrm>
          <a:prstGeom prst="rect">
            <a:avLst/>
          </a:prstGeom>
        </p:spPr>
        <p:txBody>
          <a:bodyPr wrap="none" lIns="144000" tIns="0" rIns="144000" bIns="0">
            <a:spAutoFit/>
          </a:bodyPr>
          <a:lstStyle/>
          <a:p>
            <a:pPr lvl="0" defTabSz="711200" fontAlgn="base">
              <a:spcBef>
                <a:spcPct val="20000"/>
              </a:spcBef>
              <a:buClr>
                <a:schemeClr val="folHlink"/>
              </a:buClr>
              <a:buSzPct val="60000"/>
            </a:pPr>
            <a:r>
              <a:rPr lang="en-US" altLang="zh-CN" sz="3200" b="1" noProof="1">
                <a:solidFill>
                  <a:schemeClr val="bg1"/>
                </a:solidFill>
                <a:effectLst>
                  <a:outerShdw blurRad="38100" dist="38100" dir="2700000">
                    <a:srgbClr val="C0C0C0"/>
                  </a:outerShdw>
                </a:effectLst>
                <a:latin typeface="微软雅黑" panose="020B0503020204020204" pitchFamily="34" charset="-122"/>
                <a:ea typeface="微软雅黑" panose="020B0503020204020204" pitchFamily="34" charset="-122"/>
                <a:cs typeface="+mn-ea"/>
              </a:rPr>
              <a:t>1. 100BASE-T</a:t>
            </a:r>
            <a:r>
              <a:rPr lang="zh-CN" altLang="en-US" sz="3200" b="1" noProof="1">
                <a:solidFill>
                  <a:schemeClr val="bg1"/>
                </a:solidFill>
                <a:effectLst>
                  <a:outerShdw blurRad="38100" dist="38100" dir="2700000">
                    <a:srgbClr val="C0C0C0"/>
                  </a:outerShdw>
                </a:effectLst>
                <a:latin typeface="微软雅黑" panose="020B0503020204020204" pitchFamily="34" charset="-122"/>
                <a:ea typeface="微软雅黑" panose="020B0503020204020204" pitchFamily="34" charset="-122"/>
                <a:cs typeface="+mn-ea"/>
              </a:rPr>
              <a:t>以太网</a:t>
            </a:r>
            <a:endParaRPr lang="zh-CN" altLang="en-US" sz="3200" b="1" noProof="1">
              <a:solidFill>
                <a:schemeClr val="bg1"/>
              </a:solidFill>
              <a:effectLst>
                <a:outerShdw blurRad="38100" dist="38100" dir="2700000">
                  <a:srgbClr val="C0C0C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9435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7186626"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吉比特以太网</a:t>
            </a:r>
          </a:p>
        </p:txBody>
      </p:sp>
      <p:sp useBgFill="1">
        <p:nvSpPr>
          <p:cNvPr id="7" name="矩形 6"/>
          <p:cNvSpPr/>
          <p:nvPr/>
        </p:nvSpPr>
        <p:spPr>
          <a:xfrm>
            <a:off x="1061675" y="1806770"/>
            <a:ext cx="9787006" cy="1896609"/>
          </a:xfrm>
          <a:prstGeom prst="rect">
            <a:avLst/>
          </a:prstGeom>
          <a:ln w="28575">
            <a:noFill/>
            <a:prstDash val="dash"/>
          </a:ln>
        </p:spPr>
        <p:txBody>
          <a:bodyPr wrap="square">
            <a:spAutoFit/>
          </a:bodyPr>
          <a:lstStyle/>
          <a:p>
            <a:pPr indent="457200" algn="just">
              <a:lnSpc>
                <a:spcPct val="125000"/>
              </a:lnSpc>
            </a:pPr>
            <a:r>
              <a:rPr lang="zh-CN" altLang="en-US" sz="2400" dirty="0" smtClean="0">
                <a:latin typeface="Times New Roman" pitchFamily="18" charset="0"/>
                <a:ea typeface="微软雅黑" pitchFamily="34" charset="-122"/>
                <a:cs typeface="Times New Roman" pitchFamily="18" charset="0"/>
              </a:rPr>
              <a:t>千兆位以太网是以太网标准</a:t>
            </a:r>
            <a:r>
              <a:rPr lang="en-US" altLang="zh-CN" sz="2400" dirty="0" smtClean="0">
                <a:latin typeface="Times New Roman" pitchFamily="18" charset="0"/>
                <a:ea typeface="微软雅黑" pitchFamily="34" charset="-122"/>
                <a:cs typeface="Times New Roman" pitchFamily="18" charset="0"/>
              </a:rPr>
              <a:t>IEEE 802.3</a:t>
            </a:r>
            <a:r>
              <a:rPr lang="zh-CN" altLang="en-US" sz="2400" dirty="0" smtClean="0">
                <a:latin typeface="Times New Roman" pitchFamily="18" charset="0"/>
                <a:ea typeface="微软雅黑" pitchFamily="34" charset="-122"/>
                <a:cs typeface="Times New Roman" pitchFamily="18" charset="0"/>
              </a:rPr>
              <a:t>的扩展，为</a:t>
            </a:r>
            <a:r>
              <a:rPr lang="en-US" altLang="zh-CN" sz="2400" dirty="0" smtClean="0">
                <a:latin typeface="Times New Roman" pitchFamily="18" charset="0"/>
                <a:ea typeface="微软雅黑" pitchFamily="34" charset="-122"/>
                <a:cs typeface="Times New Roman" pitchFamily="18" charset="0"/>
              </a:rPr>
              <a:t>802.3z</a:t>
            </a:r>
            <a:r>
              <a:rPr lang="zh-CN" altLang="en-US" sz="2400" dirty="0" smtClean="0">
                <a:latin typeface="Times New Roman" pitchFamily="18" charset="0"/>
                <a:ea typeface="微软雅黑" pitchFamily="34" charset="-122"/>
                <a:cs typeface="Times New Roman" pitchFamily="18" charset="0"/>
              </a:rPr>
              <a:t>，其数据传输率为</a:t>
            </a:r>
            <a:r>
              <a:rPr lang="en-US" altLang="zh-CN" sz="2400" dirty="0" smtClean="0">
                <a:latin typeface="Times New Roman" pitchFamily="18" charset="0"/>
                <a:ea typeface="微软雅黑" pitchFamily="34" charset="-122"/>
                <a:cs typeface="Times New Roman" pitchFamily="18" charset="0"/>
              </a:rPr>
              <a:t>1 000 Mbps</a:t>
            </a:r>
            <a:r>
              <a:rPr lang="zh-CN" altLang="en-US" sz="2400" dirty="0" smtClean="0">
                <a:latin typeface="Times New Roman" pitchFamily="18" charset="0"/>
                <a:ea typeface="微软雅黑" pitchFamily="34" charset="-122"/>
                <a:cs typeface="Times New Roman" pitchFamily="18" charset="0"/>
              </a:rPr>
              <a:t>（即</a:t>
            </a:r>
            <a:r>
              <a:rPr lang="en-US" altLang="zh-CN" sz="2400" dirty="0" smtClean="0">
                <a:latin typeface="Times New Roman" pitchFamily="18" charset="0"/>
                <a:ea typeface="微软雅黑" pitchFamily="34" charset="-122"/>
                <a:cs typeface="Times New Roman" pitchFamily="18" charset="0"/>
              </a:rPr>
              <a:t>1 </a:t>
            </a:r>
            <a:r>
              <a:rPr lang="en-US" altLang="zh-CN" sz="2400" dirty="0" err="1" smtClean="0">
                <a:latin typeface="Times New Roman" pitchFamily="18" charset="0"/>
                <a:ea typeface="微软雅黑" pitchFamily="34" charset="-122"/>
                <a:cs typeface="Times New Roman" pitchFamily="18" charset="0"/>
              </a:rPr>
              <a:t>Gbps</a:t>
            </a:r>
            <a:r>
              <a:rPr lang="zh-CN" altLang="en-US" sz="2400" dirty="0" smtClean="0">
                <a:latin typeface="Times New Roman" pitchFamily="18" charset="0"/>
                <a:ea typeface="微软雅黑" pitchFamily="34" charset="-122"/>
                <a:cs typeface="Times New Roman" pitchFamily="18" charset="0"/>
              </a:rPr>
              <a:t>），因此也称吉比特以太网。</a:t>
            </a:r>
            <a:endParaRPr lang="en-US" altLang="zh-CN" sz="2400" dirty="0" smtClean="0">
              <a:latin typeface="Times New Roman" pitchFamily="18" charset="0"/>
              <a:ea typeface="微软雅黑" pitchFamily="34" charset="-122"/>
              <a:cs typeface="Times New Roman" pitchFamily="18" charset="0"/>
            </a:endParaRPr>
          </a:p>
          <a:p>
            <a:pPr indent="457200" algn="just">
              <a:lnSpc>
                <a:spcPct val="125000"/>
              </a:lnSpc>
            </a:pPr>
            <a:r>
              <a:rPr lang="zh-CN" altLang="en-US" sz="2400" dirty="0" smtClean="0">
                <a:latin typeface="Times New Roman" pitchFamily="18" charset="0"/>
                <a:ea typeface="微软雅黑" pitchFamily="34" charset="-122"/>
                <a:cs typeface="Times New Roman" pitchFamily="18" charset="0"/>
              </a:rPr>
              <a:t>千兆位以太网基本保留了原以太网</a:t>
            </a:r>
            <a:r>
              <a:rPr lang="en-US" altLang="zh-CN" sz="2400" dirty="0" smtClean="0">
                <a:latin typeface="Times New Roman" pitchFamily="18" charset="0"/>
                <a:ea typeface="微软雅黑" pitchFamily="34" charset="-122"/>
                <a:cs typeface="Times New Roman" pitchFamily="18" charset="0"/>
              </a:rPr>
              <a:t>MAC</a:t>
            </a:r>
            <a:r>
              <a:rPr lang="zh-CN" altLang="en-US" sz="2400" dirty="0" smtClean="0">
                <a:latin typeface="Times New Roman" pitchFamily="18" charset="0"/>
                <a:ea typeface="微软雅黑" pitchFamily="34" charset="-122"/>
                <a:cs typeface="Times New Roman" pitchFamily="18" charset="0"/>
              </a:rPr>
              <a:t>层的</a:t>
            </a:r>
            <a:r>
              <a:rPr lang="en-US" altLang="zh-CN" sz="2400" dirty="0" smtClean="0">
                <a:latin typeface="Times New Roman" pitchFamily="18" charset="0"/>
                <a:ea typeface="微软雅黑" pitchFamily="34" charset="-122"/>
                <a:cs typeface="Times New Roman" pitchFamily="18" charset="0"/>
              </a:rPr>
              <a:t>CSMA/CD</a:t>
            </a:r>
            <a:r>
              <a:rPr lang="zh-CN" altLang="en-US" sz="2400" dirty="0" smtClean="0">
                <a:latin typeface="Times New Roman" pitchFamily="18" charset="0"/>
                <a:ea typeface="微软雅黑" pitchFamily="34" charset="-122"/>
                <a:cs typeface="Times New Roman" pitchFamily="18" charset="0"/>
              </a:rPr>
              <a:t>协议，但它对</a:t>
            </a:r>
            <a:r>
              <a:rPr lang="en-US" altLang="zh-CN" sz="2400" dirty="0" smtClean="0">
                <a:latin typeface="Times New Roman" pitchFamily="18" charset="0"/>
                <a:ea typeface="微软雅黑" pitchFamily="34" charset="-122"/>
                <a:cs typeface="Times New Roman" pitchFamily="18" charset="0"/>
              </a:rPr>
              <a:t>CSMA/CD</a:t>
            </a:r>
            <a:r>
              <a:rPr lang="zh-CN" altLang="en-US" sz="2400" dirty="0" smtClean="0">
                <a:latin typeface="Times New Roman" pitchFamily="18" charset="0"/>
                <a:ea typeface="微软雅黑" pitchFamily="34" charset="-122"/>
                <a:cs typeface="Times New Roman" pitchFamily="18" charset="0"/>
              </a:rPr>
              <a:t>协议进行了一些改动，增加了一些新的特性。</a:t>
            </a:r>
          </a:p>
        </p:txBody>
      </p:sp>
      <p:pic>
        <p:nvPicPr>
          <p:cNvPr id="8" name="图片 7" descr="网络2.jpg"/>
          <p:cNvPicPr>
            <a:picLocks noChangeAspect="1"/>
          </p:cNvPicPr>
          <p:nvPr/>
        </p:nvPicPr>
        <p:blipFill>
          <a:blip r:embed="rId2">
            <a:clrChange>
              <a:clrFrom>
                <a:srgbClr val="FFFFFF"/>
              </a:clrFrom>
              <a:clrTo>
                <a:srgbClr val="FFFFFF">
                  <a:alpha val="0"/>
                </a:srgbClr>
              </a:clrTo>
            </a:clrChange>
          </a:blip>
          <a:srcRect b="4999"/>
          <a:stretch>
            <a:fillRect/>
          </a:stretch>
        </p:blipFill>
        <p:spPr>
          <a:xfrm>
            <a:off x="8382000" y="4143356"/>
            <a:ext cx="3810000" cy="2714644"/>
          </a:xfrm>
          <a:prstGeom prst="rect">
            <a:avLst/>
          </a:prstGeom>
        </p:spPr>
      </p:pic>
    </p:spTree>
    <p:extLst>
      <p:ext uri="{BB962C8B-B14F-4D97-AF65-F5344CB8AC3E}">
        <p14:creationId xmlns:p14="http://schemas.microsoft.com/office/powerpoint/2010/main" val="40066452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7186626"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吉比特以太网</a:t>
            </a:r>
          </a:p>
        </p:txBody>
      </p:sp>
      <p:sp useBgFill="1">
        <p:nvSpPr>
          <p:cNvPr id="7" name="矩形 6"/>
          <p:cNvSpPr/>
          <p:nvPr/>
        </p:nvSpPr>
        <p:spPr>
          <a:xfrm>
            <a:off x="1250861" y="1190330"/>
            <a:ext cx="9787006" cy="477054"/>
          </a:xfrm>
          <a:prstGeom prst="rect">
            <a:avLst/>
          </a:prstGeom>
          <a:ln w="28575">
            <a:noFill/>
            <a:prstDash val="dash"/>
          </a:ln>
        </p:spPr>
        <p:txBody>
          <a:bodyPr wrap="square">
            <a:spAutoFit/>
          </a:bodyPr>
          <a:lstStyle/>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千兆位以太网支持</a:t>
            </a:r>
            <a:r>
              <a:rPr lang="en-US" altLang="zh-CN" sz="2000" dirty="0" smtClean="0">
                <a:latin typeface="Times New Roman" pitchFamily="18" charset="0"/>
                <a:ea typeface="微软雅黑" pitchFamily="34" charset="-122"/>
                <a:cs typeface="Times New Roman" pitchFamily="18" charset="0"/>
              </a:rPr>
              <a:t>4</a:t>
            </a:r>
            <a:r>
              <a:rPr lang="zh-CN" altLang="en-US" sz="2000" dirty="0" smtClean="0">
                <a:latin typeface="Times New Roman" pitchFamily="18" charset="0"/>
                <a:ea typeface="微软雅黑" pitchFamily="34" charset="-122"/>
                <a:cs typeface="Times New Roman" pitchFamily="18" charset="0"/>
              </a:rPr>
              <a:t>种物理层标准，如表</a:t>
            </a:r>
          </a:p>
        </p:txBody>
      </p:sp>
      <p:sp useBgFill="1">
        <p:nvSpPr>
          <p:cNvPr id="8" name="矩形 7"/>
          <p:cNvSpPr/>
          <p:nvPr/>
        </p:nvSpPr>
        <p:spPr>
          <a:xfrm>
            <a:off x="3748070" y="2056575"/>
            <a:ext cx="4276756" cy="438582"/>
          </a:xfrm>
          <a:prstGeom prst="rect">
            <a:avLst/>
          </a:prstGeom>
          <a:ln w="28575">
            <a:noFill/>
            <a:prstDash val="dash"/>
          </a:ln>
        </p:spPr>
        <p:txBody>
          <a:bodyPr wrap="square">
            <a:spAutoFit/>
          </a:bodyPr>
          <a:lstStyle/>
          <a:p>
            <a:pPr indent="457200" algn="just">
              <a:lnSpc>
                <a:spcPct val="125000"/>
              </a:lnSpc>
            </a:pPr>
            <a:r>
              <a:rPr lang="zh-CN" altLang="en-US" dirty="0" smtClean="0">
                <a:latin typeface="Times New Roman" pitchFamily="18" charset="0"/>
                <a:ea typeface="微软雅黑" pitchFamily="34" charset="-122"/>
                <a:cs typeface="Times New Roman" pitchFamily="18" charset="0"/>
              </a:rPr>
              <a:t>表</a:t>
            </a:r>
            <a:r>
              <a:rPr lang="en-US" altLang="zh-CN" dirty="0" smtClean="0">
                <a:latin typeface="Times New Roman" pitchFamily="18" charset="0"/>
                <a:ea typeface="微软雅黑" pitchFamily="34" charset="-122"/>
                <a:cs typeface="Times New Roman" pitchFamily="18" charset="0"/>
              </a:rPr>
              <a:t>  </a:t>
            </a:r>
            <a:r>
              <a:rPr lang="zh-CN" altLang="en-US" dirty="0" smtClean="0">
                <a:latin typeface="Times New Roman" pitchFamily="18" charset="0"/>
                <a:ea typeface="微软雅黑" pitchFamily="34" charset="-122"/>
                <a:cs typeface="Times New Roman" pitchFamily="18" charset="0"/>
              </a:rPr>
              <a:t>千兆位以太网物理层标准</a:t>
            </a:r>
          </a:p>
        </p:txBody>
      </p:sp>
      <p:graphicFrame>
        <p:nvGraphicFramePr>
          <p:cNvPr id="9" name="表格 8"/>
          <p:cNvGraphicFramePr>
            <a:graphicFrameLocks noGrp="1"/>
          </p:cNvGraphicFramePr>
          <p:nvPr>
            <p:extLst>
              <p:ext uri="{D42A27DB-BD31-4B8C-83A1-F6EECF244321}">
                <p14:modId xmlns:p14="http://schemas.microsoft.com/office/powerpoint/2010/main" val="2365404989"/>
              </p:ext>
            </p:extLst>
          </p:nvPr>
        </p:nvGraphicFramePr>
        <p:xfrm>
          <a:off x="1564449" y="2745271"/>
          <a:ext cx="8643998" cy="2786082"/>
        </p:xfrm>
        <a:graphic>
          <a:graphicData uri="http://schemas.openxmlformats.org/drawingml/2006/table">
            <a:tbl>
              <a:tblPr/>
              <a:tblGrid>
                <a:gridCol w="2034568"/>
                <a:gridCol w="2166036"/>
                <a:gridCol w="2222227"/>
                <a:gridCol w="2221167"/>
              </a:tblGrid>
              <a:tr h="398012">
                <a:tc>
                  <a:txBody>
                    <a:bodyPr/>
                    <a:lstStyle/>
                    <a:p>
                      <a:pPr indent="266700" algn="ctr">
                        <a:spcAft>
                          <a:spcPts val="0"/>
                        </a:spcAft>
                      </a:pPr>
                      <a:r>
                        <a:rPr lang="zh-CN" sz="2000" kern="500" dirty="0">
                          <a:latin typeface="Times New Roman" pitchFamily="18" charset="0"/>
                          <a:ea typeface="微软雅黑" pitchFamily="34" charset="-122"/>
                          <a:cs typeface="Times New Roman" pitchFamily="18" charset="0"/>
                        </a:rPr>
                        <a:t>标准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indent="266700" algn="ctr">
                        <a:spcAft>
                          <a:spcPts val="0"/>
                        </a:spcAft>
                      </a:pPr>
                      <a:r>
                        <a:rPr lang="zh-CN" sz="2000" kern="500">
                          <a:latin typeface="Times New Roman" pitchFamily="18" charset="0"/>
                          <a:ea typeface="微软雅黑" pitchFamily="34" charset="-122"/>
                          <a:cs typeface="Times New Roman" pitchFamily="18" charset="0"/>
                        </a:rPr>
                        <a:t>介质类型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indent="266700" algn="ctr">
                        <a:spcAft>
                          <a:spcPts val="0"/>
                        </a:spcAft>
                      </a:pPr>
                      <a:r>
                        <a:rPr lang="zh-CN" sz="2000" kern="500">
                          <a:latin typeface="Times New Roman" pitchFamily="18" charset="0"/>
                          <a:ea typeface="微软雅黑" pitchFamily="34" charset="-122"/>
                          <a:cs typeface="Times New Roman" pitchFamily="18" charset="0"/>
                        </a:rPr>
                        <a:t>光纤直径（</a:t>
                      </a:r>
                      <a:r>
                        <a:rPr lang="en-US" sz="2000" kern="500">
                          <a:latin typeface="Times New Roman" pitchFamily="18" charset="0"/>
                          <a:ea typeface="微软雅黑" pitchFamily="34" charset="-122"/>
                          <a:cs typeface="Times New Roman" pitchFamily="18" charset="0"/>
                        </a:rPr>
                        <a:t>μm</a:t>
                      </a:r>
                      <a:r>
                        <a:rPr lang="zh-CN" sz="2000" kern="500">
                          <a:latin typeface="Times New Roman" pitchFamily="18" charset="0"/>
                          <a:ea typeface="微软雅黑" pitchFamily="34" charset="-122"/>
                          <a:cs typeface="Times New Roman"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indent="266700" algn="ctr">
                        <a:spcAft>
                          <a:spcPts val="0"/>
                        </a:spcAft>
                      </a:pPr>
                      <a:r>
                        <a:rPr lang="zh-CN" sz="2000" kern="500">
                          <a:latin typeface="Times New Roman" pitchFamily="18" charset="0"/>
                          <a:ea typeface="微软雅黑" pitchFamily="34" charset="-122"/>
                          <a:cs typeface="Times New Roman" pitchFamily="18" charset="0"/>
                        </a:rPr>
                        <a:t>最大传输距离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r>
              <a:tr h="398012">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1000Base-CX</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STP</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kern="500">
                          <a:latin typeface="Times New Roman" pitchFamily="18" charset="0"/>
                          <a:ea typeface="微软雅黑" pitchFamily="34" charset="-122"/>
                          <a:cs typeface="Times New Roman"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25 m</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6023">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1000Base-T</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500" dirty="0">
                          <a:latin typeface="Times New Roman" pitchFamily="18" charset="0"/>
                          <a:ea typeface="微软雅黑" pitchFamily="34" charset="-122"/>
                          <a:cs typeface="Times New Roman" pitchFamily="18" charset="0"/>
                        </a:rPr>
                        <a:t>5</a:t>
                      </a:r>
                      <a:r>
                        <a:rPr lang="zh-CN" sz="2000" kern="500" dirty="0">
                          <a:latin typeface="Times New Roman" pitchFamily="18" charset="0"/>
                          <a:ea typeface="微软雅黑" pitchFamily="34" charset="-122"/>
                          <a:cs typeface="Times New Roman" pitchFamily="18" charset="0"/>
                        </a:rPr>
                        <a:t>类非屏蔽双绞线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kern="500" dirty="0">
                          <a:latin typeface="Times New Roman" pitchFamily="18" charset="0"/>
                          <a:ea typeface="微软雅黑" pitchFamily="34" charset="-122"/>
                          <a:cs typeface="Times New Roman"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100 m</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012">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1000Base-SX</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kern="500">
                          <a:latin typeface="Times New Roman" pitchFamily="18" charset="0"/>
                          <a:ea typeface="微软雅黑" pitchFamily="34" charset="-122"/>
                          <a:cs typeface="Times New Roman" pitchFamily="18" charset="0"/>
                        </a:rPr>
                        <a:t>多模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62.5</a:t>
                      </a:r>
                      <a:r>
                        <a:rPr lang="zh-CN" sz="2000" kern="500">
                          <a:latin typeface="Times New Roman" pitchFamily="18" charset="0"/>
                          <a:ea typeface="微软雅黑" pitchFamily="34" charset="-122"/>
                          <a:cs typeface="Times New Roman" pitchFamily="18" charset="0"/>
                        </a:rPr>
                        <a:t>，</a:t>
                      </a:r>
                      <a:r>
                        <a:rPr lang="en-US" sz="2000" kern="500">
                          <a:latin typeface="Times New Roman" pitchFamily="18" charset="0"/>
                          <a:ea typeface="微软雅黑" pitchFamily="34" charset="-122"/>
                          <a:cs typeface="Times New Roman" pitchFamily="18" charset="0"/>
                        </a:rPr>
                        <a:t>50</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440 m</a:t>
                      </a:r>
                      <a:r>
                        <a:rPr lang="zh-CN" sz="2000" kern="500">
                          <a:latin typeface="Times New Roman" pitchFamily="18" charset="0"/>
                          <a:ea typeface="微软雅黑" pitchFamily="34" charset="-122"/>
                          <a:cs typeface="Times New Roman" pitchFamily="18" charset="0"/>
                        </a:rPr>
                        <a:t>，</a:t>
                      </a:r>
                      <a:r>
                        <a:rPr lang="en-US" sz="2000" kern="500">
                          <a:latin typeface="Times New Roman" pitchFamily="18" charset="0"/>
                          <a:ea typeface="微软雅黑" pitchFamily="34" charset="-122"/>
                          <a:cs typeface="Times New Roman" pitchFamily="18" charset="0"/>
                        </a:rPr>
                        <a:t>550 m</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6023">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1000Base-LX</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kern="500" dirty="0">
                          <a:latin typeface="Times New Roman" pitchFamily="18" charset="0"/>
                          <a:ea typeface="微软雅黑" pitchFamily="34" charset="-122"/>
                          <a:cs typeface="Times New Roman" pitchFamily="18" charset="0"/>
                        </a:rPr>
                        <a:t>多模，单模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500">
                          <a:latin typeface="Times New Roman" pitchFamily="18" charset="0"/>
                          <a:ea typeface="微软雅黑" pitchFamily="34" charset="-122"/>
                          <a:cs typeface="Times New Roman" pitchFamily="18" charset="0"/>
                        </a:rPr>
                        <a:t>62.5</a:t>
                      </a:r>
                      <a:r>
                        <a:rPr lang="zh-CN" sz="2000" kern="500">
                          <a:latin typeface="Times New Roman" pitchFamily="18" charset="0"/>
                          <a:ea typeface="微软雅黑" pitchFamily="34" charset="-122"/>
                          <a:cs typeface="Times New Roman" pitchFamily="18" charset="0"/>
                        </a:rPr>
                        <a:t>，</a:t>
                      </a:r>
                      <a:r>
                        <a:rPr lang="en-US" sz="2000" kern="500">
                          <a:latin typeface="Times New Roman" pitchFamily="18" charset="0"/>
                          <a:ea typeface="微软雅黑" pitchFamily="34" charset="-122"/>
                          <a:cs typeface="Times New Roman" pitchFamily="18" charset="0"/>
                        </a:rPr>
                        <a:t>50</a:t>
                      </a:r>
                      <a:r>
                        <a:rPr lang="zh-CN" sz="2000" kern="500">
                          <a:latin typeface="Times New Roman" pitchFamily="18" charset="0"/>
                          <a:ea typeface="微软雅黑" pitchFamily="34" charset="-122"/>
                          <a:cs typeface="Times New Roman" pitchFamily="18" charset="0"/>
                        </a:rPr>
                        <a:t>，</a:t>
                      </a:r>
                      <a:r>
                        <a:rPr lang="en-US" sz="2000" kern="500">
                          <a:latin typeface="Times New Roman" pitchFamily="18" charset="0"/>
                          <a:ea typeface="微软雅黑" pitchFamily="34" charset="-122"/>
                          <a:cs typeface="Times New Roman" pitchFamily="18" charset="0"/>
                        </a:rPr>
                        <a:t>9</a:t>
                      </a:r>
                      <a:endParaRPr lang="zh-CN" sz="20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500" dirty="0">
                          <a:latin typeface="Times New Roman" pitchFamily="18" charset="0"/>
                          <a:ea typeface="微软雅黑" pitchFamily="34" charset="-122"/>
                          <a:cs typeface="Times New Roman" pitchFamily="18" charset="0"/>
                        </a:rPr>
                        <a:t>50 m</a:t>
                      </a:r>
                      <a:r>
                        <a:rPr lang="zh-CN" sz="2000" kern="500" dirty="0">
                          <a:latin typeface="Times New Roman" pitchFamily="18" charset="0"/>
                          <a:ea typeface="微软雅黑" pitchFamily="34" charset="-122"/>
                          <a:cs typeface="Times New Roman" pitchFamily="18" charset="0"/>
                        </a:rPr>
                        <a:t>，</a:t>
                      </a:r>
                      <a:r>
                        <a:rPr lang="en-US" sz="2000" kern="500" dirty="0">
                          <a:latin typeface="Times New Roman" pitchFamily="18" charset="0"/>
                          <a:ea typeface="微软雅黑" pitchFamily="34" charset="-122"/>
                          <a:cs typeface="Times New Roman" pitchFamily="18" charset="0"/>
                        </a:rPr>
                        <a:t>850 m</a:t>
                      </a:r>
                      <a:r>
                        <a:rPr lang="zh-CN" sz="2000" kern="500" dirty="0">
                          <a:latin typeface="Times New Roman" pitchFamily="18" charset="0"/>
                          <a:ea typeface="微软雅黑" pitchFamily="34" charset="-122"/>
                          <a:cs typeface="Times New Roman" pitchFamily="18" charset="0"/>
                        </a:rPr>
                        <a:t>，</a:t>
                      </a:r>
                      <a:r>
                        <a:rPr lang="en-US" sz="2000" kern="500" dirty="0">
                          <a:latin typeface="Times New Roman" pitchFamily="18" charset="0"/>
                          <a:ea typeface="微软雅黑" pitchFamily="34" charset="-122"/>
                          <a:cs typeface="Times New Roman" pitchFamily="18" charset="0"/>
                        </a:rPr>
                        <a:t>3 km</a:t>
                      </a:r>
                      <a:endParaRPr lang="zh-CN" sz="2000" kern="500" dirty="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6108021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par>
                                <p:cTn id="12" presetID="9"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矩形 2"/>
          <p:cNvSpPr/>
          <p:nvPr/>
        </p:nvSpPr>
        <p:spPr>
          <a:xfrm>
            <a:off x="1095340" y="1785926"/>
            <a:ext cx="9787006" cy="441724"/>
          </a:xfrm>
          <a:prstGeom prst="rect">
            <a:avLst/>
          </a:prstGeom>
          <a:ln w="28575">
            <a:noFill/>
            <a:prstDash val="dash"/>
          </a:ln>
        </p:spPr>
        <p:txBody>
          <a:bodyPr wrap="square">
            <a:spAutoFit/>
          </a:bodyPr>
          <a:lstStyle/>
          <a:p>
            <a:pPr indent="457200" algn="just">
              <a:lnSpc>
                <a:spcPct val="125000"/>
              </a:lnSpc>
            </a:pPr>
            <a:r>
              <a:rPr lang="en-US" altLang="zh-CN" sz="2000" dirty="0" smtClean="0">
                <a:latin typeface="Times New Roman" pitchFamily="18" charset="0"/>
                <a:ea typeface="微软雅黑" pitchFamily="34" charset="-122"/>
                <a:cs typeface="Times New Roman" pitchFamily="18" charset="0"/>
              </a:rPr>
              <a:t>1000Base-CX</a:t>
            </a:r>
            <a:r>
              <a:rPr lang="zh-CN" altLang="en-US" sz="2000" dirty="0" smtClean="0">
                <a:latin typeface="Times New Roman" pitchFamily="18" charset="0"/>
                <a:ea typeface="微软雅黑" pitchFamily="34" charset="-122"/>
                <a:cs typeface="Times New Roman" pitchFamily="18" charset="0"/>
              </a:rPr>
              <a:t>使用阻抗为</a:t>
            </a:r>
            <a:r>
              <a:rPr lang="en-US" altLang="zh-CN" sz="2000" dirty="0" smtClean="0">
                <a:latin typeface="Times New Roman" pitchFamily="18" charset="0"/>
                <a:ea typeface="微软雅黑" pitchFamily="34" charset="-122"/>
                <a:cs typeface="Times New Roman" pitchFamily="18" charset="0"/>
              </a:rPr>
              <a:t>150</a:t>
            </a:r>
            <a:r>
              <a:rPr lang="zh-CN" altLang="en-US" sz="2000" dirty="0" smtClean="0">
                <a:latin typeface="Times New Roman" pitchFamily="18" charset="0"/>
                <a:ea typeface="微软雅黑" pitchFamily="34" charset="-122"/>
                <a:cs typeface="Times New Roman" pitchFamily="18" charset="0"/>
              </a:rPr>
              <a:t>欧姆的屏蔽双绞线（</a:t>
            </a:r>
            <a:r>
              <a:rPr lang="en-US" altLang="zh-CN" sz="2000" dirty="0" smtClean="0">
                <a:latin typeface="Times New Roman" pitchFamily="18" charset="0"/>
                <a:ea typeface="微软雅黑" pitchFamily="34" charset="-122"/>
                <a:cs typeface="Times New Roman" pitchFamily="18" charset="0"/>
              </a:rPr>
              <a:t>STP</a:t>
            </a:r>
            <a:r>
              <a:rPr lang="zh-CN" altLang="en-US" sz="2000" dirty="0" smtClean="0">
                <a:latin typeface="Times New Roman" pitchFamily="18" charset="0"/>
                <a:ea typeface="微软雅黑" pitchFamily="34" charset="-122"/>
                <a:cs typeface="Times New Roman" pitchFamily="18" charset="0"/>
              </a:rPr>
              <a:t>），最大传输距离为</a:t>
            </a:r>
            <a:r>
              <a:rPr lang="en-US" altLang="zh-CN" sz="2000" dirty="0" smtClean="0">
                <a:latin typeface="Times New Roman" pitchFamily="18" charset="0"/>
                <a:ea typeface="微软雅黑" pitchFamily="34" charset="-122"/>
                <a:cs typeface="Times New Roman" pitchFamily="18" charset="0"/>
              </a:rPr>
              <a:t>25 m</a:t>
            </a:r>
            <a:r>
              <a:rPr lang="zh-CN" altLang="en-US" sz="2000" dirty="0" smtClean="0">
                <a:latin typeface="Times New Roman" pitchFamily="18" charset="0"/>
                <a:ea typeface="微软雅黑" pitchFamily="34" charset="-122"/>
                <a:cs typeface="Times New Roman" pitchFamily="18" charset="0"/>
              </a:rPr>
              <a:t>。</a:t>
            </a:r>
          </a:p>
        </p:txBody>
      </p:sp>
      <p:grpSp>
        <p:nvGrpSpPr>
          <p:cNvPr id="4" name="组合 3"/>
          <p:cNvGrpSpPr/>
          <p:nvPr/>
        </p:nvGrpSpPr>
        <p:grpSpPr>
          <a:xfrm>
            <a:off x="1381092" y="1071546"/>
            <a:ext cx="2892327" cy="592805"/>
            <a:chOff x="1326748" y="1446650"/>
            <a:chExt cx="2892327" cy="592805"/>
          </a:xfrm>
        </p:grpSpPr>
        <p:sp>
          <p:nvSpPr>
            <p:cNvPr id="5"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dirty="0">
                <a:solidFill>
                  <a:schemeClr val="tx1">
                    <a:lumMod val="75000"/>
                    <a:lumOff val="25000"/>
                  </a:schemeClr>
                </a:solidFill>
                <a:cs typeface="+mn-ea"/>
                <a:sym typeface="+mn-lt"/>
              </a:endParaRPr>
            </a:p>
          </p:txBody>
        </p:sp>
        <p:sp>
          <p:nvSpPr>
            <p:cNvPr id="6" name="矩形 5"/>
            <p:cNvSpPr/>
            <p:nvPr/>
          </p:nvSpPr>
          <p:spPr>
            <a:xfrm>
              <a:off x="2166910" y="1500174"/>
              <a:ext cx="2052165" cy="400110"/>
            </a:xfrm>
            <a:prstGeom prst="rect">
              <a:avLst/>
            </a:prstGeom>
          </p:spPr>
          <p:txBody>
            <a:bodyPr wrap="none">
              <a:spAutoFit/>
            </a:bodyPr>
            <a:lstStyle/>
            <a:p>
              <a:r>
                <a:rPr lang="en-US" altLang="zh-CN" sz="2000" b="1" dirty="0" smtClean="0">
                  <a:latin typeface="Times New Roman" pitchFamily="18" charset="0"/>
                  <a:ea typeface="微软雅黑" pitchFamily="34" charset="-122"/>
                  <a:cs typeface="Times New Roman" pitchFamily="18" charset="0"/>
                </a:rPr>
                <a:t>1</a:t>
              </a:r>
              <a:r>
                <a:rPr lang="zh-CN" altLang="en-US" sz="2000" b="1" dirty="0" smtClean="0">
                  <a:latin typeface="Times New Roman" pitchFamily="18" charset="0"/>
                  <a:ea typeface="微软雅黑" pitchFamily="34" charset="-122"/>
                  <a:cs typeface="Times New Roman" pitchFamily="18" charset="0"/>
                </a:rPr>
                <a:t>）</a:t>
              </a:r>
              <a:r>
                <a:rPr lang="en-US" altLang="zh-CN" sz="2000" b="1" dirty="0" smtClean="0">
                  <a:latin typeface="Times New Roman" pitchFamily="18" charset="0"/>
                  <a:ea typeface="微软雅黑" pitchFamily="34" charset="-122"/>
                  <a:cs typeface="Times New Roman" pitchFamily="18" charset="0"/>
                </a:rPr>
                <a:t>1000Base-CX</a:t>
              </a:r>
            </a:p>
          </p:txBody>
        </p:sp>
      </p:grpSp>
      <p:sp useBgFill="1">
        <p:nvSpPr>
          <p:cNvPr id="7" name="矩形 6"/>
          <p:cNvSpPr/>
          <p:nvPr/>
        </p:nvSpPr>
        <p:spPr>
          <a:xfrm>
            <a:off x="1095340" y="3071810"/>
            <a:ext cx="9787006" cy="443583"/>
          </a:xfrm>
          <a:prstGeom prst="rect">
            <a:avLst/>
          </a:prstGeom>
          <a:ln w="28575">
            <a:noFill/>
            <a:prstDash val="dash"/>
          </a:ln>
        </p:spPr>
        <p:txBody>
          <a:bodyPr wrap="square">
            <a:spAutoFit/>
          </a:bodyPr>
          <a:lstStyle/>
          <a:p>
            <a:pPr indent="457200" algn="just">
              <a:lnSpc>
                <a:spcPct val="125000"/>
              </a:lnSpc>
            </a:pPr>
            <a:r>
              <a:rPr lang="en-US" altLang="zh-CN" sz="2000" dirty="0" smtClean="0">
                <a:latin typeface="Times New Roman" pitchFamily="18" charset="0"/>
                <a:ea typeface="微软雅黑" pitchFamily="34" charset="-122"/>
                <a:cs typeface="Times New Roman" pitchFamily="18" charset="0"/>
              </a:rPr>
              <a:t>1000Base-T</a:t>
            </a:r>
            <a:r>
              <a:rPr lang="zh-CN" altLang="en-US" sz="2000" dirty="0" smtClean="0">
                <a:latin typeface="Times New Roman" pitchFamily="18" charset="0"/>
                <a:ea typeface="微软雅黑" pitchFamily="34" charset="-122"/>
                <a:cs typeface="Times New Roman" pitchFamily="18" charset="0"/>
              </a:rPr>
              <a:t>使用</a:t>
            </a:r>
            <a:r>
              <a:rPr lang="en-US" altLang="zh-CN" sz="2000" dirty="0" smtClean="0">
                <a:latin typeface="Times New Roman" pitchFamily="18" charset="0"/>
                <a:ea typeface="微软雅黑" pitchFamily="34" charset="-122"/>
                <a:cs typeface="Times New Roman" pitchFamily="18" charset="0"/>
              </a:rPr>
              <a:t>5</a:t>
            </a:r>
            <a:r>
              <a:rPr lang="zh-CN" altLang="en-US" sz="2000" dirty="0" smtClean="0">
                <a:latin typeface="Times New Roman" pitchFamily="18" charset="0"/>
                <a:ea typeface="微软雅黑" pitchFamily="34" charset="-122"/>
                <a:cs typeface="Times New Roman" pitchFamily="18" charset="0"/>
              </a:rPr>
              <a:t>类非屏蔽双绞线，最大传输距离为</a:t>
            </a:r>
            <a:r>
              <a:rPr lang="en-US" altLang="zh-CN" sz="2000" dirty="0" smtClean="0">
                <a:latin typeface="Times New Roman" pitchFamily="18" charset="0"/>
                <a:ea typeface="微软雅黑" pitchFamily="34" charset="-122"/>
                <a:cs typeface="Times New Roman" pitchFamily="18" charset="0"/>
              </a:rPr>
              <a:t>100 m</a:t>
            </a:r>
            <a:r>
              <a:rPr lang="zh-CN" altLang="en-US" sz="2000" dirty="0" smtClean="0">
                <a:latin typeface="Times New Roman" pitchFamily="18" charset="0"/>
                <a:ea typeface="微软雅黑" pitchFamily="34" charset="-122"/>
                <a:cs typeface="Times New Roman" pitchFamily="18" charset="0"/>
              </a:rPr>
              <a:t>。</a:t>
            </a:r>
          </a:p>
        </p:txBody>
      </p:sp>
      <p:grpSp>
        <p:nvGrpSpPr>
          <p:cNvPr id="8" name="组合 7"/>
          <p:cNvGrpSpPr/>
          <p:nvPr/>
        </p:nvGrpSpPr>
        <p:grpSpPr>
          <a:xfrm>
            <a:off x="1381092" y="2336129"/>
            <a:ext cx="2691951" cy="592805"/>
            <a:chOff x="1326748" y="1446650"/>
            <a:chExt cx="2691951" cy="592805"/>
          </a:xfrm>
        </p:grpSpPr>
        <p:sp>
          <p:nvSpPr>
            <p:cNvPr id="9"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dirty="0">
                <a:solidFill>
                  <a:schemeClr val="tx1">
                    <a:lumMod val="75000"/>
                    <a:lumOff val="25000"/>
                  </a:schemeClr>
                </a:solidFill>
                <a:cs typeface="+mn-ea"/>
                <a:sym typeface="+mn-lt"/>
              </a:endParaRPr>
            </a:p>
          </p:txBody>
        </p:sp>
        <p:sp>
          <p:nvSpPr>
            <p:cNvPr id="10" name="矩形 9"/>
            <p:cNvSpPr/>
            <p:nvPr/>
          </p:nvSpPr>
          <p:spPr>
            <a:xfrm>
              <a:off x="2166910" y="1500174"/>
              <a:ext cx="1851789" cy="400110"/>
            </a:xfrm>
            <a:prstGeom prst="rect">
              <a:avLst/>
            </a:prstGeom>
          </p:spPr>
          <p:txBody>
            <a:bodyPr wrap="none">
              <a:spAutoFit/>
            </a:bodyPr>
            <a:lstStyle/>
            <a:p>
              <a:r>
                <a:rPr lang="en-US" altLang="zh-CN" sz="2000" b="1" dirty="0" smtClean="0">
                  <a:latin typeface="Times New Roman" pitchFamily="18" charset="0"/>
                  <a:ea typeface="微软雅黑" pitchFamily="34" charset="-122"/>
                  <a:cs typeface="Times New Roman" pitchFamily="18" charset="0"/>
                </a:rPr>
                <a:t>2</a:t>
              </a:r>
              <a:r>
                <a:rPr lang="zh-CN" altLang="en-US" sz="2000" b="1" dirty="0" smtClean="0">
                  <a:latin typeface="Times New Roman" pitchFamily="18" charset="0"/>
                  <a:ea typeface="微软雅黑" pitchFamily="34" charset="-122"/>
                  <a:cs typeface="Times New Roman" pitchFamily="18" charset="0"/>
                </a:rPr>
                <a:t>）</a:t>
              </a:r>
              <a:r>
                <a:rPr lang="en-US" altLang="zh-CN" sz="2000" b="1" dirty="0" smtClean="0">
                  <a:latin typeface="Times New Roman" pitchFamily="18" charset="0"/>
                  <a:ea typeface="微软雅黑" pitchFamily="34" charset="-122"/>
                  <a:cs typeface="Times New Roman" pitchFamily="18" charset="0"/>
                </a:rPr>
                <a:t>1000Base-T</a:t>
              </a:r>
            </a:p>
          </p:txBody>
        </p:sp>
      </p:grpSp>
      <p:sp useBgFill="1">
        <p:nvSpPr>
          <p:cNvPr id="11" name="矩形 10"/>
          <p:cNvSpPr/>
          <p:nvPr/>
        </p:nvSpPr>
        <p:spPr>
          <a:xfrm>
            <a:off x="1095340" y="4214818"/>
            <a:ext cx="9787006" cy="826445"/>
          </a:xfrm>
          <a:prstGeom prst="rect">
            <a:avLst/>
          </a:prstGeom>
          <a:ln w="28575">
            <a:noFill/>
            <a:prstDash val="dash"/>
          </a:ln>
        </p:spPr>
        <p:txBody>
          <a:bodyPr wrap="square">
            <a:spAutoFit/>
          </a:bodyPr>
          <a:lstStyle/>
          <a:p>
            <a:pPr indent="457200" algn="just">
              <a:lnSpc>
                <a:spcPct val="125000"/>
              </a:lnSpc>
            </a:pPr>
            <a:r>
              <a:rPr lang="en-US" altLang="zh-CN" sz="2000" dirty="0" smtClean="0">
                <a:latin typeface="Times New Roman" pitchFamily="18" charset="0"/>
                <a:ea typeface="微软雅黑" pitchFamily="34" charset="-122"/>
                <a:cs typeface="Times New Roman" pitchFamily="18" charset="0"/>
              </a:rPr>
              <a:t>1000Base-SX</a:t>
            </a:r>
            <a:r>
              <a:rPr lang="zh-CN" altLang="en-US" sz="2000" dirty="0" smtClean="0">
                <a:latin typeface="Times New Roman" pitchFamily="18" charset="0"/>
                <a:ea typeface="微软雅黑" pitchFamily="34" charset="-122"/>
                <a:cs typeface="Times New Roman" pitchFamily="18" charset="0"/>
              </a:rPr>
              <a:t>使用短波长光源，支持</a:t>
            </a:r>
            <a:r>
              <a:rPr lang="en-US" altLang="zh-CN" sz="2000" dirty="0" smtClean="0">
                <a:latin typeface="Times New Roman" pitchFamily="18" charset="0"/>
                <a:ea typeface="微软雅黑" pitchFamily="34" charset="-122"/>
                <a:cs typeface="Times New Roman" pitchFamily="18" charset="0"/>
              </a:rPr>
              <a:t>62.5 </a:t>
            </a:r>
            <a:r>
              <a:rPr lang="en-US" altLang="zh-CN" sz="2000" dirty="0" err="1" smtClean="0">
                <a:latin typeface="Times New Roman" pitchFamily="18" charset="0"/>
                <a:ea typeface="微软雅黑" pitchFamily="34" charset="-122"/>
                <a:cs typeface="Times New Roman" pitchFamily="18" charset="0"/>
              </a:rPr>
              <a:t>μm</a:t>
            </a:r>
            <a:r>
              <a:rPr lang="zh-CN" altLang="en-US" sz="2000" dirty="0" smtClean="0">
                <a:latin typeface="Times New Roman" pitchFamily="18" charset="0"/>
                <a:ea typeface="微软雅黑" pitchFamily="34" charset="-122"/>
                <a:cs typeface="Times New Roman" pitchFamily="18" charset="0"/>
              </a:rPr>
              <a:t>和</a:t>
            </a:r>
            <a:r>
              <a:rPr lang="en-US" altLang="zh-CN" sz="2000" dirty="0" smtClean="0">
                <a:latin typeface="Times New Roman" pitchFamily="18" charset="0"/>
                <a:ea typeface="微软雅黑" pitchFamily="34" charset="-122"/>
                <a:cs typeface="Times New Roman" pitchFamily="18" charset="0"/>
              </a:rPr>
              <a:t>50 </a:t>
            </a:r>
            <a:r>
              <a:rPr lang="en-US" altLang="zh-CN" sz="2000" dirty="0" err="1" smtClean="0">
                <a:latin typeface="Times New Roman" pitchFamily="18" charset="0"/>
                <a:ea typeface="微软雅黑" pitchFamily="34" charset="-122"/>
                <a:cs typeface="Times New Roman" pitchFamily="18" charset="0"/>
              </a:rPr>
              <a:t>μm</a:t>
            </a:r>
            <a:r>
              <a:rPr lang="zh-CN" altLang="en-US" sz="2000" dirty="0" smtClean="0">
                <a:latin typeface="Times New Roman" pitchFamily="18" charset="0"/>
                <a:ea typeface="微软雅黑" pitchFamily="34" charset="-122"/>
                <a:cs typeface="Times New Roman" pitchFamily="18" charset="0"/>
              </a:rPr>
              <a:t>两种直径的多模光纤，传输距离分别为</a:t>
            </a:r>
            <a:r>
              <a:rPr lang="en-US" altLang="zh-CN" sz="2000" dirty="0" smtClean="0">
                <a:latin typeface="Times New Roman" pitchFamily="18" charset="0"/>
                <a:ea typeface="微软雅黑" pitchFamily="34" charset="-122"/>
                <a:cs typeface="Times New Roman" pitchFamily="18" charset="0"/>
              </a:rPr>
              <a:t>440 m</a:t>
            </a:r>
            <a:r>
              <a:rPr lang="zh-CN" altLang="en-US" sz="2000" dirty="0" smtClean="0">
                <a:latin typeface="Times New Roman" pitchFamily="18" charset="0"/>
                <a:ea typeface="微软雅黑" pitchFamily="34" charset="-122"/>
                <a:cs typeface="Times New Roman" pitchFamily="18" charset="0"/>
              </a:rPr>
              <a:t>和</a:t>
            </a:r>
            <a:r>
              <a:rPr lang="en-US" altLang="zh-CN" sz="2000" dirty="0" smtClean="0">
                <a:latin typeface="Times New Roman" pitchFamily="18" charset="0"/>
                <a:ea typeface="微软雅黑" pitchFamily="34" charset="-122"/>
                <a:cs typeface="Times New Roman" pitchFamily="18" charset="0"/>
              </a:rPr>
              <a:t>550 m</a:t>
            </a:r>
            <a:r>
              <a:rPr lang="zh-CN" altLang="en-US" sz="2000" dirty="0" smtClean="0">
                <a:latin typeface="Times New Roman" pitchFamily="18" charset="0"/>
                <a:ea typeface="微软雅黑" pitchFamily="34" charset="-122"/>
                <a:cs typeface="Times New Roman" pitchFamily="18" charset="0"/>
              </a:rPr>
              <a:t>。</a:t>
            </a:r>
          </a:p>
        </p:txBody>
      </p:sp>
      <p:grpSp>
        <p:nvGrpSpPr>
          <p:cNvPr id="12" name="组合 11"/>
          <p:cNvGrpSpPr/>
          <p:nvPr/>
        </p:nvGrpSpPr>
        <p:grpSpPr>
          <a:xfrm>
            <a:off x="1381092" y="3550575"/>
            <a:ext cx="2849045" cy="592805"/>
            <a:chOff x="1326748" y="1446650"/>
            <a:chExt cx="2849045" cy="592805"/>
          </a:xfrm>
        </p:grpSpPr>
        <p:sp>
          <p:nvSpPr>
            <p:cNvPr id="13"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dirty="0">
                <a:solidFill>
                  <a:schemeClr val="tx1">
                    <a:lumMod val="75000"/>
                    <a:lumOff val="25000"/>
                  </a:schemeClr>
                </a:solidFill>
                <a:cs typeface="+mn-ea"/>
                <a:sym typeface="+mn-lt"/>
              </a:endParaRPr>
            </a:p>
          </p:txBody>
        </p:sp>
        <p:sp>
          <p:nvSpPr>
            <p:cNvPr id="14" name="矩形 13"/>
            <p:cNvSpPr/>
            <p:nvPr/>
          </p:nvSpPr>
          <p:spPr>
            <a:xfrm>
              <a:off x="2166910" y="1500174"/>
              <a:ext cx="2008883" cy="400110"/>
            </a:xfrm>
            <a:prstGeom prst="rect">
              <a:avLst/>
            </a:prstGeom>
          </p:spPr>
          <p:txBody>
            <a:bodyPr wrap="none">
              <a:spAutoFit/>
            </a:bodyPr>
            <a:lstStyle/>
            <a:p>
              <a:r>
                <a:rPr lang="en-US" altLang="zh-CN" sz="2000" b="1" dirty="0" smtClean="0">
                  <a:latin typeface="Times New Roman" pitchFamily="18" charset="0"/>
                  <a:ea typeface="微软雅黑" pitchFamily="34" charset="-122"/>
                  <a:cs typeface="Times New Roman" pitchFamily="18" charset="0"/>
                </a:rPr>
                <a:t>3</a:t>
              </a:r>
              <a:r>
                <a:rPr lang="zh-CN" altLang="en-US" sz="2000" b="1" dirty="0" smtClean="0">
                  <a:latin typeface="Times New Roman" pitchFamily="18" charset="0"/>
                  <a:ea typeface="微软雅黑" pitchFamily="34" charset="-122"/>
                  <a:cs typeface="Times New Roman" pitchFamily="18" charset="0"/>
                </a:rPr>
                <a:t>）</a:t>
              </a:r>
              <a:r>
                <a:rPr lang="en-US" altLang="zh-CN" sz="2000" b="1" dirty="0" smtClean="0">
                  <a:latin typeface="Times New Roman" pitchFamily="18" charset="0"/>
                  <a:ea typeface="微软雅黑" pitchFamily="34" charset="-122"/>
                  <a:cs typeface="Times New Roman" pitchFamily="18" charset="0"/>
                </a:rPr>
                <a:t>1000Base-SX</a:t>
              </a:r>
            </a:p>
          </p:txBody>
        </p:sp>
      </p:grpSp>
      <p:sp useBgFill="1">
        <p:nvSpPr>
          <p:cNvPr id="15" name="矩形 14"/>
          <p:cNvSpPr/>
          <p:nvPr/>
        </p:nvSpPr>
        <p:spPr>
          <a:xfrm>
            <a:off x="1095340" y="5786454"/>
            <a:ext cx="9787006" cy="826445"/>
          </a:xfrm>
          <a:prstGeom prst="rect">
            <a:avLst/>
          </a:prstGeom>
          <a:ln w="28575">
            <a:noFill/>
            <a:prstDash val="dash"/>
          </a:ln>
        </p:spPr>
        <p:txBody>
          <a:bodyPr wrap="square">
            <a:spAutoFit/>
          </a:bodyPr>
          <a:lstStyle/>
          <a:p>
            <a:pPr indent="457200" algn="just">
              <a:lnSpc>
                <a:spcPct val="125000"/>
              </a:lnSpc>
            </a:pPr>
            <a:r>
              <a:rPr lang="en-US" altLang="zh-CN" sz="2000" dirty="0" smtClean="0">
                <a:latin typeface="Times New Roman" pitchFamily="18" charset="0"/>
                <a:ea typeface="微软雅黑" pitchFamily="34" charset="-122"/>
                <a:cs typeface="Times New Roman" pitchFamily="18" charset="0"/>
              </a:rPr>
              <a:t>1000Base-LX</a:t>
            </a:r>
            <a:r>
              <a:rPr lang="zh-CN" altLang="en-US" sz="2000" dirty="0" smtClean="0">
                <a:latin typeface="Times New Roman" pitchFamily="18" charset="0"/>
                <a:ea typeface="微软雅黑" pitchFamily="34" charset="-122"/>
                <a:cs typeface="Times New Roman" pitchFamily="18" charset="0"/>
              </a:rPr>
              <a:t>使用长波长光源，支持</a:t>
            </a:r>
            <a:r>
              <a:rPr lang="en-US" altLang="zh-CN" sz="2000" dirty="0" smtClean="0">
                <a:latin typeface="Times New Roman" pitchFamily="18" charset="0"/>
                <a:ea typeface="微软雅黑" pitchFamily="34" charset="-122"/>
                <a:cs typeface="Times New Roman" pitchFamily="18" charset="0"/>
              </a:rPr>
              <a:t>62.5 </a:t>
            </a:r>
            <a:r>
              <a:rPr lang="en-US" altLang="zh-CN" sz="2000" dirty="0" err="1" smtClean="0">
                <a:latin typeface="Times New Roman" pitchFamily="18" charset="0"/>
                <a:ea typeface="微软雅黑" pitchFamily="34" charset="-122"/>
                <a:cs typeface="Times New Roman" pitchFamily="18" charset="0"/>
              </a:rPr>
              <a:t>μm</a:t>
            </a:r>
            <a:r>
              <a:rPr lang="zh-CN" altLang="en-US" sz="2000" dirty="0" smtClean="0">
                <a:latin typeface="Times New Roman" pitchFamily="18" charset="0"/>
                <a:ea typeface="微软雅黑" pitchFamily="34" charset="-122"/>
                <a:cs typeface="Times New Roman" pitchFamily="18" charset="0"/>
              </a:rPr>
              <a:t>和</a:t>
            </a:r>
            <a:r>
              <a:rPr lang="en-US" altLang="zh-CN" sz="2000" dirty="0" smtClean="0">
                <a:latin typeface="Times New Roman" pitchFamily="18" charset="0"/>
                <a:ea typeface="微软雅黑" pitchFamily="34" charset="-122"/>
                <a:cs typeface="Times New Roman" pitchFamily="18" charset="0"/>
              </a:rPr>
              <a:t>50 </a:t>
            </a:r>
            <a:r>
              <a:rPr lang="en-US" altLang="zh-CN" sz="2000" dirty="0" err="1" smtClean="0">
                <a:latin typeface="Times New Roman" pitchFamily="18" charset="0"/>
                <a:ea typeface="微软雅黑" pitchFamily="34" charset="-122"/>
                <a:cs typeface="Times New Roman" pitchFamily="18" charset="0"/>
              </a:rPr>
              <a:t>μm</a:t>
            </a:r>
            <a:r>
              <a:rPr lang="zh-CN" altLang="en-US" sz="2000" dirty="0" smtClean="0">
                <a:latin typeface="Times New Roman" pitchFamily="18" charset="0"/>
                <a:ea typeface="微软雅黑" pitchFamily="34" charset="-122"/>
                <a:cs typeface="Times New Roman" pitchFamily="18" charset="0"/>
              </a:rPr>
              <a:t>两种直径的多模光纤和直径为</a:t>
            </a:r>
            <a:r>
              <a:rPr lang="en-US" altLang="zh-CN" sz="2000" dirty="0" smtClean="0">
                <a:latin typeface="Times New Roman" pitchFamily="18" charset="0"/>
                <a:ea typeface="微软雅黑" pitchFamily="34" charset="-122"/>
                <a:cs typeface="Times New Roman" pitchFamily="18" charset="0"/>
              </a:rPr>
              <a:t>9 </a:t>
            </a:r>
            <a:r>
              <a:rPr lang="en-US" altLang="zh-CN" sz="2000" dirty="0" err="1" smtClean="0">
                <a:latin typeface="Times New Roman" pitchFamily="18" charset="0"/>
                <a:ea typeface="微软雅黑" pitchFamily="34" charset="-122"/>
                <a:cs typeface="Times New Roman" pitchFamily="18" charset="0"/>
              </a:rPr>
              <a:t>μm</a:t>
            </a:r>
            <a:r>
              <a:rPr lang="zh-CN" altLang="en-US" sz="2000" dirty="0" smtClean="0">
                <a:latin typeface="Times New Roman" pitchFamily="18" charset="0"/>
                <a:ea typeface="微软雅黑" pitchFamily="34" charset="-122"/>
                <a:cs typeface="Times New Roman" pitchFamily="18" charset="0"/>
              </a:rPr>
              <a:t>的单模光纤，传输距离分别为</a:t>
            </a:r>
            <a:r>
              <a:rPr lang="en-US" altLang="zh-CN" sz="2000" dirty="0" smtClean="0">
                <a:latin typeface="Times New Roman" pitchFamily="18" charset="0"/>
                <a:ea typeface="微软雅黑" pitchFamily="34" charset="-122"/>
                <a:cs typeface="Times New Roman" pitchFamily="18" charset="0"/>
              </a:rPr>
              <a:t>250 m</a:t>
            </a: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850 m</a:t>
            </a:r>
            <a:r>
              <a:rPr lang="zh-CN" altLang="en-US" sz="2000" dirty="0" smtClean="0">
                <a:latin typeface="Times New Roman" pitchFamily="18" charset="0"/>
                <a:ea typeface="微软雅黑" pitchFamily="34" charset="-122"/>
                <a:cs typeface="Times New Roman" pitchFamily="18" charset="0"/>
              </a:rPr>
              <a:t>和</a:t>
            </a:r>
            <a:r>
              <a:rPr lang="en-US" altLang="zh-CN" sz="2000" dirty="0" smtClean="0">
                <a:latin typeface="Times New Roman" pitchFamily="18" charset="0"/>
                <a:ea typeface="微软雅黑" pitchFamily="34" charset="-122"/>
                <a:cs typeface="Times New Roman" pitchFamily="18" charset="0"/>
              </a:rPr>
              <a:t>3 km</a:t>
            </a:r>
            <a:r>
              <a:rPr lang="zh-CN" altLang="en-US" sz="2000" dirty="0" smtClean="0">
                <a:latin typeface="Times New Roman" pitchFamily="18" charset="0"/>
                <a:ea typeface="微软雅黑" pitchFamily="34" charset="-122"/>
                <a:cs typeface="Times New Roman" pitchFamily="18" charset="0"/>
              </a:rPr>
              <a:t>。</a:t>
            </a:r>
          </a:p>
        </p:txBody>
      </p:sp>
      <p:grpSp>
        <p:nvGrpSpPr>
          <p:cNvPr id="16" name="组合 15"/>
          <p:cNvGrpSpPr/>
          <p:nvPr/>
        </p:nvGrpSpPr>
        <p:grpSpPr>
          <a:xfrm>
            <a:off x="1381092" y="5168694"/>
            <a:ext cx="2892327" cy="592805"/>
            <a:chOff x="1326748" y="1446650"/>
            <a:chExt cx="2892327" cy="592805"/>
          </a:xfrm>
        </p:grpSpPr>
        <p:sp>
          <p:nvSpPr>
            <p:cNvPr id="17"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dirty="0">
                <a:solidFill>
                  <a:schemeClr val="tx1">
                    <a:lumMod val="75000"/>
                    <a:lumOff val="25000"/>
                  </a:schemeClr>
                </a:solidFill>
                <a:cs typeface="+mn-ea"/>
                <a:sym typeface="+mn-lt"/>
              </a:endParaRPr>
            </a:p>
          </p:txBody>
        </p:sp>
        <p:sp>
          <p:nvSpPr>
            <p:cNvPr id="18" name="矩形 17"/>
            <p:cNvSpPr/>
            <p:nvPr/>
          </p:nvSpPr>
          <p:spPr>
            <a:xfrm>
              <a:off x="2166910" y="1500174"/>
              <a:ext cx="2052165" cy="400110"/>
            </a:xfrm>
            <a:prstGeom prst="rect">
              <a:avLst/>
            </a:prstGeom>
          </p:spPr>
          <p:txBody>
            <a:bodyPr wrap="none">
              <a:spAutoFit/>
            </a:bodyPr>
            <a:lstStyle/>
            <a:p>
              <a:r>
                <a:rPr lang="en-US" altLang="zh-CN" sz="2000" b="1" dirty="0" smtClean="0">
                  <a:latin typeface="Times New Roman" pitchFamily="18" charset="0"/>
                  <a:ea typeface="微软雅黑" pitchFamily="34" charset="-122"/>
                  <a:cs typeface="Times New Roman" pitchFamily="18" charset="0"/>
                </a:rPr>
                <a:t>4</a:t>
              </a:r>
              <a:r>
                <a:rPr lang="zh-CN" altLang="en-US" sz="2000" b="1" dirty="0" smtClean="0">
                  <a:latin typeface="Times New Roman" pitchFamily="18" charset="0"/>
                  <a:ea typeface="微软雅黑" pitchFamily="34" charset="-122"/>
                  <a:cs typeface="Times New Roman" pitchFamily="18" charset="0"/>
                </a:rPr>
                <a:t>）</a:t>
              </a:r>
              <a:r>
                <a:rPr lang="en-US" altLang="zh-CN" sz="2000" b="1" dirty="0" smtClean="0">
                  <a:latin typeface="Times New Roman" pitchFamily="18" charset="0"/>
                  <a:ea typeface="微软雅黑" pitchFamily="34" charset="-122"/>
                  <a:cs typeface="Times New Roman" pitchFamily="18" charset="0"/>
                </a:rPr>
                <a:t>1000Base-LX</a:t>
              </a:r>
            </a:p>
          </p:txBody>
        </p:sp>
      </p:grpSp>
      <p:sp>
        <p:nvSpPr>
          <p:cNvPr id="19" name="标题 1"/>
          <p:cNvSpPr>
            <a:spLocks noGrp="1"/>
          </p:cNvSpPr>
          <p:nvPr/>
        </p:nvSpPr>
        <p:spPr>
          <a:xfrm>
            <a:off x="838200" y="260648"/>
            <a:ext cx="7186626"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吉比特以太网</a:t>
            </a:r>
          </a:p>
        </p:txBody>
      </p:sp>
    </p:spTree>
    <p:extLst>
      <p:ext uri="{BB962C8B-B14F-4D97-AF65-F5344CB8AC3E}">
        <p14:creationId xmlns:p14="http://schemas.microsoft.com/office/powerpoint/2010/main" val="12157315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500"/>
                            </p:stCondLst>
                            <p:childTnLst>
                              <p:par>
                                <p:cTn id="18" presetID="17" presetClass="entr" presetSubtype="1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strVal val="#ppt_h"/>
                                          </p:val>
                                        </p:tav>
                                        <p:tav tm="100000">
                                          <p:val>
                                            <p:strVal val="#ppt_h"/>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2500"/>
                            </p:stCondLst>
                            <p:childTnLst>
                              <p:par>
                                <p:cTn id="27" presetID="17" presetClass="entr" presetSubtype="1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strVal val="#ppt_h"/>
                                          </p:val>
                                        </p:tav>
                                        <p:tav tm="100000">
                                          <p:val>
                                            <p:strVal val="#ppt_h"/>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3500"/>
                            </p:stCondLst>
                            <p:childTnLst>
                              <p:par>
                                <p:cTn id="36" presetID="17" presetClass="entr" presetSubtype="1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1" grpId="0" animBg="1"/>
      <p:bldP spid="1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92" name="组合 116791"/>
          <p:cNvGrpSpPr/>
          <p:nvPr/>
        </p:nvGrpSpPr>
        <p:grpSpPr>
          <a:xfrm>
            <a:off x="2514600" y="2382838"/>
            <a:ext cx="7253288" cy="3960812"/>
            <a:chOff x="624" y="1501"/>
            <a:chExt cx="4569" cy="2495"/>
          </a:xfrm>
        </p:grpSpPr>
        <p:sp>
          <p:nvSpPr>
            <p:cNvPr id="8194" name="直接连接符 116752"/>
            <p:cNvSpPr/>
            <p:nvPr/>
          </p:nvSpPr>
          <p:spPr>
            <a:xfrm flipH="1">
              <a:off x="1023" y="3236"/>
              <a:ext cx="500" cy="433"/>
            </a:xfrm>
            <a:prstGeom prst="line">
              <a:avLst/>
            </a:prstGeom>
            <a:ln w="38100" cap="flat" cmpd="sng">
              <a:solidFill>
                <a:srgbClr val="333399"/>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195" name="直接连接符 116753"/>
            <p:cNvSpPr/>
            <p:nvPr/>
          </p:nvSpPr>
          <p:spPr>
            <a:xfrm flipH="1">
              <a:off x="1423" y="3236"/>
              <a:ext cx="149" cy="433"/>
            </a:xfrm>
            <a:prstGeom prst="line">
              <a:avLst/>
            </a:prstGeom>
            <a:ln w="38100" cap="flat" cmpd="sng">
              <a:solidFill>
                <a:srgbClr val="333399"/>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196" name="直接连接符 116754"/>
            <p:cNvSpPr/>
            <p:nvPr/>
          </p:nvSpPr>
          <p:spPr>
            <a:xfrm>
              <a:off x="1722" y="3236"/>
              <a:ext cx="149" cy="433"/>
            </a:xfrm>
            <a:prstGeom prst="line">
              <a:avLst/>
            </a:prstGeom>
            <a:ln w="38100" cap="flat" cmpd="sng">
              <a:solidFill>
                <a:srgbClr val="333399"/>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197" name="直接连接符 116755"/>
            <p:cNvSpPr/>
            <p:nvPr/>
          </p:nvSpPr>
          <p:spPr>
            <a:xfrm>
              <a:off x="1871" y="3236"/>
              <a:ext cx="449" cy="433"/>
            </a:xfrm>
            <a:prstGeom prst="line">
              <a:avLst/>
            </a:prstGeom>
            <a:ln w="38100" cap="flat" cmpd="sng">
              <a:solidFill>
                <a:srgbClr val="333399"/>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198" name="直接连接符 116756"/>
            <p:cNvSpPr/>
            <p:nvPr/>
          </p:nvSpPr>
          <p:spPr>
            <a:xfrm flipH="1">
              <a:off x="3397" y="3236"/>
              <a:ext cx="499" cy="433"/>
            </a:xfrm>
            <a:prstGeom prst="line">
              <a:avLst/>
            </a:prstGeom>
            <a:ln w="38100" cap="flat" cmpd="sng">
              <a:solidFill>
                <a:srgbClr val="333399"/>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199" name="直接连接符 116757"/>
            <p:cNvSpPr/>
            <p:nvPr/>
          </p:nvSpPr>
          <p:spPr>
            <a:xfrm flipH="1">
              <a:off x="3846" y="3236"/>
              <a:ext cx="149" cy="433"/>
            </a:xfrm>
            <a:prstGeom prst="line">
              <a:avLst/>
            </a:prstGeom>
            <a:ln w="38100" cap="flat" cmpd="sng">
              <a:solidFill>
                <a:srgbClr val="333399"/>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200" name="直接连接符 116758"/>
            <p:cNvSpPr/>
            <p:nvPr/>
          </p:nvSpPr>
          <p:spPr>
            <a:xfrm>
              <a:off x="4145" y="3236"/>
              <a:ext cx="149" cy="481"/>
            </a:xfrm>
            <a:prstGeom prst="line">
              <a:avLst/>
            </a:prstGeom>
            <a:ln w="38100" cap="flat" cmpd="sng">
              <a:solidFill>
                <a:srgbClr val="333399"/>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201" name="直接连接符 116759"/>
            <p:cNvSpPr/>
            <p:nvPr/>
          </p:nvSpPr>
          <p:spPr>
            <a:xfrm>
              <a:off x="4244" y="3185"/>
              <a:ext cx="560" cy="567"/>
            </a:xfrm>
            <a:prstGeom prst="line">
              <a:avLst/>
            </a:prstGeom>
            <a:ln w="38100" cap="flat" cmpd="sng">
              <a:solidFill>
                <a:srgbClr val="333399"/>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202" name="直接连接符 116760"/>
            <p:cNvSpPr/>
            <p:nvPr/>
          </p:nvSpPr>
          <p:spPr>
            <a:xfrm>
              <a:off x="3119" y="2223"/>
              <a:ext cx="898" cy="0"/>
            </a:xfrm>
            <a:prstGeom prst="line">
              <a:avLst/>
            </a:prstGeom>
            <a:ln w="76200" cap="flat" cmpd="sng">
              <a:solidFill>
                <a:srgbClr val="333399"/>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203" name="直接连接符 116761"/>
            <p:cNvSpPr/>
            <p:nvPr/>
          </p:nvSpPr>
          <p:spPr>
            <a:xfrm>
              <a:off x="3119" y="1935"/>
              <a:ext cx="499" cy="0"/>
            </a:xfrm>
            <a:prstGeom prst="line">
              <a:avLst/>
            </a:prstGeom>
            <a:ln w="76200" cap="flat" cmpd="sng">
              <a:solidFill>
                <a:srgbClr val="333399"/>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pic>
          <p:nvPicPr>
            <p:cNvPr id="8204" name="图片 116762"/>
            <p:cNvPicPr/>
            <p:nvPr/>
          </p:nvPicPr>
          <p:blipFill>
            <a:blip r:embed="rId2" cstate="print"/>
            <a:stretch>
              <a:fillRect/>
            </a:stretch>
          </p:blipFill>
          <p:spPr>
            <a:xfrm>
              <a:off x="823" y="3620"/>
              <a:ext cx="383" cy="376"/>
            </a:xfrm>
            <a:prstGeom prst="rect">
              <a:avLst/>
            </a:prstGeom>
            <a:noFill/>
            <a:ln w="9525">
              <a:noFill/>
              <a:miter/>
            </a:ln>
          </p:spPr>
        </p:pic>
        <p:pic>
          <p:nvPicPr>
            <p:cNvPr id="8205" name="图片 116763"/>
            <p:cNvPicPr/>
            <p:nvPr/>
          </p:nvPicPr>
          <p:blipFill>
            <a:blip r:embed="rId3" cstate="print"/>
            <a:stretch>
              <a:fillRect/>
            </a:stretch>
          </p:blipFill>
          <p:spPr>
            <a:xfrm>
              <a:off x="3468" y="1501"/>
              <a:ext cx="449" cy="703"/>
            </a:xfrm>
            <a:prstGeom prst="rect">
              <a:avLst/>
            </a:prstGeom>
            <a:noFill/>
            <a:ln w="9525">
              <a:noFill/>
              <a:miter/>
            </a:ln>
          </p:spPr>
        </p:pic>
        <p:sp>
          <p:nvSpPr>
            <p:cNvPr id="8206" name="文本框 116764"/>
            <p:cNvSpPr txBox="1"/>
            <p:nvPr/>
          </p:nvSpPr>
          <p:spPr>
            <a:xfrm>
              <a:off x="1262" y="2023"/>
              <a:ext cx="968" cy="250"/>
            </a:xfrm>
            <a:prstGeom prst="rect">
              <a:avLst/>
            </a:prstGeom>
            <a:noFill/>
            <a:ln w="9525">
              <a:noFill/>
              <a:miter/>
            </a:ln>
          </p:spPr>
          <p:txBody>
            <a:bodyPr wrap="none" anchor="t">
              <a:spAutoFit/>
            </a:bodyPr>
            <a:lstStyle/>
            <a:p>
              <a:pPr lvl="0">
                <a:buClr>
                  <a:srgbClr val="000000"/>
                </a:buClr>
              </a:pPr>
              <a:r>
                <a:rPr lang="en-US" altLang="zh-CN" sz="2000" b="1">
                  <a:solidFill>
                    <a:srgbClr val="333399"/>
                  </a:solidFill>
                  <a:latin typeface="Arial" panose="020B0604020202020204" pitchFamily="34" charset="0"/>
                  <a:ea typeface="黑体" panose="02010600030101010101" pitchFamily="49" charset="-122"/>
                </a:rPr>
                <a:t>1 </a:t>
              </a:r>
              <a:r>
                <a:rPr lang="en-US" altLang="zh-CN" sz="2000" b="1" err="1">
                  <a:solidFill>
                    <a:srgbClr val="333399"/>
                  </a:solidFill>
                  <a:latin typeface="Arial" panose="020B0604020202020204" pitchFamily="34" charset="0"/>
                  <a:ea typeface="黑体" panose="02010600030101010101" pitchFamily="49" charset="-122"/>
                </a:rPr>
                <a:t>Gb/s</a:t>
              </a:r>
              <a:r>
                <a:rPr lang="en-US" altLang="zh-CN" sz="2000" b="1">
                  <a:solidFill>
                    <a:srgbClr val="333399"/>
                  </a:solidFill>
                  <a:latin typeface="Arial" panose="020B0604020202020204" pitchFamily="34" charset="0"/>
                  <a:ea typeface="黑体" panose="02010600030101010101" pitchFamily="49" charset="-122"/>
                </a:rPr>
                <a:t> </a:t>
              </a:r>
              <a:r>
                <a:rPr lang="zh-CN" altLang="en-US" sz="2000" b="1" dirty="0">
                  <a:solidFill>
                    <a:srgbClr val="333399"/>
                  </a:solidFill>
                  <a:latin typeface="Arial" panose="020B0604020202020204" pitchFamily="34" charset="0"/>
                  <a:ea typeface="黑体" panose="02010600030101010101" pitchFamily="49" charset="-122"/>
                </a:rPr>
                <a:t>链路</a:t>
              </a:r>
            </a:p>
          </p:txBody>
        </p:sp>
        <p:sp>
          <p:nvSpPr>
            <p:cNvPr id="8207" name="立方体 116765"/>
            <p:cNvSpPr/>
            <p:nvPr/>
          </p:nvSpPr>
          <p:spPr>
            <a:xfrm>
              <a:off x="2402" y="1619"/>
              <a:ext cx="767" cy="749"/>
            </a:xfrm>
            <a:prstGeom prst="cube">
              <a:avLst>
                <a:gd name="adj" fmla="val 12981"/>
              </a:avLst>
            </a:prstGeom>
            <a:solidFill>
              <a:srgbClr val="CCECFF"/>
            </a:solidFill>
            <a:ln w="9525"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8208" name="文本框 116766"/>
            <p:cNvSpPr txBox="1"/>
            <p:nvPr/>
          </p:nvSpPr>
          <p:spPr>
            <a:xfrm>
              <a:off x="2431" y="1711"/>
              <a:ext cx="595" cy="634"/>
            </a:xfrm>
            <a:prstGeom prst="rect">
              <a:avLst/>
            </a:prstGeom>
            <a:noFill/>
            <a:ln w="9525">
              <a:noFill/>
              <a:miter/>
            </a:ln>
          </p:spPr>
          <p:txBody>
            <a:bodyPr wrap="none" anchor="t">
              <a:spAutoFit/>
            </a:bodyPr>
            <a:lstStyle/>
            <a:p>
              <a:pPr lvl="0" algn="ctr">
                <a:buClr>
                  <a:srgbClr val="000000"/>
                </a:buClr>
              </a:pPr>
              <a:r>
                <a:rPr lang="zh-CN" altLang="en-US" sz="2000" b="1" dirty="0">
                  <a:solidFill>
                    <a:srgbClr val="333399"/>
                  </a:solidFill>
                  <a:latin typeface="Arial" panose="020B0604020202020204" pitchFamily="34" charset="0"/>
                  <a:ea typeface="黑体" panose="02010600030101010101" pitchFamily="49" charset="-122"/>
                </a:rPr>
                <a:t>吉比特</a:t>
              </a:r>
              <a:endParaRPr lang="zh-CN" altLang="en-US" sz="2000" b="1">
                <a:solidFill>
                  <a:srgbClr val="333399"/>
                </a:solidFill>
                <a:latin typeface="Arial" panose="020B0604020202020204" pitchFamily="34" charset="0"/>
                <a:ea typeface="黑体" panose="02010600030101010101" pitchFamily="49" charset="-122"/>
              </a:endParaRPr>
            </a:p>
            <a:p>
              <a:pPr lvl="0" algn="ctr">
                <a:buClr>
                  <a:srgbClr val="000000"/>
                </a:buClr>
              </a:pPr>
              <a:r>
                <a:rPr lang="zh-CN" altLang="en-US" sz="2000" b="1" dirty="0">
                  <a:solidFill>
                    <a:srgbClr val="333399"/>
                  </a:solidFill>
                  <a:latin typeface="Arial" panose="020B0604020202020204" pitchFamily="34" charset="0"/>
                  <a:ea typeface="黑体" panose="02010600030101010101" pitchFamily="49" charset="-122"/>
                </a:rPr>
                <a:t>交换</a:t>
              </a:r>
            </a:p>
            <a:p>
              <a:pPr lvl="0" algn="ctr">
                <a:buClr>
                  <a:srgbClr val="000000"/>
                </a:buClr>
              </a:pPr>
              <a:r>
                <a:rPr lang="zh-CN" altLang="en-US" sz="2000" b="1" dirty="0">
                  <a:solidFill>
                    <a:srgbClr val="333399"/>
                  </a:solidFill>
                  <a:latin typeface="Arial" panose="020B0604020202020204" pitchFamily="34" charset="0"/>
                  <a:ea typeface="黑体" panose="02010600030101010101" pitchFamily="49" charset="-122"/>
                </a:rPr>
                <a:t>集线器</a:t>
              </a:r>
              <a:endParaRPr lang="zh-CN" altLang="en-US" sz="2000" b="1">
                <a:solidFill>
                  <a:srgbClr val="333399"/>
                </a:solidFill>
                <a:latin typeface="Arial" panose="020B0604020202020204" pitchFamily="34" charset="0"/>
                <a:ea typeface="黑体" panose="02010600030101010101" pitchFamily="49" charset="-122"/>
              </a:endParaRPr>
            </a:p>
          </p:txBody>
        </p:sp>
        <p:pic>
          <p:nvPicPr>
            <p:cNvPr id="8209" name="图片 116767"/>
            <p:cNvPicPr/>
            <p:nvPr/>
          </p:nvPicPr>
          <p:blipFill>
            <a:blip r:embed="rId3" cstate="print"/>
            <a:stretch>
              <a:fillRect/>
            </a:stretch>
          </p:blipFill>
          <p:spPr>
            <a:xfrm>
              <a:off x="3967" y="1741"/>
              <a:ext cx="450" cy="705"/>
            </a:xfrm>
            <a:prstGeom prst="rect">
              <a:avLst/>
            </a:prstGeom>
            <a:noFill/>
            <a:ln w="9525">
              <a:noFill/>
              <a:miter/>
            </a:ln>
          </p:spPr>
        </p:pic>
        <p:sp>
          <p:nvSpPr>
            <p:cNvPr id="8210" name="立方体 116768"/>
            <p:cNvSpPr/>
            <p:nvPr/>
          </p:nvSpPr>
          <p:spPr>
            <a:xfrm>
              <a:off x="1423" y="2808"/>
              <a:ext cx="498" cy="482"/>
            </a:xfrm>
            <a:prstGeom prst="cube">
              <a:avLst>
                <a:gd name="adj" fmla="val 12981"/>
              </a:avLst>
            </a:prstGeom>
            <a:solidFill>
              <a:srgbClr val="FFFF66"/>
            </a:solidFill>
            <a:ln w="9525"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8211" name="立方体 116769"/>
            <p:cNvSpPr/>
            <p:nvPr/>
          </p:nvSpPr>
          <p:spPr>
            <a:xfrm>
              <a:off x="3846" y="2808"/>
              <a:ext cx="499" cy="482"/>
            </a:xfrm>
            <a:prstGeom prst="cube">
              <a:avLst>
                <a:gd name="adj" fmla="val 12981"/>
              </a:avLst>
            </a:prstGeom>
            <a:solidFill>
              <a:srgbClr val="FFFF66"/>
            </a:solidFill>
            <a:ln w="9525"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8212" name="文本框 116770"/>
            <p:cNvSpPr txBox="1"/>
            <p:nvPr/>
          </p:nvSpPr>
          <p:spPr>
            <a:xfrm>
              <a:off x="1955" y="2856"/>
              <a:ext cx="1875" cy="250"/>
            </a:xfrm>
            <a:prstGeom prst="rect">
              <a:avLst/>
            </a:prstGeom>
            <a:noFill/>
            <a:ln w="9525">
              <a:noFill/>
              <a:miter/>
            </a:ln>
          </p:spPr>
          <p:txBody>
            <a:bodyPr wrap="none" anchor="t">
              <a:spAutoFit/>
            </a:bodyPr>
            <a:lstStyle/>
            <a:p>
              <a:pPr lvl="0">
                <a:buClr>
                  <a:srgbClr val="000000"/>
                </a:buClr>
              </a:pPr>
              <a:r>
                <a:rPr lang="zh-CN" altLang="en-US" sz="2000" b="1" dirty="0">
                  <a:solidFill>
                    <a:srgbClr val="333399"/>
                  </a:solidFill>
                  <a:latin typeface="Arial" panose="020B0604020202020204" pitchFamily="34" charset="0"/>
                  <a:ea typeface="黑体" panose="02010600030101010101" pitchFamily="49" charset="-122"/>
                </a:rPr>
                <a:t>百兆比特或吉比特集线器</a:t>
              </a:r>
            </a:p>
          </p:txBody>
        </p:sp>
        <p:sp>
          <p:nvSpPr>
            <p:cNvPr id="8213" name="任意多边形 116771"/>
            <p:cNvSpPr/>
            <p:nvPr/>
          </p:nvSpPr>
          <p:spPr>
            <a:xfrm>
              <a:off x="1672" y="2368"/>
              <a:ext cx="898" cy="482"/>
            </a:xfrm>
            <a:custGeom>
              <a:avLst/>
              <a:gdLst/>
              <a:ahLst/>
              <a:cxnLst/>
              <a:rect l="0" t="0" r="0" b="0"/>
              <a:pathLst>
                <a:path w="768" h="480">
                  <a:moveTo>
                    <a:pt x="0" y="480"/>
                  </a:moveTo>
                  <a:lnTo>
                    <a:pt x="0" y="240"/>
                  </a:lnTo>
                  <a:lnTo>
                    <a:pt x="768" y="240"/>
                  </a:lnTo>
                  <a:lnTo>
                    <a:pt x="768" y="0"/>
                  </a:lnTo>
                </a:path>
              </a:pathLst>
            </a:custGeom>
            <a:noFill/>
            <a:ln w="76200" cap="flat" cmpd="sng">
              <a:solidFill>
                <a:srgbClr val="333399"/>
              </a:solidFill>
              <a:prstDash val="solid"/>
              <a:round/>
              <a:headEnd type="none" w="med" len="med"/>
              <a:tailEnd type="none" w="med" len="med"/>
            </a:ln>
          </p:spPr>
          <p:txBody>
            <a:bodyPr/>
            <a:lstStyle/>
            <a:p>
              <a:endParaRPr lang="zh-CN" altLang="en-US" b="1"/>
            </a:p>
          </p:txBody>
        </p:sp>
        <p:sp>
          <p:nvSpPr>
            <p:cNvPr id="8214" name="任意多边形 116772"/>
            <p:cNvSpPr/>
            <p:nvPr/>
          </p:nvSpPr>
          <p:spPr>
            <a:xfrm flipH="1">
              <a:off x="3019" y="2368"/>
              <a:ext cx="1074" cy="482"/>
            </a:xfrm>
            <a:custGeom>
              <a:avLst/>
              <a:gdLst/>
              <a:ahLst/>
              <a:cxnLst/>
              <a:rect l="0" t="0" r="0" b="0"/>
              <a:pathLst>
                <a:path w="768" h="480">
                  <a:moveTo>
                    <a:pt x="0" y="480"/>
                  </a:moveTo>
                  <a:lnTo>
                    <a:pt x="0" y="240"/>
                  </a:lnTo>
                  <a:lnTo>
                    <a:pt x="768" y="240"/>
                  </a:lnTo>
                  <a:lnTo>
                    <a:pt x="768" y="0"/>
                  </a:lnTo>
                </a:path>
              </a:pathLst>
            </a:custGeom>
            <a:noFill/>
            <a:ln w="76200" cap="flat" cmpd="sng">
              <a:solidFill>
                <a:srgbClr val="333399"/>
              </a:solidFill>
              <a:prstDash val="solid"/>
              <a:round/>
              <a:headEnd type="none" w="med" len="med"/>
              <a:tailEnd type="none" w="med" len="med"/>
            </a:ln>
          </p:spPr>
          <p:txBody>
            <a:bodyPr/>
            <a:lstStyle/>
            <a:p>
              <a:endParaRPr lang="zh-CN" altLang="en-US" b="1"/>
            </a:p>
          </p:txBody>
        </p:sp>
        <p:sp>
          <p:nvSpPr>
            <p:cNvPr id="8215" name="直接连接符 116773"/>
            <p:cNvSpPr/>
            <p:nvPr/>
          </p:nvSpPr>
          <p:spPr>
            <a:xfrm>
              <a:off x="4294" y="3042"/>
              <a:ext cx="500" cy="0"/>
            </a:xfrm>
            <a:prstGeom prst="line">
              <a:avLst/>
            </a:prstGeom>
            <a:ln w="5715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216" name="直接连接符 116774"/>
            <p:cNvSpPr/>
            <p:nvPr/>
          </p:nvSpPr>
          <p:spPr>
            <a:xfrm>
              <a:off x="923" y="3042"/>
              <a:ext cx="500" cy="0"/>
            </a:xfrm>
            <a:prstGeom prst="line">
              <a:avLst/>
            </a:prstGeom>
            <a:ln w="76200" cap="flat" cmpd="sng">
              <a:solidFill>
                <a:srgbClr val="333399"/>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pic>
          <p:nvPicPr>
            <p:cNvPr id="8217" name="图片 116775"/>
            <p:cNvPicPr/>
            <p:nvPr/>
          </p:nvPicPr>
          <p:blipFill>
            <a:blip r:embed="rId3" cstate="print"/>
            <a:stretch>
              <a:fillRect/>
            </a:stretch>
          </p:blipFill>
          <p:spPr>
            <a:xfrm>
              <a:off x="4744" y="2609"/>
              <a:ext cx="449" cy="703"/>
            </a:xfrm>
            <a:prstGeom prst="rect">
              <a:avLst/>
            </a:prstGeom>
            <a:noFill/>
            <a:ln w="9525">
              <a:noFill/>
              <a:miter/>
            </a:ln>
          </p:spPr>
        </p:pic>
        <p:pic>
          <p:nvPicPr>
            <p:cNvPr id="8218" name="图片 116776"/>
            <p:cNvPicPr/>
            <p:nvPr/>
          </p:nvPicPr>
          <p:blipFill>
            <a:blip r:embed="rId3" cstate="print"/>
            <a:stretch>
              <a:fillRect/>
            </a:stretch>
          </p:blipFill>
          <p:spPr>
            <a:xfrm>
              <a:off x="624" y="2657"/>
              <a:ext cx="449" cy="704"/>
            </a:xfrm>
            <a:prstGeom prst="rect">
              <a:avLst/>
            </a:prstGeom>
            <a:noFill/>
            <a:ln w="9525">
              <a:noFill/>
              <a:miter/>
            </a:ln>
          </p:spPr>
        </p:pic>
        <p:pic>
          <p:nvPicPr>
            <p:cNvPr id="8219" name="图片 116777"/>
            <p:cNvPicPr/>
            <p:nvPr/>
          </p:nvPicPr>
          <p:blipFill>
            <a:blip r:embed="rId2" cstate="print"/>
            <a:stretch>
              <a:fillRect/>
            </a:stretch>
          </p:blipFill>
          <p:spPr>
            <a:xfrm>
              <a:off x="1261" y="3620"/>
              <a:ext cx="383" cy="376"/>
            </a:xfrm>
            <a:prstGeom prst="rect">
              <a:avLst/>
            </a:prstGeom>
            <a:noFill/>
            <a:ln w="9525">
              <a:noFill/>
              <a:miter/>
            </a:ln>
          </p:spPr>
        </p:pic>
        <p:pic>
          <p:nvPicPr>
            <p:cNvPr id="8220" name="图片 116778"/>
            <p:cNvPicPr/>
            <p:nvPr/>
          </p:nvPicPr>
          <p:blipFill>
            <a:blip r:embed="rId2" cstate="print"/>
            <a:stretch>
              <a:fillRect/>
            </a:stretch>
          </p:blipFill>
          <p:spPr>
            <a:xfrm>
              <a:off x="1699" y="3620"/>
              <a:ext cx="382" cy="376"/>
            </a:xfrm>
            <a:prstGeom prst="rect">
              <a:avLst/>
            </a:prstGeom>
            <a:noFill/>
            <a:ln w="9525">
              <a:noFill/>
              <a:miter/>
            </a:ln>
          </p:spPr>
        </p:pic>
        <p:pic>
          <p:nvPicPr>
            <p:cNvPr id="8221" name="图片 116779"/>
            <p:cNvPicPr/>
            <p:nvPr/>
          </p:nvPicPr>
          <p:blipFill>
            <a:blip r:embed="rId2" cstate="print"/>
            <a:stretch>
              <a:fillRect/>
            </a:stretch>
          </p:blipFill>
          <p:spPr>
            <a:xfrm>
              <a:off x="2137" y="3620"/>
              <a:ext cx="383" cy="376"/>
            </a:xfrm>
            <a:prstGeom prst="rect">
              <a:avLst/>
            </a:prstGeom>
            <a:noFill/>
            <a:ln w="9525">
              <a:noFill/>
              <a:miter/>
            </a:ln>
          </p:spPr>
        </p:pic>
        <p:pic>
          <p:nvPicPr>
            <p:cNvPr id="8222" name="图片 116780"/>
            <p:cNvPicPr/>
            <p:nvPr/>
          </p:nvPicPr>
          <p:blipFill>
            <a:blip r:embed="rId2" cstate="print"/>
            <a:stretch>
              <a:fillRect/>
            </a:stretch>
          </p:blipFill>
          <p:spPr>
            <a:xfrm>
              <a:off x="3214" y="3620"/>
              <a:ext cx="382" cy="376"/>
            </a:xfrm>
            <a:prstGeom prst="rect">
              <a:avLst/>
            </a:prstGeom>
            <a:noFill/>
            <a:ln w="9525">
              <a:noFill/>
              <a:miter/>
            </a:ln>
          </p:spPr>
        </p:pic>
        <p:pic>
          <p:nvPicPr>
            <p:cNvPr id="8223" name="图片 116781"/>
            <p:cNvPicPr/>
            <p:nvPr/>
          </p:nvPicPr>
          <p:blipFill>
            <a:blip r:embed="rId2" cstate="print"/>
            <a:stretch>
              <a:fillRect/>
            </a:stretch>
          </p:blipFill>
          <p:spPr>
            <a:xfrm>
              <a:off x="3663" y="3620"/>
              <a:ext cx="383" cy="376"/>
            </a:xfrm>
            <a:prstGeom prst="rect">
              <a:avLst/>
            </a:prstGeom>
            <a:noFill/>
            <a:ln w="9525">
              <a:noFill/>
              <a:miter/>
            </a:ln>
          </p:spPr>
        </p:pic>
        <p:pic>
          <p:nvPicPr>
            <p:cNvPr id="8224" name="图片 116782"/>
            <p:cNvPicPr/>
            <p:nvPr/>
          </p:nvPicPr>
          <p:blipFill>
            <a:blip r:embed="rId2" cstate="print"/>
            <a:stretch>
              <a:fillRect/>
            </a:stretch>
          </p:blipFill>
          <p:spPr>
            <a:xfrm>
              <a:off x="4111" y="3620"/>
              <a:ext cx="384" cy="376"/>
            </a:xfrm>
            <a:prstGeom prst="rect">
              <a:avLst/>
            </a:prstGeom>
            <a:noFill/>
            <a:ln w="9525">
              <a:noFill/>
              <a:miter/>
            </a:ln>
          </p:spPr>
        </p:pic>
        <p:pic>
          <p:nvPicPr>
            <p:cNvPr id="8225" name="图片 116783"/>
            <p:cNvPicPr/>
            <p:nvPr/>
          </p:nvPicPr>
          <p:blipFill>
            <a:blip r:embed="rId2" cstate="print"/>
            <a:stretch>
              <a:fillRect/>
            </a:stretch>
          </p:blipFill>
          <p:spPr>
            <a:xfrm>
              <a:off x="4633" y="3620"/>
              <a:ext cx="382" cy="376"/>
            </a:xfrm>
            <a:prstGeom prst="rect">
              <a:avLst/>
            </a:prstGeom>
            <a:noFill/>
            <a:ln w="9525">
              <a:noFill/>
              <a:miter/>
            </a:ln>
          </p:spPr>
        </p:pic>
        <p:sp>
          <p:nvSpPr>
            <p:cNvPr id="8226" name="直接连接符 116784"/>
            <p:cNvSpPr/>
            <p:nvPr/>
          </p:nvSpPr>
          <p:spPr>
            <a:xfrm>
              <a:off x="624" y="1891"/>
              <a:ext cx="549" cy="0"/>
            </a:xfrm>
            <a:prstGeom prst="line">
              <a:avLst/>
            </a:prstGeom>
            <a:ln w="38100" cap="flat" cmpd="sng">
              <a:solidFill>
                <a:srgbClr val="333399"/>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227" name="直接连接符 116785"/>
            <p:cNvSpPr/>
            <p:nvPr/>
          </p:nvSpPr>
          <p:spPr>
            <a:xfrm>
              <a:off x="624" y="2132"/>
              <a:ext cx="549" cy="0"/>
            </a:xfrm>
            <a:prstGeom prst="line">
              <a:avLst/>
            </a:prstGeom>
            <a:ln w="76200" cap="flat" cmpd="sng">
              <a:solidFill>
                <a:srgbClr val="333399"/>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8228" name="文本框 116786"/>
            <p:cNvSpPr txBox="1"/>
            <p:nvPr/>
          </p:nvSpPr>
          <p:spPr>
            <a:xfrm>
              <a:off x="1190" y="1768"/>
              <a:ext cx="1154" cy="250"/>
            </a:xfrm>
            <a:prstGeom prst="rect">
              <a:avLst/>
            </a:prstGeom>
            <a:noFill/>
            <a:ln w="9525">
              <a:noFill/>
              <a:miter/>
            </a:ln>
          </p:spPr>
          <p:txBody>
            <a:bodyPr wrap="none" anchor="t">
              <a:spAutoFit/>
            </a:bodyPr>
            <a:lstStyle/>
            <a:p>
              <a:pPr lvl="0">
                <a:buClr>
                  <a:srgbClr val="000000"/>
                </a:buClr>
              </a:pPr>
              <a:r>
                <a:rPr lang="en-US" altLang="zh-CN" sz="2000" b="1">
                  <a:solidFill>
                    <a:srgbClr val="333399"/>
                  </a:solidFill>
                  <a:latin typeface="Arial" panose="020B0604020202020204" pitchFamily="34" charset="0"/>
                  <a:ea typeface="黑体" panose="02010600030101010101" pitchFamily="49" charset="-122"/>
                </a:rPr>
                <a:t>100 Mb/s </a:t>
              </a:r>
              <a:r>
                <a:rPr lang="zh-CN" altLang="en-US" sz="2000" b="1" dirty="0">
                  <a:solidFill>
                    <a:srgbClr val="333399"/>
                  </a:solidFill>
                  <a:latin typeface="Arial" panose="020B0604020202020204" pitchFamily="34" charset="0"/>
                  <a:ea typeface="黑体" panose="02010600030101010101" pitchFamily="49" charset="-122"/>
                </a:rPr>
                <a:t>链路</a:t>
              </a:r>
            </a:p>
          </p:txBody>
        </p:sp>
        <p:sp>
          <p:nvSpPr>
            <p:cNvPr id="8229" name="文本框 116787"/>
            <p:cNvSpPr txBox="1"/>
            <p:nvPr/>
          </p:nvSpPr>
          <p:spPr>
            <a:xfrm>
              <a:off x="3878" y="1502"/>
              <a:ext cx="915" cy="250"/>
            </a:xfrm>
            <a:prstGeom prst="rect">
              <a:avLst/>
            </a:prstGeom>
            <a:noFill/>
            <a:ln w="9525">
              <a:noFill/>
              <a:miter/>
            </a:ln>
          </p:spPr>
          <p:txBody>
            <a:bodyPr wrap="none" anchor="t">
              <a:spAutoFit/>
            </a:bodyPr>
            <a:lstStyle/>
            <a:p>
              <a:pPr lvl="0">
                <a:buClr>
                  <a:srgbClr val="000000"/>
                </a:buClr>
              </a:pPr>
              <a:r>
                <a:rPr lang="zh-CN" altLang="en-US" sz="2000" b="1" dirty="0">
                  <a:solidFill>
                    <a:srgbClr val="333399"/>
                  </a:solidFill>
                  <a:latin typeface="Arial" panose="020B0604020202020204" pitchFamily="34" charset="0"/>
                  <a:ea typeface="黑体" panose="02010600030101010101" pitchFamily="49" charset="-122"/>
                </a:rPr>
                <a:t>中央服务器</a:t>
              </a:r>
            </a:p>
          </p:txBody>
        </p:sp>
      </p:grpSp>
      <p:grpSp>
        <p:nvGrpSpPr>
          <p:cNvPr id="116793" name="组合 116792"/>
          <p:cNvGrpSpPr/>
          <p:nvPr/>
        </p:nvGrpSpPr>
        <p:grpSpPr>
          <a:xfrm>
            <a:off x="2711450" y="1214438"/>
            <a:ext cx="6797675" cy="1600200"/>
            <a:chOff x="748" y="765"/>
            <a:chExt cx="4282" cy="1008"/>
          </a:xfrm>
        </p:grpSpPr>
        <p:pic>
          <p:nvPicPr>
            <p:cNvPr id="8231" name="图片 116739"/>
            <p:cNvPicPr>
              <a:picLocks noChangeAspect="1"/>
            </p:cNvPicPr>
            <p:nvPr/>
          </p:nvPicPr>
          <p:blipFill>
            <a:blip r:embed="rId4" cstate="print"/>
            <a:stretch>
              <a:fillRect/>
            </a:stretch>
          </p:blipFill>
          <p:spPr>
            <a:xfrm>
              <a:off x="748" y="765"/>
              <a:ext cx="4282" cy="1008"/>
            </a:xfrm>
            <a:prstGeom prst="rect">
              <a:avLst/>
            </a:prstGeom>
            <a:noFill/>
            <a:ln w="9525">
              <a:noFill/>
              <a:miter/>
            </a:ln>
          </p:spPr>
        </p:pic>
        <p:grpSp>
          <p:nvGrpSpPr>
            <p:cNvPr id="8232" name="组合 116740"/>
            <p:cNvGrpSpPr/>
            <p:nvPr/>
          </p:nvGrpSpPr>
          <p:grpSpPr>
            <a:xfrm>
              <a:off x="4694" y="1024"/>
              <a:ext cx="190" cy="195"/>
              <a:chOff x="4724" y="3290"/>
              <a:chExt cx="190" cy="195"/>
            </a:xfrm>
          </p:grpSpPr>
          <p:grpSp>
            <p:nvGrpSpPr>
              <p:cNvPr id="8233" name="组合 116741"/>
              <p:cNvGrpSpPr/>
              <p:nvPr/>
            </p:nvGrpSpPr>
            <p:grpSpPr>
              <a:xfrm>
                <a:off x="4730" y="3302"/>
                <a:ext cx="184" cy="183"/>
                <a:chOff x="887" y="2040"/>
                <a:chExt cx="433" cy="422"/>
              </a:xfrm>
            </p:grpSpPr>
            <p:pic>
              <p:nvPicPr>
                <p:cNvPr id="8234" name="图片 116742" descr="circuler_1"/>
                <p:cNvPicPr>
                  <a:picLocks noChangeAspect="1"/>
                </p:cNvPicPr>
                <p:nvPr/>
              </p:nvPicPr>
              <p:blipFill>
                <a:blip r:embed="rId5" cstate="print"/>
                <a:stretch>
                  <a:fillRect/>
                </a:stretch>
              </p:blipFill>
              <p:spPr>
                <a:xfrm>
                  <a:off x="887" y="2040"/>
                  <a:ext cx="430" cy="420"/>
                </a:xfrm>
                <a:prstGeom prst="rect">
                  <a:avLst/>
                </a:prstGeom>
                <a:noFill/>
                <a:ln w="9525">
                  <a:noFill/>
                  <a:miter/>
                </a:ln>
              </p:spPr>
            </p:pic>
            <p:sp>
              <p:nvSpPr>
                <p:cNvPr id="8235" name="椭圆 116743"/>
                <p:cNvSpPr/>
                <p:nvPr/>
              </p:nvSpPr>
              <p:spPr>
                <a:xfrm>
                  <a:off x="887" y="2040"/>
                  <a:ext cx="433" cy="422"/>
                </a:xfrm>
                <a:prstGeom prst="ellipse">
                  <a:avLst/>
                </a:prstGeom>
                <a:gradFill rotWithShape="1">
                  <a:gsLst>
                    <a:gs pos="0">
                      <a:srgbClr val="767676">
                        <a:alpha val="89999"/>
                      </a:srgbClr>
                    </a:gs>
                    <a:gs pos="50000">
                      <a:schemeClr val="bg1">
                        <a:alpha val="75000"/>
                      </a:schemeClr>
                    </a:gs>
                    <a:gs pos="100000">
                      <a:srgbClr val="767676">
                        <a:alpha val="89999"/>
                      </a:srgbClr>
                    </a:gs>
                  </a:gsLst>
                  <a:lin ang="18900000" scaled="1"/>
                  <a:tileRect/>
                </a:gradFill>
                <a:ln w="9525">
                  <a:noFill/>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pic>
              <p:nvPicPr>
                <p:cNvPr id="8236" name="图片 116744" descr="Picture2"/>
                <p:cNvPicPr>
                  <a:picLocks noChangeAspect="1"/>
                </p:cNvPicPr>
                <p:nvPr/>
              </p:nvPicPr>
              <p:blipFill>
                <a:blip r:embed="rId6" cstate="print"/>
                <a:stretch>
                  <a:fillRect/>
                </a:stretch>
              </p:blipFill>
              <p:spPr>
                <a:xfrm>
                  <a:off x="930" y="2044"/>
                  <a:ext cx="345" cy="149"/>
                </a:xfrm>
                <a:prstGeom prst="rect">
                  <a:avLst/>
                </a:prstGeom>
                <a:noFill/>
                <a:ln w="9525">
                  <a:noFill/>
                  <a:miter/>
                </a:ln>
              </p:spPr>
            </p:pic>
          </p:grpSp>
          <p:pic>
            <p:nvPicPr>
              <p:cNvPr id="8237" name="图片 116745"/>
              <p:cNvPicPr>
                <a:picLocks noChangeAspect="1"/>
              </p:cNvPicPr>
              <p:nvPr/>
            </p:nvPicPr>
            <p:blipFill>
              <a:blip r:embed="rId7" cstate="print"/>
              <a:srcRect l="12015" t="9302" r="12404" b="12598"/>
              <a:stretch>
                <a:fillRect/>
              </a:stretch>
            </p:blipFill>
            <p:spPr>
              <a:xfrm>
                <a:off x="4724" y="3290"/>
                <a:ext cx="190" cy="195"/>
              </a:xfrm>
              <a:prstGeom prst="rect">
                <a:avLst/>
              </a:prstGeom>
              <a:noFill/>
              <a:ln w="9525">
                <a:noFill/>
                <a:miter/>
              </a:ln>
            </p:spPr>
          </p:pic>
        </p:grpSp>
        <p:grpSp>
          <p:nvGrpSpPr>
            <p:cNvPr id="8238" name="组合 116746"/>
            <p:cNvGrpSpPr/>
            <p:nvPr/>
          </p:nvGrpSpPr>
          <p:grpSpPr>
            <a:xfrm>
              <a:off x="887" y="1025"/>
              <a:ext cx="190" cy="195"/>
              <a:chOff x="4724" y="3290"/>
              <a:chExt cx="190" cy="195"/>
            </a:xfrm>
          </p:grpSpPr>
          <p:grpSp>
            <p:nvGrpSpPr>
              <p:cNvPr id="8239" name="组合 116747"/>
              <p:cNvGrpSpPr/>
              <p:nvPr/>
            </p:nvGrpSpPr>
            <p:grpSpPr>
              <a:xfrm>
                <a:off x="4730" y="3302"/>
                <a:ext cx="184" cy="183"/>
                <a:chOff x="887" y="2040"/>
                <a:chExt cx="433" cy="422"/>
              </a:xfrm>
            </p:grpSpPr>
            <p:pic>
              <p:nvPicPr>
                <p:cNvPr id="8240" name="图片 116748" descr="circuler_1"/>
                <p:cNvPicPr>
                  <a:picLocks noChangeAspect="1"/>
                </p:cNvPicPr>
                <p:nvPr/>
              </p:nvPicPr>
              <p:blipFill>
                <a:blip r:embed="rId5" cstate="print"/>
                <a:stretch>
                  <a:fillRect/>
                </a:stretch>
              </p:blipFill>
              <p:spPr>
                <a:xfrm>
                  <a:off x="887" y="2040"/>
                  <a:ext cx="430" cy="420"/>
                </a:xfrm>
                <a:prstGeom prst="rect">
                  <a:avLst/>
                </a:prstGeom>
                <a:noFill/>
                <a:ln w="9525">
                  <a:noFill/>
                  <a:miter/>
                </a:ln>
              </p:spPr>
            </p:pic>
            <p:sp>
              <p:nvSpPr>
                <p:cNvPr id="8241" name="椭圆 116749"/>
                <p:cNvSpPr/>
                <p:nvPr/>
              </p:nvSpPr>
              <p:spPr>
                <a:xfrm>
                  <a:off x="887" y="2040"/>
                  <a:ext cx="433" cy="422"/>
                </a:xfrm>
                <a:prstGeom prst="ellipse">
                  <a:avLst/>
                </a:prstGeom>
                <a:gradFill rotWithShape="1">
                  <a:gsLst>
                    <a:gs pos="0">
                      <a:srgbClr val="767676">
                        <a:alpha val="89999"/>
                      </a:srgbClr>
                    </a:gs>
                    <a:gs pos="50000">
                      <a:schemeClr val="bg1">
                        <a:alpha val="75000"/>
                      </a:schemeClr>
                    </a:gs>
                    <a:gs pos="100000">
                      <a:srgbClr val="767676">
                        <a:alpha val="89999"/>
                      </a:srgbClr>
                    </a:gs>
                  </a:gsLst>
                  <a:lin ang="18900000" scaled="1"/>
                  <a:tileRect/>
                </a:gradFill>
                <a:ln w="9525">
                  <a:noFill/>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pic>
              <p:nvPicPr>
                <p:cNvPr id="8242" name="图片 116750" descr="Picture2"/>
                <p:cNvPicPr>
                  <a:picLocks noChangeAspect="1"/>
                </p:cNvPicPr>
                <p:nvPr/>
              </p:nvPicPr>
              <p:blipFill>
                <a:blip r:embed="rId6" cstate="print"/>
                <a:stretch>
                  <a:fillRect/>
                </a:stretch>
              </p:blipFill>
              <p:spPr>
                <a:xfrm>
                  <a:off x="930" y="2044"/>
                  <a:ext cx="345" cy="149"/>
                </a:xfrm>
                <a:prstGeom prst="rect">
                  <a:avLst/>
                </a:prstGeom>
                <a:noFill/>
                <a:ln w="9525">
                  <a:noFill/>
                  <a:miter/>
                </a:ln>
              </p:spPr>
            </p:pic>
          </p:grpSp>
          <p:pic>
            <p:nvPicPr>
              <p:cNvPr id="8243" name="图片 116751"/>
              <p:cNvPicPr>
                <a:picLocks noChangeAspect="1"/>
              </p:cNvPicPr>
              <p:nvPr/>
            </p:nvPicPr>
            <p:blipFill>
              <a:blip r:embed="rId7" cstate="print"/>
              <a:srcRect l="12015" t="9302" r="12404" b="12598"/>
              <a:stretch>
                <a:fillRect/>
              </a:stretch>
            </p:blipFill>
            <p:spPr>
              <a:xfrm>
                <a:off x="4724" y="3290"/>
                <a:ext cx="190" cy="195"/>
              </a:xfrm>
              <a:prstGeom prst="rect">
                <a:avLst/>
              </a:prstGeom>
              <a:noFill/>
              <a:ln w="9525">
                <a:noFill/>
                <a:miter/>
              </a:ln>
            </p:spPr>
          </p:pic>
        </p:grpSp>
        <p:sp>
          <p:nvSpPr>
            <p:cNvPr id="8244" name="文本框 116789"/>
            <p:cNvSpPr txBox="1"/>
            <p:nvPr/>
          </p:nvSpPr>
          <p:spPr>
            <a:xfrm>
              <a:off x="1670" y="923"/>
              <a:ext cx="2457" cy="365"/>
            </a:xfrm>
            <a:prstGeom prst="rect">
              <a:avLst/>
            </a:prstGeom>
            <a:noFill/>
            <a:ln w="9525">
              <a:noFill/>
              <a:miter/>
            </a:ln>
          </p:spPr>
          <p:txBody>
            <a:bodyPr anchor="t">
              <a:spAutoFit/>
            </a:bodyPr>
            <a:lstStyle/>
            <a:p>
              <a:pPr lvl="0" eaLnBrk="0" hangingPunct="0">
                <a:spcBef>
                  <a:spcPct val="50000"/>
                </a:spcBef>
              </a:pPr>
              <a:r>
                <a:rPr lang="zh-CN" altLang="en-US" sz="3200" b="1" dirty="0">
                  <a:solidFill>
                    <a:srgbClr val="4D4D4D"/>
                  </a:solidFill>
                  <a:latin typeface="黑体" pitchFamily="2" charset="-122"/>
                  <a:ea typeface="黑体" pitchFamily="2" charset="-122"/>
                </a:rPr>
                <a:t>吉比特以太网的配置</a:t>
              </a:r>
            </a:p>
          </p:txBody>
        </p:sp>
      </p:grpSp>
      <p:sp>
        <p:nvSpPr>
          <p:cNvPr id="116794" name="标题 116793" descr="afbae0ddf0234c3bbd5a2eb4a4d10acd# #矩形 674"/>
          <p:cNvSpPr txBox="1">
            <a:spLocks noGrp="1"/>
          </p:cNvSpPr>
          <p:nvPr>
            <p:ph type="title"/>
          </p:nvPr>
        </p:nvSpPr>
        <p:spPr>
          <a:xfrm>
            <a:off x="3621088" y="333375"/>
            <a:ext cx="5518150" cy="609600"/>
          </a:xfrm>
        </p:spPr>
        <p:txBody>
          <a:bodyPr vert="horz" wrap="square" lIns="91440" tIns="45720" rIns="91440" bIns="45720" anchor="ctr">
            <a:normAutofit fontScale="90000"/>
          </a:bodyPr>
          <a:lstStyle/>
          <a:p>
            <a:pPr lvl="0" defTabSz="711200" fontAlgn="base">
              <a:spcBef>
                <a:spcPct val="20000"/>
              </a:spcBef>
              <a:buClr>
                <a:schemeClr val="folHlink"/>
              </a:buClr>
              <a:buSzPct val="60000"/>
            </a:pPr>
            <a:r>
              <a:rPr lang="en-US" altLang="zh-CN" b="1" noProof="1">
                <a:effectLst>
                  <a:outerShdw blurRad="38100" dist="38100" dir="2700000">
                    <a:srgbClr val="C0C0C0"/>
                  </a:outerShdw>
                </a:effectLst>
                <a:latin typeface="微软雅黑" panose="020B0503020204020204" pitchFamily="34" charset="-122"/>
                <a:ea typeface="微软雅黑" panose="020B0503020204020204" pitchFamily="34" charset="-122"/>
                <a:sym typeface="+mn-ea"/>
              </a:rPr>
              <a:t>2. </a:t>
            </a:r>
            <a:r>
              <a:rPr lang="zh-CN" altLang="en-US" b="1" noProof="1">
                <a:effectLst>
                  <a:outerShdw blurRad="38100" dist="38100" dir="2700000">
                    <a:srgbClr val="C0C0C0"/>
                  </a:outerShdw>
                </a:effectLst>
                <a:latin typeface="微软雅黑" panose="020B0503020204020204" pitchFamily="34" charset="-122"/>
                <a:ea typeface="微软雅黑" panose="020B0503020204020204" pitchFamily="34" charset="-122"/>
                <a:sym typeface="+mn-ea"/>
              </a:rPr>
              <a:t>吉比特以太网</a:t>
            </a:r>
          </a:p>
        </p:txBody>
      </p:sp>
      <p:sp>
        <p:nvSpPr>
          <p:cNvPr id="8247" name="页脚占位符 2"/>
          <p:cNvSpPr>
            <a:spLocks noGrp="1"/>
          </p:cNvSpPr>
          <p:nvPr>
            <p:ph type="ftr" sz="quarter" idx="11"/>
          </p:nvPr>
        </p:nvSpPr>
        <p:spPr>
          <a:xfrm>
            <a:off x="7467600" y="6508750"/>
            <a:ext cx="2895600" cy="304800"/>
          </a:xfrm>
          <a:prstGeom prst="rect">
            <a:avLst/>
          </a:prstGeom>
          <a:noFill/>
          <a:ln w="9525">
            <a:noFill/>
            <a:miter/>
          </a:ln>
        </p:spPr>
        <p:txBody>
          <a:bodyPr anchor="t"/>
          <a:lstStyle/>
          <a:p>
            <a:r>
              <a:rPr lang="en-US" altLang="zh-CN" b="1">
                <a:latin typeface="Verdana" panose="020B0604030504040204" pitchFamily="34" charset="0"/>
              </a:rPr>
              <a:t>Company Logo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16793"/>
                                        </p:tgtEl>
                                        <p:attrNameLst>
                                          <p:attrName>style.visibility</p:attrName>
                                        </p:attrNameLst>
                                      </p:cBhvr>
                                      <p:to>
                                        <p:strVal val="visible"/>
                                      </p:to>
                                    </p:set>
                                    <p:anim calcmode="lin" valueType="num">
                                      <p:cBhvr>
                                        <p:cTn id="7" dur="1000" fill="hold"/>
                                        <p:tgtEl>
                                          <p:spTgt spid="116793"/>
                                        </p:tgtEl>
                                        <p:attrNameLst>
                                          <p:attrName>ppt_w</p:attrName>
                                        </p:attrNameLst>
                                      </p:cBhvr>
                                      <p:tavLst>
                                        <p:tav tm="0">
                                          <p:val>
                                            <p:strVal val="#ppt_w*0.70"/>
                                          </p:val>
                                        </p:tav>
                                        <p:tav tm="100000">
                                          <p:val>
                                            <p:strVal val="#ppt_w"/>
                                          </p:val>
                                        </p:tav>
                                      </p:tavLst>
                                    </p:anim>
                                    <p:anim calcmode="lin" valueType="num">
                                      <p:cBhvr>
                                        <p:cTn id="8" dur="1000" fill="hold"/>
                                        <p:tgtEl>
                                          <p:spTgt spid="116793"/>
                                        </p:tgtEl>
                                        <p:attrNameLst>
                                          <p:attrName>ppt_h</p:attrName>
                                        </p:attrNameLst>
                                      </p:cBhvr>
                                      <p:tavLst>
                                        <p:tav tm="0">
                                          <p:val>
                                            <p:strVal val="#ppt_h"/>
                                          </p:val>
                                        </p:tav>
                                        <p:tav tm="100000">
                                          <p:val>
                                            <p:strVal val="#ppt_h"/>
                                          </p:val>
                                        </p:tav>
                                      </p:tavLst>
                                    </p:anim>
                                    <p:animEffect transition="in" filter="fade">
                                      <p:cBhvr>
                                        <p:cTn id="9" dur="1000"/>
                                        <p:tgtEl>
                                          <p:spTgt spid="116793"/>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6792"/>
                                        </p:tgtEl>
                                        <p:attrNameLst>
                                          <p:attrName>style.visibility</p:attrName>
                                        </p:attrNameLst>
                                      </p:cBhvr>
                                      <p:to>
                                        <p:strVal val="visible"/>
                                      </p:to>
                                    </p:set>
                                    <p:animEffect transition="in" filter="fade">
                                      <p:cBhvr>
                                        <p:cTn id="13" dur="1000"/>
                                        <p:tgtEl>
                                          <p:spTgt spid="116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7186626"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endPar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p:cNvSpPr/>
          <p:nvPr/>
        </p:nvSpPr>
        <p:spPr>
          <a:xfrm>
            <a:off x="4310050" y="928670"/>
            <a:ext cx="2954655" cy="369332"/>
          </a:xfrm>
          <a:prstGeom prst="rect">
            <a:avLst/>
          </a:prstGeom>
        </p:spPr>
        <p:txBody>
          <a:bodyPr wrap="none">
            <a:spAutoFit/>
          </a:bodyPr>
          <a:lstStyle/>
          <a:p>
            <a:r>
              <a:rPr lang="x-none" altLang="en-US" dirty="0" smtClean="0">
                <a:latin typeface="Times New Roman" pitchFamily="18" charset="0"/>
                <a:ea typeface="微软雅黑" pitchFamily="34" charset="-122"/>
                <a:cs typeface="Times New Roman" pitchFamily="18" charset="0"/>
              </a:rPr>
              <a:t>表</a:t>
            </a:r>
            <a:r>
              <a:rPr lang="en-US" altLang="en-US" dirty="0" smtClean="0">
                <a:latin typeface="Times New Roman" pitchFamily="18" charset="0"/>
                <a:ea typeface="微软雅黑" pitchFamily="34" charset="-122"/>
                <a:cs typeface="Times New Roman" pitchFamily="18" charset="0"/>
              </a:rPr>
              <a:t>  </a:t>
            </a:r>
            <a:r>
              <a:rPr lang="x-none" altLang="en-US" dirty="0" smtClean="0">
                <a:latin typeface="Times New Roman" pitchFamily="18" charset="0"/>
                <a:ea typeface="微软雅黑" pitchFamily="34" charset="-122"/>
                <a:cs typeface="Times New Roman" pitchFamily="18" charset="0"/>
              </a:rPr>
              <a:t>  万兆位以太网规范比较</a:t>
            </a:r>
            <a:endParaRPr lang="zh-CN" altLang="en-US" dirty="0" smtClean="0">
              <a:latin typeface="Times New Roman" pitchFamily="18" charset="0"/>
              <a:ea typeface="微软雅黑" pitchFamily="34" charset="-122"/>
              <a:cs typeface="Times New Roman" pitchFamily="18" charset="0"/>
            </a:endParaRPr>
          </a:p>
        </p:txBody>
      </p:sp>
      <p:graphicFrame>
        <p:nvGraphicFramePr>
          <p:cNvPr id="5" name="表格 4"/>
          <p:cNvGraphicFramePr>
            <a:graphicFrameLocks noGrp="1"/>
          </p:cNvGraphicFramePr>
          <p:nvPr/>
        </p:nvGraphicFramePr>
        <p:xfrm>
          <a:off x="952464" y="1470682"/>
          <a:ext cx="10358509" cy="5101590"/>
        </p:xfrm>
        <a:graphic>
          <a:graphicData uri="http://schemas.openxmlformats.org/drawingml/2006/table">
            <a:tbl>
              <a:tblPr/>
              <a:tblGrid>
                <a:gridCol w="2159403"/>
                <a:gridCol w="4068960"/>
                <a:gridCol w="2308548"/>
                <a:gridCol w="1821598"/>
              </a:tblGrid>
              <a:tr h="203835">
                <a:tc>
                  <a:txBody>
                    <a:bodyPr/>
                    <a:lstStyle/>
                    <a:p>
                      <a:pPr indent="266700" algn="ctr">
                        <a:spcAft>
                          <a:spcPts val="0"/>
                        </a:spcAft>
                      </a:pPr>
                      <a:r>
                        <a:rPr lang="zh-CN" sz="1800" kern="500" dirty="0">
                          <a:latin typeface="Times New Roman" pitchFamily="18" charset="0"/>
                          <a:ea typeface="微软雅黑" pitchFamily="34" charset="-122"/>
                          <a:cs typeface="Times New Roman" pitchFamily="18" charset="0"/>
                        </a:rPr>
                        <a:t>万兆位以太网规范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indent="266700" algn="ctr">
                        <a:spcAft>
                          <a:spcPts val="0"/>
                        </a:spcAft>
                      </a:pPr>
                      <a:r>
                        <a:rPr lang="zh-CN" sz="1800" kern="500">
                          <a:latin typeface="Times New Roman" pitchFamily="18" charset="0"/>
                          <a:ea typeface="微软雅黑" pitchFamily="34" charset="-122"/>
                          <a:cs typeface="Times New Roman" pitchFamily="18" charset="0"/>
                        </a:rPr>
                        <a:t>使用的传输介质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indent="266700" algn="ctr">
                        <a:spcAft>
                          <a:spcPts val="0"/>
                        </a:spcAft>
                      </a:pPr>
                      <a:r>
                        <a:rPr lang="zh-CN" sz="1800" kern="500">
                          <a:latin typeface="Times New Roman" pitchFamily="18" charset="0"/>
                          <a:ea typeface="微软雅黑" pitchFamily="34" charset="-122"/>
                          <a:cs typeface="Times New Roman" pitchFamily="18" charset="0"/>
                        </a:rPr>
                        <a:t>有效距离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c>
                  <a:txBody>
                    <a:bodyPr/>
                    <a:lstStyle/>
                    <a:p>
                      <a:pPr indent="266700" algn="ctr">
                        <a:spcAft>
                          <a:spcPts val="0"/>
                        </a:spcAft>
                      </a:pPr>
                      <a:r>
                        <a:rPr lang="zh-CN" sz="1800" kern="500">
                          <a:latin typeface="Times New Roman" pitchFamily="18" charset="0"/>
                          <a:ea typeface="微软雅黑" pitchFamily="34" charset="-122"/>
                          <a:cs typeface="Times New Roman" pitchFamily="18" charset="0"/>
                        </a:rPr>
                        <a:t>分</a:t>
                      </a:r>
                      <a:r>
                        <a:rPr lang="en-US" sz="1800" kern="500">
                          <a:latin typeface="Times New Roman" pitchFamily="18" charset="0"/>
                          <a:ea typeface="微软雅黑" pitchFamily="34" charset="-122"/>
                          <a:cs typeface="Times New Roman" pitchFamily="18" charset="0"/>
                        </a:rPr>
                        <a:t>  </a:t>
                      </a:r>
                      <a:r>
                        <a:rPr lang="zh-CN" sz="1800" kern="500">
                          <a:latin typeface="Times New Roman" pitchFamily="18" charset="0"/>
                          <a:ea typeface="微软雅黑" pitchFamily="34" charset="-122"/>
                          <a:cs typeface="Times New Roman" pitchFamily="18" charset="0"/>
                        </a:rPr>
                        <a:t>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CE9"/>
                    </a:solidFill>
                  </a:tcPr>
                </a:tc>
              </a:tr>
              <a:tr h="351155">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10GBase-SR</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9220" algn="l">
                        <a:spcAft>
                          <a:spcPts val="0"/>
                        </a:spcAft>
                      </a:pPr>
                      <a:r>
                        <a:rPr lang="en-US" sz="1800" kern="500" spc="-20">
                          <a:latin typeface="Times New Roman" pitchFamily="18" charset="0"/>
                          <a:ea typeface="微软雅黑" pitchFamily="34" charset="-122"/>
                          <a:cs typeface="Times New Roman" pitchFamily="18" charset="0"/>
                        </a:rPr>
                        <a:t>850 nm</a:t>
                      </a:r>
                      <a:r>
                        <a:rPr lang="zh-CN" sz="1800" kern="500" spc="-20">
                          <a:latin typeface="Times New Roman" pitchFamily="18" charset="0"/>
                          <a:ea typeface="微软雅黑" pitchFamily="34" charset="-122"/>
                          <a:cs typeface="Times New Roman" pitchFamily="18" charset="0"/>
                        </a:rPr>
                        <a:t>多模光纤，</a:t>
                      </a:r>
                      <a:r>
                        <a:rPr lang="en-US" sz="1800" kern="500" spc="-20">
                          <a:latin typeface="Times New Roman" pitchFamily="18" charset="0"/>
                          <a:ea typeface="微软雅黑" pitchFamily="34" charset="-122"/>
                          <a:cs typeface="Times New Roman" pitchFamily="18" charset="0"/>
                        </a:rPr>
                        <a:t>50 μm</a:t>
                      </a:r>
                      <a:r>
                        <a:rPr lang="zh-CN" sz="1800" kern="500" spc="-20">
                          <a:latin typeface="Times New Roman" pitchFamily="18" charset="0"/>
                          <a:ea typeface="微软雅黑" pitchFamily="34" charset="-122"/>
                          <a:cs typeface="Times New Roman" pitchFamily="18" charset="0"/>
                        </a:rPr>
                        <a:t>的</a:t>
                      </a:r>
                      <a:r>
                        <a:rPr lang="en-US" sz="1800" kern="500" spc="-20">
                          <a:latin typeface="Times New Roman" pitchFamily="18" charset="0"/>
                          <a:ea typeface="微软雅黑" pitchFamily="34" charset="-122"/>
                          <a:cs typeface="Times New Roman" pitchFamily="18" charset="0"/>
                        </a:rPr>
                        <a:t>OM3</a:t>
                      </a:r>
                      <a:r>
                        <a:rPr lang="zh-CN" sz="1800" kern="500" spc="-20">
                          <a:latin typeface="Times New Roman" pitchFamily="18" charset="0"/>
                          <a:ea typeface="微软雅黑" pitchFamily="34" charset="-122"/>
                          <a:cs typeface="Times New Roman" pitchFamily="18" charset="0"/>
                        </a:rPr>
                        <a:t>光纤</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300 m</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indent="114300" algn="just">
                        <a:spcAft>
                          <a:spcPts val="0"/>
                        </a:spcAft>
                      </a:pPr>
                      <a:r>
                        <a:rPr lang="zh-CN" sz="1800" kern="500">
                          <a:latin typeface="Times New Roman" pitchFamily="18" charset="0"/>
                          <a:ea typeface="微软雅黑" pitchFamily="34" charset="-122"/>
                          <a:cs typeface="Times New Roman" pitchFamily="18" charset="0"/>
                        </a:rPr>
                        <a:t>基于光纤的局域网万兆位以太网规范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10GBase-LR</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spcAft>
                          <a:spcPts val="0"/>
                        </a:spcAft>
                      </a:pPr>
                      <a:r>
                        <a:rPr lang="en-US" sz="1800" kern="500">
                          <a:latin typeface="Times New Roman" pitchFamily="18" charset="0"/>
                          <a:ea typeface="微软雅黑" pitchFamily="34" charset="-122"/>
                          <a:cs typeface="Times New Roman" pitchFamily="18" charset="0"/>
                        </a:rPr>
                        <a:t>1 310 nm</a:t>
                      </a:r>
                      <a:r>
                        <a:rPr lang="zh-CN" sz="1800" kern="500">
                          <a:latin typeface="Times New Roman" pitchFamily="18" charset="0"/>
                          <a:ea typeface="微软雅黑" pitchFamily="34" charset="-122"/>
                          <a:cs typeface="Times New Roman" pitchFamily="18" charset="0"/>
                        </a:rPr>
                        <a:t>单模光纤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10 km</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835">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10GBase-LRM</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spcAft>
                          <a:spcPts val="0"/>
                        </a:spcAft>
                      </a:pPr>
                      <a:r>
                        <a:rPr lang="en-US" sz="1800" kern="500">
                          <a:latin typeface="Times New Roman" pitchFamily="18" charset="0"/>
                          <a:ea typeface="微软雅黑" pitchFamily="34" charset="-122"/>
                          <a:cs typeface="Times New Roman" pitchFamily="18" charset="0"/>
                        </a:rPr>
                        <a:t>62.5 μm</a:t>
                      </a:r>
                      <a:r>
                        <a:rPr lang="zh-CN" sz="1800" kern="500">
                          <a:latin typeface="Times New Roman" pitchFamily="18" charset="0"/>
                          <a:ea typeface="微软雅黑" pitchFamily="34" charset="-122"/>
                          <a:cs typeface="Times New Roman" pitchFamily="18" charset="0"/>
                        </a:rPr>
                        <a:t>的多模光纤，</a:t>
                      </a:r>
                      <a:r>
                        <a:rPr lang="en-US" sz="1800" kern="500">
                          <a:latin typeface="Times New Roman" pitchFamily="18" charset="0"/>
                          <a:ea typeface="微软雅黑" pitchFamily="34" charset="-122"/>
                          <a:cs typeface="Times New Roman" pitchFamily="18" charset="0"/>
                        </a:rPr>
                        <a:t>OM3</a:t>
                      </a:r>
                      <a:r>
                        <a:rPr lang="zh-CN" sz="1800" kern="500">
                          <a:latin typeface="Times New Roman" pitchFamily="18" charset="0"/>
                          <a:ea typeface="微软雅黑" pitchFamily="34" charset="-122"/>
                          <a:cs typeface="Times New Roman" pitchFamily="18" charset="0"/>
                        </a:rPr>
                        <a:t>光纤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260 m</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835">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10GBase-ER</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spcAft>
                          <a:spcPts val="0"/>
                        </a:spcAft>
                      </a:pPr>
                      <a:r>
                        <a:rPr lang="en-US" sz="1800" kern="500">
                          <a:latin typeface="Times New Roman" pitchFamily="18" charset="0"/>
                          <a:ea typeface="微软雅黑" pitchFamily="34" charset="-122"/>
                          <a:cs typeface="Times New Roman" pitchFamily="18" charset="0"/>
                        </a:rPr>
                        <a:t>1 550 nm</a:t>
                      </a:r>
                      <a:r>
                        <a:rPr lang="zh-CN" sz="1800" kern="500">
                          <a:latin typeface="Times New Roman" pitchFamily="18" charset="0"/>
                          <a:ea typeface="微软雅黑" pitchFamily="34" charset="-122"/>
                          <a:cs typeface="Times New Roman" pitchFamily="18" charset="0"/>
                        </a:rPr>
                        <a:t>单模光纤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40 km</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8915">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10GBase-ZR</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spcAft>
                          <a:spcPts val="0"/>
                        </a:spcAft>
                      </a:pPr>
                      <a:r>
                        <a:rPr lang="en-US" sz="1800" kern="500">
                          <a:latin typeface="Times New Roman" pitchFamily="18" charset="0"/>
                          <a:ea typeface="微软雅黑" pitchFamily="34" charset="-122"/>
                          <a:cs typeface="Times New Roman" pitchFamily="18" charset="0"/>
                        </a:rPr>
                        <a:t>1 550 nm</a:t>
                      </a:r>
                      <a:r>
                        <a:rPr lang="zh-CN" sz="1800" kern="500">
                          <a:latin typeface="Times New Roman" pitchFamily="18" charset="0"/>
                          <a:ea typeface="微软雅黑" pitchFamily="34" charset="-122"/>
                          <a:cs typeface="Times New Roman" pitchFamily="18" charset="0"/>
                        </a:rPr>
                        <a:t>单模光纤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80 km</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382270">
                <a:tc>
                  <a:txBody>
                    <a:bodyPr/>
                    <a:lstStyle/>
                    <a:p>
                      <a:pPr indent="266700" algn="ctr">
                        <a:spcAft>
                          <a:spcPts val="0"/>
                        </a:spcAft>
                      </a:pPr>
                      <a:r>
                        <a:rPr lang="en-US" sz="1800" kern="500" dirty="0">
                          <a:latin typeface="Times New Roman" pitchFamily="18" charset="0"/>
                          <a:ea typeface="微软雅黑" pitchFamily="34" charset="-122"/>
                          <a:cs typeface="Times New Roman" pitchFamily="18" charset="0"/>
                        </a:rPr>
                        <a:t>10GBase-LX4</a:t>
                      </a:r>
                      <a:endParaRPr lang="zh-CN" sz="1800" kern="500" dirty="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spcAft>
                          <a:spcPts val="0"/>
                        </a:spcAft>
                      </a:pPr>
                      <a:r>
                        <a:rPr lang="en-US" sz="1800" kern="500">
                          <a:latin typeface="Times New Roman" pitchFamily="18" charset="0"/>
                          <a:ea typeface="微软雅黑" pitchFamily="34" charset="-122"/>
                          <a:cs typeface="Times New Roman" pitchFamily="18" charset="0"/>
                        </a:rPr>
                        <a:t>1 300 nm</a:t>
                      </a:r>
                      <a:r>
                        <a:rPr lang="zh-CN" sz="1800" kern="500">
                          <a:latin typeface="Times New Roman" pitchFamily="18" charset="0"/>
                          <a:ea typeface="微软雅黑" pitchFamily="34" charset="-122"/>
                          <a:cs typeface="Times New Roman" pitchFamily="18" charset="0"/>
                        </a:rPr>
                        <a:t>单模光纤或多模光纤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300 m</a:t>
                      </a:r>
                      <a:r>
                        <a:rPr lang="zh-CN" sz="1800" kern="500">
                          <a:latin typeface="Times New Roman" pitchFamily="18" charset="0"/>
                          <a:ea typeface="微软雅黑" pitchFamily="34" charset="-122"/>
                          <a:cs typeface="Times New Roman" pitchFamily="18" charset="0"/>
                        </a:rPr>
                        <a:t>（多模光纤）</a:t>
                      </a:r>
                      <a:r>
                        <a:rPr lang="en-US" sz="1800" kern="500">
                          <a:latin typeface="Times New Roman" pitchFamily="18" charset="0"/>
                          <a:ea typeface="微软雅黑" pitchFamily="34" charset="-122"/>
                          <a:cs typeface="Times New Roman" pitchFamily="18" charset="0"/>
                        </a:rPr>
                        <a:t/>
                      </a:r>
                      <a:br>
                        <a:rPr lang="en-US" sz="1800" kern="500">
                          <a:latin typeface="Times New Roman" pitchFamily="18" charset="0"/>
                          <a:ea typeface="微软雅黑" pitchFamily="34" charset="-122"/>
                          <a:cs typeface="Times New Roman" pitchFamily="18" charset="0"/>
                        </a:rPr>
                      </a:br>
                      <a:r>
                        <a:rPr lang="en-US" sz="1800" kern="500">
                          <a:latin typeface="Times New Roman" pitchFamily="18" charset="0"/>
                          <a:ea typeface="微软雅黑" pitchFamily="34" charset="-122"/>
                          <a:cs typeface="Times New Roman" pitchFamily="18" charset="0"/>
                        </a:rPr>
                        <a:t>10 km</a:t>
                      </a:r>
                      <a:r>
                        <a:rPr lang="zh-CN" sz="1800" kern="500">
                          <a:latin typeface="Times New Roman" pitchFamily="18" charset="0"/>
                          <a:ea typeface="微软雅黑" pitchFamily="34" charset="-122"/>
                          <a:cs typeface="Times New Roman" pitchFamily="18" charset="0"/>
                        </a:rPr>
                        <a:t>（单模光纤）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835">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10GBase-CX4</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spcAft>
                          <a:spcPts val="0"/>
                        </a:spcAft>
                      </a:pPr>
                      <a:r>
                        <a:rPr lang="zh-CN" sz="1800" kern="500">
                          <a:latin typeface="Times New Roman" pitchFamily="18" charset="0"/>
                          <a:ea typeface="微软雅黑" pitchFamily="34" charset="-122"/>
                          <a:cs typeface="Times New Roman" pitchFamily="18" charset="0"/>
                        </a:rPr>
                        <a:t>屏蔽双绞线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15 m</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indent="114300" algn="just">
                        <a:spcAft>
                          <a:spcPts val="0"/>
                        </a:spcAft>
                      </a:pPr>
                      <a:r>
                        <a:rPr lang="zh-CN" sz="1800" kern="500">
                          <a:latin typeface="Times New Roman" pitchFamily="18" charset="0"/>
                          <a:ea typeface="微软雅黑" pitchFamily="34" charset="-122"/>
                          <a:cs typeface="Times New Roman" pitchFamily="18" charset="0"/>
                        </a:rPr>
                        <a:t>基于双绞线（或铜线）的局域网万兆以太网规范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270">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10GBase-T</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spcAft>
                          <a:spcPts val="0"/>
                        </a:spcAft>
                      </a:pPr>
                      <a:r>
                        <a:rPr lang="en-US" sz="1800" kern="500">
                          <a:latin typeface="Times New Roman" pitchFamily="18" charset="0"/>
                          <a:ea typeface="微软雅黑" pitchFamily="34" charset="-122"/>
                          <a:cs typeface="Times New Roman" pitchFamily="18" charset="0"/>
                        </a:rPr>
                        <a:t>6</a:t>
                      </a:r>
                      <a:r>
                        <a:rPr lang="zh-CN" sz="1800" kern="500">
                          <a:latin typeface="Times New Roman" pitchFamily="18" charset="0"/>
                          <a:ea typeface="微软雅黑" pitchFamily="34" charset="-122"/>
                          <a:cs typeface="Times New Roman" pitchFamily="18" charset="0"/>
                        </a:rPr>
                        <a:t>类、</a:t>
                      </a:r>
                      <a:r>
                        <a:rPr lang="en-US" sz="1800" kern="500">
                          <a:latin typeface="Times New Roman" pitchFamily="18" charset="0"/>
                          <a:ea typeface="微软雅黑" pitchFamily="34" charset="-122"/>
                          <a:cs typeface="Times New Roman" pitchFamily="18" charset="0"/>
                        </a:rPr>
                        <a:t>6a</a:t>
                      </a:r>
                      <a:r>
                        <a:rPr lang="zh-CN" sz="1800" kern="500">
                          <a:latin typeface="Times New Roman" pitchFamily="18" charset="0"/>
                          <a:ea typeface="微软雅黑" pitchFamily="34" charset="-122"/>
                          <a:cs typeface="Times New Roman" pitchFamily="18" charset="0"/>
                        </a:rPr>
                        <a:t>类双绞线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55 m</a:t>
                      </a:r>
                      <a:r>
                        <a:rPr lang="zh-CN" sz="1800" kern="500">
                          <a:latin typeface="Times New Roman" pitchFamily="18" charset="0"/>
                          <a:ea typeface="微软雅黑" pitchFamily="34" charset="-122"/>
                          <a:cs typeface="Times New Roman" pitchFamily="18" charset="0"/>
                        </a:rPr>
                        <a:t>（</a:t>
                      </a:r>
                      <a:r>
                        <a:rPr lang="en-US" sz="1800" kern="500">
                          <a:latin typeface="Times New Roman" pitchFamily="18" charset="0"/>
                          <a:ea typeface="微软雅黑" pitchFamily="34" charset="-122"/>
                          <a:cs typeface="Times New Roman" pitchFamily="18" charset="0"/>
                        </a:rPr>
                        <a:t>6</a:t>
                      </a:r>
                      <a:r>
                        <a:rPr lang="zh-CN" sz="1800" kern="500">
                          <a:latin typeface="Times New Roman" pitchFamily="18" charset="0"/>
                          <a:ea typeface="微软雅黑" pitchFamily="34" charset="-122"/>
                          <a:cs typeface="Times New Roman" pitchFamily="18" charset="0"/>
                        </a:rPr>
                        <a:t>类双绞线）</a:t>
                      </a:r>
                      <a:r>
                        <a:rPr lang="en-US" sz="1800" kern="500">
                          <a:latin typeface="Times New Roman" pitchFamily="18" charset="0"/>
                          <a:ea typeface="微软雅黑" pitchFamily="34" charset="-122"/>
                          <a:cs typeface="Times New Roman" pitchFamily="18" charset="0"/>
                        </a:rPr>
                        <a:t/>
                      </a:r>
                      <a:br>
                        <a:rPr lang="en-US" sz="1800" kern="500">
                          <a:latin typeface="Times New Roman" pitchFamily="18" charset="0"/>
                          <a:ea typeface="微软雅黑" pitchFamily="34" charset="-122"/>
                          <a:cs typeface="Times New Roman" pitchFamily="18" charset="0"/>
                        </a:rPr>
                      </a:br>
                      <a:r>
                        <a:rPr lang="en-US" sz="1800" kern="500">
                          <a:latin typeface="Times New Roman" pitchFamily="18" charset="0"/>
                          <a:ea typeface="微软雅黑" pitchFamily="34" charset="-122"/>
                          <a:cs typeface="Times New Roman" pitchFamily="18" charset="0"/>
                        </a:rPr>
                        <a:t>100 m</a:t>
                      </a:r>
                      <a:r>
                        <a:rPr lang="zh-CN" sz="1800" kern="500">
                          <a:latin typeface="Times New Roman" pitchFamily="18" charset="0"/>
                          <a:ea typeface="微软雅黑" pitchFamily="34" charset="-122"/>
                          <a:cs typeface="Times New Roman" pitchFamily="18" charset="0"/>
                        </a:rPr>
                        <a:t>（</a:t>
                      </a:r>
                      <a:r>
                        <a:rPr lang="en-US" sz="1800" kern="500">
                          <a:latin typeface="Times New Roman" pitchFamily="18" charset="0"/>
                          <a:ea typeface="微软雅黑" pitchFamily="34" charset="-122"/>
                          <a:cs typeface="Times New Roman" pitchFamily="18" charset="0"/>
                        </a:rPr>
                        <a:t>6a</a:t>
                      </a:r>
                      <a:r>
                        <a:rPr lang="zh-CN" sz="1800" kern="500">
                          <a:latin typeface="Times New Roman" pitchFamily="18" charset="0"/>
                          <a:ea typeface="微软雅黑" pitchFamily="34" charset="-122"/>
                          <a:cs typeface="Times New Roman" pitchFamily="18" charset="0"/>
                        </a:rPr>
                        <a:t>类双绞线）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835">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10GBase-KX4</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spcAft>
                          <a:spcPts val="0"/>
                        </a:spcAft>
                      </a:pPr>
                      <a:r>
                        <a:rPr lang="zh-CN" sz="1800" kern="500">
                          <a:latin typeface="Times New Roman" pitchFamily="18" charset="0"/>
                          <a:ea typeface="微软雅黑" pitchFamily="34" charset="-122"/>
                          <a:cs typeface="Times New Roman" pitchFamily="18" charset="0"/>
                        </a:rPr>
                        <a:t>铜线（并行接口）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 m</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835">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10GBase-KR</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spcAft>
                          <a:spcPts val="0"/>
                        </a:spcAft>
                      </a:pPr>
                      <a:r>
                        <a:rPr lang="zh-CN" sz="1800" kern="500">
                          <a:latin typeface="Times New Roman" pitchFamily="18" charset="0"/>
                          <a:ea typeface="微软雅黑" pitchFamily="34" charset="-122"/>
                          <a:cs typeface="Times New Roman" pitchFamily="18" charset="0"/>
                        </a:rPr>
                        <a:t>铜线（串行接口）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 m</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361315">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10GBase-SW</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09220" algn="l">
                        <a:spcAft>
                          <a:spcPts val="0"/>
                        </a:spcAft>
                      </a:pPr>
                      <a:r>
                        <a:rPr lang="en-US" sz="1800" kern="500" spc="-20">
                          <a:latin typeface="Times New Roman" pitchFamily="18" charset="0"/>
                          <a:ea typeface="微软雅黑" pitchFamily="34" charset="-122"/>
                          <a:cs typeface="Times New Roman" pitchFamily="18" charset="0"/>
                        </a:rPr>
                        <a:t>850 nm</a:t>
                      </a:r>
                      <a:r>
                        <a:rPr lang="zh-CN" sz="1800" kern="500" spc="-20">
                          <a:latin typeface="Times New Roman" pitchFamily="18" charset="0"/>
                          <a:ea typeface="微软雅黑" pitchFamily="34" charset="-122"/>
                          <a:cs typeface="Times New Roman" pitchFamily="18" charset="0"/>
                        </a:rPr>
                        <a:t>多模光纤，</a:t>
                      </a:r>
                      <a:r>
                        <a:rPr lang="en-US" sz="1800" kern="500" spc="-20">
                          <a:latin typeface="Times New Roman" pitchFamily="18" charset="0"/>
                          <a:ea typeface="微软雅黑" pitchFamily="34" charset="-122"/>
                          <a:cs typeface="Times New Roman" pitchFamily="18" charset="0"/>
                        </a:rPr>
                        <a:t>50 μm</a:t>
                      </a:r>
                      <a:r>
                        <a:rPr lang="zh-CN" sz="1800" kern="500" spc="-20">
                          <a:latin typeface="Times New Roman" pitchFamily="18" charset="0"/>
                          <a:ea typeface="微软雅黑" pitchFamily="34" charset="-122"/>
                          <a:cs typeface="Times New Roman" pitchFamily="18" charset="0"/>
                        </a:rPr>
                        <a:t>的</a:t>
                      </a:r>
                      <a:r>
                        <a:rPr lang="en-US" sz="1800" kern="500" spc="-20">
                          <a:latin typeface="Times New Roman" pitchFamily="18" charset="0"/>
                          <a:ea typeface="微软雅黑" pitchFamily="34" charset="-122"/>
                          <a:cs typeface="Times New Roman" pitchFamily="18" charset="0"/>
                        </a:rPr>
                        <a:t>OM3</a:t>
                      </a:r>
                      <a:r>
                        <a:rPr lang="zh-CN" sz="1800" kern="500" spc="-20">
                          <a:latin typeface="Times New Roman" pitchFamily="18" charset="0"/>
                          <a:ea typeface="微软雅黑" pitchFamily="34" charset="-122"/>
                          <a:cs typeface="Times New Roman" pitchFamily="18" charset="0"/>
                        </a:rPr>
                        <a:t>光纤</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300 m</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indent="114300" algn="just">
                        <a:spcAft>
                          <a:spcPts val="0"/>
                        </a:spcAft>
                      </a:pPr>
                      <a:r>
                        <a:rPr lang="zh-CN" sz="1800" kern="500">
                          <a:latin typeface="Times New Roman" pitchFamily="18" charset="0"/>
                          <a:ea typeface="微软雅黑" pitchFamily="34" charset="-122"/>
                          <a:cs typeface="Times New Roman" pitchFamily="18" charset="0"/>
                        </a:rPr>
                        <a:t>基于光纤的广域网万兆以太网规范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10GBase-LW</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spcAft>
                          <a:spcPts val="0"/>
                        </a:spcAft>
                      </a:pPr>
                      <a:r>
                        <a:rPr lang="en-US" sz="1800" kern="500">
                          <a:latin typeface="Times New Roman" pitchFamily="18" charset="0"/>
                          <a:ea typeface="微软雅黑" pitchFamily="34" charset="-122"/>
                          <a:cs typeface="Times New Roman" pitchFamily="18" charset="0"/>
                        </a:rPr>
                        <a:t>1 310 nm</a:t>
                      </a:r>
                      <a:r>
                        <a:rPr lang="zh-CN" sz="1800" kern="500">
                          <a:latin typeface="Times New Roman" pitchFamily="18" charset="0"/>
                          <a:ea typeface="微软雅黑" pitchFamily="34" charset="-122"/>
                          <a:cs typeface="Times New Roman" pitchFamily="18" charset="0"/>
                        </a:rPr>
                        <a:t>单模光纤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10 km</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835">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10GBase-EW</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spcAft>
                          <a:spcPts val="0"/>
                        </a:spcAft>
                      </a:pPr>
                      <a:r>
                        <a:rPr lang="en-US" sz="1800" kern="500">
                          <a:latin typeface="Times New Roman" pitchFamily="18" charset="0"/>
                          <a:ea typeface="微软雅黑" pitchFamily="34" charset="-122"/>
                          <a:cs typeface="Times New Roman" pitchFamily="18" charset="0"/>
                        </a:rPr>
                        <a:t>1 550 nm</a:t>
                      </a:r>
                      <a:r>
                        <a:rPr lang="zh-CN" sz="1800" kern="500">
                          <a:latin typeface="Times New Roman" pitchFamily="18" charset="0"/>
                          <a:ea typeface="微软雅黑" pitchFamily="34" charset="-122"/>
                          <a:cs typeface="Times New Roman" pitchFamily="18" charset="0"/>
                        </a:rPr>
                        <a:t>单模光纤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40 km</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8915">
                <a:tc>
                  <a:txBody>
                    <a:bodyPr/>
                    <a:lstStyle/>
                    <a:p>
                      <a:pPr indent="266700" algn="ctr">
                        <a:spcAft>
                          <a:spcPts val="0"/>
                        </a:spcAft>
                      </a:pPr>
                      <a:r>
                        <a:rPr lang="en-US" sz="1800" kern="500">
                          <a:latin typeface="Times New Roman" pitchFamily="18" charset="0"/>
                          <a:ea typeface="微软雅黑" pitchFamily="34" charset="-122"/>
                          <a:cs typeface="Times New Roman" pitchFamily="18" charset="0"/>
                        </a:rPr>
                        <a:t>10GBase-ZW</a:t>
                      </a:r>
                      <a:endParaRPr lang="zh-CN" sz="1800" kern="50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spcAft>
                          <a:spcPts val="0"/>
                        </a:spcAft>
                      </a:pPr>
                      <a:r>
                        <a:rPr lang="en-US" sz="1800" kern="500" dirty="0">
                          <a:latin typeface="Times New Roman" pitchFamily="18" charset="0"/>
                          <a:ea typeface="微软雅黑" pitchFamily="34" charset="-122"/>
                          <a:cs typeface="Times New Roman" pitchFamily="18" charset="0"/>
                        </a:rPr>
                        <a:t>1 550 nm</a:t>
                      </a:r>
                      <a:r>
                        <a:rPr lang="zh-CN" sz="1800" kern="500" dirty="0">
                          <a:latin typeface="Times New Roman" pitchFamily="18" charset="0"/>
                          <a:ea typeface="微软雅黑" pitchFamily="34" charset="-122"/>
                          <a:cs typeface="Times New Roman" pitchFamily="18" charset="0"/>
                        </a:rPr>
                        <a:t>单模光纤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1800" kern="500" dirty="0">
                          <a:latin typeface="Times New Roman" pitchFamily="18" charset="0"/>
                          <a:ea typeface="微软雅黑" pitchFamily="34" charset="-122"/>
                          <a:cs typeface="Times New Roman" pitchFamily="18" charset="0"/>
                        </a:rPr>
                        <a:t>80 km</a:t>
                      </a:r>
                      <a:endParaRPr lang="zh-CN" sz="1800" kern="500" dirty="0">
                        <a:latin typeface="Times New Roman" pitchFamily="18" charset="0"/>
                        <a:ea typeface="微软雅黑" pitchFamily="34"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
        <p:nvSpPr>
          <p:cNvPr id="6" name="标题 117789" descr="afbae0ddf0234c3bbd5a2eb4a4d10acd# #矩形 674"/>
          <p:cNvSpPr txBox="1">
            <a:spLocks/>
          </p:cNvSpPr>
          <p:nvPr/>
        </p:nvSpPr>
        <p:spPr>
          <a:xfrm>
            <a:off x="822709" y="298932"/>
            <a:ext cx="5518150" cy="609600"/>
          </a:xfrm>
          <a:prstGeom prst="rect">
            <a:avLst/>
          </a:prstGeom>
        </p:spPr>
        <p:txBody>
          <a:bodyPr vert="horz" wrap="square" lIns="91440" tIns="45720" rIns="91440" bIns="4572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11200" fontAlgn="base">
              <a:spcBef>
                <a:spcPct val="20000"/>
              </a:spcBef>
              <a:buClr>
                <a:schemeClr val="folHlink"/>
              </a:buClr>
            </a:pPr>
            <a:r>
              <a:rPr lang="en-US" altLang="zh-CN" b="1" noProof="1" smtClean="0">
                <a:solidFill>
                  <a:schemeClr val="bg1"/>
                </a:solidFill>
                <a:effectLst>
                  <a:outerShdw blurRad="38100" dist="38100" dir="2700000">
                    <a:srgbClr val="C0C0C0"/>
                  </a:outerShdw>
                </a:effectLst>
                <a:latin typeface="微软雅黑" panose="020B0503020204020204" pitchFamily="34" charset="-122"/>
                <a:ea typeface="微软雅黑" panose="020B0503020204020204" pitchFamily="34" charset="-122"/>
                <a:sym typeface="+mn-ea"/>
              </a:rPr>
              <a:t>3. 10</a:t>
            </a:r>
            <a:r>
              <a:rPr lang="zh-CN" altLang="en-US" b="1" noProof="1" smtClean="0">
                <a:solidFill>
                  <a:schemeClr val="bg1"/>
                </a:solidFill>
                <a:effectLst>
                  <a:outerShdw blurRad="38100" dist="38100" dir="2700000">
                    <a:srgbClr val="C0C0C0"/>
                  </a:outerShdw>
                </a:effectLst>
                <a:latin typeface="微软雅黑" panose="020B0503020204020204" pitchFamily="34" charset="-122"/>
                <a:ea typeface="微软雅黑" panose="020B0503020204020204" pitchFamily="34" charset="-122"/>
                <a:sym typeface="+mn-ea"/>
              </a:rPr>
              <a:t>吉比特以太网</a:t>
            </a:r>
            <a:endParaRPr lang="zh-CN" altLang="en-US" b="1" noProof="1">
              <a:solidFill>
                <a:schemeClr val="bg1"/>
              </a:solidFill>
              <a:ea typeface="宋体" panose="02010600030101010101" pitchFamily="2" charset="-122"/>
            </a:endParaRPr>
          </a:p>
        </p:txBody>
      </p:sp>
    </p:spTree>
    <p:extLst>
      <p:ext uri="{BB962C8B-B14F-4D97-AF65-F5344CB8AC3E}">
        <p14:creationId xmlns:p14="http://schemas.microsoft.com/office/powerpoint/2010/main" val="228741080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Oval 3"/>
          <p:cNvSpPr/>
          <p:nvPr/>
        </p:nvSpPr>
        <p:spPr>
          <a:xfrm>
            <a:off x="3900488" y="1708150"/>
            <a:ext cx="4019550" cy="3892550"/>
          </a:xfrm>
          <a:prstGeom prst="ellipse">
            <a:avLst/>
          </a:prstGeom>
          <a:noFill/>
          <a:ln w="12700" cap="flat" cmpd="sng">
            <a:solidFill>
              <a:srgbClr val="C0C0C0"/>
            </a:solidFill>
            <a:prstDash val="sysDot"/>
            <a:round/>
            <a:headEnd type="none" w="med" len="med"/>
            <a:tailEnd type="none" w="med" len="med"/>
          </a:ln>
        </p:spPr>
        <p:txBody>
          <a:bodyPr wrap="none" lIns="92364" tIns="46182" rIns="92364" bIns="46182" anchor="ctr"/>
          <a:lstStyle/>
          <a:p>
            <a:pPr lvl="0" defTabSz="923925"/>
            <a:endParaRPr lang="zh-CN" altLang="en-US" b="1" dirty="0">
              <a:solidFill>
                <a:srgbClr val="000000"/>
              </a:solidFill>
              <a:latin typeface="Arial" panose="020B0604020202020204" pitchFamily="34" charset="0"/>
              <a:ea typeface="宋体" panose="02010600030101010101" pitchFamily="2" charset="-122"/>
            </a:endParaRPr>
          </a:p>
        </p:txBody>
      </p:sp>
      <p:sp>
        <p:nvSpPr>
          <p:cNvPr id="117765" name="Oval 4"/>
          <p:cNvSpPr/>
          <p:nvPr/>
        </p:nvSpPr>
        <p:spPr>
          <a:xfrm>
            <a:off x="4194175" y="1925638"/>
            <a:ext cx="3546475" cy="3498850"/>
          </a:xfrm>
          <a:prstGeom prst="ellipse">
            <a:avLst/>
          </a:prstGeom>
          <a:noFill/>
          <a:ln w="12700" cap="flat" cmpd="sng">
            <a:solidFill>
              <a:srgbClr val="C0C0C0"/>
            </a:solidFill>
            <a:prstDash val="sysDot"/>
            <a:round/>
            <a:headEnd type="none" w="med" len="med"/>
            <a:tailEnd type="none" w="med" len="med"/>
          </a:ln>
        </p:spPr>
        <p:txBody>
          <a:bodyPr wrap="none" lIns="92364" tIns="46182" rIns="92364" bIns="46182" anchor="ctr"/>
          <a:lstStyle/>
          <a:p>
            <a:pPr lvl="0" defTabSz="923925"/>
            <a:endParaRPr lang="zh-CN" altLang="en-US" b="1" dirty="0">
              <a:solidFill>
                <a:srgbClr val="000000"/>
              </a:solidFill>
              <a:latin typeface="Arial" panose="020B0604020202020204" pitchFamily="34" charset="0"/>
              <a:ea typeface="宋体" panose="02010600030101010101" pitchFamily="2" charset="-122"/>
            </a:endParaRPr>
          </a:p>
        </p:txBody>
      </p:sp>
      <p:sp>
        <p:nvSpPr>
          <p:cNvPr id="117766" name="Oval 5"/>
          <p:cNvSpPr/>
          <p:nvPr/>
        </p:nvSpPr>
        <p:spPr>
          <a:xfrm>
            <a:off x="4413250" y="2286000"/>
            <a:ext cx="3021013" cy="2981325"/>
          </a:xfrm>
          <a:prstGeom prst="ellipse">
            <a:avLst/>
          </a:prstGeom>
          <a:noFill/>
          <a:ln w="12700" cap="flat" cmpd="sng">
            <a:solidFill>
              <a:srgbClr val="C0C0C0"/>
            </a:solidFill>
            <a:prstDash val="sysDot"/>
            <a:round/>
            <a:headEnd type="none" w="med" len="med"/>
            <a:tailEnd type="none" w="med" len="med"/>
          </a:ln>
        </p:spPr>
        <p:txBody>
          <a:bodyPr wrap="none" lIns="92364" tIns="46182" rIns="92364" bIns="46182" anchor="ctr"/>
          <a:lstStyle/>
          <a:p>
            <a:pPr lvl="0" defTabSz="923925"/>
            <a:endParaRPr lang="zh-CN" altLang="en-US" b="1" dirty="0">
              <a:solidFill>
                <a:srgbClr val="000000"/>
              </a:solidFill>
              <a:latin typeface="Arial" panose="020B0604020202020204" pitchFamily="34" charset="0"/>
              <a:ea typeface="宋体" panose="02010600030101010101" pitchFamily="2" charset="-122"/>
            </a:endParaRPr>
          </a:p>
        </p:txBody>
      </p:sp>
      <p:grpSp>
        <p:nvGrpSpPr>
          <p:cNvPr id="2" name="组合 46"/>
          <p:cNvGrpSpPr/>
          <p:nvPr/>
        </p:nvGrpSpPr>
        <p:grpSpPr>
          <a:xfrm>
            <a:off x="4852988" y="1347782"/>
            <a:ext cx="2074862" cy="1876425"/>
            <a:chOff x="3294034" y="1222080"/>
            <a:chExt cx="2043112" cy="1871663"/>
          </a:xfrm>
        </p:grpSpPr>
        <p:sp>
          <p:nvSpPr>
            <p:cNvPr id="9221" name="AutoShape 7"/>
            <p:cNvSpPr/>
            <p:nvPr/>
          </p:nvSpPr>
          <p:spPr>
            <a:xfrm rot="-5400000">
              <a:off x="3382927" y="1230017"/>
              <a:ext cx="1871663" cy="1855788"/>
            </a:xfrm>
            <a:prstGeom prst="chevron">
              <a:avLst>
                <a:gd name="adj" fmla="val 28627"/>
              </a:avLst>
            </a:prstGeom>
            <a:solidFill>
              <a:srgbClr val="668480"/>
            </a:solidFill>
            <a:ln w="38100" cap="flat" cmpd="sng">
              <a:solidFill>
                <a:schemeClr val="bg1"/>
              </a:solidFill>
              <a:prstDash val="solid"/>
              <a:miter/>
              <a:headEnd type="none" w="med" len="med"/>
              <a:tailEnd type="none" w="med" len="med"/>
            </a:ln>
            <a:effectLst>
              <a:outerShdw dist="20000" dir="5400000" rotWithShape="0">
                <a:srgbClr val="000000">
                  <a:alpha val="37999"/>
                </a:srgbClr>
              </a:outerShdw>
            </a:effectLst>
          </p:spPr>
          <p:txBody>
            <a:bodyPr vert="eaVert" wrap="none" lIns="92364" tIns="46182" rIns="92364" bIns="46182" anchor="ctr"/>
            <a:lstStyle/>
            <a:p>
              <a:pPr lvl="0" defTabSz="923925"/>
              <a:endParaRPr lang="zh-CN" altLang="en-US" b="1" dirty="0">
                <a:solidFill>
                  <a:srgbClr val="000000"/>
                </a:solidFill>
                <a:latin typeface="Arial" panose="020B0604020202020204" pitchFamily="34" charset="0"/>
                <a:ea typeface="宋体" panose="02010600030101010101" pitchFamily="2" charset="-122"/>
              </a:endParaRPr>
            </a:p>
          </p:txBody>
        </p:sp>
        <p:sp>
          <p:nvSpPr>
            <p:cNvPr id="117769" name="Rectangle 10"/>
            <p:cNvSpPr/>
            <p:nvPr/>
          </p:nvSpPr>
          <p:spPr>
            <a:xfrm>
              <a:off x="3294034" y="1864975"/>
              <a:ext cx="2043112" cy="699261"/>
            </a:xfrm>
            <a:prstGeom prst="rect">
              <a:avLst/>
            </a:prstGeom>
            <a:noFill/>
            <a:ln w="9525">
              <a:noFill/>
              <a:miter/>
            </a:ln>
          </p:spPr>
          <p:txBody>
            <a:bodyPr lIns="92364" tIns="46182" rIns="92364" bIns="46182">
              <a:spAutoFit/>
            </a:bodyPr>
            <a:lstStyle/>
            <a:p>
              <a:pPr lvl="0" algn="ctr" defTabSz="923925" eaLnBrk="0" fontAlgn="base" hangingPunct="0"/>
              <a:r>
                <a:rPr lang="en-US" altLang="zh-CN" sz="2000" b="1" strike="noStrike" noProof="1">
                  <a:solidFill>
                    <a:srgbClr val="FFFBFC"/>
                  </a:solidFill>
                  <a:effectLst>
                    <a:outerShdw blurRad="38100" dist="38100" dir="2700000">
                      <a:srgbClr val="C0C0C0"/>
                    </a:outerShdw>
                  </a:effectLst>
                  <a:latin typeface="黑体" panose="02010600030101010101" pitchFamily="49" charset="-122"/>
                  <a:ea typeface="黑体" panose="02010600030101010101" pitchFamily="49" charset="-122"/>
                  <a:cs typeface="+mn-ea"/>
                </a:rPr>
                <a:t>10</a:t>
              </a:r>
              <a:r>
                <a:rPr lang="zh-CN" altLang="en-US" sz="2000" b="1" strike="noStrike" noProof="1">
                  <a:solidFill>
                    <a:srgbClr val="FFFBFC"/>
                  </a:solidFill>
                  <a:effectLst>
                    <a:outerShdw blurRad="38100" dist="38100" dir="2700000">
                      <a:srgbClr val="C0C0C0"/>
                    </a:outerShdw>
                  </a:effectLst>
                  <a:latin typeface="黑体" panose="02010600030101010101" pitchFamily="49" charset="-122"/>
                  <a:ea typeface="黑体" panose="02010600030101010101" pitchFamily="49" charset="-122"/>
                  <a:cs typeface="+mn-ea"/>
                </a:rPr>
                <a:t>吉比特</a:t>
              </a:r>
              <a:endParaRPr lang="zh-CN" altLang="en-US" sz="2000" b="1" strike="noStrike" noProof="1">
                <a:solidFill>
                  <a:srgbClr val="FFFBFC"/>
                </a:solidFill>
                <a:effectLst>
                  <a:outerShdw blurRad="38100" dist="38100" dir="2700000">
                    <a:srgbClr val="C0C0C0"/>
                  </a:outerShdw>
                </a:effectLst>
                <a:latin typeface="黑体" panose="02010600030101010101" pitchFamily="49" charset="-122"/>
                <a:ea typeface="黑体" panose="02010600030101010101" pitchFamily="49" charset="-122"/>
              </a:endParaRPr>
            </a:p>
            <a:p>
              <a:pPr lvl="0" algn="ctr" defTabSz="923925" eaLnBrk="0" fontAlgn="base" hangingPunct="0"/>
              <a:r>
                <a:rPr lang="zh-CN" altLang="en-US" sz="2000" b="1" strike="noStrike" noProof="1">
                  <a:solidFill>
                    <a:srgbClr val="FFFBFC"/>
                  </a:solidFill>
                  <a:effectLst>
                    <a:outerShdw blurRad="38100" dist="38100" dir="2700000">
                      <a:srgbClr val="C0C0C0"/>
                    </a:outerShdw>
                  </a:effectLst>
                  <a:latin typeface="黑体" panose="02010600030101010101" pitchFamily="49" charset="-122"/>
                  <a:ea typeface="黑体" panose="02010600030101010101" pitchFamily="49" charset="-122"/>
                  <a:cs typeface="+mn-ea"/>
                </a:rPr>
                <a:t>以太网</a:t>
              </a:r>
              <a:endParaRPr lang="zh-CN" altLang="en-US" sz="2000" b="1" strike="noStrike" noProof="1">
                <a:solidFill>
                  <a:srgbClr val="FFFBFC"/>
                </a:solidFill>
                <a:effectLst>
                  <a:outerShdw blurRad="38100" dist="38100" dir="2700000">
                    <a:srgbClr val="C0C0C0"/>
                  </a:outerShdw>
                </a:effectLst>
                <a:latin typeface="黑体" panose="02010600030101010101" pitchFamily="49" charset="-122"/>
                <a:ea typeface="黑体" panose="02010600030101010101" pitchFamily="49" charset="-122"/>
              </a:endParaRPr>
            </a:p>
          </p:txBody>
        </p:sp>
      </p:grpSp>
      <p:grpSp>
        <p:nvGrpSpPr>
          <p:cNvPr id="117788" name="组合 117787"/>
          <p:cNvGrpSpPr/>
          <p:nvPr/>
        </p:nvGrpSpPr>
        <p:grpSpPr>
          <a:xfrm>
            <a:off x="3662363" y="3590925"/>
            <a:ext cx="1901825" cy="1858963"/>
            <a:chOff x="1347" y="2262"/>
            <a:chExt cx="1198" cy="1171"/>
          </a:xfrm>
        </p:grpSpPr>
        <p:sp>
          <p:nvSpPr>
            <p:cNvPr id="9224" name="AutoShape 6"/>
            <p:cNvSpPr/>
            <p:nvPr/>
          </p:nvSpPr>
          <p:spPr>
            <a:xfrm rot="9044363">
              <a:off x="1347" y="2262"/>
              <a:ext cx="1198" cy="1171"/>
            </a:xfrm>
            <a:prstGeom prst="chevron">
              <a:avLst>
                <a:gd name="adj" fmla="val 29038"/>
              </a:avLst>
            </a:prstGeom>
            <a:solidFill>
              <a:srgbClr val="668480"/>
            </a:solidFill>
            <a:ln w="38100" cap="flat" cmpd="sng">
              <a:solidFill>
                <a:schemeClr val="bg1"/>
              </a:solidFill>
              <a:prstDash val="solid"/>
              <a:miter/>
              <a:headEnd type="none" w="med" len="med"/>
              <a:tailEnd type="none" w="med" len="med"/>
            </a:ln>
            <a:effectLst>
              <a:outerShdw dist="20000" dir="5400000" rotWithShape="0">
                <a:srgbClr val="000000">
                  <a:alpha val="37999"/>
                </a:srgbClr>
              </a:outerShdw>
            </a:effectLst>
          </p:spPr>
          <p:txBody>
            <a:bodyPr rot="10800000" wrap="none" lIns="92364" tIns="46182" rIns="92364" bIns="46182" anchor="ctr"/>
            <a:lstStyle/>
            <a:p>
              <a:pPr lvl="0" defTabSz="923925"/>
              <a:endParaRPr lang="zh-CN" altLang="en-US" b="1" dirty="0">
                <a:solidFill>
                  <a:srgbClr val="000000"/>
                </a:solidFill>
                <a:latin typeface="Arial" panose="020B0604020202020204" pitchFamily="34" charset="0"/>
                <a:ea typeface="宋体" panose="02010600030101010101" pitchFamily="2" charset="-122"/>
              </a:endParaRPr>
            </a:p>
          </p:txBody>
        </p:sp>
        <p:sp>
          <p:nvSpPr>
            <p:cNvPr id="117772" name="Rectangle 11"/>
            <p:cNvSpPr/>
            <p:nvPr/>
          </p:nvSpPr>
          <p:spPr>
            <a:xfrm>
              <a:off x="1385" y="2571"/>
              <a:ext cx="870" cy="634"/>
            </a:xfrm>
            <a:prstGeom prst="rect">
              <a:avLst/>
            </a:prstGeom>
            <a:noFill/>
            <a:ln w="9525">
              <a:noFill/>
              <a:miter/>
            </a:ln>
          </p:spPr>
          <p:txBody>
            <a:bodyPr lIns="92364" tIns="46182" rIns="92364" bIns="46182">
              <a:spAutoFit/>
            </a:bodyPr>
            <a:lstStyle/>
            <a:p>
              <a:pPr lvl="0" algn="ctr" defTabSz="923925" eaLnBrk="0" fontAlgn="base" hangingPunct="0"/>
              <a:r>
                <a:rPr lang="zh-CN" altLang="en-US" sz="2000" b="1" strike="noStrike" noProof="1">
                  <a:solidFill>
                    <a:srgbClr val="FFFBFC"/>
                  </a:solidFill>
                  <a:effectLst>
                    <a:outerShdw blurRad="38100" dist="38100" dir="2700000">
                      <a:srgbClr val="C0C0C0"/>
                    </a:outerShdw>
                  </a:effectLst>
                  <a:latin typeface="Arial" panose="020B0604020202020204" pitchFamily="34" charset="0"/>
                  <a:ea typeface="黑体" panose="02010600030101010101" pitchFamily="49" charset="-122"/>
                  <a:cs typeface="+mn-ea"/>
                </a:rPr>
                <a:t>吉比特以太网物理层</a:t>
              </a:r>
            </a:p>
          </p:txBody>
        </p:sp>
      </p:grpSp>
      <p:grpSp>
        <p:nvGrpSpPr>
          <p:cNvPr id="117789" name="组合 117788"/>
          <p:cNvGrpSpPr/>
          <p:nvPr/>
        </p:nvGrpSpPr>
        <p:grpSpPr>
          <a:xfrm>
            <a:off x="6249988" y="3603625"/>
            <a:ext cx="1900237" cy="1860550"/>
            <a:chOff x="2977" y="2270"/>
            <a:chExt cx="1197" cy="1172"/>
          </a:xfrm>
        </p:grpSpPr>
        <p:sp>
          <p:nvSpPr>
            <p:cNvPr id="9227" name="AutoShape 8"/>
            <p:cNvSpPr/>
            <p:nvPr/>
          </p:nvSpPr>
          <p:spPr>
            <a:xfrm rot="1788254">
              <a:off x="2977" y="2270"/>
              <a:ext cx="1197" cy="1172"/>
            </a:xfrm>
            <a:prstGeom prst="chevron">
              <a:avLst>
                <a:gd name="adj" fmla="val 28989"/>
              </a:avLst>
            </a:prstGeom>
            <a:solidFill>
              <a:srgbClr val="668480"/>
            </a:solidFill>
            <a:ln w="38100" cap="flat" cmpd="sng">
              <a:solidFill>
                <a:schemeClr val="bg1"/>
              </a:solidFill>
              <a:prstDash val="solid"/>
              <a:miter/>
              <a:headEnd type="none" w="med" len="med"/>
              <a:tailEnd type="none" w="med" len="med"/>
            </a:ln>
            <a:effectLst>
              <a:outerShdw dist="20000" dir="5400000" rotWithShape="0">
                <a:srgbClr val="000000">
                  <a:alpha val="37999"/>
                </a:srgbClr>
              </a:outerShdw>
            </a:effectLst>
          </p:spPr>
          <p:txBody>
            <a:bodyPr wrap="none" lIns="92364" tIns="46182" rIns="92364" bIns="46182" anchor="ctr"/>
            <a:lstStyle/>
            <a:p>
              <a:pPr lvl="0" defTabSz="923925"/>
              <a:endParaRPr lang="zh-CN" altLang="en-US" b="1" dirty="0">
                <a:solidFill>
                  <a:srgbClr val="000000"/>
                </a:solidFill>
                <a:latin typeface="Arial" panose="020B0604020202020204" pitchFamily="34" charset="0"/>
                <a:ea typeface="宋体" panose="02010600030101010101" pitchFamily="2" charset="-122"/>
              </a:endParaRPr>
            </a:p>
          </p:txBody>
        </p:sp>
        <p:sp>
          <p:nvSpPr>
            <p:cNvPr id="117775" name="Rectangle 12"/>
            <p:cNvSpPr/>
            <p:nvPr/>
          </p:nvSpPr>
          <p:spPr>
            <a:xfrm>
              <a:off x="3291" y="2597"/>
              <a:ext cx="836" cy="442"/>
            </a:xfrm>
            <a:prstGeom prst="rect">
              <a:avLst/>
            </a:prstGeom>
            <a:noFill/>
            <a:ln w="9525">
              <a:noFill/>
              <a:miter/>
            </a:ln>
          </p:spPr>
          <p:txBody>
            <a:bodyPr lIns="92364" tIns="46182" rIns="92364" bIns="46182">
              <a:spAutoFit/>
            </a:bodyPr>
            <a:lstStyle/>
            <a:p>
              <a:pPr lvl="0" algn="ctr" defTabSz="923925" eaLnBrk="0" fontAlgn="base" hangingPunct="0"/>
              <a:r>
                <a:rPr lang="zh-CN" altLang="en-US" sz="2000" b="1" strike="noStrike" noProof="1">
                  <a:solidFill>
                    <a:srgbClr val="FFFBFC"/>
                  </a:solidFill>
                  <a:effectLst>
                    <a:outerShdw blurRad="38100" dist="38100" dir="2700000">
                      <a:srgbClr val="C0C0C0"/>
                    </a:outerShdw>
                  </a:effectLst>
                  <a:latin typeface="Arial" panose="020B0604020202020204" pitchFamily="34" charset="0"/>
                  <a:ea typeface="黑体" panose="02010600030101010101" pitchFamily="49" charset="-122"/>
                  <a:cs typeface="+mn-ea"/>
                </a:rPr>
                <a:t>端到端以太网传输</a:t>
              </a:r>
            </a:p>
          </p:txBody>
        </p:sp>
      </p:grpSp>
      <p:sp>
        <p:nvSpPr>
          <p:cNvPr id="117779" name="TextBox 34"/>
          <p:cNvSpPr txBox="1"/>
          <p:nvPr/>
        </p:nvSpPr>
        <p:spPr>
          <a:xfrm>
            <a:off x="7388860" y="1347470"/>
            <a:ext cx="3818890" cy="1325880"/>
          </a:xfrm>
          <a:prstGeom prst="rect">
            <a:avLst/>
          </a:prstGeom>
          <a:noFill/>
          <a:ln w="9525">
            <a:noFill/>
            <a:miter/>
          </a:ln>
        </p:spPr>
        <p:txBody>
          <a:bodyPr wrap="square" lIns="92364" tIns="46182" rIns="92364" bIns="46182" anchor="t">
            <a:spAutoFit/>
            <a:scene3d>
              <a:camera prst="orthographicFront"/>
              <a:lightRig rig="threePt" dir="t"/>
            </a:scene3d>
          </a:bodyPr>
          <a:lstStyle/>
          <a:p>
            <a:pPr marL="176530" lvl="0" indent="-176530" defTabSz="923925">
              <a:lnSpc>
                <a:spcPct val="150000"/>
              </a:lnSpc>
              <a:buClr>
                <a:srgbClr val="B05E20"/>
              </a:buClr>
              <a:buChar char="•"/>
            </a:pPr>
            <a:r>
              <a:rPr lang="zh-CN" altLang="en-US" b="1" dirty="0">
                <a:ln/>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只工作在全双工方式</a:t>
            </a:r>
          </a:p>
          <a:p>
            <a:pPr marL="176530" lvl="0" indent="-176530" defTabSz="923925">
              <a:lnSpc>
                <a:spcPct val="150000"/>
              </a:lnSpc>
              <a:buClr>
                <a:srgbClr val="B05E20"/>
              </a:buClr>
              <a:buChar char="•"/>
            </a:pPr>
            <a:r>
              <a:rPr lang="zh-CN" altLang="en-US" b="1" dirty="0">
                <a:ln/>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没有争用问题</a:t>
            </a:r>
          </a:p>
          <a:p>
            <a:pPr marL="176530" lvl="0" indent="-176530" defTabSz="923925">
              <a:lnSpc>
                <a:spcPct val="150000"/>
              </a:lnSpc>
              <a:buClr>
                <a:srgbClr val="B05E20"/>
              </a:buClr>
              <a:buChar char="•"/>
            </a:pPr>
            <a:r>
              <a:rPr lang="zh-CN" altLang="en-US" b="1" dirty="0">
                <a:ln/>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不使用</a:t>
            </a:r>
            <a:r>
              <a:rPr lang="en-US" altLang="zh-CN" b="1" dirty="0">
                <a:ln/>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CSMA/CD</a:t>
            </a:r>
            <a:r>
              <a:rPr lang="zh-CN" altLang="en-US" b="1" dirty="0">
                <a:ln/>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协议</a:t>
            </a:r>
          </a:p>
        </p:txBody>
      </p:sp>
      <p:sp>
        <p:nvSpPr>
          <p:cNvPr id="117783" name="TextBox 39"/>
          <p:cNvSpPr txBox="1"/>
          <p:nvPr/>
        </p:nvSpPr>
        <p:spPr>
          <a:xfrm>
            <a:off x="8345170" y="3738880"/>
            <a:ext cx="3295650" cy="1981200"/>
          </a:xfrm>
          <a:prstGeom prst="rect">
            <a:avLst/>
          </a:prstGeom>
          <a:noFill/>
          <a:ln w="9525">
            <a:noFill/>
            <a:miter/>
          </a:ln>
        </p:spPr>
        <p:txBody>
          <a:bodyPr wrap="square" lIns="92364" tIns="46182" rIns="92364" bIns="46182" anchor="t">
            <a:spAutoFit/>
          </a:bodyPr>
          <a:lstStyle/>
          <a:p>
            <a:pPr marL="176530" lvl="0" indent="-176530" defTabSz="923925">
              <a:lnSpc>
                <a:spcPct val="115000"/>
              </a:lnSpc>
              <a:buClr>
                <a:srgbClr val="B05E20"/>
              </a:buClr>
              <a:buChar char="•"/>
            </a:pPr>
            <a:r>
              <a:rPr lang="zh-CN" altLang="en-US" b="1" dirty="0">
                <a:latin typeface="Arial" panose="020B0604020202020204" pitchFamily="34" charset="0"/>
                <a:ea typeface="宋体" panose="02010600030101010101" pitchFamily="2" charset="-122"/>
              </a:rPr>
              <a:t>成熟的技术</a:t>
            </a:r>
          </a:p>
          <a:p>
            <a:pPr marL="176530" lvl="0" indent="-176530" defTabSz="923925">
              <a:lnSpc>
                <a:spcPct val="115000"/>
              </a:lnSpc>
              <a:buClr>
                <a:srgbClr val="B05E20"/>
              </a:buClr>
              <a:buChar char="•"/>
            </a:pPr>
            <a:r>
              <a:rPr lang="zh-CN" altLang="en-US" b="1" dirty="0">
                <a:latin typeface="Arial" panose="020B0604020202020204" pitchFamily="34" charset="0"/>
                <a:ea typeface="宋体" panose="02010600030101010101" pitchFamily="2" charset="-122"/>
              </a:rPr>
              <a:t>互操作性很好</a:t>
            </a:r>
          </a:p>
          <a:p>
            <a:pPr marL="176530" lvl="0" indent="-176530" defTabSz="923925">
              <a:lnSpc>
                <a:spcPct val="115000"/>
              </a:lnSpc>
              <a:buClr>
                <a:srgbClr val="B05E20"/>
              </a:buClr>
              <a:buChar char="•"/>
            </a:pPr>
            <a:r>
              <a:rPr lang="zh-CN" altLang="en-US" b="1" dirty="0">
                <a:latin typeface="Arial" panose="020B0604020202020204" pitchFamily="34" charset="0"/>
                <a:ea typeface="宋体" panose="02010600030101010101" pitchFamily="2" charset="-122"/>
              </a:rPr>
              <a:t>在广域网中使用以太网时价格便宜。</a:t>
            </a:r>
          </a:p>
          <a:p>
            <a:pPr marL="176530" lvl="0" indent="-176530" defTabSz="923925">
              <a:lnSpc>
                <a:spcPct val="115000"/>
              </a:lnSpc>
              <a:buClr>
                <a:srgbClr val="B05E20"/>
              </a:buClr>
              <a:buChar char="•"/>
            </a:pPr>
            <a:r>
              <a:rPr lang="zh-CN" altLang="en-US" b="1" dirty="0">
                <a:latin typeface="Arial" panose="020B0604020202020204" pitchFamily="34" charset="0"/>
                <a:ea typeface="宋体" panose="02010600030101010101" pitchFamily="2" charset="-122"/>
              </a:rPr>
              <a:t>统一的帧格式简化了操作和管理。 </a:t>
            </a:r>
          </a:p>
        </p:txBody>
      </p:sp>
      <p:sp>
        <p:nvSpPr>
          <p:cNvPr id="117790" name="标题 117789" descr="afbae0ddf0234c3bbd5a2eb4a4d10acd# #矩形 674"/>
          <p:cNvSpPr txBox="1">
            <a:spLocks noGrp="1"/>
          </p:cNvSpPr>
          <p:nvPr>
            <p:ph type="title"/>
          </p:nvPr>
        </p:nvSpPr>
        <p:spPr>
          <a:xfrm>
            <a:off x="3621088" y="333375"/>
            <a:ext cx="5518150" cy="609600"/>
          </a:xfrm>
        </p:spPr>
        <p:txBody>
          <a:bodyPr vert="horz" wrap="square" lIns="91440" tIns="45720" rIns="91440" bIns="45720" anchor="ctr">
            <a:normAutofit fontScale="90000"/>
          </a:bodyPr>
          <a:lstStyle/>
          <a:p>
            <a:pPr lvl="0" algn="l" defTabSz="711200" eaLnBrk="1" fontAlgn="base" hangingPunct="1">
              <a:spcBef>
                <a:spcPct val="20000"/>
              </a:spcBef>
              <a:buClr>
                <a:schemeClr val="folHlink"/>
              </a:buClr>
            </a:pPr>
            <a:r>
              <a:rPr lang="en-US" altLang="zh-CN" b="1" strike="noStrike" noProof="1" smtClean="0">
                <a:effectLst>
                  <a:outerShdw blurRad="38100" dist="38100" dir="2700000">
                    <a:srgbClr val="C0C0C0"/>
                  </a:outerShdw>
                </a:effectLst>
                <a:latin typeface="微软雅黑" panose="020B0503020204020204" pitchFamily="34" charset="-122"/>
                <a:ea typeface="微软雅黑" panose="020B0503020204020204" pitchFamily="34" charset="-122"/>
                <a:sym typeface="+mn-ea"/>
              </a:rPr>
              <a:t>10</a:t>
            </a:r>
            <a:r>
              <a:rPr lang="zh-CN" altLang="en-US" b="1" strike="noStrike" noProof="1">
                <a:effectLst>
                  <a:outerShdw blurRad="38100" dist="38100" dir="2700000">
                    <a:srgbClr val="C0C0C0"/>
                  </a:outerShdw>
                </a:effectLst>
                <a:latin typeface="微软雅黑" panose="020B0503020204020204" pitchFamily="34" charset="-122"/>
                <a:ea typeface="微软雅黑" panose="020B0503020204020204" pitchFamily="34" charset="-122"/>
                <a:sym typeface="+mn-ea"/>
              </a:rPr>
              <a:t>吉比特以太网</a:t>
            </a:r>
            <a:endParaRPr lang="zh-CN" altLang="en-US" b="1" strike="noStrike" noProof="1">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7764"/>
                                        </p:tgtEl>
                                        <p:attrNameLst>
                                          <p:attrName>style.visibility</p:attrName>
                                        </p:attrNameLst>
                                      </p:cBhvr>
                                      <p:to>
                                        <p:strVal val="visible"/>
                                      </p:to>
                                    </p:set>
                                    <p:animEffect transition="in" filter="fade">
                                      <p:cBhvr>
                                        <p:cTn id="7" dur="500"/>
                                        <p:tgtEl>
                                          <p:spTgt spid="1177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7765"/>
                                        </p:tgtEl>
                                        <p:attrNameLst>
                                          <p:attrName>style.visibility</p:attrName>
                                        </p:attrNameLst>
                                      </p:cBhvr>
                                      <p:to>
                                        <p:strVal val="visible"/>
                                      </p:to>
                                    </p:set>
                                    <p:animEffect transition="in" filter="fade">
                                      <p:cBhvr>
                                        <p:cTn id="11" dur="500"/>
                                        <p:tgtEl>
                                          <p:spTgt spid="11776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7766"/>
                                        </p:tgtEl>
                                        <p:attrNameLst>
                                          <p:attrName>style.visibility</p:attrName>
                                        </p:attrNameLst>
                                      </p:cBhvr>
                                      <p:to>
                                        <p:strVal val="visible"/>
                                      </p:to>
                                    </p:set>
                                    <p:animEffect transition="in" filter="fade">
                                      <p:cBhvr>
                                        <p:cTn id="15" dur="500"/>
                                        <p:tgtEl>
                                          <p:spTgt spid="11776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117788"/>
                                        </p:tgtEl>
                                        <p:attrNameLst>
                                          <p:attrName>style.visibility</p:attrName>
                                        </p:attrNameLst>
                                      </p:cBhvr>
                                      <p:to>
                                        <p:strVal val="visible"/>
                                      </p:to>
                                    </p:set>
                                    <p:animEffect transition="in" filter="fade">
                                      <p:cBhvr>
                                        <p:cTn id="22" dur="2000"/>
                                        <p:tgtEl>
                                          <p:spTgt spid="117788"/>
                                        </p:tgtEl>
                                      </p:cBhvr>
                                    </p:animEffect>
                                  </p:childTnLst>
                                </p:cTn>
                              </p:par>
                              <p:par>
                                <p:cTn id="23" presetID="10" presetClass="entr" presetSubtype="0" fill="hold" nodeType="withEffect">
                                  <p:stCondLst>
                                    <p:cond delay="0"/>
                                  </p:stCondLst>
                                  <p:childTnLst>
                                    <p:set>
                                      <p:cBhvr>
                                        <p:cTn id="24" dur="1" fill="hold">
                                          <p:stCondLst>
                                            <p:cond delay="0"/>
                                          </p:stCondLst>
                                        </p:cTn>
                                        <p:tgtEl>
                                          <p:spTgt spid="117789"/>
                                        </p:tgtEl>
                                        <p:attrNameLst>
                                          <p:attrName>style.visibility</p:attrName>
                                        </p:attrNameLst>
                                      </p:cBhvr>
                                      <p:to>
                                        <p:strVal val="visible"/>
                                      </p:to>
                                    </p:set>
                                    <p:animEffect transition="in" filter="fade">
                                      <p:cBhvr>
                                        <p:cTn id="25" dur="2000"/>
                                        <p:tgtEl>
                                          <p:spTgt spid="11778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2"/>
                    </p:tgtEl>
                  </p:cond>
                </p:stCondLst>
                <p:endSync evt="end" delay="0">
                  <p:rtn val="all"/>
                </p:endSync>
                <p:childTnLst>
                  <p:par>
                    <p:cTn id="27" fill="hold">
                      <p:stCondLst>
                        <p:cond delay="0"/>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17779"/>
                                        </p:tgtEl>
                                        <p:attrNameLst>
                                          <p:attrName>style.visibility</p:attrName>
                                        </p:attrNameLst>
                                      </p:cBhvr>
                                      <p:to>
                                        <p:strVal val="visible"/>
                                      </p:to>
                                    </p:set>
                                    <p:animEffect transition="in" filter="slide(fromBottom)">
                                      <p:cBhvr>
                                        <p:cTn id="31" dur="500"/>
                                        <p:tgtEl>
                                          <p:spTgt spid="117779"/>
                                        </p:tgtEl>
                                      </p:cBhvr>
                                    </p:animEffect>
                                  </p:childTnLst>
                                </p:cTn>
                              </p:par>
                            </p:childTnLst>
                          </p:cTn>
                        </p:par>
                      </p:childTnLst>
                    </p:cTn>
                  </p:par>
                </p:childTnLst>
              </p:cTn>
              <p:nextCondLst>
                <p:cond evt="onClick" delay="0">
                  <p:tgtEl>
                    <p:spTgt spid="2"/>
                  </p:tgtEl>
                </p:cond>
              </p:nextCondLst>
            </p:seq>
            <p:seq concurrent="1" nextAc="seek">
              <p:cTn id="32" restart="whenNotActive" fill="hold" evtFilter="cancelBubble" nodeType="interactiveSeq">
                <p:stCondLst>
                  <p:cond evt="onClick" delay="0">
                    <p:tgtEl>
                      <p:spTgt spid="117789"/>
                    </p:tgtEl>
                  </p:cond>
                </p:stCondLst>
                <p:endSync evt="end" delay="0">
                  <p:rtn val="all"/>
                </p:endSync>
                <p:childTnLst>
                  <p:par>
                    <p:cTn id="33" fill="hold">
                      <p:stCondLst>
                        <p:cond delay="0"/>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7783"/>
                                        </p:tgtEl>
                                        <p:attrNameLst>
                                          <p:attrName>style.visibility</p:attrName>
                                        </p:attrNameLst>
                                      </p:cBhvr>
                                      <p:to>
                                        <p:strVal val="visible"/>
                                      </p:to>
                                    </p:set>
                                    <p:animEffect transition="in" filter="slide(fromBottom)">
                                      <p:cBhvr>
                                        <p:cTn id="37" dur="500"/>
                                        <p:tgtEl>
                                          <p:spTgt spid="117783"/>
                                        </p:tgtEl>
                                      </p:cBhvr>
                                    </p:animEffect>
                                  </p:childTnLst>
                                </p:cTn>
                              </p:par>
                            </p:childTnLst>
                          </p:cTn>
                        </p:par>
                      </p:childTnLst>
                    </p:cTn>
                  </p:par>
                </p:childTnLst>
              </p:cTn>
              <p:nextCondLst>
                <p:cond evt="onClick" delay="0">
                  <p:tgtEl>
                    <p:spTgt spid="117789"/>
                  </p:tgtEl>
                </p:cond>
              </p:nextCondLst>
            </p:seq>
          </p:childTnLst>
        </p:cTn>
      </p:par>
    </p:tnLst>
    <p:bldLst>
      <p:bldP spid="117764" grpId="0" bldLvl="0" animBg="1"/>
      <p:bldP spid="117765" grpId="0" bldLvl="0" animBg="1"/>
      <p:bldP spid="117766" grpId="0" bldLvl="0" animBg="1"/>
      <p:bldP spid="117779" grpId="0"/>
      <p:bldP spid="11778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09" name="Freeform 25"/>
          <p:cNvSpPr>
            <a:spLocks/>
          </p:cNvSpPr>
          <p:nvPr/>
        </p:nvSpPr>
        <p:spPr bwMode="auto">
          <a:xfrm>
            <a:off x="8828618" y="2606675"/>
            <a:ext cx="1816100" cy="2325688"/>
          </a:xfrm>
          <a:custGeom>
            <a:avLst/>
            <a:gdLst/>
            <a:ahLst/>
            <a:cxnLst>
              <a:cxn ang="0">
                <a:pos x="0" y="0"/>
              </a:cxn>
              <a:cxn ang="0">
                <a:pos x="0" y="1230"/>
              </a:cxn>
              <a:cxn ang="0">
                <a:pos x="912" y="1230"/>
              </a:cxn>
              <a:cxn ang="0">
                <a:pos x="912" y="0"/>
              </a:cxn>
            </a:cxnLst>
            <a:rect l="0" t="0" r="r" b="b"/>
            <a:pathLst>
              <a:path w="913" h="1231">
                <a:moveTo>
                  <a:pt x="0" y="0"/>
                </a:moveTo>
                <a:lnTo>
                  <a:pt x="0" y="1230"/>
                </a:lnTo>
                <a:lnTo>
                  <a:pt x="912" y="1230"/>
                </a:lnTo>
                <a:lnTo>
                  <a:pt x="912" y="0"/>
                </a:lnTo>
              </a:path>
            </a:pathLst>
          </a:custGeom>
          <a:solidFill>
            <a:srgbClr val="FFCCFF"/>
          </a:solidFill>
          <a:ln w="9525" cap="rnd" cmpd="sng">
            <a:solidFill>
              <a:schemeClr val="folHlink"/>
            </a:solidFill>
            <a:prstDash val="solid"/>
            <a:round/>
            <a:headEnd type="none" w="med" len="med"/>
            <a:tailEnd type="none" w="med" len="med"/>
          </a:ln>
          <a:effectLst/>
        </p:spPr>
        <p:txBody>
          <a:bodyPr/>
          <a:lstStyle/>
          <a:p>
            <a:endParaRPr lang="zh-CN" altLang="en-US" b="1"/>
          </a:p>
        </p:txBody>
      </p:sp>
      <p:sp>
        <p:nvSpPr>
          <p:cNvPr id="400402" name="Freeform 18"/>
          <p:cNvSpPr>
            <a:spLocks/>
          </p:cNvSpPr>
          <p:nvPr/>
        </p:nvSpPr>
        <p:spPr bwMode="auto">
          <a:xfrm>
            <a:off x="2942167" y="2606675"/>
            <a:ext cx="1816100" cy="2325688"/>
          </a:xfrm>
          <a:custGeom>
            <a:avLst/>
            <a:gdLst/>
            <a:ahLst/>
            <a:cxnLst>
              <a:cxn ang="0">
                <a:pos x="0" y="0"/>
              </a:cxn>
              <a:cxn ang="0">
                <a:pos x="0" y="1230"/>
              </a:cxn>
              <a:cxn ang="0">
                <a:pos x="912" y="1230"/>
              </a:cxn>
              <a:cxn ang="0">
                <a:pos x="912" y="0"/>
              </a:cxn>
            </a:cxnLst>
            <a:rect l="0" t="0" r="r" b="b"/>
            <a:pathLst>
              <a:path w="913" h="1231">
                <a:moveTo>
                  <a:pt x="0" y="0"/>
                </a:moveTo>
                <a:lnTo>
                  <a:pt x="0" y="1230"/>
                </a:lnTo>
                <a:lnTo>
                  <a:pt x="912" y="1230"/>
                </a:lnTo>
                <a:lnTo>
                  <a:pt x="912" y="0"/>
                </a:lnTo>
              </a:path>
            </a:pathLst>
          </a:custGeom>
          <a:solidFill>
            <a:srgbClr val="FFCCFF"/>
          </a:solidFill>
          <a:ln w="9525" cap="rnd" cmpd="sng">
            <a:solidFill>
              <a:schemeClr val="folHlink"/>
            </a:solidFill>
            <a:prstDash val="solid"/>
            <a:round/>
            <a:headEnd type="none" w="med" len="med"/>
            <a:tailEnd type="none" w="med" len="med"/>
          </a:ln>
          <a:effectLst/>
        </p:spPr>
        <p:txBody>
          <a:bodyPr/>
          <a:lstStyle/>
          <a:p>
            <a:endParaRPr lang="zh-CN" altLang="en-US" b="1"/>
          </a:p>
        </p:txBody>
      </p:sp>
      <p:sp>
        <p:nvSpPr>
          <p:cNvPr id="400431" name="Rectangle 47"/>
          <p:cNvSpPr>
            <a:spLocks noChangeArrowheads="1"/>
          </p:cNvSpPr>
          <p:nvPr/>
        </p:nvSpPr>
        <p:spPr bwMode="auto">
          <a:xfrm>
            <a:off x="8834968" y="3284539"/>
            <a:ext cx="1792817" cy="1100137"/>
          </a:xfrm>
          <a:prstGeom prst="rect">
            <a:avLst/>
          </a:prstGeom>
          <a:solidFill>
            <a:srgbClr val="CCECFF"/>
          </a:solidFill>
          <a:ln w="9525">
            <a:noFill/>
            <a:miter lim="800000"/>
            <a:headEnd/>
            <a:tailEnd/>
          </a:ln>
          <a:effectLst/>
        </p:spPr>
        <p:txBody>
          <a:bodyPr wrap="none" anchor="ctr"/>
          <a:lstStyle/>
          <a:p>
            <a:endParaRPr lang="zh-CN" altLang="en-US" b="1"/>
          </a:p>
        </p:txBody>
      </p:sp>
      <p:sp>
        <p:nvSpPr>
          <p:cNvPr id="400430" name="Rectangle 46"/>
          <p:cNvSpPr>
            <a:spLocks noChangeArrowheads="1"/>
          </p:cNvSpPr>
          <p:nvPr/>
        </p:nvSpPr>
        <p:spPr bwMode="auto">
          <a:xfrm>
            <a:off x="2952751" y="3284539"/>
            <a:ext cx="1792816" cy="1100137"/>
          </a:xfrm>
          <a:prstGeom prst="rect">
            <a:avLst/>
          </a:prstGeom>
          <a:solidFill>
            <a:srgbClr val="CCECFF"/>
          </a:solidFill>
          <a:ln w="9525">
            <a:noFill/>
            <a:miter lim="800000"/>
            <a:headEnd/>
            <a:tailEnd/>
          </a:ln>
          <a:effectLst/>
        </p:spPr>
        <p:txBody>
          <a:bodyPr wrap="none" anchor="ctr"/>
          <a:lstStyle/>
          <a:p>
            <a:endParaRPr lang="zh-CN" altLang="en-US" b="1"/>
          </a:p>
        </p:txBody>
      </p:sp>
      <p:grpSp>
        <p:nvGrpSpPr>
          <p:cNvPr id="2" name="Group 2"/>
          <p:cNvGrpSpPr>
            <a:grpSpLocks/>
          </p:cNvGrpSpPr>
          <p:nvPr/>
        </p:nvGrpSpPr>
        <p:grpSpPr bwMode="auto">
          <a:xfrm>
            <a:off x="5520267" y="3284538"/>
            <a:ext cx="2495551" cy="1657350"/>
            <a:chOff x="109" y="1226"/>
            <a:chExt cx="2516" cy="1675"/>
          </a:xfrm>
        </p:grpSpPr>
        <p:grpSp>
          <p:nvGrpSpPr>
            <p:cNvPr id="3" name="Group 3"/>
            <p:cNvGrpSpPr>
              <a:grpSpLocks/>
            </p:cNvGrpSpPr>
            <p:nvPr/>
          </p:nvGrpSpPr>
          <p:grpSpPr bwMode="auto">
            <a:xfrm>
              <a:off x="109" y="1226"/>
              <a:ext cx="2516" cy="1675"/>
              <a:chOff x="109" y="1226"/>
              <a:chExt cx="2516" cy="1675"/>
            </a:xfrm>
          </p:grpSpPr>
          <p:grpSp>
            <p:nvGrpSpPr>
              <p:cNvPr id="4" name="Group 4"/>
              <p:cNvGrpSpPr>
                <a:grpSpLocks/>
              </p:cNvGrpSpPr>
              <p:nvPr/>
            </p:nvGrpSpPr>
            <p:grpSpPr bwMode="auto">
              <a:xfrm>
                <a:off x="109" y="1226"/>
                <a:ext cx="2516" cy="1675"/>
                <a:chOff x="109" y="1226"/>
                <a:chExt cx="2516" cy="1675"/>
              </a:xfrm>
            </p:grpSpPr>
            <p:sp>
              <p:nvSpPr>
                <p:cNvPr id="400389" name="Oval 5"/>
                <p:cNvSpPr>
                  <a:spLocks noChangeArrowheads="1"/>
                </p:cNvSpPr>
                <p:nvPr/>
              </p:nvSpPr>
              <p:spPr bwMode="auto">
                <a:xfrm>
                  <a:off x="1749" y="1896"/>
                  <a:ext cx="876" cy="829"/>
                </a:xfrm>
                <a:prstGeom prst="ellipse">
                  <a:avLst/>
                </a:prstGeom>
                <a:solidFill>
                  <a:srgbClr val="FFFFCC"/>
                </a:solidFill>
                <a:ln w="9525">
                  <a:solidFill>
                    <a:srgbClr val="000000"/>
                  </a:solidFill>
                  <a:prstDash val="dash"/>
                  <a:round/>
                  <a:headEnd/>
                  <a:tailEnd/>
                </a:ln>
              </p:spPr>
              <p:txBody>
                <a:bodyPr/>
                <a:lstStyle/>
                <a:p>
                  <a:endParaRPr lang="zh-CN" altLang="en-US" b="1"/>
                </a:p>
              </p:txBody>
            </p:sp>
            <p:sp>
              <p:nvSpPr>
                <p:cNvPr id="400390" name="Oval 6"/>
                <p:cNvSpPr>
                  <a:spLocks noChangeArrowheads="1"/>
                </p:cNvSpPr>
                <p:nvPr/>
              </p:nvSpPr>
              <p:spPr bwMode="auto">
                <a:xfrm>
                  <a:off x="109" y="1632"/>
                  <a:ext cx="859" cy="831"/>
                </a:xfrm>
                <a:prstGeom prst="ellipse">
                  <a:avLst/>
                </a:prstGeom>
                <a:solidFill>
                  <a:srgbClr val="FFFFCC"/>
                </a:solidFill>
                <a:ln w="9525">
                  <a:solidFill>
                    <a:srgbClr val="000000"/>
                  </a:solidFill>
                  <a:prstDash val="dash"/>
                  <a:round/>
                  <a:headEnd/>
                  <a:tailEnd/>
                </a:ln>
              </p:spPr>
              <p:txBody>
                <a:bodyPr/>
                <a:lstStyle/>
                <a:p>
                  <a:endParaRPr lang="zh-CN" altLang="en-US" b="1"/>
                </a:p>
              </p:txBody>
            </p:sp>
            <p:sp>
              <p:nvSpPr>
                <p:cNvPr id="400391" name="Oval 7"/>
                <p:cNvSpPr>
                  <a:spLocks noChangeArrowheads="1"/>
                </p:cNvSpPr>
                <p:nvPr/>
              </p:nvSpPr>
              <p:spPr bwMode="auto">
                <a:xfrm>
                  <a:off x="1612" y="1341"/>
                  <a:ext cx="874" cy="802"/>
                </a:xfrm>
                <a:prstGeom prst="ellipse">
                  <a:avLst/>
                </a:prstGeom>
                <a:solidFill>
                  <a:srgbClr val="FFFFCC"/>
                </a:solidFill>
                <a:ln w="9525">
                  <a:solidFill>
                    <a:srgbClr val="000000"/>
                  </a:solidFill>
                  <a:prstDash val="dash"/>
                  <a:round/>
                  <a:headEnd/>
                  <a:tailEnd/>
                </a:ln>
              </p:spPr>
              <p:txBody>
                <a:bodyPr/>
                <a:lstStyle/>
                <a:p>
                  <a:endParaRPr lang="zh-CN" altLang="en-US" b="1"/>
                </a:p>
              </p:txBody>
            </p:sp>
            <p:sp>
              <p:nvSpPr>
                <p:cNvPr id="400392" name="Oval 8"/>
                <p:cNvSpPr>
                  <a:spLocks noChangeArrowheads="1"/>
                </p:cNvSpPr>
                <p:nvPr/>
              </p:nvSpPr>
              <p:spPr bwMode="auto">
                <a:xfrm>
                  <a:off x="1152" y="2055"/>
                  <a:ext cx="875" cy="846"/>
                </a:xfrm>
                <a:prstGeom prst="ellipse">
                  <a:avLst/>
                </a:prstGeom>
                <a:solidFill>
                  <a:srgbClr val="FFFFCC"/>
                </a:solidFill>
                <a:ln w="9525">
                  <a:solidFill>
                    <a:srgbClr val="000000"/>
                  </a:solidFill>
                  <a:prstDash val="dash"/>
                  <a:round/>
                  <a:headEnd/>
                  <a:tailEnd/>
                </a:ln>
              </p:spPr>
              <p:txBody>
                <a:bodyPr/>
                <a:lstStyle/>
                <a:p>
                  <a:endParaRPr lang="zh-CN" altLang="en-US" b="1"/>
                </a:p>
              </p:txBody>
            </p:sp>
            <p:sp>
              <p:nvSpPr>
                <p:cNvPr id="400393" name="Oval 9"/>
                <p:cNvSpPr>
                  <a:spLocks noChangeArrowheads="1"/>
                </p:cNvSpPr>
                <p:nvPr/>
              </p:nvSpPr>
              <p:spPr bwMode="auto">
                <a:xfrm>
                  <a:off x="400" y="1982"/>
                  <a:ext cx="874" cy="802"/>
                </a:xfrm>
                <a:prstGeom prst="ellipse">
                  <a:avLst/>
                </a:prstGeom>
                <a:solidFill>
                  <a:srgbClr val="FFFFCC"/>
                </a:solidFill>
                <a:ln w="9525">
                  <a:solidFill>
                    <a:srgbClr val="000000"/>
                  </a:solidFill>
                  <a:prstDash val="dash"/>
                  <a:round/>
                  <a:headEnd/>
                  <a:tailEnd/>
                </a:ln>
              </p:spPr>
              <p:txBody>
                <a:bodyPr/>
                <a:lstStyle/>
                <a:p>
                  <a:endParaRPr lang="zh-CN" altLang="en-US" b="1"/>
                </a:p>
              </p:txBody>
            </p:sp>
            <p:sp>
              <p:nvSpPr>
                <p:cNvPr id="400394" name="Oval 10"/>
                <p:cNvSpPr>
                  <a:spLocks noChangeArrowheads="1"/>
                </p:cNvSpPr>
                <p:nvPr/>
              </p:nvSpPr>
              <p:spPr bwMode="auto">
                <a:xfrm>
                  <a:off x="1075" y="1226"/>
                  <a:ext cx="859" cy="829"/>
                </a:xfrm>
                <a:prstGeom prst="ellipse">
                  <a:avLst/>
                </a:prstGeom>
                <a:solidFill>
                  <a:srgbClr val="FFFFCC"/>
                </a:solidFill>
                <a:ln w="9525">
                  <a:solidFill>
                    <a:srgbClr val="000000"/>
                  </a:solidFill>
                  <a:prstDash val="dash"/>
                  <a:round/>
                  <a:headEnd/>
                  <a:tailEnd/>
                </a:ln>
              </p:spPr>
              <p:txBody>
                <a:bodyPr/>
                <a:lstStyle/>
                <a:p>
                  <a:endParaRPr lang="zh-CN" altLang="en-US" b="1"/>
                </a:p>
              </p:txBody>
            </p:sp>
            <p:sp>
              <p:nvSpPr>
                <p:cNvPr id="400395" name="Oval 11"/>
                <p:cNvSpPr>
                  <a:spLocks noChangeArrowheads="1"/>
                </p:cNvSpPr>
                <p:nvPr/>
              </p:nvSpPr>
              <p:spPr bwMode="auto">
                <a:xfrm>
                  <a:off x="523" y="1226"/>
                  <a:ext cx="859" cy="799"/>
                </a:xfrm>
                <a:prstGeom prst="ellipse">
                  <a:avLst/>
                </a:prstGeom>
                <a:solidFill>
                  <a:srgbClr val="FFFFCC"/>
                </a:solidFill>
                <a:ln w="9525">
                  <a:solidFill>
                    <a:srgbClr val="000000"/>
                  </a:solidFill>
                  <a:prstDash val="dash"/>
                  <a:round/>
                  <a:headEnd/>
                  <a:tailEnd/>
                </a:ln>
              </p:spPr>
              <p:txBody>
                <a:bodyPr/>
                <a:lstStyle/>
                <a:p>
                  <a:endParaRPr lang="zh-CN" altLang="en-US" b="1"/>
                </a:p>
              </p:txBody>
            </p:sp>
          </p:grpSp>
          <p:sp>
            <p:nvSpPr>
              <p:cNvPr id="400396" name="Oval 12"/>
              <p:cNvSpPr>
                <a:spLocks noChangeArrowheads="1"/>
              </p:cNvSpPr>
              <p:nvPr/>
            </p:nvSpPr>
            <p:spPr bwMode="auto">
              <a:xfrm>
                <a:off x="339" y="1414"/>
                <a:ext cx="2085" cy="1152"/>
              </a:xfrm>
              <a:prstGeom prst="ellipse">
                <a:avLst/>
              </a:prstGeom>
              <a:solidFill>
                <a:srgbClr val="FFFFCC"/>
              </a:solidFill>
              <a:ln w="9525">
                <a:noFill/>
                <a:prstDash val="dash"/>
                <a:round/>
                <a:headEnd/>
                <a:tailEnd/>
              </a:ln>
            </p:spPr>
            <p:txBody>
              <a:bodyPr/>
              <a:lstStyle/>
              <a:p>
                <a:endParaRPr lang="zh-CN" altLang="en-US" b="1"/>
              </a:p>
            </p:txBody>
          </p:sp>
        </p:grpSp>
        <p:sp>
          <p:nvSpPr>
            <p:cNvPr id="400397" name="Freeform 13"/>
            <p:cNvSpPr>
              <a:spLocks/>
            </p:cNvSpPr>
            <p:nvPr/>
          </p:nvSpPr>
          <p:spPr bwMode="auto">
            <a:xfrm>
              <a:off x="348" y="2192"/>
              <a:ext cx="126" cy="224"/>
            </a:xfrm>
            <a:custGeom>
              <a:avLst/>
              <a:gdLst/>
              <a:ahLst/>
              <a:cxnLst>
                <a:cxn ang="0">
                  <a:pos x="68" y="0"/>
                </a:cxn>
                <a:cxn ang="0">
                  <a:pos x="92" y="24"/>
                </a:cxn>
                <a:cxn ang="0">
                  <a:pos x="116" y="40"/>
                </a:cxn>
                <a:cxn ang="0">
                  <a:pos x="76" y="216"/>
                </a:cxn>
                <a:cxn ang="0">
                  <a:pos x="52" y="224"/>
                </a:cxn>
                <a:cxn ang="0">
                  <a:pos x="36" y="128"/>
                </a:cxn>
                <a:cxn ang="0">
                  <a:pos x="68" y="0"/>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FFFFCC"/>
            </a:solidFill>
            <a:ln w="9525">
              <a:noFill/>
              <a:round/>
              <a:headEnd/>
              <a:tailEnd/>
            </a:ln>
            <a:effectLst/>
          </p:spPr>
          <p:txBody>
            <a:bodyPr wrap="none" anchor="ctr"/>
            <a:lstStyle/>
            <a:p>
              <a:endParaRPr lang="zh-CN" altLang="en-US" b="1"/>
            </a:p>
          </p:txBody>
        </p:sp>
      </p:grpSp>
      <p:sp>
        <p:nvSpPr>
          <p:cNvPr id="400398" name="Rectangle 14"/>
          <p:cNvSpPr>
            <a:spLocks noGrp="1" noChangeArrowheads="1"/>
          </p:cNvSpPr>
          <p:nvPr>
            <p:ph type="title"/>
          </p:nvPr>
        </p:nvSpPr>
        <p:spPr>
          <a:xfrm>
            <a:off x="1466851" y="718503"/>
            <a:ext cx="9141883" cy="768350"/>
          </a:xfrm>
        </p:spPr>
        <p:txBody>
          <a:bodyPr>
            <a:normAutofit/>
          </a:bodyPr>
          <a:lstStyle/>
          <a:p>
            <a:pPr algn="ctr"/>
            <a:r>
              <a:rPr lang="zh-CN" altLang="en-US" b="1" dirty="0"/>
              <a:t>局域网对 </a:t>
            </a:r>
            <a:r>
              <a:rPr lang="en-US" altLang="zh-CN" b="1" dirty="0"/>
              <a:t>LLC </a:t>
            </a:r>
            <a:r>
              <a:rPr lang="zh-CN" altLang="en-US" b="1" dirty="0" smtClean="0"/>
              <a:t>子层是</a:t>
            </a:r>
            <a:r>
              <a:rPr lang="zh-CN" altLang="en-US" b="1" dirty="0"/>
              <a:t>透明的 </a:t>
            </a:r>
          </a:p>
        </p:txBody>
      </p:sp>
      <p:sp>
        <p:nvSpPr>
          <p:cNvPr id="400399" name="Line 15"/>
          <p:cNvSpPr>
            <a:spLocks noChangeShapeType="1"/>
          </p:cNvSpPr>
          <p:nvPr/>
        </p:nvSpPr>
        <p:spPr bwMode="auto">
          <a:xfrm flipV="1">
            <a:off x="4764618" y="4622801"/>
            <a:ext cx="1178983" cy="11113"/>
          </a:xfrm>
          <a:prstGeom prst="line">
            <a:avLst/>
          </a:prstGeom>
          <a:noFill/>
          <a:ln w="28575">
            <a:solidFill>
              <a:srgbClr val="333399"/>
            </a:solidFill>
            <a:round/>
            <a:headEnd type="triangle" w="med" len="lg"/>
            <a:tailEnd type="triangle" w="med" len="lg"/>
          </a:ln>
          <a:effectLst/>
        </p:spPr>
        <p:txBody>
          <a:bodyPr wrap="none" anchor="ctr"/>
          <a:lstStyle/>
          <a:p>
            <a:endParaRPr lang="zh-CN" altLang="en-US" b="1"/>
          </a:p>
        </p:txBody>
      </p:sp>
      <p:sp>
        <p:nvSpPr>
          <p:cNvPr id="400400" name="Line 16"/>
          <p:cNvSpPr>
            <a:spLocks noChangeShapeType="1"/>
          </p:cNvSpPr>
          <p:nvPr/>
        </p:nvSpPr>
        <p:spPr bwMode="auto">
          <a:xfrm flipH="1">
            <a:off x="7918451" y="4622801"/>
            <a:ext cx="916516" cy="3175"/>
          </a:xfrm>
          <a:prstGeom prst="line">
            <a:avLst/>
          </a:prstGeom>
          <a:noFill/>
          <a:ln w="28575">
            <a:solidFill>
              <a:srgbClr val="333399"/>
            </a:solidFill>
            <a:round/>
            <a:headEnd type="triangle" w="med" len="lg"/>
            <a:tailEnd type="triangle" w="med" len="lg"/>
          </a:ln>
          <a:effectLst/>
        </p:spPr>
        <p:txBody>
          <a:bodyPr wrap="none" anchor="ctr"/>
          <a:lstStyle/>
          <a:p>
            <a:endParaRPr lang="zh-CN" altLang="en-US" b="1"/>
          </a:p>
        </p:txBody>
      </p:sp>
      <p:sp>
        <p:nvSpPr>
          <p:cNvPr id="400401" name="Rectangle 17"/>
          <p:cNvSpPr>
            <a:spLocks noChangeArrowheads="1"/>
          </p:cNvSpPr>
          <p:nvPr/>
        </p:nvSpPr>
        <p:spPr bwMode="auto">
          <a:xfrm>
            <a:off x="6170085" y="3903663"/>
            <a:ext cx="1003481"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b="1">
                <a:solidFill>
                  <a:srgbClr val="333399"/>
                </a:solidFill>
                <a:latin typeface="Arial" charset="0"/>
                <a:ea typeface="黑体" pitchFamily="2" charset="-122"/>
              </a:rPr>
              <a:t>局 域 网</a:t>
            </a:r>
          </a:p>
        </p:txBody>
      </p:sp>
      <p:sp>
        <p:nvSpPr>
          <p:cNvPr id="400403" name="Line 19"/>
          <p:cNvSpPr>
            <a:spLocks noChangeShapeType="1"/>
          </p:cNvSpPr>
          <p:nvPr/>
        </p:nvSpPr>
        <p:spPr bwMode="auto">
          <a:xfrm>
            <a:off x="2950633" y="4386263"/>
            <a:ext cx="1797051" cy="0"/>
          </a:xfrm>
          <a:prstGeom prst="line">
            <a:avLst/>
          </a:prstGeom>
          <a:noFill/>
          <a:ln w="12700">
            <a:solidFill>
              <a:schemeClr val="folHlink"/>
            </a:solidFill>
            <a:round/>
            <a:headEnd/>
            <a:tailEnd/>
          </a:ln>
          <a:effectLst/>
        </p:spPr>
        <p:txBody>
          <a:bodyPr wrap="none" anchor="ctr"/>
          <a:lstStyle/>
          <a:p>
            <a:endParaRPr lang="zh-CN" altLang="en-US" b="1"/>
          </a:p>
        </p:txBody>
      </p:sp>
      <p:sp>
        <p:nvSpPr>
          <p:cNvPr id="400404" name="Line 20"/>
          <p:cNvSpPr>
            <a:spLocks noChangeShapeType="1"/>
          </p:cNvSpPr>
          <p:nvPr/>
        </p:nvSpPr>
        <p:spPr bwMode="auto">
          <a:xfrm>
            <a:off x="2950633" y="3841750"/>
            <a:ext cx="1797051" cy="0"/>
          </a:xfrm>
          <a:prstGeom prst="line">
            <a:avLst/>
          </a:prstGeom>
          <a:noFill/>
          <a:ln w="12700">
            <a:solidFill>
              <a:schemeClr val="folHlink"/>
            </a:solidFill>
            <a:round/>
            <a:headEnd/>
            <a:tailEnd/>
          </a:ln>
          <a:effectLst/>
        </p:spPr>
        <p:txBody>
          <a:bodyPr wrap="none" anchor="ctr"/>
          <a:lstStyle/>
          <a:p>
            <a:endParaRPr lang="zh-CN" altLang="en-US" b="1"/>
          </a:p>
        </p:txBody>
      </p:sp>
      <p:sp>
        <p:nvSpPr>
          <p:cNvPr id="400405" name="Line 21"/>
          <p:cNvSpPr>
            <a:spLocks noChangeShapeType="1"/>
          </p:cNvSpPr>
          <p:nvPr/>
        </p:nvSpPr>
        <p:spPr bwMode="auto">
          <a:xfrm>
            <a:off x="2950633" y="3292475"/>
            <a:ext cx="1797051" cy="0"/>
          </a:xfrm>
          <a:prstGeom prst="line">
            <a:avLst/>
          </a:prstGeom>
          <a:noFill/>
          <a:ln w="12700">
            <a:solidFill>
              <a:schemeClr val="folHlink"/>
            </a:solidFill>
            <a:round/>
            <a:headEnd/>
            <a:tailEnd/>
          </a:ln>
          <a:effectLst/>
        </p:spPr>
        <p:txBody>
          <a:bodyPr wrap="none" anchor="ctr"/>
          <a:lstStyle/>
          <a:p>
            <a:endParaRPr lang="zh-CN" altLang="en-US" b="1"/>
          </a:p>
        </p:txBody>
      </p:sp>
      <p:sp>
        <p:nvSpPr>
          <p:cNvPr id="400406" name="Rectangle 22"/>
          <p:cNvSpPr>
            <a:spLocks noChangeArrowheads="1"/>
          </p:cNvSpPr>
          <p:nvPr/>
        </p:nvSpPr>
        <p:spPr bwMode="auto">
          <a:xfrm>
            <a:off x="3333751" y="2705100"/>
            <a:ext cx="875241"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b="1">
                <a:solidFill>
                  <a:srgbClr val="333399"/>
                </a:solidFill>
                <a:latin typeface="Arial" charset="0"/>
                <a:ea typeface="黑体" pitchFamily="2" charset="-122"/>
              </a:rPr>
              <a:t>网络层</a:t>
            </a:r>
          </a:p>
        </p:txBody>
      </p:sp>
      <p:sp>
        <p:nvSpPr>
          <p:cNvPr id="400407" name="Rectangle 23"/>
          <p:cNvSpPr>
            <a:spLocks noChangeArrowheads="1"/>
          </p:cNvSpPr>
          <p:nvPr/>
        </p:nvSpPr>
        <p:spPr bwMode="auto">
          <a:xfrm>
            <a:off x="3295651" y="4460875"/>
            <a:ext cx="875241"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b="1">
                <a:solidFill>
                  <a:srgbClr val="333399"/>
                </a:solidFill>
                <a:latin typeface="Arial" charset="0"/>
                <a:ea typeface="黑体" pitchFamily="2" charset="-122"/>
              </a:rPr>
              <a:t>物理层</a:t>
            </a:r>
          </a:p>
        </p:txBody>
      </p:sp>
      <p:sp>
        <p:nvSpPr>
          <p:cNvPr id="400408" name="Rectangle 24"/>
          <p:cNvSpPr>
            <a:spLocks noChangeArrowheads="1"/>
          </p:cNvSpPr>
          <p:nvPr/>
        </p:nvSpPr>
        <p:spPr bwMode="auto">
          <a:xfrm>
            <a:off x="3268134" y="4978400"/>
            <a:ext cx="836769"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b="1">
                <a:solidFill>
                  <a:srgbClr val="333399"/>
                </a:solidFill>
                <a:latin typeface="Arial" charset="0"/>
                <a:ea typeface="黑体" pitchFamily="2" charset="-122"/>
              </a:rPr>
              <a:t>站点 </a:t>
            </a:r>
            <a:r>
              <a:rPr kumimoji="1" lang="en-US" altLang="zh-CN" b="1">
                <a:solidFill>
                  <a:srgbClr val="333399"/>
                </a:solidFill>
                <a:latin typeface="Arial" charset="0"/>
                <a:ea typeface="黑体" pitchFamily="2" charset="-122"/>
              </a:rPr>
              <a:t>1</a:t>
            </a:r>
          </a:p>
        </p:txBody>
      </p:sp>
      <p:sp>
        <p:nvSpPr>
          <p:cNvPr id="400410" name="Line 26"/>
          <p:cNvSpPr>
            <a:spLocks noChangeShapeType="1"/>
          </p:cNvSpPr>
          <p:nvPr/>
        </p:nvSpPr>
        <p:spPr bwMode="auto">
          <a:xfrm>
            <a:off x="8834967" y="4386263"/>
            <a:ext cx="1799167" cy="0"/>
          </a:xfrm>
          <a:prstGeom prst="line">
            <a:avLst/>
          </a:prstGeom>
          <a:noFill/>
          <a:ln w="12700">
            <a:solidFill>
              <a:schemeClr val="folHlink"/>
            </a:solidFill>
            <a:round/>
            <a:headEnd/>
            <a:tailEnd/>
          </a:ln>
          <a:effectLst/>
        </p:spPr>
        <p:txBody>
          <a:bodyPr wrap="none" anchor="ctr"/>
          <a:lstStyle/>
          <a:p>
            <a:endParaRPr lang="zh-CN" altLang="en-US" b="1"/>
          </a:p>
        </p:txBody>
      </p:sp>
      <p:sp>
        <p:nvSpPr>
          <p:cNvPr id="400411" name="Line 27"/>
          <p:cNvSpPr>
            <a:spLocks noChangeShapeType="1"/>
          </p:cNvSpPr>
          <p:nvPr/>
        </p:nvSpPr>
        <p:spPr bwMode="auto">
          <a:xfrm>
            <a:off x="8834967" y="3841750"/>
            <a:ext cx="1799167" cy="0"/>
          </a:xfrm>
          <a:prstGeom prst="line">
            <a:avLst/>
          </a:prstGeom>
          <a:noFill/>
          <a:ln w="12700">
            <a:solidFill>
              <a:schemeClr val="folHlink"/>
            </a:solidFill>
            <a:round/>
            <a:headEnd/>
            <a:tailEnd/>
          </a:ln>
          <a:effectLst/>
        </p:spPr>
        <p:txBody>
          <a:bodyPr wrap="none" anchor="ctr"/>
          <a:lstStyle/>
          <a:p>
            <a:endParaRPr lang="zh-CN" altLang="en-US" b="1"/>
          </a:p>
        </p:txBody>
      </p:sp>
      <p:sp>
        <p:nvSpPr>
          <p:cNvPr id="400412" name="Line 28"/>
          <p:cNvSpPr>
            <a:spLocks noChangeShapeType="1"/>
          </p:cNvSpPr>
          <p:nvPr/>
        </p:nvSpPr>
        <p:spPr bwMode="auto">
          <a:xfrm>
            <a:off x="8834967" y="3292475"/>
            <a:ext cx="1799167" cy="0"/>
          </a:xfrm>
          <a:prstGeom prst="line">
            <a:avLst/>
          </a:prstGeom>
          <a:noFill/>
          <a:ln w="12700">
            <a:solidFill>
              <a:schemeClr val="folHlink"/>
            </a:solidFill>
            <a:round/>
            <a:headEnd/>
            <a:tailEnd/>
          </a:ln>
          <a:effectLst/>
        </p:spPr>
        <p:txBody>
          <a:bodyPr wrap="none" anchor="ctr"/>
          <a:lstStyle/>
          <a:p>
            <a:endParaRPr lang="zh-CN" altLang="en-US" b="1"/>
          </a:p>
        </p:txBody>
      </p:sp>
      <p:sp>
        <p:nvSpPr>
          <p:cNvPr id="400413" name="Rectangle 29"/>
          <p:cNvSpPr>
            <a:spLocks noChangeArrowheads="1"/>
          </p:cNvSpPr>
          <p:nvPr/>
        </p:nvSpPr>
        <p:spPr bwMode="auto">
          <a:xfrm>
            <a:off x="9163051" y="2722563"/>
            <a:ext cx="875241"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b="1">
                <a:solidFill>
                  <a:srgbClr val="333399"/>
                </a:solidFill>
                <a:latin typeface="Arial" charset="0"/>
                <a:ea typeface="黑体" pitchFamily="2" charset="-122"/>
              </a:rPr>
              <a:t>网络层</a:t>
            </a:r>
          </a:p>
        </p:txBody>
      </p:sp>
      <p:sp>
        <p:nvSpPr>
          <p:cNvPr id="400414" name="Rectangle 30"/>
          <p:cNvSpPr>
            <a:spLocks noChangeArrowheads="1"/>
          </p:cNvSpPr>
          <p:nvPr/>
        </p:nvSpPr>
        <p:spPr bwMode="auto">
          <a:xfrm>
            <a:off x="9179985" y="4460875"/>
            <a:ext cx="875241"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b="1">
                <a:solidFill>
                  <a:srgbClr val="333399"/>
                </a:solidFill>
                <a:latin typeface="Arial" charset="0"/>
                <a:ea typeface="黑体" pitchFamily="2" charset="-122"/>
              </a:rPr>
              <a:t>物理层</a:t>
            </a:r>
          </a:p>
        </p:txBody>
      </p:sp>
      <p:grpSp>
        <p:nvGrpSpPr>
          <p:cNvPr id="5" name="Group 31"/>
          <p:cNvGrpSpPr>
            <a:grpSpLocks/>
          </p:cNvGrpSpPr>
          <p:nvPr/>
        </p:nvGrpSpPr>
        <p:grpSpPr bwMode="auto">
          <a:xfrm>
            <a:off x="527050" y="3362321"/>
            <a:ext cx="9427634" cy="412750"/>
            <a:chOff x="249" y="2118"/>
            <a:chExt cx="4454" cy="260"/>
          </a:xfrm>
        </p:grpSpPr>
        <p:sp>
          <p:nvSpPr>
            <p:cNvPr id="400416" name="Rectangle 32"/>
            <p:cNvSpPr>
              <a:spLocks noChangeArrowheads="1"/>
            </p:cNvSpPr>
            <p:nvPr/>
          </p:nvSpPr>
          <p:spPr bwMode="auto">
            <a:xfrm>
              <a:off x="249" y="2147"/>
              <a:ext cx="741" cy="23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b="1">
                  <a:solidFill>
                    <a:srgbClr val="333399"/>
                  </a:solidFill>
                  <a:latin typeface="Arial" charset="0"/>
                  <a:ea typeface="黑体" pitchFamily="2"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p:spPr>
          <p:txBody>
            <a:bodyPr wrap="none" anchor="ctr"/>
            <a:lstStyle/>
            <a:p>
              <a:endParaRPr lang="zh-CN" altLang="en-US" b="1"/>
            </a:p>
          </p:txBody>
        </p:sp>
        <p:sp>
          <p:nvSpPr>
            <p:cNvPr id="400418" name="Rectangle 34"/>
            <p:cNvSpPr>
              <a:spLocks noChangeArrowheads="1"/>
            </p:cNvSpPr>
            <p:nvPr/>
          </p:nvSpPr>
          <p:spPr bwMode="auto">
            <a:xfrm>
              <a:off x="1623" y="2118"/>
              <a:ext cx="298" cy="23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b="1">
                  <a:solidFill>
                    <a:srgbClr val="333399"/>
                  </a:solidFill>
                  <a:latin typeface="Arial" charset="0"/>
                  <a:ea typeface="黑体" pitchFamily="2" charset="-122"/>
                </a:rPr>
                <a:t>LLC</a:t>
              </a:r>
            </a:p>
          </p:txBody>
        </p:sp>
        <p:sp>
          <p:nvSpPr>
            <p:cNvPr id="400419" name="Rectangle 35"/>
            <p:cNvSpPr>
              <a:spLocks noChangeArrowheads="1"/>
            </p:cNvSpPr>
            <p:nvPr/>
          </p:nvSpPr>
          <p:spPr bwMode="auto">
            <a:xfrm>
              <a:off x="4405" y="2118"/>
              <a:ext cx="298" cy="23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b="1">
                  <a:solidFill>
                    <a:srgbClr val="333399"/>
                  </a:solidFill>
                  <a:latin typeface="Arial" charset="0"/>
                  <a:ea typeface="黑体" pitchFamily="2" charset="-122"/>
                </a:rPr>
                <a:t>LLC</a:t>
              </a:r>
            </a:p>
          </p:txBody>
        </p:sp>
      </p:grpSp>
      <p:grpSp>
        <p:nvGrpSpPr>
          <p:cNvPr id="6" name="Group 36"/>
          <p:cNvGrpSpPr>
            <a:grpSpLocks/>
          </p:cNvGrpSpPr>
          <p:nvPr/>
        </p:nvGrpSpPr>
        <p:grpSpPr bwMode="auto">
          <a:xfrm>
            <a:off x="527051" y="3917950"/>
            <a:ext cx="9467850" cy="388938"/>
            <a:chOff x="249" y="2468"/>
            <a:chExt cx="4473" cy="245"/>
          </a:xfrm>
        </p:grpSpPr>
        <p:sp>
          <p:nvSpPr>
            <p:cNvPr id="400421" name="Rectangle 37"/>
            <p:cNvSpPr>
              <a:spLocks noChangeArrowheads="1"/>
            </p:cNvSpPr>
            <p:nvPr/>
          </p:nvSpPr>
          <p:spPr bwMode="auto">
            <a:xfrm>
              <a:off x="249" y="2482"/>
              <a:ext cx="741" cy="23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b="1">
                  <a:solidFill>
                    <a:srgbClr val="333399"/>
                  </a:solidFill>
                  <a:latin typeface="Arial" charset="0"/>
                  <a:ea typeface="黑体" pitchFamily="2"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p:spPr>
          <p:txBody>
            <a:bodyPr wrap="none" anchor="ctr"/>
            <a:lstStyle/>
            <a:p>
              <a:endParaRPr lang="zh-CN" altLang="en-US" b="1"/>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b="1"/>
            </a:p>
          </p:txBody>
        </p:sp>
        <p:sp>
          <p:nvSpPr>
            <p:cNvPr id="400424" name="Rectangle 40"/>
            <p:cNvSpPr>
              <a:spLocks noChangeArrowheads="1"/>
            </p:cNvSpPr>
            <p:nvPr/>
          </p:nvSpPr>
          <p:spPr bwMode="auto">
            <a:xfrm>
              <a:off x="1607" y="2468"/>
              <a:ext cx="335" cy="23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b="1">
                  <a:solidFill>
                    <a:srgbClr val="333399"/>
                  </a:solidFill>
                  <a:latin typeface="Arial" charset="0"/>
                  <a:ea typeface="黑体" pitchFamily="2" charset="-122"/>
                </a:rPr>
                <a:t>MAC</a:t>
              </a:r>
            </a:p>
          </p:txBody>
        </p:sp>
        <p:sp>
          <p:nvSpPr>
            <p:cNvPr id="400425" name="Rectangle 41"/>
            <p:cNvSpPr>
              <a:spLocks noChangeArrowheads="1"/>
            </p:cNvSpPr>
            <p:nvPr/>
          </p:nvSpPr>
          <p:spPr bwMode="auto">
            <a:xfrm>
              <a:off x="4387" y="2468"/>
              <a:ext cx="335" cy="23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b="1">
                  <a:solidFill>
                    <a:srgbClr val="333399"/>
                  </a:solidFill>
                  <a:latin typeface="Arial" charset="0"/>
                  <a:ea typeface="黑体" pitchFamily="2" charset="-122"/>
                </a:rPr>
                <a:t>MAC</a:t>
              </a:r>
            </a:p>
          </p:txBody>
        </p:sp>
      </p:grpSp>
      <p:sp>
        <p:nvSpPr>
          <p:cNvPr id="400426" name="AutoShape 42"/>
          <p:cNvSpPr>
            <a:spLocks/>
          </p:cNvSpPr>
          <p:nvPr/>
        </p:nvSpPr>
        <p:spPr bwMode="auto">
          <a:xfrm>
            <a:off x="10646834" y="3302001"/>
            <a:ext cx="158751" cy="1052513"/>
          </a:xfrm>
          <a:prstGeom prst="rightBrace">
            <a:avLst>
              <a:gd name="adj1" fmla="val 73666"/>
              <a:gd name="adj2" fmla="val 50000"/>
            </a:avLst>
          </a:prstGeom>
          <a:noFill/>
          <a:ln w="12700">
            <a:solidFill>
              <a:schemeClr val="tx1"/>
            </a:solidFill>
            <a:round/>
            <a:headEnd/>
            <a:tailEnd/>
          </a:ln>
          <a:effectLst/>
        </p:spPr>
        <p:txBody>
          <a:bodyPr wrap="none" anchor="ctr"/>
          <a:lstStyle/>
          <a:p>
            <a:endParaRPr lang="zh-CN" altLang="en-US" b="1"/>
          </a:p>
        </p:txBody>
      </p:sp>
      <p:sp>
        <p:nvSpPr>
          <p:cNvPr id="400427" name="Rectangle 43"/>
          <p:cNvSpPr>
            <a:spLocks noChangeArrowheads="1"/>
          </p:cNvSpPr>
          <p:nvPr/>
        </p:nvSpPr>
        <p:spPr bwMode="auto">
          <a:xfrm>
            <a:off x="10886547" y="3522663"/>
            <a:ext cx="875241"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r>
              <a:rPr kumimoji="1" lang="zh-CN" altLang="en-US" b="1">
                <a:solidFill>
                  <a:srgbClr val="333399"/>
                </a:solidFill>
                <a:latin typeface="Arial" charset="0"/>
                <a:ea typeface="黑体" pitchFamily="2" charset="-122"/>
              </a:rPr>
              <a:t>数据</a:t>
            </a:r>
          </a:p>
          <a:p>
            <a:pPr algn="ctr" defTabSz="762000" eaLnBrk="0" hangingPunct="0"/>
            <a:r>
              <a:rPr kumimoji="1" lang="zh-CN" altLang="en-US" b="1">
                <a:solidFill>
                  <a:srgbClr val="333399"/>
                </a:solidFill>
                <a:latin typeface="Arial" charset="0"/>
                <a:ea typeface="黑体" pitchFamily="2" charset="-122"/>
              </a:rPr>
              <a:t>链路层</a:t>
            </a:r>
          </a:p>
        </p:txBody>
      </p:sp>
      <p:sp>
        <p:nvSpPr>
          <p:cNvPr id="400428" name="Rectangle 44"/>
          <p:cNvSpPr>
            <a:spLocks noChangeArrowheads="1"/>
          </p:cNvSpPr>
          <p:nvPr/>
        </p:nvSpPr>
        <p:spPr bwMode="auto">
          <a:xfrm>
            <a:off x="9271001" y="4978400"/>
            <a:ext cx="836769"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b="1">
                <a:solidFill>
                  <a:srgbClr val="333399"/>
                </a:solidFill>
                <a:latin typeface="Arial" charset="0"/>
                <a:ea typeface="黑体" pitchFamily="2" charset="-122"/>
              </a:rPr>
              <a:t>站点 </a:t>
            </a:r>
            <a:r>
              <a:rPr kumimoji="1" lang="en-US" altLang="zh-CN" b="1">
                <a:solidFill>
                  <a:srgbClr val="333399"/>
                </a:solidFill>
                <a:latin typeface="Arial" charset="0"/>
                <a:ea typeface="黑体" pitchFamily="2" charset="-122"/>
              </a:rPr>
              <a:t>2</a:t>
            </a:r>
          </a:p>
        </p:txBody>
      </p:sp>
      <p:sp>
        <p:nvSpPr>
          <p:cNvPr id="400429" name="Text Box 45"/>
          <p:cNvSpPr txBox="1">
            <a:spLocks noChangeArrowheads="1"/>
          </p:cNvSpPr>
          <p:nvPr/>
        </p:nvSpPr>
        <p:spPr bwMode="auto">
          <a:xfrm>
            <a:off x="5619029" y="2008188"/>
            <a:ext cx="2414444" cy="830997"/>
          </a:xfrm>
          <a:prstGeom prst="rect">
            <a:avLst/>
          </a:prstGeom>
          <a:solidFill>
            <a:srgbClr val="CCFFCC"/>
          </a:solidFill>
          <a:ln w="9525">
            <a:solidFill>
              <a:srgbClr val="333399"/>
            </a:solidFill>
            <a:miter lim="800000"/>
            <a:headEnd/>
            <a:tailEnd/>
          </a:ln>
          <a:effectLst/>
        </p:spPr>
        <p:txBody>
          <a:bodyPr wrap="none">
            <a:spAutoFit/>
          </a:bodyPr>
          <a:lstStyle/>
          <a:p>
            <a:pPr algn="ctr"/>
            <a:r>
              <a:rPr kumimoji="1" lang="en-US" altLang="zh-CN" sz="2400" b="1">
                <a:solidFill>
                  <a:schemeClr val="hlink"/>
                </a:solidFill>
                <a:effectLst>
                  <a:outerShdw blurRad="38100" dist="38100" dir="2700000" algn="tl">
                    <a:srgbClr val="000000"/>
                  </a:outerShdw>
                </a:effectLst>
                <a:latin typeface="Arial" charset="0"/>
                <a:ea typeface="黑体" pitchFamily="2" charset="-122"/>
              </a:rPr>
              <a:t>LLC </a:t>
            </a:r>
            <a:r>
              <a:rPr kumimoji="1" lang="zh-CN" altLang="en-US" sz="2400" b="1">
                <a:solidFill>
                  <a:schemeClr val="hlink"/>
                </a:solidFill>
                <a:effectLst>
                  <a:outerShdw blurRad="38100" dist="38100" dir="2700000" algn="tl">
                    <a:srgbClr val="000000"/>
                  </a:outerShdw>
                </a:effectLst>
                <a:latin typeface="Arial" charset="0"/>
                <a:ea typeface="黑体" pitchFamily="2" charset="-122"/>
              </a:rPr>
              <a:t>子层看不见</a:t>
            </a:r>
          </a:p>
          <a:p>
            <a:pPr algn="ctr"/>
            <a:r>
              <a:rPr kumimoji="1" lang="zh-CN" altLang="en-US" sz="2400" b="1">
                <a:solidFill>
                  <a:schemeClr val="hlink"/>
                </a:solidFill>
                <a:effectLst>
                  <a:outerShdw blurRad="38100" dist="38100" dir="2700000" algn="tl">
                    <a:srgbClr val="000000"/>
                  </a:outerShdw>
                </a:effectLst>
                <a:latin typeface="Arial" charset="0"/>
                <a:ea typeface="黑体" pitchFamily="2" charset="-122"/>
              </a:rPr>
              <a:t>下面的局域网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803" name="组合 118802"/>
          <p:cNvGrpSpPr/>
          <p:nvPr/>
        </p:nvGrpSpPr>
        <p:grpSpPr>
          <a:xfrm>
            <a:off x="2927350" y="350838"/>
            <a:ext cx="6808788" cy="1600200"/>
            <a:chOff x="748" y="765"/>
            <a:chExt cx="4289" cy="1008"/>
          </a:xfrm>
        </p:grpSpPr>
        <p:pic>
          <p:nvPicPr>
            <p:cNvPr id="10242" name="图片 118788"/>
            <p:cNvPicPr>
              <a:picLocks noChangeAspect="1"/>
            </p:cNvPicPr>
            <p:nvPr/>
          </p:nvPicPr>
          <p:blipFill>
            <a:blip r:embed="rId2" cstate="print"/>
            <a:stretch>
              <a:fillRect/>
            </a:stretch>
          </p:blipFill>
          <p:spPr>
            <a:xfrm>
              <a:off x="748" y="765"/>
              <a:ext cx="4282" cy="1008"/>
            </a:xfrm>
            <a:prstGeom prst="rect">
              <a:avLst/>
            </a:prstGeom>
            <a:noFill/>
            <a:ln w="9525">
              <a:noFill/>
              <a:miter/>
            </a:ln>
          </p:spPr>
        </p:pic>
        <p:grpSp>
          <p:nvGrpSpPr>
            <p:cNvPr id="10243" name="组合 118789"/>
            <p:cNvGrpSpPr/>
            <p:nvPr/>
          </p:nvGrpSpPr>
          <p:grpSpPr>
            <a:xfrm>
              <a:off x="4694" y="1024"/>
              <a:ext cx="190" cy="195"/>
              <a:chOff x="4724" y="3290"/>
              <a:chExt cx="190" cy="195"/>
            </a:xfrm>
          </p:grpSpPr>
          <p:grpSp>
            <p:nvGrpSpPr>
              <p:cNvPr id="10244" name="组合 118790"/>
              <p:cNvGrpSpPr/>
              <p:nvPr/>
            </p:nvGrpSpPr>
            <p:grpSpPr>
              <a:xfrm>
                <a:off x="4730" y="3302"/>
                <a:ext cx="184" cy="183"/>
                <a:chOff x="887" y="2040"/>
                <a:chExt cx="433" cy="422"/>
              </a:xfrm>
            </p:grpSpPr>
            <p:pic>
              <p:nvPicPr>
                <p:cNvPr id="10245" name="图片 118791" descr="circuler_1"/>
                <p:cNvPicPr>
                  <a:picLocks noChangeAspect="1"/>
                </p:cNvPicPr>
                <p:nvPr/>
              </p:nvPicPr>
              <p:blipFill>
                <a:blip r:embed="rId3" cstate="print"/>
                <a:stretch>
                  <a:fillRect/>
                </a:stretch>
              </p:blipFill>
              <p:spPr>
                <a:xfrm>
                  <a:off x="887" y="2040"/>
                  <a:ext cx="430" cy="420"/>
                </a:xfrm>
                <a:prstGeom prst="rect">
                  <a:avLst/>
                </a:prstGeom>
                <a:noFill/>
                <a:ln w="9525">
                  <a:noFill/>
                  <a:miter/>
                </a:ln>
              </p:spPr>
            </p:pic>
            <p:sp>
              <p:nvSpPr>
                <p:cNvPr id="10246" name="椭圆 118792"/>
                <p:cNvSpPr/>
                <p:nvPr/>
              </p:nvSpPr>
              <p:spPr>
                <a:xfrm>
                  <a:off x="887" y="2040"/>
                  <a:ext cx="433" cy="422"/>
                </a:xfrm>
                <a:prstGeom prst="ellipse">
                  <a:avLst/>
                </a:prstGeom>
                <a:gradFill rotWithShape="1">
                  <a:gsLst>
                    <a:gs pos="0">
                      <a:srgbClr val="767676">
                        <a:alpha val="89999"/>
                      </a:srgbClr>
                    </a:gs>
                    <a:gs pos="50000">
                      <a:schemeClr val="bg1">
                        <a:alpha val="75000"/>
                      </a:schemeClr>
                    </a:gs>
                    <a:gs pos="100000">
                      <a:srgbClr val="767676">
                        <a:alpha val="89999"/>
                      </a:srgbClr>
                    </a:gs>
                  </a:gsLst>
                  <a:lin ang="18900000" scaled="1"/>
                  <a:tileRect/>
                </a:gradFill>
                <a:ln w="9525">
                  <a:noFill/>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pic>
              <p:nvPicPr>
                <p:cNvPr id="10247" name="图片 118793" descr="Picture2"/>
                <p:cNvPicPr>
                  <a:picLocks noChangeAspect="1"/>
                </p:cNvPicPr>
                <p:nvPr/>
              </p:nvPicPr>
              <p:blipFill>
                <a:blip r:embed="rId4" cstate="print"/>
                <a:stretch>
                  <a:fillRect/>
                </a:stretch>
              </p:blipFill>
              <p:spPr>
                <a:xfrm>
                  <a:off x="930" y="2044"/>
                  <a:ext cx="345" cy="149"/>
                </a:xfrm>
                <a:prstGeom prst="rect">
                  <a:avLst/>
                </a:prstGeom>
                <a:noFill/>
                <a:ln w="9525">
                  <a:noFill/>
                  <a:miter/>
                </a:ln>
              </p:spPr>
            </p:pic>
          </p:grpSp>
          <p:pic>
            <p:nvPicPr>
              <p:cNvPr id="10248" name="图片 118794"/>
              <p:cNvPicPr>
                <a:picLocks noChangeAspect="1"/>
              </p:cNvPicPr>
              <p:nvPr/>
            </p:nvPicPr>
            <p:blipFill>
              <a:blip r:embed="rId5" cstate="print"/>
              <a:srcRect l="12015" t="9302" r="12404" b="12598"/>
              <a:stretch>
                <a:fillRect/>
              </a:stretch>
            </p:blipFill>
            <p:spPr>
              <a:xfrm>
                <a:off x="4724" y="3290"/>
                <a:ext cx="190" cy="195"/>
              </a:xfrm>
              <a:prstGeom prst="rect">
                <a:avLst/>
              </a:prstGeom>
              <a:noFill/>
              <a:ln w="9525">
                <a:noFill/>
                <a:miter/>
              </a:ln>
            </p:spPr>
          </p:pic>
        </p:grpSp>
        <p:grpSp>
          <p:nvGrpSpPr>
            <p:cNvPr id="10249" name="组合 118795"/>
            <p:cNvGrpSpPr/>
            <p:nvPr/>
          </p:nvGrpSpPr>
          <p:grpSpPr>
            <a:xfrm>
              <a:off x="887" y="1025"/>
              <a:ext cx="190" cy="195"/>
              <a:chOff x="4724" y="3290"/>
              <a:chExt cx="190" cy="195"/>
            </a:xfrm>
          </p:grpSpPr>
          <p:grpSp>
            <p:nvGrpSpPr>
              <p:cNvPr id="10250" name="组合 118796"/>
              <p:cNvGrpSpPr/>
              <p:nvPr/>
            </p:nvGrpSpPr>
            <p:grpSpPr>
              <a:xfrm>
                <a:off x="4730" y="3302"/>
                <a:ext cx="184" cy="183"/>
                <a:chOff x="887" y="2040"/>
                <a:chExt cx="433" cy="422"/>
              </a:xfrm>
            </p:grpSpPr>
            <p:pic>
              <p:nvPicPr>
                <p:cNvPr id="10251" name="图片 118797" descr="circuler_1"/>
                <p:cNvPicPr>
                  <a:picLocks noChangeAspect="1"/>
                </p:cNvPicPr>
                <p:nvPr/>
              </p:nvPicPr>
              <p:blipFill>
                <a:blip r:embed="rId3" cstate="print"/>
                <a:stretch>
                  <a:fillRect/>
                </a:stretch>
              </p:blipFill>
              <p:spPr>
                <a:xfrm>
                  <a:off x="887" y="2040"/>
                  <a:ext cx="430" cy="420"/>
                </a:xfrm>
                <a:prstGeom prst="rect">
                  <a:avLst/>
                </a:prstGeom>
                <a:noFill/>
                <a:ln w="9525">
                  <a:noFill/>
                  <a:miter/>
                </a:ln>
              </p:spPr>
            </p:pic>
            <p:sp>
              <p:nvSpPr>
                <p:cNvPr id="10252" name="椭圆 118798"/>
                <p:cNvSpPr/>
                <p:nvPr/>
              </p:nvSpPr>
              <p:spPr>
                <a:xfrm>
                  <a:off x="887" y="2040"/>
                  <a:ext cx="433" cy="422"/>
                </a:xfrm>
                <a:prstGeom prst="ellipse">
                  <a:avLst/>
                </a:prstGeom>
                <a:gradFill rotWithShape="1">
                  <a:gsLst>
                    <a:gs pos="0">
                      <a:srgbClr val="767676">
                        <a:alpha val="89999"/>
                      </a:srgbClr>
                    </a:gs>
                    <a:gs pos="50000">
                      <a:schemeClr val="bg1">
                        <a:alpha val="75000"/>
                      </a:schemeClr>
                    </a:gs>
                    <a:gs pos="100000">
                      <a:srgbClr val="767676">
                        <a:alpha val="89999"/>
                      </a:srgbClr>
                    </a:gs>
                  </a:gsLst>
                  <a:lin ang="18900000" scaled="1"/>
                  <a:tileRect/>
                </a:gradFill>
                <a:ln w="9525">
                  <a:noFill/>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pic>
              <p:nvPicPr>
                <p:cNvPr id="10253" name="图片 118799" descr="Picture2"/>
                <p:cNvPicPr>
                  <a:picLocks noChangeAspect="1"/>
                </p:cNvPicPr>
                <p:nvPr/>
              </p:nvPicPr>
              <p:blipFill>
                <a:blip r:embed="rId4" cstate="print"/>
                <a:stretch>
                  <a:fillRect/>
                </a:stretch>
              </p:blipFill>
              <p:spPr>
                <a:xfrm>
                  <a:off x="930" y="2044"/>
                  <a:ext cx="345" cy="149"/>
                </a:xfrm>
                <a:prstGeom prst="rect">
                  <a:avLst/>
                </a:prstGeom>
                <a:noFill/>
                <a:ln w="9525">
                  <a:noFill/>
                  <a:miter/>
                </a:ln>
              </p:spPr>
            </p:pic>
          </p:grpSp>
          <p:pic>
            <p:nvPicPr>
              <p:cNvPr id="10254" name="图片 118800"/>
              <p:cNvPicPr>
                <a:picLocks noChangeAspect="1"/>
              </p:cNvPicPr>
              <p:nvPr/>
            </p:nvPicPr>
            <p:blipFill>
              <a:blip r:embed="rId5" cstate="print"/>
              <a:srcRect l="12015" t="9302" r="12404" b="12598"/>
              <a:stretch>
                <a:fillRect/>
              </a:stretch>
            </p:blipFill>
            <p:spPr>
              <a:xfrm>
                <a:off x="4724" y="3290"/>
                <a:ext cx="190" cy="195"/>
              </a:xfrm>
              <a:prstGeom prst="rect">
                <a:avLst/>
              </a:prstGeom>
              <a:noFill/>
              <a:ln w="9525">
                <a:noFill/>
                <a:miter/>
              </a:ln>
            </p:spPr>
          </p:pic>
        </p:grpSp>
        <p:sp>
          <p:nvSpPr>
            <p:cNvPr id="10255" name="文本框 118801"/>
            <p:cNvSpPr txBox="1"/>
            <p:nvPr/>
          </p:nvSpPr>
          <p:spPr>
            <a:xfrm>
              <a:off x="1179" y="945"/>
              <a:ext cx="3858" cy="368"/>
            </a:xfrm>
            <a:prstGeom prst="rect">
              <a:avLst/>
            </a:prstGeom>
            <a:noFill/>
            <a:ln w="9525">
              <a:noFill/>
              <a:miter/>
            </a:ln>
          </p:spPr>
          <p:txBody>
            <a:bodyPr wrap="square" anchor="t">
              <a:spAutoFit/>
            </a:bodyPr>
            <a:lstStyle/>
            <a:p>
              <a:pPr lvl="0" defTabSz="711200" fontAlgn="base">
                <a:spcBef>
                  <a:spcPct val="20000"/>
                </a:spcBef>
                <a:buClr>
                  <a:schemeClr val="folHlink"/>
                </a:buClr>
                <a:buSzPct val="60000"/>
              </a:pPr>
              <a:r>
                <a:rPr lang="en-US" altLang="zh-CN" sz="3200" b="1"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4. </a:t>
              </a:r>
              <a:r>
                <a:rPr lang="zh-CN" altLang="en-US" sz="3200" b="1"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使用高速以太网进行宽带接入</a:t>
              </a:r>
              <a:endParaRPr lang="zh-CN" altLang="en-US" sz="3200" b="1" noProof="1">
                <a:effectLst>
                  <a:outerShdw blurRad="38100" dist="38100" dir="2700000">
                    <a:srgbClr val="C0C0C0"/>
                  </a:outerShdw>
                </a:effectLst>
                <a:latin typeface="微软雅黑" panose="020B0503020204020204" pitchFamily="34" charset="-122"/>
                <a:ea typeface="微软雅黑" panose="020B0503020204020204" pitchFamily="34" charset="-122"/>
              </a:endParaRPr>
            </a:p>
          </p:txBody>
        </p:sp>
      </p:grpSp>
      <p:sp>
        <p:nvSpPr>
          <p:cNvPr id="118804" name="矩形 118803"/>
          <p:cNvSpPr/>
          <p:nvPr/>
        </p:nvSpPr>
        <p:spPr>
          <a:xfrm>
            <a:off x="3709988" y="4232275"/>
            <a:ext cx="1876425" cy="809625"/>
          </a:xfrm>
          <a:prstGeom prst="rect">
            <a:avLst/>
          </a:prstGeom>
          <a:solidFill>
            <a:srgbClr val="FFFF99"/>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18805" name="任意多边形 118804"/>
          <p:cNvSpPr/>
          <p:nvPr/>
        </p:nvSpPr>
        <p:spPr>
          <a:xfrm>
            <a:off x="4570413" y="4838700"/>
            <a:ext cx="3989387" cy="1255713"/>
          </a:xfrm>
          <a:custGeom>
            <a:avLst/>
            <a:gdLst/>
            <a:ahLst/>
            <a:cxnLst/>
            <a:rect l="0" t="0" r="0" b="0"/>
            <a:pathLst>
              <a:path w="2314" h="745">
                <a:moveTo>
                  <a:pt x="0" y="0"/>
                </a:moveTo>
                <a:lnTo>
                  <a:pt x="0" y="744"/>
                </a:lnTo>
                <a:lnTo>
                  <a:pt x="2314" y="745"/>
                </a:lnTo>
              </a:path>
            </a:pathLst>
          </a:custGeom>
          <a:noFill/>
          <a:ln w="76200" cap="flat" cmpd="sng">
            <a:solidFill>
              <a:srgbClr val="333399"/>
            </a:solidFill>
            <a:prstDash val="solid"/>
            <a:round/>
            <a:headEnd type="none" w="med" len="med"/>
            <a:tailEnd type="none" w="med" len="med"/>
          </a:ln>
        </p:spPr>
        <p:txBody>
          <a:bodyPr/>
          <a:lstStyle/>
          <a:p>
            <a:endParaRPr lang="zh-CN" altLang="en-US" b="1"/>
          </a:p>
        </p:txBody>
      </p:sp>
      <p:sp>
        <p:nvSpPr>
          <p:cNvPr id="118806" name="任意多边形 118805"/>
          <p:cNvSpPr/>
          <p:nvPr/>
        </p:nvSpPr>
        <p:spPr>
          <a:xfrm>
            <a:off x="4387850" y="4784725"/>
            <a:ext cx="4799013" cy="1631950"/>
          </a:xfrm>
          <a:custGeom>
            <a:avLst/>
            <a:gdLst/>
            <a:ahLst/>
            <a:cxnLst/>
            <a:rect l="0" t="0" r="0" b="0"/>
            <a:pathLst>
              <a:path w="2946" h="968">
                <a:moveTo>
                  <a:pt x="0" y="0"/>
                </a:moveTo>
                <a:lnTo>
                  <a:pt x="0" y="968"/>
                </a:lnTo>
                <a:lnTo>
                  <a:pt x="2946" y="968"/>
                </a:lnTo>
              </a:path>
            </a:pathLst>
          </a:custGeom>
          <a:noFill/>
          <a:ln w="76200" cap="flat" cmpd="sng">
            <a:solidFill>
              <a:srgbClr val="333399"/>
            </a:solidFill>
            <a:prstDash val="solid"/>
            <a:round/>
            <a:headEnd type="none" w="med" len="med"/>
            <a:tailEnd type="none" w="med" len="med"/>
          </a:ln>
        </p:spPr>
        <p:txBody>
          <a:bodyPr/>
          <a:lstStyle/>
          <a:p>
            <a:endParaRPr lang="zh-CN" altLang="en-US" b="1"/>
          </a:p>
        </p:txBody>
      </p:sp>
      <p:sp>
        <p:nvSpPr>
          <p:cNvPr id="118807" name="立方体 118806"/>
          <p:cNvSpPr/>
          <p:nvPr/>
        </p:nvSpPr>
        <p:spPr>
          <a:xfrm flipH="1">
            <a:off x="6524625" y="4008438"/>
            <a:ext cx="4065588" cy="628650"/>
          </a:xfrm>
          <a:prstGeom prst="cube">
            <a:avLst>
              <a:gd name="adj" fmla="val 93745"/>
            </a:avLst>
          </a:prstGeom>
          <a:solidFill>
            <a:srgbClr val="CCECFF"/>
          </a:solidFill>
          <a:ln w="9525"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18808" name="任意多边形 118807"/>
          <p:cNvSpPr/>
          <p:nvPr/>
        </p:nvSpPr>
        <p:spPr>
          <a:xfrm>
            <a:off x="7591425" y="4049713"/>
            <a:ext cx="652463" cy="153987"/>
          </a:xfrm>
          <a:custGeom>
            <a:avLst/>
            <a:gdLst/>
            <a:ahLst/>
            <a:cxnLst/>
            <a:rect l="0" t="0" r="0" b="0"/>
            <a:pathLst>
              <a:path w="518" h="114">
                <a:moveTo>
                  <a:pt x="0" y="114"/>
                </a:moveTo>
                <a:lnTo>
                  <a:pt x="516" y="114"/>
                </a:lnTo>
                <a:lnTo>
                  <a:pt x="518" y="0"/>
                </a:lnTo>
              </a:path>
            </a:pathLst>
          </a:custGeom>
          <a:noFill/>
          <a:ln w="28575" cap="flat" cmpd="sng">
            <a:solidFill>
              <a:srgbClr val="333399"/>
            </a:solidFill>
            <a:prstDash val="solid"/>
            <a:round/>
            <a:headEnd type="none" w="med" len="med"/>
            <a:tailEnd type="none" w="med" len="med"/>
          </a:ln>
        </p:spPr>
        <p:txBody>
          <a:bodyPr/>
          <a:lstStyle/>
          <a:p>
            <a:endParaRPr lang="zh-CN" altLang="en-US" b="1"/>
          </a:p>
        </p:txBody>
      </p:sp>
      <p:sp>
        <p:nvSpPr>
          <p:cNvPr id="118809" name="任意多边形 118808"/>
          <p:cNvSpPr/>
          <p:nvPr/>
        </p:nvSpPr>
        <p:spPr>
          <a:xfrm>
            <a:off x="7680325" y="3960813"/>
            <a:ext cx="1160463" cy="323850"/>
          </a:xfrm>
          <a:custGeom>
            <a:avLst/>
            <a:gdLst/>
            <a:ahLst/>
            <a:cxnLst/>
            <a:rect l="0" t="0" r="0" b="0"/>
            <a:pathLst>
              <a:path w="889" h="192">
                <a:moveTo>
                  <a:pt x="0" y="192"/>
                </a:moveTo>
                <a:lnTo>
                  <a:pt x="889" y="192"/>
                </a:lnTo>
                <a:lnTo>
                  <a:pt x="889" y="0"/>
                </a:lnTo>
              </a:path>
            </a:pathLst>
          </a:custGeom>
          <a:noFill/>
          <a:ln w="28575" cap="flat" cmpd="sng">
            <a:solidFill>
              <a:srgbClr val="333399"/>
            </a:solidFill>
            <a:prstDash val="solid"/>
            <a:round/>
            <a:headEnd type="none" w="med" len="med"/>
            <a:tailEnd type="none" w="med" len="med"/>
          </a:ln>
        </p:spPr>
        <p:txBody>
          <a:bodyPr/>
          <a:lstStyle/>
          <a:p>
            <a:endParaRPr lang="zh-CN" altLang="en-US" b="1"/>
          </a:p>
        </p:txBody>
      </p:sp>
      <p:sp>
        <p:nvSpPr>
          <p:cNvPr id="118810" name="任意多边形 118809"/>
          <p:cNvSpPr/>
          <p:nvPr/>
        </p:nvSpPr>
        <p:spPr>
          <a:xfrm>
            <a:off x="7731125" y="3990975"/>
            <a:ext cx="1706563" cy="374650"/>
          </a:xfrm>
          <a:custGeom>
            <a:avLst/>
            <a:gdLst/>
            <a:ahLst/>
            <a:cxnLst/>
            <a:rect l="0" t="0" r="0" b="0"/>
            <a:pathLst>
              <a:path w="1344" h="222">
                <a:moveTo>
                  <a:pt x="0" y="222"/>
                </a:moveTo>
                <a:lnTo>
                  <a:pt x="1343" y="222"/>
                </a:lnTo>
                <a:lnTo>
                  <a:pt x="1344" y="0"/>
                </a:lnTo>
              </a:path>
            </a:pathLst>
          </a:custGeom>
          <a:noFill/>
          <a:ln w="28575" cap="flat" cmpd="sng">
            <a:solidFill>
              <a:srgbClr val="333399"/>
            </a:solidFill>
            <a:prstDash val="solid"/>
            <a:round/>
            <a:headEnd type="none" w="med" len="med"/>
            <a:tailEnd type="none" w="med" len="med"/>
          </a:ln>
        </p:spPr>
        <p:txBody>
          <a:bodyPr/>
          <a:lstStyle/>
          <a:p>
            <a:endParaRPr lang="zh-CN" altLang="en-US" b="1"/>
          </a:p>
        </p:txBody>
      </p:sp>
      <p:sp>
        <p:nvSpPr>
          <p:cNvPr id="118811" name="任意多边形 118810"/>
          <p:cNvSpPr/>
          <p:nvPr/>
        </p:nvSpPr>
        <p:spPr>
          <a:xfrm>
            <a:off x="7775575" y="4070350"/>
            <a:ext cx="2266950" cy="374650"/>
          </a:xfrm>
          <a:custGeom>
            <a:avLst/>
            <a:gdLst/>
            <a:ahLst/>
            <a:cxnLst/>
            <a:rect l="0" t="0" r="0" b="0"/>
            <a:pathLst>
              <a:path w="1344" h="222">
                <a:moveTo>
                  <a:pt x="0" y="222"/>
                </a:moveTo>
                <a:lnTo>
                  <a:pt x="1343" y="222"/>
                </a:lnTo>
                <a:lnTo>
                  <a:pt x="1344" y="0"/>
                </a:lnTo>
              </a:path>
            </a:pathLst>
          </a:custGeom>
          <a:noFill/>
          <a:ln w="9525" cap="flat" cmpd="sng">
            <a:solidFill>
              <a:schemeClr val="tx1"/>
            </a:solidFill>
            <a:prstDash val="solid"/>
            <a:round/>
            <a:headEnd type="none" w="med" len="med"/>
            <a:tailEnd type="none" w="med" len="med"/>
          </a:ln>
        </p:spPr>
        <p:txBody>
          <a:bodyPr/>
          <a:lstStyle/>
          <a:p>
            <a:endParaRPr lang="zh-CN" altLang="en-US" b="1"/>
          </a:p>
        </p:txBody>
      </p:sp>
      <p:sp>
        <p:nvSpPr>
          <p:cNvPr id="118812" name="立方体 118811"/>
          <p:cNvSpPr/>
          <p:nvPr/>
        </p:nvSpPr>
        <p:spPr>
          <a:xfrm flipH="1">
            <a:off x="7058025" y="3981450"/>
            <a:ext cx="785813" cy="492125"/>
          </a:xfrm>
          <a:prstGeom prst="cube">
            <a:avLst>
              <a:gd name="adj" fmla="val 28329"/>
            </a:avLst>
          </a:prstGeom>
          <a:solidFill>
            <a:srgbClr val="FFFF99"/>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en-US" altLang="zh-CN" b="1">
                <a:solidFill>
                  <a:srgbClr val="333399"/>
                </a:solidFill>
                <a:latin typeface="Arial" panose="020B0604020202020204" pitchFamily="34" charset="0"/>
                <a:ea typeface="黑体" panose="02010600030101010101" pitchFamily="49" charset="-122"/>
              </a:rPr>
              <a:t>100 M</a:t>
            </a:r>
          </a:p>
        </p:txBody>
      </p:sp>
      <p:pic>
        <p:nvPicPr>
          <p:cNvPr id="118813" name="图片 118812"/>
          <p:cNvPicPr/>
          <p:nvPr/>
        </p:nvPicPr>
        <p:blipFill>
          <a:blip r:embed="rId6" cstate="print"/>
          <a:stretch>
            <a:fillRect/>
          </a:stretch>
        </p:blipFill>
        <p:spPr>
          <a:xfrm>
            <a:off x="8088313" y="3868738"/>
            <a:ext cx="306387" cy="282575"/>
          </a:xfrm>
          <a:prstGeom prst="rect">
            <a:avLst/>
          </a:prstGeom>
          <a:noFill/>
          <a:ln w="9525">
            <a:noFill/>
            <a:miter/>
          </a:ln>
        </p:spPr>
      </p:pic>
      <p:pic>
        <p:nvPicPr>
          <p:cNvPr id="118814" name="图片 118813"/>
          <p:cNvPicPr/>
          <p:nvPr/>
        </p:nvPicPr>
        <p:blipFill>
          <a:blip r:embed="rId6" cstate="print"/>
          <a:stretch>
            <a:fillRect/>
          </a:stretch>
        </p:blipFill>
        <p:spPr>
          <a:xfrm>
            <a:off x="9290050" y="3868738"/>
            <a:ext cx="306388" cy="282575"/>
          </a:xfrm>
          <a:prstGeom prst="rect">
            <a:avLst/>
          </a:prstGeom>
          <a:noFill/>
          <a:ln w="9525">
            <a:noFill/>
            <a:miter/>
          </a:ln>
        </p:spPr>
      </p:pic>
      <p:pic>
        <p:nvPicPr>
          <p:cNvPr id="118815" name="图片 118814"/>
          <p:cNvPicPr/>
          <p:nvPr/>
        </p:nvPicPr>
        <p:blipFill>
          <a:blip r:embed="rId6" cstate="print"/>
          <a:stretch>
            <a:fillRect/>
          </a:stretch>
        </p:blipFill>
        <p:spPr>
          <a:xfrm>
            <a:off x="8689975" y="3867150"/>
            <a:ext cx="303213" cy="284163"/>
          </a:xfrm>
          <a:prstGeom prst="rect">
            <a:avLst/>
          </a:prstGeom>
          <a:noFill/>
          <a:ln w="9525">
            <a:noFill/>
            <a:miter/>
          </a:ln>
        </p:spPr>
      </p:pic>
      <p:sp>
        <p:nvSpPr>
          <p:cNvPr id="118816" name="立方体 118815"/>
          <p:cNvSpPr/>
          <p:nvPr/>
        </p:nvSpPr>
        <p:spPr>
          <a:xfrm flipH="1">
            <a:off x="6524625" y="3078163"/>
            <a:ext cx="4065588" cy="668337"/>
          </a:xfrm>
          <a:prstGeom prst="cube">
            <a:avLst>
              <a:gd name="adj" fmla="val 93745"/>
            </a:avLst>
          </a:prstGeom>
          <a:solidFill>
            <a:srgbClr val="CCECFF"/>
          </a:solidFill>
          <a:ln w="9525"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18817" name="任意多边形 118816"/>
          <p:cNvSpPr/>
          <p:nvPr/>
        </p:nvSpPr>
        <p:spPr>
          <a:xfrm>
            <a:off x="7591425" y="3141663"/>
            <a:ext cx="842963" cy="192087"/>
          </a:xfrm>
          <a:custGeom>
            <a:avLst/>
            <a:gdLst/>
            <a:ahLst/>
            <a:cxnLst/>
            <a:rect l="0" t="0" r="0" b="0"/>
            <a:pathLst>
              <a:path w="518" h="114">
                <a:moveTo>
                  <a:pt x="0" y="114"/>
                </a:moveTo>
                <a:lnTo>
                  <a:pt x="516" y="114"/>
                </a:lnTo>
                <a:lnTo>
                  <a:pt x="518" y="0"/>
                </a:lnTo>
              </a:path>
            </a:pathLst>
          </a:custGeom>
          <a:noFill/>
          <a:ln w="28575" cap="flat" cmpd="sng">
            <a:solidFill>
              <a:srgbClr val="333399"/>
            </a:solidFill>
            <a:prstDash val="solid"/>
            <a:round/>
            <a:headEnd type="none" w="med" len="med"/>
            <a:tailEnd type="none" w="med" len="med"/>
          </a:ln>
        </p:spPr>
        <p:txBody>
          <a:bodyPr/>
          <a:lstStyle/>
          <a:p>
            <a:endParaRPr lang="zh-CN" altLang="en-US" b="1"/>
          </a:p>
        </p:txBody>
      </p:sp>
      <p:sp>
        <p:nvSpPr>
          <p:cNvPr id="118818" name="任意多边形 118817"/>
          <p:cNvSpPr/>
          <p:nvPr/>
        </p:nvSpPr>
        <p:spPr>
          <a:xfrm>
            <a:off x="7680325" y="3090863"/>
            <a:ext cx="1477963" cy="323850"/>
          </a:xfrm>
          <a:custGeom>
            <a:avLst/>
            <a:gdLst/>
            <a:ahLst/>
            <a:cxnLst/>
            <a:rect l="0" t="0" r="0" b="0"/>
            <a:pathLst>
              <a:path w="889" h="192">
                <a:moveTo>
                  <a:pt x="0" y="192"/>
                </a:moveTo>
                <a:lnTo>
                  <a:pt x="889" y="192"/>
                </a:lnTo>
                <a:lnTo>
                  <a:pt x="889" y="0"/>
                </a:lnTo>
              </a:path>
            </a:pathLst>
          </a:custGeom>
          <a:noFill/>
          <a:ln w="28575" cap="flat" cmpd="sng">
            <a:solidFill>
              <a:srgbClr val="333399"/>
            </a:solidFill>
            <a:prstDash val="solid"/>
            <a:round/>
            <a:headEnd type="none" w="med" len="med"/>
            <a:tailEnd type="none" w="med" len="med"/>
          </a:ln>
        </p:spPr>
        <p:txBody>
          <a:bodyPr/>
          <a:lstStyle/>
          <a:p>
            <a:endParaRPr lang="zh-CN" altLang="en-US" b="1"/>
          </a:p>
        </p:txBody>
      </p:sp>
      <p:sp>
        <p:nvSpPr>
          <p:cNvPr id="118819" name="任意多边形 118818"/>
          <p:cNvSpPr/>
          <p:nvPr/>
        </p:nvSpPr>
        <p:spPr>
          <a:xfrm>
            <a:off x="7731125" y="3121025"/>
            <a:ext cx="2189163" cy="374650"/>
          </a:xfrm>
          <a:custGeom>
            <a:avLst/>
            <a:gdLst/>
            <a:ahLst/>
            <a:cxnLst/>
            <a:rect l="0" t="0" r="0" b="0"/>
            <a:pathLst>
              <a:path w="1344" h="222">
                <a:moveTo>
                  <a:pt x="0" y="222"/>
                </a:moveTo>
                <a:lnTo>
                  <a:pt x="1343" y="222"/>
                </a:lnTo>
                <a:lnTo>
                  <a:pt x="1344" y="0"/>
                </a:lnTo>
              </a:path>
            </a:pathLst>
          </a:custGeom>
          <a:noFill/>
          <a:ln w="28575" cap="flat" cmpd="sng">
            <a:solidFill>
              <a:srgbClr val="333399"/>
            </a:solidFill>
            <a:prstDash val="solid"/>
            <a:round/>
            <a:headEnd type="none" w="med" len="med"/>
            <a:tailEnd type="none" w="med" len="med"/>
          </a:ln>
        </p:spPr>
        <p:txBody>
          <a:bodyPr/>
          <a:lstStyle/>
          <a:p>
            <a:endParaRPr lang="zh-CN" altLang="en-US" b="1"/>
          </a:p>
        </p:txBody>
      </p:sp>
      <p:sp>
        <p:nvSpPr>
          <p:cNvPr id="118820" name="立方体 118819"/>
          <p:cNvSpPr/>
          <p:nvPr/>
        </p:nvSpPr>
        <p:spPr>
          <a:xfrm flipH="1">
            <a:off x="7058025" y="3051175"/>
            <a:ext cx="712788" cy="492125"/>
          </a:xfrm>
          <a:prstGeom prst="cube">
            <a:avLst>
              <a:gd name="adj" fmla="val 28329"/>
            </a:avLst>
          </a:prstGeom>
          <a:solidFill>
            <a:srgbClr val="FFFF99"/>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en-US" altLang="zh-CN" b="1">
                <a:solidFill>
                  <a:srgbClr val="333399"/>
                </a:solidFill>
                <a:latin typeface="Arial" panose="020B0604020202020204" pitchFamily="34" charset="0"/>
                <a:ea typeface="黑体" panose="02010600030101010101" pitchFamily="49" charset="-122"/>
              </a:rPr>
              <a:t>10 M</a:t>
            </a:r>
          </a:p>
        </p:txBody>
      </p:sp>
      <p:pic>
        <p:nvPicPr>
          <p:cNvPr id="118821" name="图片 118820"/>
          <p:cNvPicPr/>
          <p:nvPr/>
        </p:nvPicPr>
        <p:blipFill>
          <a:blip r:embed="rId6" cstate="print"/>
          <a:stretch>
            <a:fillRect/>
          </a:stretch>
        </p:blipFill>
        <p:spPr>
          <a:xfrm>
            <a:off x="8285163" y="2970213"/>
            <a:ext cx="306387" cy="282575"/>
          </a:xfrm>
          <a:prstGeom prst="rect">
            <a:avLst/>
          </a:prstGeom>
          <a:noFill/>
          <a:ln w="9525">
            <a:noFill/>
            <a:miter/>
          </a:ln>
        </p:spPr>
      </p:pic>
      <p:pic>
        <p:nvPicPr>
          <p:cNvPr id="118822" name="图片 118821"/>
          <p:cNvPicPr/>
          <p:nvPr/>
        </p:nvPicPr>
        <p:blipFill>
          <a:blip r:embed="rId6" cstate="print"/>
          <a:stretch>
            <a:fillRect/>
          </a:stretch>
        </p:blipFill>
        <p:spPr>
          <a:xfrm>
            <a:off x="9771063" y="2970213"/>
            <a:ext cx="306387" cy="282575"/>
          </a:xfrm>
          <a:prstGeom prst="rect">
            <a:avLst/>
          </a:prstGeom>
          <a:noFill/>
          <a:ln w="9525">
            <a:noFill/>
            <a:miter/>
          </a:ln>
        </p:spPr>
      </p:pic>
      <p:pic>
        <p:nvPicPr>
          <p:cNvPr id="118823" name="图片 118822"/>
          <p:cNvPicPr/>
          <p:nvPr/>
        </p:nvPicPr>
        <p:blipFill>
          <a:blip r:embed="rId6" cstate="print"/>
          <a:stretch>
            <a:fillRect/>
          </a:stretch>
        </p:blipFill>
        <p:spPr>
          <a:xfrm>
            <a:off x="9028113" y="2968625"/>
            <a:ext cx="304800" cy="284163"/>
          </a:xfrm>
          <a:prstGeom prst="rect">
            <a:avLst/>
          </a:prstGeom>
          <a:noFill/>
          <a:ln w="9525">
            <a:noFill/>
            <a:miter/>
          </a:ln>
        </p:spPr>
      </p:pic>
      <p:sp>
        <p:nvSpPr>
          <p:cNvPr id="118824" name="直接连接符 118823"/>
          <p:cNvSpPr/>
          <p:nvPr/>
        </p:nvSpPr>
        <p:spPr>
          <a:xfrm>
            <a:off x="6883400" y="2455863"/>
            <a:ext cx="274638" cy="0"/>
          </a:xfrm>
          <a:prstGeom prst="line">
            <a:avLst/>
          </a:prstGeom>
          <a:ln w="38100" cap="flat" cmpd="sng">
            <a:solidFill>
              <a:schemeClr val="tx1"/>
            </a:solidFill>
            <a:prstDash val="solid"/>
            <a:round/>
            <a:headEnd type="none" w="med" len="med"/>
            <a:tailEnd type="none" w="med" len="med"/>
          </a:ln>
        </p:spPr>
        <p:txBody>
          <a:bodyPr anchor="t"/>
          <a:lstStyle/>
          <a:p>
            <a:pPr lvl="0" eaLnBrk="0" hangingPunct="0"/>
            <a:endParaRPr lang="zh-CN" altLang="en-US">
              <a:latin typeface="Arial" panose="020B0604020202020204" pitchFamily="34" charset="0"/>
              <a:ea typeface="Arial" panose="020B0604020202020204" pitchFamily="34" charset="0"/>
            </a:endParaRPr>
          </a:p>
        </p:txBody>
      </p:sp>
      <p:sp>
        <p:nvSpPr>
          <p:cNvPr id="118825" name="立方体 118824"/>
          <p:cNvSpPr/>
          <p:nvPr/>
        </p:nvSpPr>
        <p:spPr>
          <a:xfrm flipH="1">
            <a:off x="6489700" y="2209800"/>
            <a:ext cx="4100513" cy="655638"/>
          </a:xfrm>
          <a:prstGeom prst="cube">
            <a:avLst>
              <a:gd name="adj" fmla="val 93745"/>
            </a:avLst>
          </a:prstGeom>
          <a:solidFill>
            <a:srgbClr val="CCECFF"/>
          </a:solidFill>
          <a:ln w="9525" cap="flat" cmpd="sng">
            <a:solidFill>
              <a:schemeClr val="tx1"/>
            </a:solidFill>
            <a:prstDash val="solid"/>
            <a:miter/>
            <a:headEnd type="none" w="med" len="med"/>
            <a:tailEnd type="none" w="med" len="med"/>
          </a:ln>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18826" name="任意多边形 118825"/>
          <p:cNvSpPr/>
          <p:nvPr/>
        </p:nvSpPr>
        <p:spPr>
          <a:xfrm>
            <a:off x="7556500" y="2260600"/>
            <a:ext cx="844550" cy="192088"/>
          </a:xfrm>
          <a:custGeom>
            <a:avLst/>
            <a:gdLst/>
            <a:ahLst/>
            <a:cxnLst/>
            <a:rect l="0" t="0" r="0" b="0"/>
            <a:pathLst>
              <a:path w="518" h="114">
                <a:moveTo>
                  <a:pt x="0" y="114"/>
                </a:moveTo>
                <a:lnTo>
                  <a:pt x="516" y="114"/>
                </a:lnTo>
                <a:lnTo>
                  <a:pt x="518" y="0"/>
                </a:lnTo>
              </a:path>
            </a:pathLst>
          </a:custGeom>
          <a:noFill/>
          <a:ln w="28575" cap="flat" cmpd="sng">
            <a:solidFill>
              <a:srgbClr val="333399"/>
            </a:solidFill>
            <a:prstDash val="solid"/>
            <a:round/>
            <a:headEnd type="none" w="med" len="med"/>
            <a:tailEnd type="none" w="med" len="med"/>
          </a:ln>
        </p:spPr>
        <p:txBody>
          <a:bodyPr/>
          <a:lstStyle/>
          <a:p>
            <a:endParaRPr lang="zh-CN" altLang="en-US" b="1"/>
          </a:p>
        </p:txBody>
      </p:sp>
      <p:sp>
        <p:nvSpPr>
          <p:cNvPr id="118827" name="任意多边形 118826"/>
          <p:cNvSpPr/>
          <p:nvPr/>
        </p:nvSpPr>
        <p:spPr>
          <a:xfrm>
            <a:off x="7646988" y="2209800"/>
            <a:ext cx="1487487" cy="323850"/>
          </a:xfrm>
          <a:custGeom>
            <a:avLst/>
            <a:gdLst/>
            <a:ahLst/>
            <a:cxnLst/>
            <a:rect l="0" t="0" r="0" b="0"/>
            <a:pathLst>
              <a:path w="889" h="192">
                <a:moveTo>
                  <a:pt x="0" y="192"/>
                </a:moveTo>
                <a:lnTo>
                  <a:pt x="889" y="192"/>
                </a:lnTo>
                <a:lnTo>
                  <a:pt x="889" y="0"/>
                </a:lnTo>
              </a:path>
            </a:pathLst>
          </a:custGeom>
          <a:noFill/>
          <a:ln w="28575" cap="flat" cmpd="sng">
            <a:solidFill>
              <a:srgbClr val="333399"/>
            </a:solidFill>
            <a:prstDash val="solid"/>
            <a:round/>
            <a:headEnd type="none" w="med" len="med"/>
            <a:tailEnd type="none" w="med" len="med"/>
          </a:ln>
        </p:spPr>
        <p:txBody>
          <a:bodyPr/>
          <a:lstStyle/>
          <a:p>
            <a:endParaRPr lang="zh-CN" altLang="en-US" b="1"/>
          </a:p>
        </p:txBody>
      </p:sp>
      <p:sp>
        <p:nvSpPr>
          <p:cNvPr id="118828" name="任意多边形 118827"/>
          <p:cNvSpPr/>
          <p:nvPr/>
        </p:nvSpPr>
        <p:spPr>
          <a:xfrm>
            <a:off x="7697788" y="2239963"/>
            <a:ext cx="2189162" cy="374650"/>
          </a:xfrm>
          <a:custGeom>
            <a:avLst/>
            <a:gdLst/>
            <a:ahLst/>
            <a:cxnLst/>
            <a:rect l="0" t="0" r="0" b="0"/>
            <a:pathLst>
              <a:path w="1344" h="222">
                <a:moveTo>
                  <a:pt x="0" y="222"/>
                </a:moveTo>
                <a:lnTo>
                  <a:pt x="1343" y="222"/>
                </a:lnTo>
                <a:lnTo>
                  <a:pt x="1344" y="0"/>
                </a:lnTo>
              </a:path>
            </a:pathLst>
          </a:custGeom>
          <a:noFill/>
          <a:ln w="28575" cap="flat" cmpd="sng">
            <a:solidFill>
              <a:srgbClr val="333399"/>
            </a:solidFill>
            <a:prstDash val="solid"/>
            <a:round/>
            <a:headEnd type="none" w="med" len="med"/>
            <a:tailEnd type="none" w="med" len="med"/>
          </a:ln>
        </p:spPr>
        <p:txBody>
          <a:bodyPr/>
          <a:lstStyle/>
          <a:p>
            <a:endParaRPr lang="zh-CN" altLang="en-US" b="1"/>
          </a:p>
        </p:txBody>
      </p:sp>
      <p:sp>
        <p:nvSpPr>
          <p:cNvPr id="118829" name="立方体 118828"/>
          <p:cNvSpPr/>
          <p:nvPr/>
        </p:nvSpPr>
        <p:spPr>
          <a:xfrm flipH="1">
            <a:off x="7024688" y="2170113"/>
            <a:ext cx="711200" cy="492125"/>
          </a:xfrm>
          <a:prstGeom prst="cube">
            <a:avLst>
              <a:gd name="adj" fmla="val 28329"/>
            </a:avLst>
          </a:prstGeom>
          <a:solidFill>
            <a:srgbClr val="FFFF99"/>
          </a:solidFill>
          <a:ln w="9525" cap="flat" cmpd="sng">
            <a:solidFill>
              <a:schemeClr val="tx1"/>
            </a:solidFill>
            <a:prstDash val="solid"/>
            <a:miter/>
            <a:headEnd type="none" w="med" len="med"/>
            <a:tailEnd type="none" w="med" len="med"/>
          </a:ln>
        </p:spPr>
        <p:txBody>
          <a:bodyPr wrap="none" anchor="ctr"/>
          <a:lstStyle/>
          <a:p>
            <a:pPr lvl="0" algn="ctr">
              <a:buClr>
                <a:srgbClr val="000000"/>
              </a:buClr>
            </a:pPr>
            <a:r>
              <a:rPr lang="en-US" altLang="zh-CN" b="1">
                <a:solidFill>
                  <a:srgbClr val="333399"/>
                </a:solidFill>
                <a:latin typeface="Arial" panose="020B0604020202020204" pitchFamily="34" charset="0"/>
                <a:ea typeface="黑体" panose="02010600030101010101" pitchFamily="49" charset="-122"/>
              </a:rPr>
              <a:t>10 M</a:t>
            </a:r>
          </a:p>
        </p:txBody>
      </p:sp>
      <p:pic>
        <p:nvPicPr>
          <p:cNvPr id="118830" name="图片 118829"/>
          <p:cNvPicPr/>
          <p:nvPr/>
        </p:nvPicPr>
        <p:blipFill>
          <a:blip r:embed="rId6" cstate="print"/>
          <a:stretch>
            <a:fillRect/>
          </a:stretch>
        </p:blipFill>
        <p:spPr>
          <a:xfrm>
            <a:off x="8251825" y="2089150"/>
            <a:ext cx="304800" cy="282575"/>
          </a:xfrm>
          <a:prstGeom prst="rect">
            <a:avLst/>
          </a:prstGeom>
          <a:noFill/>
          <a:ln w="9525">
            <a:noFill/>
            <a:miter/>
          </a:ln>
        </p:spPr>
      </p:pic>
      <p:pic>
        <p:nvPicPr>
          <p:cNvPr id="118831" name="图片 118830"/>
          <p:cNvPicPr/>
          <p:nvPr/>
        </p:nvPicPr>
        <p:blipFill>
          <a:blip r:embed="rId6" cstate="print"/>
          <a:stretch>
            <a:fillRect/>
          </a:stretch>
        </p:blipFill>
        <p:spPr>
          <a:xfrm>
            <a:off x="9736138" y="2089150"/>
            <a:ext cx="306387" cy="282575"/>
          </a:xfrm>
          <a:prstGeom prst="rect">
            <a:avLst/>
          </a:prstGeom>
          <a:noFill/>
          <a:ln w="9525">
            <a:noFill/>
            <a:miter/>
          </a:ln>
        </p:spPr>
      </p:pic>
      <p:pic>
        <p:nvPicPr>
          <p:cNvPr id="118832" name="图片 118831"/>
          <p:cNvPicPr/>
          <p:nvPr/>
        </p:nvPicPr>
        <p:blipFill>
          <a:blip r:embed="rId6" cstate="print"/>
          <a:stretch>
            <a:fillRect/>
          </a:stretch>
        </p:blipFill>
        <p:spPr>
          <a:xfrm>
            <a:off x="8993188" y="2087563"/>
            <a:ext cx="304800" cy="284162"/>
          </a:xfrm>
          <a:prstGeom prst="rect">
            <a:avLst/>
          </a:prstGeom>
          <a:noFill/>
          <a:ln w="9525">
            <a:noFill/>
            <a:miter/>
          </a:ln>
        </p:spPr>
      </p:pic>
      <p:sp>
        <p:nvSpPr>
          <p:cNvPr id="118833" name="任意多边形 118832"/>
          <p:cNvSpPr/>
          <p:nvPr/>
        </p:nvSpPr>
        <p:spPr>
          <a:xfrm>
            <a:off x="6759575" y="2401888"/>
            <a:ext cx="312738" cy="2717800"/>
          </a:xfrm>
          <a:custGeom>
            <a:avLst/>
            <a:gdLst/>
            <a:ahLst/>
            <a:cxnLst/>
            <a:rect l="0" t="0" r="0" b="0"/>
            <a:pathLst>
              <a:path w="192" h="1612">
                <a:moveTo>
                  <a:pt x="192" y="0"/>
                </a:moveTo>
                <a:lnTo>
                  <a:pt x="0" y="0"/>
                </a:lnTo>
                <a:lnTo>
                  <a:pt x="0" y="1612"/>
                </a:lnTo>
              </a:path>
            </a:pathLst>
          </a:custGeom>
          <a:noFill/>
          <a:ln w="38100" cap="flat" cmpd="sng">
            <a:solidFill>
              <a:srgbClr val="333399"/>
            </a:solidFill>
            <a:prstDash val="solid"/>
            <a:round/>
            <a:headEnd type="none" w="med" len="med"/>
            <a:tailEnd type="none" w="med" len="med"/>
          </a:ln>
        </p:spPr>
        <p:txBody>
          <a:bodyPr/>
          <a:lstStyle/>
          <a:p>
            <a:endParaRPr lang="zh-CN" altLang="en-US" b="1"/>
          </a:p>
        </p:txBody>
      </p:sp>
      <p:sp>
        <p:nvSpPr>
          <p:cNvPr id="118834" name="任意多边形 118833"/>
          <p:cNvSpPr/>
          <p:nvPr/>
        </p:nvSpPr>
        <p:spPr>
          <a:xfrm>
            <a:off x="6877050" y="3281363"/>
            <a:ext cx="242888" cy="1920875"/>
          </a:xfrm>
          <a:custGeom>
            <a:avLst/>
            <a:gdLst/>
            <a:ahLst/>
            <a:cxnLst/>
            <a:rect l="0" t="0" r="0" b="0"/>
            <a:pathLst>
              <a:path w="150" h="1139">
                <a:moveTo>
                  <a:pt x="150" y="0"/>
                </a:moveTo>
                <a:lnTo>
                  <a:pt x="0" y="6"/>
                </a:lnTo>
                <a:lnTo>
                  <a:pt x="0" y="1139"/>
                </a:lnTo>
              </a:path>
            </a:pathLst>
          </a:custGeom>
          <a:noFill/>
          <a:ln w="38100" cap="flat" cmpd="sng">
            <a:solidFill>
              <a:srgbClr val="333399"/>
            </a:solidFill>
            <a:prstDash val="solid"/>
            <a:round/>
            <a:headEnd type="none" w="med" len="med"/>
            <a:tailEnd type="none" w="med" len="med"/>
          </a:ln>
        </p:spPr>
        <p:txBody>
          <a:bodyPr/>
          <a:lstStyle/>
          <a:p>
            <a:endParaRPr lang="zh-CN" altLang="en-US" b="1"/>
          </a:p>
        </p:txBody>
      </p:sp>
      <p:sp>
        <p:nvSpPr>
          <p:cNvPr id="118835" name="任意多边形 118834"/>
          <p:cNvSpPr/>
          <p:nvPr/>
        </p:nvSpPr>
        <p:spPr>
          <a:xfrm>
            <a:off x="6992938" y="4232275"/>
            <a:ext cx="127000" cy="1050925"/>
          </a:xfrm>
          <a:custGeom>
            <a:avLst/>
            <a:gdLst/>
            <a:ahLst/>
            <a:cxnLst/>
            <a:rect l="0" t="0" r="0" b="0"/>
            <a:pathLst>
              <a:path w="78" h="623">
                <a:moveTo>
                  <a:pt x="78" y="0"/>
                </a:moveTo>
                <a:lnTo>
                  <a:pt x="0" y="6"/>
                </a:lnTo>
                <a:lnTo>
                  <a:pt x="1" y="623"/>
                </a:lnTo>
              </a:path>
            </a:pathLst>
          </a:custGeom>
          <a:noFill/>
          <a:ln w="38100" cap="flat" cmpd="sng">
            <a:solidFill>
              <a:srgbClr val="333399"/>
            </a:solidFill>
            <a:prstDash val="solid"/>
            <a:round/>
            <a:headEnd type="none" w="med" len="med"/>
            <a:tailEnd type="none" w="med" len="med"/>
          </a:ln>
        </p:spPr>
        <p:txBody>
          <a:bodyPr/>
          <a:lstStyle/>
          <a:p>
            <a:endParaRPr lang="zh-CN" altLang="en-US" b="1"/>
          </a:p>
        </p:txBody>
      </p:sp>
      <p:sp>
        <p:nvSpPr>
          <p:cNvPr id="118836" name="立方体 118835"/>
          <p:cNvSpPr/>
          <p:nvPr/>
        </p:nvSpPr>
        <p:spPr>
          <a:xfrm flipH="1">
            <a:off x="6519863" y="4954588"/>
            <a:ext cx="785812" cy="531812"/>
          </a:xfrm>
          <a:prstGeom prst="cube">
            <a:avLst>
              <a:gd name="adj" fmla="val 28329"/>
            </a:avLst>
          </a:prstGeom>
          <a:solidFill>
            <a:srgbClr val="FFFF99"/>
          </a:solidFill>
          <a:ln w="9525" cap="flat" cmpd="sng">
            <a:solidFill>
              <a:schemeClr val="tx1"/>
            </a:solidFill>
            <a:prstDash val="solid"/>
            <a:miter/>
            <a:headEnd type="none" w="med" len="med"/>
            <a:tailEnd type="none" w="med" len="med"/>
          </a:ln>
        </p:spPr>
        <p:txBody>
          <a:bodyPr wrap="none" anchor="ctr"/>
          <a:lstStyle/>
          <a:p>
            <a:pPr lvl="0" algn="ctr">
              <a:buClr>
                <a:srgbClr val="000000"/>
              </a:buClr>
            </a:pPr>
            <a:endParaRPr lang="zh-CN" altLang="en-US" b="1" dirty="0">
              <a:solidFill>
                <a:srgbClr val="333399"/>
              </a:solidFill>
              <a:latin typeface="Arial" panose="020B0604020202020204" pitchFamily="34" charset="0"/>
              <a:ea typeface="黑体" panose="02010600030101010101" pitchFamily="49" charset="-122"/>
            </a:endParaRPr>
          </a:p>
        </p:txBody>
      </p:sp>
      <p:sp>
        <p:nvSpPr>
          <p:cNvPr id="118837" name="任意多边形 118836"/>
          <p:cNvSpPr/>
          <p:nvPr/>
        </p:nvSpPr>
        <p:spPr>
          <a:xfrm>
            <a:off x="5038725" y="4772025"/>
            <a:ext cx="1489075" cy="433388"/>
          </a:xfrm>
          <a:custGeom>
            <a:avLst/>
            <a:gdLst/>
            <a:ahLst/>
            <a:cxnLst/>
            <a:rect l="0" t="0" r="0" b="0"/>
            <a:pathLst>
              <a:path w="914" h="257">
                <a:moveTo>
                  <a:pt x="0" y="0"/>
                </a:moveTo>
                <a:lnTo>
                  <a:pt x="0" y="256"/>
                </a:lnTo>
                <a:lnTo>
                  <a:pt x="914" y="257"/>
                </a:lnTo>
              </a:path>
            </a:pathLst>
          </a:custGeom>
          <a:noFill/>
          <a:ln w="57150" cap="flat" cmpd="sng">
            <a:solidFill>
              <a:srgbClr val="333399"/>
            </a:solidFill>
            <a:prstDash val="solid"/>
            <a:round/>
            <a:headEnd type="none" w="med" len="med"/>
            <a:tailEnd type="none" w="med" len="med"/>
          </a:ln>
        </p:spPr>
        <p:txBody>
          <a:bodyPr/>
          <a:lstStyle/>
          <a:p>
            <a:endParaRPr lang="zh-CN" altLang="en-US" b="1"/>
          </a:p>
        </p:txBody>
      </p:sp>
      <p:sp>
        <p:nvSpPr>
          <p:cNvPr id="118838" name="文本框 118837"/>
          <p:cNvSpPr txBox="1"/>
          <p:nvPr/>
        </p:nvSpPr>
        <p:spPr>
          <a:xfrm>
            <a:off x="6446838" y="5556250"/>
            <a:ext cx="309880" cy="518160"/>
          </a:xfrm>
          <a:prstGeom prst="rect">
            <a:avLst/>
          </a:prstGeom>
          <a:noFill/>
          <a:ln w="9525">
            <a:noFill/>
            <a:miter/>
          </a:ln>
        </p:spPr>
        <p:txBody>
          <a:bodyPr wrap="none" anchor="t">
            <a:spAutoFit/>
          </a:bodyPr>
          <a:lstStyle/>
          <a:p>
            <a:pPr lvl="0">
              <a:buClr>
                <a:srgbClr val="000000"/>
              </a:buClr>
            </a:pPr>
            <a:endParaRPr lang="zh-CN" altLang="en-US" sz="2800" b="1" dirty="0">
              <a:solidFill>
                <a:srgbClr val="333399"/>
              </a:solidFill>
              <a:latin typeface="Arial" panose="020B0604020202020204" pitchFamily="34" charset="0"/>
              <a:ea typeface="黑体" panose="02010600030101010101" pitchFamily="49" charset="-122"/>
            </a:endParaRPr>
          </a:p>
        </p:txBody>
      </p:sp>
      <p:sp>
        <p:nvSpPr>
          <p:cNvPr id="118839" name="文本框 118838"/>
          <p:cNvSpPr txBox="1"/>
          <p:nvPr/>
        </p:nvSpPr>
        <p:spPr>
          <a:xfrm>
            <a:off x="6567488" y="5127625"/>
            <a:ext cx="817880" cy="348615"/>
          </a:xfrm>
          <a:prstGeom prst="rect">
            <a:avLst/>
          </a:prstGeom>
          <a:noFill/>
          <a:ln w="9525">
            <a:noFill/>
            <a:miter/>
          </a:ln>
        </p:spPr>
        <p:txBody>
          <a:bodyPr wrap="none" anchor="t">
            <a:spAutoFit/>
          </a:bodyPr>
          <a:lstStyle/>
          <a:p>
            <a:pPr lvl="0">
              <a:lnSpc>
                <a:spcPct val="85000"/>
              </a:lnSpc>
              <a:buClr>
                <a:srgbClr val="000000"/>
              </a:buClr>
            </a:pPr>
            <a:r>
              <a:rPr lang="en-US" altLang="zh-CN" b="1">
                <a:solidFill>
                  <a:srgbClr val="333399"/>
                </a:solidFill>
                <a:latin typeface="Arial" panose="020B0604020202020204" pitchFamily="34" charset="0"/>
                <a:ea typeface="黑体" panose="02010600030101010101" pitchFamily="49" charset="-122"/>
              </a:rPr>
              <a:t>100 M</a:t>
            </a:r>
          </a:p>
        </p:txBody>
      </p:sp>
      <p:pic>
        <p:nvPicPr>
          <p:cNvPr id="118840" name="图片 118839"/>
          <p:cNvPicPr/>
          <p:nvPr/>
        </p:nvPicPr>
        <p:blipFill>
          <a:blip r:embed="rId6" cstate="print"/>
          <a:stretch>
            <a:fillRect/>
          </a:stretch>
        </p:blipFill>
        <p:spPr>
          <a:xfrm>
            <a:off x="9893300" y="3868738"/>
            <a:ext cx="306388" cy="282575"/>
          </a:xfrm>
          <a:prstGeom prst="rect">
            <a:avLst/>
          </a:prstGeom>
          <a:noFill/>
          <a:ln w="9525">
            <a:noFill/>
            <a:miter/>
          </a:ln>
        </p:spPr>
      </p:pic>
      <p:sp>
        <p:nvSpPr>
          <p:cNvPr id="118841" name="任意多边形 118840"/>
          <p:cNvSpPr/>
          <p:nvPr/>
        </p:nvSpPr>
        <p:spPr>
          <a:xfrm>
            <a:off x="4883150" y="4757738"/>
            <a:ext cx="1588" cy="715962"/>
          </a:xfrm>
          <a:custGeom>
            <a:avLst/>
            <a:gdLst/>
            <a:ahLst/>
            <a:cxnLst/>
            <a:rect l="0" t="0" r="0" b="0"/>
            <a:pathLst>
              <a:path w="1" h="424">
                <a:moveTo>
                  <a:pt x="0" y="0"/>
                </a:moveTo>
                <a:lnTo>
                  <a:pt x="0" y="424"/>
                </a:lnTo>
              </a:path>
            </a:pathLst>
          </a:custGeom>
          <a:noFill/>
          <a:ln w="76200" cap="flat" cmpd="sng">
            <a:solidFill>
              <a:srgbClr val="333399"/>
            </a:solidFill>
            <a:prstDash val="solid"/>
            <a:round/>
            <a:headEnd type="none" w="med" len="med"/>
            <a:tailEnd type="none" w="med" len="med"/>
          </a:ln>
        </p:spPr>
        <p:txBody>
          <a:bodyPr/>
          <a:lstStyle/>
          <a:p>
            <a:endParaRPr lang="zh-CN" altLang="en-US" b="1"/>
          </a:p>
        </p:txBody>
      </p:sp>
      <p:sp>
        <p:nvSpPr>
          <p:cNvPr id="118842" name="任意多边形 118841"/>
          <p:cNvSpPr/>
          <p:nvPr/>
        </p:nvSpPr>
        <p:spPr>
          <a:xfrm flipH="1">
            <a:off x="4648200" y="4799013"/>
            <a:ext cx="77788" cy="889000"/>
          </a:xfrm>
          <a:custGeom>
            <a:avLst/>
            <a:gdLst/>
            <a:ahLst/>
            <a:cxnLst/>
            <a:rect l="0" t="0" r="0" b="0"/>
            <a:pathLst>
              <a:path w="1" h="408">
                <a:moveTo>
                  <a:pt x="0" y="0"/>
                </a:moveTo>
                <a:lnTo>
                  <a:pt x="0" y="408"/>
                </a:lnTo>
              </a:path>
            </a:pathLst>
          </a:custGeom>
          <a:noFill/>
          <a:ln w="76200" cap="flat" cmpd="sng">
            <a:solidFill>
              <a:srgbClr val="333399"/>
            </a:solidFill>
            <a:prstDash val="solid"/>
            <a:round/>
            <a:headEnd type="none" w="med" len="med"/>
            <a:tailEnd type="none" w="med" len="med"/>
          </a:ln>
        </p:spPr>
        <p:txBody>
          <a:bodyPr/>
          <a:lstStyle/>
          <a:p>
            <a:endParaRPr lang="zh-CN" altLang="en-US" b="1"/>
          </a:p>
        </p:txBody>
      </p:sp>
      <p:sp>
        <p:nvSpPr>
          <p:cNvPr id="118843" name="矩形 118842"/>
          <p:cNvSpPr/>
          <p:nvPr/>
        </p:nvSpPr>
        <p:spPr>
          <a:xfrm>
            <a:off x="1755775" y="1966913"/>
            <a:ext cx="2266950" cy="917575"/>
          </a:xfrm>
          <a:prstGeom prst="rect">
            <a:avLst/>
          </a:prstGeom>
          <a:solidFill>
            <a:srgbClr val="FFFF99"/>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anchor="t"/>
          <a:lstStyle/>
          <a:p>
            <a:pPr lvl="0" eaLnBrk="0" hangingPunct="0"/>
            <a:endParaRPr lang="zh-CN" altLang="en-US" b="1">
              <a:latin typeface="Arial" panose="020B0604020202020204" pitchFamily="34" charset="0"/>
              <a:ea typeface="Arial" panose="020B0604020202020204" pitchFamily="34" charset="0"/>
            </a:endParaRPr>
          </a:p>
        </p:txBody>
      </p:sp>
      <p:sp>
        <p:nvSpPr>
          <p:cNvPr id="118844" name="立方体 118843"/>
          <p:cNvSpPr/>
          <p:nvPr/>
        </p:nvSpPr>
        <p:spPr>
          <a:xfrm flipH="1">
            <a:off x="4095750" y="4346575"/>
            <a:ext cx="1177925" cy="533400"/>
          </a:xfrm>
          <a:prstGeom prst="cube">
            <a:avLst>
              <a:gd name="adj" fmla="val 28329"/>
            </a:avLst>
          </a:prstGeom>
          <a:solidFill>
            <a:srgbClr val="FFCCFF"/>
          </a:solidFill>
          <a:ln w="9525" cap="flat" cmpd="sng">
            <a:solidFill>
              <a:schemeClr val="tx1"/>
            </a:solidFill>
            <a:prstDash val="solid"/>
            <a:miter/>
            <a:headEnd type="none" w="med" len="med"/>
            <a:tailEnd type="none" w="med" len="med"/>
          </a:ln>
        </p:spPr>
        <p:txBody>
          <a:bodyPr wrap="none" anchor="ctr"/>
          <a:lstStyle/>
          <a:p>
            <a:pPr lvl="0" algn="ctr">
              <a:buClr>
                <a:srgbClr val="000000"/>
              </a:buClr>
            </a:pPr>
            <a:endParaRPr lang="zh-CN" altLang="en-US" b="1" dirty="0">
              <a:solidFill>
                <a:srgbClr val="333399"/>
              </a:solidFill>
              <a:latin typeface="Arial" panose="020B0604020202020204" pitchFamily="34" charset="0"/>
              <a:ea typeface="黑体" panose="02010600030101010101" pitchFamily="49" charset="-122"/>
            </a:endParaRPr>
          </a:p>
        </p:txBody>
      </p:sp>
      <p:sp>
        <p:nvSpPr>
          <p:cNvPr id="118845" name="任意多边形 118844"/>
          <p:cNvSpPr/>
          <p:nvPr/>
        </p:nvSpPr>
        <p:spPr>
          <a:xfrm>
            <a:off x="3332163" y="2614613"/>
            <a:ext cx="846137" cy="1995487"/>
          </a:xfrm>
          <a:custGeom>
            <a:avLst/>
            <a:gdLst/>
            <a:ahLst/>
            <a:cxnLst/>
            <a:rect l="0" t="0" r="0" b="0"/>
            <a:pathLst>
              <a:path w="520" h="1016">
                <a:moveTo>
                  <a:pt x="0" y="0"/>
                </a:moveTo>
                <a:lnTo>
                  <a:pt x="0" y="1016"/>
                </a:lnTo>
                <a:lnTo>
                  <a:pt x="520" y="1016"/>
                </a:lnTo>
              </a:path>
            </a:pathLst>
          </a:custGeom>
          <a:noFill/>
          <a:ln w="38100" cap="flat" cmpd="sng">
            <a:solidFill>
              <a:srgbClr val="333399"/>
            </a:solidFill>
            <a:prstDash val="solid"/>
            <a:round/>
            <a:headEnd type="none" w="med" len="med"/>
            <a:tailEnd type="none" w="med" len="med"/>
          </a:ln>
        </p:spPr>
        <p:txBody>
          <a:bodyPr/>
          <a:lstStyle/>
          <a:p>
            <a:endParaRPr lang="zh-CN" altLang="en-US" b="1"/>
          </a:p>
        </p:txBody>
      </p:sp>
      <p:sp>
        <p:nvSpPr>
          <p:cNvPr id="118846" name="文本框 118845"/>
          <p:cNvSpPr txBox="1"/>
          <p:nvPr/>
        </p:nvSpPr>
        <p:spPr>
          <a:xfrm>
            <a:off x="3319463" y="3103563"/>
            <a:ext cx="2011680" cy="457200"/>
          </a:xfrm>
          <a:prstGeom prst="rect">
            <a:avLst/>
          </a:prstGeom>
          <a:noFill/>
          <a:ln w="9525">
            <a:noFill/>
            <a:miter/>
          </a:ln>
        </p:spPr>
        <p:txBody>
          <a:bodyPr wrap="none" anchor="t">
            <a:spAutoFit/>
          </a:bodyPr>
          <a:lstStyle/>
          <a:p>
            <a:pPr lvl="0">
              <a:buClr>
                <a:srgbClr val="000000"/>
              </a:buClr>
            </a:pPr>
            <a:r>
              <a:rPr lang="zh-CN" altLang="en-US" sz="2400" b="1" dirty="0">
                <a:solidFill>
                  <a:srgbClr val="333399"/>
                </a:solidFill>
                <a:latin typeface="Arial" panose="020B0604020202020204" pitchFamily="34" charset="0"/>
                <a:ea typeface="黑体" panose="02010600030101010101" pitchFamily="49" charset="-122"/>
              </a:rPr>
              <a:t>吉比特以太网</a:t>
            </a:r>
          </a:p>
        </p:txBody>
      </p:sp>
      <p:sp>
        <p:nvSpPr>
          <p:cNvPr id="118847" name="文本框 118846"/>
          <p:cNvSpPr txBox="1"/>
          <p:nvPr/>
        </p:nvSpPr>
        <p:spPr>
          <a:xfrm>
            <a:off x="3786188" y="3751263"/>
            <a:ext cx="2011680" cy="457200"/>
          </a:xfrm>
          <a:prstGeom prst="rect">
            <a:avLst/>
          </a:prstGeom>
          <a:noFill/>
          <a:ln w="9525">
            <a:noFill/>
            <a:miter/>
          </a:ln>
        </p:spPr>
        <p:txBody>
          <a:bodyPr wrap="none" anchor="t">
            <a:spAutoFit/>
          </a:bodyPr>
          <a:lstStyle/>
          <a:p>
            <a:pPr lvl="0">
              <a:buClr>
                <a:srgbClr val="000000"/>
              </a:buClr>
            </a:pPr>
            <a:r>
              <a:rPr lang="zh-CN" altLang="en-US" sz="2400" b="1" dirty="0">
                <a:solidFill>
                  <a:srgbClr val="333399"/>
                </a:solidFill>
                <a:latin typeface="Arial" panose="020B0604020202020204" pitchFamily="34" charset="0"/>
                <a:ea typeface="黑体" panose="02010600030101010101" pitchFamily="49" charset="-122"/>
              </a:rPr>
              <a:t>光结点汇接点</a:t>
            </a:r>
          </a:p>
        </p:txBody>
      </p:sp>
      <p:pic>
        <p:nvPicPr>
          <p:cNvPr id="118848" name="图片 118847"/>
          <p:cNvPicPr/>
          <p:nvPr/>
        </p:nvPicPr>
        <p:blipFill>
          <a:blip r:embed="rId7" cstate="print"/>
          <a:stretch>
            <a:fillRect/>
          </a:stretch>
        </p:blipFill>
        <p:spPr>
          <a:xfrm>
            <a:off x="8323263" y="5365750"/>
            <a:ext cx="755650" cy="915988"/>
          </a:xfrm>
          <a:prstGeom prst="rect">
            <a:avLst/>
          </a:prstGeom>
          <a:noFill/>
          <a:ln w="9525">
            <a:noFill/>
            <a:miter/>
          </a:ln>
        </p:spPr>
      </p:pic>
      <p:pic>
        <p:nvPicPr>
          <p:cNvPr id="118849" name="图片 118848"/>
          <p:cNvPicPr/>
          <p:nvPr/>
        </p:nvPicPr>
        <p:blipFill>
          <a:blip r:embed="rId7" cstate="print"/>
          <a:stretch>
            <a:fillRect/>
          </a:stretch>
        </p:blipFill>
        <p:spPr>
          <a:xfrm>
            <a:off x="9026525" y="5688013"/>
            <a:ext cx="755650" cy="917575"/>
          </a:xfrm>
          <a:prstGeom prst="rect">
            <a:avLst/>
          </a:prstGeom>
          <a:noFill/>
          <a:ln w="9525">
            <a:noFill/>
            <a:miter/>
          </a:ln>
        </p:spPr>
      </p:pic>
      <p:sp>
        <p:nvSpPr>
          <p:cNvPr id="118850" name="任意多边形 118849"/>
          <p:cNvSpPr/>
          <p:nvPr/>
        </p:nvSpPr>
        <p:spPr>
          <a:xfrm flipH="1">
            <a:off x="3084513" y="2533650"/>
            <a:ext cx="77787" cy="890588"/>
          </a:xfrm>
          <a:custGeom>
            <a:avLst/>
            <a:gdLst/>
            <a:ahLst/>
            <a:cxnLst/>
            <a:rect l="0" t="0" r="0" b="0"/>
            <a:pathLst>
              <a:path w="1" h="408">
                <a:moveTo>
                  <a:pt x="0" y="0"/>
                </a:moveTo>
                <a:lnTo>
                  <a:pt x="0" y="408"/>
                </a:lnTo>
              </a:path>
            </a:pathLst>
          </a:custGeom>
          <a:noFill/>
          <a:ln w="38100" cap="flat" cmpd="sng">
            <a:solidFill>
              <a:srgbClr val="333399"/>
            </a:solidFill>
            <a:prstDash val="solid"/>
            <a:round/>
            <a:headEnd type="none" w="med" len="med"/>
            <a:tailEnd type="none" w="med" len="med"/>
          </a:ln>
        </p:spPr>
        <p:txBody>
          <a:bodyPr/>
          <a:lstStyle/>
          <a:p>
            <a:endParaRPr lang="zh-CN" altLang="en-US" b="1"/>
          </a:p>
        </p:txBody>
      </p:sp>
      <p:sp>
        <p:nvSpPr>
          <p:cNvPr id="118851" name="任意多边形 118850"/>
          <p:cNvSpPr/>
          <p:nvPr/>
        </p:nvSpPr>
        <p:spPr>
          <a:xfrm flipH="1">
            <a:off x="2927350" y="2533650"/>
            <a:ext cx="79375" cy="890588"/>
          </a:xfrm>
          <a:custGeom>
            <a:avLst/>
            <a:gdLst/>
            <a:ahLst/>
            <a:cxnLst/>
            <a:rect l="0" t="0" r="0" b="0"/>
            <a:pathLst>
              <a:path w="1" h="408">
                <a:moveTo>
                  <a:pt x="0" y="0"/>
                </a:moveTo>
                <a:lnTo>
                  <a:pt x="0" y="408"/>
                </a:lnTo>
              </a:path>
            </a:pathLst>
          </a:custGeom>
          <a:noFill/>
          <a:ln w="38100" cap="flat" cmpd="sng">
            <a:solidFill>
              <a:srgbClr val="333399"/>
            </a:solidFill>
            <a:prstDash val="solid"/>
            <a:round/>
            <a:headEnd type="none" w="med" len="med"/>
            <a:tailEnd type="none" w="med" len="med"/>
          </a:ln>
        </p:spPr>
        <p:txBody>
          <a:bodyPr/>
          <a:lstStyle/>
          <a:p>
            <a:endParaRPr lang="zh-CN" altLang="en-US" b="1"/>
          </a:p>
        </p:txBody>
      </p:sp>
      <p:sp>
        <p:nvSpPr>
          <p:cNvPr id="118852" name="任意多边形 118851"/>
          <p:cNvSpPr/>
          <p:nvPr/>
        </p:nvSpPr>
        <p:spPr>
          <a:xfrm flipH="1">
            <a:off x="2771775" y="2533650"/>
            <a:ext cx="77788" cy="890588"/>
          </a:xfrm>
          <a:custGeom>
            <a:avLst/>
            <a:gdLst/>
            <a:ahLst/>
            <a:cxnLst/>
            <a:rect l="0" t="0" r="0" b="0"/>
            <a:pathLst>
              <a:path w="1" h="408">
                <a:moveTo>
                  <a:pt x="0" y="0"/>
                </a:moveTo>
                <a:lnTo>
                  <a:pt x="0" y="408"/>
                </a:lnTo>
              </a:path>
            </a:pathLst>
          </a:custGeom>
          <a:noFill/>
          <a:ln w="38100" cap="flat" cmpd="sng">
            <a:solidFill>
              <a:srgbClr val="333399"/>
            </a:solidFill>
            <a:prstDash val="solid"/>
            <a:round/>
            <a:headEnd type="none" w="med" len="med"/>
            <a:tailEnd type="none" w="med" len="med"/>
          </a:ln>
        </p:spPr>
        <p:txBody>
          <a:bodyPr/>
          <a:lstStyle/>
          <a:p>
            <a:endParaRPr lang="zh-CN" altLang="en-US" b="1"/>
          </a:p>
        </p:txBody>
      </p:sp>
      <p:sp>
        <p:nvSpPr>
          <p:cNvPr id="118853" name="任意多边形 118852"/>
          <p:cNvSpPr/>
          <p:nvPr/>
        </p:nvSpPr>
        <p:spPr>
          <a:xfrm flipH="1">
            <a:off x="2614613" y="2533650"/>
            <a:ext cx="79375" cy="890588"/>
          </a:xfrm>
          <a:custGeom>
            <a:avLst/>
            <a:gdLst/>
            <a:ahLst/>
            <a:cxnLst/>
            <a:rect l="0" t="0" r="0" b="0"/>
            <a:pathLst>
              <a:path w="1" h="408">
                <a:moveTo>
                  <a:pt x="0" y="0"/>
                </a:moveTo>
                <a:lnTo>
                  <a:pt x="0" y="408"/>
                </a:lnTo>
              </a:path>
            </a:pathLst>
          </a:custGeom>
          <a:noFill/>
          <a:ln w="38100" cap="flat" cmpd="sng">
            <a:solidFill>
              <a:srgbClr val="333399"/>
            </a:solidFill>
            <a:prstDash val="solid"/>
            <a:round/>
            <a:headEnd type="none" w="med" len="med"/>
            <a:tailEnd type="none" w="med" len="med"/>
          </a:ln>
        </p:spPr>
        <p:txBody>
          <a:bodyPr/>
          <a:lstStyle/>
          <a:p>
            <a:endParaRPr lang="zh-CN" altLang="en-US" b="1"/>
          </a:p>
        </p:txBody>
      </p:sp>
      <p:sp>
        <p:nvSpPr>
          <p:cNvPr id="118854" name="立方体 118853"/>
          <p:cNvSpPr/>
          <p:nvPr/>
        </p:nvSpPr>
        <p:spPr>
          <a:xfrm flipH="1">
            <a:off x="2417763" y="2139950"/>
            <a:ext cx="1176337" cy="533400"/>
          </a:xfrm>
          <a:prstGeom prst="cube">
            <a:avLst>
              <a:gd name="adj" fmla="val 28329"/>
            </a:avLst>
          </a:prstGeom>
          <a:solidFill>
            <a:srgbClr val="FFCCFF"/>
          </a:solidFill>
          <a:ln w="9525" cap="flat" cmpd="sng">
            <a:solidFill>
              <a:schemeClr val="tx1"/>
            </a:solidFill>
            <a:prstDash val="solid"/>
            <a:miter/>
            <a:headEnd type="none" w="med" len="med"/>
            <a:tailEnd type="none" w="med" len="med"/>
          </a:ln>
        </p:spPr>
        <p:txBody>
          <a:bodyPr wrap="none" anchor="ctr"/>
          <a:lstStyle/>
          <a:p>
            <a:pPr lvl="0" algn="ctr">
              <a:buClr>
                <a:srgbClr val="000000"/>
              </a:buClr>
            </a:pPr>
            <a:endParaRPr lang="zh-CN" altLang="en-US" b="1" dirty="0">
              <a:solidFill>
                <a:srgbClr val="333399"/>
              </a:solidFill>
              <a:latin typeface="Arial" panose="020B0604020202020204" pitchFamily="34" charset="0"/>
              <a:ea typeface="黑体" panose="02010600030101010101" pitchFamily="49" charset="-122"/>
            </a:endParaRPr>
          </a:p>
        </p:txBody>
      </p:sp>
      <p:sp>
        <p:nvSpPr>
          <p:cNvPr id="118855" name="文本框 118854"/>
          <p:cNvSpPr txBox="1"/>
          <p:nvPr/>
        </p:nvSpPr>
        <p:spPr>
          <a:xfrm>
            <a:off x="2654300" y="2254250"/>
            <a:ext cx="881380" cy="365760"/>
          </a:xfrm>
          <a:prstGeom prst="rect">
            <a:avLst/>
          </a:prstGeom>
          <a:noFill/>
          <a:ln w="9525">
            <a:noFill/>
            <a:miter/>
          </a:ln>
        </p:spPr>
        <p:txBody>
          <a:bodyPr wrap="none" anchor="t">
            <a:spAutoFit/>
          </a:bodyPr>
          <a:lstStyle/>
          <a:p>
            <a:pPr lvl="0">
              <a:buClr>
                <a:srgbClr val="000000"/>
              </a:buClr>
            </a:pPr>
            <a:r>
              <a:rPr lang="en-US" altLang="zh-CN" b="1">
                <a:solidFill>
                  <a:srgbClr val="333399"/>
                </a:solidFill>
                <a:latin typeface="Arial" panose="020B0604020202020204" pitchFamily="34" charset="0"/>
                <a:ea typeface="黑体" panose="02010600030101010101" pitchFamily="49" charset="-122"/>
              </a:rPr>
              <a:t>1 </a:t>
            </a:r>
            <a:r>
              <a:rPr lang="en-US" altLang="zh-CN" b="1" err="1">
                <a:solidFill>
                  <a:srgbClr val="333399"/>
                </a:solidFill>
                <a:latin typeface="Arial" panose="020B0604020202020204" pitchFamily="34" charset="0"/>
                <a:ea typeface="黑体" panose="02010600030101010101" pitchFamily="49" charset="-122"/>
              </a:rPr>
              <a:t>Gb/s</a:t>
            </a:r>
            <a:endParaRPr lang="en-US" altLang="zh-CN" b="1">
              <a:solidFill>
                <a:srgbClr val="333399"/>
              </a:solidFill>
              <a:latin typeface="Arial" panose="020B0604020202020204" pitchFamily="34" charset="0"/>
              <a:ea typeface="黑体" panose="02010600030101010101" pitchFamily="49" charset="-122"/>
            </a:endParaRPr>
          </a:p>
        </p:txBody>
      </p:sp>
      <p:sp>
        <p:nvSpPr>
          <p:cNvPr id="118856" name="文本框 118855"/>
          <p:cNvSpPr txBox="1"/>
          <p:nvPr/>
        </p:nvSpPr>
        <p:spPr>
          <a:xfrm>
            <a:off x="4297363" y="4510088"/>
            <a:ext cx="881380" cy="365760"/>
          </a:xfrm>
          <a:prstGeom prst="rect">
            <a:avLst/>
          </a:prstGeom>
          <a:noFill/>
          <a:ln w="9525">
            <a:noFill/>
            <a:miter/>
          </a:ln>
        </p:spPr>
        <p:txBody>
          <a:bodyPr wrap="none" anchor="t">
            <a:spAutoFit/>
          </a:bodyPr>
          <a:lstStyle/>
          <a:p>
            <a:pPr lvl="0">
              <a:buClr>
                <a:srgbClr val="000000"/>
              </a:buClr>
            </a:pPr>
            <a:r>
              <a:rPr lang="en-US" altLang="zh-CN" b="1">
                <a:solidFill>
                  <a:srgbClr val="333399"/>
                </a:solidFill>
                <a:latin typeface="Arial" panose="020B0604020202020204" pitchFamily="34" charset="0"/>
                <a:ea typeface="黑体" panose="02010600030101010101" pitchFamily="49" charset="-122"/>
              </a:rPr>
              <a:t>1 </a:t>
            </a:r>
            <a:r>
              <a:rPr lang="en-US" altLang="zh-CN" b="1" err="1">
                <a:solidFill>
                  <a:srgbClr val="333399"/>
                </a:solidFill>
                <a:latin typeface="Arial" panose="020B0604020202020204" pitchFamily="34" charset="0"/>
                <a:ea typeface="黑体" panose="02010600030101010101" pitchFamily="49" charset="-122"/>
              </a:rPr>
              <a:t>Gb/s</a:t>
            </a:r>
            <a:endParaRPr lang="en-US" altLang="zh-CN" b="1">
              <a:solidFill>
                <a:srgbClr val="333399"/>
              </a:solidFill>
              <a:latin typeface="Arial" panose="020B0604020202020204" pitchFamily="34" charset="0"/>
              <a:ea typeface="黑体" panose="02010600030101010101" pitchFamily="49" charset="-122"/>
            </a:endParaRPr>
          </a:p>
        </p:txBody>
      </p:sp>
      <p:sp>
        <p:nvSpPr>
          <p:cNvPr id="118857" name="文本框 118856"/>
          <p:cNvSpPr txBox="1"/>
          <p:nvPr/>
        </p:nvSpPr>
        <p:spPr>
          <a:xfrm>
            <a:off x="1598613" y="1554163"/>
            <a:ext cx="2581275" cy="396240"/>
          </a:xfrm>
          <a:prstGeom prst="rect">
            <a:avLst/>
          </a:prstGeom>
          <a:noFill/>
          <a:ln w="9525">
            <a:noFill/>
            <a:miter/>
          </a:ln>
        </p:spPr>
        <p:txBody>
          <a:bodyPr wrap="none" anchor="t">
            <a:spAutoFit/>
          </a:bodyPr>
          <a:lstStyle/>
          <a:p>
            <a:pPr lvl="0">
              <a:buClr>
                <a:srgbClr val="000000"/>
              </a:buClr>
            </a:pPr>
            <a:r>
              <a:rPr lang="zh-CN" altLang="en-US" sz="2000" b="1" dirty="0">
                <a:solidFill>
                  <a:srgbClr val="333399"/>
                </a:solidFill>
                <a:latin typeface="Arial" panose="020B0604020202020204" pitchFamily="34" charset="0"/>
                <a:ea typeface="黑体" panose="02010600030101010101" pitchFamily="49" charset="-122"/>
              </a:rPr>
              <a:t>高速汇接点 </a:t>
            </a:r>
            <a:r>
              <a:rPr lang="en-US" altLang="zh-CN" sz="2000" b="1" err="1">
                <a:solidFill>
                  <a:srgbClr val="333399"/>
                </a:solidFill>
                <a:latin typeface="Arial" panose="020B0604020202020204" pitchFamily="34" charset="0"/>
                <a:ea typeface="黑体" panose="02010600030101010101" pitchFamily="49" charset="-122"/>
              </a:rPr>
              <a:t>GigaPoP</a:t>
            </a:r>
            <a:endParaRPr lang="en-US" altLang="zh-CN" sz="2000" b="1">
              <a:solidFill>
                <a:srgbClr val="333399"/>
              </a:solidFill>
              <a:latin typeface="Arial" panose="020B0604020202020204" pitchFamily="34" charset="0"/>
              <a:ea typeface="黑体" panose="02010600030101010101" pitchFamily="49" charset="-122"/>
            </a:endParaRPr>
          </a:p>
        </p:txBody>
      </p:sp>
      <p:sp>
        <p:nvSpPr>
          <p:cNvPr id="10310" name="日期占位符 1"/>
          <p:cNvSpPr>
            <a:spLocks noGrp="1"/>
          </p:cNvSpPr>
          <p:nvPr>
            <p:ph type="dt" sz="half" idx="10"/>
          </p:nvPr>
        </p:nvSpPr>
        <p:spPr>
          <a:xfrm>
            <a:off x="8040688" y="0"/>
            <a:ext cx="2514600" cy="260350"/>
          </a:xfrm>
          <a:prstGeom prst="rect">
            <a:avLst/>
          </a:prstGeom>
          <a:noFill/>
          <a:ln w="9525">
            <a:noFill/>
            <a:miter/>
          </a:ln>
        </p:spPr>
        <p:txBody>
          <a:bodyPr anchor="t"/>
          <a:lstStyle/>
          <a:p>
            <a:r>
              <a:rPr lang="zh-CN" altLang="en-US" b="1" dirty="0">
                <a:ea typeface="Gulim" panose="020B0600000101010101" pitchFamily="34" charset="-127"/>
              </a:rPr>
              <a:t>wps.cn/moban</a:t>
            </a:r>
            <a:endParaRPr lang="en-US" altLang="zh-CN" b="1">
              <a:latin typeface="Verdana" panose="020B0604030504040204" pitchFamily="34" charset="0"/>
              <a:ea typeface="Gulim" panose="020B0600000101010101" pitchFamily="34" charset="-127"/>
            </a:endParaRPr>
          </a:p>
          <a:p>
            <a:endParaRPr lang="zh-CN" altLang="en-US" b="1" dirty="0">
              <a:latin typeface="Verdana" panose="020B0604030504040204" pitchFamily="34" charset="0"/>
              <a:ea typeface="Gulim" panose="020B0600000101010101" pitchFamily="34" charset="-127"/>
            </a:endParaRPr>
          </a:p>
        </p:txBody>
      </p:sp>
    </p:spTree>
    <p:extLst>
      <p:ext uri="{BB962C8B-B14F-4D97-AF65-F5344CB8AC3E}">
        <p14:creationId xmlns:p14="http://schemas.microsoft.com/office/powerpoint/2010/main" val="385923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18803"/>
                                        </p:tgtEl>
                                        <p:attrNameLst>
                                          <p:attrName>style.visibility</p:attrName>
                                        </p:attrNameLst>
                                      </p:cBhvr>
                                      <p:to>
                                        <p:strVal val="visible"/>
                                      </p:to>
                                    </p:set>
                                    <p:anim calcmode="lin" valueType="num">
                                      <p:cBhvr>
                                        <p:cTn id="7" dur="1000" fill="hold"/>
                                        <p:tgtEl>
                                          <p:spTgt spid="118803"/>
                                        </p:tgtEl>
                                        <p:attrNameLst>
                                          <p:attrName>ppt_w</p:attrName>
                                        </p:attrNameLst>
                                      </p:cBhvr>
                                      <p:tavLst>
                                        <p:tav tm="0">
                                          <p:val>
                                            <p:strVal val="#ppt_w*0.70"/>
                                          </p:val>
                                        </p:tav>
                                        <p:tav tm="100000">
                                          <p:val>
                                            <p:strVal val="#ppt_w"/>
                                          </p:val>
                                        </p:tav>
                                      </p:tavLst>
                                    </p:anim>
                                    <p:anim calcmode="lin" valueType="num">
                                      <p:cBhvr>
                                        <p:cTn id="8" dur="1000" fill="hold"/>
                                        <p:tgtEl>
                                          <p:spTgt spid="118803"/>
                                        </p:tgtEl>
                                        <p:attrNameLst>
                                          <p:attrName>ppt_h</p:attrName>
                                        </p:attrNameLst>
                                      </p:cBhvr>
                                      <p:tavLst>
                                        <p:tav tm="0">
                                          <p:val>
                                            <p:strVal val="#ppt_h"/>
                                          </p:val>
                                        </p:tav>
                                        <p:tav tm="100000">
                                          <p:val>
                                            <p:strVal val="#ppt_h"/>
                                          </p:val>
                                        </p:tav>
                                      </p:tavLst>
                                    </p:anim>
                                    <p:animEffect transition="in" filter="fade">
                                      <p:cBhvr>
                                        <p:cTn id="9" dur="1000"/>
                                        <p:tgtEl>
                                          <p:spTgt spid="118803"/>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8804"/>
                                        </p:tgtEl>
                                        <p:attrNameLst>
                                          <p:attrName>style.visibility</p:attrName>
                                        </p:attrNameLst>
                                      </p:cBhvr>
                                      <p:to>
                                        <p:strVal val="visible"/>
                                      </p:to>
                                    </p:set>
                                    <p:animEffect transition="in" filter="fade">
                                      <p:cBhvr>
                                        <p:cTn id="13" dur="1000"/>
                                        <p:tgtEl>
                                          <p:spTgt spid="118804"/>
                                        </p:tgtEl>
                                      </p:cBhvr>
                                    </p:animEffect>
                                  </p:childTnLst>
                                </p:cTn>
                              </p:par>
                              <p:par>
                                <p:cTn id="14" presetID="10" presetClass="entr" presetSubtype="0" fill="hold" nodeType="withEffect">
                                  <p:stCondLst>
                                    <p:cond delay="0"/>
                                  </p:stCondLst>
                                  <p:childTnLst>
                                    <p:set>
                                      <p:cBhvr>
                                        <p:cTn id="15" dur="1" fill="hold">
                                          <p:stCondLst>
                                            <p:cond delay="0"/>
                                          </p:stCondLst>
                                        </p:cTn>
                                        <p:tgtEl>
                                          <p:spTgt spid="118805"/>
                                        </p:tgtEl>
                                        <p:attrNameLst>
                                          <p:attrName>style.visibility</p:attrName>
                                        </p:attrNameLst>
                                      </p:cBhvr>
                                      <p:to>
                                        <p:strVal val="visible"/>
                                      </p:to>
                                    </p:set>
                                    <p:animEffect transition="in" filter="fade">
                                      <p:cBhvr>
                                        <p:cTn id="16" dur="2000"/>
                                        <p:tgtEl>
                                          <p:spTgt spid="118805"/>
                                        </p:tgtEl>
                                      </p:cBhvr>
                                    </p:animEffect>
                                  </p:childTnLst>
                                </p:cTn>
                              </p:par>
                              <p:par>
                                <p:cTn id="17" presetID="10" presetClass="entr" presetSubtype="0" fill="hold" nodeType="withEffect">
                                  <p:stCondLst>
                                    <p:cond delay="0"/>
                                  </p:stCondLst>
                                  <p:childTnLst>
                                    <p:set>
                                      <p:cBhvr>
                                        <p:cTn id="18" dur="1" fill="hold">
                                          <p:stCondLst>
                                            <p:cond delay="0"/>
                                          </p:stCondLst>
                                        </p:cTn>
                                        <p:tgtEl>
                                          <p:spTgt spid="118806"/>
                                        </p:tgtEl>
                                        <p:attrNameLst>
                                          <p:attrName>style.visibility</p:attrName>
                                        </p:attrNameLst>
                                      </p:cBhvr>
                                      <p:to>
                                        <p:strVal val="visible"/>
                                      </p:to>
                                    </p:set>
                                    <p:animEffect transition="in" filter="fade">
                                      <p:cBhvr>
                                        <p:cTn id="19" dur="2000"/>
                                        <p:tgtEl>
                                          <p:spTgt spid="118806"/>
                                        </p:tgtEl>
                                      </p:cBhvr>
                                    </p:animEffect>
                                  </p:childTnLst>
                                </p:cTn>
                              </p:par>
                              <p:par>
                                <p:cTn id="20" presetID="10" presetClass="entr" presetSubtype="0" fill="hold" nodeType="withEffect">
                                  <p:stCondLst>
                                    <p:cond delay="0"/>
                                  </p:stCondLst>
                                  <p:childTnLst>
                                    <p:set>
                                      <p:cBhvr>
                                        <p:cTn id="21" dur="1" fill="hold">
                                          <p:stCondLst>
                                            <p:cond delay="0"/>
                                          </p:stCondLst>
                                        </p:cTn>
                                        <p:tgtEl>
                                          <p:spTgt spid="118807"/>
                                        </p:tgtEl>
                                        <p:attrNameLst>
                                          <p:attrName>style.visibility</p:attrName>
                                        </p:attrNameLst>
                                      </p:cBhvr>
                                      <p:to>
                                        <p:strVal val="visible"/>
                                      </p:to>
                                    </p:set>
                                    <p:animEffect transition="in" filter="fade">
                                      <p:cBhvr>
                                        <p:cTn id="22" dur="2000"/>
                                        <p:tgtEl>
                                          <p:spTgt spid="118807"/>
                                        </p:tgtEl>
                                      </p:cBhvr>
                                    </p:animEffect>
                                  </p:childTnLst>
                                </p:cTn>
                              </p:par>
                              <p:par>
                                <p:cTn id="23" presetID="10" presetClass="entr" presetSubtype="0" fill="hold" nodeType="withEffect">
                                  <p:stCondLst>
                                    <p:cond delay="0"/>
                                  </p:stCondLst>
                                  <p:childTnLst>
                                    <p:set>
                                      <p:cBhvr>
                                        <p:cTn id="24" dur="1" fill="hold">
                                          <p:stCondLst>
                                            <p:cond delay="0"/>
                                          </p:stCondLst>
                                        </p:cTn>
                                        <p:tgtEl>
                                          <p:spTgt spid="118808"/>
                                        </p:tgtEl>
                                        <p:attrNameLst>
                                          <p:attrName>style.visibility</p:attrName>
                                        </p:attrNameLst>
                                      </p:cBhvr>
                                      <p:to>
                                        <p:strVal val="visible"/>
                                      </p:to>
                                    </p:set>
                                    <p:animEffect transition="in" filter="fade">
                                      <p:cBhvr>
                                        <p:cTn id="25" dur="2000"/>
                                        <p:tgtEl>
                                          <p:spTgt spid="118808"/>
                                        </p:tgtEl>
                                      </p:cBhvr>
                                    </p:animEffect>
                                  </p:childTnLst>
                                </p:cTn>
                              </p:par>
                              <p:par>
                                <p:cTn id="26" presetID="10" presetClass="entr" presetSubtype="0" fill="hold" nodeType="withEffect">
                                  <p:stCondLst>
                                    <p:cond delay="0"/>
                                  </p:stCondLst>
                                  <p:childTnLst>
                                    <p:set>
                                      <p:cBhvr>
                                        <p:cTn id="27" dur="1" fill="hold">
                                          <p:stCondLst>
                                            <p:cond delay="0"/>
                                          </p:stCondLst>
                                        </p:cTn>
                                        <p:tgtEl>
                                          <p:spTgt spid="118809"/>
                                        </p:tgtEl>
                                        <p:attrNameLst>
                                          <p:attrName>style.visibility</p:attrName>
                                        </p:attrNameLst>
                                      </p:cBhvr>
                                      <p:to>
                                        <p:strVal val="visible"/>
                                      </p:to>
                                    </p:set>
                                    <p:animEffect transition="in" filter="fade">
                                      <p:cBhvr>
                                        <p:cTn id="28" dur="2000"/>
                                        <p:tgtEl>
                                          <p:spTgt spid="118809"/>
                                        </p:tgtEl>
                                      </p:cBhvr>
                                    </p:animEffect>
                                  </p:childTnLst>
                                </p:cTn>
                              </p:par>
                              <p:par>
                                <p:cTn id="29" presetID="10" presetClass="entr" presetSubtype="0" fill="hold" nodeType="withEffect">
                                  <p:stCondLst>
                                    <p:cond delay="0"/>
                                  </p:stCondLst>
                                  <p:childTnLst>
                                    <p:set>
                                      <p:cBhvr>
                                        <p:cTn id="30" dur="1" fill="hold">
                                          <p:stCondLst>
                                            <p:cond delay="0"/>
                                          </p:stCondLst>
                                        </p:cTn>
                                        <p:tgtEl>
                                          <p:spTgt spid="118810"/>
                                        </p:tgtEl>
                                        <p:attrNameLst>
                                          <p:attrName>style.visibility</p:attrName>
                                        </p:attrNameLst>
                                      </p:cBhvr>
                                      <p:to>
                                        <p:strVal val="visible"/>
                                      </p:to>
                                    </p:set>
                                    <p:animEffect transition="in" filter="fade">
                                      <p:cBhvr>
                                        <p:cTn id="31" dur="2000"/>
                                        <p:tgtEl>
                                          <p:spTgt spid="118810"/>
                                        </p:tgtEl>
                                      </p:cBhvr>
                                    </p:animEffect>
                                  </p:childTnLst>
                                </p:cTn>
                              </p:par>
                              <p:par>
                                <p:cTn id="32" presetID="10" presetClass="entr" presetSubtype="0" fill="hold" nodeType="withEffect">
                                  <p:stCondLst>
                                    <p:cond delay="0"/>
                                  </p:stCondLst>
                                  <p:childTnLst>
                                    <p:set>
                                      <p:cBhvr>
                                        <p:cTn id="33" dur="1" fill="hold">
                                          <p:stCondLst>
                                            <p:cond delay="0"/>
                                          </p:stCondLst>
                                        </p:cTn>
                                        <p:tgtEl>
                                          <p:spTgt spid="118811"/>
                                        </p:tgtEl>
                                        <p:attrNameLst>
                                          <p:attrName>style.visibility</p:attrName>
                                        </p:attrNameLst>
                                      </p:cBhvr>
                                      <p:to>
                                        <p:strVal val="visible"/>
                                      </p:to>
                                    </p:set>
                                    <p:animEffect transition="in" filter="fade">
                                      <p:cBhvr>
                                        <p:cTn id="34" dur="2000"/>
                                        <p:tgtEl>
                                          <p:spTgt spid="1188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8812"/>
                                        </p:tgtEl>
                                        <p:attrNameLst>
                                          <p:attrName>style.visibility</p:attrName>
                                        </p:attrNameLst>
                                      </p:cBhvr>
                                      <p:to>
                                        <p:strVal val="visible"/>
                                      </p:to>
                                    </p:set>
                                    <p:animEffect transition="in" filter="fade">
                                      <p:cBhvr>
                                        <p:cTn id="37" dur="2000"/>
                                        <p:tgtEl>
                                          <p:spTgt spid="118812"/>
                                        </p:tgtEl>
                                      </p:cBhvr>
                                    </p:animEffect>
                                  </p:childTnLst>
                                </p:cTn>
                              </p:par>
                              <p:par>
                                <p:cTn id="38" presetID="10" presetClass="entr" presetSubtype="0" fill="hold" nodeType="withEffect">
                                  <p:stCondLst>
                                    <p:cond delay="0"/>
                                  </p:stCondLst>
                                  <p:childTnLst>
                                    <p:set>
                                      <p:cBhvr>
                                        <p:cTn id="39" dur="1" fill="hold">
                                          <p:stCondLst>
                                            <p:cond delay="0"/>
                                          </p:stCondLst>
                                        </p:cTn>
                                        <p:tgtEl>
                                          <p:spTgt spid="118813"/>
                                        </p:tgtEl>
                                        <p:attrNameLst>
                                          <p:attrName>style.visibility</p:attrName>
                                        </p:attrNameLst>
                                      </p:cBhvr>
                                      <p:to>
                                        <p:strVal val="visible"/>
                                      </p:to>
                                    </p:set>
                                    <p:animEffect transition="in" filter="fade">
                                      <p:cBhvr>
                                        <p:cTn id="40" dur="2000"/>
                                        <p:tgtEl>
                                          <p:spTgt spid="118813"/>
                                        </p:tgtEl>
                                      </p:cBhvr>
                                    </p:animEffect>
                                  </p:childTnLst>
                                </p:cTn>
                              </p:par>
                              <p:par>
                                <p:cTn id="41" presetID="10" presetClass="entr" presetSubtype="0" fill="hold" nodeType="withEffect">
                                  <p:stCondLst>
                                    <p:cond delay="0"/>
                                  </p:stCondLst>
                                  <p:childTnLst>
                                    <p:set>
                                      <p:cBhvr>
                                        <p:cTn id="42" dur="1" fill="hold">
                                          <p:stCondLst>
                                            <p:cond delay="0"/>
                                          </p:stCondLst>
                                        </p:cTn>
                                        <p:tgtEl>
                                          <p:spTgt spid="118814"/>
                                        </p:tgtEl>
                                        <p:attrNameLst>
                                          <p:attrName>style.visibility</p:attrName>
                                        </p:attrNameLst>
                                      </p:cBhvr>
                                      <p:to>
                                        <p:strVal val="visible"/>
                                      </p:to>
                                    </p:set>
                                    <p:animEffect transition="in" filter="fade">
                                      <p:cBhvr>
                                        <p:cTn id="43" dur="2000"/>
                                        <p:tgtEl>
                                          <p:spTgt spid="118814"/>
                                        </p:tgtEl>
                                      </p:cBhvr>
                                    </p:animEffect>
                                  </p:childTnLst>
                                </p:cTn>
                              </p:par>
                              <p:par>
                                <p:cTn id="44" presetID="10" presetClass="entr" presetSubtype="0" fill="hold" nodeType="withEffect">
                                  <p:stCondLst>
                                    <p:cond delay="0"/>
                                  </p:stCondLst>
                                  <p:childTnLst>
                                    <p:set>
                                      <p:cBhvr>
                                        <p:cTn id="45" dur="1" fill="hold">
                                          <p:stCondLst>
                                            <p:cond delay="0"/>
                                          </p:stCondLst>
                                        </p:cTn>
                                        <p:tgtEl>
                                          <p:spTgt spid="118815"/>
                                        </p:tgtEl>
                                        <p:attrNameLst>
                                          <p:attrName>style.visibility</p:attrName>
                                        </p:attrNameLst>
                                      </p:cBhvr>
                                      <p:to>
                                        <p:strVal val="visible"/>
                                      </p:to>
                                    </p:set>
                                    <p:animEffect transition="in" filter="fade">
                                      <p:cBhvr>
                                        <p:cTn id="46" dur="2000"/>
                                        <p:tgtEl>
                                          <p:spTgt spid="118815"/>
                                        </p:tgtEl>
                                      </p:cBhvr>
                                    </p:animEffect>
                                  </p:childTnLst>
                                </p:cTn>
                              </p:par>
                              <p:par>
                                <p:cTn id="47" presetID="10" presetClass="entr" presetSubtype="0" fill="hold" nodeType="withEffect">
                                  <p:stCondLst>
                                    <p:cond delay="0"/>
                                  </p:stCondLst>
                                  <p:childTnLst>
                                    <p:set>
                                      <p:cBhvr>
                                        <p:cTn id="48" dur="1" fill="hold">
                                          <p:stCondLst>
                                            <p:cond delay="0"/>
                                          </p:stCondLst>
                                        </p:cTn>
                                        <p:tgtEl>
                                          <p:spTgt spid="118816"/>
                                        </p:tgtEl>
                                        <p:attrNameLst>
                                          <p:attrName>style.visibility</p:attrName>
                                        </p:attrNameLst>
                                      </p:cBhvr>
                                      <p:to>
                                        <p:strVal val="visible"/>
                                      </p:to>
                                    </p:set>
                                    <p:animEffect transition="in" filter="fade">
                                      <p:cBhvr>
                                        <p:cTn id="49" dur="2000"/>
                                        <p:tgtEl>
                                          <p:spTgt spid="118816"/>
                                        </p:tgtEl>
                                      </p:cBhvr>
                                    </p:animEffect>
                                  </p:childTnLst>
                                </p:cTn>
                              </p:par>
                              <p:par>
                                <p:cTn id="50" presetID="10" presetClass="entr" presetSubtype="0" fill="hold" nodeType="withEffect">
                                  <p:stCondLst>
                                    <p:cond delay="0"/>
                                  </p:stCondLst>
                                  <p:childTnLst>
                                    <p:set>
                                      <p:cBhvr>
                                        <p:cTn id="51" dur="1" fill="hold">
                                          <p:stCondLst>
                                            <p:cond delay="0"/>
                                          </p:stCondLst>
                                        </p:cTn>
                                        <p:tgtEl>
                                          <p:spTgt spid="118817"/>
                                        </p:tgtEl>
                                        <p:attrNameLst>
                                          <p:attrName>style.visibility</p:attrName>
                                        </p:attrNameLst>
                                      </p:cBhvr>
                                      <p:to>
                                        <p:strVal val="visible"/>
                                      </p:to>
                                    </p:set>
                                    <p:animEffect transition="in" filter="fade">
                                      <p:cBhvr>
                                        <p:cTn id="52" dur="2000"/>
                                        <p:tgtEl>
                                          <p:spTgt spid="118817"/>
                                        </p:tgtEl>
                                      </p:cBhvr>
                                    </p:animEffect>
                                  </p:childTnLst>
                                </p:cTn>
                              </p:par>
                              <p:par>
                                <p:cTn id="53" presetID="10" presetClass="entr" presetSubtype="0" fill="hold" nodeType="withEffect">
                                  <p:stCondLst>
                                    <p:cond delay="0"/>
                                  </p:stCondLst>
                                  <p:childTnLst>
                                    <p:set>
                                      <p:cBhvr>
                                        <p:cTn id="54" dur="1" fill="hold">
                                          <p:stCondLst>
                                            <p:cond delay="0"/>
                                          </p:stCondLst>
                                        </p:cTn>
                                        <p:tgtEl>
                                          <p:spTgt spid="118818"/>
                                        </p:tgtEl>
                                        <p:attrNameLst>
                                          <p:attrName>style.visibility</p:attrName>
                                        </p:attrNameLst>
                                      </p:cBhvr>
                                      <p:to>
                                        <p:strVal val="visible"/>
                                      </p:to>
                                    </p:set>
                                    <p:animEffect transition="in" filter="fade">
                                      <p:cBhvr>
                                        <p:cTn id="55" dur="2000"/>
                                        <p:tgtEl>
                                          <p:spTgt spid="118818"/>
                                        </p:tgtEl>
                                      </p:cBhvr>
                                    </p:animEffect>
                                  </p:childTnLst>
                                </p:cTn>
                              </p:par>
                              <p:par>
                                <p:cTn id="56" presetID="10" presetClass="entr" presetSubtype="0" fill="hold" nodeType="withEffect">
                                  <p:stCondLst>
                                    <p:cond delay="0"/>
                                  </p:stCondLst>
                                  <p:childTnLst>
                                    <p:set>
                                      <p:cBhvr>
                                        <p:cTn id="57" dur="1" fill="hold">
                                          <p:stCondLst>
                                            <p:cond delay="0"/>
                                          </p:stCondLst>
                                        </p:cTn>
                                        <p:tgtEl>
                                          <p:spTgt spid="118819"/>
                                        </p:tgtEl>
                                        <p:attrNameLst>
                                          <p:attrName>style.visibility</p:attrName>
                                        </p:attrNameLst>
                                      </p:cBhvr>
                                      <p:to>
                                        <p:strVal val="visible"/>
                                      </p:to>
                                    </p:set>
                                    <p:animEffect transition="in" filter="fade">
                                      <p:cBhvr>
                                        <p:cTn id="58" dur="2000"/>
                                        <p:tgtEl>
                                          <p:spTgt spid="11881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8820"/>
                                        </p:tgtEl>
                                        <p:attrNameLst>
                                          <p:attrName>style.visibility</p:attrName>
                                        </p:attrNameLst>
                                      </p:cBhvr>
                                      <p:to>
                                        <p:strVal val="visible"/>
                                      </p:to>
                                    </p:set>
                                    <p:animEffect transition="in" filter="fade">
                                      <p:cBhvr>
                                        <p:cTn id="61" dur="2000"/>
                                        <p:tgtEl>
                                          <p:spTgt spid="118820"/>
                                        </p:tgtEl>
                                      </p:cBhvr>
                                    </p:animEffect>
                                  </p:childTnLst>
                                </p:cTn>
                              </p:par>
                              <p:par>
                                <p:cTn id="62" presetID="10" presetClass="entr" presetSubtype="0" fill="hold" nodeType="withEffect">
                                  <p:stCondLst>
                                    <p:cond delay="0"/>
                                  </p:stCondLst>
                                  <p:childTnLst>
                                    <p:set>
                                      <p:cBhvr>
                                        <p:cTn id="63" dur="1" fill="hold">
                                          <p:stCondLst>
                                            <p:cond delay="0"/>
                                          </p:stCondLst>
                                        </p:cTn>
                                        <p:tgtEl>
                                          <p:spTgt spid="118821"/>
                                        </p:tgtEl>
                                        <p:attrNameLst>
                                          <p:attrName>style.visibility</p:attrName>
                                        </p:attrNameLst>
                                      </p:cBhvr>
                                      <p:to>
                                        <p:strVal val="visible"/>
                                      </p:to>
                                    </p:set>
                                    <p:animEffect transition="in" filter="fade">
                                      <p:cBhvr>
                                        <p:cTn id="64" dur="2000"/>
                                        <p:tgtEl>
                                          <p:spTgt spid="118821"/>
                                        </p:tgtEl>
                                      </p:cBhvr>
                                    </p:animEffect>
                                  </p:childTnLst>
                                </p:cTn>
                              </p:par>
                              <p:par>
                                <p:cTn id="65" presetID="10" presetClass="entr" presetSubtype="0" fill="hold" nodeType="withEffect">
                                  <p:stCondLst>
                                    <p:cond delay="0"/>
                                  </p:stCondLst>
                                  <p:childTnLst>
                                    <p:set>
                                      <p:cBhvr>
                                        <p:cTn id="66" dur="1" fill="hold">
                                          <p:stCondLst>
                                            <p:cond delay="0"/>
                                          </p:stCondLst>
                                        </p:cTn>
                                        <p:tgtEl>
                                          <p:spTgt spid="118822"/>
                                        </p:tgtEl>
                                        <p:attrNameLst>
                                          <p:attrName>style.visibility</p:attrName>
                                        </p:attrNameLst>
                                      </p:cBhvr>
                                      <p:to>
                                        <p:strVal val="visible"/>
                                      </p:to>
                                    </p:set>
                                    <p:animEffect transition="in" filter="fade">
                                      <p:cBhvr>
                                        <p:cTn id="67" dur="2000"/>
                                        <p:tgtEl>
                                          <p:spTgt spid="118822"/>
                                        </p:tgtEl>
                                      </p:cBhvr>
                                    </p:animEffect>
                                  </p:childTnLst>
                                </p:cTn>
                              </p:par>
                              <p:par>
                                <p:cTn id="68" presetID="10" presetClass="entr" presetSubtype="0" fill="hold" nodeType="withEffect">
                                  <p:stCondLst>
                                    <p:cond delay="0"/>
                                  </p:stCondLst>
                                  <p:childTnLst>
                                    <p:set>
                                      <p:cBhvr>
                                        <p:cTn id="69" dur="1" fill="hold">
                                          <p:stCondLst>
                                            <p:cond delay="0"/>
                                          </p:stCondLst>
                                        </p:cTn>
                                        <p:tgtEl>
                                          <p:spTgt spid="118823"/>
                                        </p:tgtEl>
                                        <p:attrNameLst>
                                          <p:attrName>style.visibility</p:attrName>
                                        </p:attrNameLst>
                                      </p:cBhvr>
                                      <p:to>
                                        <p:strVal val="visible"/>
                                      </p:to>
                                    </p:set>
                                    <p:animEffect transition="in" filter="fade">
                                      <p:cBhvr>
                                        <p:cTn id="70" dur="2000"/>
                                        <p:tgtEl>
                                          <p:spTgt spid="118823"/>
                                        </p:tgtEl>
                                      </p:cBhvr>
                                    </p:animEffect>
                                  </p:childTnLst>
                                </p:cTn>
                              </p:par>
                              <p:par>
                                <p:cTn id="71" presetID="10" presetClass="entr" presetSubtype="0" fill="hold" nodeType="withEffect">
                                  <p:stCondLst>
                                    <p:cond delay="0"/>
                                  </p:stCondLst>
                                  <p:childTnLst>
                                    <p:set>
                                      <p:cBhvr>
                                        <p:cTn id="72" dur="1" fill="hold">
                                          <p:stCondLst>
                                            <p:cond delay="0"/>
                                          </p:stCondLst>
                                        </p:cTn>
                                        <p:tgtEl>
                                          <p:spTgt spid="118824"/>
                                        </p:tgtEl>
                                        <p:attrNameLst>
                                          <p:attrName>style.visibility</p:attrName>
                                        </p:attrNameLst>
                                      </p:cBhvr>
                                      <p:to>
                                        <p:strVal val="visible"/>
                                      </p:to>
                                    </p:set>
                                    <p:animEffect transition="in" filter="fade">
                                      <p:cBhvr>
                                        <p:cTn id="73" dur="2000"/>
                                        <p:tgtEl>
                                          <p:spTgt spid="118824"/>
                                        </p:tgtEl>
                                      </p:cBhvr>
                                    </p:animEffect>
                                  </p:childTnLst>
                                </p:cTn>
                              </p:par>
                              <p:par>
                                <p:cTn id="74" presetID="10" presetClass="entr" presetSubtype="0" fill="hold" nodeType="withEffect">
                                  <p:stCondLst>
                                    <p:cond delay="0"/>
                                  </p:stCondLst>
                                  <p:childTnLst>
                                    <p:set>
                                      <p:cBhvr>
                                        <p:cTn id="75" dur="1" fill="hold">
                                          <p:stCondLst>
                                            <p:cond delay="0"/>
                                          </p:stCondLst>
                                        </p:cTn>
                                        <p:tgtEl>
                                          <p:spTgt spid="118825"/>
                                        </p:tgtEl>
                                        <p:attrNameLst>
                                          <p:attrName>style.visibility</p:attrName>
                                        </p:attrNameLst>
                                      </p:cBhvr>
                                      <p:to>
                                        <p:strVal val="visible"/>
                                      </p:to>
                                    </p:set>
                                    <p:animEffect transition="in" filter="fade">
                                      <p:cBhvr>
                                        <p:cTn id="76" dur="2000"/>
                                        <p:tgtEl>
                                          <p:spTgt spid="118825"/>
                                        </p:tgtEl>
                                      </p:cBhvr>
                                    </p:animEffect>
                                  </p:childTnLst>
                                </p:cTn>
                              </p:par>
                              <p:par>
                                <p:cTn id="77" presetID="10" presetClass="entr" presetSubtype="0" fill="hold" nodeType="withEffect">
                                  <p:stCondLst>
                                    <p:cond delay="0"/>
                                  </p:stCondLst>
                                  <p:childTnLst>
                                    <p:set>
                                      <p:cBhvr>
                                        <p:cTn id="78" dur="1" fill="hold">
                                          <p:stCondLst>
                                            <p:cond delay="0"/>
                                          </p:stCondLst>
                                        </p:cTn>
                                        <p:tgtEl>
                                          <p:spTgt spid="118826"/>
                                        </p:tgtEl>
                                        <p:attrNameLst>
                                          <p:attrName>style.visibility</p:attrName>
                                        </p:attrNameLst>
                                      </p:cBhvr>
                                      <p:to>
                                        <p:strVal val="visible"/>
                                      </p:to>
                                    </p:set>
                                    <p:animEffect transition="in" filter="fade">
                                      <p:cBhvr>
                                        <p:cTn id="79" dur="2000"/>
                                        <p:tgtEl>
                                          <p:spTgt spid="118826"/>
                                        </p:tgtEl>
                                      </p:cBhvr>
                                    </p:animEffect>
                                  </p:childTnLst>
                                </p:cTn>
                              </p:par>
                              <p:par>
                                <p:cTn id="80" presetID="10" presetClass="entr" presetSubtype="0" fill="hold" nodeType="withEffect">
                                  <p:stCondLst>
                                    <p:cond delay="0"/>
                                  </p:stCondLst>
                                  <p:childTnLst>
                                    <p:set>
                                      <p:cBhvr>
                                        <p:cTn id="81" dur="1" fill="hold">
                                          <p:stCondLst>
                                            <p:cond delay="0"/>
                                          </p:stCondLst>
                                        </p:cTn>
                                        <p:tgtEl>
                                          <p:spTgt spid="118827"/>
                                        </p:tgtEl>
                                        <p:attrNameLst>
                                          <p:attrName>style.visibility</p:attrName>
                                        </p:attrNameLst>
                                      </p:cBhvr>
                                      <p:to>
                                        <p:strVal val="visible"/>
                                      </p:to>
                                    </p:set>
                                    <p:animEffect transition="in" filter="fade">
                                      <p:cBhvr>
                                        <p:cTn id="82" dur="2000"/>
                                        <p:tgtEl>
                                          <p:spTgt spid="118827"/>
                                        </p:tgtEl>
                                      </p:cBhvr>
                                    </p:animEffect>
                                  </p:childTnLst>
                                </p:cTn>
                              </p:par>
                              <p:par>
                                <p:cTn id="83" presetID="10" presetClass="entr" presetSubtype="0" fill="hold" nodeType="withEffect">
                                  <p:stCondLst>
                                    <p:cond delay="0"/>
                                  </p:stCondLst>
                                  <p:childTnLst>
                                    <p:set>
                                      <p:cBhvr>
                                        <p:cTn id="84" dur="1" fill="hold">
                                          <p:stCondLst>
                                            <p:cond delay="0"/>
                                          </p:stCondLst>
                                        </p:cTn>
                                        <p:tgtEl>
                                          <p:spTgt spid="118828"/>
                                        </p:tgtEl>
                                        <p:attrNameLst>
                                          <p:attrName>style.visibility</p:attrName>
                                        </p:attrNameLst>
                                      </p:cBhvr>
                                      <p:to>
                                        <p:strVal val="visible"/>
                                      </p:to>
                                    </p:set>
                                    <p:animEffect transition="in" filter="fade">
                                      <p:cBhvr>
                                        <p:cTn id="85" dur="2000"/>
                                        <p:tgtEl>
                                          <p:spTgt spid="11882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8829"/>
                                        </p:tgtEl>
                                        <p:attrNameLst>
                                          <p:attrName>style.visibility</p:attrName>
                                        </p:attrNameLst>
                                      </p:cBhvr>
                                      <p:to>
                                        <p:strVal val="visible"/>
                                      </p:to>
                                    </p:set>
                                    <p:animEffect transition="in" filter="fade">
                                      <p:cBhvr>
                                        <p:cTn id="88" dur="2000"/>
                                        <p:tgtEl>
                                          <p:spTgt spid="118829"/>
                                        </p:tgtEl>
                                      </p:cBhvr>
                                    </p:animEffect>
                                  </p:childTnLst>
                                </p:cTn>
                              </p:par>
                              <p:par>
                                <p:cTn id="89" presetID="10" presetClass="entr" presetSubtype="0" fill="hold" nodeType="withEffect">
                                  <p:stCondLst>
                                    <p:cond delay="0"/>
                                  </p:stCondLst>
                                  <p:childTnLst>
                                    <p:set>
                                      <p:cBhvr>
                                        <p:cTn id="90" dur="1" fill="hold">
                                          <p:stCondLst>
                                            <p:cond delay="0"/>
                                          </p:stCondLst>
                                        </p:cTn>
                                        <p:tgtEl>
                                          <p:spTgt spid="118830"/>
                                        </p:tgtEl>
                                        <p:attrNameLst>
                                          <p:attrName>style.visibility</p:attrName>
                                        </p:attrNameLst>
                                      </p:cBhvr>
                                      <p:to>
                                        <p:strVal val="visible"/>
                                      </p:to>
                                    </p:set>
                                    <p:animEffect transition="in" filter="fade">
                                      <p:cBhvr>
                                        <p:cTn id="91" dur="2000"/>
                                        <p:tgtEl>
                                          <p:spTgt spid="118830"/>
                                        </p:tgtEl>
                                      </p:cBhvr>
                                    </p:animEffect>
                                  </p:childTnLst>
                                </p:cTn>
                              </p:par>
                              <p:par>
                                <p:cTn id="92" presetID="10" presetClass="entr" presetSubtype="0" fill="hold" nodeType="withEffect">
                                  <p:stCondLst>
                                    <p:cond delay="0"/>
                                  </p:stCondLst>
                                  <p:childTnLst>
                                    <p:set>
                                      <p:cBhvr>
                                        <p:cTn id="93" dur="1" fill="hold">
                                          <p:stCondLst>
                                            <p:cond delay="0"/>
                                          </p:stCondLst>
                                        </p:cTn>
                                        <p:tgtEl>
                                          <p:spTgt spid="118831"/>
                                        </p:tgtEl>
                                        <p:attrNameLst>
                                          <p:attrName>style.visibility</p:attrName>
                                        </p:attrNameLst>
                                      </p:cBhvr>
                                      <p:to>
                                        <p:strVal val="visible"/>
                                      </p:to>
                                    </p:set>
                                    <p:animEffect transition="in" filter="fade">
                                      <p:cBhvr>
                                        <p:cTn id="94" dur="2000"/>
                                        <p:tgtEl>
                                          <p:spTgt spid="118831"/>
                                        </p:tgtEl>
                                      </p:cBhvr>
                                    </p:animEffect>
                                  </p:childTnLst>
                                </p:cTn>
                              </p:par>
                              <p:par>
                                <p:cTn id="95" presetID="10" presetClass="entr" presetSubtype="0" fill="hold" nodeType="withEffect">
                                  <p:stCondLst>
                                    <p:cond delay="0"/>
                                  </p:stCondLst>
                                  <p:childTnLst>
                                    <p:set>
                                      <p:cBhvr>
                                        <p:cTn id="96" dur="1" fill="hold">
                                          <p:stCondLst>
                                            <p:cond delay="0"/>
                                          </p:stCondLst>
                                        </p:cTn>
                                        <p:tgtEl>
                                          <p:spTgt spid="118832"/>
                                        </p:tgtEl>
                                        <p:attrNameLst>
                                          <p:attrName>style.visibility</p:attrName>
                                        </p:attrNameLst>
                                      </p:cBhvr>
                                      <p:to>
                                        <p:strVal val="visible"/>
                                      </p:to>
                                    </p:set>
                                    <p:animEffect transition="in" filter="fade">
                                      <p:cBhvr>
                                        <p:cTn id="97" dur="2000"/>
                                        <p:tgtEl>
                                          <p:spTgt spid="118832"/>
                                        </p:tgtEl>
                                      </p:cBhvr>
                                    </p:animEffect>
                                  </p:childTnLst>
                                </p:cTn>
                              </p:par>
                              <p:par>
                                <p:cTn id="98" presetID="10" presetClass="entr" presetSubtype="0" fill="hold" nodeType="withEffect">
                                  <p:stCondLst>
                                    <p:cond delay="0"/>
                                  </p:stCondLst>
                                  <p:childTnLst>
                                    <p:set>
                                      <p:cBhvr>
                                        <p:cTn id="99" dur="1" fill="hold">
                                          <p:stCondLst>
                                            <p:cond delay="0"/>
                                          </p:stCondLst>
                                        </p:cTn>
                                        <p:tgtEl>
                                          <p:spTgt spid="118833"/>
                                        </p:tgtEl>
                                        <p:attrNameLst>
                                          <p:attrName>style.visibility</p:attrName>
                                        </p:attrNameLst>
                                      </p:cBhvr>
                                      <p:to>
                                        <p:strVal val="visible"/>
                                      </p:to>
                                    </p:set>
                                    <p:animEffect transition="in" filter="fade">
                                      <p:cBhvr>
                                        <p:cTn id="100" dur="2000"/>
                                        <p:tgtEl>
                                          <p:spTgt spid="118833"/>
                                        </p:tgtEl>
                                      </p:cBhvr>
                                    </p:animEffect>
                                  </p:childTnLst>
                                </p:cTn>
                              </p:par>
                              <p:par>
                                <p:cTn id="101" presetID="10" presetClass="entr" presetSubtype="0" fill="hold" nodeType="withEffect">
                                  <p:stCondLst>
                                    <p:cond delay="0"/>
                                  </p:stCondLst>
                                  <p:childTnLst>
                                    <p:set>
                                      <p:cBhvr>
                                        <p:cTn id="102" dur="1" fill="hold">
                                          <p:stCondLst>
                                            <p:cond delay="0"/>
                                          </p:stCondLst>
                                        </p:cTn>
                                        <p:tgtEl>
                                          <p:spTgt spid="118834"/>
                                        </p:tgtEl>
                                        <p:attrNameLst>
                                          <p:attrName>style.visibility</p:attrName>
                                        </p:attrNameLst>
                                      </p:cBhvr>
                                      <p:to>
                                        <p:strVal val="visible"/>
                                      </p:to>
                                    </p:set>
                                    <p:animEffect transition="in" filter="fade">
                                      <p:cBhvr>
                                        <p:cTn id="103" dur="2000"/>
                                        <p:tgtEl>
                                          <p:spTgt spid="118834"/>
                                        </p:tgtEl>
                                      </p:cBhvr>
                                    </p:animEffect>
                                  </p:childTnLst>
                                </p:cTn>
                              </p:par>
                              <p:par>
                                <p:cTn id="104" presetID="10" presetClass="entr" presetSubtype="0" fill="hold" nodeType="withEffect">
                                  <p:stCondLst>
                                    <p:cond delay="0"/>
                                  </p:stCondLst>
                                  <p:childTnLst>
                                    <p:set>
                                      <p:cBhvr>
                                        <p:cTn id="105" dur="1" fill="hold">
                                          <p:stCondLst>
                                            <p:cond delay="0"/>
                                          </p:stCondLst>
                                        </p:cTn>
                                        <p:tgtEl>
                                          <p:spTgt spid="118835"/>
                                        </p:tgtEl>
                                        <p:attrNameLst>
                                          <p:attrName>style.visibility</p:attrName>
                                        </p:attrNameLst>
                                      </p:cBhvr>
                                      <p:to>
                                        <p:strVal val="visible"/>
                                      </p:to>
                                    </p:set>
                                    <p:animEffect transition="in" filter="fade">
                                      <p:cBhvr>
                                        <p:cTn id="106" dur="2000"/>
                                        <p:tgtEl>
                                          <p:spTgt spid="11883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18836"/>
                                        </p:tgtEl>
                                        <p:attrNameLst>
                                          <p:attrName>style.visibility</p:attrName>
                                        </p:attrNameLst>
                                      </p:cBhvr>
                                      <p:to>
                                        <p:strVal val="visible"/>
                                      </p:to>
                                    </p:set>
                                    <p:animEffect transition="in" filter="fade">
                                      <p:cBhvr>
                                        <p:cTn id="109" dur="2000"/>
                                        <p:tgtEl>
                                          <p:spTgt spid="118836"/>
                                        </p:tgtEl>
                                      </p:cBhvr>
                                    </p:animEffect>
                                  </p:childTnLst>
                                </p:cTn>
                              </p:par>
                              <p:par>
                                <p:cTn id="110" presetID="10" presetClass="entr" presetSubtype="0" fill="hold" nodeType="withEffect">
                                  <p:stCondLst>
                                    <p:cond delay="0"/>
                                  </p:stCondLst>
                                  <p:childTnLst>
                                    <p:set>
                                      <p:cBhvr>
                                        <p:cTn id="111" dur="1" fill="hold">
                                          <p:stCondLst>
                                            <p:cond delay="0"/>
                                          </p:stCondLst>
                                        </p:cTn>
                                        <p:tgtEl>
                                          <p:spTgt spid="118837"/>
                                        </p:tgtEl>
                                        <p:attrNameLst>
                                          <p:attrName>style.visibility</p:attrName>
                                        </p:attrNameLst>
                                      </p:cBhvr>
                                      <p:to>
                                        <p:strVal val="visible"/>
                                      </p:to>
                                    </p:set>
                                    <p:animEffect transition="in" filter="fade">
                                      <p:cBhvr>
                                        <p:cTn id="112" dur="2000"/>
                                        <p:tgtEl>
                                          <p:spTgt spid="118837"/>
                                        </p:tgtEl>
                                      </p:cBhvr>
                                    </p:animEffect>
                                  </p:childTnLst>
                                </p:cTn>
                              </p:par>
                              <p:par>
                                <p:cTn id="113" presetID="10" presetClass="entr" presetSubtype="0" fill="hold" grpId="0" nodeType="withEffect" nodePh="1">
                                  <p:stCondLst>
                                    <p:cond delay="0"/>
                                  </p:stCondLst>
                                  <p:endCondLst>
                                    <p:cond evt="begin" delay="0">
                                      <p:tn val="113"/>
                                    </p:cond>
                                  </p:endCondLst>
                                  <p:childTnLst>
                                    <p:set>
                                      <p:cBhvr>
                                        <p:cTn id="114" dur="1" fill="hold">
                                          <p:stCondLst>
                                            <p:cond delay="0"/>
                                          </p:stCondLst>
                                        </p:cTn>
                                        <p:tgtEl>
                                          <p:spTgt spid="118838"/>
                                        </p:tgtEl>
                                        <p:attrNameLst>
                                          <p:attrName>style.visibility</p:attrName>
                                        </p:attrNameLst>
                                      </p:cBhvr>
                                      <p:to>
                                        <p:strVal val="visible"/>
                                      </p:to>
                                    </p:set>
                                    <p:animEffect transition="in" filter="fade">
                                      <p:cBhvr>
                                        <p:cTn id="115" dur="2000"/>
                                        <p:tgtEl>
                                          <p:spTgt spid="11883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8839"/>
                                        </p:tgtEl>
                                        <p:attrNameLst>
                                          <p:attrName>style.visibility</p:attrName>
                                        </p:attrNameLst>
                                      </p:cBhvr>
                                      <p:to>
                                        <p:strVal val="visible"/>
                                      </p:to>
                                    </p:set>
                                    <p:animEffect transition="in" filter="fade">
                                      <p:cBhvr>
                                        <p:cTn id="118" dur="2000"/>
                                        <p:tgtEl>
                                          <p:spTgt spid="118839"/>
                                        </p:tgtEl>
                                      </p:cBhvr>
                                    </p:animEffect>
                                  </p:childTnLst>
                                </p:cTn>
                              </p:par>
                              <p:par>
                                <p:cTn id="119" presetID="10" presetClass="entr" presetSubtype="0" fill="hold" nodeType="withEffect">
                                  <p:stCondLst>
                                    <p:cond delay="0"/>
                                  </p:stCondLst>
                                  <p:childTnLst>
                                    <p:set>
                                      <p:cBhvr>
                                        <p:cTn id="120" dur="1" fill="hold">
                                          <p:stCondLst>
                                            <p:cond delay="0"/>
                                          </p:stCondLst>
                                        </p:cTn>
                                        <p:tgtEl>
                                          <p:spTgt spid="118840"/>
                                        </p:tgtEl>
                                        <p:attrNameLst>
                                          <p:attrName>style.visibility</p:attrName>
                                        </p:attrNameLst>
                                      </p:cBhvr>
                                      <p:to>
                                        <p:strVal val="visible"/>
                                      </p:to>
                                    </p:set>
                                    <p:animEffect transition="in" filter="fade">
                                      <p:cBhvr>
                                        <p:cTn id="121" dur="2000"/>
                                        <p:tgtEl>
                                          <p:spTgt spid="118840"/>
                                        </p:tgtEl>
                                      </p:cBhvr>
                                    </p:animEffect>
                                  </p:childTnLst>
                                </p:cTn>
                              </p:par>
                              <p:par>
                                <p:cTn id="122" presetID="10" presetClass="entr" presetSubtype="0" fill="hold" nodeType="withEffect">
                                  <p:stCondLst>
                                    <p:cond delay="0"/>
                                  </p:stCondLst>
                                  <p:childTnLst>
                                    <p:set>
                                      <p:cBhvr>
                                        <p:cTn id="123" dur="1" fill="hold">
                                          <p:stCondLst>
                                            <p:cond delay="0"/>
                                          </p:stCondLst>
                                        </p:cTn>
                                        <p:tgtEl>
                                          <p:spTgt spid="118841"/>
                                        </p:tgtEl>
                                        <p:attrNameLst>
                                          <p:attrName>style.visibility</p:attrName>
                                        </p:attrNameLst>
                                      </p:cBhvr>
                                      <p:to>
                                        <p:strVal val="visible"/>
                                      </p:to>
                                    </p:set>
                                    <p:animEffect transition="in" filter="fade">
                                      <p:cBhvr>
                                        <p:cTn id="124" dur="2000"/>
                                        <p:tgtEl>
                                          <p:spTgt spid="118841"/>
                                        </p:tgtEl>
                                      </p:cBhvr>
                                    </p:animEffect>
                                  </p:childTnLst>
                                </p:cTn>
                              </p:par>
                              <p:par>
                                <p:cTn id="125" presetID="10" presetClass="entr" presetSubtype="0" fill="hold" nodeType="withEffect">
                                  <p:stCondLst>
                                    <p:cond delay="0"/>
                                  </p:stCondLst>
                                  <p:childTnLst>
                                    <p:set>
                                      <p:cBhvr>
                                        <p:cTn id="126" dur="1" fill="hold">
                                          <p:stCondLst>
                                            <p:cond delay="0"/>
                                          </p:stCondLst>
                                        </p:cTn>
                                        <p:tgtEl>
                                          <p:spTgt spid="118842"/>
                                        </p:tgtEl>
                                        <p:attrNameLst>
                                          <p:attrName>style.visibility</p:attrName>
                                        </p:attrNameLst>
                                      </p:cBhvr>
                                      <p:to>
                                        <p:strVal val="visible"/>
                                      </p:to>
                                    </p:set>
                                    <p:animEffect transition="in" filter="fade">
                                      <p:cBhvr>
                                        <p:cTn id="127" dur="2000"/>
                                        <p:tgtEl>
                                          <p:spTgt spid="118842"/>
                                        </p:tgtEl>
                                      </p:cBhvr>
                                    </p:animEffect>
                                  </p:childTnLst>
                                </p:cTn>
                              </p:par>
                              <p:par>
                                <p:cTn id="128" presetID="10" presetClass="entr" presetSubtype="0" fill="hold" nodeType="withEffect">
                                  <p:stCondLst>
                                    <p:cond delay="0"/>
                                  </p:stCondLst>
                                  <p:childTnLst>
                                    <p:set>
                                      <p:cBhvr>
                                        <p:cTn id="129" dur="1" fill="hold">
                                          <p:stCondLst>
                                            <p:cond delay="0"/>
                                          </p:stCondLst>
                                        </p:cTn>
                                        <p:tgtEl>
                                          <p:spTgt spid="118843"/>
                                        </p:tgtEl>
                                        <p:attrNameLst>
                                          <p:attrName>style.visibility</p:attrName>
                                        </p:attrNameLst>
                                      </p:cBhvr>
                                      <p:to>
                                        <p:strVal val="visible"/>
                                      </p:to>
                                    </p:set>
                                    <p:animEffect transition="in" filter="fade">
                                      <p:cBhvr>
                                        <p:cTn id="130" dur="2000"/>
                                        <p:tgtEl>
                                          <p:spTgt spid="118843"/>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18844"/>
                                        </p:tgtEl>
                                        <p:attrNameLst>
                                          <p:attrName>style.visibility</p:attrName>
                                        </p:attrNameLst>
                                      </p:cBhvr>
                                      <p:to>
                                        <p:strVal val="visible"/>
                                      </p:to>
                                    </p:set>
                                    <p:animEffect transition="in" filter="fade">
                                      <p:cBhvr>
                                        <p:cTn id="133" dur="2000"/>
                                        <p:tgtEl>
                                          <p:spTgt spid="118844"/>
                                        </p:tgtEl>
                                      </p:cBhvr>
                                    </p:animEffect>
                                  </p:childTnLst>
                                </p:cTn>
                              </p:par>
                              <p:par>
                                <p:cTn id="134" presetID="10" presetClass="entr" presetSubtype="0" fill="hold" nodeType="withEffect">
                                  <p:stCondLst>
                                    <p:cond delay="0"/>
                                  </p:stCondLst>
                                  <p:childTnLst>
                                    <p:set>
                                      <p:cBhvr>
                                        <p:cTn id="135" dur="1" fill="hold">
                                          <p:stCondLst>
                                            <p:cond delay="0"/>
                                          </p:stCondLst>
                                        </p:cTn>
                                        <p:tgtEl>
                                          <p:spTgt spid="118845"/>
                                        </p:tgtEl>
                                        <p:attrNameLst>
                                          <p:attrName>style.visibility</p:attrName>
                                        </p:attrNameLst>
                                      </p:cBhvr>
                                      <p:to>
                                        <p:strVal val="visible"/>
                                      </p:to>
                                    </p:set>
                                    <p:animEffect transition="in" filter="fade">
                                      <p:cBhvr>
                                        <p:cTn id="136" dur="2000"/>
                                        <p:tgtEl>
                                          <p:spTgt spid="118845"/>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18846"/>
                                        </p:tgtEl>
                                        <p:attrNameLst>
                                          <p:attrName>style.visibility</p:attrName>
                                        </p:attrNameLst>
                                      </p:cBhvr>
                                      <p:to>
                                        <p:strVal val="visible"/>
                                      </p:to>
                                    </p:set>
                                    <p:animEffect transition="in" filter="fade">
                                      <p:cBhvr>
                                        <p:cTn id="139" dur="2000"/>
                                        <p:tgtEl>
                                          <p:spTgt spid="118846"/>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18847"/>
                                        </p:tgtEl>
                                        <p:attrNameLst>
                                          <p:attrName>style.visibility</p:attrName>
                                        </p:attrNameLst>
                                      </p:cBhvr>
                                      <p:to>
                                        <p:strVal val="visible"/>
                                      </p:to>
                                    </p:set>
                                    <p:animEffect transition="in" filter="fade">
                                      <p:cBhvr>
                                        <p:cTn id="142" dur="2000"/>
                                        <p:tgtEl>
                                          <p:spTgt spid="118847"/>
                                        </p:tgtEl>
                                      </p:cBhvr>
                                    </p:animEffect>
                                  </p:childTnLst>
                                </p:cTn>
                              </p:par>
                              <p:par>
                                <p:cTn id="143" presetID="10" presetClass="entr" presetSubtype="0" fill="hold" nodeType="withEffect">
                                  <p:stCondLst>
                                    <p:cond delay="0"/>
                                  </p:stCondLst>
                                  <p:childTnLst>
                                    <p:set>
                                      <p:cBhvr>
                                        <p:cTn id="144" dur="1" fill="hold">
                                          <p:stCondLst>
                                            <p:cond delay="0"/>
                                          </p:stCondLst>
                                        </p:cTn>
                                        <p:tgtEl>
                                          <p:spTgt spid="118848"/>
                                        </p:tgtEl>
                                        <p:attrNameLst>
                                          <p:attrName>style.visibility</p:attrName>
                                        </p:attrNameLst>
                                      </p:cBhvr>
                                      <p:to>
                                        <p:strVal val="visible"/>
                                      </p:to>
                                    </p:set>
                                    <p:animEffect transition="in" filter="fade">
                                      <p:cBhvr>
                                        <p:cTn id="145" dur="2000"/>
                                        <p:tgtEl>
                                          <p:spTgt spid="118848"/>
                                        </p:tgtEl>
                                      </p:cBhvr>
                                    </p:animEffect>
                                  </p:childTnLst>
                                </p:cTn>
                              </p:par>
                              <p:par>
                                <p:cTn id="146" presetID="10" presetClass="entr" presetSubtype="0" fill="hold" nodeType="withEffect">
                                  <p:stCondLst>
                                    <p:cond delay="0"/>
                                  </p:stCondLst>
                                  <p:childTnLst>
                                    <p:set>
                                      <p:cBhvr>
                                        <p:cTn id="147" dur="1" fill="hold">
                                          <p:stCondLst>
                                            <p:cond delay="0"/>
                                          </p:stCondLst>
                                        </p:cTn>
                                        <p:tgtEl>
                                          <p:spTgt spid="118849"/>
                                        </p:tgtEl>
                                        <p:attrNameLst>
                                          <p:attrName>style.visibility</p:attrName>
                                        </p:attrNameLst>
                                      </p:cBhvr>
                                      <p:to>
                                        <p:strVal val="visible"/>
                                      </p:to>
                                    </p:set>
                                    <p:animEffect transition="in" filter="fade">
                                      <p:cBhvr>
                                        <p:cTn id="148" dur="2000"/>
                                        <p:tgtEl>
                                          <p:spTgt spid="118849"/>
                                        </p:tgtEl>
                                      </p:cBhvr>
                                    </p:animEffect>
                                  </p:childTnLst>
                                </p:cTn>
                              </p:par>
                              <p:par>
                                <p:cTn id="149" presetID="10" presetClass="entr" presetSubtype="0" fill="hold" nodeType="withEffect">
                                  <p:stCondLst>
                                    <p:cond delay="0"/>
                                  </p:stCondLst>
                                  <p:childTnLst>
                                    <p:set>
                                      <p:cBhvr>
                                        <p:cTn id="150" dur="1" fill="hold">
                                          <p:stCondLst>
                                            <p:cond delay="0"/>
                                          </p:stCondLst>
                                        </p:cTn>
                                        <p:tgtEl>
                                          <p:spTgt spid="118850"/>
                                        </p:tgtEl>
                                        <p:attrNameLst>
                                          <p:attrName>style.visibility</p:attrName>
                                        </p:attrNameLst>
                                      </p:cBhvr>
                                      <p:to>
                                        <p:strVal val="visible"/>
                                      </p:to>
                                    </p:set>
                                    <p:animEffect transition="in" filter="fade">
                                      <p:cBhvr>
                                        <p:cTn id="151" dur="2000"/>
                                        <p:tgtEl>
                                          <p:spTgt spid="118850"/>
                                        </p:tgtEl>
                                      </p:cBhvr>
                                    </p:animEffect>
                                  </p:childTnLst>
                                </p:cTn>
                              </p:par>
                              <p:par>
                                <p:cTn id="152" presetID="10" presetClass="entr" presetSubtype="0" fill="hold" nodeType="withEffect">
                                  <p:stCondLst>
                                    <p:cond delay="0"/>
                                  </p:stCondLst>
                                  <p:childTnLst>
                                    <p:set>
                                      <p:cBhvr>
                                        <p:cTn id="153" dur="1" fill="hold">
                                          <p:stCondLst>
                                            <p:cond delay="0"/>
                                          </p:stCondLst>
                                        </p:cTn>
                                        <p:tgtEl>
                                          <p:spTgt spid="118851"/>
                                        </p:tgtEl>
                                        <p:attrNameLst>
                                          <p:attrName>style.visibility</p:attrName>
                                        </p:attrNameLst>
                                      </p:cBhvr>
                                      <p:to>
                                        <p:strVal val="visible"/>
                                      </p:to>
                                    </p:set>
                                    <p:animEffect transition="in" filter="fade">
                                      <p:cBhvr>
                                        <p:cTn id="154" dur="2000"/>
                                        <p:tgtEl>
                                          <p:spTgt spid="118851"/>
                                        </p:tgtEl>
                                      </p:cBhvr>
                                    </p:animEffect>
                                  </p:childTnLst>
                                </p:cTn>
                              </p:par>
                              <p:par>
                                <p:cTn id="155" presetID="10" presetClass="entr" presetSubtype="0" fill="hold" nodeType="withEffect">
                                  <p:stCondLst>
                                    <p:cond delay="0"/>
                                  </p:stCondLst>
                                  <p:childTnLst>
                                    <p:set>
                                      <p:cBhvr>
                                        <p:cTn id="156" dur="1" fill="hold">
                                          <p:stCondLst>
                                            <p:cond delay="0"/>
                                          </p:stCondLst>
                                        </p:cTn>
                                        <p:tgtEl>
                                          <p:spTgt spid="118852"/>
                                        </p:tgtEl>
                                        <p:attrNameLst>
                                          <p:attrName>style.visibility</p:attrName>
                                        </p:attrNameLst>
                                      </p:cBhvr>
                                      <p:to>
                                        <p:strVal val="visible"/>
                                      </p:to>
                                    </p:set>
                                    <p:animEffect transition="in" filter="fade">
                                      <p:cBhvr>
                                        <p:cTn id="157" dur="2000"/>
                                        <p:tgtEl>
                                          <p:spTgt spid="118852"/>
                                        </p:tgtEl>
                                      </p:cBhvr>
                                    </p:animEffect>
                                  </p:childTnLst>
                                </p:cTn>
                              </p:par>
                              <p:par>
                                <p:cTn id="158" presetID="10" presetClass="entr" presetSubtype="0" fill="hold" nodeType="withEffect">
                                  <p:stCondLst>
                                    <p:cond delay="0"/>
                                  </p:stCondLst>
                                  <p:childTnLst>
                                    <p:set>
                                      <p:cBhvr>
                                        <p:cTn id="159" dur="1" fill="hold">
                                          <p:stCondLst>
                                            <p:cond delay="0"/>
                                          </p:stCondLst>
                                        </p:cTn>
                                        <p:tgtEl>
                                          <p:spTgt spid="118853"/>
                                        </p:tgtEl>
                                        <p:attrNameLst>
                                          <p:attrName>style.visibility</p:attrName>
                                        </p:attrNameLst>
                                      </p:cBhvr>
                                      <p:to>
                                        <p:strVal val="visible"/>
                                      </p:to>
                                    </p:set>
                                    <p:animEffect transition="in" filter="fade">
                                      <p:cBhvr>
                                        <p:cTn id="160" dur="2000"/>
                                        <p:tgtEl>
                                          <p:spTgt spid="118853"/>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18854"/>
                                        </p:tgtEl>
                                        <p:attrNameLst>
                                          <p:attrName>style.visibility</p:attrName>
                                        </p:attrNameLst>
                                      </p:cBhvr>
                                      <p:to>
                                        <p:strVal val="visible"/>
                                      </p:to>
                                    </p:set>
                                    <p:animEffect transition="in" filter="fade">
                                      <p:cBhvr>
                                        <p:cTn id="163" dur="2000"/>
                                        <p:tgtEl>
                                          <p:spTgt spid="11885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18855"/>
                                        </p:tgtEl>
                                        <p:attrNameLst>
                                          <p:attrName>style.visibility</p:attrName>
                                        </p:attrNameLst>
                                      </p:cBhvr>
                                      <p:to>
                                        <p:strVal val="visible"/>
                                      </p:to>
                                    </p:set>
                                    <p:animEffect transition="in" filter="fade">
                                      <p:cBhvr>
                                        <p:cTn id="166" dur="2000"/>
                                        <p:tgtEl>
                                          <p:spTgt spid="118855"/>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18856"/>
                                        </p:tgtEl>
                                        <p:attrNameLst>
                                          <p:attrName>style.visibility</p:attrName>
                                        </p:attrNameLst>
                                      </p:cBhvr>
                                      <p:to>
                                        <p:strVal val="visible"/>
                                      </p:to>
                                    </p:set>
                                    <p:animEffect transition="in" filter="fade">
                                      <p:cBhvr>
                                        <p:cTn id="169" dur="2000"/>
                                        <p:tgtEl>
                                          <p:spTgt spid="118856"/>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18857"/>
                                        </p:tgtEl>
                                        <p:attrNameLst>
                                          <p:attrName>style.visibility</p:attrName>
                                        </p:attrNameLst>
                                      </p:cBhvr>
                                      <p:to>
                                        <p:strVal val="visible"/>
                                      </p:to>
                                    </p:set>
                                    <p:animEffect transition="in" filter="fade">
                                      <p:cBhvr>
                                        <p:cTn id="172" dur="2000"/>
                                        <p:tgtEl>
                                          <p:spTgt spid="118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2" grpId="0" bldLvl="0" animBg="1"/>
      <p:bldP spid="118820" grpId="0" bldLvl="0" animBg="1"/>
      <p:bldP spid="118829" grpId="0" bldLvl="0" animBg="1"/>
      <p:bldP spid="118836" grpId="0" bldLvl="0" animBg="1"/>
      <p:bldP spid="118838" grpId="0"/>
      <p:bldP spid="118839" grpId="0"/>
      <p:bldP spid="118844" grpId="0" bldLvl="0" animBg="1"/>
      <p:bldP spid="118846" grpId="0"/>
      <p:bldP spid="118847" grpId="0"/>
      <p:bldP spid="118854" grpId="0" bldLvl="0" animBg="1"/>
      <p:bldP spid="118855" grpId="0"/>
      <p:bldP spid="118856" grpId="0"/>
      <p:bldP spid="11885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文本占位符 457729"/>
          <p:cNvSpPr>
            <a:spLocks noGrp="1"/>
          </p:cNvSpPr>
          <p:nvPr>
            <p:ph type="body" idx="1"/>
          </p:nvPr>
        </p:nvSpPr>
        <p:spPr>
          <a:xfrm>
            <a:off x="733841" y="2229529"/>
            <a:ext cx="11001944" cy="4257675"/>
          </a:xfrm>
        </p:spPr>
        <p:txBody>
          <a:bodyPr>
            <a:noAutofit/>
          </a:bodyPr>
          <a:lstStyle/>
          <a:p>
            <a:pPr>
              <a:lnSpc>
                <a:spcPct val="150000"/>
              </a:lnSpc>
              <a:buFont typeface="Wingdings" pitchFamily="2" charset="2"/>
              <a:buChar char="Ø"/>
            </a:pPr>
            <a:r>
              <a:rPr lang="zh-CN" altLang="en-US" sz="2400" b="1" dirty="0">
                <a:latin typeface="黑体" pitchFamily="2" charset="-122"/>
                <a:ea typeface="黑体" pitchFamily="2" charset="-122"/>
              </a:rPr>
              <a:t>在数据链路层扩展局域网是使用</a:t>
            </a:r>
            <a:r>
              <a:rPr lang="zh-CN" altLang="en-US" sz="2400" b="1" dirty="0">
                <a:solidFill>
                  <a:schemeClr val="hlink"/>
                </a:solidFill>
                <a:latin typeface="黑体" pitchFamily="2" charset="-122"/>
                <a:ea typeface="黑体" pitchFamily="2" charset="-122"/>
              </a:rPr>
              <a:t>网桥</a:t>
            </a:r>
            <a:r>
              <a:rPr lang="zh-CN" altLang="en-US" sz="2400" b="1" dirty="0">
                <a:latin typeface="黑体" pitchFamily="2" charset="-122"/>
                <a:ea typeface="黑体" pitchFamily="2" charset="-122"/>
              </a:rPr>
              <a:t>。</a:t>
            </a:r>
          </a:p>
          <a:p>
            <a:pPr>
              <a:lnSpc>
                <a:spcPct val="150000"/>
              </a:lnSpc>
              <a:buFont typeface="Wingdings" pitchFamily="2" charset="2"/>
              <a:buChar char="Ø"/>
            </a:pPr>
            <a:r>
              <a:rPr lang="zh-CN" altLang="en-US" sz="2400" b="1" dirty="0">
                <a:latin typeface="黑体" pitchFamily="2" charset="-122"/>
                <a:ea typeface="黑体" pitchFamily="2" charset="-122"/>
              </a:rPr>
              <a:t>网桥工作在数据链路层，它根据 </a:t>
            </a:r>
            <a:r>
              <a:rPr lang="en-US" altLang="zh-CN" sz="2400" b="1" dirty="0">
                <a:latin typeface="黑体" pitchFamily="2" charset="-122"/>
                <a:ea typeface="黑体" pitchFamily="2" charset="-122"/>
              </a:rPr>
              <a:t>MAC </a:t>
            </a:r>
            <a:r>
              <a:rPr lang="zh-CN" altLang="en-US" sz="2400" b="1" dirty="0">
                <a:latin typeface="黑体" pitchFamily="2" charset="-122"/>
                <a:ea typeface="黑体" pitchFamily="2" charset="-122"/>
              </a:rPr>
              <a:t>帧的目的地址对收到的帧进行转发。</a:t>
            </a:r>
          </a:p>
          <a:p>
            <a:pPr>
              <a:lnSpc>
                <a:spcPct val="150000"/>
              </a:lnSpc>
              <a:buFont typeface="Wingdings" pitchFamily="2" charset="2"/>
              <a:buChar char="Ø"/>
            </a:pPr>
            <a:r>
              <a:rPr lang="zh-CN" altLang="en-US" sz="2400" b="1" dirty="0">
                <a:latin typeface="黑体" pitchFamily="2" charset="-122"/>
                <a:ea typeface="黑体" pitchFamily="2" charset="-122"/>
              </a:rPr>
              <a:t>网桥具有过滤帧的功能。当网桥收到一个帧时，并不是向所有的接口转发此帧，而是先检查此帧的目的 </a:t>
            </a:r>
            <a:r>
              <a:rPr lang="en-US" altLang="zh-CN" sz="2400" b="1" dirty="0">
                <a:latin typeface="黑体" pitchFamily="2" charset="-122"/>
                <a:ea typeface="黑体" pitchFamily="2" charset="-122"/>
              </a:rPr>
              <a:t>MAC </a:t>
            </a:r>
            <a:r>
              <a:rPr lang="zh-CN" altLang="en-US" sz="2400" b="1" dirty="0">
                <a:latin typeface="黑体" pitchFamily="2" charset="-122"/>
                <a:ea typeface="黑体" pitchFamily="2" charset="-122"/>
              </a:rPr>
              <a:t>地址，然后再确定将该帧转发到哪一个接口 </a:t>
            </a:r>
          </a:p>
        </p:txBody>
      </p:sp>
      <p:sp>
        <p:nvSpPr>
          <p:cNvPr id="457731" name="标题 457730"/>
          <p:cNvSpPr>
            <a:spLocks noGrp="1"/>
          </p:cNvSpPr>
          <p:nvPr>
            <p:ph type="title"/>
          </p:nvPr>
        </p:nvSpPr>
        <p:spPr>
          <a:xfrm>
            <a:off x="1263015" y="946816"/>
            <a:ext cx="10423525" cy="729584"/>
          </a:xfrm>
        </p:spPr>
        <p:txBody>
          <a:bodyPr anchor="b">
            <a:normAutofit/>
          </a:bodyPr>
          <a:lstStyle/>
          <a:p>
            <a:r>
              <a:rPr lang="en-US" altLang="zh-CN" sz="3200" b="1" dirty="0" smtClean="0">
                <a:solidFill>
                  <a:srgbClr val="FF0000"/>
                </a:solidFill>
                <a:latin typeface="黑体" pitchFamily="2" charset="-122"/>
                <a:ea typeface="黑体" pitchFamily="2" charset="-122"/>
              </a:rPr>
              <a:t>5. </a:t>
            </a:r>
            <a:r>
              <a:rPr lang="zh-CN" altLang="en-US" sz="3200" b="1" dirty="0" smtClean="0">
                <a:solidFill>
                  <a:srgbClr val="FF0000"/>
                </a:solidFill>
                <a:latin typeface="黑体" pitchFamily="2" charset="-122"/>
                <a:ea typeface="黑体" pitchFamily="2" charset="-122"/>
              </a:rPr>
              <a:t>在</a:t>
            </a:r>
            <a:r>
              <a:rPr lang="zh-CN" altLang="en-US" sz="3200" b="1" dirty="0">
                <a:solidFill>
                  <a:srgbClr val="FF0000"/>
                </a:solidFill>
                <a:latin typeface="黑体" pitchFamily="2" charset="-122"/>
                <a:ea typeface="黑体" pitchFamily="2" charset="-122"/>
              </a:rPr>
              <a:t>数据链路层扩展局域网 </a:t>
            </a:r>
          </a:p>
        </p:txBody>
      </p:sp>
      <p:sp>
        <p:nvSpPr>
          <p:cNvPr id="5" name="标题 1"/>
          <p:cNvSpPr>
            <a:spLocks noGrp="1"/>
          </p:cNvSpPr>
          <p:nvPr/>
        </p:nvSpPr>
        <p:spPr>
          <a:xfrm>
            <a:off x="9906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网桥</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圆角 5"/>
          <p:cNvSpPr/>
          <p:nvPr/>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dirty="0" smtClean="0">
                <a:solidFill>
                  <a:prstClr val="white"/>
                </a:solidFill>
                <a:latin typeface="方正粗黑宋简体" pitchFamily="2" charset="-122"/>
                <a:ea typeface="方正粗黑宋简体" pitchFamily="2" charset="-122"/>
                <a:cs typeface="+mn-ea"/>
                <a:sym typeface="+mn-lt"/>
              </a:rPr>
              <a:t>              网桥</a:t>
            </a:r>
            <a:endParaRPr kumimoji="0" lang="zh-CN" altLang="en-US" sz="3200" b="1" i="0" u="none" strike="noStrike" kern="1200" cap="none" spc="0" normalizeH="0" baseline="0" noProof="0" dirty="0">
              <a:ln>
                <a:noFill/>
              </a:ln>
              <a:solidFill>
                <a:prstClr val="white"/>
              </a:solidFill>
              <a:effectLst/>
              <a:uLnTx/>
              <a:uFillTx/>
              <a:latin typeface="方正粗黑宋简体" pitchFamily="2" charset="-122"/>
              <a:ea typeface="方正粗黑宋简体" pitchFamily="2" charset="-122"/>
              <a:cs typeface="+mn-ea"/>
              <a:sym typeface="+mn-lt"/>
            </a:endParaRPr>
          </a:p>
        </p:txBody>
      </p:sp>
      <p:sp>
        <p:nvSpPr>
          <p:cNvPr id="4" name="椭圆 3"/>
          <p:cNvSpPr/>
          <p:nvPr/>
        </p:nvSpPr>
        <p:spPr>
          <a:xfrm>
            <a:off x="1180216" y="430308"/>
            <a:ext cx="276446" cy="287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77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77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网桥</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îṣļîḑé-Rectangle 70"/>
          <p:cNvSpPr/>
          <p:nvPr/>
        </p:nvSpPr>
        <p:spPr>
          <a:xfrm>
            <a:off x="1443974" y="1958391"/>
            <a:ext cx="1008958" cy="430887"/>
          </a:xfrm>
          <a:prstGeom prst="rect">
            <a:avLst/>
          </a:prstGeom>
        </p:spPr>
        <p:txBody>
          <a:bodyPr wrap="none" lIns="144000" tIns="0" rIns="144000" bIns="0">
            <a:spAutoFit/>
          </a:bodyPr>
          <a:lstStyle/>
          <a:p>
            <a:r>
              <a:rPr lang="zh-CN" altLang="en-US" sz="2800" b="1" dirty="0" smtClean="0">
                <a:latin typeface="Times New Roman" pitchFamily="18" charset="0"/>
                <a:ea typeface="微软雅黑" panose="020B0503020204020204" pitchFamily="34" charset="-122"/>
                <a:cs typeface="Times New Roman" pitchFamily="18" charset="0"/>
              </a:rPr>
              <a:t>网桥</a:t>
            </a:r>
          </a:p>
        </p:txBody>
      </p:sp>
      <p:grpSp>
        <p:nvGrpSpPr>
          <p:cNvPr id="9" name="组合 8"/>
          <p:cNvGrpSpPr>
            <a:grpSpLocks noChangeAspect="1"/>
          </p:cNvGrpSpPr>
          <p:nvPr/>
        </p:nvGrpSpPr>
        <p:grpSpPr>
          <a:xfrm>
            <a:off x="702188" y="1764246"/>
            <a:ext cx="756000" cy="756002"/>
            <a:chOff x="2804323" y="3859118"/>
            <a:chExt cx="900000" cy="900002"/>
          </a:xfrm>
        </p:grpSpPr>
        <p:sp>
          <p:nvSpPr>
            <p:cNvPr id="10" name="椭圆 9"/>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11"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1</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useBgFill="1">
        <p:nvSpPr>
          <p:cNvPr id="12" name="矩形 11"/>
          <p:cNvSpPr/>
          <p:nvPr/>
        </p:nvSpPr>
        <p:spPr>
          <a:xfrm>
            <a:off x="344998" y="2550064"/>
            <a:ext cx="10715700" cy="1434945"/>
          </a:xfrm>
          <a:prstGeom prst="rect">
            <a:avLst/>
          </a:prstGeom>
          <a:ln w="28575">
            <a:noFill/>
            <a:prstDash val="dash"/>
          </a:ln>
        </p:spPr>
        <p:txBody>
          <a:bodyPr wrap="square">
            <a:spAutoFit/>
          </a:bodyPr>
          <a:lstStyle/>
          <a:p>
            <a:pPr indent="457200" algn="just">
              <a:lnSpc>
                <a:spcPct val="125000"/>
              </a:lnSpc>
            </a:pPr>
            <a:r>
              <a:rPr lang="zh-CN" altLang="en-US" sz="2400" dirty="0" smtClean="0">
                <a:latin typeface="Times New Roman" pitchFamily="18" charset="0"/>
                <a:ea typeface="微软雅黑" pitchFamily="34" charset="-122"/>
                <a:cs typeface="Times New Roman" pitchFamily="18" charset="0"/>
              </a:rPr>
              <a:t>网桥（</a:t>
            </a:r>
            <a:r>
              <a:rPr lang="en-US" altLang="zh-CN" sz="2400" dirty="0" smtClean="0">
                <a:latin typeface="Times New Roman" pitchFamily="18" charset="0"/>
                <a:ea typeface="微软雅黑" pitchFamily="34" charset="-122"/>
                <a:cs typeface="Times New Roman" pitchFamily="18" charset="0"/>
              </a:rPr>
              <a:t>Bridge</a:t>
            </a:r>
            <a:r>
              <a:rPr lang="zh-CN" altLang="en-US" sz="2400" dirty="0" smtClean="0">
                <a:latin typeface="Times New Roman" pitchFamily="18" charset="0"/>
                <a:ea typeface="微软雅黑" pitchFamily="34" charset="-122"/>
                <a:cs typeface="Times New Roman" pitchFamily="18" charset="0"/>
              </a:rPr>
              <a:t>）也叫桥接器，是连接两个或多个在数据链路层以上具有相同或兼容协议的局域网的一种存储</a:t>
            </a:r>
            <a:r>
              <a:rPr lang="en-US" altLang="zh-CN" sz="2400" dirty="0" smtClean="0">
                <a:latin typeface="Times New Roman" pitchFamily="18" charset="0"/>
                <a:ea typeface="微软雅黑" pitchFamily="34" charset="-122"/>
                <a:cs typeface="Times New Roman" pitchFamily="18" charset="0"/>
              </a:rPr>
              <a:t>—</a:t>
            </a:r>
            <a:r>
              <a:rPr lang="zh-CN" altLang="en-US" sz="2400" dirty="0" smtClean="0">
                <a:latin typeface="Times New Roman" pitchFamily="18" charset="0"/>
                <a:ea typeface="微软雅黑" pitchFamily="34" charset="-122"/>
                <a:cs typeface="Times New Roman" pitchFamily="18" charset="0"/>
              </a:rPr>
              <a:t>转发设备。网桥在局域网互连中，起到数据接收、地址过滤（不传输本网段内的信息）与数据转发的作用。</a:t>
            </a:r>
          </a:p>
        </p:txBody>
      </p:sp>
    </p:spTree>
    <p:extLst>
      <p:ext uri="{BB962C8B-B14F-4D97-AF65-F5344CB8AC3E}">
        <p14:creationId xmlns:p14="http://schemas.microsoft.com/office/powerpoint/2010/main" val="21654155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36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000"/>
                            </p:stCondLst>
                            <p:childTnLst>
                              <p:par>
                                <p:cTn id="16" presetID="17" presetClass="entr" presetSubtype="1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1"/>
          <p:cNvSpPr/>
          <p:nvPr/>
        </p:nvSpPr>
        <p:spPr>
          <a:xfrm>
            <a:off x="1095340" y="2303073"/>
            <a:ext cx="9858444" cy="3170099"/>
          </a:xfrm>
          <a:prstGeom prst="rect">
            <a:avLst/>
          </a:prstGeom>
          <a:ln w="28575">
            <a:noFill/>
            <a:prstDash val="dash"/>
          </a:ln>
        </p:spPr>
        <p:txBody>
          <a:bodyPr wrap="square">
            <a:spAutoFit/>
          </a:bodyPr>
          <a:lstStyle/>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与集线器相比，网桥具有如下的功能和特点。</a:t>
            </a:r>
          </a:p>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1</a:t>
            </a:r>
            <a:r>
              <a:rPr lang="zh-CN" altLang="en-US" sz="2000" dirty="0" smtClean="0">
                <a:latin typeface="Times New Roman" pitchFamily="18" charset="0"/>
                <a:ea typeface="微软雅黑" pitchFamily="34" charset="-122"/>
                <a:cs typeface="Times New Roman" pitchFamily="18" charset="0"/>
              </a:rPr>
              <a:t>）网桥能将一个较大的局域网分割为多个较小的局域网，进而分隔较小局域网之间的广播通信量，有利于提高互连网络的性能与安全性。</a:t>
            </a:r>
          </a:p>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2</a:t>
            </a:r>
            <a:r>
              <a:rPr lang="zh-CN" altLang="en-US" sz="2000" dirty="0" smtClean="0">
                <a:latin typeface="Times New Roman" pitchFamily="18" charset="0"/>
                <a:ea typeface="微软雅黑" pitchFamily="34" charset="-122"/>
                <a:cs typeface="Times New Roman" pitchFamily="18" charset="0"/>
              </a:rPr>
              <a:t>）网桥能将两个以上相距较远的局域网互连成一个大的逻辑局域网，使局域网上的所有用户都可以访问服务器，扩大网络的范围。</a:t>
            </a:r>
          </a:p>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3</a:t>
            </a:r>
            <a:r>
              <a:rPr lang="zh-CN" altLang="en-US" sz="2000" dirty="0" smtClean="0">
                <a:latin typeface="Times New Roman" pitchFamily="18" charset="0"/>
                <a:ea typeface="微软雅黑" pitchFamily="34" charset="-122"/>
                <a:cs typeface="Times New Roman" pitchFamily="18" charset="0"/>
              </a:rPr>
              <a:t>）网桥可以互连两个采用不同数据链路层协议、不同传输介质或不同传输速率的网络，但这两个网络在数据链路层以上应采用相同或相兼容的协议。</a:t>
            </a:r>
          </a:p>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4</a:t>
            </a:r>
            <a:r>
              <a:rPr lang="zh-CN" altLang="en-US" sz="2000" dirty="0" smtClean="0">
                <a:latin typeface="Times New Roman" pitchFamily="18" charset="0"/>
                <a:ea typeface="微软雅黑" pitchFamily="34" charset="-122"/>
                <a:cs typeface="Times New Roman" pitchFamily="18" charset="0"/>
              </a:rPr>
              <a:t>）网桥以“存储</a:t>
            </a:r>
            <a:r>
              <a:rPr lang="en-US" altLang="zh-CN" sz="2000" dirty="0" smtClean="0">
                <a:latin typeface="Times New Roman" pitchFamily="18" charset="0"/>
                <a:ea typeface="微软雅黑" pitchFamily="34" charset="-122"/>
                <a:cs typeface="Times New Roman" pitchFamily="18" charset="0"/>
              </a:rPr>
              <a:t>—</a:t>
            </a:r>
            <a:r>
              <a:rPr lang="zh-CN" altLang="en-US" sz="2000" dirty="0" smtClean="0">
                <a:latin typeface="Times New Roman" pitchFamily="18" charset="0"/>
                <a:ea typeface="微软雅黑" pitchFamily="34" charset="-122"/>
                <a:cs typeface="Times New Roman" pitchFamily="18" charset="0"/>
              </a:rPr>
              <a:t>转发”的方式实现互连网络之间的通信。</a:t>
            </a:r>
          </a:p>
        </p:txBody>
      </p:sp>
      <p:grpSp>
        <p:nvGrpSpPr>
          <p:cNvPr id="3" name="组合 2"/>
          <p:cNvGrpSpPr/>
          <p:nvPr/>
        </p:nvGrpSpPr>
        <p:grpSpPr>
          <a:xfrm>
            <a:off x="1381092" y="1335997"/>
            <a:ext cx="3948705" cy="592805"/>
            <a:chOff x="1326748" y="1446650"/>
            <a:chExt cx="3948705" cy="592805"/>
          </a:xfrm>
        </p:grpSpPr>
        <p:sp>
          <p:nvSpPr>
            <p:cNvPr id="4"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dirty="0">
                <a:solidFill>
                  <a:schemeClr val="tx1">
                    <a:lumMod val="75000"/>
                    <a:lumOff val="25000"/>
                  </a:schemeClr>
                </a:solidFill>
                <a:cs typeface="+mn-ea"/>
                <a:sym typeface="+mn-lt"/>
              </a:endParaRPr>
            </a:p>
          </p:txBody>
        </p:sp>
        <p:sp>
          <p:nvSpPr>
            <p:cNvPr id="5" name="矩形 4"/>
            <p:cNvSpPr/>
            <p:nvPr/>
          </p:nvSpPr>
          <p:spPr>
            <a:xfrm>
              <a:off x="2166910" y="1500174"/>
              <a:ext cx="3108543" cy="461665"/>
            </a:xfrm>
            <a:prstGeom prst="rect">
              <a:avLst/>
            </a:prstGeom>
          </p:spPr>
          <p:txBody>
            <a:bodyPr wrap="none">
              <a:spAutoFit/>
            </a:bodyPr>
            <a:lstStyle/>
            <a:p>
              <a:r>
                <a:rPr lang="en-US" altLang="zh-CN" sz="2400" b="1" dirty="0" smtClean="0">
                  <a:latin typeface="Times New Roman" pitchFamily="18" charset="0"/>
                  <a:ea typeface="微软雅黑" pitchFamily="34" charset="-122"/>
                  <a:cs typeface="Times New Roman" pitchFamily="18" charset="0"/>
                </a:rPr>
                <a:t>1</a:t>
              </a:r>
              <a:r>
                <a:rPr lang="zh-CN" altLang="en-US" sz="2400" b="1" dirty="0" smtClean="0">
                  <a:latin typeface="Times New Roman" pitchFamily="18" charset="0"/>
                  <a:ea typeface="微软雅黑" pitchFamily="34" charset="-122"/>
                  <a:cs typeface="Times New Roman" pitchFamily="18" charset="0"/>
                </a:rPr>
                <a:t>）网桥的功能和特点</a:t>
              </a:r>
            </a:p>
          </p:txBody>
        </p:sp>
      </p:grpSp>
      <p:sp>
        <p:nvSpPr>
          <p:cNvPr id="7"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网桥</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20823272"/>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1"/>
          <p:cNvSpPr/>
          <p:nvPr/>
        </p:nvSpPr>
        <p:spPr>
          <a:xfrm>
            <a:off x="1381092" y="2000240"/>
            <a:ext cx="9858444" cy="511615"/>
          </a:xfrm>
          <a:prstGeom prst="rect">
            <a:avLst/>
          </a:prstGeom>
          <a:ln w="28575">
            <a:noFill/>
            <a:prstDash val="dash"/>
          </a:ln>
        </p:spPr>
        <p:txBody>
          <a:bodyPr wrap="square">
            <a:spAutoFit/>
          </a:bodyPr>
          <a:lstStyle/>
          <a:p>
            <a:pPr indent="457200" algn="just">
              <a:lnSpc>
                <a:spcPct val="125000"/>
              </a:lnSpc>
            </a:pPr>
            <a:r>
              <a:rPr lang="zh-CN" altLang="en-US" sz="2400" dirty="0" smtClean="0">
                <a:latin typeface="Times New Roman" pitchFamily="18" charset="0"/>
                <a:ea typeface="微软雅黑" pitchFamily="34" charset="-122"/>
                <a:cs typeface="Times New Roman" pitchFamily="18" charset="0"/>
              </a:rPr>
              <a:t>根据网桥工作原理的不同，可以将网桥分为透明网桥和源路由网桥。</a:t>
            </a:r>
          </a:p>
        </p:txBody>
      </p:sp>
      <p:grpSp>
        <p:nvGrpSpPr>
          <p:cNvPr id="3" name="组合 2"/>
          <p:cNvGrpSpPr/>
          <p:nvPr/>
        </p:nvGrpSpPr>
        <p:grpSpPr>
          <a:xfrm>
            <a:off x="1666844" y="1142984"/>
            <a:ext cx="3025376" cy="592805"/>
            <a:chOff x="1326748" y="1446650"/>
            <a:chExt cx="3025376" cy="592805"/>
          </a:xfrm>
        </p:grpSpPr>
        <p:sp>
          <p:nvSpPr>
            <p:cNvPr id="4"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sz="2000" dirty="0">
                <a:solidFill>
                  <a:schemeClr val="tx1">
                    <a:lumMod val="75000"/>
                    <a:lumOff val="25000"/>
                  </a:schemeClr>
                </a:solidFill>
                <a:cs typeface="+mn-ea"/>
                <a:sym typeface="+mn-lt"/>
              </a:endParaRPr>
            </a:p>
          </p:txBody>
        </p:sp>
        <p:sp>
          <p:nvSpPr>
            <p:cNvPr id="5" name="矩形 4"/>
            <p:cNvSpPr/>
            <p:nvPr/>
          </p:nvSpPr>
          <p:spPr>
            <a:xfrm>
              <a:off x="2166910" y="1500174"/>
              <a:ext cx="2185214" cy="461665"/>
            </a:xfrm>
            <a:prstGeom prst="rect">
              <a:avLst/>
            </a:prstGeom>
          </p:spPr>
          <p:txBody>
            <a:bodyPr wrap="none">
              <a:spAutoFit/>
            </a:bodyPr>
            <a:lstStyle/>
            <a:p>
              <a:r>
                <a:rPr lang="en-US" altLang="zh-CN" sz="2400" b="1" dirty="0" smtClean="0">
                  <a:latin typeface="Times New Roman" pitchFamily="18" charset="0"/>
                  <a:ea typeface="微软雅黑" pitchFamily="34" charset="-122"/>
                  <a:cs typeface="Times New Roman" pitchFamily="18" charset="0"/>
                </a:rPr>
                <a:t>2</a:t>
              </a:r>
              <a:r>
                <a:rPr lang="zh-CN" altLang="en-US" sz="2400" b="1" dirty="0" smtClean="0">
                  <a:latin typeface="Times New Roman" pitchFamily="18" charset="0"/>
                  <a:ea typeface="微软雅黑" pitchFamily="34" charset="-122"/>
                  <a:cs typeface="Times New Roman" pitchFamily="18" charset="0"/>
                </a:rPr>
                <a:t>）网桥的分类</a:t>
              </a:r>
            </a:p>
          </p:txBody>
        </p:sp>
      </p:grpSp>
      <p:sp>
        <p:nvSpPr>
          <p:cNvPr id="6"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endPar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立方体 6"/>
          <p:cNvSpPr/>
          <p:nvPr/>
        </p:nvSpPr>
        <p:spPr>
          <a:xfrm>
            <a:off x="1238216" y="2500306"/>
            <a:ext cx="2857520" cy="71438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lang="zh-CN" altLang="en-US" sz="2400" b="1" dirty="0" smtClean="0">
                <a:latin typeface="Times New Roman" pitchFamily="18" charset="0"/>
                <a:ea typeface="微软雅黑" pitchFamily="34" charset="-122"/>
                <a:cs typeface="Times New Roman" pitchFamily="18" charset="0"/>
              </a:rPr>
              <a:t>（</a:t>
            </a:r>
            <a:r>
              <a:rPr lang="en-US" altLang="zh-CN" sz="2400" b="1" dirty="0" smtClean="0">
                <a:latin typeface="Times New Roman" pitchFamily="18" charset="0"/>
                <a:ea typeface="微软雅黑" pitchFamily="34" charset="-122"/>
                <a:cs typeface="Times New Roman" pitchFamily="18" charset="0"/>
              </a:rPr>
              <a:t>1</a:t>
            </a:r>
            <a:r>
              <a:rPr lang="zh-CN" altLang="en-US" sz="2400" b="1" dirty="0" smtClean="0">
                <a:latin typeface="Times New Roman" pitchFamily="18" charset="0"/>
                <a:ea typeface="微软雅黑" pitchFamily="34" charset="-122"/>
                <a:cs typeface="Times New Roman" pitchFamily="18" charset="0"/>
              </a:rPr>
              <a:t>）透明网桥</a:t>
            </a:r>
            <a:endParaRPr lang="zh-CN" altLang="en-US" sz="2400" b="1" dirty="0">
              <a:latin typeface="Times New Roman" pitchFamily="18" charset="0"/>
              <a:ea typeface="微软雅黑" pitchFamily="34" charset="-122"/>
              <a:cs typeface="Times New Roman" pitchFamily="18" charset="0"/>
            </a:endParaRPr>
          </a:p>
        </p:txBody>
      </p:sp>
      <p:sp>
        <p:nvSpPr>
          <p:cNvPr id="8" name="TextBox 7"/>
          <p:cNvSpPr txBox="1"/>
          <p:nvPr/>
        </p:nvSpPr>
        <p:spPr>
          <a:xfrm>
            <a:off x="1214446" y="3286124"/>
            <a:ext cx="10167966" cy="1896609"/>
          </a:xfrm>
          <a:prstGeom prst="rect">
            <a:avLst/>
          </a:prstGeom>
          <a:noFill/>
        </p:spPr>
        <p:txBody>
          <a:bodyPr wrap="square" rtlCol="0">
            <a:spAutoFit/>
          </a:bodyPr>
          <a:lstStyle/>
          <a:p>
            <a:pPr lvl="0" indent="457200" algn="just">
              <a:lnSpc>
                <a:spcPct val="125000"/>
              </a:lnSpc>
            </a:pPr>
            <a:r>
              <a:rPr lang="zh-CN" altLang="en-US" sz="2400" dirty="0" smtClean="0">
                <a:latin typeface="Times New Roman" pitchFamily="18" charset="0"/>
                <a:ea typeface="微软雅黑" pitchFamily="34" charset="-122"/>
                <a:cs typeface="Times New Roman" pitchFamily="18" charset="0"/>
              </a:rPr>
              <a:t>是指网桥对于通信双方完全是透明的。在透明网桥中，所有的路由选择全部由网桥自己确定，局域网上各节点不负责路由选择。</a:t>
            </a:r>
          </a:p>
          <a:p>
            <a:pPr lvl="0" indent="457200" algn="just">
              <a:lnSpc>
                <a:spcPct val="125000"/>
              </a:lnSpc>
            </a:pPr>
            <a:r>
              <a:rPr lang="zh-CN" altLang="en-US" sz="2400" dirty="0" smtClean="0">
                <a:latin typeface="Times New Roman" pitchFamily="18" charset="0"/>
                <a:ea typeface="微软雅黑" pitchFamily="34" charset="-122"/>
                <a:cs typeface="Times New Roman" pitchFamily="18" charset="0"/>
              </a:rPr>
              <a:t>透明网桥是一个具有“自学”功能的智能化设备，采用“学习、泛洪、过滤、转发和老化”的方式处理数据帧。</a:t>
            </a:r>
          </a:p>
        </p:txBody>
      </p:sp>
      <p:sp>
        <p:nvSpPr>
          <p:cNvPr id="11" name="标题 1"/>
          <p:cNvSpPr>
            <a:spLocks noGrp="1"/>
          </p:cNvSpPr>
          <p:nvPr/>
        </p:nvSpPr>
        <p:spPr>
          <a:xfrm>
            <a:off x="9906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网桥</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28867465"/>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endPar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7"/>
          <p:cNvSpPr txBox="1"/>
          <p:nvPr/>
        </p:nvSpPr>
        <p:spPr>
          <a:xfrm>
            <a:off x="1166778" y="1556725"/>
            <a:ext cx="10167966" cy="4708981"/>
          </a:xfrm>
          <a:prstGeom prst="rect">
            <a:avLst/>
          </a:prstGeom>
          <a:noFill/>
          <a:ln w="28575">
            <a:solidFill>
              <a:srgbClr val="0070C0"/>
            </a:solidFill>
            <a:prstDash val="dash"/>
          </a:ln>
        </p:spPr>
        <p:txBody>
          <a:bodyPr wrap="square" rtlCol="0">
            <a:spAutoFit/>
          </a:bodyPr>
          <a:lstStyle/>
          <a:p>
            <a:pPr lvl="0" indent="457200" algn="just">
              <a:lnSpc>
                <a:spcPct val="125000"/>
              </a:lnSpc>
              <a:buFont typeface="Wingdings" pitchFamily="2" charset="2"/>
              <a:buChar char="u"/>
            </a:pPr>
            <a:r>
              <a:rPr lang="zh-CN" altLang="en-US" sz="2000" dirty="0" smtClean="0">
                <a:solidFill>
                  <a:srgbClr val="FF0000"/>
                </a:solidFill>
                <a:latin typeface="Times New Roman" pitchFamily="18" charset="0"/>
                <a:ea typeface="微软雅黑" pitchFamily="34" charset="-122"/>
                <a:cs typeface="Times New Roman" pitchFamily="18" charset="0"/>
              </a:rPr>
              <a:t>学习：</a:t>
            </a:r>
            <a:r>
              <a:rPr lang="zh-CN" altLang="en-US" sz="2000" dirty="0" smtClean="0">
                <a:latin typeface="Times New Roman" pitchFamily="18" charset="0"/>
                <a:ea typeface="微软雅黑" pitchFamily="34" charset="-122"/>
                <a:cs typeface="Times New Roman" pitchFamily="18" charset="0"/>
              </a:rPr>
              <a:t>当数据帧进入网桥以后，网桥读取数据帧的帧头信息，将源</a:t>
            </a:r>
            <a:r>
              <a:rPr lang="en-US" altLang="zh-CN" sz="2000" dirty="0" smtClean="0">
                <a:latin typeface="Times New Roman" pitchFamily="18" charset="0"/>
                <a:ea typeface="微软雅黑" pitchFamily="34" charset="-122"/>
                <a:cs typeface="Times New Roman" pitchFamily="18" charset="0"/>
              </a:rPr>
              <a:t>MAC</a:t>
            </a:r>
            <a:r>
              <a:rPr lang="zh-CN" altLang="en-US" sz="2000" dirty="0" smtClean="0">
                <a:latin typeface="Times New Roman" pitchFamily="18" charset="0"/>
                <a:ea typeface="微软雅黑" pitchFamily="34" charset="-122"/>
                <a:cs typeface="Times New Roman" pitchFamily="18" charset="0"/>
              </a:rPr>
              <a:t>地址与发出这个帧的端口号的对应关系记录到自己的</a:t>
            </a:r>
            <a:r>
              <a:rPr lang="en-US" altLang="zh-CN" sz="2000" dirty="0" smtClean="0">
                <a:latin typeface="Times New Roman" pitchFamily="18" charset="0"/>
                <a:ea typeface="微软雅黑" pitchFamily="34" charset="-122"/>
                <a:cs typeface="Times New Roman" pitchFamily="18" charset="0"/>
              </a:rPr>
              <a:t>MAC</a:t>
            </a:r>
            <a:r>
              <a:rPr lang="zh-CN" altLang="en-US" sz="2000" dirty="0" smtClean="0">
                <a:latin typeface="Times New Roman" pitchFamily="18" charset="0"/>
                <a:ea typeface="微软雅黑" pitchFamily="34" charset="-122"/>
                <a:cs typeface="Times New Roman" pitchFamily="18" charset="0"/>
              </a:rPr>
              <a:t>地址表中。这张表最大能存储</a:t>
            </a:r>
            <a:r>
              <a:rPr lang="en-US" altLang="zh-CN" sz="2000" dirty="0" smtClean="0">
                <a:latin typeface="Times New Roman" pitchFamily="18" charset="0"/>
                <a:ea typeface="微软雅黑" pitchFamily="34" charset="-122"/>
                <a:cs typeface="Times New Roman" pitchFamily="18" charset="0"/>
              </a:rPr>
              <a:t>4 096</a:t>
            </a:r>
            <a:r>
              <a:rPr lang="zh-CN" altLang="en-US" sz="2000" dirty="0" smtClean="0">
                <a:latin typeface="Times New Roman" pitchFamily="18" charset="0"/>
                <a:ea typeface="微软雅黑" pitchFamily="34" charset="-122"/>
                <a:cs typeface="Times New Roman" pitchFamily="18" charset="0"/>
              </a:rPr>
              <a:t>条记录。</a:t>
            </a:r>
          </a:p>
          <a:p>
            <a:pPr lvl="0" indent="457200" algn="just">
              <a:lnSpc>
                <a:spcPct val="125000"/>
              </a:lnSpc>
              <a:buFont typeface="Wingdings" pitchFamily="2" charset="2"/>
              <a:buChar char="u"/>
            </a:pPr>
            <a:r>
              <a:rPr lang="zh-CN" altLang="en-US" sz="2000" dirty="0" smtClean="0">
                <a:solidFill>
                  <a:srgbClr val="FF0000"/>
                </a:solidFill>
                <a:latin typeface="Times New Roman" pitchFamily="18" charset="0"/>
                <a:ea typeface="微软雅黑" pitchFamily="34" charset="-122"/>
                <a:cs typeface="Times New Roman" pitchFamily="18" charset="0"/>
              </a:rPr>
              <a:t>老化：</a:t>
            </a:r>
            <a:r>
              <a:rPr lang="zh-CN" altLang="en-US" sz="2000" dirty="0" smtClean="0">
                <a:latin typeface="Times New Roman" pitchFamily="18" charset="0"/>
                <a:ea typeface="微软雅黑" pitchFamily="34" charset="-122"/>
                <a:cs typeface="Times New Roman" pitchFamily="18" charset="0"/>
              </a:rPr>
              <a:t>如果</a:t>
            </a:r>
            <a:r>
              <a:rPr lang="en-US" altLang="zh-CN" sz="2000" dirty="0" smtClean="0">
                <a:latin typeface="Times New Roman" pitchFamily="18" charset="0"/>
                <a:ea typeface="微软雅黑" pitchFamily="34" charset="-122"/>
                <a:cs typeface="Times New Roman" pitchFamily="18" charset="0"/>
              </a:rPr>
              <a:t>MAC</a:t>
            </a:r>
            <a:r>
              <a:rPr lang="zh-CN" altLang="en-US" sz="2000" dirty="0" smtClean="0">
                <a:latin typeface="Times New Roman" pitchFamily="18" charset="0"/>
                <a:ea typeface="微软雅黑" pitchFamily="34" charset="-122"/>
                <a:cs typeface="Times New Roman" pitchFamily="18" charset="0"/>
              </a:rPr>
              <a:t>地址表中已经存在这个源</a:t>
            </a:r>
            <a:r>
              <a:rPr lang="en-US" altLang="zh-CN" sz="2000" dirty="0" smtClean="0">
                <a:latin typeface="Times New Roman" pitchFamily="18" charset="0"/>
                <a:ea typeface="微软雅黑" pitchFamily="34" charset="-122"/>
                <a:cs typeface="Times New Roman" pitchFamily="18" charset="0"/>
              </a:rPr>
              <a:t>MAC</a:t>
            </a:r>
            <a:r>
              <a:rPr lang="zh-CN" altLang="en-US" sz="2000" dirty="0" smtClean="0">
                <a:latin typeface="Times New Roman" pitchFamily="18" charset="0"/>
                <a:ea typeface="微软雅黑" pitchFamily="34" charset="-122"/>
                <a:cs typeface="Times New Roman" pitchFamily="18" charset="0"/>
              </a:rPr>
              <a:t>地址的记录，它就会刷新这个条目的老化计时器。</a:t>
            </a:r>
            <a:endParaRPr lang="en-US" altLang="zh-CN" sz="2000" dirty="0" smtClean="0">
              <a:latin typeface="Times New Roman" pitchFamily="18" charset="0"/>
              <a:ea typeface="微软雅黑" pitchFamily="34" charset="-122"/>
              <a:cs typeface="Times New Roman" pitchFamily="18" charset="0"/>
            </a:endParaRPr>
          </a:p>
          <a:p>
            <a:pPr lvl="0" indent="457200" algn="just">
              <a:lnSpc>
                <a:spcPct val="125000"/>
              </a:lnSpc>
              <a:buFont typeface="Wingdings" pitchFamily="2" charset="2"/>
              <a:buChar char="u"/>
            </a:pPr>
            <a:r>
              <a:rPr lang="zh-CN" altLang="en-US" sz="2000" dirty="0">
                <a:solidFill>
                  <a:srgbClr val="FF0000"/>
                </a:solidFill>
                <a:latin typeface="Times New Roman" pitchFamily="18" charset="0"/>
                <a:ea typeface="微软雅黑" pitchFamily="34" charset="-122"/>
                <a:cs typeface="Times New Roman" pitchFamily="18" charset="0"/>
              </a:rPr>
              <a:t>泛洪：</a:t>
            </a:r>
            <a:r>
              <a:rPr lang="zh-CN" altLang="en-US" sz="2000" dirty="0">
                <a:latin typeface="Times New Roman" pitchFamily="18" charset="0"/>
                <a:ea typeface="微软雅黑" pitchFamily="34" charset="-122"/>
                <a:cs typeface="Times New Roman" pitchFamily="18" charset="0"/>
              </a:rPr>
              <a:t>网桥检查帧头中的目标</a:t>
            </a:r>
            <a:r>
              <a:rPr lang="en-US" altLang="zh-CN" sz="2000" dirty="0">
                <a:latin typeface="Times New Roman" pitchFamily="18" charset="0"/>
                <a:ea typeface="微软雅黑" pitchFamily="34" charset="-122"/>
                <a:cs typeface="Times New Roman" pitchFamily="18" charset="0"/>
              </a:rPr>
              <a:t>MAC</a:t>
            </a:r>
            <a:r>
              <a:rPr lang="zh-CN" altLang="en-US" sz="2000" dirty="0">
                <a:latin typeface="Times New Roman" pitchFamily="18" charset="0"/>
                <a:ea typeface="微软雅黑" pitchFamily="34" charset="-122"/>
                <a:cs typeface="Times New Roman" pitchFamily="18" charset="0"/>
              </a:rPr>
              <a:t>地址后，如果发现这个地址是一个广播地址、多播地址或者是未知的单播地址，就将这个数据帧转发到除了接收到这个数据帧的端口之外的所有端口。</a:t>
            </a:r>
          </a:p>
          <a:p>
            <a:pPr lvl="0" indent="457200" algn="just">
              <a:lnSpc>
                <a:spcPct val="125000"/>
              </a:lnSpc>
              <a:buFont typeface="Wingdings" pitchFamily="2" charset="2"/>
              <a:buChar char="u"/>
            </a:pPr>
            <a:r>
              <a:rPr lang="zh-CN" altLang="en-US" sz="2000" dirty="0">
                <a:solidFill>
                  <a:srgbClr val="FF0000"/>
                </a:solidFill>
                <a:latin typeface="Times New Roman" pitchFamily="18" charset="0"/>
                <a:ea typeface="微软雅黑" pitchFamily="34" charset="-122"/>
                <a:cs typeface="Times New Roman" pitchFamily="18" charset="0"/>
              </a:rPr>
              <a:t>转发：</a:t>
            </a:r>
            <a:r>
              <a:rPr lang="zh-CN" altLang="en-US" sz="2000" dirty="0">
                <a:latin typeface="Times New Roman" pitchFamily="18" charset="0"/>
                <a:ea typeface="微软雅黑" pitchFamily="34" charset="-122"/>
                <a:cs typeface="Times New Roman" pitchFamily="18" charset="0"/>
              </a:rPr>
              <a:t>如果</a:t>
            </a:r>
            <a:r>
              <a:rPr lang="en-US" altLang="zh-CN" sz="2000" dirty="0">
                <a:latin typeface="Times New Roman" pitchFamily="18" charset="0"/>
                <a:ea typeface="微软雅黑" pitchFamily="34" charset="-122"/>
                <a:cs typeface="Times New Roman" pitchFamily="18" charset="0"/>
              </a:rPr>
              <a:t>MAC</a:t>
            </a:r>
            <a:r>
              <a:rPr lang="zh-CN" altLang="en-US" sz="2000" dirty="0">
                <a:latin typeface="Times New Roman" pitchFamily="18" charset="0"/>
                <a:ea typeface="微软雅黑" pitchFamily="34" charset="-122"/>
                <a:cs typeface="Times New Roman" pitchFamily="18" charset="0"/>
              </a:rPr>
              <a:t>地址表中有目标</a:t>
            </a:r>
            <a:r>
              <a:rPr lang="en-US" altLang="zh-CN" sz="2000" dirty="0">
                <a:latin typeface="Times New Roman" pitchFamily="18" charset="0"/>
                <a:ea typeface="微软雅黑" pitchFamily="34" charset="-122"/>
                <a:cs typeface="Times New Roman" pitchFamily="18" charset="0"/>
              </a:rPr>
              <a:t>MAC</a:t>
            </a:r>
            <a:r>
              <a:rPr lang="zh-CN" altLang="en-US" sz="2000" dirty="0">
                <a:latin typeface="Times New Roman" pitchFamily="18" charset="0"/>
                <a:ea typeface="微软雅黑" pitchFamily="34" charset="-122"/>
                <a:cs typeface="Times New Roman" pitchFamily="18" charset="0"/>
              </a:rPr>
              <a:t>地址的相应条目，网桥就从</a:t>
            </a:r>
            <a:r>
              <a:rPr lang="en-US" altLang="zh-CN" sz="2000" dirty="0">
                <a:latin typeface="Times New Roman" pitchFamily="18" charset="0"/>
                <a:ea typeface="微软雅黑" pitchFamily="34" charset="-122"/>
                <a:cs typeface="Times New Roman" pitchFamily="18" charset="0"/>
              </a:rPr>
              <a:t>MAC</a:t>
            </a:r>
            <a:r>
              <a:rPr lang="zh-CN" altLang="en-US" sz="2000" dirty="0">
                <a:latin typeface="Times New Roman" pitchFamily="18" charset="0"/>
                <a:ea typeface="微软雅黑" pitchFamily="34" charset="-122"/>
                <a:cs typeface="Times New Roman" pitchFamily="18" charset="0"/>
              </a:rPr>
              <a:t>地址表中找到相应的端口，然后将数据帧从相应端口转发给目标地址。</a:t>
            </a:r>
          </a:p>
          <a:p>
            <a:pPr lvl="0" indent="457200" algn="just">
              <a:lnSpc>
                <a:spcPct val="125000"/>
              </a:lnSpc>
              <a:buFont typeface="Wingdings" pitchFamily="2" charset="2"/>
              <a:buChar char="u"/>
            </a:pPr>
            <a:r>
              <a:rPr lang="zh-CN" altLang="en-US" sz="2000" dirty="0">
                <a:solidFill>
                  <a:srgbClr val="FF0000"/>
                </a:solidFill>
                <a:latin typeface="Times New Roman" pitchFamily="18" charset="0"/>
                <a:ea typeface="微软雅黑" pitchFamily="34" charset="-122"/>
                <a:cs typeface="Times New Roman" pitchFamily="18" charset="0"/>
              </a:rPr>
              <a:t>过滤：</a:t>
            </a:r>
            <a:r>
              <a:rPr lang="zh-CN" altLang="en-US" sz="2000" dirty="0">
                <a:latin typeface="Times New Roman" pitchFamily="18" charset="0"/>
                <a:ea typeface="微软雅黑" pitchFamily="34" charset="-122"/>
                <a:cs typeface="Times New Roman" pitchFamily="18" charset="0"/>
              </a:rPr>
              <a:t>当数据帧中的目标地址和源地址处于同一个端口上时，网桥会丢弃这个数据帧，这个过程称为过滤。</a:t>
            </a:r>
          </a:p>
          <a:p>
            <a:pPr lvl="0" indent="457200" algn="just">
              <a:lnSpc>
                <a:spcPct val="125000"/>
              </a:lnSpc>
              <a:buFont typeface="Wingdings" pitchFamily="2" charset="2"/>
              <a:buChar char="u"/>
            </a:pPr>
            <a:endParaRPr lang="zh-CN" altLang="en-US" sz="2000" dirty="0" smtClean="0">
              <a:latin typeface="Times New Roman" pitchFamily="18" charset="0"/>
              <a:ea typeface="微软雅黑" pitchFamily="34" charset="-122"/>
              <a:cs typeface="Times New Roman" pitchFamily="18" charset="0"/>
            </a:endParaRPr>
          </a:p>
        </p:txBody>
      </p:sp>
      <p:sp>
        <p:nvSpPr>
          <p:cNvPr id="9" name="标题 1"/>
          <p:cNvSpPr>
            <a:spLocks noGrp="1"/>
          </p:cNvSpPr>
          <p:nvPr/>
        </p:nvSpPr>
        <p:spPr>
          <a:xfrm>
            <a:off x="9906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网桥</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98927901"/>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立方体 1"/>
          <p:cNvSpPr/>
          <p:nvPr/>
        </p:nvSpPr>
        <p:spPr>
          <a:xfrm>
            <a:off x="1164643" y="1297210"/>
            <a:ext cx="3081535" cy="71438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r>
              <a:rPr lang="zh-CN" altLang="en-US" sz="2800" b="1" dirty="0" smtClean="0">
                <a:latin typeface="Times New Roman" pitchFamily="18" charset="0"/>
                <a:ea typeface="微软雅黑" pitchFamily="34" charset="-122"/>
                <a:cs typeface="Times New Roman" pitchFamily="18" charset="0"/>
              </a:rPr>
              <a:t>（</a:t>
            </a:r>
            <a:r>
              <a:rPr lang="en-US" altLang="zh-CN" sz="2800" b="1" dirty="0" smtClean="0">
                <a:latin typeface="Times New Roman" pitchFamily="18" charset="0"/>
                <a:ea typeface="微软雅黑" pitchFamily="34" charset="-122"/>
                <a:cs typeface="Times New Roman" pitchFamily="18" charset="0"/>
              </a:rPr>
              <a:t>2</a:t>
            </a:r>
            <a:r>
              <a:rPr lang="zh-CN" altLang="en-US" sz="2800" b="1" dirty="0" smtClean="0">
                <a:latin typeface="Times New Roman" pitchFamily="18" charset="0"/>
                <a:ea typeface="微软雅黑" pitchFamily="34" charset="-122"/>
                <a:cs typeface="Times New Roman" pitchFamily="18" charset="0"/>
              </a:rPr>
              <a:t>）源路由网桥</a:t>
            </a:r>
            <a:endParaRPr lang="zh-CN" altLang="en-US" sz="2800" b="1" dirty="0">
              <a:latin typeface="Times New Roman" pitchFamily="18" charset="0"/>
              <a:ea typeface="微软雅黑" pitchFamily="34" charset="-122"/>
              <a:cs typeface="Times New Roman" pitchFamily="18" charset="0"/>
            </a:endParaRPr>
          </a:p>
        </p:txBody>
      </p:sp>
      <p:sp>
        <p:nvSpPr>
          <p:cNvPr id="3" name="TextBox 2"/>
          <p:cNvSpPr txBox="1"/>
          <p:nvPr/>
        </p:nvSpPr>
        <p:spPr>
          <a:xfrm>
            <a:off x="1023902" y="2736017"/>
            <a:ext cx="10501386" cy="1746247"/>
          </a:xfrm>
          <a:prstGeom prst="rect">
            <a:avLst/>
          </a:prstGeom>
          <a:noFill/>
        </p:spPr>
        <p:txBody>
          <a:bodyPr wrap="square" rtlCol="0">
            <a:spAutoFit/>
          </a:bodyPr>
          <a:lstStyle/>
          <a:p>
            <a:pPr lvl="0" indent="457200" algn="just">
              <a:lnSpc>
                <a:spcPct val="125000"/>
              </a:lnSpc>
            </a:pPr>
            <a:r>
              <a:rPr lang="zh-CN" altLang="en-US" sz="2200" dirty="0" smtClean="0">
                <a:latin typeface="Times New Roman" pitchFamily="18" charset="0"/>
                <a:ea typeface="微软雅黑" pitchFamily="34" charset="-122"/>
                <a:cs typeface="Times New Roman" pitchFamily="18" charset="0"/>
              </a:rPr>
              <a:t>路由选择由发送帧的源节点负责，即</a:t>
            </a:r>
            <a:r>
              <a:rPr lang="zh-CN" altLang="en-US" sz="2200" b="1" dirty="0" smtClean="0">
                <a:solidFill>
                  <a:srgbClr val="FF0000"/>
                </a:solidFill>
                <a:latin typeface="Times New Roman" pitchFamily="18" charset="0"/>
                <a:ea typeface="微软雅黑" pitchFamily="34" charset="-122"/>
                <a:cs typeface="Times New Roman" pitchFamily="18" charset="0"/>
              </a:rPr>
              <a:t>源路路由网桥要求信息源（不是网桥本身）提供传递帧到终点所需的路由信息</a:t>
            </a:r>
            <a:r>
              <a:rPr lang="zh-CN" altLang="en-US" sz="2200" dirty="0" smtClean="0">
                <a:latin typeface="Times New Roman" pitchFamily="18" charset="0"/>
                <a:ea typeface="微软雅黑" pitchFamily="34" charset="-122"/>
                <a:cs typeface="Times New Roman" pitchFamily="18" charset="0"/>
              </a:rPr>
              <a:t>。源节点在发送帧时，需要将详细的路由信息放在帧的首部，网桥只需要根据数据帧中的路由信息进行存储和转发即可。</a:t>
            </a:r>
            <a:endParaRPr lang="en-US" altLang="zh-CN" sz="2200" dirty="0" smtClean="0">
              <a:latin typeface="Times New Roman" pitchFamily="18" charset="0"/>
              <a:ea typeface="微软雅黑" pitchFamily="34" charset="-122"/>
              <a:cs typeface="Times New Roman" pitchFamily="18" charset="0"/>
            </a:endParaRPr>
          </a:p>
          <a:p>
            <a:pPr lvl="0" indent="457200" algn="just">
              <a:lnSpc>
                <a:spcPct val="125000"/>
              </a:lnSpc>
            </a:pPr>
            <a:r>
              <a:rPr lang="zh-CN" altLang="en-US" sz="2200" dirty="0" smtClean="0">
                <a:latin typeface="Times New Roman" pitchFamily="18" charset="0"/>
                <a:ea typeface="微软雅黑" pitchFamily="34" charset="-122"/>
                <a:cs typeface="Times New Roman" pitchFamily="18" charset="0"/>
              </a:rPr>
              <a:t>源路由网桥在理论上可用于连接任何类型的局域网，但主要用于互连令牌环网。</a:t>
            </a:r>
          </a:p>
        </p:txBody>
      </p:sp>
      <p:sp>
        <p:nvSpPr>
          <p:cNvPr id="4" name="标题 1"/>
          <p:cNvSpPr>
            <a:spLocks noGrp="1"/>
          </p:cNvSpPr>
          <p:nvPr/>
        </p:nvSpPr>
        <p:spPr>
          <a:xfrm>
            <a:off x="1331526"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网桥</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3099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Autofit/>
          </a:bodyPr>
          <a:lstStyle/>
          <a:p>
            <a:pPr>
              <a:lnSpc>
                <a:spcPct val="100000"/>
              </a:lnSpc>
              <a:buFont typeface="Wingdings" pitchFamily="2" charset="2"/>
              <a:buChar char="ü"/>
            </a:pPr>
            <a:r>
              <a:rPr lang="zh-CN" altLang="en-US" sz="2000" dirty="0">
                <a:latin typeface="Times New Roman" pitchFamily="18" charset="0"/>
                <a:ea typeface="微软雅黑" pitchFamily="34" charset="-122"/>
                <a:cs typeface="Times New Roman" pitchFamily="18" charset="0"/>
              </a:rPr>
              <a:t>扩大了物理范围；</a:t>
            </a:r>
          </a:p>
          <a:p>
            <a:pPr>
              <a:lnSpc>
                <a:spcPct val="100000"/>
              </a:lnSpc>
              <a:buFont typeface="Wingdings" pitchFamily="2" charset="2"/>
              <a:buChar char="ü"/>
            </a:pPr>
            <a:r>
              <a:rPr lang="zh-CN" altLang="en-US" sz="2000" dirty="0">
                <a:latin typeface="Times New Roman" pitchFamily="18" charset="0"/>
                <a:ea typeface="微软雅黑" pitchFamily="34" charset="-122"/>
                <a:cs typeface="Times New Roman" pitchFamily="18" charset="0"/>
              </a:rPr>
              <a:t>扩大地理范围和网络中主机数；</a:t>
            </a:r>
          </a:p>
          <a:p>
            <a:pPr>
              <a:lnSpc>
                <a:spcPct val="100000"/>
              </a:lnSpc>
              <a:buFont typeface="Wingdings" pitchFamily="2" charset="2"/>
              <a:buChar char="ü"/>
            </a:pPr>
            <a:r>
              <a:rPr lang="zh-CN" altLang="en-US" sz="2000" dirty="0">
                <a:latin typeface="Times New Roman" pitchFamily="18" charset="0"/>
                <a:ea typeface="微软雅黑" pitchFamily="34" charset="-122"/>
                <a:cs typeface="Times New Roman" pitchFamily="18" charset="0"/>
              </a:rPr>
              <a:t>提高了可靠性；</a:t>
            </a:r>
          </a:p>
          <a:p>
            <a:pPr>
              <a:lnSpc>
                <a:spcPct val="100000"/>
              </a:lnSpc>
              <a:buFont typeface="Wingdings" pitchFamily="2" charset="2"/>
              <a:buChar char="ü"/>
            </a:pPr>
            <a:r>
              <a:rPr lang="zh-CN" altLang="en-US" sz="2000" dirty="0">
                <a:latin typeface="Times New Roman" pitchFamily="18" charset="0"/>
                <a:ea typeface="微软雅黑" pitchFamily="34" charset="-122"/>
                <a:cs typeface="Times New Roman" pitchFamily="18" charset="0"/>
              </a:rPr>
              <a:t>隔离网段间的故障；</a:t>
            </a:r>
          </a:p>
          <a:p>
            <a:pPr>
              <a:lnSpc>
                <a:spcPct val="100000"/>
              </a:lnSpc>
              <a:buFont typeface="Wingdings" pitchFamily="2" charset="2"/>
              <a:buChar char="ü"/>
            </a:pPr>
            <a:r>
              <a:rPr lang="zh-CN" altLang="en-US" sz="2000" dirty="0">
                <a:latin typeface="Times New Roman" pitchFamily="18" charset="0"/>
                <a:ea typeface="微软雅黑" pitchFamily="34" charset="-122"/>
                <a:cs typeface="Times New Roman" pitchFamily="18" charset="0"/>
              </a:rPr>
              <a:t>互连不同物理层、不同</a:t>
            </a:r>
            <a:r>
              <a:rPr lang="en-US" sz="2000" dirty="0">
                <a:latin typeface="Times New Roman" pitchFamily="18" charset="0"/>
                <a:ea typeface="微软雅黑" pitchFamily="34" charset="-122"/>
                <a:cs typeface="Times New Roman" pitchFamily="18" charset="0"/>
              </a:rPr>
              <a:t>MAC </a:t>
            </a:r>
            <a:r>
              <a:rPr lang="zh-CN" altLang="en-US" sz="2000" dirty="0">
                <a:latin typeface="Times New Roman" pitchFamily="18" charset="0"/>
                <a:ea typeface="微软雅黑" pitchFamily="34" charset="-122"/>
                <a:cs typeface="Times New Roman" pitchFamily="18" charset="0"/>
              </a:rPr>
              <a:t>子层和不同速率（如</a:t>
            </a:r>
            <a:r>
              <a:rPr lang="en-US" sz="2000" dirty="0">
                <a:latin typeface="Times New Roman" pitchFamily="18" charset="0"/>
                <a:ea typeface="微软雅黑" pitchFamily="34" charset="-122"/>
                <a:cs typeface="Times New Roman" pitchFamily="18" charset="0"/>
              </a:rPr>
              <a:t>10 Mb/s </a:t>
            </a:r>
            <a:r>
              <a:rPr lang="zh-CN" altLang="en-US" sz="2000" dirty="0">
                <a:latin typeface="Times New Roman" pitchFamily="18" charset="0"/>
                <a:ea typeface="微软雅黑" pitchFamily="34" charset="-122"/>
                <a:cs typeface="Times New Roman" pitchFamily="18" charset="0"/>
              </a:rPr>
              <a:t>和</a:t>
            </a:r>
            <a:r>
              <a:rPr lang="en-US" sz="2000" dirty="0">
                <a:latin typeface="Times New Roman" pitchFamily="18" charset="0"/>
                <a:ea typeface="微软雅黑" pitchFamily="34" charset="-122"/>
                <a:cs typeface="Times New Roman" pitchFamily="18" charset="0"/>
              </a:rPr>
              <a:t>100 Mb/s </a:t>
            </a:r>
            <a:r>
              <a:rPr lang="zh-CN" altLang="en-US" sz="2000" dirty="0">
                <a:latin typeface="Times New Roman" pitchFamily="18" charset="0"/>
                <a:ea typeface="微软雅黑" pitchFamily="34" charset="-122"/>
                <a:cs typeface="Times New Roman" pitchFamily="18" charset="0"/>
              </a:rPr>
              <a:t>以太网）的局域网；</a:t>
            </a:r>
          </a:p>
          <a:p>
            <a:pPr marL="514350" indent="-514350">
              <a:lnSpc>
                <a:spcPct val="150000"/>
              </a:lnSpc>
              <a:buFont typeface="+mj-lt"/>
              <a:buAutoNum type="arabicPeriod"/>
            </a:pPr>
            <a:endParaRPr lang="zh-CN" altLang="en-US" sz="2000" b="1" dirty="0">
              <a:latin typeface="黑体" pitchFamily="2" charset="-122"/>
              <a:ea typeface="黑体" pitchFamily="2" charset="-122"/>
            </a:endParaRPr>
          </a:p>
        </p:txBody>
      </p:sp>
      <p:sp>
        <p:nvSpPr>
          <p:cNvPr id="9" name="立方体 8"/>
          <p:cNvSpPr/>
          <p:nvPr/>
        </p:nvSpPr>
        <p:spPr>
          <a:xfrm>
            <a:off x="954436" y="888388"/>
            <a:ext cx="3081535" cy="71438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r>
              <a:rPr lang="en-US" altLang="zh-CN" sz="2800" b="1" dirty="0" smtClean="0">
                <a:latin typeface="Times New Roman" pitchFamily="18" charset="0"/>
                <a:ea typeface="微软雅黑" pitchFamily="34" charset="-122"/>
                <a:cs typeface="Times New Roman" pitchFamily="18" charset="0"/>
              </a:rPr>
              <a:t>3</a:t>
            </a:r>
            <a:r>
              <a:rPr lang="zh-CN" altLang="en-US" sz="2800" b="1" dirty="0" smtClean="0">
                <a:latin typeface="Times New Roman" pitchFamily="18" charset="0"/>
                <a:ea typeface="微软雅黑" pitchFamily="34" charset="-122"/>
                <a:cs typeface="Times New Roman" pitchFamily="18" charset="0"/>
              </a:rPr>
              <a:t>）网桥的优点</a:t>
            </a:r>
            <a:endParaRPr lang="zh-CN" altLang="en-US" sz="2800" b="1" dirty="0">
              <a:latin typeface="Times New Roman" pitchFamily="18" charset="0"/>
              <a:ea typeface="微软雅黑" pitchFamily="34" charset="-122"/>
              <a:cs typeface="Times New Roman" pitchFamily="18" charset="0"/>
            </a:endParaRPr>
          </a:p>
        </p:txBody>
      </p:sp>
      <p:sp>
        <p:nvSpPr>
          <p:cNvPr id="10" name="矩形: 圆角 5"/>
          <p:cNvSpPr/>
          <p:nvPr/>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 name="椭圆 10"/>
          <p:cNvSpPr/>
          <p:nvPr/>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 lastClr="FFFFFF"/>
              </a:solidFill>
              <a:effectLst/>
              <a:uLnTx/>
              <a:uFillTx/>
              <a:latin typeface="等线" panose="020F0502020204030204"/>
              <a:ea typeface="等线" panose="02010600030101010101" pitchFamily="2" charset="-122"/>
              <a:cs typeface="+mn-cs"/>
            </a:endParaRPr>
          </a:p>
        </p:txBody>
      </p:sp>
      <p:sp>
        <p:nvSpPr>
          <p:cNvPr id="12" name="标题 1"/>
          <p:cNvSpPr>
            <a:spLocks noGrp="1"/>
          </p:cNvSpPr>
          <p:nvPr/>
        </p:nvSpPr>
        <p:spPr>
          <a:xfrm>
            <a:off x="9906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网桥</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1"/>
          <p:cNvSpPr/>
          <p:nvPr/>
        </p:nvSpPr>
        <p:spPr>
          <a:xfrm>
            <a:off x="1095340" y="2303073"/>
            <a:ext cx="9858444" cy="2785378"/>
          </a:xfrm>
          <a:prstGeom prst="rect">
            <a:avLst/>
          </a:prstGeom>
          <a:ln w="28575">
            <a:noFill/>
            <a:prstDash val="dash"/>
          </a:ln>
        </p:spPr>
        <p:txBody>
          <a:bodyPr wrap="square">
            <a:spAutoFit/>
          </a:bodyPr>
          <a:lstStyle/>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1</a:t>
            </a:r>
            <a:r>
              <a:rPr lang="zh-CN" altLang="en-US" sz="2000" dirty="0" smtClean="0">
                <a:latin typeface="Times New Roman" pitchFamily="18" charset="0"/>
                <a:ea typeface="微软雅黑" pitchFamily="34" charset="-122"/>
                <a:cs typeface="Times New Roman" pitchFamily="18" charset="0"/>
              </a:rPr>
              <a:t>）网桥互连的多个网络要求在数据链路层以上的各层采用相同或相兼容的协议。</a:t>
            </a:r>
          </a:p>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2</a:t>
            </a:r>
            <a:r>
              <a:rPr lang="zh-CN" altLang="en-US" sz="2000" dirty="0" smtClean="0">
                <a:latin typeface="Times New Roman" pitchFamily="18" charset="0"/>
                <a:ea typeface="微软雅黑" pitchFamily="34" charset="-122"/>
                <a:cs typeface="Times New Roman" pitchFamily="18" charset="0"/>
              </a:rPr>
              <a:t>）网桥要处理接收到的数据信息，需要先存储，再查找</a:t>
            </a:r>
            <a:r>
              <a:rPr lang="en-US" altLang="zh-CN" sz="2000" dirty="0" smtClean="0">
                <a:latin typeface="Times New Roman" pitchFamily="18" charset="0"/>
                <a:ea typeface="微软雅黑" pitchFamily="34" charset="-122"/>
                <a:cs typeface="Times New Roman" pitchFamily="18" charset="0"/>
              </a:rPr>
              <a:t>MAC</a:t>
            </a:r>
            <a:r>
              <a:rPr lang="zh-CN" altLang="en-US" sz="2000" dirty="0" smtClean="0">
                <a:latin typeface="Times New Roman" pitchFamily="18" charset="0"/>
                <a:ea typeface="微软雅黑" pitchFamily="34" charset="-122"/>
                <a:cs typeface="Times New Roman" pitchFamily="18" charset="0"/>
              </a:rPr>
              <a:t>地址与端口的对应记录表，因此增加了时延及数据的传输时间，降低了网络性能。</a:t>
            </a:r>
          </a:p>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3</a:t>
            </a:r>
            <a:r>
              <a:rPr lang="zh-CN" altLang="en-US" sz="2000" dirty="0" smtClean="0">
                <a:latin typeface="Times New Roman" pitchFamily="18" charset="0"/>
                <a:ea typeface="微软雅黑" pitchFamily="34" charset="-122"/>
                <a:cs typeface="Times New Roman" pitchFamily="18" charset="0"/>
              </a:rPr>
              <a:t>）网桥不能对广播分组进行过滤，因此对于避免广播风暴，网桥无能为力。</a:t>
            </a:r>
          </a:p>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4</a:t>
            </a:r>
            <a:r>
              <a:rPr lang="zh-CN" altLang="en-US" sz="2000" dirty="0" smtClean="0">
                <a:latin typeface="Times New Roman" pitchFamily="18" charset="0"/>
                <a:ea typeface="微软雅黑" pitchFamily="34" charset="-122"/>
                <a:cs typeface="Times New Roman" pitchFamily="18" charset="0"/>
              </a:rPr>
              <a:t>）网桥没有路径选择能力，不能对网络进行分析并选择数据传输的最佳路由。</a:t>
            </a:r>
          </a:p>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随着先进的交换技术和路由技术的发展，网桥技术已经远远地落伍了。一般来说，现在很难再见到把网桥作为独立设备的情况，而是使用二层交换机来实现网桥的功能。</a:t>
            </a:r>
          </a:p>
        </p:txBody>
      </p:sp>
      <p:grpSp>
        <p:nvGrpSpPr>
          <p:cNvPr id="3" name="组合 2"/>
          <p:cNvGrpSpPr/>
          <p:nvPr/>
        </p:nvGrpSpPr>
        <p:grpSpPr>
          <a:xfrm>
            <a:off x="1381092" y="1335997"/>
            <a:ext cx="3333152" cy="592805"/>
            <a:chOff x="1326748" y="1446650"/>
            <a:chExt cx="3333152" cy="592805"/>
          </a:xfrm>
        </p:grpSpPr>
        <p:sp>
          <p:nvSpPr>
            <p:cNvPr id="4"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sz="2000" dirty="0">
                <a:solidFill>
                  <a:schemeClr val="tx1">
                    <a:lumMod val="75000"/>
                    <a:lumOff val="25000"/>
                  </a:schemeClr>
                </a:solidFill>
                <a:cs typeface="+mn-ea"/>
                <a:sym typeface="+mn-lt"/>
              </a:endParaRPr>
            </a:p>
          </p:txBody>
        </p:sp>
        <p:sp>
          <p:nvSpPr>
            <p:cNvPr id="5" name="矩形 4"/>
            <p:cNvSpPr/>
            <p:nvPr/>
          </p:nvSpPr>
          <p:spPr>
            <a:xfrm>
              <a:off x="2166910" y="1500174"/>
              <a:ext cx="2492990" cy="461665"/>
            </a:xfrm>
            <a:prstGeom prst="rect">
              <a:avLst/>
            </a:prstGeom>
          </p:spPr>
          <p:txBody>
            <a:bodyPr wrap="none">
              <a:spAutoFit/>
            </a:bodyPr>
            <a:lstStyle/>
            <a:p>
              <a:r>
                <a:rPr lang="en-US" altLang="zh-CN" sz="2400" b="1" dirty="0" smtClean="0">
                  <a:latin typeface="Times New Roman" pitchFamily="18" charset="0"/>
                  <a:ea typeface="微软雅黑" pitchFamily="34" charset="-122"/>
                  <a:cs typeface="Times New Roman" pitchFamily="18" charset="0"/>
                </a:rPr>
                <a:t>4</a:t>
              </a:r>
              <a:r>
                <a:rPr lang="zh-CN" altLang="en-US" sz="2400" b="1" dirty="0" smtClean="0">
                  <a:latin typeface="Times New Roman" pitchFamily="18" charset="0"/>
                  <a:ea typeface="微软雅黑" pitchFamily="34" charset="-122"/>
                  <a:cs typeface="Times New Roman" pitchFamily="18" charset="0"/>
                </a:rPr>
                <a:t>）网桥的局限性</a:t>
              </a:r>
            </a:p>
          </p:txBody>
        </p:sp>
      </p:grpSp>
      <p:sp>
        <p:nvSpPr>
          <p:cNvPr id="7"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网桥</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9815075"/>
      </p:ext>
    </p:extLst>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834" name="任意多边形 458833"/>
          <p:cNvSpPr/>
          <p:nvPr/>
        </p:nvSpPr>
        <p:spPr>
          <a:xfrm>
            <a:off x="4419600" y="1190625"/>
            <a:ext cx="1400175" cy="3667125"/>
          </a:xfrm>
          <a:custGeom>
            <a:avLst/>
            <a:gdLst/>
            <a:ahLst/>
            <a:cxnLst/>
            <a:rect l="0" t="0" r="0" b="0"/>
            <a:pathLst>
              <a:path w="882" h="2310">
                <a:moveTo>
                  <a:pt x="0" y="2310"/>
                </a:moveTo>
                <a:lnTo>
                  <a:pt x="0" y="1896"/>
                </a:lnTo>
                <a:lnTo>
                  <a:pt x="882" y="0"/>
                </a:lnTo>
                <a:lnTo>
                  <a:pt x="882" y="2034"/>
                </a:lnTo>
                <a:lnTo>
                  <a:pt x="0" y="2310"/>
                </a:lnTo>
                <a:close/>
              </a:path>
            </a:pathLst>
          </a:custGeom>
          <a:gradFill rotWithShape="1">
            <a:gsLst>
              <a:gs pos="0">
                <a:srgbClr val="FFFFCC">
                  <a:gamma/>
                  <a:shade val="72941"/>
                  <a:invGamma/>
                  <a:alpha val="100000"/>
                </a:srgbClr>
              </a:gs>
              <a:gs pos="100000">
                <a:srgbClr val="FFFFCC">
                  <a:alpha val="100000"/>
                </a:srgbClr>
              </a:gs>
            </a:gsLst>
            <a:lin ang="0" scaled="1"/>
            <a:tileRect/>
          </a:gradFill>
          <a:ln w="9525">
            <a:noFill/>
          </a:ln>
        </p:spPr>
        <p:txBody>
          <a:bodyPr/>
          <a:lstStyle/>
          <a:p>
            <a:endParaRPr lang="zh-CN" altLang="en-US" b="1"/>
          </a:p>
        </p:txBody>
      </p:sp>
      <p:sp>
        <p:nvSpPr>
          <p:cNvPr id="458754" name="矩形 458753"/>
          <p:cNvSpPr/>
          <p:nvPr/>
        </p:nvSpPr>
        <p:spPr>
          <a:xfrm>
            <a:off x="1524000" y="0"/>
            <a:ext cx="9144000" cy="0"/>
          </a:xfrm>
          <a:prstGeom prst="rect">
            <a:avLst/>
          </a:prstGeom>
          <a:noFill/>
          <a:ln w="9525">
            <a:noFill/>
            <a:miter/>
          </a:ln>
        </p:spPr>
        <p:txBody>
          <a:bodyPr/>
          <a:lstStyle/>
          <a:p>
            <a:endParaRPr lang="zh-CN" altLang="en-US" b="1"/>
          </a:p>
        </p:txBody>
      </p:sp>
      <p:sp>
        <p:nvSpPr>
          <p:cNvPr id="458755" name="矩形 458754"/>
          <p:cNvSpPr/>
          <p:nvPr/>
        </p:nvSpPr>
        <p:spPr>
          <a:xfrm>
            <a:off x="1524000" y="3238500"/>
            <a:ext cx="9144000" cy="0"/>
          </a:xfrm>
          <a:prstGeom prst="rect">
            <a:avLst/>
          </a:prstGeom>
          <a:noFill/>
          <a:ln w="9525">
            <a:noFill/>
            <a:miter/>
          </a:ln>
        </p:spPr>
        <p:txBody>
          <a:bodyPr/>
          <a:lstStyle/>
          <a:p>
            <a:endParaRPr lang="zh-CN" altLang="en-US" b="1"/>
          </a:p>
        </p:txBody>
      </p:sp>
      <p:sp>
        <p:nvSpPr>
          <p:cNvPr id="458756" name="矩形 458755"/>
          <p:cNvSpPr/>
          <p:nvPr/>
        </p:nvSpPr>
        <p:spPr>
          <a:xfrm>
            <a:off x="1524000" y="0"/>
            <a:ext cx="9144000" cy="0"/>
          </a:xfrm>
          <a:prstGeom prst="rect">
            <a:avLst/>
          </a:prstGeom>
          <a:noFill/>
          <a:ln w="9525">
            <a:noFill/>
            <a:miter/>
          </a:ln>
        </p:spPr>
        <p:txBody>
          <a:bodyPr/>
          <a:lstStyle/>
          <a:p>
            <a:endParaRPr lang="zh-CN" altLang="en-US" b="1"/>
          </a:p>
        </p:txBody>
      </p:sp>
      <p:sp>
        <p:nvSpPr>
          <p:cNvPr id="458758" name="直接连接符 458757"/>
          <p:cNvSpPr/>
          <p:nvPr/>
        </p:nvSpPr>
        <p:spPr>
          <a:xfrm flipH="1">
            <a:off x="4224338" y="4926013"/>
            <a:ext cx="12700" cy="663575"/>
          </a:xfrm>
          <a:prstGeom prst="line">
            <a:avLst/>
          </a:prstGeom>
          <a:ln w="28575" cap="flat" cmpd="sng">
            <a:solidFill>
              <a:srgbClr val="333399"/>
            </a:solidFill>
            <a:prstDash val="solid"/>
            <a:headEnd type="none" w="med" len="med"/>
            <a:tailEnd type="none" w="med" len="med"/>
          </a:ln>
        </p:spPr>
        <p:txBody>
          <a:bodyPr/>
          <a:lstStyle/>
          <a:p>
            <a:endParaRPr lang="zh-CN" altLang="en-US"/>
          </a:p>
        </p:txBody>
      </p:sp>
      <p:sp>
        <p:nvSpPr>
          <p:cNvPr id="458759" name="直接连接符 458758"/>
          <p:cNvSpPr/>
          <p:nvPr/>
        </p:nvSpPr>
        <p:spPr>
          <a:xfrm flipH="1">
            <a:off x="3314700" y="4945063"/>
            <a:ext cx="6350" cy="706437"/>
          </a:xfrm>
          <a:prstGeom prst="line">
            <a:avLst/>
          </a:prstGeom>
          <a:ln w="28575" cap="flat" cmpd="sng">
            <a:solidFill>
              <a:srgbClr val="333399"/>
            </a:solidFill>
            <a:prstDash val="solid"/>
            <a:headEnd type="none" w="med" len="med"/>
            <a:tailEnd type="none" w="med" len="med"/>
          </a:ln>
        </p:spPr>
        <p:txBody>
          <a:bodyPr/>
          <a:lstStyle/>
          <a:p>
            <a:endParaRPr lang="zh-CN" altLang="en-US"/>
          </a:p>
        </p:txBody>
      </p:sp>
      <p:sp>
        <p:nvSpPr>
          <p:cNvPr id="458760" name="矩形 458759"/>
          <p:cNvSpPr/>
          <p:nvPr/>
        </p:nvSpPr>
        <p:spPr>
          <a:xfrm>
            <a:off x="5842000" y="1204913"/>
            <a:ext cx="4575175" cy="3208337"/>
          </a:xfrm>
          <a:prstGeom prst="rect">
            <a:avLst/>
          </a:prstGeom>
          <a:solidFill>
            <a:srgbClr val="FFFFCC"/>
          </a:solidFill>
          <a:ln w="9525" cap="flat" cmpd="sng">
            <a:solidFill>
              <a:schemeClr val="tx2"/>
            </a:solidFill>
            <a:prstDash val="solid"/>
            <a:miter/>
            <a:headEnd type="none" w="med" len="med"/>
            <a:tailEnd type="none" w="med" len="med"/>
          </a:ln>
          <a:effectLst>
            <a:outerShdw dist="28398" dir="3806096" algn="ctr" rotWithShape="0">
              <a:schemeClr val="tx1"/>
            </a:outerShdw>
          </a:effectLst>
        </p:spPr>
        <p:txBody>
          <a:bodyPr wrap="none" anchor="ctr"/>
          <a:lstStyle/>
          <a:p>
            <a:pPr lvl="0" algn="ctr" defTabSz="762000" eaLnBrk="0" hangingPunct="0">
              <a:buClr>
                <a:srgbClr val="000000"/>
              </a:buClr>
            </a:pPr>
            <a:endParaRPr sz="1800" b="1" dirty="0">
              <a:solidFill>
                <a:srgbClr val="333399"/>
              </a:solidFill>
              <a:latin typeface="Arial" panose="020B0604020202020204" pitchFamily="34" charset="0"/>
              <a:ea typeface="黑体" panose="02010600030101010101" pitchFamily="49" charset="-122"/>
            </a:endParaRPr>
          </a:p>
        </p:txBody>
      </p:sp>
      <p:sp>
        <p:nvSpPr>
          <p:cNvPr id="458761" name="矩形 458760"/>
          <p:cNvSpPr/>
          <p:nvPr/>
        </p:nvSpPr>
        <p:spPr>
          <a:xfrm>
            <a:off x="7600950" y="1595438"/>
            <a:ext cx="712788" cy="522287"/>
          </a:xfrm>
          <a:prstGeom prst="rect">
            <a:avLst/>
          </a:prstGeom>
          <a:solidFill>
            <a:srgbClr val="FFCCFF"/>
          </a:solidFill>
          <a:ln w="9525" cap="flat" cmpd="sng">
            <a:solidFill>
              <a:schemeClr val="tx2"/>
            </a:solidFill>
            <a:prstDash val="solid"/>
            <a:miter/>
            <a:headEnd type="none" w="med" len="med"/>
            <a:tailEnd type="none" w="med" len="med"/>
          </a:ln>
          <a:effectLst>
            <a:outerShdw dist="35921" dir="2699999" algn="ctr" rotWithShape="0">
              <a:schemeClr val="tx1"/>
            </a:outerShdw>
          </a:effectLst>
        </p:spPr>
        <p:txBody>
          <a:bodyPr/>
          <a:lstStyle/>
          <a:p>
            <a:endParaRPr lang="zh-CN" altLang="en-US" b="1"/>
          </a:p>
        </p:txBody>
      </p:sp>
      <p:sp>
        <p:nvSpPr>
          <p:cNvPr id="458762" name="矩形 458761"/>
          <p:cNvSpPr/>
          <p:nvPr/>
        </p:nvSpPr>
        <p:spPr>
          <a:xfrm>
            <a:off x="7637463" y="1652588"/>
            <a:ext cx="6375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站表</a:t>
            </a:r>
          </a:p>
        </p:txBody>
      </p:sp>
      <p:sp>
        <p:nvSpPr>
          <p:cNvPr id="458763" name="直接连接符 458762"/>
          <p:cNvSpPr/>
          <p:nvPr/>
        </p:nvSpPr>
        <p:spPr>
          <a:xfrm flipV="1">
            <a:off x="8294688" y="1385888"/>
            <a:ext cx="693737" cy="233362"/>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58764" name="直接连接符 458763"/>
          <p:cNvSpPr/>
          <p:nvPr/>
        </p:nvSpPr>
        <p:spPr>
          <a:xfrm>
            <a:off x="8315325" y="2105025"/>
            <a:ext cx="682625" cy="1503363"/>
          </a:xfrm>
          <a:prstGeom prst="line">
            <a:avLst/>
          </a:prstGeom>
          <a:ln w="12700" cap="flat" cmpd="sng">
            <a:solidFill>
              <a:schemeClr val="tx1"/>
            </a:solidFill>
            <a:prstDash val="dash"/>
            <a:headEnd type="none" w="med" len="med"/>
            <a:tailEnd type="none" w="med" len="med"/>
          </a:ln>
        </p:spPr>
        <p:txBody>
          <a:bodyPr/>
          <a:lstStyle/>
          <a:p>
            <a:endParaRPr lang="zh-CN" altLang="en-US"/>
          </a:p>
        </p:txBody>
      </p:sp>
      <p:sp>
        <p:nvSpPr>
          <p:cNvPr id="458765" name="矩形 458764"/>
          <p:cNvSpPr/>
          <p:nvPr/>
        </p:nvSpPr>
        <p:spPr>
          <a:xfrm>
            <a:off x="6021388" y="2667000"/>
            <a:ext cx="2411412" cy="712788"/>
          </a:xfrm>
          <a:prstGeom prst="rect">
            <a:avLst/>
          </a:prstGeom>
          <a:solidFill>
            <a:schemeClr val="bg1"/>
          </a:solidFill>
          <a:ln w="9525" cap="flat" cmpd="sng">
            <a:solidFill>
              <a:schemeClr val="tx2"/>
            </a:solidFill>
            <a:prstDash val="solid"/>
            <a:miter/>
            <a:headEnd type="none" w="med" len="med"/>
            <a:tailEnd type="none" w="med" len="med"/>
          </a:ln>
          <a:effectLst>
            <a:outerShdw dist="35921" dir="2699999" algn="ctr" rotWithShape="0">
              <a:schemeClr val="tx1"/>
            </a:outerShdw>
          </a:effectLst>
        </p:spPr>
        <p:txBody>
          <a:bodyPr/>
          <a:lstStyle/>
          <a:p>
            <a:endParaRPr lang="zh-CN" altLang="en-US" b="1"/>
          </a:p>
        </p:txBody>
      </p:sp>
      <p:sp>
        <p:nvSpPr>
          <p:cNvPr id="458766" name="矩形 458765"/>
          <p:cNvSpPr/>
          <p:nvPr/>
        </p:nvSpPr>
        <p:spPr>
          <a:xfrm>
            <a:off x="5992813" y="2720975"/>
            <a:ext cx="1094740" cy="6375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接口管理</a:t>
            </a:r>
          </a:p>
          <a:p>
            <a:pPr lvl="0"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    软件</a:t>
            </a:r>
          </a:p>
        </p:txBody>
      </p:sp>
      <p:sp>
        <p:nvSpPr>
          <p:cNvPr id="458767" name="矩形 458766"/>
          <p:cNvSpPr/>
          <p:nvPr/>
        </p:nvSpPr>
        <p:spPr>
          <a:xfrm>
            <a:off x="7419975" y="2716213"/>
            <a:ext cx="1094740" cy="63754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网桥协议</a:t>
            </a:r>
          </a:p>
          <a:p>
            <a:pPr lvl="0"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    实体</a:t>
            </a:r>
          </a:p>
        </p:txBody>
      </p:sp>
      <p:sp>
        <p:nvSpPr>
          <p:cNvPr id="458768" name="直接连接符 458767"/>
          <p:cNvSpPr/>
          <p:nvPr/>
        </p:nvSpPr>
        <p:spPr>
          <a:xfrm>
            <a:off x="7038975" y="2851150"/>
            <a:ext cx="488950" cy="0"/>
          </a:xfrm>
          <a:prstGeom prst="line">
            <a:avLst/>
          </a:prstGeom>
          <a:ln w="28575" cap="flat" cmpd="sng">
            <a:solidFill>
              <a:srgbClr val="333399"/>
            </a:solidFill>
            <a:prstDash val="solid"/>
            <a:headEnd type="none" w="sm" len="med"/>
            <a:tailEnd type="triangle" w="med" len="lg"/>
          </a:ln>
        </p:spPr>
        <p:txBody>
          <a:bodyPr/>
          <a:lstStyle/>
          <a:p>
            <a:endParaRPr lang="zh-CN" altLang="en-US"/>
          </a:p>
        </p:txBody>
      </p:sp>
      <p:sp>
        <p:nvSpPr>
          <p:cNvPr id="458769" name="直接连接符 458768"/>
          <p:cNvSpPr/>
          <p:nvPr/>
        </p:nvSpPr>
        <p:spPr>
          <a:xfrm flipH="1">
            <a:off x="7000875" y="3028950"/>
            <a:ext cx="484188" cy="0"/>
          </a:xfrm>
          <a:prstGeom prst="line">
            <a:avLst/>
          </a:prstGeom>
          <a:ln w="28575" cap="flat" cmpd="sng">
            <a:solidFill>
              <a:srgbClr val="333399"/>
            </a:solidFill>
            <a:prstDash val="solid"/>
            <a:headEnd type="none" w="sm" len="med"/>
            <a:tailEnd type="triangle" w="med" len="lg"/>
          </a:ln>
        </p:spPr>
        <p:txBody>
          <a:bodyPr/>
          <a:lstStyle/>
          <a:p>
            <a:endParaRPr lang="zh-CN" altLang="en-US"/>
          </a:p>
        </p:txBody>
      </p:sp>
      <p:sp>
        <p:nvSpPr>
          <p:cNvPr id="458770" name="直接连接符 458769"/>
          <p:cNvSpPr/>
          <p:nvPr/>
        </p:nvSpPr>
        <p:spPr>
          <a:xfrm>
            <a:off x="7302500" y="2651125"/>
            <a:ext cx="0" cy="728663"/>
          </a:xfrm>
          <a:prstGeom prst="line">
            <a:avLst/>
          </a:prstGeom>
          <a:ln w="12700" cap="flat" cmpd="sng">
            <a:solidFill>
              <a:schemeClr val="tx2"/>
            </a:solidFill>
            <a:prstDash val="solid"/>
            <a:headEnd type="none" w="med" len="med"/>
            <a:tailEnd type="none" w="med" len="med"/>
          </a:ln>
        </p:spPr>
        <p:txBody>
          <a:bodyPr/>
          <a:lstStyle/>
          <a:p>
            <a:endParaRPr lang="zh-CN" altLang="en-US"/>
          </a:p>
        </p:txBody>
      </p:sp>
      <p:sp>
        <p:nvSpPr>
          <p:cNvPr id="458771" name="直接连接符 458770"/>
          <p:cNvSpPr/>
          <p:nvPr/>
        </p:nvSpPr>
        <p:spPr>
          <a:xfrm>
            <a:off x="7923213" y="2125663"/>
            <a:ext cx="0" cy="546100"/>
          </a:xfrm>
          <a:prstGeom prst="line">
            <a:avLst/>
          </a:prstGeom>
          <a:ln w="28575" cap="flat" cmpd="sng">
            <a:solidFill>
              <a:srgbClr val="333399"/>
            </a:solidFill>
            <a:prstDash val="solid"/>
            <a:headEnd type="triangle" w="sm" len="med"/>
            <a:tailEnd type="triangle" w="med" len="lg"/>
          </a:ln>
        </p:spPr>
        <p:txBody>
          <a:bodyPr/>
          <a:lstStyle/>
          <a:p>
            <a:endParaRPr lang="zh-CN" altLang="en-US"/>
          </a:p>
        </p:txBody>
      </p:sp>
      <p:sp>
        <p:nvSpPr>
          <p:cNvPr id="458772" name="矩形 458771"/>
          <p:cNvSpPr/>
          <p:nvPr/>
        </p:nvSpPr>
        <p:spPr>
          <a:xfrm>
            <a:off x="7527925" y="3767138"/>
            <a:ext cx="725488" cy="407987"/>
          </a:xfrm>
          <a:prstGeom prst="rect">
            <a:avLst/>
          </a:prstGeom>
          <a:solidFill>
            <a:schemeClr val="bg1"/>
          </a:solidFill>
          <a:ln w="12700" cap="flat" cmpd="sng">
            <a:solidFill>
              <a:schemeClr val="tx1"/>
            </a:solidFill>
            <a:prstDash val="solid"/>
            <a:miter/>
            <a:headEnd type="none" w="med" len="med"/>
            <a:tailEnd type="none" w="med" len="med"/>
          </a:ln>
          <a:effectLst>
            <a:outerShdw dist="35921" dir="2699999" algn="ctr" rotWithShape="0">
              <a:schemeClr val="tx1"/>
            </a:outerShdw>
          </a:effectLst>
        </p:spPr>
        <p:txBody>
          <a:bodyPr wrap="none" anchor="ctr"/>
          <a:lstStyle/>
          <a:p>
            <a:pPr lvl="0" algn="ctr"/>
            <a:r>
              <a:rPr lang="zh-CN" altLang="en-US" sz="2000" b="1" dirty="0">
                <a:solidFill>
                  <a:schemeClr val="tx2"/>
                </a:solidFill>
                <a:latin typeface="Tahoma" panose="020B0604030504040204" pitchFamily="34" charset="0"/>
                <a:ea typeface="黑体" panose="02010600030101010101" pitchFamily="49" charset="-122"/>
              </a:rPr>
              <a:t>缓存</a:t>
            </a:r>
          </a:p>
        </p:txBody>
      </p:sp>
      <p:sp>
        <p:nvSpPr>
          <p:cNvPr id="458773" name="矩形 458772"/>
          <p:cNvSpPr/>
          <p:nvPr/>
        </p:nvSpPr>
        <p:spPr>
          <a:xfrm>
            <a:off x="5938838" y="3767138"/>
            <a:ext cx="836612" cy="401637"/>
          </a:xfrm>
          <a:prstGeom prst="rect">
            <a:avLst/>
          </a:prstGeom>
          <a:solidFill>
            <a:schemeClr val="bg1"/>
          </a:solidFill>
          <a:ln w="9525" cap="flat" cmpd="sng">
            <a:solidFill>
              <a:schemeClr val="tx2"/>
            </a:solidFill>
            <a:prstDash val="solid"/>
            <a:miter/>
            <a:headEnd type="none" w="med" len="med"/>
            <a:tailEnd type="none" w="med" len="med"/>
          </a:ln>
          <a:effectLst>
            <a:outerShdw dist="35921" dir="2699999" algn="ctr" rotWithShape="0">
              <a:schemeClr val="tx1"/>
            </a:outerShdw>
          </a:effectLst>
        </p:spPr>
        <p:txBody>
          <a:bodyPr wrap="none" anchor="ctr"/>
          <a:lstStyle/>
          <a:p>
            <a:pPr lvl="0" algn="ctr"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接口 </a:t>
            </a:r>
            <a:r>
              <a:rPr lang="en-US" altLang="zh-CN" sz="1800" b="1">
                <a:solidFill>
                  <a:srgbClr val="333399"/>
                </a:solidFill>
                <a:latin typeface="Arial" panose="020B0604020202020204" pitchFamily="34" charset="0"/>
                <a:ea typeface="黑体" panose="02010600030101010101" pitchFamily="49" charset="-122"/>
              </a:rPr>
              <a:t>1</a:t>
            </a:r>
          </a:p>
        </p:txBody>
      </p:sp>
      <p:sp>
        <p:nvSpPr>
          <p:cNvPr id="458774" name="矩形 458773"/>
          <p:cNvSpPr/>
          <p:nvPr/>
        </p:nvSpPr>
        <p:spPr>
          <a:xfrm>
            <a:off x="9007475" y="3767138"/>
            <a:ext cx="835025" cy="401637"/>
          </a:xfrm>
          <a:prstGeom prst="rect">
            <a:avLst/>
          </a:prstGeom>
          <a:solidFill>
            <a:schemeClr val="bg1"/>
          </a:solidFill>
          <a:ln w="9525" cap="flat" cmpd="sng">
            <a:solidFill>
              <a:schemeClr val="tx2"/>
            </a:solidFill>
            <a:prstDash val="solid"/>
            <a:miter/>
            <a:headEnd type="none" w="med" len="med"/>
            <a:tailEnd type="none" w="med" len="med"/>
          </a:ln>
          <a:effectLst>
            <a:outerShdw dist="35921" dir="2699999" algn="ctr" rotWithShape="0">
              <a:schemeClr val="tx1"/>
            </a:outerShdw>
          </a:effectLst>
        </p:spPr>
        <p:txBody>
          <a:bodyPr wrap="none" anchor="ctr"/>
          <a:lstStyle/>
          <a:p>
            <a:pPr lvl="0" algn="ctr"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接口 </a:t>
            </a:r>
            <a:r>
              <a:rPr lang="en-US" altLang="zh-CN" sz="1800" b="1">
                <a:solidFill>
                  <a:srgbClr val="333399"/>
                </a:solidFill>
                <a:latin typeface="Arial" panose="020B0604020202020204" pitchFamily="34" charset="0"/>
                <a:ea typeface="黑体" panose="02010600030101010101" pitchFamily="49" charset="-122"/>
              </a:rPr>
              <a:t>2</a:t>
            </a:r>
          </a:p>
        </p:txBody>
      </p:sp>
      <p:sp>
        <p:nvSpPr>
          <p:cNvPr id="458775" name="直接连接符 458774"/>
          <p:cNvSpPr/>
          <p:nvPr/>
        </p:nvSpPr>
        <p:spPr>
          <a:xfrm>
            <a:off x="7896225" y="3367088"/>
            <a:ext cx="0" cy="412750"/>
          </a:xfrm>
          <a:prstGeom prst="line">
            <a:avLst/>
          </a:prstGeom>
          <a:ln w="28575" cap="flat" cmpd="sng">
            <a:solidFill>
              <a:srgbClr val="333399"/>
            </a:solidFill>
            <a:prstDash val="solid"/>
            <a:headEnd type="triangle" w="sm" len="med"/>
            <a:tailEnd type="triangle" w="med" len="lg"/>
          </a:ln>
        </p:spPr>
        <p:txBody>
          <a:bodyPr/>
          <a:lstStyle/>
          <a:p>
            <a:endParaRPr lang="zh-CN" altLang="en-US"/>
          </a:p>
        </p:txBody>
      </p:sp>
      <p:sp>
        <p:nvSpPr>
          <p:cNvPr id="458777" name="直接连接符 458776"/>
          <p:cNvSpPr/>
          <p:nvPr/>
        </p:nvSpPr>
        <p:spPr>
          <a:xfrm>
            <a:off x="6348413" y="4175125"/>
            <a:ext cx="0" cy="706438"/>
          </a:xfrm>
          <a:prstGeom prst="line">
            <a:avLst/>
          </a:prstGeom>
          <a:ln w="28575" cap="flat" cmpd="sng">
            <a:solidFill>
              <a:srgbClr val="333399"/>
            </a:solidFill>
            <a:prstDash val="solid"/>
            <a:headEnd type="triangle" w="sm" len="med"/>
            <a:tailEnd type="triangle" w="med" len="lg"/>
          </a:ln>
        </p:spPr>
        <p:txBody>
          <a:bodyPr/>
          <a:lstStyle/>
          <a:p>
            <a:endParaRPr lang="zh-CN" altLang="en-US"/>
          </a:p>
        </p:txBody>
      </p:sp>
      <p:sp>
        <p:nvSpPr>
          <p:cNvPr id="458778" name="直接连接符 458777"/>
          <p:cNvSpPr/>
          <p:nvPr/>
        </p:nvSpPr>
        <p:spPr>
          <a:xfrm>
            <a:off x="9488488" y="4175125"/>
            <a:ext cx="0" cy="687388"/>
          </a:xfrm>
          <a:prstGeom prst="line">
            <a:avLst/>
          </a:prstGeom>
          <a:ln w="28575" cap="flat" cmpd="sng">
            <a:solidFill>
              <a:srgbClr val="333399"/>
            </a:solidFill>
            <a:prstDash val="solid"/>
            <a:headEnd type="triangle" w="sm" len="med"/>
            <a:tailEnd type="triangle" w="sm" len="med"/>
          </a:ln>
        </p:spPr>
        <p:txBody>
          <a:bodyPr/>
          <a:lstStyle/>
          <a:p>
            <a:endParaRPr lang="zh-CN" altLang="en-US"/>
          </a:p>
        </p:txBody>
      </p:sp>
      <p:sp>
        <p:nvSpPr>
          <p:cNvPr id="458779" name="直接连接符 458778"/>
          <p:cNvSpPr/>
          <p:nvPr/>
        </p:nvSpPr>
        <p:spPr>
          <a:xfrm>
            <a:off x="2627313" y="5640388"/>
            <a:ext cx="0" cy="530225"/>
          </a:xfrm>
          <a:prstGeom prst="line">
            <a:avLst/>
          </a:prstGeom>
          <a:ln w="28575" cap="flat" cmpd="sng">
            <a:solidFill>
              <a:srgbClr val="333399"/>
            </a:solidFill>
            <a:prstDash val="solid"/>
            <a:headEnd type="none" w="med" len="med"/>
            <a:tailEnd type="none" w="med" len="med"/>
          </a:ln>
        </p:spPr>
        <p:txBody>
          <a:bodyPr/>
          <a:lstStyle/>
          <a:p>
            <a:endParaRPr lang="zh-CN" altLang="en-US"/>
          </a:p>
        </p:txBody>
      </p:sp>
      <p:sp>
        <p:nvSpPr>
          <p:cNvPr id="458780" name="直接连接符 458779"/>
          <p:cNvSpPr/>
          <p:nvPr/>
        </p:nvSpPr>
        <p:spPr>
          <a:xfrm>
            <a:off x="3211513" y="5640388"/>
            <a:ext cx="0" cy="530225"/>
          </a:xfrm>
          <a:prstGeom prst="line">
            <a:avLst/>
          </a:prstGeom>
          <a:ln w="28575" cap="flat" cmpd="sng">
            <a:solidFill>
              <a:srgbClr val="333399"/>
            </a:solidFill>
            <a:prstDash val="solid"/>
            <a:headEnd type="none" w="med" len="med"/>
            <a:tailEnd type="none" w="med" len="med"/>
          </a:ln>
        </p:spPr>
        <p:txBody>
          <a:bodyPr/>
          <a:lstStyle/>
          <a:p>
            <a:endParaRPr lang="zh-CN" altLang="en-US"/>
          </a:p>
        </p:txBody>
      </p:sp>
      <p:sp>
        <p:nvSpPr>
          <p:cNvPr id="458781" name="矩形 458780"/>
          <p:cNvSpPr/>
          <p:nvPr/>
        </p:nvSpPr>
        <p:spPr>
          <a:xfrm>
            <a:off x="1570038" y="5592763"/>
            <a:ext cx="104775" cy="109537"/>
          </a:xfrm>
          <a:prstGeom prst="rect">
            <a:avLst/>
          </a:prstGeom>
          <a:solidFill>
            <a:schemeClr val="tx1"/>
          </a:solidFill>
          <a:ln w="12700" cap="flat" cmpd="sng">
            <a:solidFill>
              <a:schemeClr val="tx1"/>
            </a:solidFill>
            <a:prstDash val="solid"/>
            <a:miter/>
            <a:headEnd type="none" w="med" len="med"/>
            <a:tailEnd type="none" w="med" len="med"/>
          </a:ln>
        </p:spPr>
        <p:txBody>
          <a:bodyPr/>
          <a:lstStyle/>
          <a:p>
            <a:endParaRPr lang="zh-CN" altLang="en-US" b="1"/>
          </a:p>
        </p:txBody>
      </p:sp>
      <p:sp>
        <p:nvSpPr>
          <p:cNvPr id="458782" name="直接连接符 458781"/>
          <p:cNvSpPr/>
          <p:nvPr/>
        </p:nvSpPr>
        <p:spPr>
          <a:xfrm flipV="1">
            <a:off x="1617663" y="5646738"/>
            <a:ext cx="1835150" cy="3175"/>
          </a:xfrm>
          <a:prstGeom prst="line">
            <a:avLst/>
          </a:prstGeom>
          <a:ln w="28575" cap="flat" cmpd="sng">
            <a:solidFill>
              <a:srgbClr val="333399"/>
            </a:solidFill>
            <a:prstDash val="solid"/>
            <a:headEnd type="none" w="med" len="med"/>
            <a:tailEnd type="none" w="med" len="med"/>
          </a:ln>
        </p:spPr>
        <p:txBody>
          <a:bodyPr/>
          <a:lstStyle/>
          <a:p>
            <a:endParaRPr lang="zh-CN" altLang="en-US"/>
          </a:p>
        </p:txBody>
      </p:sp>
      <p:sp>
        <p:nvSpPr>
          <p:cNvPr id="458783" name="矩形 458782"/>
          <p:cNvSpPr/>
          <p:nvPr/>
        </p:nvSpPr>
        <p:spPr>
          <a:xfrm>
            <a:off x="3408363" y="5575300"/>
            <a:ext cx="104775" cy="111125"/>
          </a:xfrm>
          <a:prstGeom prst="rect">
            <a:avLst/>
          </a:prstGeom>
          <a:solidFill>
            <a:schemeClr val="tx1"/>
          </a:solidFill>
          <a:ln w="12700" cap="flat" cmpd="sng">
            <a:solidFill>
              <a:schemeClr val="tx1"/>
            </a:solidFill>
            <a:prstDash val="solid"/>
            <a:miter/>
            <a:headEnd type="none" w="med" len="med"/>
            <a:tailEnd type="none" w="med" len="med"/>
          </a:ln>
        </p:spPr>
        <p:txBody>
          <a:bodyPr/>
          <a:lstStyle/>
          <a:p>
            <a:endParaRPr lang="zh-CN" altLang="en-US" b="1"/>
          </a:p>
        </p:txBody>
      </p:sp>
      <p:sp>
        <p:nvSpPr>
          <p:cNvPr id="458784" name="直接连接符 458783"/>
          <p:cNvSpPr/>
          <p:nvPr/>
        </p:nvSpPr>
        <p:spPr>
          <a:xfrm>
            <a:off x="1993900" y="5649913"/>
            <a:ext cx="0" cy="511175"/>
          </a:xfrm>
          <a:prstGeom prst="line">
            <a:avLst/>
          </a:prstGeom>
          <a:ln w="28575" cap="flat" cmpd="sng">
            <a:solidFill>
              <a:srgbClr val="333399"/>
            </a:solidFill>
            <a:prstDash val="solid"/>
            <a:headEnd type="none" w="med" len="med"/>
            <a:tailEnd type="none" w="med" len="med"/>
          </a:ln>
        </p:spPr>
        <p:txBody>
          <a:bodyPr/>
          <a:lstStyle/>
          <a:p>
            <a:endParaRPr lang="zh-CN" altLang="en-US"/>
          </a:p>
        </p:txBody>
      </p:sp>
      <p:sp>
        <p:nvSpPr>
          <p:cNvPr id="458785" name="矩形 458784"/>
          <p:cNvSpPr/>
          <p:nvPr/>
        </p:nvSpPr>
        <p:spPr>
          <a:xfrm>
            <a:off x="1600200" y="5794375"/>
            <a:ext cx="3454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A</a:t>
            </a:r>
          </a:p>
        </p:txBody>
      </p:sp>
      <p:sp>
        <p:nvSpPr>
          <p:cNvPr id="458786" name="矩形 458785"/>
          <p:cNvSpPr/>
          <p:nvPr/>
        </p:nvSpPr>
        <p:spPr>
          <a:xfrm>
            <a:off x="2203450" y="5794375"/>
            <a:ext cx="3454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B</a:t>
            </a:r>
          </a:p>
        </p:txBody>
      </p:sp>
      <p:sp>
        <p:nvSpPr>
          <p:cNvPr id="458787" name="矩形 458786"/>
          <p:cNvSpPr/>
          <p:nvPr/>
        </p:nvSpPr>
        <p:spPr>
          <a:xfrm>
            <a:off x="2805113" y="5794375"/>
            <a:ext cx="3454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C</a:t>
            </a:r>
          </a:p>
        </p:txBody>
      </p:sp>
      <p:sp>
        <p:nvSpPr>
          <p:cNvPr id="458789" name="矩形 458788"/>
          <p:cNvSpPr/>
          <p:nvPr/>
        </p:nvSpPr>
        <p:spPr>
          <a:xfrm>
            <a:off x="2459038" y="4946650"/>
            <a:ext cx="79248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接口</a:t>
            </a:r>
            <a:r>
              <a:rPr lang="zh-CN" altLang="en-US" sz="800" b="1" dirty="0">
                <a:solidFill>
                  <a:srgbClr val="333399"/>
                </a:solidFill>
                <a:latin typeface="Arial" panose="020B0604020202020204" pitchFamily="34" charset="0"/>
                <a:ea typeface="黑体" panose="02010600030101010101" pitchFamily="49" charset="-122"/>
              </a:rPr>
              <a:t> </a:t>
            </a:r>
            <a:r>
              <a:rPr lang="en-US" altLang="zh-CN" sz="1800" b="1">
                <a:solidFill>
                  <a:srgbClr val="333399"/>
                </a:solidFill>
                <a:latin typeface="Arial" panose="020B0604020202020204" pitchFamily="34" charset="0"/>
                <a:ea typeface="黑体" panose="02010600030101010101" pitchFamily="49" charset="-122"/>
              </a:rPr>
              <a:t>1</a:t>
            </a:r>
          </a:p>
        </p:txBody>
      </p:sp>
      <p:sp>
        <p:nvSpPr>
          <p:cNvPr id="458790" name="矩形 458789"/>
          <p:cNvSpPr/>
          <p:nvPr/>
        </p:nvSpPr>
        <p:spPr>
          <a:xfrm>
            <a:off x="8988425" y="1371600"/>
            <a:ext cx="1314450" cy="2227263"/>
          </a:xfrm>
          <a:prstGeom prst="rect">
            <a:avLst/>
          </a:prstGeom>
          <a:solidFill>
            <a:srgbClr val="FFCCFF"/>
          </a:solidFill>
          <a:ln w="9525" cap="flat" cmpd="sng">
            <a:solidFill>
              <a:schemeClr val="tx2"/>
            </a:solidFill>
            <a:prstDash val="solid"/>
            <a:miter/>
            <a:headEnd type="none" w="med" len="med"/>
            <a:tailEnd type="none" w="med" len="med"/>
          </a:ln>
          <a:effectLst>
            <a:outerShdw dist="35921" dir="2699999" algn="ctr" rotWithShape="0">
              <a:schemeClr val="tx1"/>
            </a:outerShdw>
          </a:effectLst>
        </p:spPr>
        <p:txBody>
          <a:bodyPr/>
          <a:lstStyle/>
          <a:p>
            <a:endParaRPr lang="zh-CN" altLang="en-US" b="1"/>
          </a:p>
        </p:txBody>
      </p:sp>
      <p:sp>
        <p:nvSpPr>
          <p:cNvPr id="458791" name="矩形 458790"/>
          <p:cNvSpPr/>
          <p:nvPr/>
        </p:nvSpPr>
        <p:spPr>
          <a:xfrm>
            <a:off x="9864725" y="1663700"/>
            <a:ext cx="330200" cy="363220"/>
          </a:xfrm>
          <a:prstGeom prst="rect">
            <a:avLst/>
          </a:prstGeom>
          <a:noFill/>
          <a:ln w="12700">
            <a:noFill/>
            <a:miter/>
          </a:ln>
        </p:spPr>
        <p:txBody>
          <a:bodyPr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1</a:t>
            </a:r>
          </a:p>
        </p:txBody>
      </p:sp>
      <p:sp>
        <p:nvSpPr>
          <p:cNvPr id="458792" name="矩形 458791"/>
          <p:cNvSpPr/>
          <p:nvPr/>
        </p:nvSpPr>
        <p:spPr>
          <a:xfrm>
            <a:off x="9864725" y="1990725"/>
            <a:ext cx="3073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1</a:t>
            </a:r>
          </a:p>
        </p:txBody>
      </p:sp>
      <p:sp>
        <p:nvSpPr>
          <p:cNvPr id="458793" name="矩形 458792"/>
          <p:cNvSpPr/>
          <p:nvPr/>
        </p:nvSpPr>
        <p:spPr>
          <a:xfrm>
            <a:off x="9864725" y="2325688"/>
            <a:ext cx="330200" cy="363220"/>
          </a:xfrm>
          <a:prstGeom prst="rect">
            <a:avLst/>
          </a:prstGeom>
          <a:noFill/>
          <a:ln w="12700">
            <a:noFill/>
            <a:miter/>
          </a:ln>
        </p:spPr>
        <p:txBody>
          <a:bodyPr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1</a:t>
            </a:r>
          </a:p>
        </p:txBody>
      </p:sp>
      <p:sp>
        <p:nvSpPr>
          <p:cNvPr id="458794" name="矩形 458793"/>
          <p:cNvSpPr/>
          <p:nvPr/>
        </p:nvSpPr>
        <p:spPr>
          <a:xfrm>
            <a:off x="9864725" y="2627313"/>
            <a:ext cx="3073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2</a:t>
            </a:r>
          </a:p>
        </p:txBody>
      </p:sp>
      <p:sp>
        <p:nvSpPr>
          <p:cNvPr id="458795" name="矩形 458794"/>
          <p:cNvSpPr/>
          <p:nvPr/>
        </p:nvSpPr>
        <p:spPr>
          <a:xfrm>
            <a:off x="9188450" y="1666875"/>
            <a:ext cx="3454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A</a:t>
            </a:r>
          </a:p>
        </p:txBody>
      </p:sp>
      <p:sp>
        <p:nvSpPr>
          <p:cNvPr id="458796" name="矩形 458795"/>
          <p:cNvSpPr/>
          <p:nvPr/>
        </p:nvSpPr>
        <p:spPr>
          <a:xfrm>
            <a:off x="9188450" y="2309813"/>
            <a:ext cx="346075" cy="363220"/>
          </a:xfrm>
          <a:prstGeom prst="rect">
            <a:avLst/>
          </a:prstGeom>
          <a:noFill/>
          <a:ln w="12700">
            <a:noFill/>
            <a:miter/>
          </a:ln>
        </p:spPr>
        <p:txBody>
          <a:bodyPr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C</a:t>
            </a:r>
          </a:p>
        </p:txBody>
      </p:sp>
      <p:sp>
        <p:nvSpPr>
          <p:cNvPr id="458797" name="矩形 458796"/>
          <p:cNvSpPr/>
          <p:nvPr/>
        </p:nvSpPr>
        <p:spPr>
          <a:xfrm>
            <a:off x="9188450" y="2938463"/>
            <a:ext cx="3327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E</a:t>
            </a:r>
          </a:p>
        </p:txBody>
      </p:sp>
      <p:sp>
        <p:nvSpPr>
          <p:cNvPr id="458798" name="矩形 458797"/>
          <p:cNvSpPr/>
          <p:nvPr/>
        </p:nvSpPr>
        <p:spPr>
          <a:xfrm>
            <a:off x="9864725" y="2927350"/>
            <a:ext cx="330200" cy="363220"/>
          </a:xfrm>
          <a:prstGeom prst="rect">
            <a:avLst/>
          </a:prstGeom>
          <a:noFill/>
          <a:ln w="12700">
            <a:noFill/>
            <a:miter/>
          </a:ln>
        </p:spPr>
        <p:txBody>
          <a:bodyPr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2</a:t>
            </a:r>
          </a:p>
        </p:txBody>
      </p:sp>
      <p:sp>
        <p:nvSpPr>
          <p:cNvPr id="458799" name="矩形 458798"/>
          <p:cNvSpPr/>
          <p:nvPr/>
        </p:nvSpPr>
        <p:spPr>
          <a:xfrm>
            <a:off x="9188450" y="1987550"/>
            <a:ext cx="3454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B</a:t>
            </a:r>
          </a:p>
        </p:txBody>
      </p:sp>
      <p:sp>
        <p:nvSpPr>
          <p:cNvPr id="458800" name="矩形 458799"/>
          <p:cNvSpPr/>
          <p:nvPr/>
        </p:nvSpPr>
        <p:spPr>
          <a:xfrm>
            <a:off x="9188450" y="2622550"/>
            <a:ext cx="3454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D</a:t>
            </a:r>
          </a:p>
        </p:txBody>
      </p:sp>
      <p:sp>
        <p:nvSpPr>
          <p:cNvPr id="458801" name="矩形 458800"/>
          <p:cNvSpPr/>
          <p:nvPr/>
        </p:nvSpPr>
        <p:spPr>
          <a:xfrm>
            <a:off x="9186863" y="3228975"/>
            <a:ext cx="481012" cy="363220"/>
          </a:xfrm>
          <a:prstGeom prst="rect">
            <a:avLst/>
          </a:prstGeom>
          <a:noFill/>
          <a:ln w="12700">
            <a:noFill/>
            <a:miter/>
          </a:ln>
        </p:spPr>
        <p:txBody>
          <a:bodyPr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F</a:t>
            </a:r>
          </a:p>
        </p:txBody>
      </p:sp>
      <p:sp>
        <p:nvSpPr>
          <p:cNvPr id="458802" name="矩形 458801"/>
          <p:cNvSpPr/>
          <p:nvPr/>
        </p:nvSpPr>
        <p:spPr>
          <a:xfrm>
            <a:off x="9864725" y="3243263"/>
            <a:ext cx="330200" cy="363220"/>
          </a:xfrm>
          <a:prstGeom prst="rect">
            <a:avLst/>
          </a:prstGeom>
          <a:noFill/>
          <a:ln w="12700">
            <a:noFill/>
            <a:miter/>
          </a:ln>
        </p:spPr>
        <p:txBody>
          <a:bodyPr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2</a:t>
            </a:r>
          </a:p>
        </p:txBody>
      </p:sp>
      <p:sp>
        <p:nvSpPr>
          <p:cNvPr id="458803" name="矩形 458802"/>
          <p:cNvSpPr/>
          <p:nvPr/>
        </p:nvSpPr>
        <p:spPr>
          <a:xfrm>
            <a:off x="8959850" y="1343025"/>
            <a:ext cx="8661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站地址</a:t>
            </a:r>
          </a:p>
        </p:txBody>
      </p:sp>
      <p:sp>
        <p:nvSpPr>
          <p:cNvPr id="458804" name="矩形 458803"/>
          <p:cNvSpPr/>
          <p:nvPr/>
        </p:nvSpPr>
        <p:spPr>
          <a:xfrm>
            <a:off x="9713913" y="1347788"/>
            <a:ext cx="6375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接口</a:t>
            </a:r>
          </a:p>
        </p:txBody>
      </p:sp>
      <p:sp>
        <p:nvSpPr>
          <p:cNvPr id="458805" name="直接连接符 458804"/>
          <p:cNvSpPr/>
          <p:nvPr/>
        </p:nvSpPr>
        <p:spPr>
          <a:xfrm>
            <a:off x="8988425" y="2005013"/>
            <a:ext cx="1328738"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58806" name="直接连接符 458805"/>
          <p:cNvSpPr/>
          <p:nvPr/>
        </p:nvSpPr>
        <p:spPr>
          <a:xfrm>
            <a:off x="9752013" y="1371600"/>
            <a:ext cx="0" cy="221773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58807" name="直接连接符 458806"/>
          <p:cNvSpPr/>
          <p:nvPr/>
        </p:nvSpPr>
        <p:spPr>
          <a:xfrm>
            <a:off x="8988425" y="2322513"/>
            <a:ext cx="1338263"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58808" name="直接连接符 458807"/>
          <p:cNvSpPr/>
          <p:nvPr/>
        </p:nvSpPr>
        <p:spPr>
          <a:xfrm>
            <a:off x="8988425" y="2638425"/>
            <a:ext cx="1347788"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58809" name="直接连接符 458808"/>
          <p:cNvSpPr/>
          <p:nvPr/>
        </p:nvSpPr>
        <p:spPr>
          <a:xfrm>
            <a:off x="8988425" y="2955925"/>
            <a:ext cx="1328738"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58810" name="直接连接符 458809"/>
          <p:cNvSpPr/>
          <p:nvPr/>
        </p:nvSpPr>
        <p:spPr>
          <a:xfrm>
            <a:off x="8988425" y="3271838"/>
            <a:ext cx="1309688"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458811" name="直接连接符 458810"/>
          <p:cNvSpPr/>
          <p:nvPr/>
        </p:nvSpPr>
        <p:spPr>
          <a:xfrm>
            <a:off x="8988425" y="1689100"/>
            <a:ext cx="13287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58812" name="矩形 458811"/>
          <p:cNvSpPr/>
          <p:nvPr/>
        </p:nvSpPr>
        <p:spPr>
          <a:xfrm>
            <a:off x="5918200" y="1246188"/>
            <a:ext cx="789940" cy="45466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2400" b="1" dirty="0">
                <a:solidFill>
                  <a:srgbClr val="333399"/>
                </a:solidFill>
                <a:latin typeface="Arial" panose="020B0604020202020204" pitchFamily="34" charset="0"/>
                <a:ea typeface="黑体" panose="02010600030101010101" pitchFamily="49" charset="-122"/>
              </a:rPr>
              <a:t>网桥</a:t>
            </a:r>
          </a:p>
        </p:txBody>
      </p:sp>
      <p:pic>
        <p:nvPicPr>
          <p:cNvPr id="458813" name="图片 458812"/>
          <p:cNvPicPr/>
          <p:nvPr/>
        </p:nvPicPr>
        <p:blipFill>
          <a:blip r:embed="rId3" cstate="print"/>
          <a:stretch>
            <a:fillRect/>
          </a:stretch>
        </p:blipFill>
        <p:spPr>
          <a:xfrm>
            <a:off x="1743075" y="6130925"/>
            <a:ext cx="506413" cy="538163"/>
          </a:xfrm>
          <a:prstGeom prst="rect">
            <a:avLst/>
          </a:prstGeom>
          <a:noFill/>
          <a:ln w="9525">
            <a:noFill/>
            <a:miter/>
          </a:ln>
        </p:spPr>
      </p:pic>
      <p:pic>
        <p:nvPicPr>
          <p:cNvPr id="458814" name="图片 458813"/>
          <p:cNvPicPr/>
          <p:nvPr/>
        </p:nvPicPr>
        <p:blipFill>
          <a:blip r:embed="rId3" cstate="print"/>
          <a:stretch>
            <a:fillRect/>
          </a:stretch>
        </p:blipFill>
        <p:spPr>
          <a:xfrm>
            <a:off x="2351088" y="6130925"/>
            <a:ext cx="506412" cy="538163"/>
          </a:xfrm>
          <a:prstGeom prst="rect">
            <a:avLst/>
          </a:prstGeom>
          <a:noFill/>
          <a:ln w="9525">
            <a:noFill/>
            <a:miter/>
          </a:ln>
        </p:spPr>
      </p:pic>
      <p:pic>
        <p:nvPicPr>
          <p:cNvPr id="458815" name="图片 458814"/>
          <p:cNvPicPr/>
          <p:nvPr/>
        </p:nvPicPr>
        <p:blipFill>
          <a:blip r:embed="rId3" cstate="print"/>
          <a:stretch>
            <a:fillRect/>
          </a:stretch>
        </p:blipFill>
        <p:spPr>
          <a:xfrm>
            <a:off x="2936875" y="6129338"/>
            <a:ext cx="508000" cy="538162"/>
          </a:xfrm>
          <a:prstGeom prst="rect">
            <a:avLst/>
          </a:prstGeom>
          <a:noFill/>
          <a:ln w="9525">
            <a:noFill/>
            <a:miter/>
          </a:ln>
        </p:spPr>
      </p:pic>
      <p:sp>
        <p:nvSpPr>
          <p:cNvPr id="458816" name="直接连接符 458815"/>
          <p:cNvSpPr/>
          <p:nvPr/>
        </p:nvSpPr>
        <p:spPr>
          <a:xfrm flipV="1">
            <a:off x="6775450" y="3976688"/>
            <a:ext cx="752475" cy="1587"/>
          </a:xfrm>
          <a:prstGeom prst="line">
            <a:avLst/>
          </a:prstGeom>
          <a:ln w="28575" cap="flat" cmpd="sng">
            <a:solidFill>
              <a:srgbClr val="333399"/>
            </a:solidFill>
            <a:prstDash val="solid"/>
            <a:headEnd type="triangle" w="sm" len="med"/>
            <a:tailEnd type="triangle" w="med" len="lg"/>
          </a:ln>
        </p:spPr>
        <p:txBody>
          <a:bodyPr/>
          <a:lstStyle/>
          <a:p>
            <a:endParaRPr lang="zh-CN" altLang="en-US"/>
          </a:p>
        </p:txBody>
      </p:sp>
      <p:sp>
        <p:nvSpPr>
          <p:cNvPr id="458817" name="直接连接符 458816"/>
          <p:cNvSpPr/>
          <p:nvPr/>
        </p:nvSpPr>
        <p:spPr>
          <a:xfrm flipV="1">
            <a:off x="8281988" y="3981450"/>
            <a:ext cx="711200" cy="6350"/>
          </a:xfrm>
          <a:prstGeom prst="line">
            <a:avLst/>
          </a:prstGeom>
          <a:ln w="28575" cap="flat" cmpd="sng">
            <a:solidFill>
              <a:srgbClr val="333399"/>
            </a:solidFill>
            <a:prstDash val="solid"/>
            <a:headEnd type="triangle" w="sm" len="med"/>
            <a:tailEnd type="triangle" w="med" len="lg"/>
          </a:ln>
        </p:spPr>
        <p:txBody>
          <a:bodyPr/>
          <a:lstStyle/>
          <a:p>
            <a:endParaRPr lang="zh-CN" altLang="en-US"/>
          </a:p>
        </p:txBody>
      </p:sp>
      <p:sp>
        <p:nvSpPr>
          <p:cNvPr id="458818" name="矩形 458817"/>
          <p:cNvSpPr/>
          <p:nvPr/>
        </p:nvSpPr>
        <p:spPr>
          <a:xfrm>
            <a:off x="3484563" y="3976688"/>
            <a:ext cx="6375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网桥</a:t>
            </a:r>
          </a:p>
        </p:txBody>
      </p:sp>
      <p:pic>
        <p:nvPicPr>
          <p:cNvPr id="458819" name="图片 458818"/>
          <p:cNvPicPr/>
          <p:nvPr/>
        </p:nvPicPr>
        <p:blipFill>
          <a:blip r:embed="rId4" cstate="print"/>
          <a:stretch>
            <a:fillRect/>
          </a:stretch>
        </p:blipFill>
        <p:spPr>
          <a:xfrm>
            <a:off x="3182938" y="4133850"/>
            <a:ext cx="1281112" cy="871538"/>
          </a:xfrm>
          <a:prstGeom prst="rect">
            <a:avLst/>
          </a:prstGeom>
          <a:noFill/>
          <a:ln w="12699">
            <a:noFill/>
            <a:miter/>
          </a:ln>
        </p:spPr>
      </p:pic>
      <p:sp>
        <p:nvSpPr>
          <p:cNvPr id="458820" name="直接连接符 458819"/>
          <p:cNvSpPr/>
          <p:nvPr/>
        </p:nvSpPr>
        <p:spPr>
          <a:xfrm>
            <a:off x="5067300" y="5621338"/>
            <a:ext cx="0" cy="531812"/>
          </a:xfrm>
          <a:prstGeom prst="line">
            <a:avLst/>
          </a:prstGeom>
          <a:ln w="28575" cap="flat" cmpd="sng">
            <a:solidFill>
              <a:srgbClr val="333399"/>
            </a:solidFill>
            <a:prstDash val="solid"/>
            <a:headEnd type="none" w="med" len="med"/>
            <a:tailEnd type="none" w="med" len="med"/>
          </a:ln>
        </p:spPr>
        <p:txBody>
          <a:bodyPr/>
          <a:lstStyle/>
          <a:p>
            <a:endParaRPr lang="zh-CN" altLang="en-US"/>
          </a:p>
        </p:txBody>
      </p:sp>
      <p:sp>
        <p:nvSpPr>
          <p:cNvPr id="458821" name="直接连接符 458820"/>
          <p:cNvSpPr/>
          <p:nvPr/>
        </p:nvSpPr>
        <p:spPr>
          <a:xfrm>
            <a:off x="5651500" y="5621338"/>
            <a:ext cx="0" cy="531812"/>
          </a:xfrm>
          <a:prstGeom prst="line">
            <a:avLst/>
          </a:prstGeom>
          <a:ln w="28575" cap="flat" cmpd="sng">
            <a:solidFill>
              <a:srgbClr val="333399"/>
            </a:solidFill>
            <a:prstDash val="solid"/>
            <a:headEnd type="none" w="med" len="med"/>
            <a:tailEnd type="none" w="med" len="med"/>
          </a:ln>
        </p:spPr>
        <p:txBody>
          <a:bodyPr/>
          <a:lstStyle/>
          <a:p>
            <a:endParaRPr lang="zh-CN" altLang="en-US"/>
          </a:p>
        </p:txBody>
      </p:sp>
      <p:sp>
        <p:nvSpPr>
          <p:cNvPr id="458822" name="矩形 458821"/>
          <p:cNvSpPr/>
          <p:nvPr/>
        </p:nvSpPr>
        <p:spPr>
          <a:xfrm>
            <a:off x="4011613" y="5573713"/>
            <a:ext cx="104775" cy="111125"/>
          </a:xfrm>
          <a:prstGeom prst="rect">
            <a:avLst/>
          </a:prstGeom>
          <a:solidFill>
            <a:schemeClr val="tx1"/>
          </a:solidFill>
          <a:ln w="12700" cap="flat" cmpd="sng">
            <a:solidFill>
              <a:schemeClr val="tx1"/>
            </a:solidFill>
            <a:prstDash val="solid"/>
            <a:miter/>
            <a:headEnd type="none" w="med" len="med"/>
            <a:tailEnd type="none" w="med" len="med"/>
          </a:ln>
        </p:spPr>
        <p:txBody>
          <a:bodyPr/>
          <a:lstStyle/>
          <a:p>
            <a:endParaRPr lang="zh-CN" altLang="en-US" b="1"/>
          </a:p>
        </p:txBody>
      </p:sp>
      <p:sp>
        <p:nvSpPr>
          <p:cNvPr id="458823" name="直接连接符 458822"/>
          <p:cNvSpPr/>
          <p:nvPr/>
        </p:nvSpPr>
        <p:spPr>
          <a:xfrm flipV="1">
            <a:off x="4059238" y="5627688"/>
            <a:ext cx="1835150" cy="3175"/>
          </a:xfrm>
          <a:prstGeom prst="line">
            <a:avLst/>
          </a:prstGeom>
          <a:ln w="28575" cap="flat" cmpd="sng">
            <a:solidFill>
              <a:srgbClr val="333399"/>
            </a:solidFill>
            <a:prstDash val="solid"/>
            <a:headEnd type="none" w="med" len="med"/>
            <a:tailEnd type="none" w="med" len="med"/>
          </a:ln>
        </p:spPr>
        <p:txBody>
          <a:bodyPr/>
          <a:lstStyle/>
          <a:p>
            <a:endParaRPr lang="zh-CN" altLang="en-US"/>
          </a:p>
        </p:txBody>
      </p:sp>
      <p:sp>
        <p:nvSpPr>
          <p:cNvPr id="458824" name="矩形 458823"/>
          <p:cNvSpPr/>
          <p:nvPr/>
        </p:nvSpPr>
        <p:spPr>
          <a:xfrm>
            <a:off x="5849938" y="5557838"/>
            <a:ext cx="104775" cy="109537"/>
          </a:xfrm>
          <a:prstGeom prst="rect">
            <a:avLst/>
          </a:prstGeom>
          <a:solidFill>
            <a:schemeClr val="tx1"/>
          </a:solidFill>
          <a:ln w="12700" cap="flat" cmpd="sng">
            <a:solidFill>
              <a:schemeClr val="tx1"/>
            </a:solidFill>
            <a:prstDash val="solid"/>
            <a:miter/>
            <a:headEnd type="none" w="med" len="med"/>
            <a:tailEnd type="none" w="med" len="med"/>
          </a:ln>
        </p:spPr>
        <p:txBody>
          <a:bodyPr/>
          <a:lstStyle/>
          <a:p>
            <a:endParaRPr lang="zh-CN" altLang="en-US" b="1"/>
          </a:p>
        </p:txBody>
      </p:sp>
      <p:sp>
        <p:nvSpPr>
          <p:cNvPr id="458825" name="直接连接符 458824"/>
          <p:cNvSpPr/>
          <p:nvPr/>
        </p:nvSpPr>
        <p:spPr>
          <a:xfrm>
            <a:off x="4435475" y="5630863"/>
            <a:ext cx="0" cy="512762"/>
          </a:xfrm>
          <a:prstGeom prst="line">
            <a:avLst/>
          </a:prstGeom>
          <a:ln w="28575" cap="flat" cmpd="sng">
            <a:solidFill>
              <a:srgbClr val="333399"/>
            </a:solidFill>
            <a:prstDash val="solid"/>
            <a:headEnd type="none" w="med" len="med"/>
            <a:tailEnd type="none" w="med" len="med"/>
          </a:ln>
        </p:spPr>
        <p:txBody>
          <a:bodyPr/>
          <a:lstStyle/>
          <a:p>
            <a:endParaRPr lang="zh-CN" altLang="en-US"/>
          </a:p>
        </p:txBody>
      </p:sp>
      <p:sp>
        <p:nvSpPr>
          <p:cNvPr id="458826" name="矩形 458825"/>
          <p:cNvSpPr/>
          <p:nvPr/>
        </p:nvSpPr>
        <p:spPr>
          <a:xfrm>
            <a:off x="4041775" y="5794375"/>
            <a:ext cx="3454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D</a:t>
            </a:r>
          </a:p>
        </p:txBody>
      </p:sp>
      <p:sp>
        <p:nvSpPr>
          <p:cNvPr id="458827" name="矩形 458826"/>
          <p:cNvSpPr/>
          <p:nvPr/>
        </p:nvSpPr>
        <p:spPr>
          <a:xfrm>
            <a:off x="4643438" y="5794375"/>
            <a:ext cx="3327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E</a:t>
            </a:r>
          </a:p>
        </p:txBody>
      </p:sp>
      <p:sp>
        <p:nvSpPr>
          <p:cNvPr id="458828" name="矩形 458827"/>
          <p:cNvSpPr/>
          <p:nvPr/>
        </p:nvSpPr>
        <p:spPr>
          <a:xfrm>
            <a:off x="5248275" y="5794375"/>
            <a:ext cx="3200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rgbClr val="333399"/>
                </a:solidFill>
                <a:latin typeface="Arial" panose="020B0604020202020204" pitchFamily="34" charset="0"/>
                <a:ea typeface="黑体" panose="02010600030101010101" pitchFamily="49" charset="-122"/>
              </a:rPr>
              <a:t>F</a:t>
            </a:r>
          </a:p>
        </p:txBody>
      </p:sp>
      <p:pic>
        <p:nvPicPr>
          <p:cNvPr id="458829" name="图片 458828"/>
          <p:cNvPicPr/>
          <p:nvPr/>
        </p:nvPicPr>
        <p:blipFill>
          <a:blip r:embed="rId3" cstate="print"/>
          <a:stretch>
            <a:fillRect/>
          </a:stretch>
        </p:blipFill>
        <p:spPr>
          <a:xfrm>
            <a:off x="4184650" y="6113463"/>
            <a:ext cx="506413" cy="538162"/>
          </a:xfrm>
          <a:prstGeom prst="rect">
            <a:avLst/>
          </a:prstGeom>
          <a:noFill/>
          <a:ln w="9525">
            <a:noFill/>
            <a:miter/>
          </a:ln>
        </p:spPr>
      </p:pic>
      <p:pic>
        <p:nvPicPr>
          <p:cNvPr id="458830" name="图片 458829"/>
          <p:cNvPicPr/>
          <p:nvPr/>
        </p:nvPicPr>
        <p:blipFill>
          <a:blip r:embed="rId3" cstate="print"/>
          <a:stretch>
            <a:fillRect/>
          </a:stretch>
        </p:blipFill>
        <p:spPr>
          <a:xfrm>
            <a:off x="4791075" y="6113463"/>
            <a:ext cx="508000" cy="538162"/>
          </a:xfrm>
          <a:prstGeom prst="rect">
            <a:avLst/>
          </a:prstGeom>
          <a:noFill/>
          <a:ln w="9525">
            <a:noFill/>
            <a:miter/>
          </a:ln>
        </p:spPr>
      </p:pic>
      <p:pic>
        <p:nvPicPr>
          <p:cNvPr id="458831" name="图片 458830"/>
          <p:cNvPicPr/>
          <p:nvPr/>
        </p:nvPicPr>
        <p:blipFill>
          <a:blip r:embed="rId3" cstate="print"/>
          <a:stretch>
            <a:fillRect/>
          </a:stretch>
        </p:blipFill>
        <p:spPr>
          <a:xfrm>
            <a:off x="5378450" y="6111875"/>
            <a:ext cx="508000" cy="538163"/>
          </a:xfrm>
          <a:prstGeom prst="rect">
            <a:avLst/>
          </a:prstGeom>
          <a:noFill/>
          <a:ln w="9525">
            <a:noFill/>
            <a:miter/>
          </a:ln>
        </p:spPr>
      </p:pic>
      <p:sp>
        <p:nvSpPr>
          <p:cNvPr id="458836" name="矩形 458835"/>
          <p:cNvSpPr/>
          <p:nvPr/>
        </p:nvSpPr>
        <p:spPr>
          <a:xfrm>
            <a:off x="5448300" y="4437063"/>
            <a:ext cx="8280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接口 </a:t>
            </a:r>
            <a:r>
              <a:rPr lang="en-US" altLang="zh-CN" sz="1800" b="1">
                <a:solidFill>
                  <a:srgbClr val="333399"/>
                </a:solidFill>
                <a:latin typeface="Arial" panose="020B0604020202020204" pitchFamily="34" charset="0"/>
                <a:ea typeface="黑体" panose="02010600030101010101" pitchFamily="49" charset="-122"/>
              </a:rPr>
              <a:t>1</a:t>
            </a:r>
          </a:p>
        </p:txBody>
      </p:sp>
      <p:sp>
        <p:nvSpPr>
          <p:cNvPr id="458837" name="矩形 458836"/>
          <p:cNvSpPr/>
          <p:nvPr/>
        </p:nvSpPr>
        <p:spPr>
          <a:xfrm>
            <a:off x="8651875" y="4437063"/>
            <a:ext cx="8280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接口 </a:t>
            </a:r>
            <a:r>
              <a:rPr lang="en-US" altLang="zh-CN" sz="1800" b="1">
                <a:solidFill>
                  <a:srgbClr val="333399"/>
                </a:solidFill>
                <a:latin typeface="Arial" panose="020B0604020202020204" pitchFamily="34" charset="0"/>
                <a:ea typeface="黑体" panose="02010600030101010101" pitchFamily="49" charset="-122"/>
              </a:rPr>
              <a:t>2</a:t>
            </a:r>
          </a:p>
        </p:txBody>
      </p:sp>
      <p:sp>
        <p:nvSpPr>
          <p:cNvPr id="458840" name="矩形 458839"/>
          <p:cNvSpPr/>
          <p:nvPr/>
        </p:nvSpPr>
        <p:spPr>
          <a:xfrm>
            <a:off x="4222750" y="4941888"/>
            <a:ext cx="79248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800" b="1" dirty="0">
                <a:solidFill>
                  <a:srgbClr val="333399"/>
                </a:solidFill>
                <a:latin typeface="Arial" panose="020B0604020202020204" pitchFamily="34" charset="0"/>
                <a:ea typeface="黑体" panose="02010600030101010101" pitchFamily="49" charset="-122"/>
              </a:rPr>
              <a:t>接口</a:t>
            </a:r>
            <a:r>
              <a:rPr lang="zh-CN" altLang="en-US" sz="800" b="1" dirty="0">
                <a:solidFill>
                  <a:srgbClr val="333399"/>
                </a:solidFill>
                <a:latin typeface="Arial" panose="020B0604020202020204" pitchFamily="34" charset="0"/>
                <a:ea typeface="黑体" panose="02010600030101010101" pitchFamily="49" charset="-122"/>
              </a:rPr>
              <a:t> </a:t>
            </a:r>
            <a:r>
              <a:rPr lang="en-US" altLang="zh-CN" sz="1800" b="1">
                <a:solidFill>
                  <a:srgbClr val="333399"/>
                </a:solidFill>
                <a:latin typeface="Arial" panose="020B0604020202020204" pitchFamily="34" charset="0"/>
                <a:ea typeface="黑体" panose="02010600030101010101" pitchFamily="49" charset="-122"/>
              </a:rPr>
              <a:t>2</a:t>
            </a:r>
          </a:p>
        </p:txBody>
      </p:sp>
      <p:sp>
        <p:nvSpPr>
          <p:cNvPr id="82" name="立方体 81"/>
          <p:cNvSpPr/>
          <p:nvPr/>
        </p:nvSpPr>
        <p:spPr>
          <a:xfrm>
            <a:off x="1086545" y="591041"/>
            <a:ext cx="3532445" cy="71438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r>
              <a:rPr lang="en-US" altLang="zh-CN" sz="2800" b="1" dirty="0" smtClean="0">
                <a:latin typeface="Times New Roman" pitchFamily="18" charset="0"/>
                <a:ea typeface="微软雅黑" pitchFamily="34" charset="-122"/>
                <a:cs typeface="Times New Roman" pitchFamily="18" charset="0"/>
              </a:rPr>
              <a:t>5</a:t>
            </a:r>
            <a:r>
              <a:rPr lang="zh-CN" altLang="en-US" sz="2800" b="1" dirty="0" smtClean="0">
                <a:latin typeface="Times New Roman" pitchFamily="18" charset="0"/>
                <a:ea typeface="微软雅黑" pitchFamily="34" charset="-122"/>
                <a:cs typeface="Times New Roman" pitchFamily="18" charset="0"/>
              </a:rPr>
              <a:t>）网桥</a:t>
            </a:r>
            <a:r>
              <a:rPr lang="zh-CN" altLang="en-US" sz="2800" b="1" dirty="0">
                <a:latin typeface="Times New Roman" pitchFamily="18" charset="0"/>
                <a:ea typeface="微软雅黑" pitchFamily="34" charset="-122"/>
                <a:cs typeface="Times New Roman" pitchFamily="18" charset="0"/>
              </a:rPr>
              <a:t>的内部结构 </a:t>
            </a:r>
          </a:p>
        </p:txBody>
      </p:sp>
      <p:sp>
        <p:nvSpPr>
          <p:cNvPr id="84" name="矩形: 圆角 5"/>
          <p:cNvSpPr/>
          <p:nvPr/>
        </p:nvSpPr>
        <p:spPr>
          <a:xfrm flipH="1">
            <a:off x="30858" y="101160"/>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85" name="标题 1"/>
          <p:cNvSpPr>
            <a:spLocks noGrp="1"/>
          </p:cNvSpPr>
          <p:nvPr/>
        </p:nvSpPr>
        <p:spPr>
          <a:xfrm>
            <a:off x="838200" y="101160"/>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网桥</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1466851" y="931863"/>
            <a:ext cx="9141883" cy="768350"/>
          </a:xfrm>
        </p:spPr>
        <p:txBody>
          <a:bodyPr>
            <a:normAutofit fontScale="90000"/>
          </a:bodyPr>
          <a:lstStyle/>
          <a:p>
            <a:pPr algn="ctr">
              <a:lnSpc>
                <a:spcPct val="150000"/>
              </a:lnSpc>
            </a:pPr>
            <a:r>
              <a:rPr lang="zh-CN" altLang="en-US" b="1"/>
              <a:t>以后一般不考虑 </a:t>
            </a:r>
            <a:r>
              <a:rPr lang="en-US" altLang="zh-CN" b="1"/>
              <a:t>LLC </a:t>
            </a:r>
            <a:r>
              <a:rPr lang="zh-CN" altLang="en-US" b="1"/>
              <a:t>子层 </a:t>
            </a:r>
          </a:p>
        </p:txBody>
      </p:sp>
      <p:sp>
        <p:nvSpPr>
          <p:cNvPr id="401411" name="Rectangle 3"/>
          <p:cNvSpPr>
            <a:spLocks noGrp="1" noChangeArrowheads="1"/>
          </p:cNvSpPr>
          <p:nvPr>
            <p:ph type="body" idx="1"/>
          </p:nvPr>
        </p:nvSpPr>
        <p:spPr>
          <a:xfrm>
            <a:off x="1295401" y="1844675"/>
            <a:ext cx="10081684" cy="4464685"/>
          </a:xfrm>
        </p:spPr>
        <p:txBody>
          <a:bodyPr>
            <a:normAutofit fontScale="92500" lnSpcReduction="10000"/>
          </a:bodyPr>
          <a:lstStyle/>
          <a:p>
            <a:pPr>
              <a:lnSpc>
                <a:spcPct val="150000"/>
              </a:lnSpc>
            </a:pPr>
            <a:r>
              <a:rPr lang="zh-CN" altLang="en-US" sz="3600" b="1" dirty="0"/>
              <a:t>由于 </a:t>
            </a:r>
            <a:r>
              <a:rPr lang="en-US" altLang="zh-CN" sz="3600" b="1" dirty="0"/>
              <a:t>TCP/IP </a:t>
            </a:r>
            <a:r>
              <a:rPr lang="zh-CN" altLang="en-US" sz="3600" b="1" dirty="0"/>
              <a:t>体系经常使用的局域网是 </a:t>
            </a:r>
            <a:r>
              <a:rPr lang="en-US" altLang="zh-CN" sz="3600" b="1" dirty="0"/>
              <a:t>DIX Ethernet V2 </a:t>
            </a:r>
            <a:r>
              <a:rPr lang="zh-CN" altLang="en-US" sz="3600" b="1" dirty="0"/>
              <a:t>而不是 </a:t>
            </a:r>
            <a:r>
              <a:rPr lang="en-US" altLang="zh-CN" sz="3600" b="1" dirty="0"/>
              <a:t>802.3 </a:t>
            </a:r>
            <a:r>
              <a:rPr lang="zh-CN" altLang="en-US" sz="3600" b="1" dirty="0"/>
              <a:t>标准中的几种局域网，因此现在 </a:t>
            </a:r>
            <a:r>
              <a:rPr lang="en-US" altLang="zh-CN" sz="3600" b="1" dirty="0"/>
              <a:t>802 </a:t>
            </a:r>
            <a:r>
              <a:rPr lang="zh-CN" altLang="en-US" sz="3600" b="1" dirty="0"/>
              <a:t>委员会制定的逻辑链路控制子层 </a:t>
            </a:r>
            <a:r>
              <a:rPr lang="en-US" altLang="zh-CN" sz="3600" b="1" dirty="0"/>
              <a:t>LLC</a:t>
            </a:r>
            <a:r>
              <a:rPr lang="zh-CN" altLang="en-US" sz="3600" b="1" dirty="0"/>
              <a:t>（即 </a:t>
            </a:r>
            <a:r>
              <a:rPr lang="en-US" altLang="zh-CN" sz="3600" b="1" dirty="0"/>
              <a:t>802.2 </a:t>
            </a:r>
            <a:r>
              <a:rPr lang="zh-CN" altLang="en-US" sz="3600" b="1" dirty="0"/>
              <a:t>标准）的作用已经不大了。</a:t>
            </a:r>
          </a:p>
          <a:p>
            <a:pPr>
              <a:lnSpc>
                <a:spcPct val="150000"/>
              </a:lnSpc>
            </a:pPr>
            <a:r>
              <a:rPr lang="zh-CN" altLang="en-US" sz="3600" b="1" dirty="0"/>
              <a:t>很多厂商生产的适配器上就仅装有 </a:t>
            </a:r>
            <a:r>
              <a:rPr lang="en-US" altLang="zh-CN" sz="3600" b="1" dirty="0"/>
              <a:t>MAC </a:t>
            </a:r>
            <a:r>
              <a:rPr lang="zh-CN" altLang="en-US" sz="3600" b="1" dirty="0"/>
              <a:t>协议而没有 </a:t>
            </a:r>
            <a:r>
              <a:rPr lang="en-US" altLang="zh-CN" sz="3600" b="1" dirty="0"/>
              <a:t>LLC </a:t>
            </a:r>
            <a:r>
              <a:rPr lang="zh-CN" altLang="en-US" sz="3600" b="1" dirty="0"/>
              <a:t>协议。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74" name="椭圆 646173"/>
          <p:cNvSpPr/>
          <p:nvPr/>
        </p:nvSpPr>
        <p:spPr>
          <a:xfrm>
            <a:off x="7850188" y="2636838"/>
            <a:ext cx="2720975" cy="2447925"/>
          </a:xfrm>
          <a:prstGeom prst="ellipse">
            <a:avLst/>
          </a:prstGeom>
          <a:solidFill>
            <a:srgbClr val="CCECFF"/>
          </a:solidFill>
          <a:ln w="9525">
            <a:noFill/>
          </a:ln>
        </p:spPr>
        <p:txBody>
          <a:bodyPr/>
          <a:lstStyle/>
          <a:p>
            <a:endParaRPr lang="zh-CN" altLang="en-US" b="1">
              <a:latin typeface="黑体" pitchFamily="2" charset="-122"/>
              <a:ea typeface="黑体" pitchFamily="2" charset="-122"/>
            </a:endParaRPr>
          </a:p>
        </p:txBody>
      </p:sp>
      <p:sp>
        <p:nvSpPr>
          <p:cNvPr id="646173" name="椭圆 646172"/>
          <p:cNvSpPr/>
          <p:nvPr/>
        </p:nvSpPr>
        <p:spPr>
          <a:xfrm>
            <a:off x="4702175" y="2636838"/>
            <a:ext cx="2722563" cy="2447925"/>
          </a:xfrm>
          <a:prstGeom prst="ellipse">
            <a:avLst/>
          </a:prstGeom>
          <a:solidFill>
            <a:srgbClr val="99FF99"/>
          </a:solidFill>
          <a:ln w="9525">
            <a:noFill/>
          </a:ln>
        </p:spPr>
        <p:txBody>
          <a:bodyPr/>
          <a:lstStyle/>
          <a:p>
            <a:endParaRPr lang="zh-CN" altLang="en-US" b="1">
              <a:latin typeface="黑体" pitchFamily="2" charset="-122"/>
              <a:ea typeface="黑体" pitchFamily="2" charset="-122"/>
            </a:endParaRPr>
          </a:p>
        </p:txBody>
      </p:sp>
      <p:sp>
        <p:nvSpPr>
          <p:cNvPr id="646175" name="椭圆 646174"/>
          <p:cNvSpPr/>
          <p:nvPr/>
        </p:nvSpPr>
        <p:spPr>
          <a:xfrm>
            <a:off x="1639888" y="2636838"/>
            <a:ext cx="2720975" cy="2447925"/>
          </a:xfrm>
          <a:prstGeom prst="ellipse">
            <a:avLst/>
          </a:prstGeom>
          <a:solidFill>
            <a:srgbClr val="FFCC99"/>
          </a:solidFill>
          <a:ln w="9525">
            <a:noFill/>
          </a:ln>
        </p:spPr>
        <p:txBody>
          <a:bodyPr/>
          <a:lstStyle/>
          <a:p>
            <a:endParaRPr lang="zh-CN" altLang="en-US" b="1">
              <a:latin typeface="黑体" pitchFamily="2" charset="-122"/>
              <a:ea typeface="黑体" pitchFamily="2" charset="-122"/>
            </a:endParaRPr>
          </a:p>
        </p:txBody>
      </p:sp>
      <p:sp>
        <p:nvSpPr>
          <p:cNvPr id="646148" name="标题 646147"/>
          <p:cNvSpPr>
            <a:spLocks noGrp="1"/>
          </p:cNvSpPr>
          <p:nvPr>
            <p:ph type="title"/>
          </p:nvPr>
        </p:nvSpPr>
        <p:spPr>
          <a:xfrm>
            <a:off x="944880" y="1402080"/>
            <a:ext cx="8482330" cy="792480"/>
          </a:xfrm>
        </p:spPr>
        <p:txBody>
          <a:bodyPr anchor="b">
            <a:normAutofit fontScale="90000"/>
          </a:bodyPr>
          <a:lstStyle/>
          <a:p>
            <a:pPr>
              <a:lnSpc>
                <a:spcPct val="150000"/>
              </a:lnSpc>
            </a:pPr>
            <a:r>
              <a:rPr lang="zh-CN" altLang="en-US" sz="3600" b="1" dirty="0">
                <a:latin typeface="黑体" pitchFamily="2" charset="-122"/>
                <a:ea typeface="黑体" pitchFamily="2" charset="-122"/>
              </a:rPr>
              <a:t>网桥使各网段</a:t>
            </a:r>
            <a:r>
              <a:rPr lang="zh-CN" altLang="en-US" sz="3600" b="1" dirty="0" smtClean="0">
                <a:latin typeface="黑体" pitchFamily="2" charset="-122"/>
                <a:ea typeface="黑体" pitchFamily="2" charset="-122"/>
              </a:rPr>
              <a:t>成为隔离</a:t>
            </a:r>
            <a:r>
              <a:rPr lang="zh-CN" altLang="en-US" sz="3600" b="1" dirty="0">
                <a:latin typeface="黑体" pitchFamily="2" charset="-122"/>
                <a:ea typeface="黑体" pitchFamily="2" charset="-122"/>
              </a:rPr>
              <a:t>开的碰撞域 </a:t>
            </a:r>
          </a:p>
        </p:txBody>
      </p:sp>
      <p:sp>
        <p:nvSpPr>
          <p:cNvPr id="646149" name="直接连接符 646148"/>
          <p:cNvSpPr/>
          <p:nvPr/>
        </p:nvSpPr>
        <p:spPr>
          <a:xfrm>
            <a:off x="9817100" y="3446463"/>
            <a:ext cx="0" cy="636587"/>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6150" name="直接连接符 646149"/>
          <p:cNvSpPr/>
          <p:nvPr/>
        </p:nvSpPr>
        <p:spPr>
          <a:xfrm flipV="1">
            <a:off x="8075613" y="3455988"/>
            <a:ext cx="2003425" cy="4762"/>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6151" name="矩形 646150"/>
          <p:cNvSpPr/>
          <p:nvPr/>
        </p:nvSpPr>
        <p:spPr>
          <a:xfrm>
            <a:off x="10033000" y="3370263"/>
            <a:ext cx="114300" cy="133350"/>
          </a:xfrm>
          <a:prstGeom prst="rect">
            <a:avLst/>
          </a:prstGeom>
          <a:solidFill>
            <a:schemeClr val="tx1"/>
          </a:solidFill>
          <a:ln w="12700" cap="flat" cmpd="sng">
            <a:solidFill>
              <a:schemeClr val="tx1"/>
            </a:solidFill>
            <a:prstDash val="solid"/>
            <a:miter/>
            <a:headEnd type="none" w="med" len="med"/>
            <a:tailEnd type="none" w="med" len="med"/>
          </a:ln>
        </p:spPr>
        <p:txBody>
          <a:bodyPr/>
          <a:lstStyle/>
          <a:p>
            <a:endParaRPr lang="zh-CN" altLang="en-US" b="1">
              <a:latin typeface="黑体" pitchFamily="2" charset="-122"/>
              <a:ea typeface="黑体" pitchFamily="2" charset="-122"/>
            </a:endParaRPr>
          </a:p>
        </p:txBody>
      </p:sp>
      <p:sp>
        <p:nvSpPr>
          <p:cNvPr id="646152" name="直接连接符 646151"/>
          <p:cNvSpPr/>
          <p:nvPr/>
        </p:nvSpPr>
        <p:spPr>
          <a:xfrm>
            <a:off x="8486775" y="3460750"/>
            <a:ext cx="0" cy="609600"/>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pic>
        <p:nvPicPr>
          <p:cNvPr id="646153" name="图片 646152"/>
          <p:cNvPicPr/>
          <p:nvPr/>
        </p:nvPicPr>
        <p:blipFill>
          <a:blip r:embed="rId2" cstate="print"/>
          <a:stretch>
            <a:fillRect/>
          </a:stretch>
        </p:blipFill>
        <p:spPr>
          <a:xfrm>
            <a:off x="8212138" y="4037013"/>
            <a:ext cx="554037" cy="639762"/>
          </a:xfrm>
          <a:prstGeom prst="rect">
            <a:avLst/>
          </a:prstGeom>
          <a:noFill/>
          <a:ln w="9525">
            <a:noFill/>
            <a:miter/>
          </a:ln>
        </p:spPr>
      </p:pic>
      <p:pic>
        <p:nvPicPr>
          <p:cNvPr id="646154" name="图片 646153"/>
          <p:cNvPicPr/>
          <p:nvPr/>
        </p:nvPicPr>
        <p:blipFill>
          <a:blip r:embed="rId2" cstate="print"/>
          <a:stretch>
            <a:fillRect/>
          </a:stretch>
        </p:blipFill>
        <p:spPr>
          <a:xfrm>
            <a:off x="9517063" y="4033838"/>
            <a:ext cx="555625" cy="641350"/>
          </a:xfrm>
          <a:prstGeom prst="rect">
            <a:avLst/>
          </a:prstGeom>
          <a:noFill/>
          <a:ln w="9525">
            <a:noFill/>
            <a:miter/>
          </a:ln>
        </p:spPr>
      </p:pic>
      <p:sp>
        <p:nvSpPr>
          <p:cNvPr id="646155" name="直接连接符 646154"/>
          <p:cNvSpPr/>
          <p:nvPr/>
        </p:nvSpPr>
        <p:spPr>
          <a:xfrm>
            <a:off x="6754813" y="3429000"/>
            <a:ext cx="0" cy="636588"/>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6156" name="直接连接符 646155"/>
          <p:cNvSpPr/>
          <p:nvPr/>
        </p:nvSpPr>
        <p:spPr>
          <a:xfrm flipV="1">
            <a:off x="5011738" y="3438525"/>
            <a:ext cx="2005012" cy="3175"/>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6157" name="直接连接符 646156"/>
          <p:cNvSpPr/>
          <p:nvPr/>
        </p:nvSpPr>
        <p:spPr>
          <a:xfrm>
            <a:off x="5424488" y="3441700"/>
            <a:ext cx="0" cy="609600"/>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pic>
        <p:nvPicPr>
          <p:cNvPr id="646158" name="图片 646157"/>
          <p:cNvPicPr/>
          <p:nvPr/>
        </p:nvPicPr>
        <p:blipFill>
          <a:blip r:embed="rId2" cstate="print"/>
          <a:stretch>
            <a:fillRect/>
          </a:stretch>
        </p:blipFill>
        <p:spPr>
          <a:xfrm>
            <a:off x="5148263" y="4017963"/>
            <a:ext cx="555625" cy="641350"/>
          </a:xfrm>
          <a:prstGeom prst="rect">
            <a:avLst/>
          </a:prstGeom>
          <a:noFill/>
          <a:ln w="9525">
            <a:noFill/>
            <a:miter/>
          </a:ln>
        </p:spPr>
      </p:pic>
      <p:pic>
        <p:nvPicPr>
          <p:cNvPr id="646159" name="图片 646158"/>
          <p:cNvPicPr/>
          <p:nvPr/>
        </p:nvPicPr>
        <p:blipFill>
          <a:blip r:embed="rId2" cstate="print"/>
          <a:stretch>
            <a:fillRect/>
          </a:stretch>
        </p:blipFill>
        <p:spPr>
          <a:xfrm>
            <a:off x="6454775" y="4016375"/>
            <a:ext cx="554038" cy="641350"/>
          </a:xfrm>
          <a:prstGeom prst="rect">
            <a:avLst/>
          </a:prstGeom>
          <a:noFill/>
          <a:ln w="9525">
            <a:noFill/>
            <a:miter/>
          </a:ln>
        </p:spPr>
      </p:pic>
      <p:sp>
        <p:nvSpPr>
          <p:cNvPr id="646160" name="直接连接符 646159"/>
          <p:cNvSpPr/>
          <p:nvPr/>
        </p:nvSpPr>
        <p:spPr>
          <a:xfrm>
            <a:off x="3659188" y="3451225"/>
            <a:ext cx="0" cy="635000"/>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6161" name="矩形 646160"/>
          <p:cNvSpPr/>
          <p:nvPr/>
        </p:nvSpPr>
        <p:spPr>
          <a:xfrm>
            <a:off x="1866900" y="3395663"/>
            <a:ext cx="114300" cy="130175"/>
          </a:xfrm>
          <a:prstGeom prst="rect">
            <a:avLst/>
          </a:prstGeom>
          <a:solidFill>
            <a:schemeClr val="tx1"/>
          </a:solidFill>
          <a:ln w="12700" cap="flat" cmpd="sng">
            <a:solidFill>
              <a:schemeClr val="tx1"/>
            </a:solidFill>
            <a:prstDash val="solid"/>
            <a:miter/>
            <a:headEnd type="none" w="med" len="med"/>
            <a:tailEnd type="none" w="med" len="med"/>
          </a:ln>
        </p:spPr>
        <p:txBody>
          <a:bodyPr/>
          <a:lstStyle/>
          <a:p>
            <a:endParaRPr lang="zh-CN" altLang="en-US" b="1">
              <a:latin typeface="黑体" pitchFamily="2" charset="-122"/>
              <a:ea typeface="黑体" pitchFamily="2" charset="-122"/>
            </a:endParaRPr>
          </a:p>
        </p:txBody>
      </p:sp>
      <p:sp>
        <p:nvSpPr>
          <p:cNvPr id="646162" name="直接连接符 646161"/>
          <p:cNvSpPr/>
          <p:nvPr/>
        </p:nvSpPr>
        <p:spPr>
          <a:xfrm flipV="1">
            <a:off x="1917700" y="3460750"/>
            <a:ext cx="2006600" cy="1588"/>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6163" name="直接连接符 646162"/>
          <p:cNvSpPr/>
          <p:nvPr/>
        </p:nvSpPr>
        <p:spPr>
          <a:xfrm>
            <a:off x="2330450" y="3462338"/>
            <a:ext cx="0" cy="612775"/>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pic>
        <p:nvPicPr>
          <p:cNvPr id="646164" name="图片 646163"/>
          <p:cNvPicPr/>
          <p:nvPr/>
        </p:nvPicPr>
        <p:blipFill>
          <a:blip r:embed="rId2" cstate="print"/>
          <a:stretch>
            <a:fillRect/>
          </a:stretch>
        </p:blipFill>
        <p:spPr>
          <a:xfrm>
            <a:off x="2055813" y="4038600"/>
            <a:ext cx="554037" cy="642938"/>
          </a:xfrm>
          <a:prstGeom prst="rect">
            <a:avLst/>
          </a:prstGeom>
          <a:noFill/>
          <a:ln w="9525">
            <a:noFill/>
            <a:miter/>
          </a:ln>
        </p:spPr>
      </p:pic>
      <p:pic>
        <p:nvPicPr>
          <p:cNvPr id="646165" name="图片 646164"/>
          <p:cNvPicPr/>
          <p:nvPr/>
        </p:nvPicPr>
        <p:blipFill>
          <a:blip r:embed="rId2" cstate="print"/>
          <a:stretch>
            <a:fillRect/>
          </a:stretch>
        </p:blipFill>
        <p:spPr>
          <a:xfrm>
            <a:off x="3362325" y="4037013"/>
            <a:ext cx="552450" cy="642937"/>
          </a:xfrm>
          <a:prstGeom prst="rect">
            <a:avLst/>
          </a:prstGeom>
          <a:noFill/>
          <a:ln w="9525">
            <a:noFill/>
            <a:miter/>
          </a:ln>
        </p:spPr>
      </p:pic>
      <p:pic>
        <p:nvPicPr>
          <p:cNvPr id="646167" name="图片 646166"/>
          <p:cNvPicPr/>
          <p:nvPr/>
        </p:nvPicPr>
        <p:blipFill>
          <a:blip r:embed="rId3" cstate="print"/>
          <a:stretch>
            <a:fillRect/>
          </a:stretch>
        </p:blipFill>
        <p:spPr>
          <a:xfrm>
            <a:off x="3895725" y="2943225"/>
            <a:ext cx="1190625" cy="836613"/>
          </a:xfrm>
          <a:prstGeom prst="rect">
            <a:avLst/>
          </a:prstGeom>
          <a:noFill/>
          <a:ln w="12699">
            <a:noFill/>
            <a:miter/>
          </a:ln>
        </p:spPr>
      </p:pic>
      <p:pic>
        <p:nvPicPr>
          <p:cNvPr id="646168" name="图片 646167"/>
          <p:cNvPicPr/>
          <p:nvPr/>
        </p:nvPicPr>
        <p:blipFill>
          <a:blip r:embed="rId3" cstate="print"/>
          <a:stretch>
            <a:fillRect/>
          </a:stretch>
        </p:blipFill>
        <p:spPr>
          <a:xfrm>
            <a:off x="6959600" y="2943225"/>
            <a:ext cx="1190625" cy="836613"/>
          </a:xfrm>
          <a:prstGeom prst="rect">
            <a:avLst/>
          </a:prstGeom>
          <a:noFill/>
          <a:ln w="12699">
            <a:noFill/>
            <a:miter/>
          </a:ln>
        </p:spPr>
      </p:pic>
      <p:sp>
        <p:nvSpPr>
          <p:cNvPr id="646169" name="矩形 646168"/>
          <p:cNvSpPr/>
          <p:nvPr/>
        </p:nvSpPr>
        <p:spPr>
          <a:xfrm>
            <a:off x="4008438" y="2781300"/>
            <a:ext cx="1001878" cy="4591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2400" b="1" dirty="0">
                <a:solidFill>
                  <a:schemeClr val="folHlink"/>
                </a:solidFill>
                <a:latin typeface="黑体" pitchFamily="2" charset="-122"/>
                <a:ea typeface="黑体" pitchFamily="2" charset="-122"/>
              </a:rPr>
              <a:t>网桥</a:t>
            </a:r>
            <a:r>
              <a:rPr lang="zh-CN" altLang="en-US" sz="800" b="1" dirty="0">
                <a:solidFill>
                  <a:schemeClr val="folHlink"/>
                </a:solidFill>
                <a:latin typeface="黑体" pitchFamily="2" charset="-122"/>
                <a:ea typeface="黑体" pitchFamily="2" charset="-122"/>
              </a:rPr>
              <a:t> </a:t>
            </a:r>
            <a:r>
              <a:rPr lang="en-US" altLang="zh-CN" sz="2400" b="1">
                <a:solidFill>
                  <a:schemeClr val="folHlink"/>
                </a:solidFill>
                <a:latin typeface="黑体" pitchFamily="2" charset="-122"/>
                <a:ea typeface="黑体" pitchFamily="2" charset="-122"/>
              </a:rPr>
              <a:t>1</a:t>
            </a:r>
            <a:endParaRPr lang="en-US" altLang="zh-CN" sz="2400" b="1" baseline="-25000">
              <a:solidFill>
                <a:schemeClr val="folHlink"/>
              </a:solidFill>
              <a:latin typeface="黑体" pitchFamily="2" charset="-122"/>
              <a:ea typeface="黑体" pitchFamily="2" charset="-122"/>
            </a:endParaRPr>
          </a:p>
        </p:txBody>
      </p:sp>
      <p:sp>
        <p:nvSpPr>
          <p:cNvPr id="646170" name="直接连接符 646169"/>
          <p:cNvSpPr/>
          <p:nvPr/>
        </p:nvSpPr>
        <p:spPr>
          <a:xfrm>
            <a:off x="2489200" y="3656013"/>
            <a:ext cx="936625" cy="0"/>
          </a:xfrm>
          <a:prstGeom prst="line">
            <a:avLst/>
          </a:prstGeom>
          <a:ln w="38100" cap="flat" cmpd="sng">
            <a:solidFill>
              <a:schemeClr val="folHlink"/>
            </a:solidFill>
            <a:prstDash val="solid"/>
            <a:headEnd type="triangle" w="med" len="lg"/>
            <a:tailEnd type="triangle" w="med" len="lg"/>
          </a:ln>
        </p:spPr>
        <p:txBody>
          <a:bodyPr/>
          <a:lstStyle/>
          <a:p>
            <a:endParaRPr lang="zh-CN" altLang="en-US" b="1">
              <a:latin typeface="黑体" pitchFamily="2" charset="-122"/>
              <a:ea typeface="黑体" pitchFamily="2" charset="-122"/>
            </a:endParaRPr>
          </a:p>
        </p:txBody>
      </p:sp>
      <p:sp>
        <p:nvSpPr>
          <p:cNvPr id="646171" name="直接连接符 646170"/>
          <p:cNvSpPr/>
          <p:nvPr/>
        </p:nvSpPr>
        <p:spPr>
          <a:xfrm>
            <a:off x="5637213" y="3656013"/>
            <a:ext cx="935037" cy="0"/>
          </a:xfrm>
          <a:prstGeom prst="line">
            <a:avLst/>
          </a:prstGeom>
          <a:ln w="38100" cap="flat" cmpd="sng">
            <a:solidFill>
              <a:schemeClr val="folHlink"/>
            </a:solidFill>
            <a:prstDash val="solid"/>
            <a:headEnd type="triangle" w="med" len="lg"/>
            <a:tailEnd type="triangle" w="med" len="lg"/>
          </a:ln>
        </p:spPr>
        <p:txBody>
          <a:bodyPr/>
          <a:lstStyle/>
          <a:p>
            <a:endParaRPr lang="zh-CN" altLang="en-US" b="1">
              <a:latin typeface="黑体" pitchFamily="2" charset="-122"/>
              <a:ea typeface="黑体" pitchFamily="2" charset="-122"/>
            </a:endParaRPr>
          </a:p>
        </p:txBody>
      </p:sp>
      <p:sp>
        <p:nvSpPr>
          <p:cNvPr id="646172" name="直接连接符 646171"/>
          <p:cNvSpPr/>
          <p:nvPr/>
        </p:nvSpPr>
        <p:spPr>
          <a:xfrm>
            <a:off x="8699500" y="3656013"/>
            <a:ext cx="935038" cy="0"/>
          </a:xfrm>
          <a:prstGeom prst="line">
            <a:avLst/>
          </a:prstGeom>
          <a:ln w="38100" cap="flat" cmpd="sng">
            <a:solidFill>
              <a:schemeClr val="folHlink"/>
            </a:solidFill>
            <a:prstDash val="solid"/>
            <a:headEnd type="triangle" w="med" len="lg"/>
            <a:tailEnd type="triangle" w="med" len="lg"/>
          </a:ln>
        </p:spPr>
        <p:txBody>
          <a:bodyPr/>
          <a:lstStyle/>
          <a:p>
            <a:endParaRPr lang="zh-CN" altLang="en-US" b="1">
              <a:latin typeface="黑体" pitchFamily="2" charset="-122"/>
              <a:ea typeface="黑体" pitchFamily="2" charset="-122"/>
            </a:endParaRPr>
          </a:p>
        </p:txBody>
      </p:sp>
      <p:sp>
        <p:nvSpPr>
          <p:cNvPr id="646176" name="矩形 646175"/>
          <p:cNvSpPr/>
          <p:nvPr/>
        </p:nvSpPr>
        <p:spPr>
          <a:xfrm>
            <a:off x="2489200" y="2943225"/>
            <a:ext cx="1110883" cy="4591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2400" b="1" dirty="0">
                <a:solidFill>
                  <a:schemeClr val="folHlink"/>
                </a:solidFill>
                <a:latin typeface="黑体" pitchFamily="2" charset="-122"/>
                <a:ea typeface="黑体" pitchFamily="2" charset="-122"/>
              </a:rPr>
              <a:t>碰撞域</a:t>
            </a:r>
            <a:endParaRPr lang="zh-CN" altLang="en-US" sz="2400" b="1" baseline="-25000" dirty="0">
              <a:solidFill>
                <a:schemeClr val="folHlink"/>
              </a:solidFill>
              <a:latin typeface="黑体" pitchFamily="2" charset="-122"/>
              <a:ea typeface="黑体" pitchFamily="2" charset="-122"/>
            </a:endParaRPr>
          </a:p>
        </p:txBody>
      </p:sp>
      <p:sp>
        <p:nvSpPr>
          <p:cNvPr id="646177" name="矩形 646176"/>
          <p:cNvSpPr/>
          <p:nvPr/>
        </p:nvSpPr>
        <p:spPr>
          <a:xfrm>
            <a:off x="5637213" y="2943225"/>
            <a:ext cx="1110883" cy="4591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2400" b="1" dirty="0">
                <a:solidFill>
                  <a:schemeClr val="folHlink"/>
                </a:solidFill>
                <a:latin typeface="黑体" pitchFamily="2" charset="-122"/>
                <a:ea typeface="黑体" pitchFamily="2" charset="-122"/>
              </a:rPr>
              <a:t>碰撞域</a:t>
            </a:r>
            <a:endParaRPr lang="zh-CN" altLang="en-US" sz="2400" b="1" baseline="-25000" dirty="0">
              <a:solidFill>
                <a:schemeClr val="folHlink"/>
              </a:solidFill>
              <a:latin typeface="黑体" pitchFamily="2" charset="-122"/>
              <a:ea typeface="黑体" pitchFamily="2" charset="-122"/>
            </a:endParaRPr>
          </a:p>
        </p:txBody>
      </p:sp>
      <p:sp>
        <p:nvSpPr>
          <p:cNvPr id="646178" name="矩形 646177"/>
          <p:cNvSpPr/>
          <p:nvPr/>
        </p:nvSpPr>
        <p:spPr>
          <a:xfrm>
            <a:off x="8701088" y="2943225"/>
            <a:ext cx="1110883" cy="4591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2400" b="1" dirty="0">
                <a:solidFill>
                  <a:schemeClr val="folHlink"/>
                </a:solidFill>
                <a:latin typeface="黑体" pitchFamily="2" charset="-122"/>
                <a:ea typeface="黑体" pitchFamily="2" charset="-122"/>
              </a:rPr>
              <a:t>碰撞域</a:t>
            </a:r>
            <a:endParaRPr lang="zh-CN" altLang="en-US" sz="2400" b="1" baseline="-25000" dirty="0">
              <a:solidFill>
                <a:schemeClr val="folHlink"/>
              </a:solidFill>
              <a:latin typeface="黑体" pitchFamily="2" charset="-122"/>
              <a:ea typeface="黑体" pitchFamily="2" charset="-122"/>
            </a:endParaRPr>
          </a:p>
        </p:txBody>
      </p:sp>
      <p:sp>
        <p:nvSpPr>
          <p:cNvPr id="646179" name="矩形 646178"/>
          <p:cNvSpPr/>
          <p:nvPr/>
        </p:nvSpPr>
        <p:spPr>
          <a:xfrm>
            <a:off x="1808163" y="3962400"/>
            <a:ext cx="338235" cy="4591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2400" b="1">
                <a:solidFill>
                  <a:schemeClr val="folHlink"/>
                </a:solidFill>
                <a:latin typeface="黑体" pitchFamily="2" charset="-122"/>
                <a:ea typeface="黑体" pitchFamily="2" charset="-122"/>
              </a:rPr>
              <a:t>A</a:t>
            </a:r>
            <a:endParaRPr lang="en-US" altLang="zh-CN" sz="2400" b="1" baseline="-25000">
              <a:solidFill>
                <a:schemeClr val="folHlink"/>
              </a:solidFill>
              <a:latin typeface="黑体" pitchFamily="2" charset="-122"/>
              <a:ea typeface="黑体" pitchFamily="2" charset="-122"/>
            </a:endParaRPr>
          </a:p>
        </p:txBody>
      </p:sp>
      <p:sp>
        <p:nvSpPr>
          <p:cNvPr id="646180" name="矩形 646179"/>
          <p:cNvSpPr/>
          <p:nvPr/>
        </p:nvSpPr>
        <p:spPr>
          <a:xfrm>
            <a:off x="3138488" y="3962400"/>
            <a:ext cx="338235" cy="4591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2400" b="1">
                <a:solidFill>
                  <a:schemeClr val="folHlink"/>
                </a:solidFill>
                <a:latin typeface="黑体" pitchFamily="2" charset="-122"/>
                <a:ea typeface="黑体" pitchFamily="2" charset="-122"/>
              </a:rPr>
              <a:t>B</a:t>
            </a:r>
            <a:endParaRPr lang="en-US" altLang="zh-CN" sz="2400" b="1" baseline="-25000">
              <a:solidFill>
                <a:schemeClr val="folHlink"/>
              </a:solidFill>
              <a:latin typeface="黑体" pitchFamily="2" charset="-122"/>
              <a:ea typeface="黑体" pitchFamily="2" charset="-122"/>
            </a:endParaRPr>
          </a:p>
        </p:txBody>
      </p:sp>
      <p:sp>
        <p:nvSpPr>
          <p:cNvPr id="646181" name="矩形 646180"/>
          <p:cNvSpPr/>
          <p:nvPr/>
        </p:nvSpPr>
        <p:spPr>
          <a:xfrm>
            <a:off x="4872038" y="3962400"/>
            <a:ext cx="338235" cy="4591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2400" b="1">
                <a:solidFill>
                  <a:schemeClr val="folHlink"/>
                </a:solidFill>
                <a:latin typeface="黑体" pitchFamily="2" charset="-122"/>
                <a:ea typeface="黑体" pitchFamily="2" charset="-122"/>
              </a:rPr>
              <a:t>C</a:t>
            </a:r>
            <a:endParaRPr lang="en-US" altLang="zh-CN" sz="2400" b="1" baseline="-25000">
              <a:solidFill>
                <a:schemeClr val="folHlink"/>
              </a:solidFill>
              <a:latin typeface="黑体" pitchFamily="2" charset="-122"/>
              <a:ea typeface="黑体" pitchFamily="2" charset="-122"/>
            </a:endParaRPr>
          </a:p>
        </p:txBody>
      </p:sp>
      <p:sp>
        <p:nvSpPr>
          <p:cNvPr id="646182" name="矩形 646181"/>
          <p:cNvSpPr/>
          <p:nvPr/>
        </p:nvSpPr>
        <p:spPr>
          <a:xfrm>
            <a:off x="6232525" y="3962400"/>
            <a:ext cx="338235" cy="4591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2400" b="1">
                <a:solidFill>
                  <a:schemeClr val="folHlink"/>
                </a:solidFill>
                <a:latin typeface="黑体" pitchFamily="2" charset="-122"/>
                <a:ea typeface="黑体" pitchFamily="2" charset="-122"/>
              </a:rPr>
              <a:t>D</a:t>
            </a:r>
            <a:endParaRPr lang="en-US" altLang="zh-CN" sz="2400" b="1" baseline="-25000">
              <a:solidFill>
                <a:schemeClr val="folHlink"/>
              </a:solidFill>
              <a:latin typeface="黑体" pitchFamily="2" charset="-122"/>
              <a:ea typeface="黑体" pitchFamily="2" charset="-122"/>
            </a:endParaRPr>
          </a:p>
        </p:txBody>
      </p:sp>
      <p:sp>
        <p:nvSpPr>
          <p:cNvPr id="646183" name="矩形 646182"/>
          <p:cNvSpPr/>
          <p:nvPr/>
        </p:nvSpPr>
        <p:spPr>
          <a:xfrm>
            <a:off x="7999413" y="3962400"/>
            <a:ext cx="338235" cy="4591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2400" b="1">
                <a:solidFill>
                  <a:schemeClr val="folHlink"/>
                </a:solidFill>
                <a:latin typeface="黑体" pitchFamily="2" charset="-122"/>
                <a:ea typeface="黑体" pitchFamily="2" charset="-122"/>
              </a:rPr>
              <a:t>E</a:t>
            </a:r>
            <a:endParaRPr lang="en-US" altLang="zh-CN" sz="2400" b="1" baseline="-25000">
              <a:solidFill>
                <a:schemeClr val="folHlink"/>
              </a:solidFill>
              <a:latin typeface="黑体" pitchFamily="2" charset="-122"/>
              <a:ea typeface="黑体" pitchFamily="2" charset="-122"/>
            </a:endParaRPr>
          </a:p>
        </p:txBody>
      </p:sp>
      <p:sp>
        <p:nvSpPr>
          <p:cNvPr id="646184" name="矩形 646183"/>
          <p:cNvSpPr/>
          <p:nvPr/>
        </p:nvSpPr>
        <p:spPr>
          <a:xfrm>
            <a:off x="9296400" y="3962400"/>
            <a:ext cx="338235" cy="4591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2400" b="1">
                <a:solidFill>
                  <a:schemeClr val="folHlink"/>
                </a:solidFill>
                <a:latin typeface="黑体" pitchFamily="2" charset="-122"/>
                <a:ea typeface="黑体" pitchFamily="2" charset="-122"/>
              </a:rPr>
              <a:t>F</a:t>
            </a:r>
            <a:endParaRPr lang="en-US" altLang="zh-CN" sz="2400" b="1" baseline="-25000">
              <a:solidFill>
                <a:schemeClr val="folHlink"/>
              </a:solidFill>
              <a:latin typeface="黑体" pitchFamily="2" charset="-122"/>
              <a:ea typeface="黑体" pitchFamily="2" charset="-122"/>
            </a:endParaRPr>
          </a:p>
        </p:txBody>
      </p:sp>
      <p:sp>
        <p:nvSpPr>
          <p:cNvPr id="646186" name="矩形 646185"/>
          <p:cNvSpPr/>
          <p:nvPr/>
        </p:nvSpPr>
        <p:spPr>
          <a:xfrm>
            <a:off x="7062788" y="2720975"/>
            <a:ext cx="1001878" cy="45910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2400" b="1" dirty="0">
                <a:solidFill>
                  <a:schemeClr val="folHlink"/>
                </a:solidFill>
                <a:latin typeface="黑体" pitchFamily="2" charset="-122"/>
                <a:ea typeface="黑体" pitchFamily="2" charset="-122"/>
              </a:rPr>
              <a:t>网桥</a:t>
            </a:r>
            <a:r>
              <a:rPr lang="zh-CN" altLang="en-US" sz="800" b="1" dirty="0">
                <a:solidFill>
                  <a:schemeClr val="folHlink"/>
                </a:solidFill>
                <a:latin typeface="黑体" pitchFamily="2" charset="-122"/>
                <a:ea typeface="黑体" pitchFamily="2" charset="-122"/>
              </a:rPr>
              <a:t> </a:t>
            </a:r>
            <a:r>
              <a:rPr lang="en-US" altLang="zh-CN" sz="2400" b="1">
                <a:solidFill>
                  <a:schemeClr val="folHlink"/>
                </a:solidFill>
                <a:latin typeface="黑体" pitchFamily="2" charset="-122"/>
                <a:ea typeface="黑体" pitchFamily="2" charset="-122"/>
              </a:rPr>
              <a:t>2</a:t>
            </a:r>
            <a:endParaRPr lang="en-US" altLang="zh-CN" sz="2400" b="1" baseline="-25000">
              <a:solidFill>
                <a:schemeClr val="folHlink"/>
              </a:solidFill>
              <a:latin typeface="黑体" pitchFamily="2" charset="-122"/>
              <a:ea typeface="黑体" pitchFamily="2" charset="-122"/>
            </a:endParaRPr>
          </a:p>
        </p:txBody>
      </p:sp>
      <p:sp>
        <p:nvSpPr>
          <p:cNvPr id="39" name="矩形: 圆角 5"/>
          <p:cNvSpPr/>
          <p:nvPr/>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0"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网桥</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矩形 461825"/>
          <p:cNvSpPr/>
          <p:nvPr/>
        </p:nvSpPr>
        <p:spPr>
          <a:xfrm>
            <a:off x="1779354" y="1417557"/>
            <a:ext cx="1192213" cy="1747838"/>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lstStyle/>
          <a:p>
            <a:endParaRPr lang="zh-CN" altLang="en-US" sz="1400" b="1"/>
          </a:p>
        </p:txBody>
      </p:sp>
      <p:sp>
        <p:nvSpPr>
          <p:cNvPr id="461827" name="直接连接符 461826"/>
          <p:cNvSpPr/>
          <p:nvPr/>
        </p:nvSpPr>
        <p:spPr>
          <a:xfrm>
            <a:off x="1779354" y="2735182"/>
            <a:ext cx="1193800" cy="0"/>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28" name="直接连接符 461827"/>
          <p:cNvSpPr/>
          <p:nvPr/>
        </p:nvSpPr>
        <p:spPr>
          <a:xfrm>
            <a:off x="1769829" y="2309732"/>
            <a:ext cx="1193800" cy="0"/>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29" name="直接连接符 461828"/>
          <p:cNvSpPr/>
          <p:nvPr/>
        </p:nvSpPr>
        <p:spPr>
          <a:xfrm>
            <a:off x="1779354" y="1893807"/>
            <a:ext cx="1184275" cy="0"/>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30" name="矩形 461829"/>
          <p:cNvSpPr/>
          <p:nvPr/>
        </p:nvSpPr>
        <p:spPr>
          <a:xfrm>
            <a:off x="1930167" y="1490582"/>
            <a:ext cx="803106"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Arial" panose="020B0604020202020204" pitchFamily="34" charset="0"/>
                <a:ea typeface="黑体" panose="02010600030101010101" pitchFamily="49" charset="-122"/>
              </a:rPr>
              <a:t>用户层</a:t>
            </a:r>
          </a:p>
        </p:txBody>
      </p:sp>
      <p:sp>
        <p:nvSpPr>
          <p:cNvPr id="461831" name="矩形 461830"/>
          <p:cNvSpPr/>
          <p:nvPr/>
        </p:nvSpPr>
        <p:spPr>
          <a:xfrm>
            <a:off x="2203217" y="1949370"/>
            <a:ext cx="376707"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IP</a:t>
            </a:r>
          </a:p>
        </p:txBody>
      </p:sp>
      <p:sp>
        <p:nvSpPr>
          <p:cNvPr id="461832" name="矩形 461831"/>
          <p:cNvSpPr/>
          <p:nvPr/>
        </p:nvSpPr>
        <p:spPr>
          <a:xfrm>
            <a:off x="2004779" y="2363707"/>
            <a:ext cx="649218"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MAC</a:t>
            </a:r>
          </a:p>
        </p:txBody>
      </p:sp>
      <p:sp>
        <p:nvSpPr>
          <p:cNvPr id="461833" name="矩形 461832"/>
          <p:cNvSpPr/>
          <p:nvPr/>
        </p:nvSpPr>
        <p:spPr>
          <a:xfrm>
            <a:off x="2222267" y="995282"/>
            <a:ext cx="330220"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A</a:t>
            </a:r>
          </a:p>
        </p:txBody>
      </p:sp>
      <p:sp>
        <p:nvSpPr>
          <p:cNvPr id="461834" name="矩形 461833"/>
          <p:cNvSpPr/>
          <p:nvPr/>
        </p:nvSpPr>
        <p:spPr>
          <a:xfrm>
            <a:off x="9300929" y="1417557"/>
            <a:ext cx="1192213" cy="1747838"/>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lstStyle/>
          <a:p>
            <a:endParaRPr lang="zh-CN" altLang="en-US" sz="1400" b="1"/>
          </a:p>
        </p:txBody>
      </p:sp>
      <p:sp>
        <p:nvSpPr>
          <p:cNvPr id="461835" name="直接连接符 461834"/>
          <p:cNvSpPr/>
          <p:nvPr/>
        </p:nvSpPr>
        <p:spPr>
          <a:xfrm>
            <a:off x="9300929" y="2752645"/>
            <a:ext cx="1193800" cy="0"/>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36" name="直接连接符 461835"/>
          <p:cNvSpPr/>
          <p:nvPr/>
        </p:nvSpPr>
        <p:spPr>
          <a:xfrm>
            <a:off x="9291404" y="2327195"/>
            <a:ext cx="1193800" cy="0"/>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37" name="直接连接符 461836"/>
          <p:cNvSpPr/>
          <p:nvPr/>
        </p:nvSpPr>
        <p:spPr>
          <a:xfrm>
            <a:off x="9300929" y="1911270"/>
            <a:ext cx="1184275" cy="0"/>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38" name="矩形 461837"/>
          <p:cNvSpPr/>
          <p:nvPr/>
        </p:nvSpPr>
        <p:spPr>
          <a:xfrm>
            <a:off x="9439042" y="1511220"/>
            <a:ext cx="803106"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Arial" panose="020B0604020202020204" pitchFamily="34" charset="0"/>
                <a:ea typeface="黑体" panose="02010600030101010101" pitchFamily="49" charset="-122"/>
              </a:rPr>
              <a:t>用户层</a:t>
            </a:r>
          </a:p>
        </p:txBody>
      </p:sp>
      <p:sp>
        <p:nvSpPr>
          <p:cNvPr id="461839" name="矩形 461838"/>
          <p:cNvSpPr/>
          <p:nvPr/>
        </p:nvSpPr>
        <p:spPr>
          <a:xfrm>
            <a:off x="9670817" y="1955720"/>
            <a:ext cx="376707"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IP</a:t>
            </a:r>
          </a:p>
        </p:txBody>
      </p:sp>
      <p:sp>
        <p:nvSpPr>
          <p:cNvPr id="461840" name="矩形 461839"/>
          <p:cNvSpPr/>
          <p:nvPr/>
        </p:nvSpPr>
        <p:spPr>
          <a:xfrm>
            <a:off x="9545404" y="2384345"/>
            <a:ext cx="649218"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MAC</a:t>
            </a:r>
          </a:p>
        </p:txBody>
      </p:sp>
      <p:sp>
        <p:nvSpPr>
          <p:cNvPr id="461841" name="矩形 461840"/>
          <p:cNvSpPr/>
          <p:nvPr/>
        </p:nvSpPr>
        <p:spPr>
          <a:xfrm>
            <a:off x="9783529" y="995282"/>
            <a:ext cx="330220"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B</a:t>
            </a:r>
          </a:p>
        </p:txBody>
      </p:sp>
      <p:sp>
        <p:nvSpPr>
          <p:cNvPr id="461842" name="矩形 461841"/>
          <p:cNvSpPr/>
          <p:nvPr/>
        </p:nvSpPr>
        <p:spPr>
          <a:xfrm>
            <a:off x="1930167" y="2768520"/>
            <a:ext cx="803106"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Arial" panose="020B0604020202020204" pitchFamily="34" charset="0"/>
                <a:ea typeface="黑体" panose="02010600030101010101" pitchFamily="49" charset="-122"/>
              </a:rPr>
              <a:t>物理层</a:t>
            </a:r>
          </a:p>
        </p:txBody>
      </p:sp>
      <p:sp>
        <p:nvSpPr>
          <p:cNvPr id="461843" name="矩形 461842"/>
          <p:cNvSpPr/>
          <p:nvPr/>
        </p:nvSpPr>
        <p:spPr>
          <a:xfrm>
            <a:off x="4714642" y="1884282"/>
            <a:ext cx="767840"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Arial" panose="020B0604020202020204" pitchFamily="34" charset="0"/>
                <a:ea typeface="黑体" panose="02010600030101010101" pitchFamily="49" charset="-122"/>
              </a:rPr>
              <a:t>网桥 </a:t>
            </a:r>
            <a:r>
              <a:rPr lang="en-US" altLang="zh-CN" sz="1600" b="1">
                <a:solidFill>
                  <a:srgbClr val="333399"/>
                </a:solidFill>
                <a:latin typeface="Arial" panose="020B0604020202020204" pitchFamily="34" charset="0"/>
                <a:ea typeface="黑体" panose="02010600030101010101" pitchFamily="49" charset="-122"/>
              </a:rPr>
              <a:t>1</a:t>
            </a:r>
          </a:p>
        </p:txBody>
      </p:sp>
      <p:sp>
        <p:nvSpPr>
          <p:cNvPr id="461844" name="矩形 461843"/>
          <p:cNvSpPr/>
          <p:nvPr/>
        </p:nvSpPr>
        <p:spPr>
          <a:xfrm>
            <a:off x="6811729" y="1884282"/>
            <a:ext cx="767840"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Arial" panose="020B0604020202020204" pitchFamily="34" charset="0"/>
                <a:ea typeface="黑体" panose="02010600030101010101" pitchFamily="49" charset="-122"/>
              </a:rPr>
              <a:t>网桥 </a:t>
            </a:r>
            <a:r>
              <a:rPr lang="en-US" altLang="zh-CN" sz="1600" b="1">
                <a:solidFill>
                  <a:srgbClr val="333399"/>
                </a:solidFill>
                <a:latin typeface="Arial" panose="020B0604020202020204" pitchFamily="34" charset="0"/>
                <a:ea typeface="黑体" panose="02010600030101010101" pitchFamily="49" charset="-122"/>
              </a:rPr>
              <a:t>2</a:t>
            </a:r>
          </a:p>
        </p:txBody>
      </p:sp>
      <p:sp>
        <p:nvSpPr>
          <p:cNvPr id="461847" name="任意多边形 461846"/>
          <p:cNvSpPr/>
          <p:nvPr/>
        </p:nvSpPr>
        <p:spPr>
          <a:xfrm>
            <a:off x="2349267" y="3176507"/>
            <a:ext cx="1206500" cy="339725"/>
          </a:xfrm>
          <a:custGeom>
            <a:avLst/>
            <a:gdLst/>
            <a:ahLst/>
            <a:cxnLst/>
            <a:rect l="0" t="0" r="0" b="0"/>
            <a:pathLst>
              <a:path w="769" h="235">
                <a:moveTo>
                  <a:pt x="0" y="0"/>
                </a:moveTo>
                <a:lnTo>
                  <a:pt x="0" y="234"/>
                </a:lnTo>
                <a:lnTo>
                  <a:pt x="768" y="234"/>
                </a:lnTo>
                <a:lnTo>
                  <a:pt x="768" y="60"/>
                </a:lnTo>
              </a:path>
            </a:pathLst>
          </a:custGeom>
          <a:noFill/>
          <a:ln w="28575" cap="rnd" cmpd="sng">
            <a:solidFill>
              <a:srgbClr val="333399">
                <a:alpha val="100000"/>
              </a:srgbClr>
            </a:solidFill>
            <a:prstDash val="solid"/>
            <a:headEnd type="none" w="med" len="med"/>
            <a:tailEnd type="none" w="med" len="med"/>
          </a:ln>
        </p:spPr>
        <p:txBody>
          <a:bodyPr/>
          <a:lstStyle/>
          <a:p>
            <a:endParaRPr lang="zh-CN" altLang="en-US" sz="1400" b="1"/>
          </a:p>
        </p:txBody>
      </p:sp>
      <p:sp>
        <p:nvSpPr>
          <p:cNvPr id="461848" name="任意多边形 461847"/>
          <p:cNvSpPr/>
          <p:nvPr/>
        </p:nvSpPr>
        <p:spPr>
          <a:xfrm>
            <a:off x="3912954" y="3168570"/>
            <a:ext cx="811213" cy="347662"/>
          </a:xfrm>
          <a:custGeom>
            <a:avLst/>
            <a:gdLst/>
            <a:ahLst/>
            <a:cxnLst/>
            <a:rect l="0" t="0" r="0" b="0"/>
            <a:pathLst>
              <a:path w="517" h="241">
                <a:moveTo>
                  <a:pt x="0" y="66"/>
                </a:moveTo>
                <a:lnTo>
                  <a:pt x="0" y="240"/>
                </a:lnTo>
                <a:lnTo>
                  <a:pt x="516" y="240"/>
                </a:lnTo>
                <a:lnTo>
                  <a:pt x="516" y="0"/>
                </a:lnTo>
              </a:path>
            </a:pathLst>
          </a:custGeom>
          <a:noFill/>
          <a:ln w="28575" cap="rnd" cmpd="sng">
            <a:solidFill>
              <a:srgbClr val="333399">
                <a:alpha val="100000"/>
              </a:srgbClr>
            </a:solidFill>
            <a:prstDash val="solid"/>
            <a:headEnd type="none" w="med" len="med"/>
            <a:tailEnd type="none" w="med" len="med"/>
          </a:ln>
        </p:spPr>
        <p:txBody>
          <a:bodyPr/>
          <a:lstStyle/>
          <a:p>
            <a:endParaRPr lang="zh-CN" altLang="en-US" sz="1400" b="1"/>
          </a:p>
        </p:txBody>
      </p:sp>
      <p:sp>
        <p:nvSpPr>
          <p:cNvPr id="461849" name="任意多边形 461848"/>
          <p:cNvSpPr/>
          <p:nvPr/>
        </p:nvSpPr>
        <p:spPr>
          <a:xfrm>
            <a:off x="5429017" y="3168570"/>
            <a:ext cx="1387475" cy="347662"/>
          </a:xfrm>
          <a:custGeom>
            <a:avLst/>
            <a:gdLst/>
            <a:ahLst/>
            <a:cxnLst/>
            <a:rect l="0" t="0" r="0" b="0"/>
            <a:pathLst>
              <a:path w="883" h="241">
                <a:moveTo>
                  <a:pt x="0" y="0"/>
                </a:moveTo>
                <a:lnTo>
                  <a:pt x="0" y="240"/>
                </a:lnTo>
                <a:lnTo>
                  <a:pt x="882" y="240"/>
                </a:lnTo>
                <a:lnTo>
                  <a:pt x="882" y="0"/>
                </a:lnTo>
              </a:path>
            </a:pathLst>
          </a:custGeom>
          <a:noFill/>
          <a:ln w="57150" cap="rnd" cmpd="sng">
            <a:solidFill>
              <a:srgbClr val="333399">
                <a:alpha val="100000"/>
              </a:srgbClr>
            </a:solidFill>
            <a:prstDash val="solid"/>
            <a:headEnd type="none" w="med" len="med"/>
            <a:tailEnd type="none" w="med" len="med"/>
          </a:ln>
        </p:spPr>
        <p:txBody>
          <a:bodyPr/>
          <a:lstStyle/>
          <a:p>
            <a:endParaRPr lang="zh-CN" altLang="en-US" sz="1400" b="1"/>
          </a:p>
        </p:txBody>
      </p:sp>
      <p:sp>
        <p:nvSpPr>
          <p:cNvPr id="461850" name="任意多边形 461849"/>
          <p:cNvSpPr/>
          <p:nvPr/>
        </p:nvSpPr>
        <p:spPr>
          <a:xfrm>
            <a:off x="7530867" y="3168570"/>
            <a:ext cx="944562" cy="347662"/>
          </a:xfrm>
          <a:custGeom>
            <a:avLst/>
            <a:gdLst/>
            <a:ahLst/>
            <a:cxnLst/>
            <a:rect l="0" t="0" r="0" b="0"/>
            <a:pathLst>
              <a:path w="601" h="241">
                <a:moveTo>
                  <a:pt x="0" y="0"/>
                </a:moveTo>
                <a:lnTo>
                  <a:pt x="0" y="240"/>
                </a:lnTo>
                <a:lnTo>
                  <a:pt x="600" y="240"/>
                </a:lnTo>
                <a:lnTo>
                  <a:pt x="600" y="72"/>
                </a:lnTo>
              </a:path>
            </a:pathLst>
          </a:custGeom>
          <a:noFill/>
          <a:ln w="28575" cap="rnd" cmpd="sng">
            <a:solidFill>
              <a:srgbClr val="333399">
                <a:alpha val="100000"/>
              </a:srgbClr>
            </a:solidFill>
            <a:prstDash val="solid"/>
            <a:headEnd type="none" w="med" len="med"/>
            <a:tailEnd type="none" w="med" len="med"/>
          </a:ln>
        </p:spPr>
        <p:txBody>
          <a:bodyPr/>
          <a:lstStyle/>
          <a:p>
            <a:endParaRPr lang="zh-CN" altLang="en-US" sz="1400" b="1"/>
          </a:p>
        </p:txBody>
      </p:sp>
      <p:sp>
        <p:nvSpPr>
          <p:cNvPr id="461851" name="任意多边形 461850"/>
          <p:cNvSpPr/>
          <p:nvPr/>
        </p:nvSpPr>
        <p:spPr>
          <a:xfrm>
            <a:off x="8794517" y="3168570"/>
            <a:ext cx="1171575" cy="347662"/>
          </a:xfrm>
          <a:custGeom>
            <a:avLst/>
            <a:gdLst/>
            <a:ahLst/>
            <a:cxnLst/>
            <a:rect l="0" t="0" r="0" b="0"/>
            <a:pathLst>
              <a:path w="745" h="241">
                <a:moveTo>
                  <a:pt x="0" y="66"/>
                </a:moveTo>
                <a:lnTo>
                  <a:pt x="0" y="240"/>
                </a:lnTo>
                <a:lnTo>
                  <a:pt x="744" y="240"/>
                </a:lnTo>
                <a:lnTo>
                  <a:pt x="744" y="0"/>
                </a:lnTo>
              </a:path>
            </a:pathLst>
          </a:custGeom>
          <a:noFill/>
          <a:ln w="28575" cap="rnd" cmpd="sng">
            <a:solidFill>
              <a:srgbClr val="333399">
                <a:alpha val="100000"/>
              </a:srgbClr>
            </a:solidFill>
            <a:prstDash val="solid"/>
            <a:headEnd type="none" w="med" len="med"/>
            <a:tailEnd type="none" w="med" len="med"/>
          </a:ln>
        </p:spPr>
        <p:txBody>
          <a:bodyPr/>
          <a:lstStyle/>
          <a:p>
            <a:endParaRPr lang="zh-CN" altLang="en-US" sz="1400" b="1"/>
          </a:p>
        </p:txBody>
      </p:sp>
      <p:sp>
        <p:nvSpPr>
          <p:cNvPr id="461852" name="矩形 461851"/>
          <p:cNvSpPr/>
          <p:nvPr/>
        </p:nvSpPr>
        <p:spPr>
          <a:xfrm>
            <a:off x="2928704" y="1671557"/>
            <a:ext cx="387928"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p>
        </p:txBody>
      </p:sp>
      <p:sp>
        <p:nvSpPr>
          <p:cNvPr id="461853" name="矩形 461852"/>
          <p:cNvSpPr/>
          <p:nvPr/>
        </p:nvSpPr>
        <p:spPr>
          <a:xfrm>
            <a:off x="2922354" y="2081132"/>
            <a:ext cx="387928"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p>
        </p:txBody>
      </p:sp>
      <p:sp>
        <p:nvSpPr>
          <p:cNvPr id="461854" name="矩形 461853"/>
          <p:cNvSpPr/>
          <p:nvPr/>
        </p:nvSpPr>
        <p:spPr>
          <a:xfrm>
            <a:off x="2931879" y="2512932"/>
            <a:ext cx="387928"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p>
        </p:txBody>
      </p:sp>
      <p:sp>
        <p:nvSpPr>
          <p:cNvPr id="461855" name="矩形 461854"/>
          <p:cNvSpPr/>
          <p:nvPr/>
        </p:nvSpPr>
        <p:spPr>
          <a:xfrm>
            <a:off x="3935179" y="2528807"/>
            <a:ext cx="387928"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p>
        </p:txBody>
      </p:sp>
      <p:sp>
        <p:nvSpPr>
          <p:cNvPr id="461856" name="矩形 461855"/>
          <p:cNvSpPr/>
          <p:nvPr/>
        </p:nvSpPr>
        <p:spPr>
          <a:xfrm>
            <a:off x="5948129" y="3135232"/>
            <a:ext cx="387928"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p>
        </p:txBody>
      </p:sp>
      <p:sp>
        <p:nvSpPr>
          <p:cNvPr id="461857" name="矩形 461856"/>
          <p:cNvSpPr/>
          <p:nvPr/>
        </p:nvSpPr>
        <p:spPr>
          <a:xfrm>
            <a:off x="7970604" y="2536745"/>
            <a:ext cx="387928"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p>
        </p:txBody>
      </p:sp>
      <p:sp>
        <p:nvSpPr>
          <p:cNvPr id="461858" name="矩形 461857"/>
          <p:cNvSpPr/>
          <p:nvPr/>
        </p:nvSpPr>
        <p:spPr>
          <a:xfrm>
            <a:off x="8916754" y="2562145"/>
            <a:ext cx="387928"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p>
        </p:txBody>
      </p:sp>
      <p:sp>
        <p:nvSpPr>
          <p:cNvPr id="461859" name="矩形 461858"/>
          <p:cNvSpPr/>
          <p:nvPr/>
        </p:nvSpPr>
        <p:spPr>
          <a:xfrm>
            <a:off x="8916754" y="2127170"/>
            <a:ext cx="387928"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p>
        </p:txBody>
      </p:sp>
      <p:sp>
        <p:nvSpPr>
          <p:cNvPr id="461860" name="矩形 461859"/>
          <p:cNvSpPr/>
          <p:nvPr/>
        </p:nvSpPr>
        <p:spPr>
          <a:xfrm>
            <a:off x="8916754" y="1704895"/>
            <a:ext cx="387928"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p>
        </p:txBody>
      </p:sp>
      <p:sp>
        <p:nvSpPr>
          <p:cNvPr id="461861" name="矩形 461860"/>
          <p:cNvSpPr/>
          <p:nvPr/>
        </p:nvSpPr>
        <p:spPr>
          <a:xfrm>
            <a:off x="6452954" y="3822620"/>
            <a:ext cx="1674813" cy="379412"/>
          </a:xfrm>
          <a:prstGeom prst="rect">
            <a:avLst/>
          </a:prstGeom>
          <a:solidFill>
            <a:srgbClr val="CCECFF"/>
          </a:solidFill>
          <a:ln w="9525" cap="flat" cmpd="sng">
            <a:solidFill>
              <a:schemeClr val="folHlink"/>
            </a:solidFill>
            <a:prstDash val="solid"/>
            <a:miter/>
            <a:headEnd type="none" w="med" len="med"/>
            <a:tailEnd type="none" w="med" len="med"/>
          </a:ln>
        </p:spPr>
        <p:txBody>
          <a:bodyPr wrap="none" anchor="ctr"/>
          <a:lstStyle/>
          <a:p>
            <a:pPr lvl="0" algn="ctr" defTabSz="762000" eaLnBrk="0" hangingPunct="0">
              <a:buClr>
                <a:srgbClr val="000000"/>
              </a:buClr>
            </a:pPr>
            <a:r>
              <a:rPr lang="zh-CN" altLang="en-US" sz="1600" b="1" dirty="0">
                <a:solidFill>
                  <a:srgbClr val="333399"/>
                </a:solidFill>
                <a:latin typeface="Arial" panose="020B0604020202020204" pitchFamily="34" charset="0"/>
                <a:ea typeface="黑体" panose="02010600030101010101" pitchFamily="49" charset="-122"/>
              </a:rPr>
              <a:t>用户数据</a:t>
            </a:r>
            <a:endParaRPr lang="zh-CN" altLang="en-US" sz="1600" b="1">
              <a:solidFill>
                <a:srgbClr val="333399"/>
              </a:solidFill>
              <a:latin typeface="Arial" panose="020B0604020202020204" pitchFamily="34" charset="0"/>
              <a:ea typeface="黑体" panose="02010600030101010101" pitchFamily="49" charset="-122"/>
            </a:endParaRPr>
          </a:p>
        </p:txBody>
      </p:sp>
      <p:sp>
        <p:nvSpPr>
          <p:cNvPr id="461862" name="矩形 461861"/>
          <p:cNvSpPr/>
          <p:nvPr/>
        </p:nvSpPr>
        <p:spPr>
          <a:xfrm>
            <a:off x="5725879" y="4427457"/>
            <a:ext cx="2401888" cy="381000"/>
          </a:xfrm>
          <a:prstGeom prst="rect">
            <a:avLst/>
          </a:prstGeom>
          <a:solidFill>
            <a:srgbClr val="FFFF66"/>
          </a:solidFill>
          <a:ln w="9525" cap="flat" cmpd="sng">
            <a:solidFill>
              <a:schemeClr val="folHlink"/>
            </a:solidFill>
            <a:prstDash val="solid"/>
            <a:miter/>
            <a:headEnd type="none" w="med" len="med"/>
            <a:tailEnd type="none" w="med" len="med"/>
          </a:ln>
        </p:spPr>
        <p:txBody>
          <a:bodyPr/>
          <a:lstStyle/>
          <a:p>
            <a:endParaRPr lang="zh-CN" altLang="en-US" sz="1400" b="1"/>
          </a:p>
        </p:txBody>
      </p:sp>
      <p:sp>
        <p:nvSpPr>
          <p:cNvPr id="461863" name="矩形 461862"/>
          <p:cNvSpPr/>
          <p:nvPr/>
        </p:nvSpPr>
        <p:spPr>
          <a:xfrm>
            <a:off x="5787792" y="4424282"/>
            <a:ext cx="593112"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IP-H</a:t>
            </a:r>
          </a:p>
        </p:txBody>
      </p:sp>
      <p:sp>
        <p:nvSpPr>
          <p:cNvPr id="461864" name="直接连接符 461863"/>
          <p:cNvSpPr/>
          <p:nvPr/>
        </p:nvSpPr>
        <p:spPr>
          <a:xfrm>
            <a:off x="6429142" y="4427457"/>
            <a:ext cx="0" cy="365125"/>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65" name="矩形 461864"/>
          <p:cNvSpPr/>
          <p:nvPr/>
        </p:nvSpPr>
        <p:spPr>
          <a:xfrm>
            <a:off x="4608279" y="5008482"/>
            <a:ext cx="4640263" cy="377825"/>
          </a:xfrm>
          <a:prstGeom prst="rect">
            <a:avLst/>
          </a:prstGeom>
          <a:solidFill>
            <a:srgbClr val="FFCCFF"/>
          </a:solidFill>
          <a:ln w="9525" cap="flat" cmpd="sng">
            <a:solidFill>
              <a:schemeClr val="folHlink"/>
            </a:solidFill>
            <a:prstDash val="solid"/>
            <a:miter/>
            <a:headEnd type="none" w="med" len="med"/>
            <a:tailEnd type="none" w="med" len="med"/>
          </a:ln>
        </p:spPr>
        <p:txBody>
          <a:bodyPr/>
          <a:lstStyle/>
          <a:p>
            <a:endParaRPr lang="zh-CN" altLang="en-US" sz="1400" b="1"/>
          </a:p>
        </p:txBody>
      </p:sp>
      <p:sp>
        <p:nvSpPr>
          <p:cNvPr id="461866" name="矩形 461865"/>
          <p:cNvSpPr/>
          <p:nvPr/>
        </p:nvSpPr>
        <p:spPr>
          <a:xfrm>
            <a:off x="4622567" y="5002132"/>
            <a:ext cx="865623"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MAC-H</a:t>
            </a:r>
          </a:p>
        </p:txBody>
      </p:sp>
      <p:sp>
        <p:nvSpPr>
          <p:cNvPr id="461867" name="矩形 461866"/>
          <p:cNvSpPr/>
          <p:nvPr/>
        </p:nvSpPr>
        <p:spPr>
          <a:xfrm>
            <a:off x="8226192" y="4997370"/>
            <a:ext cx="843181"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MAC-T</a:t>
            </a:r>
          </a:p>
        </p:txBody>
      </p:sp>
      <p:sp>
        <p:nvSpPr>
          <p:cNvPr id="461868" name="直接连接符 461867"/>
          <p:cNvSpPr/>
          <p:nvPr/>
        </p:nvSpPr>
        <p:spPr>
          <a:xfrm>
            <a:off x="5727467" y="5022770"/>
            <a:ext cx="0" cy="352425"/>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69" name="直接连接符 461868"/>
          <p:cNvSpPr/>
          <p:nvPr/>
        </p:nvSpPr>
        <p:spPr>
          <a:xfrm>
            <a:off x="8143642" y="5027532"/>
            <a:ext cx="0" cy="354013"/>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70" name="矩形 461869"/>
          <p:cNvSpPr/>
          <p:nvPr/>
        </p:nvSpPr>
        <p:spPr>
          <a:xfrm>
            <a:off x="3703404" y="5573632"/>
            <a:ext cx="6478588" cy="379413"/>
          </a:xfrm>
          <a:prstGeom prst="rect">
            <a:avLst/>
          </a:prstGeom>
          <a:solidFill>
            <a:srgbClr val="99CCFF"/>
          </a:solidFill>
          <a:ln w="9525" cap="flat" cmpd="sng">
            <a:solidFill>
              <a:schemeClr val="folHlink"/>
            </a:solidFill>
            <a:prstDash val="solid"/>
            <a:miter/>
            <a:headEnd type="none" w="med" len="med"/>
            <a:tailEnd type="none" w="med" len="med"/>
          </a:ln>
        </p:spPr>
        <p:txBody>
          <a:bodyPr/>
          <a:lstStyle/>
          <a:p>
            <a:endParaRPr lang="zh-CN" altLang="en-US" sz="1400" b="1"/>
          </a:p>
        </p:txBody>
      </p:sp>
      <p:sp>
        <p:nvSpPr>
          <p:cNvPr id="461871" name="矩形 461870"/>
          <p:cNvSpPr/>
          <p:nvPr/>
        </p:nvSpPr>
        <p:spPr>
          <a:xfrm>
            <a:off x="3701817" y="5567282"/>
            <a:ext cx="807914"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PPP-H</a:t>
            </a:r>
          </a:p>
        </p:txBody>
      </p:sp>
      <p:sp>
        <p:nvSpPr>
          <p:cNvPr id="461872" name="直接连接符 461871"/>
          <p:cNvSpPr/>
          <p:nvPr/>
        </p:nvSpPr>
        <p:spPr>
          <a:xfrm>
            <a:off x="4609867" y="5581570"/>
            <a:ext cx="0" cy="377825"/>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73" name="直接连接符 461872"/>
          <p:cNvSpPr/>
          <p:nvPr/>
        </p:nvSpPr>
        <p:spPr>
          <a:xfrm>
            <a:off x="9261242" y="5581570"/>
            <a:ext cx="0" cy="377825"/>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74" name="矩形 461873"/>
          <p:cNvSpPr/>
          <p:nvPr/>
        </p:nvSpPr>
        <p:spPr>
          <a:xfrm>
            <a:off x="9275529" y="5570457"/>
            <a:ext cx="785472"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PPP-T</a:t>
            </a:r>
          </a:p>
        </p:txBody>
      </p:sp>
      <p:sp>
        <p:nvSpPr>
          <p:cNvPr id="461875" name="矩形 461874"/>
          <p:cNvSpPr/>
          <p:nvPr/>
        </p:nvSpPr>
        <p:spPr>
          <a:xfrm>
            <a:off x="1895242" y="3825795"/>
            <a:ext cx="657232"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r>
              <a:rPr lang="en-US" altLang="zh-CN" b="1">
                <a:solidFill>
                  <a:srgbClr val="333399"/>
                </a:solidFill>
                <a:latin typeface="Arial" panose="020B0604020202020204" pitchFamily="34" charset="0"/>
                <a:ea typeface="黑体" panose="02010600030101010101" pitchFamily="49" charset="-122"/>
              </a:rPr>
              <a:t> </a:t>
            </a: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p>
        </p:txBody>
      </p:sp>
      <p:sp>
        <p:nvSpPr>
          <p:cNvPr id="461876" name="矩形 461875"/>
          <p:cNvSpPr/>
          <p:nvPr/>
        </p:nvSpPr>
        <p:spPr>
          <a:xfrm>
            <a:off x="1860317" y="4386182"/>
            <a:ext cx="657232"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r>
              <a:rPr lang="en-US" altLang="zh-CN" b="1">
                <a:solidFill>
                  <a:srgbClr val="333399"/>
                </a:solidFill>
                <a:latin typeface="Arial" panose="020B0604020202020204" pitchFamily="34" charset="0"/>
                <a:ea typeface="黑体" panose="02010600030101010101" pitchFamily="49" charset="-122"/>
              </a:rPr>
              <a:t> </a:t>
            </a: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p>
        </p:txBody>
      </p:sp>
      <p:sp>
        <p:nvSpPr>
          <p:cNvPr id="461877" name="矩形 461876"/>
          <p:cNvSpPr/>
          <p:nvPr/>
        </p:nvSpPr>
        <p:spPr>
          <a:xfrm>
            <a:off x="1639654" y="4983082"/>
            <a:ext cx="1195841"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r>
              <a:rPr lang="en-US" altLang="zh-CN" b="1">
                <a:solidFill>
                  <a:srgbClr val="333399"/>
                </a:solidFill>
                <a:latin typeface="Arial" panose="020B0604020202020204" pitchFamily="34" charset="0"/>
                <a:ea typeface="黑体" panose="02010600030101010101" pitchFamily="49" charset="-122"/>
              </a:rPr>
              <a:t> </a:t>
            </a: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r>
              <a:rPr lang="en-US" altLang="zh-CN" b="1">
                <a:solidFill>
                  <a:srgbClr val="333399"/>
                </a:solidFill>
                <a:latin typeface="Arial" panose="020B0604020202020204" pitchFamily="34" charset="0"/>
                <a:ea typeface="黑体" panose="02010600030101010101" pitchFamily="49" charset="-122"/>
              </a:rPr>
              <a:t> </a:t>
            </a: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r>
              <a:rPr lang="en-US" altLang="zh-CN" b="1">
                <a:solidFill>
                  <a:srgbClr val="333399"/>
                </a:solidFill>
                <a:latin typeface="Arial" panose="020B0604020202020204" pitchFamily="34" charset="0"/>
                <a:ea typeface="黑体" panose="02010600030101010101" pitchFamily="49" charset="-122"/>
              </a:rPr>
              <a:t> </a:t>
            </a: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p>
        </p:txBody>
      </p:sp>
      <p:sp>
        <p:nvSpPr>
          <p:cNvPr id="461878" name="矩形 461877"/>
          <p:cNvSpPr/>
          <p:nvPr/>
        </p:nvSpPr>
        <p:spPr>
          <a:xfrm>
            <a:off x="2053992" y="5530770"/>
            <a:ext cx="387928"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b="1" dirty="0">
                <a:solidFill>
                  <a:srgbClr val="333399"/>
                </a:solidFill>
                <a:latin typeface="Arial" panose="020B0604020202020204" pitchFamily="34" charset="0"/>
                <a:ea typeface="黑体" panose="02010600030101010101" pitchFamily="49" charset="-122"/>
                <a:sym typeface="Wingdings" panose="05000000000000000000" pitchFamily="2" charset="2"/>
              </a:rPr>
              <a:t></a:t>
            </a:r>
          </a:p>
        </p:txBody>
      </p:sp>
      <p:sp>
        <p:nvSpPr>
          <p:cNvPr id="461879" name="直接连接符 461878"/>
          <p:cNvSpPr/>
          <p:nvPr/>
        </p:nvSpPr>
        <p:spPr>
          <a:xfrm flipH="1" flipV="1">
            <a:off x="2557229" y="4017882"/>
            <a:ext cx="3859213" cy="11113"/>
          </a:xfrm>
          <a:prstGeom prst="line">
            <a:avLst/>
          </a:prstGeom>
          <a:ln w="12700" cap="flat" cmpd="sng">
            <a:solidFill>
              <a:schemeClr val="tx1"/>
            </a:solidFill>
            <a:prstDash val="lgDash"/>
            <a:headEnd type="none" w="med" len="med"/>
            <a:tailEnd type="none" w="med" len="med"/>
          </a:ln>
        </p:spPr>
        <p:txBody>
          <a:bodyPr/>
          <a:lstStyle/>
          <a:p>
            <a:endParaRPr lang="zh-CN" altLang="en-US" sz="1400" b="1"/>
          </a:p>
        </p:txBody>
      </p:sp>
      <p:sp>
        <p:nvSpPr>
          <p:cNvPr id="461880" name="直接连接符 461879"/>
          <p:cNvSpPr/>
          <p:nvPr/>
        </p:nvSpPr>
        <p:spPr>
          <a:xfrm flipH="1">
            <a:off x="2539767" y="4606845"/>
            <a:ext cx="3103562" cy="0"/>
          </a:xfrm>
          <a:prstGeom prst="line">
            <a:avLst/>
          </a:prstGeom>
          <a:ln w="12700" cap="flat" cmpd="sng">
            <a:solidFill>
              <a:schemeClr val="tx1"/>
            </a:solidFill>
            <a:prstDash val="lgDash"/>
            <a:headEnd type="none" w="med" len="med"/>
            <a:tailEnd type="none" w="med" len="med"/>
          </a:ln>
        </p:spPr>
        <p:txBody>
          <a:bodyPr/>
          <a:lstStyle/>
          <a:p>
            <a:endParaRPr lang="zh-CN" altLang="en-US" sz="1400" b="1"/>
          </a:p>
        </p:txBody>
      </p:sp>
      <p:sp>
        <p:nvSpPr>
          <p:cNvPr id="461881" name="直接连接符 461880"/>
          <p:cNvSpPr/>
          <p:nvPr/>
        </p:nvSpPr>
        <p:spPr>
          <a:xfrm flipH="1">
            <a:off x="3023954" y="5187870"/>
            <a:ext cx="1527175" cy="0"/>
          </a:xfrm>
          <a:prstGeom prst="line">
            <a:avLst/>
          </a:prstGeom>
          <a:ln w="12700" cap="flat" cmpd="sng">
            <a:solidFill>
              <a:schemeClr val="tx1"/>
            </a:solidFill>
            <a:prstDash val="lgDash"/>
            <a:headEnd type="none" w="med" len="med"/>
            <a:tailEnd type="none" w="med" len="med"/>
          </a:ln>
        </p:spPr>
        <p:txBody>
          <a:bodyPr/>
          <a:lstStyle/>
          <a:p>
            <a:endParaRPr lang="zh-CN" altLang="en-US" sz="1400" b="1"/>
          </a:p>
        </p:txBody>
      </p:sp>
      <p:sp>
        <p:nvSpPr>
          <p:cNvPr id="461882" name="直接连接符 461881"/>
          <p:cNvSpPr/>
          <p:nvPr/>
        </p:nvSpPr>
        <p:spPr>
          <a:xfrm flipH="1">
            <a:off x="2408004" y="5757782"/>
            <a:ext cx="1238250" cy="0"/>
          </a:xfrm>
          <a:prstGeom prst="line">
            <a:avLst/>
          </a:prstGeom>
          <a:ln w="12700" cap="flat" cmpd="sng">
            <a:solidFill>
              <a:schemeClr val="tx1"/>
            </a:solidFill>
            <a:prstDash val="lgDash"/>
            <a:headEnd type="none" w="med" len="med"/>
            <a:tailEnd type="none" w="med" len="med"/>
          </a:ln>
        </p:spPr>
        <p:txBody>
          <a:bodyPr/>
          <a:lstStyle/>
          <a:p>
            <a:endParaRPr lang="zh-CN" altLang="en-US" sz="1400" b="1"/>
          </a:p>
        </p:txBody>
      </p:sp>
      <p:sp>
        <p:nvSpPr>
          <p:cNvPr id="461883" name="矩形 461882"/>
          <p:cNvSpPr/>
          <p:nvPr/>
        </p:nvSpPr>
        <p:spPr>
          <a:xfrm>
            <a:off x="9458092" y="2768520"/>
            <a:ext cx="803106"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Arial" panose="020B0604020202020204" pitchFamily="34" charset="0"/>
                <a:ea typeface="黑体" panose="02010600030101010101" pitchFamily="49" charset="-122"/>
              </a:rPr>
              <a:t>物理层</a:t>
            </a:r>
          </a:p>
        </p:txBody>
      </p:sp>
      <p:sp>
        <p:nvSpPr>
          <p:cNvPr id="461884" name="矩形 461883"/>
          <p:cNvSpPr/>
          <p:nvPr/>
        </p:nvSpPr>
        <p:spPr>
          <a:xfrm>
            <a:off x="6389454" y="2297032"/>
            <a:ext cx="1595438" cy="868363"/>
          </a:xfrm>
          <a:prstGeom prst="rect">
            <a:avLst/>
          </a:prstGeom>
          <a:solidFill>
            <a:srgbClr val="FFCCFF"/>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lstStyle/>
          <a:p>
            <a:endParaRPr lang="zh-CN" altLang="en-US" sz="1400" b="1"/>
          </a:p>
        </p:txBody>
      </p:sp>
      <p:sp>
        <p:nvSpPr>
          <p:cNvPr id="461885" name="直接连接符 461884"/>
          <p:cNvSpPr/>
          <p:nvPr/>
        </p:nvSpPr>
        <p:spPr>
          <a:xfrm>
            <a:off x="6392629" y="2735182"/>
            <a:ext cx="1589088" cy="0"/>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86" name="直接连接符 461885"/>
          <p:cNvSpPr/>
          <p:nvPr/>
        </p:nvSpPr>
        <p:spPr>
          <a:xfrm>
            <a:off x="7165742" y="2741532"/>
            <a:ext cx="0" cy="420688"/>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87" name="直接连接符 461886"/>
          <p:cNvSpPr/>
          <p:nvPr/>
        </p:nvSpPr>
        <p:spPr>
          <a:xfrm>
            <a:off x="6383104" y="2298620"/>
            <a:ext cx="776288" cy="431800"/>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88" name="直接连接符 461887"/>
          <p:cNvSpPr/>
          <p:nvPr/>
        </p:nvSpPr>
        <p:spPr>
          <a:xfrm flipV="1">
            <a:off x="7175267" y="2287507"/>
            <a:ext cx="795337" cy="454025"/>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89" name="矩形 461888"/>
          <p:cNvSpPr/>
          <p:nvPr/>
        </p:nvSpPr>
        <p:spPr>
          <a:xfrm>
            <a:off x="6371992" y="2424032"/>
            <a:ext cx="455254"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DL</a:t>
            </a:r>
          </a:p>
        </p:txBody>
      </p:sp>
      <p:sp>
        <p:nvSpPr>
          <p:cNvPr id="461890" name="矩形 461889"/>
          <p:cNvSpPr/>
          <p:nvPr/>
        </p:nvSpPr>
        <p:spPr>
          <a:xfrm>
            <a:off x="6983179" y="2265282"/>
            <a:ext cx="330220"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R</a:t>
            </a:r>
          </a:p>
        </p:txBody>
      </p:sp>
      <p:sp>
        <p:nvSpPr>
          <p:cNvPr id="461891" name="矩形 461890"/>
          <p:cNvSpPr/>
          <p:nvPr/>
        </p:nvSpPr>
        <p:spPr>
          <a:xfrm>
            <a:off x="7343542" y="2428795"/>
            <a:ext cx="606425" cy="244475"/>
          </a:xfrm>
          <a:prstGeom prst="rect">
            <a:avLst/>
          </a:prstGeom>
          <a:solidFill>
            <a:srgbClr val="FFCCFF"/>
          </a:solidFill>
          <a:ln w="12700">
            <a:noFill/>
            <a:miter/>
          </a:ln>
        </p:spPr>
        <p:txBody>
          <a:bodyPr/>
          <a:lstStyle/>
          <a:p>
            <a:endParaRPr lang="zh-CN" altLang="en-US" sz="1400" b="1"/>
          </a:p>
        </p:txBody>
      </p:sp>
      <p:sp>
        <p:nvSpPr>
          <p:cNvPr id="461892" name="矩形 461891"/>
          <p:cNvSpPr/>
          <p:nvPr/>
        </p:nvSpPr>
        <p:spPr>
          <a:xfrm>
            <a:off x="7278454" y="2408157"/>
            <a:ext cx="649218"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MAC</a:t>
            </a:r>
          </a:p>
        </p:txBody>
      </p:sp>
      <p:sp>
        <p:nvSpPr>
          <p:cNvPr id="461893" name="矩形 461892"/>
          <p:cNvSpPr/>
          <p:nvPr/>
        </p:nvSpPr>
        <p:spPr>
          <a:xfrm>
            <a:off x="7103829" y="2768520"/>
            <a:ext cx="803106"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Arial" panose="020B0604020202020204" pitchFamily="34" charset="0"/>
                <a:ea typeface="黑体" panose="02010600030101010101" pitchFamily="49" charset="-122"/>
              </a:rPr>
              <a:t>物理层</a:t>
            </a:r>
          </a:p>
        </p:txBody>
      </p:sp>
      <p:sp>
        <p:nvSpPr>
          <p:cNvPr id="461894" name="矩形 461893"/>
          <p:cNvSpPr/>
          <p:nvPr/>
        </p:nvSpPr>
        <p:spPr>
          <a:xfrm>
            <a:off x="6319604" y="2768520"/>
            <a:ext cx="803106"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Arial" panose="020B0604020202020204" pitchFamily="34" charset="0"/>
                <a:ea typeface="黑体" panose="02010600030101010101" pitchFamily="49" charset="-122"/>
              </a:rPr>
              <a:t>物理层</a:t>
            </a:r>
          </a:p>
        </p:txBody>
      </p:sp>
      <p:sp>
        <p:nvSpPr>
          <p:cNvPr id="461895" name="矩形 461894"/>
          <p:cNvSpPr/>
          <p:nvPr/>
        </p:nvSpPr>
        <p:spPr>
          <a:xfrm>
            <a:off x="4297129" y="2297032"/>
            <a:ext cx="1716088" cy="868363"/>
          </a:xfrm>
          <a:prstGeom prst="rect">
            <a:avLst/>
          </a:prstGeom>
          <a:solidFill>
            <a:srgbClr val="FFCCFF"/>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lstStyle/>
          <a:p>
            <a:endParaRPr lang="zh-CN" altLang="en-US" sz="1400" b="1"/>
          </a:p>
        </p:txBody>
      </p:sp>
      <p:sp>
        <p:nvSpPr>
          <p:cNvPr id="461896" name="直接连接符 461895"/>
          <p:cNvSpPr/>
          <p:nvPr/>
        </p:nvSpPr>
        <p:spPr>
          <a:xfrm>
            <a:off x="4300304" y="2735182"/>
            <a:ext cx="1708150" cy="0"/>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97" name="直接连接符 461896"/>
          <p:cNvSpPr/>
          <p:nvPr/>
        </p:nvSpPr>
        <p:spPr>
          <a:xfrm>
            <a:off x="5132154" y="2741532"/>
            <a:ext cx="0" cy="420688"/>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98" name="直接连接符 461897"/>
          <p:cNvSpPr/>
          <p:nvPr/>
        </p:nvSpPr>
        <p:spPr>
          <a:xfrm>
            <a:off x="4289192" y="2298620"/>
            <a:ext cx="836612" cy="431800"/>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899" name="直接连接符 461898"/>
          <p:cNvSpPr/>
          <p:nvPr/>
        </p:nvSpPr>
        <p:spPr>
          <a:xfrm flipV="1">
            <a:off x="5140092" y="2287507"/>
            <a:ext cx="857250" cy="454025"/>
          </a:xfrm>
          <a:prstGeom prst="line">
            <a:avLst/>
          </a:prstGeom>
          <a:ln w="12700" cap="flat" cmpd="sng">
            <a:solidFill>
              <a:schemeClr val="tx1"/>
            </a:solidFill>
            <a:prstDash val="solid"/>
            <a:headEnd type="none" w="med" len="med"/>
            <a:tailEnd type="none" w="med" len="med"/>
          </a:ln>
        </p:spPr>
        <p:txBody>
          <a:bodyPr/>
          <a:lstStyle/>
          <a:p>
            <a:endParaRPr lang="zh-CN" altLang="en-US" sz="1400" b="1"/>
          </a:p>
        </p:txBody>
      </p:sp>
      <p:sp>
        <p:nvSpPr>
          <p:cNvPr id="461900" name="矩形 461899"/>
          <p:cNvSpPr/>
          <p:nvPr/>
        </p:nvSpPr>
        <p:spPr>
          <a:xfrm>
            <a:off x="5470292" y="2408157"/>
            <a:ext cx="455254"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DL</a:t>
            </a:r>
          </a:p>
        </p:txBody>
      </p:sp>
      <p:sp>
        <p:nvSpPr>
          <p:cNvPr id="461901" name="矩形 461900"/>
          <p:cNvSpPr/>
          <p:nvPr/>
        </p:nvSpPr>
        <p:spPr>
          <a:xfrm>
            <a:off x="4967054" y="2281157"/>
            <a:ext cx="330220"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R</a:t>
            </a:r>
          </a:p>
        </p:txBody>
      </p:sp>
      <p:grpSp>
        <p:nvGrpSpPr>
          <p:cNvPr id="461902" name="组合 461901"/>
          <p:cNvGrpSpPr/>
          <p:nvPr/>
        </p:nvGrpSpPr>
        <p:grpSpPr>
          <a:xfrm>
            <a:off x="4228869" y="2390693"/>
            <a:ext cx="724341" cy="335589"/>
            <a:chOff x="1713" y="1174"/>
            <a:chExt cx="399" cy="231"/>
          </a:xfrm>
        </p:grpSpPr>
        <p:sp>
          <p:nvSpPr>
            <p:cNvPr id="461903" name="矩形 461902"/>
            <p:cNvSpPr/>
            <p:nvPr/>
          </p:nvSpPr>
          <p:spPr>
            <a:xfrm>
              <a:off x="1752" y="1188"/>
              <a:ext cx="360" cy="168"/>
            </a:xfrm>
            <a:prstGeom prst="rect">
              <a:avLst/>
            </a:prstGeom>
            <a:noFill/>
            <a:ln w="12700">
              <a:noFill/>
              <a:miter/>
            </a:ln>
          </p:spPr>
          <p:txBody>
            <a:bodyPr/>
            <a:lstStyle/>
            <a:p>
              <a:endParaRPr lang="zh-CN" altLang="en-US" sz="1400" b="1"/>
            </a:p>
          </p:txBody>
        </p:sp>
        <p:sp>
          <p:nvSpPr>
            <p:cNvPr id="461904" name="矩形 461903"/>
            <p:cNvSpPr/>
            <p:nvPr/>
          </p:nvSpPr>
          <p:spPr>
            <a:xfrm>
              <a:off x="1713" y="1174"/>
              <a:ext cx="358" cy="231"/>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MAC</a:t>
              </a:r>
            </a:p>
          </p:txBody>
        </p:sp>
      </p:grpSp>
      <p:sp>
        <p:nvSpPr>
          <p:cNvPr id="461905" name="矩形 461904"/>
          <p:cNvSpPr/>
          <p:nvPr/>
        </p:nvSpPr>
        <p:spPr>
          <a:xfrm>
            <a:off x="5084529" y="2768520"/>
            <a:ext cx="803106"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Arial" panose="020B0604020202020204" pitchFamily="34" charset="0"/>
                <a:ea typeface="黑体" panose="02010600030101010101" pitchFamily="49" charset="-122"/>
              </a:rPr>
              <a:t>物理层</a:t>
            </a:r>
          </a:p>
        </p:txBody>
      </p:sp>
      <p:sp>
        <p:nvSpPr>
          <p:cNvPr id="461906" name="矩形 461905"/>
          <p:cNvSpPr/>
          <p:nvPr/>
        </p:nvSpPr>
        <p:spPr>
          <a:xfrm>
            <a:off x="4227279" y="2768520"/>
            <a:ext cx="803106"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600" b="1" dirty="0">
                <a:solidFill>
                  <a:srgbClr val="333399"/>
                </a:solidFill>
                <a:latin typeface="Arial" panose="020B0604020202020204" pitchFamily="34" charset="0"/>
                <a:ea typeface="黑体" panose="02010600030101010101" pitchFamily="49" charset="-122"/>
              </a:rPr>
              <a:t>物理层</a:t>
            </a:r>
          </a:p>
        </p:txBody>
      </p:sp>
      <p:grpSp>
        <p:nvGrpSpPr>
          <p:cNvPr id="461907" name="组合 461906"/>
          <p:cNvGrpSpPr/>
          <p:nvPr/>
        </p:nvGrpSpPr>
        <p:grpSpPr>
          <a:xfrm>
            <a:off x="3274779" y="2860595"/>
            <a:ext cx="904875" cy="549275"/>
            <a:chOff x="1105" y="1444"/>
            <a:chExt cx="527" cy="380"/>
          </a:xfrm>
        </p:grpSpPr>
        <p:sp>
          <p:nvSpPr>
            <p:cNvPr id="461908" name="椭圆 461907"/>
            <p:cNvSpPr/>
            <p:nvPr/>
          </p:nvSpPr>
          <p:spPr>
            <a:xfrm rot="840000">
              <a:off x="1117" y="1484"/>
              <a:ext cx="116" cy="174"/>
            </a:xfrm>
            <a:prstGeom prst="ellipse">
              <a:avLst/>
            </a:prstGeom>
            <a:solidFill>
              <a:srgbClr val="99FF66"/>
            </a:solidFill>
            <a:ln w="12700" cap="flat" cmpd="sng">
              <a:solidFill>
                <a:schemeClr val="tx1"/>
              </a:solidFill>
              <a:prstDash val="solid"/>
              <a:headEnd type="none" w="med" len="med"/>
              <a:tailEnd type="none" w="med" len="med"/>
            </a:ln>
          </p:spPr>
          <p:txBody>
            <a:bodyPr/>
            <a:lstStyle/>
            <a:p>
              <a:endParaRPr lang="zh-CN" altLang="en-US" sz="1400" b="1"/>
            </a:p>
          </p:txBody>
        </p:sp>
        <p:sp>
          <p:nvSpPr>
            <p:cNvPr id="461909" name="椭圆 461908"/>
            <p:cNvSpPr/>
            <p:nvPr/>
          </p:nvSpPr>
          <p:spPr>
            <a:xfrm>
              <a:off x="1105" y="1620"/>
              <a:ext cx="127" cy="137"/>
            </a:xfrm>
            <a:prstGeom prst="ellipse">
              <a:avLst/>
            </a:prstGeom>
            <a:solidFill>
              <a:srgbClr val="99FF66"/>
            </a:solidFill>
            <a:ln w="12700" cap="flat" cmpd="sng">
              <a:solidFill>
                <a:schemeClr val="tx1"/>
              </a:solidFill>
              <a:prstDash val="solid"/>
              <a:headEnd type="none" w="med" len="med"/>
              <a:tailEnd type="none" w="med" len="med"/>
            </a:ln>
          </p:spPr>
          <p:txBody>
            <a:bodyPr/>
            <a:lstStyle/>
            <a:p>
              <a:endParaRPr lang="zh-CN" altLang="en-US" sz="1400" b="1"/>
            </a:p>
          </p:txBody>
        </p:sp>
        <p:sp>
          <p:nvSpPr>
            <p:cNvPr id="461910" name="椭圆 461909"/>
            <p:cNvSpPr/>
            <p:nvPr/>
          </p:nvSpPr>
          <p:spPr>
            <a:xfrm rot="420000">
              <a:off x="1162" y="1726"/>
              <a:ext cx="340" cy="98"/>
            </a:xfrm>
            <a:prstGeom prst="ellipse">
              <a:avLst/>
            </a:prstGeom>
            <a:solidFill>
              <a:srgbClr val="99FF66"/>
            </a:solidFill>
            <a:ln w="12700" cap="flat" cmpd="sng">
              <a:solidFill>
                <a:schemeClr val="tx1"/>
              </a:solidFill>
              <a:prstDash val="solid"/>
              <a:headEnd type="none" w="med" len="med"/>
              <a:tailEnd type="none" w="med" len="med"/>
            </a:ln>
          </p:spPr>
          <p:txBody>
            <a:bodyPr/>
            <a:lstStyle/>
            <a:p>
              <a:endParaRPr lang="zh-CN" altLang="en-US" sz="1400" b="1"/>
            </a:p>
          </p:txBody>
        </p:sp>
        <p:sp>
          <p:nvSpPr>
            <p:cNvPr id="461911" name="椭圆 461910"/>
            <p:cNvSpPr/>
            <p:nvPr/>
          </p:nvSpPr>
          <p:spPr>
            <a:xfrm>
              <a:off x="1196" y="1444"/>
              <a:ext cx="298" cy="191"/>
            </a:xfrm>
            <a:prstGeom prst="ellipse">
              <a:avLst/>
            </a:prstGeom>
            <a:solidFill>
              <a:srgbClr val="99FF66"/>
            </a:solidFill>
            <a:ln w="12700" cap="flat" cmpd="sng">
              <a:solidFill>
                <a:schemeClr val="tx1"/>
              </a:solidFill>
              <a:prstDash val="solid"/>
              <a:headEnd type="none" w="med" len="med"/>
              <a:tailEnd type="none" w="med" len="med"/>
            </a:ln>
          </p:spPr>
          <p:txBody>
            <a:bodyPr/>
            <a:lstStyle/>
            <a:p>
              <a:endParaRPr lang="zh-CN" altLang="en-US" sz="1400" b="1"/>
            </a:p>
          </p:txBody>
        </p:sp>
        <p:sp>
          <p:nvSpPr>
            <p:cNvPr id="461912" name="椭圆 461911"/>
            <p:cNvSpPr/>
            <p:nvPr/>
          </p:nvSpPr>
          <p:spPr>
            <a:xfrm rot="20580000">
              <a:off x="1443" y="1498"/>
              <a:ext cx="189" cy="270"/>
            </a:xfrm>
            <a:prstGeom prst="ellipse">
              <a:avLst/>
            </a:prstGeom>
            <a:solidFill>
              <a:srgbClr val="99FF66"/>
            </a:solidFill>
            <a:ln w="12700" cap="flat" cmpd="sng">
              <a:solidFill>
                <a:schemeClr val="tx1"/>
              </a:solidFill>
              <a:prstDash val="solid"/>
              <a:headEnd type="none" w="med" len="med"/>
              <a:tailEnd type="none" w="med" len="med"/>
            </a:ln>
          </p:spPr>
          <p:txBody>
            <a:bodyPr/>
            <a:lstStyle/>
            <a:p>
              <a:endParaRPr lang="zh-CN" altLang="en-US" sz="1400" b="1"/>
            </a:p>
          </p:txBody>
        </p:sp>
        <p:sp>
          <p:nvSpPr>
            <p:cNvPr id="461913" name="椭圆 461912"/>
            <p:cNvSpPr/>
            <p:nvPr/>
          </p:nvSpPr>
          <p:spPr>
            <a:xfrm>
              <a:off x="1408" y="1706"/>
              <a:ext cx="166" cy="96"/>
            </a:xfrm>
            <a:prstGeom prst="ellipse">
              <a:avLst/>
            </a:prstGeom>
            <a:solidFill>
              <a:srgbClr val="99FF66"/>
            </a:solidFill>
            <a:ln w="12700" cap="flat" cmpd="sng">
              <a:solidFill>
                <a:schemeClr val="tx1"/>
              </a:solidFill>
              <a:prstDash val="solid"/>
              <a:headEnd type="none" w="med" len="med"/>
              <a:tailEnd type="none" w="med" len="med"/>
            </a:ln>
          </p:spPr>
          <p:txBody>
            <a:bodyPr/>
            <a:lstStyle/>
            <a:p>
              <a:endParaRPr lang="zh-CN" altLang="en-US" sz="1400" b="1"/>
            </a:p>
          </p:txBody>
        </p:sp>
        <p:sp>
          <p:nvSpPr>
            <p:cNvPr id="461914" name="任意多边形 461913"/>
            <p:cNvSpPr/>
            <p:nvPr/>
          </p:nvSpPr>
          <p:spPr>
            <a:xfrm>
              <a:off x="1172" y="1505"/>
              <a:ext cx="422" cy="309"/>
            </a:xfrm>
            <a:custGeom>
              <a:avLst/>
              <a:gdLst/>
              <a:ahLst/>
              <a:cxnLst/>
              <a:rect l="0" t="0" r="0" b="0"/>
              <a:pathLst>
                <a:path w="334" h="478">
                  <a:moveTo>
                    <a:pt x="5" y="12"/>
                  </a:moveTo>
                  <a:lnTo>
                    <a:pt x="12" y="12"/>
                  </a:lnTo>
                  <a:lnTo>
                    <a:pt x="19" y="19"/>
                  </a:lnTo>
                  <a:lnTo>
                    <a:pt x="26" y="19"/>
                  </a:lnTo>
                  <a:lnTo>
                    <a:pt x="34" y="19"/>
                  </a:lnTo>
                  <a:lnTo>
                    <a:pt x="43" y="19"/>
                  </a:lnTo>
                  <a:lnTo>
                    <a:pt x="53" y="19"/>
                  </a:lnTo>
                  <a:lnTo>
                    <a:pt x="62" y="19"/>
                  </a:lnTo>
                  <a:lnTo>
                    <a:pt x="79" y="19"/>
                  </a:lnTo>
                  <a:lnTo>
                    <a:pt x="89" y="19"/>
                  </a:lnTo>
                  <a:lnTo>
                    <a:pt x="108" y="19"/>
                  </a:lnTo>
                  <a:lnTo>
                    <a:pt x="117" y="16"/>
                  </a:lnTo>
                  <a:lnTo>
                    <a:pt x="125" y="12"/>
                  </a:lnTo>
                  <a:lnTo>
                    <a:pt x="141" y="12"/>
                  </a:lnTo>
                  <a:lnTo>
                    <a:pt x="158" y="8"/>
                  </a:lnTo>
                  <a:lnTo>
                    <a:pt x="168" y="8"/>
                  </a:lnTo>
                  <a:lnTo>
                    <a:pt x="177" y="4"/>
                  </a:lnTo>
                  <a:lnTo>
                    <a:pt x="187" y="4"/>
                  </a:lnTo>
                  <a:lnTo>
                    <a:pt x="194" y="0"/>
                  </a:lnTo>
                  <a:lnTo>
                    <a:pt x="201" y="0"/>
                  </a:lnTo>
                  <a:lnTo>
                    <a:pt x="208" y="0"/>
                  </a:lnTo>
                  <a:lnTo>
                    <a:pt x="216" y="4"/>
                  </a:lnTo>
                  <a:lnTo>
                    <a:pt x="220" y="16"/>
                  </a:lnTo>
                  <a:lnTo>
                    <a:pt x="228" y="16"/>
                  </a:lnTo>
                  <a:lnTo>
                    <a:pt x="235" y="23"/>
                  </a:lnTo>
                  <a:lnTo>
                    <a:pt x="244" y="31"/>
                  </a:lnTo>
                  <a:lnTo>
                    <a:pt x="254" y="39"/>
                  </a:lnTo>
                  <a:lnTo>
                    <a:pt x="256" y="50"/>
                  </a:lnTo>
                  <a:lnTo>
                    <a:pt x="264" y="62"/>
                  </a:lnTo>
                  <a:lnTo>
                    <a:pt x="273" y="78"/>
                  </a:lnTo>
                  <a:lnTo>
                    <a:pt x="278" y="105"/>
                  </a:lnTo>
                  <a:lnTo>
                    <a:pt x="285" y="112"/>
                  </a:lnTo>
                  <a:lnTo>
                    <a:pt x="292" y="128"/>
                  </a:lnTo>
                  <a:lnTo>
                    <a:pt x="297" y="140"/>
                  </a:lnTo>
                  <a:lnTo>
                    <a:pt x="302" y="151"/>
                  </a:lnTo>
                  <a:lnTo>
                    <a:pt x="307" y="167"/>
                  </a:lnTo>
                  <a:lnTo>
                    <a:pt x="314" y="178"/>
                  </a:lnTo>
                  <a:lnTo>
                    <a:pt x="319" y="190"/>
                  </a:lnTo>
                  <a:lnTo>
                    <a:pt x="321" y="202"/>
                  </a:lnTo>
                  <a:lnTo>
                    <a:pt x="323" y="213"/>
                  </a:lnTo>
                  <a:lnTo>
                    <a:pt x="326" y="225"/>
                  </a:lnTo>
                  <a:lnTo>
                    <a:pt x="331" y="237"/>
                  </a:lnTo>
                  <a:lnTo>
                    <a:pt x="331" y="248"/>
                  </a:lnTo>
                  <a:lnTo>
                    <a:pt x="333" y="260"/>
                  </a:lnTo>
                  <a:lnTo>
                    <a:pt x="333" y="271"/>
                  </a:lnTo>
                  <a:lnTo>
                    <a:pt x="333" y="283"/>
                  </a:lnTo>
                  <a:lnTo>
                    <a:pt x="333" y="295"/>
                  </a:lnTo>
                  <a:lnTo>
                    <a:pt x="333" y="306"/>
                  </a:lnTo>
                  <a:lnTo>
                    <a:pt x="333" y="318"/>
                  </a:lnTo>
                  <a:lnTo>
                    <a:pt x="331" y="330"/>
                  </a:lnTo>
                  <a:lnTo>
                    <a:pt x="331" y="341"/>
                  </a:lnTo>
                  <a:lnTo>
                    <a:pt x="328" y="353"/>
                  </a:lnTo>
                  <a:lnTo>
                    <a:pt x="321" y="361"/>
                  </a:lnTo>
                  <a:lnTo>
                    <a:pt x="316" y="372"/>
                  </a:lnTo>
                  <a:lnTo>
                    <a:pt x="309" y="376"/>
                  </a:lnTo>
                  <a:lnTo>
                    <a:pt x="302" y="384"/>
                  </a:lnTo>
                  <a:lnTo>
                    <a:pt x="295" y="392"/>
                  </a:lnTo>
                  <a:lnTo>
                    <a:pt x="290" y="403"/>
                  </a:lnTo>
                  <a:lnTo>
                    <a:pt x="283" y="411"/>
                  </a:lnTo>
                  <a:lnTo>
                    <a:pt x="278" y="423"/>
                  </a:lnTo>
                  <a:lnTo>
                    <a:pt x="271" y="430"/>
                  </a:lnTo>
                  <a:lnTo>
                    <a:pt x="264" y="438"/>
                  </a:lnTo>
                  <a:lnTo>
                    <a:pt x="259" y="450"/>
                  </a:lnTo>
                  <a:lnTo>
                    <a:pt x="252" y="454"/>
                  </a:lnTo>
                  <a:lnTo>
                    <a:pt x="247" y="465"/>
                  </a:lnTo>
                  <a:lnTo>
                    <a:pt x="240" y="469"/>
                  </a:lnTo>
                  <a:lnTo>
                    <a:pt x="232" y="477"/>
                  </a:lnTo>
                  <a:lnTo>
                    <a:pt x="225" y="477"/>
                  </a:lnTo>
                  <a:lnTo>
                    <a:pt x="218" y="477"/>
                  </a:lnTo>
                  <a:lnTo>
                    <a:pt x="211" y="473"/>
                  </a:lnTo>
                  <a:lnTo>
                    <a:pt x="204" y="469"/>
                  </a:lnTo>
                  <a:lnTo>
                    <a:pt x="187" y="461"/>
                  </a:lnTo>
                  <a:lnTo>
                    <a:pt x="177" y="454"/>
                  </a:lnTo>
                  <a:lnTo>
                    <a:pt x="170" y="446"/>
                  </a:lnTo>
                  <a:lnTo>
                    <a:pt x="151" y="442"/>
                  </a:lnTo>
                  <a:lnTo>
                    <a:pt x="144" y="434"/>
                  </a:lnTo>
                  <a:lnTo>
                    <a:pt x="134" y="427"/>
                  </a:lnTo>
                  <a:lnTo>
                    <a:pt x="125" y="423"/>
                  </a:lnTo>
                  <a:lnTo>
                    <a:pt x="105" y="411"/>
                  </a:lnTo>
                  <a:lnTo>
                    <a:pt x="89" y="407"/>
                  </a:lnTo>
                  <a:lnTo>
                    <a:pt x="81" y="399"/>
                  </a:lnTo>
                  <a:lnTo>
                    <a:pt x="72" y="396"/>
                  </a:lnTo>
                  <a:lnTo>
                    <a:pt x="65" y="392"/>
                  </a:lnTo>
                  <a:lnTo>
                    <a:pt x="57" y="384"/>
                  </a:lnTo>
                  <a:lnTo>
                    <a:pt x="50" y="384"/>
                  </a:lnTo>
                  <a:lnTo>
                    <a:pt x="43" y="380"/>
                  </a:lnTo>
                  <a:lnTo>
                    <a:pt x="36" y="376"/>
                  </a:lnTo>
                  <a:lnTo>
                    <a:pt x="29" y="368"/>
                  </a:lnTo>
                  <a:lnTo>
                    <a:pt x="22" y="365"/>
                  </a:lnTo>
                  <a:lnTo>
                    <a:pt x="19" y="353"/>
                  </a:lnTo>
                  <a:lnTo>
                    <a:pt x="12" y="349"/>
                  </a:lnTo>
                  <a:lnTo>
                    <a:pt x="10" y="337"/>
                  </a:lnTo>
                  <a:lnTo>
                    <a:pt x="5" y="326"/>
                  </a:lnTo>
                  <a:lnTo>
                    <a:pt x="2" y="314"/>
                  </a:lnTo>
                  <a:lnTo>
                    <a:pt x="2" y="302"/>
                  </a:lnTo>
                  <a:lnTo>
                    <a:pt x="0" y="291"/>
                  </a:lnTo>
                  <a:lnTo>
                    <a:pt x="0" y="279"/>
                  </a:lnTo>
                  <a:lnTo>
                    <a:pt x="0" y="268"/>
                  </a:lnTo>
                  <a:lnTo>
                    <a:pt x="0" y="256"/>
                  </a:lnTo>
                  <a:lnTo>
                    <a:pt x="0" y="244"/>
                  </a:lnTo>
                  <a:lnTo>
                    <a:pt x="0" y="233"/>
                  </a:lnTo>
                  <a:lnTo>
                    <a:pt x="0" y="221"/>
                  </a:lnTo>
                  <a:lnTo>
                    <a:pt x="0" y="209"/>
                  </a:lnTo>
                  <a:lnTo>
                    <a:pt x="0" y="194"/>
                  </a:lnTo>
                  <a:lnTo>
                    <a:pt x="0" y="182"/>
                  </a:lnTo>
                  <a:lnTo>
                    <a:pt x="2" y="171"/>
                  </a:lnTo>
                  <a:lnTo>
                    <a:pt x="2" y="159"/>
                  </a:lnTo>
                  <a:lnTo>
                    <a:pt x="2" y="147"/>
                  </a:lnTo>
                  <a:lnTo>
                    <a:pt x="5" y="136"/>
                  </a:lnTo>
                  <a:lnTo>
                    <a:pt x="5" y="124"/>
                  </a:lnTo>
                  <a:lnTo>
                    <a:pt x="5" y="112"/>
                  </a:lnTo>
                  <a:lnTo>
                    <a:pt x="5" y="101"/>
                  </a:lnTo>
                  <a:lnTo>
                    <a:pt x="5" y="89"/>
                  </a:lnTo>
                  <a:lnTo>
                    <a:pt x="5" y="78"/>
                  </a:lnTo>
                  <a:lnTo>
                    <a:pt x="5" y="62"/>
                  </a:lnTo>
                  <a:lnTo>
                    <a:pt x="5" y="50"/>
                  </a:lnTo>
                  <a:lnTo>
                    <a:pt x="5" y="39"/>
                  </a:lnTo>
                  <a:lnTo>
                    <a:pt x="7" y="27"/>
                  </a:lnTo>
                  <a:lnTo>
                    <a:pt x="5" y="12"/>
                  </a:lnTo>
                </a:path>
              </a:pathLst>
            </a:custGeom>
            <a:solidFill>
              <a:srgbClr val="99FF66"/>
            </a:solidFill>
            <a:ln w="12700">
              <a:noFill/>
            </a:ln>
          </p:spPr>
          <p:txBody>
            <a:bodyPr/>
            <a:lstStyle/>
            <a:p>
              <a:endParaRPr lang="zh-CN" altLang="en-US" sz="1400" b="1"/>
            </a:p>
          </p:txBody>
        </p:sp>
      </p:grpSp>
      <p:sp>
        <p:nvSpPr>
          <p:cNvPr id="461915" name="矩形 461914"/>
          <p:cNvSpPr/>
          <p:nvPr/>
        </p:nvSpPr>
        <p:spPr>
          <a:xfrm>
            <a:off x="3374792" y="2981245"/>
            <a:ext cx="678072"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LAN</a:t>
            </a:r>
            <a:r>
              <a:rPr lang="en-US" altLang="zh-CN" sz="1600" b="1" baseline="-25000">
                <a:solidFill>
                  <a:srgbClr val="333399"/>
                </a:solidFill>
                <a:latin typeface="Arial" panose="020B0604020202020204" pitchFamily="34" charset="0"/>
                <a:ea typeface="黑体" panose="02010600030101010101" pitchFamily="49" charset="-122"/>
              </a:rPr>
              <a:t>1</a:t>
            </a:r>
          </a:p>
        </p:txBody>
      </p:sp>
      <p:grpSp>
        <p:nvGrpSpPr>
          <p:cNvPr id="461916" name="组合 461915"/>
          <p:cNvGrpSpPr/>
          <p:nvPr/>
        </p:nvGrpSpPr>
        <p:grpSpPr>
          <a:xfrm>
            <a:off x="8238892" y="2873295"/>
            <a:ext cx="904875" cy="549275"/>
            <a:chOff x="1105" y="1444"/>
            <a:chExt cx="527" cy="380"/>
          </a:xfrm>
        </p:grpSpPr>
        <p:sp>
          <p:nvSpPr>
            <p:cNvPr id="461917" name="椭圆 461916"/>
            <p:cNvSpPr/>
            <p:nvPr/>
          </p:nvSpPr>
          <p:spPr>
            <a:xfrm rot="840000">
              <a:off x="1117" y="1484"/>
              <a:ext cx="116" cy="174"/>
            </a:xfrm>
            <a:prstGeom prst="ellipse">
              <a:avLst/>
            </a:prstGeom>
            <a:solidFill>
              <a:srgbClr val="99FF66"/>
            </a:solidFill>
            <a:ln w="12700" cap="flat" cmpd="sng">
              <a:solidFill>
                <a:schemeClr val="tx1"/>
              </a:solidFill>
              <a:prstDash val="solid"/>
              <a:headEnd type="none" w="med" len="med"/>
              <a:tailEnd type="none" w="med" len="med"/>
            </a:ln>
          </p:spPr>
          <p:txBody>
            <a:bodyPr/>
            <a:lstStyle/>
            <a:p>
              <a:endParaRPr lang="zh-CN" altLang="en-US" sz="1400" b="1"/>
            </a:p>
          </p:txBody>
        </p:sp>
        <p:sp>
          <p:nvSpPr>
            <p:cNvPr id="461918" name="椭圆 461917"/>
            <p:cNvSpPr/>
            <p:nvPr/>
          </p:nvSpPr>
          <p:spPr>
            <a:xfrm>
              <a:off x="1105" y="1620"/>
              <a:ext cx="127" cy="137"/>
            </a:xfrm>
            <a:prstGeom prst="ellipse">
              <a:avLst/>
            </a:prstGeom>
            <a:solidFill>
              <a:srgbClr val="99FF66"/>
            </a:solidFill>
            <a:ln w="12700" cap="flat" cmpd="sng">
              <a:solidFill>
                <a:schemeClr val="tx1"/>
              </a:solidFill>
              <a:prstDash val="solid"/>
              <a:headEnd type="none" w="med" len="med"/>
              <a:tailEnd type="none" w="med" len="med"/>
            </a:ln>
          </p:spPr>
          <p:txBody>
            <a:bodyPr/>
            <a:lstStyle/>
            <a:p>
              <a:endParaRPr lang="zh-CN" altLang="en-US" sz="1400" b="1"/>
            </a:p>
          </p:txBody>
        </p:sp>
        <p:sp>
          <p:nvSpPr>
            <p:cNvPr id="461919" name="椭圆 461918"/>
            <p:cNvSpPr/>
            <p:nvPr/>
          </p:nvSpPr>
          <p:spPr>
            <a:xfrm rot="420000">
              <a:off x="1162" y="1726"/>
              <a:ext cx="340" cy="98"/>
            </a:xfrm>
            <a:prstGeom prst="ellipse">
              <a:avLst/>
            </a:prstGeom>
            <a:solidFill>
              <a:srgbClr val="99FF66"/>
            </a:solidFill>
            <a:ln w="12700" cap="flat" cmpd="sng">
              <a:solidFill>
                <a:schemeClr val="tx1"/>
              </a:solidFill>
              <a:prstDash val="solid"/>
              <a:headEnd type="none" w="med" len="med"/>
              <a:tailEnd type="none" w="med" len="med"/>
            </a:ln>
          </p:spPr>
          <p:txBody>
            <a:bodyPr/>
            <a:lstStyle/>
            <a:p>
              <a:endParaRPr lang="zh-CN" altLang="en-US" sz="1400" b="1"/>
            </a:p>
          </p:txBody>
        </p:sp>
        <p:sp>
          <p:nvSpPr>
            <p:cNvPr id="461920" name="椭圆 461919"/>
            <p:cNvSpPr/>
            <p:nvPr/>
          </p:nvSpPr>
          <p:spPr>
            <a:xfrm>
              <a:off x="1196" y="1444"/>
              <a:ext cx="298" cy="191"/>
            </a:xfrm>
            <a:prstGeom prst="ellipse">
              <a:avLst/>
            </a:prstGeom>
            <a:solidFill>
              <a:srgbClr val="99FF66"/>
            </a:solidFill>
            <a:ln w="12700" cap="flat" cmpd="sng">
              <a:solidFill>
                <a:schemeClr val="tx1"/>
              </a:solidFill>
              <a:prstDash val="solid"/>
              <a:headEnd type="none" w="med" len="med"/>
              <a:tailEnd type="none" w="med" len="med"/>
            </a:ln>
          </p:spPr>
          <p:txBody>
            <a:bodyPr/>
            <a:lstStyle/>
            <a:p>
              <a:endParaRPr lang="zh-CN" altLang="en-US" sz="1400" b="1"/>
            </a:p>
          </p:txBody>
        </p:sp>
        <p:sp>
          <p:nvSpPr>
            <p:cNvPr id="461921" name="椭圆 461920"/>
            <p:cNvSpPr/>
            <p:nvPr/>
          </p:nvSpPr>
          <p:spPr>
            <a:xfrm rot="20580000">
              <a:off x="1443" y="1498"/>
              <a:ext cx="189" cy="270"/>
            </a:xfrm>
            <a:prstGeom prst="ellipse">
              <a:avLst/>
            </a:prstGeom>
            <a:solidFill>
              <a:srgbClr val="99FF66"/>
            </a:solidFill>
            <a:ln w="12700" cap="flat" cmpd="sng">
              <a:solidFill>
                <a:schemeClr val="tx1"/>
              </a:solidFill>
              <a:prstDash val="solid"/>
              <a:headEnd type="none" w="med" len="med"/>
              <a:tailEnd type="none" w="med" len="med"/>
            </a:ln>
          </p:spPr>
          <p:txBody>
            <a:bodyPr/>
            <a:lstStyle/>
            <a:p>
              <a:endParaRPr lang="zh-CN" altLang="en-US" sz="1400" b="1"/>
            </a:p>
          </p:txBody>
        </p:sp>
        <p:sp>
          <p:nvSpPr>
            <p:cNvPr id="461922" name="椭圆 461921"/>
            <p:cNvSpPr/>
            <p:nvPr/>
          </p:nvSpPr>
          <p:spPr>
            <a:xfrm>
              <a:off x="1408" y="1706"/>
              <a:ext cx="166" cy="96"/>
            </a:xfrm>
            <a:prstGeom prst="ellipse">
              <a:avLst/>
            </a:prstGeom>
            <a:solidFill>
              <a:srgbClr val="99FF66"/>
            </a:solidFill>
            <a:ln w="12700" cap="flat" cmpd="sng">
              <a:solidFill>
                <a:schemeClr val="tx1"/>
              </a:solidFill>
              <a:prstDash val="solid"/>
              <a:headEnd type="none" w="med" len="med"/>
              <a:tailEnd type="none" w="med" len="med"/>
            </a:ln>
          </p:spPr>
          <p:txBody>
            <a:bodyPr/>
            <a:lstStyle/>
            <a:p>
              <a:endParaRPr lang="zh-CN" altLang="en-US" sz="1400" b="1"/>
            </a:p>
          </p:txBody>
        </p:sp>
        <p:sp>
          <p:nvSpPr>
            <p:cNvPr id="461923" name="任意多边形 461922"/>
            <p:cNvSpPr/>
            <p:nvPr/>
          </p:nvSpPr>
          <p:spPr>
            <a:xfrm>
              <a:off x="1172" y="1505"/>
              <a:ext cx="422" cy="309"/>
            </a:xfrm>
            <a:custGeom>
              <a:avLst/>
              <a:gdLst/>
              <a:ahLst/>
              <a:cxnLst/>
              <a:rect l="0" t="0" r="0" b="0"/>
              <a:pathLst>
                <a:path w="334" h="478">
                  <a:moveTo>
                    <a:pt x="5" y="12"/>
                  </a:moveTo>
                  <a:lnTo>
                    <a:pt x="12" y="12"/>
                  </a:lnTo>
                  <a:lnTo>
                    <a:pt x="19" y="19"/>
                  </a:lnTo>
                  <a:lnTo>
                    <a:pt x="26" y="19"/>
                  </a:lnTo>
                  <a:lnTo>
                    <a:pt x="34" y="19"/>
                  </a:lnTo>
                  <a:lnTo>
                    <a:pt x="43" y="19"/>
                  </a:lnTo>
                  <a:lnTo>
                    <a:pt x="53" y="19"/>
                  </a:lnTo>
                  <a:lnTo>
                    <a:pt x="62" y="19"/>
                  </a:lnTo>
                  <a:lnTo>
                    <a:pt x="79" y="19"/>
                  </a:lnTo>
                  <a:lnTo>
                    <a:pt x="89" y="19"/>
                  </a:lnTo>
                  <a:lnTo>
                    <a:pt x="108" y="19"/>
                  </a:lnTo>
                  <a:lnTo>
                    <a:pt x="117" y="16"/>
                  </a:lnTo>
                  <a:lnTo>
                    <a:pt x="125" y="12"/>
                  </a:lnTo>
                  <a:lnTo>
                    <a:pt x="141" y="12"/>
                  </a:lnTo>
                  <a:lnTo>
                    <a:pt x="158" y="8"/>
                  </a:lnTo>
                  <a:lnTo>
                    <a:pt x="168" y="8"/>
                  </a:lnTo>
                  <a:lnTo>
                    <a:pt x="177" y="4"/>
                  </a:lnTo>
                  <a:lnTo>
                    <a:pt x="187" y="4"/>
                  </a:lnTo>
                  <a:lnTo>
                    <a:pt x="194" y="0"/>
                  </a:lnTo>
                  <a:lnTo>
                    <a:pt x="201" y="0"/>
                  </a:lnTo>
                  <a:lnTo>
                    <a:pt x="208" y="0"/>
                  </a:lnTo>
                  <a:lnTo>
                    <a:pt x="216" y="4"/>
                  </a:lnTo>
                  <a:lnTo>
                    <a:pt x="220" y="16"/>
                  </a:lnTo>
                  <a:lnTo>
                    <a:pt x="228" y="16"/>
                  </a:lnTo>
                  <a:lnTo>
                    <a:pt x="235" y="23"/>
                  </a:lnTo>
                  <a:lnTo>
                    <a:pt x="244" y="31"/>
                  </a:lnTo>
                  <a:lnTo>
                    <a:pt x="254" y="39"/>
                  </a:lnTo>
                  <a:lnTo>
                    <a:pt x="256" y="50"/>
                  </a:lnTo>
                  <a:lnTo>
                    <a:pt x="264" y="62"/>
                  </a:lnTo>
                  <a:lnTo>
                    <a:pt x="273" y="78"/>
                  </a:lnTo>
                  <a:lnTo>
                    <a:pt x="278" y="105"/>
                  </a:lnTo>
                  <a:lnTo>
                    <a:pt x="285" y="112"/>
                  </a:lnTo>
                  <a:lnTo>
                    <a:pt x="292" y="128"/>
                  </a:lnTo>
                  <a:lnTo>
                    <a:pt x="297" y="140"/>
                  </a:lnTo>
                  <a:lnTo>
                    <a:pt x="302" y="151"/>
                  </a:lnTo>
                  <a:lnTo>
                    <a:pt x="307" y="167"/>
                  </a:lnTo>
                  <a:lnTo>
                    <a:pt x="314" y="178"/>
                  </a:lnTo>
                  <a:lnTo>
                    <a:pt x="319" y="190"/>
                  </a:lnTo>
                  <a:lnTo>
                    <a:pt x="321" y="202"/>
                  </a:lnTo>
                  <a:lnTo>
                    <a:pt x="323" y="213"/>
                  </a:lnTo>
                  <a:lnTo>
                    <a:pt x="326" y="225"/>
                  </a:lnTo>
                  <a:lnTo>
                    <a:pt x="331" y="237"/>
                  </a:lnTo>
                  <a:lnTo>
                    <a:pt x="331" y="248"/>
                  </a:lnTo>
                  <a:lnTo>
                    <a:pt x="333" y="260"/>
                  </a:lnTo>
                  <a:lnTo>
                    <a:pt x="333" y="271"/>
                  </a:lnTo>
                  <a:lnTo>
                    <a:pt x="333" y="283"/>
                  </a:lnTo>
                  <a:lnTo>
                    <a:pt x="333" y="295"/>
                  </a:lnTo>
                  <a:lnTo>
                    <a:pt x="333" y="306"/>
                  </a:lnTo>
                  <a:lnTo>
                    <a:pt x="333" y="318"/>
                  </a:lnTo>
                  <a:lnTo>
                    <a:pt x="331" y="330"/>
                  </a:lnTo>
                  <a:lnTo>
                    <a:pt x="331" y="341"/>
                  </a:lnTo>
                  <a:lnTo>
                    <a:pt x="328" y="353"/>
                  </a:lnTo>
                  <a:lnTo>
                    <a:pt x="321" y="361"/>
                  </a:lnTo>
                  <a:lnTo>
                    <a:pt x="316" y="372"/>
                  </a:lnTo>
                  <a:lnTo>
                    <a:pt x="309" y="376"/>
                  </a:lnTo>
                  <a:lnTo>
                    <a:pt x="302" y="384"/>
                  </a:lnTo>
                  <a:lnTo>
                    <a:pt x="295" y="392"/>
                  </a:lnTo>
                  <a:lnTo>
                    <a:pt x="290" y="403"/>
                  </a:lnTo>
                  <a:lnTo>
                    <a:pt x="283" y="411"/>
                  </a:lnTo>
                  <a:lnTo>
                    <a:pt x="278" y="423"/>
                  </a:lnTo>
                  <a:lnTo>
                    <a:pt x="271" y="430"/>
                  </a:lnTo>
                  <a:lnTo>
                    <a:pt x="264" y="438"/>
                  </a:lnTo>
                  <a:lnTo>
                    <a:pt x="259" y="450"/>
                  </a:lnTo>
                  <a:lnTo>
                    <a:pt x="252" y="454"/>
                  </a:lnTo>
                  <a:lnTo>
                    <a:pt x="247" y="465"/>
                  </a:lnTo>
                  <a:lnTo>
                    <a:pt x="240" y="469"/>
                  </a:lnTo>
                  <a:lnTo>
                    <a:pt x="232" y="477"/>
                  </a:lnTo>
                  <a:lnTo>
                    <a:pt x="225" y="477"/>
                  </a:lnTo>
                  <a:lnTo>
                    <a:pt x="218" y="477"/>
                  </a:lnTo>
                  <a:lnTo>
                    <a:pt x="211" y="473"/>
                  </a:lnTo>
                  <a:lnTo>
                    <a:pt x="204" y="469"/>
                  </a:lnTo>
                  <a:lnTo>
                    <a:pt x="187" y="461"/>
                  </a:lnTo>
                  <a:lnTo>
                    <a:pt x="177" y="454"/>
                  </a:lnTo>
                  <a:lnTo>
                    <a:pt x="170" y="446"/>
                  </a:lnTo>
                  <a:lnTo>
                    <a:pt x="151" y="442"/>
                  </a:lnTo>
                  <a:lnTo>
                    <a:pt x="144" y="434"/>
                  </a:lnTo>
                  <a:lnTo>
                    <a:pt x="134" y="427"/>
                  </a:lnTo>
                  <a:lnTo>
                    <a:pt x="125" y="423"/>
                  </a:lnTo>
                  <a:lnTo>
                    <a:pt x="105" y="411"/>
                  </a:lnTo>
                  <a:lnTo>
                    <a:pt x="89" y="407"/>
                  </a:lnTo>
                  <a:lnTo>
                    <a:pt x="81" y="399"/>
                  </a:lnTo>
                  <a:lnTo>
                    <a:pt x="72" y="396"/>
                  </a:lnTo>
                  <a:lnTo>
                    <a:pt x="65" y="392"/>
                  </a:lnTo>
                  <a:lnTo>
                    <a:pt x="57" y="384"/>
                  </a:lnTo>
                  <a:lnTo>
                    <a:pt x="50" y="384"/>
                  </a:lnTo>
                  <a:lnTo>
                    <a:pt x="43" y="380"/>
                  </a:lnTo>
                  <a:lnTo>
                    <a:pt x="36" y="376"/>
                  </a:lnTo>
                  <a:lnTo>
                    <a:pt x="29" y="368"/>
                  </a:lnTo>
                  <a:lnTo>
                    <a:pt x="22" y="365"/>
                  </a:lnTo>
                  <a:lnTo>
                    <a:pt x="19" y="353"/>
                  </a:lnTo>
                  <a:lnTo>
                    <a:pt x="12" y="349"/>
                  </a:lnTo>
                  <a:lnTo>
                    <a:pt x="10" y="337"/>
                  </a:lnTo>
                  <a:lnTo>
                    <a:pt x="5" y="326"/>
                  </a:lnTo>
                  <a:lnTo>
                    <a:pt x="2" y="314"/>
                  </a:lnTo>
                  <a:lnTo>
                    <a:pt x="2" y="302"/>
                  </a:lnTo>
                  <a:lnTo>
                    <a:pt x="0" y="291"/>
                  </a:lnTo>
                  <a:lnTo>
                    <a:pt x="0" y="279"/>
                  </a:lnTo>
                  <a:lnTo>
                    <a:pt x="0" y="268"/>
                  </a:lnTo>
                  <a:lnTo>
                    <a:pt x="0" y="256"/>
                  </a:lnTo>
                  <a:lnTo>
                    <a:pt x="0" y="244"/>
                  </a:lnTo>
                  <a:lnTo>
                    <a:pt x="0" y="233"/>
                  </a:lnTo>
                  <a:lnTo>
                    <a:pt x="0" y="221"/>
                  </a:lnTo>
                  <a:lnTo>
                    <a:pt x="0" y="209"/>
                  </a:lnTo>
                  <a:lnTo>
                    <a:pt x="0" y="194"/>
                  </a:lnTo>
                  <a:lnTo>
                    <a:pt x="0" y="182"/>
                  </a:lnTo>
                  <a:lnTo>
                    <a:pt x="2" y="171"/>
                  </a:lnTo>
                  <a:lnTo>
                    <a:pt x="2" y="159"/>
                  </a:lnTo>
                  <a:lnTo>
                    <a:pt x="2" y="147"/>
                  </a:lnTo>
                  <a:lnTo>
                    <a:pt x="5" y="136"/>
                  </a:lnTo>
                  <a:lnTo>
                    <a:pt x="5" y="124"/>
                  </a:lnTo>
                  <a:lnTo>
                    <a:pt x="5" y="112"/>
                  </a:lnTo>
                  <a:lnTo>
                    <a:pt x="5" y="101"/>
                  </a:lnTo>
                  <a:lnTo>
                    <a:pt x="5" y="89"/>
                  </a:lnTo>
                  <a:lnTo>
                    <a:pt x="5" y="78"/>
                  </a:lnTo>
                  <a:lnTo>
                    <a:pt x="5" y="62"/>
                  </a:lnTo>
                  <a:lnTo>
                    <a:pt x="5" y="50"/>
                  </a:lnTo>
                  <a:lnTo>
                    <a:pt x="5" y="39"/>
                  </a:lnTo>
                  <a:lnTo>
                    <a:pt x="7" y="27"/>
                  </a:lnTo>
                  <a:lnTo>
                    <a:pt x="5" y="12"/>
                  </a:lnTo>
                </a:path>
              </a:pathLst>
            </a:custGeom>
            <a:solidFill>
              <a:srgbClr val="99FF66"/>
            </a:solidFill>
            <a:ln w="12700">
              <a:noFill/>
            </a:ln>
          </p:spPr>
          <p:txBody>
            <a:bodyPr/>
            <a:lstStyle/>
            <a:p>
              <a:endParaRPr lang="zh-CN" altLang="en-US" sz="1400" b="1"/>
            </a:p>
          </p:txBody>
        </p:sp>
      </p:grpSp>
      <p:sp>
        <p:nvSpPr>
          <p:cNvPr id="461924" name="矩形 461923"/>
          <p:cNvSpPr/>
          <p:nvPr/>
        </p:nvSpPr>
        <p:spPr>
          <a:xfrm>
            <a:off x="8351604" y="2993945"/>
            <a:ext cx="678072" cy="335989"/>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600" b="1">
                <a:solidFill>
                  <a:srgbClr val="333399"/>
                </a:solidFill>
                <a:latin typeface="Arial" panose="020B0604020202020204" pitchFamily="34" charset="0"/>
                <a:ea typeface="黑体" panose="02010600030101010101" pitchFamily="49" charset="-122"/>
              </a:rPr>
              <a:t>LAN</a:t>
            </a:r>
            <a:r>
              <a:rPr lang="en-US" altLang="zh-CN" sz="1600" b="1" baseline="-25000">
                <a:solidFill>
                  <a:srgbClr val="333399"/>
                </a:solidFill>
                <a:latin typeface="Arial" panose="020B0604020202020204" pitchFamily="34" charset="0"/>
                <a:ea typeface="黑体" panose="02010600030101010101" pitchFamily="49" charset="-122"/>
              </a:rPr>
              <a:t>2</a:t>
            </a:r>
          </a:p>
        </p:txBody>
      </p:sp>
      <p:sp>
        <p:nvSpPr>
          <p:cNvPr id="461925" name="文本框 461924"/>
          <p:cNvSpPr txBox="1"/>
          <p:nvPr/>
        </p:nvSpPr>
        <p:spPr>
          <a:xfrm>
            <a:off x="3004904" y="927020"/>
            <a:ext cx="4701928" cy="400110"/>
          </a:xfrm>
          <a:prstGeom prst="rect">
            <a:avLst/>
          </a:prstGeom>
          <a:solidFill>
            <a:srgbClr val="FFFF66"/>
          </a:solidFill>
          <a:ln w="9525" cap="flat" cmpd="sng">
            <a:solidFill>
              <a:srgbClr val="333399"/>
            </a:solidFill>
            <a:prstDash val="solid"/>
            <a:miter/>
            <a:headEnd type="none" w="med" len="med"/>
            <a:tailEnd type="none" w="med" len="med"/>
          </a:ln>
        </p:spPr>
        <p:txBody>
          <a:bodyPr wrap="none" anchor="t">
            <a:spAutoFit/>
          </a:bodyPr>
          <a:lstStyle/>
          <a:p>
            <a:pPr lvl="0"/>
            <a:r>
              <a:rPr lang="zh-CN" altLang="en-US" sz="2000" b="1" dirty="0">
                <a:solidFill>
                  <a:srgbClr val="333399"/>
                </a:solidFill>
                <a:latin typeface="黑体" panose="02010600030101010101" pitchFamily="49" charset="-122"/>
                <a:ea typeface="黑体" panose="02010600030101010101" pitchFamily="49" charset="-122"/>
              </a:rPr>
              <a:t>两个网桥之间还可使用一段点到点链路 </a:t>
            </a:r>
          </a:p>
        </p:txBody>
      </p:sp>
      <p:sp>
        <p:nvSpPr>
          <p:cNvPr id="461926" name="文本框 461925"/>
          <p:cNvSpPr txBox="1"/>
          <p:nvPr/>
        </p:nvSpPr>
        <p:spPr>
          <a:xfrm>
            <a:off x="3243029" y="6318170"/>
            <a:ext cx="4515980" cy="461665"/>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t">
            <a:spAutoFit/>
          </a:bodyPr>
          <a:lstStyle/>
          <a:p>
            <a:pPr lvl="0"/>
            <a:r>
              <a:rPr lang="zh-CN" altLang="en-US" sz="2400" b="1" dirty="0">
                <a:solidFill>
                  <a:srgbClr val="333399"/>
                </a:solidFill>
                <a:latin typeface="Tahoma" panose="020B0604030504040204" pitchFamily="34" charset="0"/>
                <a:ea typeface="黑体" panose="02010600030101010101" pitchFamily="49" charset="-122"/>
              </a:rPr>
              <a:t>网桥不改变它转发的帧的源地址</a:t>
            </a:r>
          </a:p>
        </p:txBody>
      </p:sp>
      <p:sp>
        <p:nvSpPr>
          <p:cNvPr id="461927" name="下箭头 461926"/>
          <p:cNvSpPr/>
          <p:nvPr/>
        </p:nvSpPr>
        <p:spPr>
          <a:xfrm>
            <a:off x="7181617" y="4119482"/>
            <a:ext cx="215900" cy="431800"/>
          </a:xfrm>
          <a:prstGeom prst="downArrow">
            <a:avLst>
              <a:gd name="adj1" fmla="val 50000"/>
              <a:gd name="adj2" fmla="val 50000"/>
            </a:avLst>
          </a:prstGeom>
          <a:solidFill>
            <a:srgbClr val="CCECFF"/>
          </a:solidFill>
          <a:ln w="9525" cap="flat" cmpd="sng">
            <a:solidFill>
              <a:schemeClr val="folHlink"/>
            </a:solidFill>
            <a:prstDash val="solid"/>
            <a:miter/>
            <a:headEnd type="none" w="med" len="med"/>
            <a:tailEnd type="none" w="med" len="med"/>
          </a:ln>
        </p:spPr>
        <p:txBody>
          <a:bodyPr/>
          <a:lstStyle/>
          <a:p>
            <a:endParaRPr lang="zh-CN" altLang="en-US" sz="1400" b="1"/>
          </a:p>
        </p:txBody>
      </p:sp>
      <p:sp>
        <p:nvSpPr>
          <p:cNvPr id="461928" name="下箭头 461927"/>
          <p:cNvSpPr/>
          <p:nvPr/>
        </p:nvSpPr>
        <p:spPr>
          <a:xfrm>
            <a:off x="6965717" y="4695745"/>
            <a:ext cx="215900" cy="431800"/>
          </a:xfrm>
          <a:prstGeom prst="downArrow">
            <a:avLst>
              <a:gd name="adj1" fmla="val 50000"/>
              <a:gd name="adj2" fmla="val 50000"/>
            </a:avLst>
          </a:prstGeom>
          <a:solidFill>
            <a:srgbClr val="FFFF66"/>
          </a:solidFill>
          <a:ln w="9525" cap="flat" cmpd="sng">
            <a:solidFill>
              <a:schemeClr val="folHlink"/>
            </a:solidFill>
            <a:prstDash val="solid"/>
            <a:miter/>
            <a:headEnd type="none" w="med" len="med"/>
            <a:tailEnd type="none" w="med" len="med"/>
          </a:ln>
        </p:spPr>
        <p:txBody>
          <a:bodyPr/>
          <a:lstStyle/>
          <a:p>
            <a:endParaRPr lang="zh-CN" altLang="en-US" sz="1400" b="1"/>
          </a:p>
        </p:txBody>
      </p:sp>
      <p:sp>
        <p:nvSpPr>
          <p:cNvPr id="461929" name="下箭头 461928"/>
          <p:cNvSpPr/>
          <p:nvPr/>
        </p:nvSpPr>
        <p:spPr>
          <a:xfrm>
            <a:off x="6678379" y="5272007"/>
            <a:ext cx="215900" cy="431800"/>
          </a:xfrm>
          <a:prstGeom prst="downArrow">
            <a:avLst>
              <a:gd name="adj1" fmla="val 50000"/>
              <a:gd name="adj2" fmla="val 50000"/>
            </a:avLst>
          </a:prstGeom>
          <a:solidFill>
            <a:srgbClr val="FFCCFF"/>
          </a:solidFill>
          <a:ln w="9525" cap="flat" cmpd="sng">
            <a:solidFill>
              <a:schemeClr val="folHlink"/>
            </a:solidFill>
            <a:prstDash val="solid"/>
            <a:miter/>
            <a:headEnd type="none" w="med" len="med"/>
            <a:tailEnd type="none" w="med" len="med"/>
          </a:ln>
        </p:spPr>
        <p:txBody>
          <a:bodyPr/>
          <a:lstStyle/>
          <a:p>
            <a:endParaRPr lang="zh-CN" altLang="en-US" sz="1400" b="1"/>
          </a:p>
        </p:txBody>
      </p:sp>
      <p:sp>
        <p:nvSpPr>
          <p:cNvPr id="461930" name="任意多边形 461929"/>
          <p:cNvSpPr/>
          <p:nvPr/>
        </p:nvSpPr>
        <p:spPr>
          <a:xfrm>
            <a:off x="2846154" y="1671557"/>
            <a:ext cx="6637338" cy="1779588"/>
          </a:xfrm>
          <a:custGeom>
            <a:avLst/>
            <a:gdLst/>
            <a:ahLst/>
            <a:cxnLst/>
            <a:rect l="0" t="0" r="0" b="0"/>
            <a:pathLst>
              <a:path w="4181" h="1121">
                <a:moveTo>
                  <a:pt x="9" y="0"/>
                </a:moveTo>
                <a:cubicBezTo>
                  <a:pt x="9" y="140"/>
                  <a:pt x="9" y="280"/>
                  <a:pt x="9" y="408"/>
                </a:cubicBezTo>
                <a:cubicBezTo>
                  <a:pt x="9" y="536"/>
                  <a:pt x="6" y="671"/>
                  <a:pt x="9" y="771"/>
                </a:cubicBezTo>
                <a:cubicBezTo>
                  <a:pt x="12" y="871"/>
                  <a:pt x="0" y="952"/>
                  <a:pt x="28" y="1006"/>
                </a:cubicBezTo>
                <a:cubicBezTo>
                  <a:pt x="56" y="1060"/>
                  <a:pt x="47" y="1080"/>
                  <a:pt x="180" y="1094"/>
                </a:cubicBezTo>
                <a:cubicBezTo>
                  <a:pt x="313" y="1108"/>
                  <a:pt x="671" y="1108"/>
                  <a:pt x="824" y="1092"/>
                </a:cubicBezTo>
                <a:cubicBezTo>
                  <a:pt x="977" y="1076"/>
                  <a:pt x="1045" y="1086"/>
                  <a:pt x="1096" y="998"/>
                </a:cubicBezTo>
                <a:cubicBezTo>
                  <a:pt x="1147" y="910"/>
                  <a:pt x="1098" y="652"/>
                  <a:pt x="1132" y="562"/>
                </a:cubicBezTo>
                <a:cubicBezTo>
                  <a:pt x="1166" y="472"/>
                  <a:pt x="1215" y="469"/>
                  <a:pt x="1300" y="458"/>
                </a:cubicBezTo>
                <a:cubicBezTo>
                  <a:pt x="1385" y="447"/>
                  <a:pt x="1575" y="451"/>
                  <a:pt x="1640" y="494"/>
                </a:cubicBezTo>
                <a:cubicBezTo>
                  <a:pt x="1705" y="537"/>
                  <a:pt x="1682" y="645"/>
                  <a:pt x="1692" y="718"/>
                </a:cubicBezTo>
                <a:cubicBezTo>
                  <a:pt x="1702" y="791"/>
                  <a:pt x="1687" y="870"/>
                  <a:pt x="1700" y="930"/>
                </a:cubicBezTo>
                <a:cubicBezTo>
                  <a:pt x="1713" y="990"/>
                  <a:pt x="1700" y="1050"/>
                  <a:pt x="1768" y="1078"/>
                </a:cubicBezTo>
                <a:cubicBezTo>
                  <a:pt x="1836" y="1106"/>
                  <a:pt x="2011" y="1105"/>
                  <a:pt x="2108" y="1098"/>
                </a:cubicBezTo>
                <a:cubicBezTo>
                  <a:pt x="2205" y="1091"/>
                  <a:pt x="2301" y="1121"/>
                  <a:pt x="2352" y="1038"/>
                </a:cubicBezTo>
                <a:cubicBezTo>
                  <a:pt x="2403" y="955"/>
                  <a:pt x="2384" y="694"/>
                  <a:pt x="2412" y="598"/>
                </a:cubicBezTo>
                <a:cubicBezTo>
                  <a:pt x="2440" y="502"/>
                  <a:pt x="2429" y="482"/>
                  <a:pt x="2520" y="462"/>
                </a:cubicBezTo>
                <a:cubicBezTo>
                  <a:pt x="2611" y="442"/>
                  <a:pt x="2872" y="440"/>
                  <a:pt x="2956" y="478"/>
                </a:cubicBezTo>
                <a:cubicBezTo>
                  <a:pt x="3040" y="516"/>
                  <a:pt x="2998" y="594"/>
                  <a:pt x="3024" y="690"/>
                </a:cubicBezTo>
                <a:cubicBezTo>
                  <a:pt x="3050" y="786"/>
                  <a:pt x="3023" y="987"/>
                  <a:pt x="3112" y="1054"/>
                </a:cubicBezTo>
                <a:cubicBezTo>
                  <a:pt x="3201" y="1121"/>
                  <a:pt x="3399" y="1093"/>
                  <a:pt x="3556" y="1094"/>
                </a:cubicBezTo>
                <a:cubicBezTo>
                  <a:pt x="3713" y="1095"/>
                  <a:pt x="3955" y="1121"/>
                  <a:pt x="4056" y="1062"/>
                </a:cubicBezTo>
                <a:cubicBezTo>
                  <a:pt x="4157" y="1003"/>
                  <a:pt x="4147" y="915"/>
                  <a:pt x="4164" y="742"/>
                </a:cubicBezTo>
                <a:cubicBezTo>
                  <a:pt x="4181" y="569"/>
                  <a:pt x="4161" y="175"/>
                  <a:pt x="4160" y="26"/>
                </a:cubicBezTo>
              </a:path>
            </a:pathLst>
          </a:custGeom>
          <a:noFill/>
          <a:ln w="76200" cap="flat" cmpd="sng">
            <a:solidFill>
              <a:srgbClr val="663300">
                <a:alpha val="60001"/>
              </a:srgbClr>
            </a:solidFill>
            <a:prstDash val="solid"/>
            <a:headEnd type="none" w="med" len="med"/>
            <a:tailEnd type="triangle" w="med" len="lg"/>
          </a:ln>
        </p:spPr>
        <p:txBody>
          <a:bodyPr/>
          <a:lstStyle/>
          <a:p>
            <a:endParaRPr lang="zh-CN" altLang="en-US" sz="1400" b="1"/>
          </a:p>
        </p:txBody>
      </p:sp>
      <p:sp>
        <p:nvSpPr>
          <p:cNvPr id="105" name="矩形: 圆角 5"/>
          <p:cNvSpPr/>
          <p:nvPr/>
        </p:nvSpPr>
        <p:spPr>
          <a:xfrm flipH="1">
            <a:off x="181726" y="138224"/>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06" name="标题 1"/>
          <p:cNvSpPr>
            <a:spLocks noGrp="1"/>
          </p:cNvSpPr>
          <p:nvPr/>
        </p:nvSpPr>
        <p:spPr>
          <a:xfrm>
            <a:off x="868816" y="108340"/>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网桥</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92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1000"/>
                                  </p:stCondLst>
                                  <p:childTnLst>
                                    <p:anim calcmode="discrete" valueType="str">
                                      <p:cBhvr>
                                        <p:cTn id="9" dur="500" fill="hold"/>
                                        <p:tgtEl>
                                          <p:spTgt spid="461849"/>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ntr" presetSubtype="0" fill="hold" grpId="0" nodeType="afterEffect">
                                  <p:stCondLst>
                                    <p:cond delay="1000"/>
                                  </p:stCondLst>
                                  <p:childTnLst>
                                    <p:set>
                                      <p:cBhvr>
                                        <p:cTn id="12" dur="1" fill="hold">
                                          <p:stCondLst>
                                            <p:cond delay="0"/>
                                          </p:stCondLst>
                                        </p:cTn>
                                        <p:tgtEl>
                                          <p:spTgt spid="461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925" grpId="0" bldLvl="0" animBg="1"/>
      <p:bldP spid="461926"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标题 462850"/>
          <p:cNvSpPr>
            <a:spLocks noGrp="1"/>
          </p:cNvSpPr>
          <p:nvPr>
            <p:ph type="title"/>
          </p:nvPr>
        </p:nvSpPr>
        <p:spPr>
          <a:xfrm>
            <a:off x="1127051" y="1278597"/>
            <a:ext cx="9621693" cy="709447"/>
          </a:xfrm>
        </p:spPr>
        <p:txBody>
          <a:bodyPr anchor="b">
            <a:normAutofit/>
          </a:bodyPr>
          <a:lstStyle/>
          <a:p>
            <a:r>
              <a:rPr lang="zh-CN" altLang="en-US" sz="3200" b="1" dirty="0">
                <a:latin typeface="黑体" pitchFamily="2" charset="-122"/>
                <a:ea typeface="黑体" pitchFamily="2" charset="-122"/>
              </a:rPr>
              <a:t>思考：比较网桥和集线器（或转发器）</a:t>
            </a:r>
          </a:p>
        </p:txBody>
      </p:sp>
      <p:sp>
        <p:nvSpPr>
          <p:cNvPr id="5" name="文本占位符 4"/>
          <p:cNvSpPr>
            <a:spLocks noGrp="1"/>
          </p:cNvSpPr>
          <p:nvPr>
            <p:ph type="body" idx="1"/>
          </p:nvPr>
        </p:nvSpPr>
        <p:spPr>
          <a:xfrm>
            <a:off x="665159" y="2146744"/>
            <a:ext cx="10541816" cy="3041858"/>
          </a:xfrm>
          <a:prstGeom prst="rect">
            <a:avLst/>
          </a:prstGeom>
          <a:solidFill>
            <a:schemeClr val="bg1"/>
          </a:solidFill>
          <a:ln w="28575">
            <a:noFill/>
            <a:prstDash val="dash"/>
          </a:ln>
        </p:spPr>
        <p:txBody>
          <a:bodyPr wrap="square">
            <a:spAutoFit/>
          </a:bodyPr>
          <a:lstStyle/>
          <a:p>
            <a:pPr indent="457200" algn="just">
              <a:lnSpc>
                <a:spcPct val="125000"/>
              </a:lnSpc>
              <a:buFont typeface="Wingdings" pitchFamily="2" charset="2"/>
              <a:buChar char="u"/>
            </a:pPr>
            <a:r>
              <a:rPr lang="zh-CN" altLang="en-US" sz="2000" dirty="0" smtClean="0">
                <a:solidFill>
                  <a:srgbClr val="FF0000"/>
                </a:solidFill>
                <a:latin typeface="Times New Roman" pitchFamily="18" charset="0"/>
                <a:ea typeface="微软雅黑" pitchFamily="34" charset="-122"/>
                <a:cs typeface="Times New Roman" pitchFamily="18" charset="0"/>
              </a:rPr>
              <a:t>工作层次不同：</a:t>
            </a:r>
            <a:r>
              <a:rPr lang="zh-CN" altLang="en-US" sz="2000" dirty="0" smtClean="0">
                <a:latin typeface="Times New Roman" pitchFamily="18" charset="0"/>
                <a:ea typeface="微软雅黑" pitchFamily="34" charset="-122"/>
                <a:cs typeface="Times New Roman" pitchFamily="18" charset="0"/>
              </a:rPr>
              <a:t>集线器属于</a:t>
            </a:r>
            <a:r>
              <a:rPr lang="en-US" altLang="zh-CN" sz="2000" dirty="0" smtClean="0">
                <a:latin typeface="Times New Roman" pitchFamily="18" charset="0"/>
                <a:ea typeface="微软雅黑" pitchFamily="34" charset="-122"/>
                <a:cs typeface="Times New Roman" pitchFamily="18" charset="0"/>
              </a:rPr>
              <a:t>OSI</a:t>
            </a:r>
            <a:r>
              <a:rPr lang="zh-CN" altLang="en-US" sz="2000" dirty="0" smtClean="0">
                <a:latin typeface="Times New Roman" pitchFamily="18" charset="0"/>
                <a:ea typeface="微软雅黑" pitchFamily="34" charset="-122"/>
                <a:cs typeface="Times New Roman" pitchFamily="18" charset="0"/>
              </a:rPr>
              <a:t>参考模型的物理层设备，而交换机属于数据链路层</a:t>
            </a:r>
            <a:r>
              <a:rPr lang="zh-CN" altLang="en-US" sz="2000" dirty="0" smtClean="0">
                <a:solidFill>
                  <a:srgbClr val="FF0000"/>
                </a:solidFill>
                <a:latin typeface="Times New Roman" pitchFamily="18" charset="0"/>
                <a:ea typeface="微软雅黑" pitchFamily="34" charset="-122"/>
                <a:cs typeface="Times New Roman" pitchFamily="18" charset="0"/>
              </a:rPr>
              <a:t>设备。</a:t>
            </a:r>
          </a:p>
          <a:p>
            <a:pPr indent="457200" algn="just">
              <a:lnSpc>
                <a:spcPct val="125000"/>
              </a:lnSpc>
              <a:buFont typeface="Wingdings" pitchFamily="2" charset="2"/>
              <a:buChar char="u"/>
            </a:pPr>
            <a:r>
              <a:rPr lang="zh-CN" altLang="en-US" sz="2000" dirty="0" smtClean="0">
                <a:solidFill>
                  <a:srgbClr val="FF0000"/>
                </a:solidFill>
                <a:latin typeface="Times New Roman" pitchFamily="18" charset="0"/>
                <a:ea typeface="微软雅黑" pitchFamily="34" charset="-122"/>
                <a:cs typeface="Times New Roman" pitchFamily="18" charset="0"/>
              </a:rPr>
              <a:t>工作方式不同：</a:t>
            </a:r>
            <a:r>
              <a:rPr lang="zh-CN" altLang="en-US" sz="2000" dirty="0" smtClean="0">
                <a:latin typeface="Times New Roman" pitchFamily="18" charset="0"/>
                <a:ea typeface="微软雅黑" pitchFamily="34" charset="-122"/>
                <a:cs typeface="Times New Roman" pitchFamily="18" charset="0"/>
              </a:rPr>
              <a:t>集线器采用的是广播模式，当集线器的某个端口工作时，其他所有端口都会收到信息，容易产生广播风暴；</a:t>
            </a:r>
            <a:r>
              <a:rPr lang="zh-CN" altLang="en-US" sz="2000" dirty="0" smtClean="0">
                <a:latin typeface="Times New Roman" pitchFamily="18" charset="0"/>
                <a:ea typeface="微软雅黑" pitchFamily="34" charset="-122"/>
                <a:cs typeface="Times New Roman" pitchFamily="18" charset="0"/>
              </a:rPr>
              <a:t>而</a:t>
            </a:r>
            <a:r>
              <a:rPr lang="zh-CN" altLang="en-US" sz="2000" b="1" dirty="0">
                <a:latin typeface="黑体" pitchFamily="2" charset="-122"/>
                <a:ea typeface="黑体" pitchFamily="2" charset="-122"/>
              </a:rPr>
              <a:t>网桥</a:t>
            </a:r>
            <a:r>
              <a:rPr lang="zh-CN" altLang="en-US" sz="2000" dirty="0" smtClean="0">
                <a:latin typeface="Times New Roman" pitchFamily="18" charset="0"/>
                <a:ea typeface="微软雅黑" pitchFamily="34" charset="-122"/>
                <a:cs typeface="Times New Roman" pitchFamily="18" charset="0"/>
              </a:rPr>
              <a:t>工作</a:t>
            </a:r>
            <a:r>
              <a:rPr lang="zh-CN" altLang="en-US" sz="2000" dirty="0" smtClean="0">
                <a:latin typeface="Times New Roman" pitchFamily="18" charset="0"/>
                <a:ea typeface="微软雅黑" pitchFamily="34" charset="-122"/>
                <a:cs typeface="Times New Roman" pitchFamily="18" charset="0"/>
              </a:rPr>
              <a:t>时，只有发出请求的端口和目的端口之间进行通信，并不会影响其他端口，这种方式隔离了冲突域，有效抑制了广播风暴的产生。</a:t>
            </a:r>
          </a:p>
          <a:p>
            <a:pPr indent="457200" algn="just">
              <a:lnSpc>
                <a:spcPct val="125000"/>
              </a:lnSpc>
              <a:buFont typeface="Wingdings" pitchFamily="2" charset="2"/>
              <a:buChar char="u"/>
            </a:pPr>
            <a:r>
              <a:rPr lang="zh-CN" altLang="en-US" sz="2000" dirty="0" smtClean="0">
                <a:solidFill>
                  <a:srgbClr val="FF0000"/>
                </a:solidFill>
                <a:latin typeface="Times New Roman" pitchFamily="18" charset="0"/>
                <a:ea typeface="微软雅黑" pitchFamily="34" charset="-122"/>
                <a:cs typeface="Times New Roman" pitchFamily="18" charset="0"/>
              </a:rPr>
              <a:t>端口带宽使用方式不同：</a:t>
            </a:r>
            <a:r>
              <a:rPr lang="zh-CN" altLang="en-US" sz="2000" dirty="0" smtClean="0">
                <a:latin typeface="Times New Roman" pitchFamily="18" charset="0"/>
                <a:ea typeface="微软雅黑" pitchFamily="34" charset="-122"/>
                <a:cs typeface="Times New Roman" pitchFamily="18" charset="0"/>
              </a:rPr>
              <a:t>集线器的所有端口共享带宽，在同一时刻只能有两个端口传送数据；</a:t>
            </a:r>
            <a:r>
              <a:rPr lang="zh-CN" altLang="en-US" sz="2000" dirty="0" smtClean="0">
                <a:latin typeface="Times New Roman" pitchFamily="18" charset="0"/>
                <a:ea typeface="微软雅黑" pitchFamily="34" charset="-122"/>
                <a:cs typeface="Times New Roman" pitchFamily="18" charset="0"/>
              </a:rPr>
              <a:t>而</a:t>
            </a:r>
            <a:r>
              <a:rPr lang="zh-CN" altLang="en-US" sz="2000" b="1" dirty="0">
                <a:latin typeface="黑体" pitchFamily="2" charset="-122"/>
                <a:ea typeface="黑体" pitchFamily="2" charset="-122"/>
              </a:rPr>
              <a:t>网桥</a:t>
            </a:r>
            <a:r>
              <a:rPr lang="zh-CN" altLang="en-US" sz="2000" dirty="0" smtClean="0">
                <a:latin typeface="Times New Roman" pitchFamily="18" charset="0"/>
                <a:ea typeface="微软雅黑" pitchFamily="34" charset="-122"/>
                <a:cs typeface="Times New Roman" pitchFamily="18" charset="0"/>
              </a:rPr>
              <a:t>的</a:t>
            </a:r>
            <a:r>
              <a:rPr lang="zh-CN" altLang="en-US" sz="2000" dirty="0" smtClean="0">
                <a:latin typeface="Times New Roman" pitchFamily="18" charset="0"/>
                <a:ea typeface="微软雅黑" pitchFamily="34" charset="-122"/>
                <a:cs typeface="Times New Roman" pitchFamily="18" charset="0"/>
              </a:rPr>
              <a:t>每个端口独享自己的固定带宽，既可以工作在半双工模式下，也可以工作在全双工模式下。</a:t>
            </a:r>
          </a:p>
        </p:txBody>
      </p:sp>
      <p:sp>
        <p:nvSpPr>
          <p:cNvPr id="6" name="矩形: 圆角 5"/>
          <p:cNvSpPr/>
          <p:nvPr/>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网桥</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0080" y="1569720"/>
            <a:ext cx="10972800" cy="4800600"/>
          </a:xfrm>
        </p:spPr>
        <p:txBody>
          <a:bodyPr>
            <a:noAutofit/>
          </a:bodyPr>
          <a:lstStyle/>
          <a:p>
            <a:pPr>
              <a:lnSpc>
                <a:spcPct val="150000"/>
              </a:lnSpc>
              <a:buFont typeface="Wingdings" pitchFamily="2" charset="2"/>
              <a:buChar char="ü"/>
            </a:pPr>
            <a:r>
              <a:rPr lang="zh-CN" altLang="en-US" sz="2000" b="1" dirty="0" smtClean="0">
                <a:solidFill>
                  <a:srgbClr val="FF0000"/>
                </a:solidFill>
                <a:latin typeface="黑体" pitchFamily="2" charset="-122"/>
                <a:ea typeface="黑体" pitchFamily="2" charset="-122"/>
              </a:rPr>
              <a:t>自学习</a:t>
            </a:r>
          </a:p>
          <a:p>
            <a:pPr>
              <a:lnSpc>
                <a:spcPct val="150000"/>
              </a:lnSpc>
              <a:buNone/>
            </a:pPr>
            <a:r>
              <a:rPr lang="zh-CN" altLang="en-US" sz="2000" b="1" dirty="0" smtClean="0">
                <a:latin typeface="黑体" pitchFamily="2" charset="-122"/>
                <a:ea typeface="黑体" pitchFamily="2" charset="-122"/>
              </a:rPr>
              <a:t>查找转发表中与收到帧的源地址有无相匹配的项目。如没有，就在转发表中增加一个项目（源地址、进入的接口和时间）。如有，则把原有的项目进行更新。</a:t>
            </a:r>
          </a:p>
          <a:p>
            <a:pPr>
              <a:lnSpc>
                <a:spcPct val="150000"/>
              </a:lnSpc>
              <a:buFont typeface="Wingdings" pitchFamily="2" charset="2"/>
              <a:buChar char="ü"/>
            </a:pPr>
            <a:r>
              <a:rPr lang="zh-CN" altLang="en-US" sz="2000" b="1" dirty="0" smtClean="0">
                <a:solidFill>
                  <a:srgbClr val="FF0000"/>
                </a:solidFill>
                <a:latin typeface="黑体" pitchFamily="2" charset="-122"/>
                <a:ea typeface="黑体" pitchFamily="2" charset="-122"/>
              </a:rPr>
              <a:t>转发帧</a:t>
            </a:r>
          </a:p>
          <a:p>
            <a:pPr>
              <a:lnSpc>
                <a:spcPct val="150000"/>
              </a:lnSpc>
              <a:buNone/>
            </a:pPr>
            <a:r>
              <a:rPr lang="zh-CN" altLang="en-US" sz="2000" b="1" dirty="0" smtClean="0">
                <a:latin typeface="黑体" pitchFamily="2" charset="-122"/>
                <a:ea typeface="黑体" pitchFamily="2" charset="-122"/>
              </a:rPr>
              <a:t>查找转发表中与收到帧的目的地址有无相匹配的项目。如没有，则通过所有其他接口（但进入网桥的接口除外）进行转发。如有，则按转发表中给出的接口进行转发。若转发表中给出的接口就是该帧进入网桥的接口，则应丢弃这个帧（因为这时不需要经过网桥进行转发）。</a:t>
            </a:r>
          </a:p>
          <a:p>
            <a:pPr>
              <a:lnSpc>
                <a:spcPct val="150000"/>
              </a:lnSpc>
              <a:buNone/>
            </a:pPr>
            <a:endParaRPr lang="zh-CN" altLang="en-US" sz="2000" b="1" dirty="0">
              <a:latin typeface="黑体" pitchFamily="2" charset="-122"/>
              <a:ea typeface="黑体" pitchFamily="2" charset="-122"/>
            </a:endParaRPr>
          </a:p>
        </p:txBody>
      </p:sp>
      <p:sp>
        <p:nvSpPr>
          <p:cNvPr id="4" name="立方体 3"/>
          <p:cNvSpPr/>
          <p:nvPr/>
        </p:nvSpPr>
        <p:spPr>
          <a:xfrm>
            <a:off x="1086544" y="871419"/>
            <a:ext cx="3532445" cy="71438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r>
              <a:rPr lang="en-US" altLang="zh-CN" sz="2800" b="1" dirty="0" smtClean="0">
                <a:latin typeface="Times New Roman" pitchFamily="18" charset="0"/>
                <a:ea typeface="微软雅黑" pitchFamily="34" charset="-122"/>
                <a:cs typeface="Times New Roman" pitchFamily="18" charset="0"/>
              </a:rPr>
              <a:t>6</a:t>
            </a:r>
            <a:r>
              <a:rPr lang="zh-CN" altLang="en-US" sz="2800" b="1" dirty="0" smtClean="0">
                <a:latin typeface="Times New Roman" pitchFamily="18" charset="0"/>
                <a:ea typeface="微软雅黑" pitchFamily="34" charset="-122"/>
                <a:cs typeface="Times New Roman" pitchFamily="18" charset="0"/>
              </a:rPr>
              <a:t>）网桥</a:t>
            </a:r>
            <a:r>
              <a:rPr lang="zh-CN" altLang="en-US" sz="2800" b="1" dirty="0">
                <a:latin typeface="Times New Roman" pitchFamily="18" charset="0"/>
                <a:ea typeface="微软雅黑" pitchFamily="34" charset="-122"/>
                <a:cs typeface="Times New Roman" pitchFamily="18" charset="0"/>
              </a:rPr>
              <a:t>的工作原理</a:t>
            </a:r>
          </a:p>
        </p:txBody>
      </p:sp>
      <p:sp>
        <p:nvSpPr>
          <p:cNvPr id="6" name="矩形: 圆角 5"/>
          <p:cNvSpPr/>
          <p:nvPr/>
        </p:nvSpPr>
        <p:spPr>
          <a:xfrm flipH="1">
            <a:off x="0" y="79894"/>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 name="标题 1"/>
          <p:cNvSpPr>
            <a:spLocks noGrp="1"/>
          </p:cNvSpPr>
          <p:nvPr/>
        </p:nvSpPr>
        <p:spPr>
          <a:xfrm>
            <a:off x="857693" y="143379"/>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网桥</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文本占位符 464897"/>
          <p:cNvSpPr>
            <a:spLocks noGrp="1"/>
          </p:cNvSpPr>
          <p:nvPr>
            <p:ph type="body" idx="1"/>
          </p:nvPr>
        </p:nvSpPr>
        <p:spPr>
          <a:xfrm>
            <a:off x="838200" y="2352128"/>
            <a:ext cx="11091262" cy="4706288"/>
          </a:xfrm>
        </p:spPr>
        <p:txBody>
          <a:bodyPr>
            <a:noAutofit/>
          </a:bodyPr>
          <a:lstStyle/>
          <a:p>
            <a:pPr>
              <a:lnSpc>
                <a:spcPct val="100000"/>
              </a:lnSpc>
              <a:buFont typeface="Wingdings" pitchFamily="2" charset="2"/>
              <a:buChar char="ü"/>
            </a:pPr>
            <a:r>
              <a:rPr lang="zh-CN" altLang="en-US" sz="2200" dirty="0">
                <a:latin typeface="Times New Roman" pitchFamily="18" charset="0"/>
                <a:ea typeface="微软雅黑" pitchFamily="34" charset="-122"/>
                <a:cs typeface="Times New Roman" pitchFamily="18" charset="0"/>
              </a:rPr>
              <a:t>若从 </a:t>
            </a:r>
            <a:r>
              <a:rPr lang="en-US" altLang="zh-CN" sz="2200" dirty="0">
                <a:latin typeface="Times New Roman" pitchFamily="18" charset="0"/>
                <a:ea typeface="微软雅黑" pitchFamily="34" charset="-122"/>
                <a:cs typeface="Times New Roman" pitchFamily="18" charset="0"/>
              </a:rPr>
              <a:t>A </a:t>
            </a:r>
            <a:r>
              <a:rPr lang="zh-CN" altLang="en-US" sz="2200" dirty="0">
                <a:latin typeface="Times New Roman" pitchFamily="18" charset="0"/>
                <a:ea typeface="微软雅黑" pitchFamily="34" charset="-122"/>
                <a:cs typeface="Times New Roman" pitchFamily="18" charset="0"/>
              </a:rPr>
              <a:t>发出的帧从接口 </a:t>
            </a:r>
            <a:r>
              <a:rPr lang="en-US" altLang="zh-CN" sz="2200" dirty="0">
                <a:latin typeface="Times New Roman" pitchFamily="18" charset="0"/>
                <a:ea typeface="微软雅黑" pitchFamily="34" charset="-122"/>
                <a:cs typeface="Times New Roman" pitchFamily="18" charset="0"/>
              </a:rPr>
              <a:t>x </a:t>
            </a:r>
            <a:r>
              <a:rPr lang="zh-CN" altLang="en-US" sz="2200" dirty="0">
                <a:latin typeface="Times New Roman" pitchFamily="18" charset="0"/>
                <a:ea typeface="微软雅黑" pitchFamily="34" charset="-122"/>
                <a:cs typeface="Times New Roman" pitchFamily="18" charset="0"/>
              </a:rPr>
              <a:t>进入了某网桥，那么从这个接口出发沿相反方向一定可把一个帧传送到 </a:t>
            </a:r>
            <a:r>
              <a:rPr lang="en-US" altLang="zh-CN" sz="2200" dirty="0">
                <a:latin typeface="Times New Roman" pitchFamily="18" charset="0"/>
                <a:ea typeface="微软雅黑" pitchFamily="34" charset="-122"/>
                <a:cs typeface="Times New Roman" pitchFamily="18" charset="0"/>
              </a:rPr>
              <a:t>A</a:t>
            </a:r>
            <a:r>
              <a:rPr lang="zh-CN" altLang="en-US" sz="2200" dirty="0">
                <a:latin typeface="Times New Roman" pitchFamily="18" charset="0"/>
                <a:ea typeface="微软雅黑" pitchFamily="34" charset="-122"/>
                <a:cs typeface="Times New Roman" pitchFamily="18" charset="0"/>
              </a:rPr>
              <a:t>。</a:t>
            </a:r>
          </a:p>
          <a:p>
            <a:pPr>
              <a:lnSpc>
                <a:spcPct val="100000"/>
              </a:lnSpc>
              <a:buFont typeface="Wingdings" pitchFamily="2" charset="2"/>
              <a:buChar char="ü"/>
            </a:pPr>
            <a:r>
              <a:rPr lang="zh-CN" altLang="en-US" sz="2200" dirty="0">
                <a:latin typeface="Times New Roman" pitchFamily="18" charset="0"/>
                <a:ea typeface="微软雅黑" pitchFamily="34" charset="-122"/>
                <a:cs typeface="Times New Roman" pitchFamily="18" charset="0"/>
              </a:rPr>
              <a:t>网桥每</a:t>
            </a:r>
            <a:r>
              <a:rPr lang="zh-CN" altLang="en-US" sz="2200" dirty="0">
                <a:solidFill>
                  <a:srgbClr val="FF0000"/>
                </a:solidFill>
                <a:latin typeface="Times New Roman" pitchFamily="18" charset="0"/>
                <a:ea typeface="微软雅黑" pitchFamily="34" charset="-122"/>
                <a:cs typeface="Times New Roman" pitchFamily="18" charset="0"/>
              </a:rPr>
              <a:t>收到一个帧</a:t>
            </a:r>
            <a:r>
              <a:rPr lang="zh-CN" altLang="en-US" sz="2200" dirty="0">
                <a:latin typeface="Times New Roman" pitchFamily="18" charset="0"/>
                <a:ea typeface="微软雅黑" pitchFamily="34" charset="-122"/>
                <a:cs typeface="Times New Roman" pitchFamily="18" charset="0"/>
              </a:rPr>
              <a:t>，就记下其源地址和进入网桥的接口，作为转发表中的一个项目。</a:t>
            </a:r>
          </a:p>
          <a:p>
            <a:pPr>
              <a:lnSpc>
                <a:spcPct val="100000"/>
              </a:lnSpc>
              <a:buFont typeface="Wingdings" pitchFamily="2" charset="2"/>
              <a:buChar char="ü"/>
            </a:pPr>
            <a:r>
              <a:rPr lang="zh-CN" altLang="en-US" sz="2200" dirty="0">
                <a:latin typeface="Times New Roman" pitchFamily="18" charset="0"/>
                <a:ea typeface="微软雅黑" pitchFamily="34" charset="-122"/>
                <a:cs typeface="Times New Roman" pitchFamily="18" charset="0"/>
              </a:rPr>
              <a:t>在</a:t>
            </a:r>
            <a:r>
              <a:rPr lang="zh-CN" altLang="en-US" sz="2200" dirty="0">
                <a:solidFill>
                  <a:srgbClr val="FF0000"/>
                </a:solidFill>
                <a:latin typeface="Times New Roman" pitchFamily="18" charset="0"/>
                <a:ea typeface="微软雅黑" pitchFamily="34" charset="-122"/>
                <a:cs typeface="Times New Roman" pitchFamily="18" charset="0"/>
              </a:rPr>
              <a:t>建立转发表</a:t>
            </a:r>
            <a:r>
              <a:rPr lang="zh-CN" altLang="en-US" sz="2200" dirty="0">
                <a:latin typeface="Times New Roman" pitchFamily="18" charset="0"/>
                <a:ea typeface="微软雅黑" pitchFamily="34" charset="-122"/>
                <a:cs typeface="Times New Roman" pitchFamily="18" charset="0"/>
              </a:rPr>
              <a:t>时是把帧首部中的源地址写在“地址”这一栏的下面。</a:t>
            </a:r>
          </a:p>
          <a:p>
            <a:pPr>
              <a:lnSpc>
                <a:spcPct val="100000"/>
              </a:lnSpc>
              <a:buFont typeface="Wingdings" pitchFamily="2" charset="2"/>
              <a:buChar char="ü"/>
            </a:pPr>
            <a:r>
              <a:rPr lang="zh-CN" altLang="en-US" sz="2200" dirty="0">
                <a:latin typeface="Times New Roman" pitchFamily="18" charset="0"/>
                <a:ea typeface="微软雅黑" pitchFamily="34" charset="-122"/>
                <a:cs typeface="Times New Roman" pitchFamily="18" charset="0"/>
              </a:rPr>
              <a:t>在</a:t>
            </a:r>
            <a:r>
              <a:rPr lang="zh-CN" altLang="en-US" sz="2200" dirty="0">
                <a:solidFill>
                  <a:srgbClr val="FF0000"/>
                </a:solidFill>
                <a:latin typeface="Times New Roman" pitchFamily="18" charset="0"/>
                <a:ea typeface="微软雅黑" pitchFamily="34" charset="-122"/>
                <a:cs typeface="Times New Roman" pitchFamily="18" charset="0"/>
              </a:rPr>
              <a:t>转发帧</a:t>
            </a:r>
            <a:r>
              <a:rPr lang="zh-CN" altLang="en-US" sz="2200" dirty="0">
                <a:latin typeface="Times New Roman" pitchFamily="18" charset="0"/>
                <a:ea typeface="微软雅黑" pitchFamily="34" charset="-122"/>
                <a:cs typeface="Times New Roman" pitchFamily="18" charset="0"/>
              </a:rPr>
              <a:t>时，则是根据收到的帧首部中的</a:t>
            </a:r>
            <a:r>
              <a:rPr lang="zh-CN" altLang="en-US" sz="2200" dirty="0">
                <a:solidFill>
                  <a:srgbClr val="FF0000"/>
                </a:solidFill>
                <a:latin typeface="Times New Roman" pitchFamily="18" charset="0"/>
                <a:ea typeface="微软雅黑" pitchFamily="34" charset="-122"/>
                <a:cs typeface="Times New Roman" pitchFamily="18" charset="0"/>
              </a:rPr>
              <a:t>目的地址</a:t>
            </a:r>
            <a:r>
              <a:rPr lang="zh-CN" altLang="en-US" sz="2200" dirty="0">
                <a:latin typeface="Times New Roman" pitchFamily="18" charset="0"/>
                <a:ea typeface="微软雅黑" pitchFamily="34" charset="-122"/>
                <a:cs typeface="Times New Roman" pitchFamily="18" charset="0"/>
              </a:rPr>
              <a:t>来转发的。这时就把在“地址”栏下面已经记下的</a:t>
            </a:r>
            <a:r>
              <a:rPr lang="zh-CN" altLang="en-US" sz="2200" dirty="0">
                <a:solidFill>
                  <a:srgbClr val="FF0000"/>
                </a:solidFill>
                <a:latin typeface="Times New Roman" pitchFamily="18" charset="0"/>
                <a:ea typeface="微软雅黑" pitchFamily="34" charset="-122"/>
                <a:cs typeface="Times New Roman" pitchFamily="18" charset="0"/>
              </a:rPr>
              <a:t>源地址当作目的地址</a:t>
            </a:r>
            <a:r>
              <a:rPr lang="zh-CN" altLang="en-US" sz="2200" dirty="0">
                <a:latin typeface="Times New Roman" pitchFamily="18" charset="0"/>
                <a:ea typeface="微软雅黑" pitchFamily="34" charset="-122"/>
                <a:cs typeface="Times New Roman" pitchFamily="18" charset="0"/>
              </a:rPr>
              <a:t>，而把记下的进入接口当作转发接口。</a:t>
            </a:r>
          </a:p>
        </p:txBody>
      </p:sp>
      <p:sp>
        <p:nvSpPr>
          <p:cNvPr id="464899" name="矩形 464898"/>
          <p:cNvSpPr/>
          <p:nvPr/>
        </p:nvSpPr>
        <p:spPr>
          <a:xfrm>
            <a:off x="1524000" y="421636"/>
            <a:ext cx="9144000" cy="0"/>
          </a:xfrm>
          <a:prstGeom prst="rect">
            <a:avLst/>
          </a:prstGeom>
          <a:noFill/>
          <a:ln w="9525">
            <a:noFill/>
            <a:miter/>
          </a:ln>
        </p:spPr>
        <p:txBody>
          <a:bodyPr/>
          <a:lstStyle/>
          <a:p>
            <a:endParaRPr lang="zh-CN" altLang="en-US" sz="2400" b="1">
              <a:latin typeface="黑体" pitchFamily="2" charset="-122"/>
              <a:ea typeface="黑体" pitchFamily="2" charset="-122"/>
            </a:endParaRPr>
          </a:p>
        </p:txBody>
      </p:sp>
      <p:sp>
        <p:nvSpPr>
          <p:cNvPr id="464900" name="矩形 464899"/>
          <p:cNvSpPr/>
          <p:nvPr/>
        </p:nvSpPr>
        <p:spPr>
          <a:xfrm>
            <a:off x="1524000" y="421636"/>
            <a:ext cx="9144000" cy="0"/>
          </a:xfrm>
          <a:prstGeom prst="rect">
            <a:avLst/>
          </a:prstGeom>
          <a:noFill/>
          <a:ln w="9525">
            <a:noFill/>
            <a:miter/>
          </a:ln>
        </p:spPr>
        <p:txBody>
          <a:bodyPr/>
          <a:lstStyle/>
          <a:p>
            <a:endParaRPr lang="zh-CN" altLang="en-US" sz="2400" b="1">
              <a:latin typeface="黑体" pitchFamily="2" charset="-122"/>
              <a:ea typeface="黑体" pitchFamily="2" charset="-122"/>
            </a:endParaRPr>
          </a:p>
        </p:txBody>
      </p:sp>
      <p:sp>
        <p:nvSpPr>
          <p:cNvPr id="2" name="六边形 1"/>
          <p:cNvSpPr/>
          <p:nvPr/>
        </p:nvSpPr>
        <p:spPr>
          <a:xfrm>
            <a:off x="1112997" y="1129862"/>
            <a:ext cx="5801710" cy="87235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bg1"/>
                </a:solidFill>
                <a:latin typeface="黑体" pitchFamily="2" charset="-122"/>
                <a:ea typeface="黑体" pitchFamily="2" charset="-122"/>
              </a:rPr>
              <a:t>网桥转发表建立</a:t>
            </a:r>
            <a:endParaRPr lang="zh-CN" altLang="en-US" sz="3200" dirty="0">
              <a:solidFill>
                <a:schemeClr val="bg1"/>
              </a:solidFill>
            </a:endParaRPr>
          </a:p>
        </p:txBody>
      </p:sp>
      <p:sp>
        <p:nvSpPr>
          <p:cNvPr id="8" name="矩形: 圆角 5"/>
          <p:cNvSpPr/>
          <p:nvPr/>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9"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网桥</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4898">
                                            <p:txEl>
                                              <p:pRg st="0" end="0"/>
                                            </p:txEl>
                                          </p:spTgt>
                                        </p:tgtEl>
                                        <p:attrNameLst>
                                          <p:attrName>style.visibility</p:attrName>
                                        </p:attrNameLst>
                                      </p:cBhvr>
                                      <p:to>
                                        <p:strVal val="visible"/>
                                      </p:to>
                                    </p:set>
                                    <p:anim calcmode="lin" valueType="num">
                                      <p:cBhvr additive="base">
                                        <p:cTn id="7" dur="500" fill="hold"/>
                                        <p:tgtEl>
                                          <p:spTgt spid="4648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48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4898">
                                            <p:txEl>
                                              <p:pRg st="1" end="1"/>
                                            </p:txEl>
                                          </p:spTgt>
                                        </p:tgtEl>
                                        <p:attrNameLst>
                                          <p:attrName>style.visibility</p:attrName>
                                        </p:attrNameLst>
                                      </p:cBhvr>
                                      <p:to>
                                        <p:strVal val="visible"/>
                                      </p:to>
                                    </p:set>
                                    <p:anim calcmode="lin" valueType="num">
                                      <p:cBhvr additive="base">
                                        <p:cTn id="13" dur="500" fill="hold"/>
                                        <p:tgtEl>
                                          <p:spTgt spid="4648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48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4898">
                                            <p:txEl>
                                              <p:pRg st="2" end="2"/>
                                            </p:txEl>
                                          </p:spTgt>
                                        </p:tgtEl>
                                        <p:attrNameLst>
                                          <p:attrName>style.visibility</p:attrName>
                                        </p:attrNameLst>
                                      </p:cBhvr>
                                      <p:to>
                                        <p:strVal val="visible"/>
                                      </p:to>
                                    </p:set>
                                    <p:anim calcmode="lin" valueType="num">
                                      <p:cBhvr additive="base">
                                        <p:cTn id="19" dur="500" fill="hold"/>
                                        <p:tgtEl>
                                          <p:spTgt spid="46489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48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4898">
                                            <p:txEl>
                                              <p:pRg st="3" end="3"/>
                                            </p:txEl>
                                          </p:spTgt>
                                        </p:tgtEl>
                                        <p:attrNameLst>
                                          <p:attrName>style.visibility</p:attrName>
                                        </p:attrNameLst>
                                      </p:cBhvr>
                                      <p:to>
                                        <p:strVal val="visible"/>
                                      </p:to>
                                    </p:set>
                                    <p:anim calcmode="lin" valueType="num">
                                      <p:cBhvr additive="base">
                                        <p:cTn id="25" dur="500" fill="hold"/>
                                        <p:tgtEl>
                                          <p:spTgt spid="46489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489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8"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8" name="矩形 648197"/>
          <p:cNvSpPr/>
          <p:nvPr/>
        </p:nvSpPr>
        <p:spPr>
          <a:xfrm>
            <a:off x="3546061" y="3949700"/>
            <a:ext cx="1697582" cy="408317"/>
          </a:xfrm>
          <a:prstGeom prst="rect">
            <a:avLst/>
          </a:prstGeom>
          <a:noFill/>
          <a:ln w="12700">
            <a:noFill/>
            <a:miter/>
          </a:ln>
        </p:spPr>
        <p:txBody>
          <a:bodyPr wrap="none" lIns="90488" tIns="44450" rIns="90488" bIns="44450">
            <a:spAutoFit/>
          </a:bodyPr>
          <a:lstStyle/>
          <a:p>
            <a:pPr lvl="0" defTabSz="762000" eaLnBrk="0" hangingPunct="0">
              <a:lnSpc>
                <a:spcPct val="115000"/>
              </a:lnSpc>
              <a:buClr>
                <a:srgbClr val="000000"/>
              </a:buClr>
            </a:pPr>
            <a:r>
              <a:rPr lang="zh-CN" altLang="en-US" sz="1800" b="1" dirty="0" smtClean="0">
                <a:solidFill>
                  <a:schemeClr val="folHlink"/>
                </a:solidFill>
                <a:latin typeface="黑体" pitchFamily="2" charset="-122"/>
                <a:ea typeface="黑体" pitchFamily="2" charset="-122"/>
              </a:rPr>
              <a:t> 地址    接口</a:t>
            </a:r>
            <a:endParaRPr lang="zh-CN" altLang="en-US" sz="1800" b="1" baseline="-25000" dirty="0">
              <a:solidFill>
                <a:schemeClr val="folHlink"/>
              </a:solidFill>
              <a:latin typeface="黑体" pitchFamily="2" charset="-122"/>
              <a:ea typeface="黑体" pitchFamily="2" charset="-122"/>
            </a:endParaRPr>
          </a:p>
        </p:txBody>
      </p:sp>
      <p:sp>
        <p:nvSpPr>
          <p:cNvPr id="648196" name="标题 648195"/>
          <p:cNvSpPr>
            <a:spLocks noGrp="1"/>
          </p:cNvSpPr>
          <p:nvPr>
            <p:ph type="title"/>
          </p:nvPr>
        </p:nvSpPr>
        <p:spPr>
          <a:xfrm>
            <a:off x="2674938" y="214313"/>
            <a:ext cx="7453312" cy="1462087"/>
          </a:xfrm>
        </p:spPr>
        <p:txBody>
          <a:bodyPr anchor="b"/>
          <a:lstStyle/>
          <a:p>
            <a:pPr algn="ctr"/>
            <a:r>
              <a:rPr lang="zh-CN" altLang="en-US" b="1" dirty="0">
                <a:latin typeface="黑体" pitchFamily="2" charset="-122"/>
                <a:ea typeface="黑体" pitchFamily="2" charset="-122"/>
              </a:rPr>
              <a:t>转发表的建立过程举例</a:t>
            </a:r>
          </a:p>
        </p:txBody>
      </p:sp>
      <p:sp>
        <p:nvSpPr>
          <p:cNvPr id="648197" name="直接连接符 648196"/>
          <p:cNvSpPr/>
          <p:nvPr/>
        </p:nvSpPr>
        <p:spPr>
          <a:xfrm>
            <a:off x="6623050" y="2630488"/>
            <a:ext cx="0" cy="592137"/>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8199" name="直接连接符 648198"/>
          <p:cNvSpPr/>
          <p:nvPr/>
        </p:nvSpPr>
        <p:spPr>
          <a:xfrm>
            <a:off x="10155238" y="2647950"/>
            <a:ext cx="0" cy="590550"/>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8200" name="直接连接符 648199"/>
          <p:cNvSpPr/>
          <p:nvPr/>
        </p:nvSpPr>
        <p:spPr>
          <a:xfrm flipV="1">
            <a:off x="8396288" y="2655888"/>
            <a:ext cx="2024062" cy="4762"/>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8201" name="矩形 648200"/>
          <p:cNvSpPr/>
          <p:nvPr/>
        </p:nvSpPr>
        <p:spPr>
          <a:xfrm>
            <a:off x="10372725" y="2576513"/>
            <a:ext cx="115888" cy="123825"/>
          </a:xfrm>
          <a:prstGeom prst="rect">
            <a:avLst/>
          </a:prstGeom>
          <a:solidFill>
            <a:schemeClr val="folHlink"/>
          </a:solidFill>
          <a:ln w="12700" cap="flat" cmpd="sng">
            <a:solidFill>
              <a:schemeClr val="folHlink"/>
            </a:solidFill>
            <a:prstDash val="solid"/>
            <a:miter/>
            <a:headEnd type="none" w="med" len="med"/>
            <a:tailEnd type="none" w="med" len="med"/>
          </a:ln>
        </p:spPr>
        <p:txBody>
          <a:bodyPr/>
          <a:lstStyle/>
          <a:p>
            <a:endParaRPr lang="zh-CN" altLang="en-US" b="1">
              <a:latin typeface="黑体" pitchFamily="2" charset="-122"/>
              <a:ea typeface="黑体" pitchFamily="2" charset="-122"/>
            </a:endParaRPr>
          </a:p>
        </p:txBody>
      </p:sp>
      <p:sp>
        <p:nvSpPr>
          <p:cNvPr id="648202" name="直接连接符 648201"/>
          <p:cNvSpPr/>
          <p:nvPr/>
        </p:nvSpPr>
        <p:spPr>
          <a:xfrm>
            <a:off x="9004300" y="2660650"/>
            <a:ext cx="0" cy="565150"/>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pic>
        <p:nvPicPr>
          <p:cNvPr id="648203" name="图片 648202"/>
          <p:cNvPicPr/>
          <p:nvPr/>
        </p:nvPicPr>
        <p:blipFill>
          <a:blip r:embed="rId2" cstate="print"/>
          <a:stretch>
            <a:fillRect/>
          </a:stretch>
        </p:blipFill>
        <p:spPr>
          <a:xfrm>
            <a:off x="8724900" y="3195638"/>
            <a:ext cx="560388" cy="595312"/>
          </a:xfrm>
          <a:prstGeom prst="rect">
            <a:avLst/>
          </a:prstGeom>
          <a:noFill/>
          <a:ln w="9525">
            <a:noFill/>
            <a:miter/>
          </a:ln>
        </p:spPr>
      </p:pic>
      <p:pic>
        <p:nvPicPr>
          <p:cNvPr id="648204" name="图片 648203"/>
          <p:cNvPicPr/>
          <p:nvPr/>
        </p:nvPicPr>
        <p:blipFill>
          <a:blip r:embed="rId2" cstate="print"/>
          <a:stretch>
            <a:fillRect/>
          </a:stretch>
        </p:blipFill>
        <p:spPr>
          <a:xfrm>
            <a:off x="9852025" y="3192463"/>
            <a:ext cx="560388" cy="596900"/>
          </a:xfrm>
          <a:prstGeom prst="rect">
            <a:avLst/>
          </a:prstGeom>
          <a:noFill/>
          <a:ln w="9525">
            <a:noFill/>
            <a:miter/>
          </a:ln>
        </p:spPr>
      </p:pic>
      <p:sp>
        <p:nvSpPr>
          <p:cNvPr id="648205" name="直接连接符 648204"/>
          <p:cNvSpPr/>
          <p:nvPr/>
        </p:nvSpPr>
        <p:spPr>
          <a:xfrm>
            <a:off x="4875213" y="2643188"/>
            <a:ext cx="2509837" cy="1587"/>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8206" name="直接连接符 648205"/>
          <p:cNvSpPr/>
          <p:nvPr/>
        </p:nvSpPr>
        <p:spPr>
          <a:xfrm>
            <a:off x="5567363" y="2643188"/>
            <a:ext cx="0" cy="566737"/>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pic>
        <p:nvPicPr>
          <p:cNvPr id="648207" name="图片 648206"/>
          <p:cNvPicPr/>
          <p:nvPr/>
        </p:nvPicPr>
        <p:blipFill>
          <a:blip r:embed="rId2" cstate="print"/>
          <a:stretch>
            <a:fillRect/>
          </a:stretch>
        </p:blipFill>
        <p:spPr>
          <a:xfrm>
            <a:off x="5289550" y="3178175"/>
            <a:ext cx="560388" cy="595313"/>
          </a:xfrm>
          <a:prstGeom prst="rect">
            <a:avLst/>
          </a:prstGeom>
          <a:noFill/>
          <a:ln w="9525">
            <a:noFill/>
            <a:miter/>
          </a:ln>
        </p:spPr>
      </p:pic>
      <p:pic>
        <p:nvPicPr>
          <p:cNvPr id="648208" name="图片 648207"/>
          <p:cNvPicPr/>
          <p:nvPr/>
        </p:nvPicPr>
        <p:blipFill>
          <a:blip r:embed="rId2" cstate="print"/>
          <a:stretch>
            <a:fillRect/>
          </a:stretch>
        </p:blipFill>
        <p:spPr>
          <a:xfrm>
            <a:off x="6330950" y="3176588"/>
            <a:ext cx="560388" cy="595312"/>
          </a:xfrm>
          <a:prstGeom prst="rect">
            <a:avLst/>
          </a:prstGeom>
          <a:noFill/>
          <a:ln w="9525">
            <a:noFill/>
            <a:miter/>
          </a:ln>
        </p:spPr>
      </p:pic>
      <p:sp>
        <p:nvSpPr>
          <p:cNvPr id="648209" name="直接连接符 648208"/>
          <p:cNvSpPr/>
          <p:nvPr/>
        </p:nvSpPr>
        <p:spPr>
          <a:xfrm>
            <a:off x="3509963" y="2651125"/>
            <a:ext cx="0" cy="590550"/>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8210" name="矩形 648209"/>
          <p:cNvSpPr/>
          <p:nvPr/>
        </p:nvSpPr>
        <p:spPr>
          <a:xfrm>
            <a:off x="1698625" y="2598738"/>
            <a:ext cx="115888" cy="122237"/>
          </a:xfrm>
          <a:prstGeom prst="rect">
            <a:avLst/>
          </a:prstGeom>
          <a:solidFill>
            <a:schemeClr val="folHlink"/>
          </a:solidFill>
          <a:ln w="12700" cap="flat" cmpd="sng">
            <a:solidFill>
              <a:schemeClr val="folHlink"/>
            </a:solidFill>
            <a:prstDash val="solid"/>
            <a:miter/>
            <a:headEnd type="none" w="med" len="med"/>
            <a:tailEnd type="none" w="med" len="med"/>
          </a:ln>
        </p:spPr>
        <p:txBody>
          <a:bodyPr/>
          <a:lstStyle/>
          <a:p>
            <a:endParaRPr lang="zh-CN" altLang="en-US" b="1">
              <a:latin typeface="黑体" pitchFamily="2" charset="-122"/>
              <a:ea typeface="黑体" pitchFamily="2" charset="-122"/>
            </a:endParaRPr>
          </a:p>
        </p:txBody>
      </p:sp>
      <p:sp>
        <p:nvSpPr>
          <p:cNvPr id="648211" name="直接连接符 648210"/>
          <p:cNvSpPr/>
          <p:nvPr/>
        </p:nvSpPr>
        <p:spPr>
          <a:xfrm flipV="1">
            <a:off x="1774825" y="2660650"/>
            <a:ext cx="2001838" cy="1588"/>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8212" name="直接连接符 648211"/>
          <p:cNvSpPr/>
          <p:nvPr/>
        </p:nvSpPr>
        <p:spPr>
          <a:xfrm>
            <a:off x="2166938" y="2662238"/>
            <a:ext cx="0" cy="568325"/>
          </a:xfrm>
          <a:prstGeom prst="line">
            <a:avLst/>
          </a:prstGeom>
          <a:ln w="2857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pic>
        <p:nvPicPr>
          <p:cNvPr id="648213" name="图片 648212"/>
          <p:cNvPicPr/>
          <p:nvPr/>
        </p:nvPicPr>
        <p:blipFill>
          <a:blip r:embed="rId2" cstate="print"/>
          <a:stretch>
            <a:fillRect/>
          </a:stretch>
        </p:blipFill>
        <p:spPr>
          <a:xfrm>
            <a:off x="1889125" y="3197225"/>
            <a:ext cx="558800" cy="598488"/>
          </a:xfrm>
          <a:prstGeom prst="rect">
            <a:avLst/>
          </a:prstGeom>
          <a:noFill/>
          <a:ln w="9525">
            <a:noFill/>
            <a:miter/>
          </a:ln>
        </p:spPr>
      </p:pic>
      <p:pic>
        <p:nvPicPr>
          <p:cNvPr id="648214" name="图片 648213"/>
          <p:cNvPicPr/>
          <p:nvPr/>
        </p:nvPicPr>
        <p:blipFill>
          <a:blip r:embed="rId2" cstate="print"/>
          <a:stretch>
            <a:fillRect/>
          </a:stretch>
        </p:blipFill>
        <p:spPr>
          <a:xfrm>
            <a:off x="3208338" y="3195638"/>
            <a:ext cx="558800" cy="596900"/>
          </a:xfrm>
          <a:prstGeom prst="rect">
            <a:avLst/>
          </a:prstGeom>
          <a:noFill/>
          <a:ln w="9525">
            <a:noFill/>
            <a:miter/>
          </a:ln>
        </p:spPr>
      </p:pic>
      <p:pic>
        <p:nvPicPr>
          <p:cNvPr id="648216" name="图片 648215"/>
          <p:cNvPicPr/>
          <p:nvPr/>
        </p:nvPicPr>
        <p:blipFill>
          <a:blip r:embed="rId3" cstate="print"/>
          <a:stretch>
            <a:fillRect/>
          </a:stretch>
        </p:blipFill>
        <p:spPr>
          <a:xfrm>
            <a:off x="3748088" y="2085975"/>
            <a:ext cx="1201737" cy="776288"/>
          </a:xfrm>
          <a:prstGeom prst="rect">
            <a:avLst/>
          </a:prstGeom>
          <a:noFill/>
          <a:ln w="12699">
            <a:noFill/>
            <a:miter/>
          </a:ln>
        </p:spPr>
      </p:pic>
      <p:pic>
        <p:nvPicPr>
          <p:cNvPr id="648217" name="图片 648216"/>
          <p:cNvPicPr/>
          <p:nvPr/>
        </p:nvPicPr>
        <p:blipFill>
          <a:blip r:embed="rId3" cstate="print"/>
          <a:stretch>
            <a:fillRect/>
          </a:stretch>
        </p:blipFill>
        <p:spPr>
          <a:xfrm>
            <a:off x="7224713" y="2085975"/>
            <a:ext cx="1203325" cy="776288"/>
          </a:xfrm>
          <a:prstGeom prst="rect">
            <a:avLst/>
          </a:prstGeom>
          <a:noFill/>
          <a:ln w="12699">
            <a:noFill/>
            <a:miter/>
          </a:ln>
        </p:spPr>
      </p:pic>
      <p:sp>
        <p:nvSpPr>
          <p:cNvPr id="648218" name="矩形 648217"/>
          <p:cNvSpPr/>
          <p:nvPr/>
        </p:nvSpPr>
        <p:spPr>
          <a:xfrm>
            <a:off x="3935413" y="1989138"/>
            <a:ext cx="811120"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800" b="1" dirty="0">
                <a:solidFill>
                  <a:schemeClr val="folHlink"/>
                </a:solidFill>
                <a:latin typeface="黑体" pitchFamily="2" charset="-122"/>
                <a:ea typeface="黑体" pitchFamily="2" charset="-122"/>
              </a:rPr>
              <a:t>网桥</a:t>
            </a:r>
            <a:r>
              <a:rPr lang="zh-CN" altLang="en-US" sz="800" b="1" dirty="0">
                <a:solidFill>
                  <a:schemeClr val="folHlink"/>
                </a:solidFill>
                <a:latin typeface="黑体" pitchFamily="2" charset="-122"/>
                <a:ea typeface="黑体" pitchFamily="2" charset="-122"/>
              </a:rPr>
              <a:t> </a:t>
            </a:r>
            <a:r>
              <a:rPr lang="en-US" altLang="zh-CN" sz="1800" b="1">
                <a:solidFill>
                  <a:schemeClr val="folHlink"/>
                </a:solidFill>
                <a:latin typeface="黑体" pitchFamily="2" charset="-122"/>
                <a:ea typeface="黑体" pitchFamily="2" charset="-122"/>
              </a:rPr>
              <a:t>1</a:t>
            </a:r>
            <a:endParaRPr lang="en-US" altLang="zh-CN" sz="1800" b="1" baseline="-25000">
              <a:solidFill>
                <a:schemeClr val="folHlink"/>
              </a:solidFill>
              <a:latin typeface="黑体" pitchFamily="2" charset="-122"/>
              <a:ea typeface="黑体" pitchFamily="2" charset="-122"/>
            </a:endParaRPr>
          </a:p>
        </p:txBody>
      </p:sp>
      <p:sp>
        <p:nvSpPr>
          <p:cNvPr id="648219" name="矩形 648218"/>
          <p:cNvSpPr/>
          <p:nvPr/>
        </p:nvSpPr>
        <p:spPr>
          <a:xfrm>
            <a:off x="1639888" y="3125788"/>
            <a:ext cx="298160"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chemeClr val="folHlink"/>
                </a:solidFill>
                <a:latin typeface="黑体" pitchFamily="2" charset="-122"/>
                <a:ea typeface="黑体" pitchFamily="2" charset="-122"/>
              </a:rPr>
              <a:t>A</a:t>
            </a:r>
            <a:endParaRPr lang="en-US" altLang="zh-CN" sz="1800" b="1" baseline="-25000">
              <a:solidFill>
                <a:schemeClr val="folHlink"/>
              </a:solidFill>
              <a:latin typeface="黑体" pitchFamily="2" charset="-122"/>
              <a:ea typeface="黑体" pitchFamily="2" charset="-122"/>
            </a:endParaRPr>
          </a:p>
        </p:txBody>
      </p:sp>
      <p:sp>
        <p:nvSpPr>
          <p:cNvPr id="648220" name="矩形 648219"/>
          <p:cNvSpPr/>
          <p:nvPr/>
        </p:nvSpPr>
        <p:spPr>
          <a:xfrm>
            <a:off x="2982913" y="3125788"/>
            <a:ext cx="298160"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chemeClr val="folHlink"/>
                </a:solidFill>
                <a:latin typeface="黑体" pitchFamily="2" charset="-122"/>
                <a:ea typeface="黑体" pitchFamily="2" charset="-122"/>
              </a:rPr>
              <a:t>B</a:t>
            </a:r>
            <a:endParaRPr lang="en-US" altLang="zh-CN" sz="1800" b="1" baseline="-25000">
              <a:solidFill>
                <a:schemeClr val="folHlink"/>
              </a:solidFill>
              <a:latin typeface="黑体" pitchFamily="2" charset="-122"/>
              <a:ea typeface="黑体" pitchFamily="2" charset="-122"/>
            </a:endParaRPr>
          </a:p>
        </p:txBody>
      </p:sp>
      <p:sp>
        <p:nvSpPr>
          <p:cNvPr id="648221" name="矩形 648220"/>
          <p:cNvSpPr/>
          <p:nvPr/>
        </p:nvSpPr>
        <p:spPr>
          <a:xfrm>
            <a:off x="5008563" y="3125788"/>
            <a:ext cx="298160"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chemeClr val="folHlink"/>
                </a:solidFill>
                <a:latin typeface="黑体" pitchFamily="2" charset="-122"/>
                <a:ea typeface="黑体" pitchFamily="2" charset="-122"/>
              </a:rPr>
              <a:t>C</a:t>
            </a:r>
            <a:endParaRPr lang="en-US" altLang="zh-CN" sz="1800" b="1" baseline="-25000">
              <a:solidFill>
                <a:schemeClr val="folHlink"/>
              </a:solidFill>
              <a:latin typeface="黑体" pitchFamily="2" charset="-122"/>
              <a:ea typeface="黑体" pitchFamily="2" charset="-122"/>
            </a:endParaRPr>
          </a:p>
        </p:txBody>
      </p:sp>
      <p:sp>
        <p:nvSpPr>
          <p:cNvPr id="648222" name="矩形 648221"/>
          <p:cNvSpPr/>
          <p:nvPr/>
        </p:nvSpPr>
        <p:spPr>
          <a:xfrm>
            <a:off x="6107113" y="3125788"/>
            <a:ext cx="298160"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chemeClr val="folHlink"/>
                </a:solidFill>
                <a:latin typeface="黑体" pitchFamily="2" charset="-122"/>
                <a:ea typeface="黑体" pitchFamily="2" charset="-122"/>
              </a:rPr>
              <a:t>D</a:t>
            </a:r>
            <a:endParaRPr lang="en-US" altLang="zh-CN" sz="1800" b="1" baseline="-25000">
              <a:solidFill>
                <a:schemeClr val="folHlink"/>
              </a:solidFill>
              <a:latin typeface="黑体" pitchFamily="2" charset="-122"/>
              <a:ea typeface="黑体" pitchFamily="2" charset="-122"/>
            </a:endParaRPr>
          </a:p>
        </p:txBody>
      </p:sp>
      <p:sp>
        <p:nvSpPr>
          <p:cNvPr id="648223" name="矩形 648222"/>
          <p:cNvSpPr/>
          <p:nvPr/>
        </p:nvSpPr>
        <p:spPr>
          <a:xfrm>
            <a:off x="8510588" y="3125788"/>
            <a:ext cx="298160"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chemeClr val="folHlink"/>
                </a:solidFill>
                <a:latin typeface="黑体" pitchFamily="2" charset="-122"/>
                <a:ea typeface="黑体" pitchFamily="2" charset="-122"/>
              </a:rPr>
              <a:t>E</a:t>
            </a:r>
            <a:endParaRPr lang="en-US" altLang="zh-CN" sz="1800" b="1" baseline="-25000">
              <a:solidFill>
                <a:schemeClr val="folHlink"/>
              </a:solidFill>
              <a:latin typeface="黑体" pitchFamily="2" charset="-122"/>
              <a:ea typeface="黑体" pitchFamily="2" charset="-122"/>
            </a:endParaRPr>
          </a:p>
        </p:txBody>
      </p:sp>
      <p:sp>
        <p:nvSpPr>
          <p:cNvPr id="648224" name="矩形 648223"/>
          <p:cNvSpPr/>
          <p:nvPr/>
        </p:nvSpPr>
        <p:spPr>
          <a:xfrm>
            <a:off x="9628188" y="3125788"/>
            <a:ext cx="298160"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chemeClr val="folHlink"/>
                </a:solidFill>
                <a:latin typeface="黑体" pitchFamily="2" charset="-122"/>
                <a:ea typeface="黑体" pitchFamily="2" charset="-122"/>
              </a:rPr>
              <a:t>F</a:t>
            </a:r>
            <a:endParaRPr lang="en-US" altLang="zh-CN" sz="1800" b="1" baseline="-25000">
              <a:solidFill>
                <a:schemeClr val="folHlink"/>
              </a:solidFill>
              <a:latin typeface="黑体" pitchFamily="2" charset="-122"/>
              <a:ea typeface="黑体" pitchFamily="2" charset="-122"/>
            </a:endParaRPr>
          </a:p>
        </p:txBody>
      </p:sp>
      <p:sp>
        <p:nvSpPr>
          <p:cNvPr id="648225" name="矩形 648224"/>
          <p:cNvSpPr/>
          <p:nvPr/>
        </p:nvSpPr>
        <p:spPr>
          <a:xfrm>
            <a:off x="3444875" y="2214563"/>
            <a:ext cx="3073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chemeClr val="folHlink"/>
                </a:solidFill>
                <a:latin typeface="黑体" pitchFamily="2" charset="-122"/>
                <a:ea typeface="黑体" pitchFamily="2" charset="-122"/>
              </a:rPr>
              <a:t>1</a:t>
            </a:r>
            <a:endParaRPr lang="en-US" altLang="zh-CN" sz="1800" b="1" baseline="-25000">
              <a:solidFill>
                <a:schemeClr val="folHlink"/>
              </a:solidFill>
              <a:latin typeface="黑体" pitchFamily="2" charset="-122"/>
              <a:ea typeface="黑体" pitchFamily="2" charset="-122"/>
            </a:endParaRPr>
          </a:p>
        </p:txBody>
      </p:sp>
      <p:sp>
        <p:nvSpPr>
          <p:cNvPr id="648226" name="矩形 648225"/>
          <p:cNvSpPr/>
          <p:nvPr/>
        </p:nvSpPr>
        <p:spPr>
          <a:xfrm>
            <a:off x="4905375" y="2214563"/>
            <a:ext cx="3073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chemeClr val="folHlink"/>
                </a:solidFill>
                <a:latin typeface="黑体" pitchFamily="2" charset="-122"/>
                <a:ea typeface="黑体" pitchFamily="2" charset="-122"/>
              </a:rPr>
              <a:t>2</a:t>
            </a:r>
            <a:endParaRPr lang="en-US" altLang="zh-CN" sz="1800" b="1" baseline="-25000">
              <a:solidFill>
                <a:schemeClr val="folHlink"/>
              </a:solidFill>
              <a:latin typeface="黑体" pitchFamily="2" charset="-122"/>
              <a:ea typeface="黑体" pitchFamily="2" charset="-122"/>
            </a:endParaRPr>
          </a:p>
        </p:txBody>
      </p:sp>
      <p:sp>
        <p:nvSpPr>
          <p:cNvPr id="648227" name="矩形 648226"/>
          <p:cNvSpPr/>
          <p:nvPr/>
        </p:nvSpPr>
        <p:spPr>
          <a:xfrm>
            <a:off x="6921500" y="2214563"/>
            <a:ext cx="3073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chemeClr val="folHlink"/>
                </a:solidFill>
                <a:latin typeface="黑体" pitchFamily="2" charset="-122"/>
                <a:ea typeface="黑体" pitchFamily="2" charset="-122"/>
              </a:rPr>
              <a:t>1</a:t>
            </a:r>
            <a:endParaRPr lang="en-US" altLang="zh-CN" sz="1800" b="1" baseline="-25000">
              <a:solidFill>
                <a:schemeClr val="folHlink"/>
              </a:solidFill>
              <a:latin typeface="黑体" pitchFamily="2" charset="-122"/>
              <a:ea typeface="黑体" pitchFamily="2" charset="-122"/>
            </a:endParaRPr>
          </a:p>
        </p:txBody>
      </p:sp>
      <p:sp>
        <p:nvSpPr>
          <p:cNvPr id="648228" name="矩形 648227"/>
          <p:cNvSpPr/>
          <p:nvPr/>
        </p:nvSpPr>
        <p:spPr>
          <a:xfrm>
            <a:off x="8431213" y="2214563"/>
            <a:ext cx="307340" cy="363220"/>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a:solidFill>
                  <a:schemeClr val="folHlink"/>
                </a:solidFill>
                <a:latin typeface="黑体" pitchFamily="2" charset="-122"/>
                <a:ea typeface="黑体" pitchFamily="2" charset="-122"/>
              </a:rPr>
              <a:t>2</a:t>
            </a:r>
            <a:endParaRPr lang="en-US" altLang="zh-CN" sz="1800" b="1" baseline="-25000">
              <a:solidFill>
                <a:schemeClr val="folHlink"/>
              </a:solidFill>
              <a:latin typeface="黑体" pitchFamily="2" charset="-122"/>
              <a:ea typeface="黑体" pitchFamily="2" charset="-122"/>
            </a:endParaRPr>
          </a:p>
        </p:txBody>
      </p:sp>
      <p:sp>
        <p:nvSpPr>
          <p:cNvPr id="648230" name="直接连接符 648229"/>
          <p:cNvSpPr/>
          <p:nvPr/>
        </p:nvSpPr>
        <p:spPr>
          <a:xfrm>
            <a:off x="3617913" y="4359275"/>
            <a:ext cx="1717675" cy="0"/>
          </a:xfrm>
          <a:prstGeom prst="line">
            <a:avLst/>
          </a:prstGeom>
          <a:ln w="952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8231" name="直接连接符 648230"/>
          <p:cNvSpPr/>
          <p:nvPr/>
        </p:nvSpPr>
        <p:spPr>
          <a:xfrm>
            <a:off x="3617913" y="4737100"/>
            <a:ext cx="1717675" cy="0"/>
          </a:xfrm>
          <a:prstGeom prst="line">
            <a:avLst/>
          </a:prstGeom>
          <a:ln w="952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8232" name="直接连接符 648231"/>
          <p:cNvSpPr/>
          <p:nvPr/>
        </p:nvSpPr>
        <p:spPr>
          <a:xfrm>
            <a:off x="3617913" y="5116513"/>
            <a:ext cx="1717675" cy="1587"/>
          </a:xfrm>
          <a:prstGeom prst="line">
            <a:avLst/>
          </a:prstGeom>
          <a:ln w="952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8233" name="直接连接符 648232"/>
          <p:cNvSpPr/>
          <p:nvPr/>
        </p:nvSpPr>
        <p:spPr>
          <a:xfrm>
            <a:off x="4475163" y="3981450"/>
            <a:ext cx="0" cy="1895475"/>
          </a:xfrm>
          <a:prstGeom prst="line">
            <a:avLst/>
          </a:prstGeom>
          <a:ln w="952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8235" name="矩形 648234"/>
          <p:cNvSpPr/>
          <p:nvPr/>
        </p:nvSpPr>
        <p:spPr>
          <a:xfrm>
            <a:off x="7072733" y="3954139"/>
            <a:ext cx="1580562" cy="408317"/>
          </a:xfrm>
          <a:prstGeom prst="rect">
            <a:avLst/>
          </a:prstGeom>
          <a:noFill/>
          <a:ln w="12700">
            <a:noFill/>
            <a:miter/>
          </a:ln>
        </p:spPr>
        <p:txBody>
          <a:bodyPr wrap="none" lIns="90488" tIns="44450" rIns="90488" bIns="44450">
            <a:spAutoFit/>
          </a:bodyPr>
          <a:lstStyle/>
          <a:p>
            <a:pPr lvl="0" defTabSz="762000" eaLnBrk="0" hangingPunct="0">
              <a:lnSpc>
                <a:spcPct val="115000"/>
              </a:lnSpc>
              <a:buClr>
                <a:srgbClr val="000000"/>
              </a:buClr>
            </a:pPr>
            <a:r>
              <a:rPr lang="zh-CN" altLang="en-US" sz="1800" b="1" dirty="0" smtClean="0">
                <a:solidFill>
                  <a:schemeClr val="folHlink"/>
                </a:solidFill>
                <a:latin typeface="黑体" pitchFamily="2" charset="-122"/>
                <a:ea typeface="黑体" pitchFamily="2" charset="-122"/>
              </a:rPr>
              <a:t> 地址   接口</a:t>
            </a:r>
            <a:endParaRPr lang="zh-CN" altLang="en-US" sz="1800" b="1" baseline="-25000" dirty="0">
              <a:solidFill>
                <a:schemeClr val="folHlink"/>
              </a:solidFill>
              <a:latin typeface="黑体" pitchFamily="2" charset="-122"/>
              <a:ea typeface="黑体" pitchFamily="2" charset="-122"/>
            </a:endParaRPr>
          </a:p>
        </p:txBody>
      </p:sp>
      <p:sp>
        <p:nvSpPr>
          <p:cNvPr id="648237" name="直接连接符 648236"/>
          <p:cNvSpPr/>
          <p:nvPr/>
        </p:nvSpPr>
        <p:spPr>
          <a:xfrm>
            <a:off x="7053263" y="4359275"/>
            <a:ext cx="1717675" cy="0"/>
          </a:xfrm>
          <a:prstGeom prst="line">
            <a:avLst/>
          </a:prstGeom>
          <a:ln w="952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8238" name="直接连接符 648237"/>
          <p:cNvSpPr/>
          <p:nvPr/>
        </p:nvSpPr>
        <p:spPr>
          <a:xfrm>
            <a:off x="7053263" y="4737100"/>
            <a:ext cx="1717675" cy="0"/>
          </a:xfrm>
          <a:prstGeom prst="line">
            <a:avLst/>
          </a:prstGeom>
          <a:ln w="952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8239" name="直接连接符 648238"/>
          <p:cNvSpPr/>
          <p:nvPr/>
        </p:nvSpPr>
        <p:spPr>
          <a:xfrm>
            <a:off x="7053263" y="5116513"/>
            <a:ext cx="1717675" cy="1587"/>
          </a:xfrm>
          <a:prstGeom prst="line">
            <a:avLst/>
          </a:prstGeom>
          <a:ln w="952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8240" name="直接连接符 648239"/>
          <p:cNvSpPr/>
          <p:nvPr/>
        </p:nvSpPr>
        <p:spPr>
          <a:xfrm>
            <a:off x="7910513" y="3981450"/>
            <a:ext cx="1587" cy="1514475"/>
          </a:xfrm>
          <a:prstGeom prst="line">
            <a:avLst/>
          </a:prstGeom>
          <a:ln w="952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648242" name="任意多边形 648241"/>
          <p:cNvSpPr/>
          <p:nvPr/>
        </p:nvSpPr>
        <p:spPr>
          <a:xfrm>
            <a:off x="3617913" y="2654300"/>
            <a:ext cx="1717675" cy="1327150"/>
          </a:xfrm>
          <a:custGeom>
            <a:avLst/>
            <a:gdLst/>
            <a:ahLst/>
            <a:cxnLst/>
            <a:rect l="0" t="0" r="0" b="0"/>
            <a:pathLst>
              <a:path w="907" h="635">
                <a:moveTo>
                  <a:pt x="0" y="635"/>
                </a:moveTo>
                <a:lnTo>
                  <a:pt x="317" y="0"/>
                </a:lnTo>
                <a:lnTo>
                  <a:pt x="453" y="0"/>
                </a:lnTo>
                <a:lnTo>
                  <a:pt x="907" y="635"/>
                </a:lnTo>
                <a:lnTo>
                  <a:pt x="0" y="635"/>
                </a:lnTo>
                <a:close/>
              </a:path>
            </a:pathLst>
          </a:custGeom>
          <a:gradFill rotWithShape="1">
            <a:gsLst>
              <a:gs pos="0">
                <a:srgbClr val="FFFF99">
                  <a:gamma/>
                  <a:shade val="46275"/>
                  <a:invGamma/>
                  <a:alpha val="100000"/>
                </a:srgbClr>
              </a:gs>
              <a:gs pos="100000">
                <a:srgbClr val="FFFF99">
                  <a:alpha val="100000"/>
                </a:srgbClr>
              </a:gs>
            </a:gsLst>
            <a:lin ang="5400000" scaled="1"/>
            <a:tileRect/>
          </a:gradFill>
          <a:ln w="9525">
            <a:noFill/>
          </a:ln>
        </p:spPr>
        <p:txBody>
          <a:bodyPr/>
          <a:lstStyle/>
          <a:p>
            <a:endParaRPr lang="zh-CN" altLang="en-US" b="1">
              <a:latin typeface="黑体" pitchFamily="2" charset="-122"/>
              <a:ea typeface="黑体" pitchFamily="2" charset="-122"/>
            </a:endParaRPr>
          </a:p>
        </p:txBody>
      </p:sp>
      <p:sp>
        <p:nvSpPr>
          <p:cNvPr id="648243" name="任意多边形 648242"/>
          <p:cNvSpPr/>
          <p:nvPr/>
        </p:nvSpPr>
        <p:spPr>
          <a:xfrm>
            <a:off x="7053263" y="2654300"/>
            <a:ext cx="1717675" cy="1327150"/>
          </a:xfrm>
          <a:custGeom>
            <a:avLst/>
            <a:gdLst/>
            <a:ahLst/>
            <a:cxnLst/>
            <a:rect l="0" t="0" r="0" b="0"/>
            <a:pathLst>
              <a:path w="907" h="635">
                <a:moveTo>
                  <a:pt x="0" y="635"/>
                </a:moveTo>
                <a:lnTo>
                  <a:pt x="317" y="0"/>
                </a:lnTo>
                <a:lnTo>
                  <a:pt x="453" y="0"/>
                </a:lnTo>
                <a:lnTo>
                  <a:pt x="907" y="635"/>
                </a:lnTo>
                <a:lnTo>
                  <a:pt x="0" y="635"/>
                </a:lnTo>
                <a:close/>
              </a:path>
            </a:pathLst>
          </a:custGeom>
          <a:gradFill rotWithShape="1">
            <a:gsLst>
              <a:gs pos="0">
                <a:srgbClr val="FFFF99">
                  <a:gamma/>
                  <a:shade val="46275"/>
                  <a:invGamma/>
                  <a:alpha val="100000"/>
                </a:srgbClr>
              </a:gs>
              <a:gs pos="100000">
                <a:srgbClr val="FFFF99">
                  <a:alpha val="100000"/>
                </a:srgbClr>
              </a:gs>
            </a:gsLst>
            <a:lin ang="5400000" scaled="1"/>
            <a:tileRect/>
          </a:gradFill>
          <a:ln w="9525">
            <a:noFill/>
          </a:ln>
        </p:spPr>
        <p:txBody>
          <a:bodyPr/>
          <a:lstStyle/>
          <a:p>
            <a:endParaRPr lang="zh-CN" altLang="en-US" b="1">
              <a:latin typeface="黑体" pitchFamily="2" charset="-122"/>
              <a:ea typeface="黑体" pitchFamily="2" charset="-122"/>
            </a:endParaRPr>
          </a:p>
        </p:txBody>
      </p:sp>
      <p:grpSp>
        <p:nvGrpSpPr>
          <p:cNvPr id="648264" name="组合 648263"/>
          <p:cNvGrpSpPr/>
          <p:nvPr/>
        </p:nvGrpSpPr>
        <p:grpSpPr>
          <a:xfrm>
            <a:off x="3748089" y="5043521"/>
            <a:ext cx="4808539" cy="901706"/>
            <a:chOff x="1401" y="3177"/>
            <a:chExt cx="3029" cy="568"/>
          </a:xfrm>
        </p:grpSpPr>
        <p:sp>
          <p:nvSpPr>
            <p:cNvPr id="648244" name="矩形 648243"/>
            <p:cNvSpPr/>
            <p:nvPr/>
          </p:nvSpPr>
          <p:spPr>
            <a:xfrm>
              <a:off x="1401" y="3421"/>
              <a:ext cx="309" cy="324"/>
            </a:xfrm>
            <a:prstGeom prst="rect">
              <a:avLst/>
            </a:prstGeom>
            <a:noFill/>
            <a:ln w="12700">
              <a:noFill/>
              <a:miter/>
            </a:ln>
          </p:spPr>
          <p:txBody>
            <a:bodyPr wrap="none" lIns="90488" tIns="44450" rIns="90488" bIns="44450">
              <a:spAutoFit/>
            </a:bodyPr>
            <a:lstStyle/>
            <a:p>
              <a:pPr lvl="0" defTabSz="762000" eaLnBrk="0" hangingPunct="0">
                <a:lnSpc>
                  <a:spcPct val="115000"/>
                </a:lnSpc>
                <a:buClr>
                  <a:srgbClr val="000000"/>
                </a:buClr>
              </a:pPr>
              <a:r>
                <a:rPr lang="en-US" altLang="zh-CN" sz="2400" b="1" dirty="0">
                  <a:solidFill>
                    <a:schemeClr val="folHlink"/>
                  </a:solidFill>
                  <a:latin typeface="黑体" pitchFamily="2" charset="-122"/>
                  <a:ea typeface="黑体" pitchFamily="2" charset="-122"/>
                </a:rPr>
                <a:t>…</a:t>
              </a:r>
              <a:endParaRPr lang="en-US" altLang="zh-CN" sz="2400" b="1" baseline="-25000" dirty="0">
                <a:solidFill>
                  <a:schemeClr val="folHlink"/>
                </a:solidFill>
                <a:latin typeface="黑体" pitchFamily="2" charset="-122"/>
                <a:ea typeface="黑体" pitchFamily="2" charset="-122"/>
              </a:endParaRPr>
            </a:p>
          </p:txBody>
        </p:sp>
        <p:sp>
          <p:nvSpPr>
            <p:cNvPr id="648245" name="矩形 648244"/>
            <p:cNvSpPr/>
            <p:nvPr/>
          </p:nvSpPr>
          <p:spPr>
            <a:xfrm>
              <a:off x="1927" y="3407"/>
              <a:ext cx="309" cy="324"/>
            </a:xfrm>
            <a:prstGeom prst="rect">
              <a:avLst/>
            </a:prstGeom>
            <a:noFill/>
            <a:ln w="12700">
              <a:noFill/>
              <a:miter/>
            </a:ln>
          </p:spPr>
          <p:txBody>
            <a:bodyPr wrap="none" lIns="90488" tIns="44450" rIns="90488" bIns="44450">
              <a:spAutoFit/>
            </a:bodyPr>
            <a:lstStyle/>
            <a:p>
              <a:pPr lvl="0" defTabSz="762000" eaLnBrk="0" hangingPunct="0">
                <a:lnSpc>
                  <a:spcPct val="115000"/>
                </a:lnSpc>
                <a:buClr>
                  <a:srgbClr val="000000"/>
                </a:buClr>
              </a:pPr>
              <a:r>
                <a:rPr lang="en-US" altLang="zh-CN" sz="2400" b="1" dirty="0">
                  <a:solidFill>
                    <a:schemeClr val="folHlink"/>
                  </a:solidFill>
                  <a:latin typeface="黑体" pitchFamily="2" charset="-122"/>
                  <a:ea typeface="黑体" pitchFamily="2" charset="-122"/>
                </a:rPr>
                <a:t>…</a:t>
              </a:r>
              <a:endParaRPr lang="en-US" altLang="zh-CN" sz="2400" b="1" baseline="-25000" dirty="0">
                <a:solidFill>
                  <a:schemeClr val="folHlink"/>
                </a:solidFill>
                <a:latin typeface="黑体" pitchFamily="2" charset="-122"/>
                <a:ea typeface="黑体" pitchFamily="2" charset="-122"/>
              </a:endParaRPr>
            </a:p>
          </p:txBody>
        </p:sp>
        <p:sp>
          <p:nvSpPr>
            <p:cNvPr id="648246" name="矩形 648245"/>
            <p:cNvSpPr/>
            <p:nvPr/>
          </p:nvSpPr>
          <p:spPr>
            <a:xfrm>
              <a:off x="4121" y="3177"/>
              <a:ext cx="309" cy="324"/>
            </a:xfrm>
            <a:prstGeom prst="rect">
              <a:avLst/>
            </a:prstGeom>
            <a:noFill/>
            <a:ln w="12700">
              <a:noFill/>
              <a:miter/>
            </a:ln>
          </p:spPr>
          <p:txBody>
            <a:bodyPr wrap="none" lIns="90488" tIns="44450" rIns="90488" bIns="44450">
              <a:spAutoFit/>
            </a:bodyPr>
            <a:lstStyle/>
            <a:p>
              <a:pPr lvl="0" defTabSz="762000" eaLnBrk="0" hangingPunct="0">
                <a:lnSpc>
                  <a:spcPct val="115000"/>
                </a:lnSpc>
                <a:buClr>
                  <a:srgbClr val="000000"/>
                </a:buClr>
              </a:pPr>
              <a:r>
                <a:rPr lang="en-US" altLang="zh-CN" sz="2400" b="1" dirty="0">
                  <a:solidFill>
                    <a:schemeClr val="folHlink"/>
                  </a:solidFill>
                  <a:latin typeface="黑体" pitchFamily="2" charset="-122"/>
                  <a:ea typeface="黑体" pitchFamily="2" charset="-122"/>
                </a:rPr>
                <a:t>…</a:t>
              </a:r>
              <a:endParaRPr lang="en-US" altLang="zh-CN" sz="2400" b="1" baseline="-25000" dirty="0">
                <a:solidFill>
                  <a:schemeClr val="folHlink"/>
                </a:solidFill>
                <a:latin typeface="黑体" pitchFamily="2" charset="-122"/>
                <a:ea typeface="黑体" pitchFamily="2" charset="-122"/>
              </a:endParaRPr>
            </a:p>
          </p:txBody>
        </p:sp>
        <p:sp>
          <p:nvSpPr>
            <p:cNvPr id="648247" name="矩形 648246"/>
            <p:cNvSpPr/>
            <p:nvPr/>
          </p:nvSpPr>
          <p:spPr>
            <a:xfrm>
              <a:off x="3588" y="3184"/>
              <a:ext cx="309" cy="324"/>
            </a:xfrm>
            <a:prstGeom prst="rect">
              <a:avLst/>
            </a:prstGeom>
            <a:noFill/>
            <a:ln w="12700">
              <a:noFill/>
              <a:miter/>
            </a:ln>
          </p:spPr>
          <p:txBody>
            <a:bodyPr wrap="none" lIns="90488" tIns="44450" rIns="90488" bIns="44450">
              <a:spAutoFit/>
            </a:bodyPr>
            <a:lstStyle/>
            <a:p>
              <a:pPr lvl="0" defTabSz="762000" eaLnBrk="0" hangingPunct="0">
                <a:lnSpc>
                  <a:spcPct val="115000"/>
                </a:lnSpc>
                <a:buClr>
                  <a:srgbClr val="000000"/>
                </a:buClr>
              </a:pPr>
              <a:r>
                <a:rPr lang="en-US" altLang="zh-CN" sz="2400" b="1" dirty="0" smtClean="0">
                  <a:solidFill>
                    <a:schemeClr val="folHlink"/>
                  </a:solidFill>
                  <a:latin typeface="黑体" pitchFamily="2" charset="-122"/>
                  <a:ea typeface="黑体" pitchFamily="2" charset="-122"/>
                </a:rPr>
                <a:t>…</a:t>
              </a:r>
              <a:endParaRPr lang="en-US" altLang="zh-CN" sz="2400" b="1" baseline="-25000" dirty="0">
                <a:solidFill>
                  <a:schemeClr val="folHlink"/>
                </a:solidFill>
                <a:latin typeface="黑体" pitchFamily="2" charset="-122"/>
                <a:ea typeface="黑体" pitchFamily="2" charset="-122"/>
              </a:endParaRPr>
            </a:p>
          </p:txBody>
        </p:sp>
      </p:grpSp>
      <p:sp>
        <p:nvSpPr>
          <p:cNvPr id="648248" name="直接连接符 648247"/>
          <p:cNvSpPr/>
          <p:nvPr/>
        </p:nvSpPr>
        <p:spPr>
          <a:xfrm>
            <a:off x="3617913" y="5494338"/>
            <a:ext cx="1717675" cy="1587"/>
          </a:xfrm>
          <a:prstGeom prst="line">
            <a:avLst/>
          </a:prstGeom>
          <a:ln w="9525" cap="flat" cmpd="sng">
            <a:solidFill>
              <a:schemeClr val="folHlink"/>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grpSp>
        <p:nvGrpSpPr>
          <p:cNvPr id="648261" name="组合 648260"/>
          <p:cNvGrpSpPr/>
          <p:nvPr/>
        </p:nvGrpSpPr>
        <p:grpSpPr>
          <a:xfrm>
            <a:off x="2711450" y="5111764"/>
            <a:ext cx="2406650" cy="727077"/>
            <a:chOff x="748" y="3220"/>
            <a:chExt cx="1516" cy="458"/>
          </a:xfrm>
        </p:grpSpPr>
        <p:sp>
          <p:nvSpPr>
            <p:cNvPr id="648249" name="矩形 648248"/>
            <p:cNvSpPr/>
            <p:nvPr/>
          </p:nvSpPr>
          <p:spPr>
            <a:xfrm>
              <a:off x="1485" y="3233"/>
              <a:ext cx="779" cy="231"/>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dirty="0">
                  <a:solidFill>
                    <a:schemeClr val="folHlink"/>
                  </a:solidFill>
                  <a:latin typeface="黑体" pitchFamily="2" charset="-122"/>
                  <a:ea typeface="黑体" pitchFamily="2" charset="-122"/>
                </a:rPr>
                <a:t>B      </a:t>
              </a:r>
              <a:r>
                <a:rPr lang="en-US" altLang="zh-CN" sz="1800" b="1" dirty="0" smtClean="0">
                  <a:solidFill>
                    <a:schemeClr val="folHlink"/>
                  </a:solidFill>
                  <a:latin typeface="黑体" pitchFamily="2" charset="-122"/>
                  <a:ea typeface="黑体" pitchFamily="2" charset="-122"/>
                </a:rPr>
                <a:t> </a:t>
              </a:r>
              <a:r>
                <a:rPr lang="en-US" altLang="zh-CN" sz="1800" b="1" dirty="0">
                  <a:solidFill>
                    <a:schemeClr val="folHlink"/>
                  </a:solidFill>
                  <a:latin typeface="黑体" pitchFamily="2" charset="-122"/>
                  <a:ea typeface="黑体" pitchFamily="2" charset="-122"/>
                </a:rPr>
                <a:t>1</a:t>
              </a:r>
              <a:endParaRPr lang="en-US" altLang="zh-CN" sz="1800" b="1" baseline="-25000" dirty="0">
                <a:solidFill>
                  <a:schemeClr val="folHlink"/>
                </a:solidFill>
                <a:latin typeface="黑体" pitchFamily="2" charset="-122"/>
                <a:ea typeface="黑体" pitchFamily="2" charset="-122"/>
              </a:endParaRPr>
            </a:p>
          </p:txBody>
        </p:sp>
        <p:sp>
          <p:nvSpPr>
            <p:cNvPr id="648253" name="矩形 648252"/>
            <p:cNvSpPr/>
            <p:nvPr/>
          </p:nvSpPr>
          <p:spPr>
            <a:xfrm>
              <a:off x="748" y="3220"/>
              <a:ext cx="556" cy="458"/>
            </a:xfrm>
            <a:prstGeom prst="rect">
              <a:avLst/>
            </a:prstGeom>
            <a:noFill/>
            <a:ln w="12700">
              <a:noFill/>
              <a:miter/>
            </a:ln>
          </p:spPr>
          <p:txBody>
            <a:bodyPr wrap="none" lIns="90488" tIns="44450" rIns="90488" bIns="44450">
              <a:spAutoFit/>
            </a:bodyPr>
            <a:lstStyle/>
            <a:p>
              <a:pPr lvl="0" defTabSz="762000" eaLnBrk="0" hangingPunct="0">
                <a:lnSpc>
                  <a:spcPct val="115000"/>
                </a:lnSpc>
                <a:buClr>
                  <a:srgbClr val="000000"/>
                </a:buClr>
              </a:pPr>
              <a:r>
                <a:rPr lang="en-US" altLang="zh-CN" sz="1800" b="1" dirty="0">
                  <a:solidFill>
                    <a:schemeClr val="folHlink"/>
                  </a:solidFill>
                  <a:latin typeface="黑体" pitchFamily="2" charset="-122"/>
                  <a:ea typeface="黑体" pitchFamily="2" charset="-122"/>
                </a:rPr>
                <a:t>B → </a:t>
              </a:r>
              <a:r>
                <a:rPr lang="en-US" altLang="zh-CN" sz="1800" b="1" dirty="0" smtClean="0">
                  <a:solidFill>
                    <a:schemeClr val="folHlink"/>
                  </a:solidFill>
                  <a:latin typeface="黑体" pitchFamily="2" charset="-122"/>
                  <a:ea typeface="黑体" pitchFamily="2" charset="-122"/>
                </a:rPr>
                <a:t>A</a:t>
              </a:r>
            </a:p>
            <a:p>
              <a:pPr lvl="0" defTabSz="762000" eaLnBrk="0" hangingPunct="0">
                <a:lnSpc>
                  <a:spcPct val="115000"/>
                </a:lnSpc>
                <a:buClr>
                  <a:srgbClr val="000000"/>
                </a:buClr>
              </a:pPr>
              <a:r>
                <a:rPr lang="en-US" altLang="zh-CN" b="1" dirty="0" smtClean="0">
                  <a:solidFill>
                    <a:schemeClr val="folHlink"/>
                  </a:solidFill>
                  <a:latin typeface="黑体" pitchFamily="2" charset="-122"/>
                  <a:ea typeface="黑体" pitchFamily="2" charset="-122"/>
                </a:rPr>
                <a:t>A </a:t>
              </a:r>
              <a:r>
                <a:rPr lang="en-US" altLang="zh-CN" b="1" dirty="0" smtClean="0">
                  <a:solidFill>
                    <a:schemeClr val="folHlink"/>
                  </a:solidFill>
                  <a:latin typeface="黑体" pitchFamily="2" charset="-122"/>
                  <a:ea typeface="黑体" pitchFamily="2" charset="-122"/>
                </a:rPr>
                <a:t>→C</a:t>
              </a:r>
              <a:endParaRPr lang="en-US" altLang="zh-CN" sz="1800" b="1" dirty="0" smtClean="0">
                <a:solidFill>
                  <a:schemeClr val="folHlink"/>
                </a:solidFill>
                <a:latin typeface="黑体" pitchFamily="2" charset="-122"/>
                <a:ea typeface="黑体" pitchFamily="2" charset="-122"/>
              </a:endParaRPr>
            </a:p>
          </p:txBody>
        </p:sp>
      </p:grpSp>
      <p:grpSp>
        <p:nvGrpSpPr>
          <p:cNvPr id="648259" name="组合 648258"/>
          <p:cNvGrpSpPr/>
          <p:nvPr/>
        </p:nvGrpSpPr>
        <p:grpSpPr>
          <a:xfrm>
            <a:off x="2701925" y="4341818"/>
            <a:ext cx="2416175" cy="407988"/>
            <a:chOff x="742" y="2735"/>
            <a:chExt cx="1522" cy="257"/>
          </a:xfrm>
        </p:grpSpPr>
        <p:sp>
          <p:nvSpPr>
            <p:cNvPr id="648234" name="矩形 648233"/>
            <p:cNvSpPr/>
            <p:nvPr/>
          </p:nvSpPr>
          <p:spPr>
            <a:xfrm>
              <a:off x="742" y="2735"/>
              <a:ext cx="551" cy="257"/>
            </a:xfrm>
            <a:prstGeom prst="rect">
              <a:avLst/>
            </a:prstGeom>
            <a:noFill/>
            <a:ln w="12700">
              <a:noFill/>
              <a:miter/>
            </a:ln>
          </p:spPr>
          <p:txBody>
            <a:bodyPr wrap="none" lIns="90488" tIns="44450" rIns="90488" bIns="44450">
              <a:spAutoFit/>
            </a:bodyPr>
            <a:lstStyle/>
            <a:p>
              <a:pPr lvl="0" defTabSz="762000" eaLnBrk="0" hangingPunct="0">
                <a:lnSpc>
                  <a:spcPct val="115000"/>
                </a:lnSpc>
                <a:buClr>
                  <a:srgbClr val="000000"/>
                </a:buClr>
              </a:pPr>
              <a:r>
                <a:rPr lang="en-US" altLang="zh-CN" sz="1800" b="1">
                  <a:solidFill>
                    <a:schemeClr val="folHlink"/>
                  </a:solidFill>
                  <a:latin typeface="黑体" pitchFamily="2" charset="-122"/>
                  <a:ea typeface="黑体" pitchFamily="2" charset="-122"/>
                </a:rPr>
                <a:t>A → B</a:t>
              </a:r>
              <a:endParaRPr lang="en-US" altLang="zh-CN" sz="1800" b="1" baseline="-25000">
                <a:solidFill>
                  <a:schemeClr val="folHlink"/>
                </a:solidFill>
                <a:latin typeface="黑体" pitchFamily="2" charset="-122"/>
                <a:ea typeface="黑体" pitchFamily="2" charset="-122"/>
              </a:endParaRPr>
            </a:p>
          </p:txBody>
        </p:sp>
        <p:sp>
          <p:nvSpPr>
            <p:cNvPr id="648255" name="矩形 648254"/>
            <p:cNvSpPr/>
            <p:nvPr/>
          </p:nvSpPr>
          <p:spPr>
            <a:xfrm>
              <a:off x="1485" y="2748"/>
              <a:ext cx="779" cy="231"/>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dirty="0">
                  <a:solidFill>
                    <a:schemeClr val="folHlink"/>
                  </a:solidFill>
                  <a:latin typeface="黑体" pitchFamily="2" charset="-122"/>
                  <a:ea typeface="黑体" pitchFamily="2" charset="-122"/>
                </a:rPr>
                <a:t>A       </a:t>
              </a:r>
              <a:r>
                <a:rPr lang="en-US" altLang="zh-CN" sz="1800" b="1" dirty="0" smtClean="0">
                  <a:solidFill>
                    <a:schemeClr val="folHlink"/>
                  </a:solidFill>
                  <a:latin typeface="黑体" pitchFamily="2" charset="-122"/>
                  <a:ea typeface="黑体" pitchFamily="2" charset="-122"/>
                </a:rPr>
                <a:t>1</a:t>
              </a:r>
              <a:endParaRPr lang="en-US" altLang="zh-CN" sz="1800" b="1" baseline="-25000" dirty="0">
                <a:solidFill>
                  <a:schemeClr val="folHlink"/>
                </a:solidFill>
                <a:latin typeface="黑体" pitchFamily="2" charset="-122"/>
                <a:ea typeface="黑体" pitchFamily="2" charset="-122"/>
              </a:endParaRPr>
            </a:p>
          </p:txBody>
        </p:sp>
      </p:grpSp>
      <p:grpSp>
        <p:nvGrpSpPr>
          <p:cNvPr id="648260" name="组合 648259"/>
          <p:cNvGrpSpPr/>
          <p:nvPr/>
        </p:nvGrpSpPr>
        <p:grpSpPr>
          <a:xfrm>
            <a:off x="2711450" y="4724406"/>
            <a:ext cx="2413000" cy="407988"/>
            <a:chOff x="748" y="2976"/>
            <a:chExt cx="1520" cy="257"/>
          </a:xfrm>
        </p:grpSpPr>
        <p:sp>
          <p:nvSpPr>
            <p:cNvPr id="648252" name="矩形 648251"/>
            <p:cNvSpPr/>
            <p:nvPr/>
          </p:nvSpPr>
          <p:spPr>
            <a:xfrm>
              <a:off x="748" y="2976"/>
              <a:ext cx="551" cy="257"/>
            </a:xfrm>
            <a:prstGeom prst="rect">
              <a:avLst/>
            </a:prstGeom>
            <a:noFill/>
            <a:ln w="12700">
              <a:noFill/>
              <a:miter/>
            </a:ln>
          </p:spPr>
          <p:txBody>
            <a:bodyPr wrap="none" lIns="90488" tIns="44450" rIns="90488" bIns="44450">
              <a:spAutoFit/>
            </a:bodyPr>
            <a:lstStyle/>
            <a:p>
              <a:pPr lvl="0" defTabSz="762000" eaLnBrk="0" hangingPunct="0">
                <a:lnSpc>
                  <a:spcPct val="115000"/>
                </a:lnSpc>
                <a:buClr>
                  <a:srgbClr val="000000"/>
                </a:buClr>
              </a:pPr>
              <a:r>
                <a:rPr lang="en-US" altLang="zh-CN" sz="1800" b="1">
                  <a:solidFill>
                    <a:schemeClr val="folHlink"/>
                  </a:solidFill>
                  <a:latin typeface="黑体" pitchFamily="2" charset="-122"/>
                  <a:ea typeface="黑体" pitchFamily="2" charset="-122"/>
                </a:rPr>
                <a:t>F → C</a:t>
              </a:r>
              <a:endParaRPr lang="en-US" altLang="zh-CN" sz="1800" b="1" baseline="-25000">
                <a:solidFill>
                  <a:schemeClr val="folHlink"/>
                </a:solidFill>
                <a:latin typeface="黑体" pitchFamily="2" charset="-122"/>
                <a:ea typeface="黑体" pitchFamily="2" charset="-122"/>
              </a:endParaRPr>
            </a:p>
          </p:txBody>
        </p:sp>
        <p:sp>
          <p:nvSpPr>
            <p:cNvPr id="648256" name="矩形 648255"/>
            <p:cNvSpPr/>
            <p:nvPr/>
          </p:nvSpPr>
          <p:spPr>
            <a:xfrm>
              <a:off x="1489" y="2989"/>
              <a:ext cx="779" cy="231"/>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dirty="0">
                  <a:solidFill>
                    <a:schemeClr val="folHlink"/>
                  </a:solidFill>
                  <a:latin typeface="黑体" pitchFamily="2" charset="-122"/>
                  <a:ea typeface="黑体" pitchFamily="2" charset="-122"/>
                </a:rPr>
                <a:t>F      </a:t>
              </a:r>
              <a:r>
                <a:rPr lang="en-US" altLang="zh-CN" sz="1800" b="1" dirty="0" smtClean="0">
                  <a:solidFill>
                    <a:schemeClr val="folHlink"/>
                  </a:solidFill>
                  <a:latin typeface="黑体" pitchFamily="2" charset="-122"/>
                  <a:ea typeface="黑体" pitchFamily="2" charset="-122"/>
                </a:rPr>
                <a:t> </a:t>
              </a:r>
              <a:r>
                <a:rPr lang="en-US" altLang="zh-CN" sz="1800" b="1" dirty="0">
                  <a:solidFill>
                    <a:schemeClr val="folHlink"/>
                  </a:solidFill>
                  <a:latin typeface="黑体" pitchFamily="2" charset="-122"/>
                  <a:ea typeface="黑体" pitchFamily="2" charset="-122"/>
                </a:rPr>
                <a:t>2</a:t>
              </a:r>
              <a:endParaRPr lang="en-US" altLang="zh-CN" sz="1800" b="1" baseline="-25000" dirty="0">
                <a:solidFill>
                  <a:schemeClr val="folHlink"/>
                </a:solidFill>
                <a:latin typeface="黑体" pitchFamily="2" charset="-122"/>
                <a:ea typeface="黑体" pitchFamily="2" charset="-122"/>
              </a:endParaRPr>
            </a:p>
          </p:txBody>
        </p:sp>
      </p:grpSp>
      <p:grpSp>
        <p:nvGrpSpPr>
          <p:cNvPr id="648262" name="组合 648261"/>
          <p:cNvGrpSpPr/>
          <p:nvPr/>
        </p:nvGrpSpPr>
        <p:grpSpPr>
          <a:xfrm>
            <a:off x="6138864" y="4319588"/>
            <a:ext cx="2411413" cy="407987"/>
            <a:chOff x="2907" y="2721"/>
            <a:chExt cx="1519" cy="257"/>
          </a:xfrm>
        </p:grpSpPr>
        <p:sp>
          <p:nvSpPr>
            <p:cNvPr id="648241" name="矩形 648240"/>
            <p:cNvSpPr/>
            <p:nvPr/>
          </p:nvSpPr>
          <p:spPr>
            <a:xfrm>
              <a:off x="2907" y="2721"/>
              <a:ext cx="551" cy="257"/>
            </a:xfrm>
            <a:prstGeom prst="rect">
              <a:avLst/>
            </a:prstGeom>
            <a:noFill/>
            <a:ln w="12700">
              <a:noFill/>
              <a:miter/>
            </a:ln>
          </p:spPr>
          <p:txBody>
            <a:bodyPr wrap="none" lIns="90488" tIns="44450" rIns="90488" bIns="44450">
              <a:spAutoFit/>
            </a:bodyPr>
            <a:lstStyle/>
            <a:p>
              <a:pPr lvl="0" defTabSz="762000" eaLnBrk="0" hangingPunct="0">
                <a:lnSpc>
                  <a:spcPct val="115000"/>
                </a:lnSpc>
                <a:buClr>
                  <a:srgbClr val="000000"/>
                </a:buClr>
              </a:pPr>
              <a:r>
                <a:rPr lang="en-US" altLang="zh-CN" sz="1800" b="1">
                  <a:solidFill>
                    <a:schemeClr val="folHlink"/>
                  </a:solidFill>
                  <a:latin typeface="黑体" pitchFamily="2" charset="-122"/>
                  <a:ea typeface="黑体" pitchFamily="2" charset="-122"/>
                </a:rPr>
                <a:t>A → B</a:t>
              </a:r>
            </a:p>
          </p:txBody>
        </p:sp>
        <p:sp>
          <p:nvSpPr>
            <p:cNvPr id="648257" name="矩形 648256"/>
            <p:cNvSpPr/>
            <p:nvPr/>
          </p:nvSpPr>
          <p:spPr>
            <a:xfrm>
              <a:off x="3647" y="2747"/>
              <a:ext cx="779" cy="231"/>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dirty="0">
                  <a:solidFill>
                    <a:schemeClr val="folHlink"/>
                  </a:solidFill>
                  <a:latin typeface="黑体" pitchFamily="2" charset="-122"/>
                  <a:ea typeface="黑体" pitchFamily="2" charset="-122"/>
                </a:rPr>
                <a:t>A      </a:t>
              </a:r>
              <a:r>
                <a:rPr lang="en-US" altLang="zh-CN" sz="1800" b="1" dirty="0" smtClean="0">
                  <a:solidFill>
                    <a:schemeClr val="folHlink"/>
                  </a:solidFill>
                  <a:latin typeface="黑体" pitchFamily="2" charset="-122"/>
                  <a:ea typeface="黑体" pitchFamily="2" charset="-122"/>
                </a:rPr>
                <a:t> </a:t>
              </a:r>
              <a:r>
                <a:rPr lang="en-US" altLang="zh-CN" sz="1800" b="1" dirty="0">
                  <a:solidFill>
                    <a:schemeClr val="folHlink"/>
                  </a:solidFill>
                  <a:latin typeface="黑体" pitchFamily="2" charset="-122"/>
                  <a:ea typeface="黑体" pitchFamily="2" charset="-122"/>
                </a:rPr>
                <a:t>1</a:t>
              </a:r>
              <a:endParaRPr lang="en-US" altLang="zh-CN" sz="1800" b="1" baseline="-25000" dirty="0">
                <a:solidFill>
                  <a:schemeClr val="folHlink"/>
                </a:solidFill>
                <a:latin typeface="黑体" pitchFamily="2" charset="-122"/>
                <a:ea typeface="黑体" pitchFamily="2" charset="-122"/>
              </a:endParaRPr>
            </a:p>
          </p:txBody>
        </p:sp>
      </p:grpSp>
      <p:grpSp>
        <p:nvGrpSpPr>
          <p:cNvPr id="648263" name="组合 648262"/>
          <p:cNvGrpSpPr/>
          <p:nvPr/>
        </p:nvGrpSpPr>
        <p:grpSpPr>
          <a:xfrm>
            <a:off x="6167439" y="4738696"/>
            <a:ext cx="2395538" cy="571501"/>
            <a:chOff x="2925" y="2985"/>
            <a:chExt cx="1509" cy="360"/>
          </a:xfrm>
        </p:grpSpPr>
        <p:sp>
          <p:nvSpPr>
            <p:cNvPr id="648254" name="矩形 648253"/>
            <p:cNvSpPr/>
            <p:nvPr/>
          </p:nvSpPr>
          <p:spPr>
            <a:xfrm>
              <a:off x="2925" y="2985"/>
              <a:ext cx="551" cy="257"/>
            </a:xfrm>
            <a:prstGeom prst="rect">
              <a:avLst/>
            </a:prstGeom>
            <a:noFill/>
            <a:ln w="12700">
              <a:noFill/>
              <a:miter/>
            </a:ln>
          </p:spPr>
          <p:txBody>
            <a:bodyPr wrap="none" lIns="90488" tIns="44450" rIns="90488" bIns="44450">
              <a:spAutoFit/>
            </a:bodyPr>
            <a:lstStyle/>
            <a:p>
              <a:pPr lvl="0" defTabSz="762000" eaLnBrk="0" hangingPunct="0">
                <a:lnSpc>
                  <a:spcPct val="115000"/>
                </a:lnSpc>
                <a:buClr>
                  <a:srgbClr val="000000"/>
                </a:buClr>
              </a:pPr>
              <a:r>
                <a:rPr lang="en-US" altLang="zh-CN" sz="1800" b="1">
                  <a:solidFill>
                    <a:schemeClr val="folHlink"/>
                  </a:solidFill>
                  <a:latin typeface="黑体" pitchFamily="2" charset="-122"/>
                  <a:ea typeface="黑体" pitchFamily="2" charset="-122"/>
                </a:rPr>
                <a:t>F → C</a:t>
              </a:r>
              <a:endParaRPr lang="en-US" altLang="zh-CN" sz="1800" b="1" baseline="-25000">
                <a:solidFill>
                  <a:schemeClr val="folHlink"/>
                </a:solidFill>
                <a:latin typeface="黑体" pitchFamily="2" charset="-122"/>
                <a:ea typeface="黑体" pitchFamily="2" charset="-122"/>
              </a:endParaRPr>
            </a:p>
          </p:txBody>
        </p:sp>
        <p:sp>
          <p:nvSpPr>
            <p:cNvPr id="648258" name="矩形 648257"/>
            <p:cNvSpPr/>
            <p:nvPr/>
          </p:nvSpPr>
          <p:spPr>
            <a:xfrm>
              <a:off x="3655" y="2998"/>
              <a:ext cx="779" cy="34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en-US" altLang="zh-CN" sz="1800" b="1" dirty="0">
                  <a:solidFill>
                    <a:schemeClr val="folHlink"/>
                  </a:solidFill>
                  <a:latin typeface="黑体" pitchFamily="2" charset="-122"/>
                  <a:ea typeface="黑体" pitchFamily="2" charset="-122"/>
                </a:rPr>
                <a:t>F      </a:t>
              </a:r>
              <a:r>
                <a:rPr lang="en-US" altLang="zh-CN" sz="1800" b="1" dirty="0" smtClean="0">
                  <a:solidFill>
                    <a:schemeClr val="folHlink"/>
                  </a:solidFill>
                  <a:latin typeface="黑体" pitchFamily="2" charset="-122"/>
                  <a:ea typeface="黑体" pitchFamily="2" charset="-122"/>
                </a:rPr>
                <a:t> </a:t>
              </a:r>
              <a:r>
                <a:rPr lang="en-US" altLang="zh-CN" sz="1800" b="1" dirty="0" smtClean="0">
                  <a:solidFill>
                    <a:schemeClr val="folHlink"/>
                  </a:solidFill>
                  <a:latin typeface="黑体" pitchFamily="2" charset="-122"/>
                  <a:ea typeface="黑体" pitchFamily="2" charset="-122"/>
                </a:rPr>
                <a:t>2</a:t>
              </a:r>
            </a:p>
            <a:p>
              <a:pPr lvl="0" defTabSz="762000" eaLnBrk="0" hangingPunct="0">
                <a:buClr>
                  <a:srgbClr val="000000"/>
                </a:buClr>
              </a:pPr>
              <a:endParaRPr lang="en-US" altLang="zh-CN" sz="1800" b="1" baseline="-25000" dirty="0">
                <a:solidFill>
                  <a:schemeClr val="folHlink"/>
                </a:solidFill>
                <a:latin typeface="黑体" pitchFamily="2" charset="-122"/>
                <a:ea typeface="黑体" pitchFamily="2" charset="-122"/>
              </a:endParaRPr>
            </a:p>
          </p:txBody>
        </p:sp>
      </p:grpSp>
      <p:sp>
        <p:nvSpPr>
          <p:cNvPr id="648229" name="矩形 648228"/>
          <p:cNvSpPr/>
          <p:nvPr/>
        </p:nvSpPr>
        <p:spPr>
          <a:xfrm>
            <a:off x="3617913" y="3981450"/>
            <a:ext cx="1717675" cy="1895475"/>
          </a:xfrm>
          <a:prstGeom prst="rect">
            <a:avLst/>
          </a:prstGeom>
          <a:noFill/>
          <a:ln w="9525" cap="flat" cmpd="sng">
            <a:solidFill>
              <a:schemeClr val="folHlink"/>
            </a:solidFill>
            <a:prstDash val="solid"/>
            <a:miter/>
            <a:headEnd type="none" w="med" len="med"/>
            <a:tailEnd type="none" w="med" len="med"/>
          </a:ln>
        </p:spPr>
        <p:txBody>
          <a:bodyPr/>
          <a:lstStyle/>
          <a:p>
            <a:endParaRPr lang="zh-CN" altLang="en-US" b="1">
              <a:latin typeface="黑体" pitchFamily="2" charset="-122"/>
              <a:ea typeface="黑体" pitchFamily="2" charset="-122"/>
            </a:endParaRPr>
          </a:p>
        </p:txBody>
      </p:sp>
      <p:sp>
        <p:nvSpPr>
          <p:cNvPr id="648236" name="矩形 648235"/>
          <p:cNvSpPr/>
          <p:nvPr/>
        </p:nvSpPr>
        <p:spPr>
          <a:xfrm>
            <a:off x="7053263" y="3981450"/>
            <a:ext cx="1717675" cy="1514475"/>
          </a:xfrm>
          <a:prstGeom prst="rect">
            <a:avLst/>
          </a:prstGeom>
          <a:noFill/>
          <a:ln w="9525" cap="flat" cmpd="sng">
            <a:solidFill>
              <a:schemeClr val="folHlink"/>
            </a:solidFill>
            <a:prstDash val="solid"/>
            <a:miter/>
            <a:headEnd type="none" w="med" len="med"/>
            <a:tailEnd type="none" w="med" len="med"/>
          </a:ln>
        </p:spPr>
        <p:txBody>
          <a:bodyPr/>
          <a:lstStyle/>
          <a:p>
            <a:endParaRPr lang="zh-CN" altLang="en-US" b="1">
              <a:latin typeface="黑体" pitchFamily="2" charset="-122"/>
              <a:ea typeface="黑体" pitchFamily="2" charset="-122"/>
            </a:endParaRPr>
          </a:p>
        </p:txBody>
      </p:sp>
      <p:sp>
        <p:nvSpPr>
          <p:cNvPr id="648265" name="矩形 648264"/>
          <p:cNvSpPr/>
          <p:nvPr/>
        </p:nvSpPr>
        <p:spPr>
          <a:xfrm>
            <a:off x="7462838" y="1985963"/>
            <a:ext cx="811120" cy="366767"/>
          </a:xfrm>
          <a:prstGeom prst="rect">
            <a:avLst/>
          </a:prstGeom>
          <a:noFill/>
          <a:ln w="12700">
            <a:noFill/>
            <a:miter/>
          </a:ln>
        </p:spPr>
        <p:txBody>
          <a:bodyPr wrap="none" lIns="90488" tIns="44450" rIns="90488" bIns="44450">
            <a:spAutoFit/>
          </a:bodyPr>
          <a:lstStyle/>
          <a:p>
            <a:pPr lvl="0" defTabSz="762000" eaLnBrk="0" hangingPunct="0">
              <a:buClr>
                <a:srgbClr val="000000"/>
              </a:buClr>
            </a:pPr>
            <a:r>
              <a:rPr lang="zh-CN" altLang="en-US" sz="1800" b="1" dirty="0">
                <a:solidFill>
                  <a:schemeClr val="folHlink"/>
                </a:solidFill>
                <a:latin typeface="黑体" pitchFamily="2" charset="-122"/>
                <a:ea typeface="黑体" pitchFamily="2" charset="-122"/>
              </a:rPr>
              <a:t>网桥</a:t>
            </a:r>
            <a:r>
              <a:rPr lang="zh-CN" altLang="en-US" sz="800" b="1" dirty="0">
                <a:solidFill>
                  <a:schemeClr val="folHlink"/>
                </a:solidFill>
                <a:latin typeface="黑体" pitchFamily="2" charset="-122"/>
                <a:ea typeface="黑体" pitchFamily="2" charset="-122"/>
              </a:rPr>
              <a:t> </a:t>
            </a:r>
            <a:r>
              <a:rPr lang="en-US" altLang="zh-CN" sz="1800" b="1">
                <a:solidFill>
                  <a:schemeClr val="folHlink"/>
                </a:solidFill>
                <a:latin typeface="黑体" pitchFamily="2" charset="-122"/>
                <a:ea typeface="黑体" pitchFamily="2" charset="-122"/>
              </a:rPr>
              <a:t>2</a:t>
            </a:r>
            <a:endParaRPr lang="en-US" altLang="zh-CN" sz="1800" b="1" baseline="-25000">
              <a:solidFill>
                <a:schemeClr val="folHlink"/>
              </a:solidFill>
              <a:latin typeface="黑体" pitchFamily="2" charset="-122"/>
              <a:ea typeface="黑体" pitchFamily="2" charset="-122"/>
            </a:endParaRPr>
          </a:p>
        </p:txBody>
      </p:sp>
      <p:sp>
        <p:nvSpPr>
          <p:cNvPr id="69" name="矩形: 圆角 5"/>
          <p:cNvSpPr/>
          <p:nvPr/>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0"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网桥</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TextBox 1"/>
          <p:cNvSpPr txBox="1"/>
          <p:nvPr/>
        </p:nvSpPr>
        <p:spPr>
          <a:xfrm>
            <a:off x="6214240" y="5188542"/>
            <a:ext cx="793807" cy="369332"/>
          </a:xfrm>
          <a:prstGeom prst="rect">
            <a:avLst/>
          </a:prstGeom>
          <a:noFill/>
        </p:spPr>
        <p:txBody>
          <a:bodyPr wrap="none" rtlCol="0">
            <a:spAutoFit/>
          </a:bodyPr>
          <a:lstStyle/>
          <a:p>
            <a:r>
              <a:rPr lang="en-US" altLang="zh-CN" dirty="0" smtClean="0"/>
              <a:t>D</a:t>
            </a:r>
            <a:r>
              <a:rPr lang="en-US" altLang="zh-CN" b="1" dirty="0">
                <a:solidFill>
                  <a:schemeClr val="folHlink"/>
                </a:solidFill>
                <a:latin typeface="黑体" pitchFamily="2" charset="-122"/>
                <a:ea typeface="黑体" pitchFamily="2" charset="-122"/>
              </a:rPr>
              <a:t> </a:t>
            </a:r>
            <a:r>
              <a:rPr lang="en-US" altLang="zh-CN" b="1" dirty="0" smtClean="0">
                <a:solidFill>
                  <a:schemeClr val="folHlink"/>
                </a:solidFill>
                <a:latin typeface="黑体" pitchFamily="2" charset="-122"/>
                <a:ea typeface="黑体" pitchFamily="2" charset="-122"/>
              </a:rPr>
              <a:t>→E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8259"/>
                                        </p:tgtEl>
                                        <p:attrNameLst>
                                          <p:attrName>style.visibility</p:attrName>
                                        </p:attrNameLst>
                                      </p:cBhvr>
                                      <p:to>
                                        <p:strVal val="visible"/>
                                      </p:to>
                                    </p:set>
                                    <p:animEffect transition="in" filter="wipe(left)">
                                      <p:cBhvr>
                                        <p:cTn id="7" dur="2000"/>
                                        <p:tgtEl>
                                          <p:spTgt spid="648259"/>
                                        </p:tgtEl>
                                      </p:cBhvr>
                                    </p:animEffect>
                                  </p:childTnLst>
                                </p:cTn>
                              </p:par>
                            </p:childTnLst>
                          </p:cTn>
                        </p:par>
                        <p:par>
                          <p:cTn id="8" fill="hold">
                            <p:stCondLst>
                              <p:cond delay="2000"/>
                            </p:stCondLst>
                            <p:childTnLst>
                              <p:par>
                                <p:cTn id="9" presetID="22" presetClass="entr" presetSubtype="8" fill="hold" nodeType="afterEffect">
                                  <p:stCondLst>
                                    <p:cond delay="500"/>
                                  </p:stCondLst>
                                  <p:childTnLst>
                                    <p:set>
                                      <p:cBhvr>
                                        <p:cTn id="10" dur="1" fill="hold">
                                          <p:stCondLst>
                                            <p:cond delay="0"/>
                                          </p:stCondLst>
                                        </p:cTn>
                                        <p:tgtEl>
                                          <p:spTgt spid="648262"/>
                                        </p:tgtEl>
                                        <p:attrNameLst>
                                          <p:attrName>style.visibility</p:attrName>
                                        </p:attrNameLst>
                                      </p:cBhvr>
                                      <p:to>
                                        <p:strVal val="visible"/>
                                      </p:to>
                                    </p:set>
                                    <p:animEffect transition="in" filter="wipe(left)">
                                      <p:cBhvr>
                                        <p:cTn id="11" dur="2000"/>
                                        <p:tgtEl>
                                          <p:spTgt spid="648262"/>
                                        </p:tgtEl>
                                      </p:cBhvr>
                                    </p:animEffect>
                                  </p:childTnLst>
                                </p:cTn>
                              </p:par>
                            </p:childTnLst>
                          </p:cTn>
                        </p:par>
                        <p:par>
                          <p:cTn id="12" fill="hold">
                            <p:stCondLst>
                              <p:cond delay="4500"/>
                            </p:stCondLst>
                            <p:childTnLst>
                              <p:par>
                                <p:cTn id="13" presetID="22" presetClass="entr" presetSubtype="8" fill="hold" nodeType="afterEffect">
                                  <p:stCondLst>
                                    <p:cond delay="500"/>
                                  </p:stCondLst>
                                  <p:childTnLst>
                                    <p:set>
                                      <p:cBhvr>
                                        <p:cTn id="14" dur="1" fill="hold">
                                          <p:stCondLst>
                                            <p:cond delay="0"/>
                                          </p:stCondLst>
                                        </p:cTn>
                                        <p:tgtEl>
                                          <p:spTgt spid="648260"/>
                                        </p:tgtEl>
                                        <p:attrNameLst>
                                          <p:attrName>style.visibility</p:attrName>
                                        </p:attrNameLst>
                                      </p:cBhvr>
                                      <p:to>
                                        <p:strVal val="visible"/>
                                      </p:to>
                                    </p:set>
                                    <p:animEffect transition="in" filter="wipe(left)">
                                      <p:cBhvr>
                                        <p:cTn id="15" dur="2000"/>
                                        <p:tgtEl>
                                          <p:spTgt spid="648260"/>
                                        </p:tgtEl>
                                      </p:cBhvr>
                                    </p:animEffect>
                                  </p:childTnLst>
                                </p:cTn>
                              </p:par>
                            </p:childTnLst>
                          </p:cTn>
                        </p:par>
                        <p:par>
                          <p:cTn id="16" fill="hold">
                            <p:stCondLst>
                              <p:cond delay="7000"/>
                            </p:stCondLst>
                            <p:childTnLst>
                              <p:par>
                                <p:cTn id="17" presetID="22" presetClass="entr" presetSubtype="8" fill="hold" nodeType="afterEffect">
                                  <p:stCondLst>
                                    <p:cond delay="500"/>
                                  </p:stCondLst>
                                  <p:childTnLst>
                                    <p:set>
                                      <p:cBhvr>
                                        <p:cTn id="18" dur="1" fill="hold">
                                          <p:stCondLst>
                                            <p:cond delay="0"/>
                                          </p:stCondLst>
                                        </p:cTn>
                                        <p:tgtEl>
                                          <p:spTgt spid="648263"/>
                                        </p:tgtEl>
                                        <p:attrNameLst>
                                          <p:attrName>style.visibility</p:attrName>
                                        </p:attrNameLst>
                                      </p:cBhvr>
                                      <p:to>
                                        <p:strVal val="visible"/>
                                      </p:to>
                                    </p:set>
                                    <p:animEffect transition="in" filter="wipe(left)">
                                      <p:cBhvr>
                                        <p:cTn id="19" dur="2000"/>
                                        <p:tgtEl>
                                          <p:spTgt spid="648263"/>
                                        </p:tgtEl>
                                      </p:cBhvr>
                                    </p:animEffect>
                                  </p:childTnLst>
                                </p:cTn>
                              </p:par>
                            </p:childTnLst>
                          </p:cTn>
                        </p:par>
                        <p:par>
                          <p:cTn id="20" fill="hold">
                            <p:stCondLst>
                              <p:cond delay="9500"/>
                            </p:stCondLst>
                            <p:childTnLst>
                              <p:par>
                                <p:cTn id="21" presetID="22" presetClass="entr" presetSubtype="8" fill="hold" nodeType="afterEffect">
                                  <p:stCondLst>
                                    <p:cond delay="500"/>
                                  </p:stCondLst>
                                  <p:childTnLst>
                                    <p:set>
                                      <p:cBhvr>
                                        <p:cTn id="22" dur="1" fill="hold">
                                          <p:stCondLst>
                                            <p:cond delay="0"/>
                                          </p:stCondLst>
                                        </p:cTn>
                                        <p:tgtEl>
                                          <p:spTgt spid="648261"/>
                                        </p:tgtEl>
                                        <p:attrNameLst>
                                          <p:attrName>style.visibility</p:attrName>
                                        </p:attrNameLst>
                                      </p:cBhvr>
                                      <p:to>
                                        <p:strVal val="visible"/>
                                      </p:to>
                                    </p:set>
                                    <p:animEffect transition="in" filter="wipe(left)">
                                      <p:cBhvr>
                                        <p:cTn id="23" dur="2000"/>
                                        <p:tgtEl>
                                          <p:spTgt spid="648261"/>
                                        </p:tgtEl>
                                      </p:cBhvr>
                                    </p:animEffect>
                                  </p:childTnLst>
                                </p:cTn>
                              </p:par>
                            </p:childTnLst>
                          </p:cTn>
                        </p:par>
                        <p:par>
                          <p:cTn id="24" fill="hold">
                            <p:stCondLst>
                              <p:cond delay="12000"/>
                            </p:stCondLst>
                            <p:childTnLst>
                              <p:par>
                                <p:cTn id="25" presetID="22" presetClass="entr" presetSubtype="8" fill="hold" nodeType="afterEffect">
                                  <p:stCondLst>
                                    <p:cond delay="500"/>
                                  </p:stCondLst>
                                  <p:childTnLst>
                                    <p:set>
                                      <p:cBhvr>
                                        <p:cTn id="26" dur="1" fill="hold">
                                          <p:stCondLst>
                                            <p:cond delay="0"/>
                                          </p:stCondLst>
                                        </p:cTn>
                                        <p:tgtEl>
                                          <p:spTgt spid="648264"/>
                                        </p:tgtEl>
                                        <p:attrNameLst>
                                          <p:attrName>style.visibility</p:attrName>
                                        </p:attrNameLst>
                                      </p:cBhvr>
                                      <p:to>
                                        <p:strVal val="visible"/>
                                      </p:to>
                                    </p:set>
                                    <p:animEffect transition="in" filter="wipe(left)">
                                      <p:cBhvr>
                                        <p:cTn id="27" dur="2000"/>
                                        <p:tgtEl>
                                          <p:spTgt spid="648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文本占位符 470017"/>
          <p:cNvSpPr>
            <a:spLocks noGrp="1"/>
          </p:cNvSpPr>
          <p:nvPr>
            <p:ph type="body" idx="1"/>
          </p:nvPr>
        </p:nvSpPr>
        <p:spPr>
          <a:xfrm>
            <a:off x="627798" y="1469546"/>
            <a:ext cx="9789378" cy="4321175"/>
          </a:xfrm>
        </p:spPr>
        <p:txBody>
          <a:bodyPr>
            <a:normAutofit/>
          </a:bodyPr>
          <a:lstStyle/>
          <a:p>
            <a:pPr>
              <a:lnSpc>
                <a:spcPct val="100000"/>
              </a:lnSpc>
              <a:buFont typeface="Wingdings" pitchFamily="2" charset="2"/>
              <a:buChar char="ü"/>
            </a:pPr>
            <a:r>
              <a:rPr lang="en-US" altLang="zh-CN" sz="2200" dirty="0">
                <a:latin typeface="Times New Roman" pitchFamily="18" charset="0"/>
                <a:ea typeface="微软雅黑" pitchFamily="34" charset="-122"/>
                <a:cs typeface="Times New Roman" pitchFamily="18" charset="0"/>
              </a:rPr>
              <a:t>1990 </a:t>
            </a:r>
            <a:r>
              <a:rPr lang="zh-CN" altLang="en-US" sz="2200" dirty="0">
                <a:latin typeface="Times New Roman" pitchFamily="18" charset="0"/>
                <a:ea typeface="微软雅黑" pitchFamily="34" charset="-122"/>
                <a:cs typeface="Times New Roman" pitchFamily="18" charset="0"/>
              </a:rPr>
              <a:t>年问世的</a:t>
            </a:r>
            <a:r>
              <a:rPr lang="zh-CN" altLang="en-US" sz="2200" dirty="0">
                <a:solidFill>
                  <a:srgbClr val="FF0000"/>
                </a:solidFill>
                <a:latin typeface="Times New Roman" pitchFamily="18" charset="0"/>
                <a:ea typeface="微软雅黑" pitchFamily="34" charset="-122"/>
                <a:cs typeface="Times New Roman" pitchFamily="18" charset="0"/>
              </a:rPr>
              <a:t>交换式集线器</a:t>
            </a:r>
            <a:r>
              <a:rPr lang="en-US" altLang="zh-CN" sz="2200" dirty="0">
                <a:latin typeface="Times New Roman" pitchFamily="18" charset="0"/>
                <a:ea typeface="微软雅黑" pitchFamily="34" charset="-122"/>
                <a:cs typeface="Times New Roman" pitchFamily="18" charset="0"/>
              </a:rPr>
              <a:t>(switching hub)</a:t>
            </a:r>
            <a:r>
              <a:rPr lang="zh-CN" altLang="en-US" sz="2200" dirty="0">
                <a:latin typeface="Times New Roman" pitchFamily="18" charset="0"/>
                <a:ea typeface="微软雅黑" pitchFamily="34" charset="-122"/>
                <a:cs typeface="Times New Roman" pitchFamily="18" charset="0"/>
              </a:rPr>
              <a:t>，可明显地提高局域网的性能。</a:t>
            </a:r>
          </a:p>
          <a:p>
            <a:pPr>
              <a:lnSpc>
                <a:spcPct val="100000"/>
              </a:lnSpc>
              <a:buFont typeface="Wingdings" pitchFamily="2" charset="2"/>
              <a:buChar char="ü"/>
            </a:pPr>
            <a:r>
              <a:rPr lang="zh-CN" altLang="en-US" sz="2200" dirty="0">
                <a:latin typeface="Times New Roman" pitchFamily="18" charset="0"/>
                <a:ea typeface="微软雅黑" pitchFamily="34" charset="-122"/>
                <a:cs typeface="Times New Roman" pitchFamily="18" charset="0"/>
              </a:rPr>
              <a:t>交换式集线器常称为</a:t>
            </a:r>
            <a:r>
              <a:rPr lang="zh-CN" altLang="en-US" sz="2200" dirty="0">
                <a:solidFill>
                  <a:srgbClr val="FF0000"/>
                </a:solidFill>
                <a:latin typeface="Times New Roman" pitchFamily="18" charset="0"/>
                <a:ea typeface="微软雅黑" pitchFamily="34" charset="-122"/>
                <a:cs typeface="Times New Roman" pitchFamily="18" charset="0"/>
              </a:rPr>
              <a:t>以太网交换机</a:t>
            </a:r>
            <a:r>
              <a:rPr lang="en-US" altLang="zh-CN" sz="2200" dirty="0">
                <a:latin typeface="Times New Roman" pitchFamily="18" charset="0"/>
                <a:ea typeface="微软雅黑" pitchFamily="34" charset="-122"/>
                <a:cs typeface="Times New Roman" pitchFamily="18" charset="0"/>
              </a:rPr>
              <a:t>(switch)</a:t>
            </a:r>
            <a:r>
              <a:rPr lang="zh-CN" altLang="en-US" sz="2200" dirty="0">
                <a:latin typeface="Times New Roman" pitchFamily="18" charset="0"/>
                <a:ea typeface="微软雅黑" pitchFamily="34" charset="-122"/>
                <a:cs typeface="Times New Roman" pitchFamily="18" charset="0"/>
              </a:rPr>
              <a:t>或</a:t>
            </a:r>
            <a:r>
              <a:rPr lang="zh-CN" altLang="en-US" sz="2200" dirty="0">
                <a:solidFill>
                  <a:srgbClr val="FF0000"/>
                </a:solidFill>
                <a:latin typeface="Times New Roman" pitchFamily="18" charset="0"/>
                <a:ea typeface="微软雅黑" pitchFamily="34" charset="-122"/>
                <a:cs typeface="Times New Roman" pitchFamily="18" charset="0"/>
              </a:rPr>
              <a:t>第二层交换机</a:t>
            </a:r>
            <a:r>
              <a:rPr lang="zh-CN" altLang="en-US" sz="2200" dirty="0">
                <a:latin typeface="Times New Roman" pitchFamily="18" charset="0"/>
                <a:ea typeface="微软雅黑" pitchFamily="34" charset="-122"/>
                <a:cs typeface="Times New Roman" pitchFamily="18" charset="0"/>
              </a:rPr>
              <a:t>（表明此交换机工作在数据链路层）。</a:t>
            </a:r>
          </a:p>
          <a:p>
            <a:pPr>
              <a:lnSpc>
                <a:spcPct val="100000"/>
              </a:lnSpc>
              <a:buFont typeface="Wingdings" pitchFamily="2" charset="2"/>
              <a:buChar char="ü"/>
            </a:pPr>
            <a:r>
              <a:rPr lang="zh-CN" altLang="en-US" sz="2200" dirty="0">
                <a:latin typeface="Times New Roman" pitchFamily="18" charset="0"/>
                <a:ea typeface="微软雅黑" pitchFamily="34" charset="-122"/>
                <a:cs typeface="Times New Roman" pitchFamily="18" charset="0"/>
              </a:rPr>
              <a:t>以太网交换机通常都有十几个接口。因此，以太网交换机实质上就是一个</a:t>
            </a:r>
            <a:r>
              <a:rPr lang="zh-CN" altLang="en-US" sz="2200" dirty="0">
                <a:solidFill>
                  <a:srgbClr val="FF0000"/>
                </a:solidFill>
                <a:latin typeface="Times New Roman" pitchFamily="18" charset="0"/>
                <a:ea typeface="微软雅黑" pitchFamily="34" charset="-122"/>
                <a:cs typeface="Times New Roman" pitchFamily="18" charset="0"/>
              </a:rPr>
              <a:t>多接口的网桥</a:t>
            </a:r>
            <a:r>
              <a:rPr lang="zh-CN" altLang="en-US" sz="2200" dirty="0">
                <a:latin typeface="Times New Roman" pitchFamily="18" charset="0"/>
                <a:ea typeface="微软雅黑" pitchFamily="34" charset="-122"/>
                <a:cs typeface="Times New Roman" pitchFamily="18" charset="0"/>
              </a:rPr>
              <a:t>，可见交换机工作在数据链路层。</a:t>
            </a:r>
          </a:p>
        </p:txBody>
      </p:sp>
      <p:sp>
        <p:nvSpPr>
          <p:cNvPr id="4" name="矩形: 圆角 5"/>
          <p:cNvSpPr/>
          <p:nvPr/>
        </p:nvSpPr>
        <p:spPr>
          <a:xfrm flipH="1">
            <a:off x="-600" y="260648"/>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多接口网桥</a:t>
            </a: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以太网交换机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00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00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8"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多接口网桥</a:t>
            </a: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以太网交换机 </a:t>
            </a:r>
          </a:p>
        </p:txBody>
      </p:sp>
      <p:sp>
        <p:nvSpPr>
          <p:cNvPr id="3" name="îṣļîḑé-Rectangle 70"/>
          <p:cNvSpPr/>
          <p:nvPr/>
        </p:nvSpPr>
        <p:spPr>
          <a:xfrm>
            <a:off x="1980002" y="1622881"/>
            <a:ext cx="1829695" cy="369332"/>
          </a:xfrm>
          <a:prstGeom prst="rect">
            <a:avLst/>
          </a:prstGeom>
        </p:spPr>
        <p:txBody>
          <a:bodyPr wrap="none" lIns="144000" tIns="0" rIns="144000" bIns="0">
            <a:spAutoFit/>
          </a:bodyPr>
          <a:lstStyle/>
          <a:p>
            <a:r>
              <a:rPr lang="zh-CN" altLang="en-US" sz="2400" b="1" dirty="0" smtClean="0">
                <a:latin typeface="Times New Roman" pitchFamily="18" charset="0"/>
                <a:ea typeface="微软雅黑" panose="020B0503020204020204" pitchFamily="34" charset="-122"/>
                <a:cs typeface="Times New Roman" pitchFamily="18" charset="0"/>
              </a:rPr>
              <a:t>二层交换机</a:t>
            </a:r>
          </a:p>
        </p:txBody>
      </p:sp>
      <p:grpSp>
        <p:nvGrpSpPr>
          <p:cNvPr id="4" name="组合 3"/>
          <p:cNvGrpSpPr>
            <a:grpSpLocks noChangeAspect="1"/>
          </p:cNvGrpSpPr>
          <p:nvPr/>
        </p:nvGrpSpPr>
        <p:grpSpPr>
          <a:xfrm>
            <a:off x="1238216" y="1428736"/>
            <a:ext cx="756000" cy="756002"/>
            <a:chOff x="2804323" y="3859118"/>
            <a:chExt cx="900000" cy="900002"/>
          </a:xfrm>
        </p:grpSpPr>
        <p:sp>
          <p:nvSpPr>
            <p:cNvPr id="5" name="椭圆 4"/>
            <p:cNvSpPr/>
            <p:nvPr/>
          </p:nvSpPr>
          <p:spPr>
            <a:xfrm>
              <a:off x="2804323" y="3859118"/>
              <a:ext cx="900000" cy="90000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Impact" panose="020B0806030902050204" pitchFamily="34" charset="0"/>
              </a:endParaRPr>
            </a:p>
          </p:txBody>
        </p:sp>
        <p:sp>
          <p:nvSpPr>
            <p:cNvPr id="6" name="Oval 6"/>
            <p:cNvSpPr/>
            <p:nvPr/>
          </p:nvSpPr>
          <p:spPr>
            <a:xfrm>
              <a:off x="2804323" y="3861048"/>
              <a:ext cx="898071" cy="898072"/>
            </a:xfrm>
            <a:prstGeom prst="ellipse">
              <a:avLst/>
            </a:prstGeom>
            <a:solidFill>
              <a:srgbClr val="0A6CB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3600" b="1" dirty="0" smtClean="0">
                  <a:solidFill>
                    <a:schemeClr val="bg1"/>
                  </a:solidFill>
                  <a:latin typeface="Impact" panose="020B0806030902050204" pitchFamily="34" charset="0"/>
                  <a:ea typeface="Adobe Gothic Std B" panose="020B0800000000000000" pitchFamily="34" charset="-128"/>
                  <a:cs typeface="+mn-ea"/>
                  <a:sym typeface="+mn-lt"/>
                </a:rPr>
                <a:t>2</a:t>
              </a:r>
              <a:endParaRPr lang="id-ID" sz="3600" b="1" dirty="0">
                <a:solidFill>
                  <a:schemeClr val="bg1"/>
                </a:solidFill>
                <a:latin typeface="Impact" panose="020B0806030902050204" pitchFamily="34" charset="0"/>
                <a:ea typeface="Adobe Gothic Std B" panose="020B0800000000000000" pitchFamily="34" charset="-128"/>
                <a:cs typeface="+mn-ea"/>
                <a:sym typeface="+mn-lt"/>
              </a:endParaRPr>
            </a:p>
          </p:txBody>
        </p:sp>
      </p:grpSp>
      <p:sp useBgFill="1">
        <p:nvSpPr>
          <p:cNvPr id="7" name="矩形 6"/>
          <p:cNvSpPr/>
          <p:nvPr/>
        </p:nvSpPr>
        <p:spPr>
          <a:xfrm>
            <a:off x="1166778" y="2428868"/>
            <a:ext cx="8358246" cy="2785378"/>
          </a:xfrm>
          <a:prstGeom prst="rect">
            <a:avLst/>
          </a:prstGeom>
          <a:ln w="28575">
            <a:noFill/>
            <a:prstDash val="dash"/>
          </a:ln>
        </p:spPr>
        <p:txBody>
          <a:bodyPr wrap="square">
            <a:spAutoFit/>
          </a:bodyPr>
          <a:lstStyle/>
          <a:p>
            <a:pPr marL="342900" indent="-342900" algn="just">
              <a:lnSpc>
                <a:spcPct val="125000"/>
              </a:lnSpc>
              <a:buFont typeface="Wingdings" pitchFamily="2" charset="2"/>
              <a:buChar char="ü"/>
            </a:pPr>
            <a:r>
              <a:rPr lang="zh-CN" altLang="en-US" sz="2000" dirty="0" smtClean="0">
                <a:latin typeface="Times New Roman" pitchFamily="18" charset="0"/>
                <a:ea typeface="微软雅黑" pitchFamily="34" charset="-122"/>
                <a:cs typeface="Times New Roman" pitchFamily="18" charset="0"/>
              </a:rPr>
              <a:t>二层交换机工作于</a:t>
            </a:r>
            <a:r>
              <a:rPr lang="en-US" altLang="zh-CN" sz="2000" dirty="0" smtClean="0">
                <a:latin typeface="Times New Roman" pitchFamily="18" charset="0"/>
                <a:ea typeface="微软雅黑" pitchFamily="34" charset="-122"/>
                <a:cs typeface="Times New Roman" pitchFamily="18" charset="0"/>
              </a:rPr>
              <a:t>OSI</a:t>
            </a:r>
            <a:r>
              <a:rPr lang="zh-CN" altLang="en-US" sz="2000" dirty="0" smtClean="0">
                <a:latin typeface="Times New Roman" pitchFamily="18" charset="0"/>
                <a:ea typeface="微软雅黑" pitchFamily="34" charset="-122"/>
                <a:cs typeface="Times New Roman" pitchFamily="18" charset="0"/>
              </a:rPr>
              <a:t>参考模型的第二层，称为多端口网桥。但网桥一般只有两个端口，而交换机通常有多个端口，如</a:t>
            </a:r>
            <a:r>
              <a:rPr lang="en-US" altLang="zh-CN" sz="2000" dirty="0" smtClean="0">
                <a:latin typeface="Times New Roman" pitchFamily="18" charset="0"/>
                <a:ea typeface="微软雅黑" pitchFamily="34" charset="-122"/>
                <a:cs typeface="Times New Roman" pitchFamily="18" charset="0"/>
              </a:rPr>
              <a:t>12</a:t>
            </a:r>
            <a:r>
              <a:rPr lang="zh-CN" altLang="en-US" sz="2000" dirty="0" smtClean="0">
                <a:latin typeface="Times New Roman" pitchFamily="18" charset="0"/>
                <a:ea typeface="微软雅黑" pitchFamily="34" charset="-122"/>
                <a:cs typeface="Times New Roman" pitchFamily="18" charset="0"/>
              </a:rPr>
              <a:t>口、</a:t>
            </a:r>
            <a:r>
              <a:rPr lang="en-US" altLang="zh-CN" sz="2000" dirty="0" smtClean="0">
                <a:latin typeface="Times New Roman" pitchFamily="18" charset="0"/>
                <a:ea typeface="微软雅黑" pitchFamily="34" charset="-122"/>
                <a:cs typeface="Times New Roman" pitchFamily="18" charset="0"/>
              </a:rPr>
              <a:t>24</a:t>
            </a:r>
            <a:r>
              <a:rPr lang="zh-CN" altLang="en-US" sz="2000" dirty="0" smtClean="0">
                <a:latin typeface="Times New Roman" pitchFamily="18" charset="0"/>
                <a:ea typeface="微软雅黑" pitchFamily="34" charset="-122"/>
                <a:cs typeface="Times New Roman" pitchFamily="18" charset="0"/>
              </a:rPr>
              <a:t>口、</a:t>
            </a:r>
            <a:r>
              <a:rPr lang="en-US" altLang="zh-CN" sz="2000" dirty="0" smtClean="0">
                <a:latin typeface="Times New Roman" pitchFamily="18" charset="0"/>
                <a:ea typeface="微软雅黑" pitchFamily="34" charset="-122"/>
                <a:cs typeface="Times New Roman" pitchFamily="18" charset="0"/>
              </a:rPr>
              <a:t>48</a:t>
            </a:r>
            <a:r>
              <a:rPr lang="zh-CN" altLang="en-US" sz="2000" dirty="0" smtClean="0">
                <a:latin typeface="Times New Roman" pitchFamily="18" charset="0"/>
                <a:ea typeface="微软雅黑" pitchFamily="34" charset="-122"/>
                <a:cs typeface="Times New Roman" pitchFamily="18" charset="0"/>
              </a:rPr>
              <a:t>口等。</a:t>
            </a:r>
            <a:endParaRPr lang="en-US" altLang="zh-CN" sz="2000" dirty="0">
              <a:latin typeface="Times New Roman" pitchFamily="18" charset="0"/>
              <a:ea typeface="微软雅黑" pitchFamily="34" charset="-122"/>
              <a:cs typeface="Times New Roman" pitchFamily="18" charset="0"/>
            </a:endParaRPr>
          </a:p>
          <a:p>
            <a:pPr marL="342900" indent="-342900" algn="just">
              <a:lnSpc>
                <a:spcPct val="125000"/>
              </a:lnSpc>
              <a:buFont typeface="Wingdings" pitchFamily="2" charset="2"/>
              <a:buChar char="ü"/>
            </a:pPr>
            <a:r>
              <a:rPr lang="zh-CN" altLang="en-US" sz="2000" dirty="0" smtClean="0">
                <a:latin typeface="Times New Roman" pitchFamily="18" charset="0"/>
                <a:ea typeface="微软雅黑" pitchFamily="34" charset="-122"/>
                <a:cs typeface="Times New Roman" pitchFamily="18" charset="0"/>
              </a:rPr>
              <a:t>网桥在发送数据帧前，通常要对接收到的完整的数据帧执行帧检验（</a:t>
            </a:r>
            <a:r>
              <a:rPr lang="en-US" altLang="zh-CN" sz="2000" dirty="0" smtClean="0">
                <a:latin typeface="Times New Roman" pitchFamily="18" charset="0"/>
                <a:ea typeface="微软雅黑" pitchFamily="34" charset="-122"/>
                <a:cs typeface="Times New Roman" pitchFamily="18" charset="0"/>
              </a:rPr>
              <a:t>FCS</a:t>
            </a:r>
            <a:r>
              <a:rPr lang="zh-CN" altLang="en-US" sz="2000" dirty="0" smtClean="0">
                <a:latin typeface="Times New Roman" pitchFamily="18" charset="0"/>
                <a:ea typeface="微软雅黑" pitchFamily="34" charset="-122"/>
                <a:cs typeface="Times New Roman" pitchFamily="18" charset="0"/>
              </a:rPr>
              <a:t>），而交换机在一个数据帧接收结束前就可以发送该数据帧了。</a:t>
            </a:r>
          </a:p>
          <a:p>
            <a:pPr marL="342900" indent="-342900" algn="just">
              <a:lnSpc>
                <a:spcPct val="125000"/>
              </a:lnSpc>
              <a:buFont typeface="Wingdings" pitchFamily="2" charset="2"/>
              <a:buChar char="ü"/>
            </a:pPr>
            <a:r>
              <a:rPr lang="zh-CN" altLang="en-US" sz="2000" dirty="0" smtClean="0">
                <a:latin typeface="Times New Roman" pitchFamily="18" charset="0"/>
                <a:ea typeface="微软雅黑" pitchFamily="34" charset="-122"/>
                <a:cs typeface="Times New Roman" pitchFamily="18" charset="0"/>
              </a:rPr>
              <a:t>二层交换机的功能包括物理编址、构建网络拓扑结构、错误校验、传输数据帧序列以及流量控制。</a:t>
            </a:r>
            <a:endParaRPr lang="en-US" altLang="zh-CN" sz="2000" dirty="0" smtClean="0">
              <a:latin typeface="Times New Roman" pitchFamily="18" charset="0"/>
              <a:ea typeface="微软雅黑" pitchFamily="34" charset="-122"/>
              <a:cs typeface="Times New Roman" pitchFamily="18" charset="0"/>
            </a:endParaRPr>
          </a:p>
          <a:p>
            <a:pPr indent="457200" algn="just">
              <a:lnSpc>
                <a:spcPct val="125000"/>
              </a:lnSpc>
            </a:pPr>
            <a:endParaRPr lang="zh-CN" altLang="en-US" sz="2000" dirty="0" smtClean="0">
              <a:latin typeface="Times New Roman" pitchFamily="18" charset="0"/>
              <a:ea typeface="微软雅黑" pitchFamily="34" charset="-122"/>
              <a:cs typeface="Times New Roman" pitchFamily="18" charset="0"/>
            </a:endParaRPr>
          </a:p>
        </p:txBody>
      </p:sp>
      <p:pic>
        <p:nvPicPr>
          <p:cNvPr id="8" name="图片 7" descr="ip2.jpg"/>
          <p:cNvPicPr>
            <a:picLocks noChangeAspect="1"/>
          </p:cNvPicPr>
          <p:nvPr/>
        </p:nvPicPr>
        <p:blipFill>
          <a:blip r:embed="rId3" cstate="print">
            <a:clrChange>
              <a:clrFrom>
                <a:srgbClr val="FFFFFF"/>
              </a:clrFrom>
              <a:clrTo>
                <a:srgbClr val="FFFFFF">
                  <a:alpha val="0"/>
                </a:srgbClr>
              </a:clrTo>
            </a:clrChange>
          </a:blip>
          <a:stretch>
            <a:fillRect/>
          </a:stretch>
        </p:blipFill>
        <p:spPr>
          <a:xfrm>
            <a:off x="9477380" y="4143380"/>
            <a:ext cx="2714620" cy="2714620"/>
          </a:xfrm>
          <a:prstGeom prst="rect">
            <a:avLst/>
          </a:prstGeom>
        </p:spPr>
      </p:pic>
    </p:spTree>
    <p:extLst>
      <p:ext uri="{BB962C8B-B14F-4D97-AF65-F5344CB8AC3E}">
        <p14:creationId xmlns:p14="http://schemas.microsoft.com/office/powerpoint/2010/main" val="1604277012"/>
      </p:ext>
    </p:extLst>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7"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5829304"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多接口网桥</a:t>
            </a: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以太网交换机 </a:t>
            </a:r>
          </a:p>
        </p:txBody>
      </p:sp>
      <p:sp useBgFill="1">
        <p:nvSpPr>
          <p:cNvPr id="7" name="矩形 6"/>
          <p:cNvSpPr/>
          <p:nvPr/>
        </p:nvSpPr>
        <p:spPr>
          <a:xfrm>
            <a:off x="1166778" y="1357298"/>
            <a:ext cx="10072758" cy="477054"/>
          </a:xfrm>
          <a:prstGeom prst="rect">
            <a:avLst/>
          </a:prstGeom>
          <a:ln w="28575">
            <a:noFill/>
            <a:prstDash val="dash"/>
          </a:ln>
        </p:spPr>
        <p:txBody>
          <a:bodyPr wrap="square">
            <a:spAutoFit/>
          </a:bodyPr>
          <a:lstStyle/>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交换机在外形上与集线器很相似，但有以下几个方面来区别它们：</a:t>
            </a:r>
          </a:p>
        </p:txBody>
      </p:sp>
      <p:pic>
        <p:nvPicPr>
          <p:cNvPr id="8" name="图片 7" descr="ip2.jpg"/>
          <p:cNvPicPr>
            <a:picLocks noChangeAspect="1"/>
          </p:cNvPicPr>
          <p:nvPr/>
        </p:nvPicPr>
        <p:blipFill>
          <a:blip r:embed="rId2" cstate="print">
            <a:clrChange>
              <a:clrFrom>
                <a:srgbClr val="FFFFFF"/>
              </a:clrFrom>
              <a:clrTo>
                <a:srgbClr val="FFFFFF">
                  <a:alpha val="0"/>
                </a:srgbClr>
              </a:clrTo>
            </a:clrChange>
          </a:blip>
          <a:stretch>
            <a:fillRect/>
          </a:stretch>
        </p:blipFill>
        <p:spPr>
          <a:xfrm>
            <a:off x="10048884" y="4714884"/>
            <a:ext cx="2143116" cy="2143116"/>
          </a:xfrm>
          <a:prstGeom prst="rect">
            <a:avLst/>
          </a:prstGeom>
        </p:spPr>
      </p:pic>
      <p:sp>
        <p:nvSpPr>
          <p:cNvPr id="9" name="矩形 8"/>
          <p:cNvSpPr/>
          <p:nvPr/>
        </p:nvSpPr>
        <p:spPr>
          <a:xfrm>
            <a:off x="1166778" y="2281474"/>
            <a:ext cx="9001188" cy="3554819"/>
          </a:xfrm>
          <a:prstGeom prst="rect">
            <a:avLst/>
          </a:prstGeom>
          <a:solidFill>
            <a:schemeClr val="bg1"/>
          </a:solidFill>
          <a:ln w="28575">
            <a:noFill/>
            <a:prstDash val="dash"/>
          </a:ln>
        </p:spPr>
        <p:txBody>
          <a:bodyPr wrap="square">
            <a:spAutoFit/>
          </a:bodyPr>
          <a:lstStyle/>
          <a:p>
            <a:pPr indent="457200" algn="just">
              <a:lnSpc>
                <a:spcPct val="125000"/>
              </a:lnSpc>
              <a:buFont typeface="Wingdings" pitchFamily="2" charset="2"/>
              <a:buChar char="u"/>
            </a:pPr>
            <a:r>
              <a:rPr lang="zh-CN" altLang="en-US" sz="2000" dirty="0" smtClean="0">
                <a:solidFill>
                  <a:srgbClr val="FF0000"/>
                </a:solidFill>
                <a:latin typeface="Times New Roman" pitchFamily="18" charset="0"/>
                <a:ea typeface="微软雅黑" pitchFamily="34" charset="-122"/>
                <a:cs typeface="Times New Roman" pitchFamily="18" charset="0"/>
              </a:rPr>
              <a:t>工作层次不同：</a:t>
            </a:r>
            <a:r>
              <a:rPr lang="zh-CN" altLang="en-US" sz="2000" dirty="0" smtClean="0">
                <a:latin typeface="Times New Roman" pitchFamily="18" charset="0"/>
                <a:ea typeface="微软雅黑" pitchFamily="34" charset="-122"/>
                <a:cs typeface="Times New Roman" pitchFamily="18" charset="0"/>
              </a:rPr>
              <a:t>集线器属于</a:t>
            </a:r>
            <a:r>
              <a:rPr lang="en-US" altLang="zh-CN" sz="2000" dirty="0" smtClean="0">
                <a:latin typeface="Times New Roman" pitchFamily="18" charset="0"/>
                <a:ea typeface="微软雅黑" pitchFamily="34" charset="-122"/>
                <a:cs typeface="Times New Roman" pitchFamily="18" charset="0"/>
              </a:rPr>
              <a:t>OSI</a:t>
            </a:r>
            <a:r>
              <a:rPr lang="zh-CN" altLang="en-US" sz="2000" dirty="0" smtClean="0">
                <a:latin typeface="Times New Roman" pitchFamily="18" charset="0"/>
                <a:ea typeface="微软雅黑" pitchFamily="34" charset="-122"/>
                <a:cs typeface="Times New Roman" pitchFamily="18" charset="0"/>
              </a:rPr>
              <a:t>参考模型的物理层设备，而交换机属于数据链路层</a:t>
            </a:r>
            <a:r>
              <a:rPr lang="zh-CN" altLang="en-US" sz="2000" dirty="0" smtClean="0">
                <a:solidFill>
                  <a:srgbClr val="FF0000"/>
                </a:solidFill>
                <a:latin typeface="Times New Roman" pitchFamily="18" charset="0"/>
                <a:ea typeface="微软雅黑" pitchFamily="34" charset="-122"/>
                <a:cs typeface="Times New Roman" pitchFamily="18" charset="0"/>
              </a:rPr>
              <a:t>设备。</a:t>
            </a:r>
          </a:p>
          <a:p>
            <a:pPr indent="457200" algn="just">
              <a:lnSpc>
                <a:spcPct val="125000"/>
              </a:lnSpc>
              <a:buFont typeface="Wingdings" pitchFamily="2" charset="2"/>
              <a:buChar char="u"/>
            </a:pPr>
            <a:r>
              <a:rPr lang="zh-CN" altLang="en-US" sz="2000" dirty="0" smtClean="0">
                <a:solidFill>
                  <a:srgbClr val="FF0000"/>
                </a:solidFill>
                <a:latin typeface="Times New Roman" pitchFamily="18" charset="0"/>
                <a:ea typeface="微软雅黑" pitchFamily="34" charset="-122"/>
                <a:cs typeface="Times New Roman" pitchFamily="18" charset="0"/>
              </a:rPr>
              <a:t>工作方式不同：</a:t>
            </a:r>
            <a:r>
              <a:rPr lang="zh-CN" altLang="en-US" sz="2000" dirty="0" smtClean="0">
                <a:latin typeface="Times New Roman" pitchFamily="18" charset="0"/>
                <a:ea typeface="微软雅黑" pitchFamily="34" charset="-122"/>
                <a:cs typeface="Times New Roman" pitchFamily="18" charset="0"/>
              </a:rPr>
              <a:t>集线器采用的是广播模式，当集线器的某个端口工作时，其他所有端口都会收到信息，容易产生广播风暴；而交换机工作时，只有发出请求的端口和目的端口之间进行通信，并不会影响其他端口，这种方式隔离了冲突域，有效抑制了广播风暴的产生。</a:t>
            </a:r>
          </a:p>
          <a:p>
            <a:pPr indent="457200" algn="just">
              <a:lnSpc>
                <a:spcPct val="125000"/>
              </a:lnSpc>
              <a:buFont typeface="Wingdings" pitchFamily="2" charset="2"/>
              <a:buChar char="u"/>
            </a:pPr>
            <a:r>
              <a:rPr lang="zh-CN" altLang="en-US" sz="2000" dirty="0" smtClean="0">
                <a:solidFill>
                  <a:srgbClr val="FF0000"/>
                </a:solidFill>
                <a:latin typeface="Times New Roman" pitchFamily="18" charset="0"/>
                <a:ea typeface="微软雅黑" pitchFamily="34" charset="-122"/>
                <a:cs typeface="Times New Roman" pitchFamily="18" charset="0"/>
              </a:rPr>
              <a:t>端口带宽使用方式不同：</a:t>
            </a:r>
            <a:r>
              <a:rPr lang="zh-CN" altLang="en-US" sz="2000" dirty="0" smtClean="0">
                <a:latin typeface="Times New Roman" pitchFamily="18" charset="0"/>
                <a:ea typeface="微软雅黑" pitchFamily="34" charset="-122"/>
                <a:cs typeface="Times New Roman" pitchFamily="18" charset="0"/>
              </a:rPr>
              <a:t>集线器的所有端口共享带宽，在同一时刻只能有两个端口传送数据；而交换机的每个端口独享自己的固定带宽，既可以工作在半双工模式下，也可以工作在全双工模式下。</a:t>
            </a:r>
          </a:p>
        </p:txBody>
      </p:sp>
    </p:spTree>
    <p:extLst>
      <p:ext uri="{BB962C8B-B14F-4D97-AF65-F5344CB8AC3E}">
        <p14:creationId xmlns:p14="http://schemas.microsoft.com/office/powerpoint/2010/main" val="3971661525"/>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文本占位符 471041"/>
          <p:cNvSpPr>
            <a:spLocks noGrp="1"/>
          </p:cNvSpPr>
          <p:nvPr>
            <p:ph type="body" idx="1"/>
          </p:nvPr>
        </p:nvSpPr>
        <p:spPr>
          <a:xfrm>
            <a:off x="900752" y="1916113"/>
            <a:ext cx="9516423" cy="4321175"/>
          </a:xfrm>
        </p:spPr>
        <p:txBody>
          <a:bodyPr>
            <a:normAutofit/>
          </a:bodyPr>
          <a:lstStyle/>
          <a:p>
            <a:pPr>
              <a:lnSpc>
                <a:spcPct val="150000"/>
              </a:lnSpc>
              <a:buFont typeface="Wingdings" pitchFamily="2" charset="2"/>
              <a:buChar char="ü"/>
            </a:pPr>
            <a:r>
              <a:rPr lang="zh-CN" altLang="en-US" sz="2000" dirty="0">
                <a:latin typeface="Times New Roman" pitchFamily="18" charset="0"/>
                <a:ea typeface="微软雅黑" pitchFamily="34" charset="-122"/>
                <a:cs typeface="Times New Roman" pitchFamily="18" charset="0"/>
              </a:rPr>
              <a:t>以太网交换机的每个接口都直接与主机相连，并且一般都工作在全双工方式。</a:t>
            </a:r>
          </a:p>
          <a:p>
            <a:pPr>
              <a:lnSpc>
                <a:spcPct val="150000"/>
              </a:lnSpc>
              <a:buFont typeface="Wingdings" pitchFamily="2" charset="2"/>
              <a:buChar char="ü"/>
            </a:pPr>
            <a:r>
              <a:rPr lang="zh-CN" altLang="en-US" sz="2000" dirty="0">
                <a:latin typeface="Times New Roman" pitchFamily="18" charset="0"/>
                <a:ea typeface="微软雅黑" pitchFamily="34" charset="-122"/>
                <a:cs typeface="Times New Roman" pitchFamily="18" charset="0"/>
              </a:rPr>
              <a:t>交换机能同时连通许多对的接口，使每一对相互通信的主机都能像独占通信媒体那样，进行无碰撞地传输数据。 </a:t>
            </a:r>
          </a:p>
          <a:p>
            <a:pPr>
              <a:lnSpc>
                <a:spcPct val="150000"/>
              </a:lnSpc>
              <a:buFont typeface="Wingdings" pitchFamily="2" charset="2"/>
              <a:buChar char="ü"/>
            </a:pPr>
            <a:r>
              <a:rPr lang="zh-CN" altLang="en-US" sz="2000" dirty="0">
                <a:latin typeface="Times New Roman" pitchFamily="18" charset="0"/>
                <a:ea typeface="微软雅黑" pitchFamily="34" charset="-122"/>
                <a:cs typeface="Times New Roman" pitchFamily="18" charset="0"/>
              </a:rPr>
              <a:t>以太网交换机由于使用了专用的交换结构芯片，其交换速率就较高。    </a:t>
            </a:r>
          </a:p>
        </p:txBody>
      </p:sp>
      <p:sp>
        <p:nvSpPr>
          <p:cNvPr id="471043" name="标题 471042"/>
          <p:cNvSpPr>
            <a:spLocks noGrp="1"/>
          </p:cNvSpPr>
          <p:nvPr>
            <p:ph type="title"/>
          </p:nvPr>
        </p:nvSpPr>
        <p:spPr>
          <a:xfrm>
            <a:off x="1007768" y="1137684"/>
            <a:ext cx="8116887" cy="596585"/>
          </a:xfrm>
        </p:spPr>
        <p:txBody>
          <a:bodyPr anchor="b">
            <a:normAutofit/>
          </a:bodyPr>
          <a:lstStyle/>
          <a:p>
            <a:r>
              <a:rPr lang="zh-CN" altLang="en-US" sz="2800" b="1" dirty="0">
                <a:latin typeface="黑体" pitchFamily="2" charset="-122"/>
                <a:ea typeface="黑体" pitchFamily="2" charset="-122"/>
              </a:rPr>
              <a:t>以太网交换机的特点</a:t>
            </a:r>
          </a:p>
        </p:txBody>
      </p:sp>
      <p:sp>
        <p:nvSpPr>
          <p:cNvPr id="5" name="矩形: 圆角 5"/>
          <p:cNvSpPr/>
          <p:nvPr/>
        </p:nvSpPr>
        <p:spPr>
          <a:xfrm flipH="1">
            <a:off x="74428" y="272182"/>
            <a:ext cx="8928992" cy="626400"/>
          </a:xfrm>
          <a:custGeom>
            <a:avLst/>
            <a:gdLst>
              <a:gd name="connsiteX0" fmla="*/ 0 w 7353300"/>
              <a:gd name="connsiteY0" fmla="*/ 485786 h 5314950"/>
              <a:gd name="connsiteX1" fmla="*/ 485786 w 7353300"/>
              <a:gd name="connsiteY1" fmla="*/ 0 h 5314950"/>
              <a:gd name="connsiteX2" fmla="*/ 6867514 w 7353300"/>
              <a:gd name="connsiteY2" fmla="*/ 0 h 5314950"/>
              <a:gd name="connsiteX3" fmla="*/ 7353300 w 7353300"/>
              <a:gd name="connsiteY3" fmla="*/ 485786 h 5314950"/>
              <a:gd name="connsiteX4" fmla="*/ 7353300 w 7353300"/>
              <a:gd name="connsiteY4" fmla="*/ 4829164 h 5314950"/>
              <a:gd name="connsiteX5" fmla="*/ 6867514 w 7353300"/>
              <a:gd name="connsiteY5" fmla="*/ 5314950 h 5314950"/>
              <a:gd name="connsiteX6" fmla="*/ 485786 w 7353300"/>
              <a:gd name="connsiteY6" fmla="*/ 5314950 h 5314950"/>
              <a:gd name="connsiteX7" fmla="*/ 0 w 7353300"/>
              <a:gd name="connsiteY7" fmla="*/ 4829164 h 5314950"/>
              <a:gd name="connsiteX8" fmla="*/ 0 w 7353300"/>
              <a:gd name="connsiteY8" fmla="*/ 485786 h 5314950"/>
              <a:gd name="connsiteX0-1" fmla="*/ 188659 w 7541959"/>
              <a:gd name="connsiteY0-2" fmla="*/ 485786 h 5314950"/>
              <a:gd name="connsiteX1-3" fmla="*/ 674445 w 7541959"/>
              <a:gd name="connsiteY1-4" fmla="*/ 0 h 5314950"/>
              <a:gd name="connsiteX2-5" fmla="*/ 7056173 w 7541959"/>
              <a:gd name="connsiteY2-6" fmla="*/ 0 h 5314950"/>
              <a:gd name="connsiteX3-7" fmla="*/ 7541959 w 7541959"/>
              <a:gd name="connsiteY3-8" fmla="*/ 485786 h 5314950"/>
              <a:gd name="connsiteX4-9" fmla="*/ 7541959 w 7541959"/>
              <a:gd name="connsiteY4-10" fmla="*/ 4829164 h 5314950"/>
              <a:gd name="connsiteX5-11" fmla="*/ 7056173 w 7541959"/>
              <a:gd name="connsiteY5-12" fmla="*/ 5314950 h 5314950"/>
              <a:gd name="connsiteX6-13" fmla="*/ 674445 w 7541959"/>
              <a:gd name="connsiteY6-14" fmla="*/ 5314950 h 5314950"/>
              <a:gd name="connsiteX7-15" fmla="*/ 188659 w 7541959"/>
              <a:gd name="connsiteY7-16" fmla="*/ 485786 h 5314950"/>
              <a:gd name="connsiteX0-17" fmla="*/ 0 w 7353300"/>
              <a:gd name="connsiteY0-18" fmla="*/ 485786 h 5314950"/>
              <a:gd name="connsiteX1-19" fmla="*/ 485786 w 7353300"/>
              <a:gd name="connsiteY1-20" fmla="*/ 0 h 5314950"/>
              <a:gd name="connsiteX2-21" fmla="*/ 6867514 w 7353300"/>
              <a:gd name="connsiteY2-22" fmla="*/ 0 h 5314950"/>
              <a:gd name="connsiteX3-23" fmla="*/ 7353300 w 7353300"/>
              <a:gd name="connsiteY3-24" fmla="*/ 485786 h 5314950"/>
              <a:gd name="connsiteX4-25" fmla="*/ 7353300 w 7353300"/>
              <a:gd name="connsiteY4-26" fmla="*/ 4829164 h 5314950"/>
              <a:gd name="connsiteX5-27" fmla="*/ 6867514 w 7353300"/>
              <a:gd name="connsiteY5-28" fmla="*/ 5314950 h 5314950"/>
              <a:gd name="connsiteX6-29" fmla="*/ 485786 w 7353300"/>
              <a:gd name="connsiteY6-30" fmla="*/ 5314950 h 5314950"/>
              <a:gd name="connsiteX7-31" fmla="*/ 0 w 7353300"/>
              <a:gd name="connsiteY7-32" fmla="*/ 485786 h 5314950"/>
              <a:gd name="connsiteX0-33" fmla="*/ 1123939 w 8477239"/>
              <a:gd name="connsiteY0-34" fmla="*/ 485786 h 5324475"/>
              <a:gd name="connsiteX1-35" fmla="*/ 1609725 w 8477239"/>
              <a:gd name="connsiteY1-36" fmla="*/ 0 h 5324475"/>
              <a:gd name="connsiteX2-37" fmla="*/ 7991453 w 8477239"/>
              <a:gd name="connsiteY2-38" fmla="*/ 0 h 5324475"/>
              <a:gd name="connsiteX3-39" fmla="*/ 8477239 w 8477239"/>
              <a:gd name="connsiteY3-40" fmla="*/ 485786 h 5324475"/>
              <a:gd name="connsiteX4-41" fmla="*/ 8477239 w 8477239"/>
              <a:gd name="connsiteY4-42" fmla="*/ 4829164 h 5324475"/>
              <a:gd name="connsiteX5-43" fmla="*/ 7991453 w 8477239"/>
              <a:gd name="connsiteY5-44" fmla="*/ 5314950 h 5324475"/>
              <a:gd name="connsiteX6-45" fmla="*/ 0 w 8477239"/>
              <a:gd name="connsiteY6-46" fmla="*/ 5324475 h 5324475"/>
              <a:gd name="connsiteX7-47" fmla="*/ 1123939 w 8477239"/>
              <a:gd name="connsiteY7-48" fmla="*/ 485786 h 5324475"/>
              <a:gd name="connsiteX0-49" fmla="*/ 1438264 w 8791564"/>
              <a:gd name="connsiteY0-50" fmla="*/ 485786 h 5314950"/>
              <a:gd name="connsiteX1-51" fmla="*/ 1924050 w 8791564"/>
              <a:gd name="connsiteY1-52" fmla="*/ 0 h 5314950"/>
              <a:gd name="connsiteX2-53" fmla="*/ 8305778 w 8791564"/>
              <a:gd name="connsiteY2-54" fmla="*/ 0 h 5314950"/>
              <a:gd name="connsiteX3-55" fmla="*/ 8791564 w 8791564"/>
              <a:gd name="connsiteY3-56" fmla="*/ 485786 h 5314950"/>
              <a:gd name="connsiteX4-57" fmla="*/ 8791564 w 8791564"/>
              <a:gd name="connsiteY4-58" fmla="*/ 4829164 h 5314950"/>
              <a:gd name="connsiteX5-59" fmla="*/ 8305778 w 8791564"/>
              <a:gd name="connsiteY5-60" fmla="*/ 5314950 h 5314950"/>
              <a:gd name="connsiteX6-61" fmla="*/ 0 w 8791564"/>
              <a:gd name="connsiteY6-62" fmla="*/ 5305425 h 5314950"/>
              <a:gd name="connsiteX7-63" fmla="*/ 1438264 w 8791564"/>
              <a:gd name="connsiteY7-64" fmla="*/ 485786 h 5314950"/>
              <a:gd name="connsiteX0-65" fmla="*/ 1438264 w 8791564"/>
              <a:gd name="connsiteY0-66" fmla="*/ 485786 h 5314950"/>
              <a:gd name="connsiteX1-67" fmla="*/ 1924050 w 8791564"/>
              <a:gd name="connsiteY1-68" fmla="*/ 0 h 5314950"/>
              <a:gd name="connsiteX2-69" fmla="*/ 8305778 w 8791564"/>
              <a:gd name="connsiteY2-70" fmla="*/ 0 h 5314950"/>
              <a:gd name="connsiteX3-71" fmla="*/ 8791564 w 8791564"/>
              <a:gd name="connsiteY3-72" fmla="*/ 485786 h 5314950"/>
              <a:gd name="connsiteX4-73" fmla="*/ 8305778 w 8791564"/>
              <a:gd name="connsiteY4-74" fmla="*/ 5314950 h 5314950"/>
              <a:gd name="connsiteX5-75" fmla="*/ 0 w 8791564"/>
              <a:gd name="connsiteY5-76" fmla="*/ 5305425 h 5314950"/>
              <a:gd name="connsiteX6-77" fmla="*/ 1438264 w 8791564"/>
              <a:gd name="connsiteY6-78" fmla="*/ 485786 h 5314950"/>
              <a:gd name="connsiteX0-79" fmla="*/ 1438264 w 8791564"/>
              <a:gd name="connsiteY0-80" fmla="*/ 485786 h 5305425"/>
              <a:gd name="connsiteX1-81" fmla="*/ 1924050 w 8791564"/>
              <a:gd name="connsiteY1-82" fmla="*/ 0 h 5305425"/>
              <a:gd name="connsiteX2-83" fmla="*/ 8305778 w 8791564"/>
              <a:gd name="connsiteY2-84" fmla="*/ 0 h 5305425"/>
              <a:gd name="connsiteX3-85" fmla="*/ 8791564 w 8791564"/>
              <a:gd name="connsiteY3-86" fmla="*/ 485786 h 5305425"/>
              <a:gd name="connsiteX4-87" fmla="*/ 8791553 w 8791564"/>
              <a:gd name="connsiteY4-88" fmla="*/ 5286375 h 5305425"/>
              <a:gd name="connsiteX5-89" fmla="*/ 0 w 8791564"/>
              <a:gd name="connsiteY5-90" fmla="*/ 5305425 h 5305425"/>
              <a:gd name="connsiteX6-91" fmla="*/ 1438264 w 8791564"/>
              <a:gd name="connsiteY6-92" fmla="*/ 485786 h 5305425"/>
              <a:gd name="connsiteX0-93" fmla="*/ 1438264 w 9548784"/>
              <a:gd name="connsiteY0-94" fmla="*/ 485786 h 5305425"/>
              <a:gd name="connsiteX1-95" fmla="*/ 1924050 w 9548784"/>
              <a:gd name="connsiteY1-96" fmla="*/ 0 h 5305425"/>
              <a:gd name="connsiteX2-97" fmla="*/ 8305778 w 9548784"/>
              <a:gd name="connsiteY2-98" fmla="*/ 0 h 5305425"/>
              <a:gd name="connsiteX3-99" fmla="*/ 8791553 w 9548784"/>
              <a:gd name="connsiteY3-100" fmla="*/ 5286375 h 5305425"/>
              <a:gd name="connsiteX4-101" fmla="*/ 0 w 9548784"/>
              <a:gd name="connsiteY4-102" fmla="*/ 5305425 h 5305425"/>
              <a:gd name="connsiteX5-103" fmla="*/ 1438264 w 9548784"/>
              <a:gd name="connsiteY5-104" fmla="*/ 485786 h 5305425"/>
              <a:gd name="connsiteX0-105" fmla="*/ 1438264 w 8791553"/>
              <a:gd name="connsiteY0-106" fmla="*/ 485786 h 5305425"/>
              <a:gd name="connsiteX1-107" fmla="*/ 1924050 w 8791553"/>
              <a:gd name="connsiteY1-108" fmla="*/ 0 h 5305425"/>
              <a:gd name="connsiteX2-109" fmla="*/ 8305778 w 8791553"/>
              <a:gd name="connsiteY2-110" fmla="*/ 0 h 5305425"/>
              <a:gd name="connsiteX3-111" fmla="*/ 8791553 w 8791553"/>
              <a:gd name="connsiteY3-112" fmla="*/ 5286375 h 5305425"/>
              <a:gd name="connsiteX4-113" fmla="*/ 0 w 8791553"/>
              <a:gd name="connsiteY4-114" fmla="*/ 5305425 h 5305425"/>
              <a:gd name="connsiteX5-115" fmla="*/ 1438264 w 8791553"/>
              <a:gd name="connsiteY5-116" fmla="*/ 485786 h 5305425"/>
              <a:gd name="connsiteX0-117" fmla="*/ 1438264 w 8801078"/>
              <a:gd name="connsiteY0-118" fmla="*/ 485786 h 5305425"/>
              <a:gd name="connsiteX1-119" fmla="*/ 1924050 w 8801078"/>
              <a:gd name="connsiteY1-120" fmla="*/ 0 h 5305425"/>
              <a:gd name="connsiteX2-121" fmla="*/ 8801078 w 8801078"/>
              <a:gd name="connsiteY2-122" fmla="*/ 19050 h 5305425"/>
              <a:gd name="connsiteX3-123" fmla="*/ 8791553 w 8801078"/>
              <a:gd name="connsiteY3-124" fmla="*/ 5286375 h 5305425"/>
              <a:gd name="connsiteX4-125" fmla="*/ 0 w 8801078"/>
              <a:gd name="connsiteY4-126" fmla="*/ 5305425 h 5305425"/>
              <a:gd name="connsiteX5-127" fmla="*/ 1438264 w 8801078"/>
              <a:gd name="connsiteY5-128" fmla="*/ 485786 h 5305425"/>
              <a:gd name="connsiteX0-129" fmla="*/ 1438264 w 8791553"/>
              <a:gd name="connsiteY0-130" fmla="*/ 485786 h 5305425"/>
              <a:gd name="connsiteX1-131" fmla="*/ 1924050 w 8791553"/>
              <a:gd name="connsiteY1-132" fmla="*/ 0 h 5305425"/>
              <a:gd name="connsiteX2-133" fmla="*/ 8791553 w 8791553"/>
              <a:gd name="connsiteY2-134" fmla="*/ 19050 h 5305425"/>
              <a:gd name="connsiteX3-135" fmla="*/ 8791553 w 8791553"/>
              <a:gd name="connsiteY3-136" fmla="*/ 5286375 h 5305425"/>
              <a:gd name="connsiteX4-137" fmla="*/ 0 w 8791553"/>
              <a:gd name="connsiteY4-138" fmla="*/ 5305425 h 5305425"/>
              <a:gd name="connsiteX5-139" fmla="*/ 1438264 w 8791553"/>
              <a:gd name="connsiteY5-140" fmla="*/ 485786 h 5305425"/>
              <a:gd name="connsiteX0-141" fmla="*/ 1419214 w 8791553"/>
              <a:gd name="connsiteY0-142" fmla="*/ 485786 h 5305425"/>
              <a:gd name="connsiteX1-143" fmla="*/ 1924050 w 8791553"/>
              <a:gd name="connsiteY1-144" fmla="*/ 0 h 5305425"/>
              <a:gd name="connsiteX2-145" fmla="*/ 8791553 w 8791553"/>
              <a:gd name="connsiteY2-146" fmla="*/ 19050 h 5305425"/>
              <a:gd name="connsiteX3-147" fmla="*/ 8791553 w 8791553"/>
              <a:gd name="connsiteY3-148" fmla="*/ 5286375 h 5305425"/>
              <a:gd name="connsiteX4-149" fmla="*/ 0 w 8791553"/>
              <a:gd name="connsiteY4-150" fmla="*/ 5305425 h 5305425"/>
              <a:gd name="connsiteX5-151" fmla="*/ 1419214 w 8791553"/>
              <a:gd name="connsiteY5-152" fmla="*/ 485786 h 5305425"/>
              <a:gd name="connsiteX0-153" fmla="*/ 1419214 w 8791553"/>
              <a:gd name="connsiteY0-154" fmla="*/ 485786 h 5305425"/>
              <a:gd name="connsiteX1-155" fmla="*/ 1924050 w 8791553"/>
              <a:gd name="connsiteY1-156" fmla="*/ 0 h 5305425"/>
              <a:gd name="connsiteX2-157" fmla="*/ 8791553 w 8791553"/>
              <a:gd name="connsiteY2-158" fmla="*/ 19050 h 5305425"/>
              <a:gd name="connsiteX3-159" fmla="*/ 8791553 w 8791553"/>
              <a:gd name="connsiteY3-160" fmla="*/ 5286375 h 5305425"/>
              <a:gd name="connsiteX4-161" fmla="*/ 0 w 8791553"/>
              <a:gd name="connsiteY4-162" fmla="*/ 5305425 h 5305425"/>
              <a:gd name="connsiteX5-163" fmla="*/ 1419214 w 8791553"/>
              <a:gd name="connsiteY5-164" fmla="*/ 485786 h 5305425"/>
              <a:gd name="connsiteX0-165" fmla="*/ 266689 w 7639028"/>
              <a:gd name="connsiteY0-166" fmla="*/ 485786 h 5305425"/>
              <a:gd name="connsiteX1-167" fmla="*/ 771525 w 7639028"/>
              <a:gd name="connsiteY1-168" fmla="*/ 0 h 5305425"/>
              <a:gd name="connsiteX2-169" fmla="*/ 7639028 w 7639028"/>
              <a:gd name="connsiteY2-170" fmla="*/ 19050 h 5305425"/>
              <a:gd name="connsiteX3-171" fmla="*/ 7639028 w 7639028"/>
              <a:gd name="connsiteY3-172" fmla="*/ 5286375 h 5305425"/>
              <a:gd name="connsiteX4-173" fmla="*/ 0 w 7639028"/>
              <a:gd name="connsiteY4-174" fmla="*/ 5305425 h 5305425"/>
              <a:gd name="connsiteX5-175" fmla="*/ 266689 w 7639028"/>
              <a:gd name="connsiteY5-176" fmla="*/ 485786 h 5305425"/>
              <a:gd name="connsiteX0-177" fmla="*/ 266689 w 7639028"/>
              <a:gd name="connsiteY0-178" fmla="*/ 522797 h 5342436"/>
              <a:gd name="connsiteX1-179" fmla="*/ 623887 w 7639028"/>
              <a:gd name="connsiteY1-180" fmla="*/ 0 h 5342436"/>
              <a:gd name="connsiteX2-181" fmla="*/ 7639028 w 7639028"/>
              <a:gd name="connsiteY2-182" fmla="*/ 56061 h 5342436"/>
              <a:gd name="connsiteX3-183" fmla="*/ 7639028 w 7639028"/>
              <a:gd name="connsiteY3-184" fmla="*/ 5323386 h 5342436"/>
              <a:gd name="connsiteX4-185" fmla="*/ 0 w 7639028"/>
              <a:gd name="connsiteY4-186" fmla="*/ 5342436 h 5342436"/>
              <a:gd name="connsiteX5-187" fmla="*/ 266689 w 7639028"/>
              <a:gd name="connsiteY5-188" fmla="*/ 522797 h 5342436"/>
              <a:gd name="connsiteX0-189" fmla="*/ 266689 w 7639028"/>
              <a:gd name="connsiteY0-190" fmla="*/ 595529 h 5415168"/>
              <a:gd name="connsiteX1-191" fmla="*/ 623887 w 7639028"/>
              <a:gd name="connsiteY1-192" fmla="*/ 72732 h 5415168"/>
              <a:gd name="connsiteX2-193" fmla="*/ 7639028 w 7639028"/>
              <a:gd name="connsiteY2-194" fmla="*/ 128793 h 5415168"/>
              <a:gd name="connsiteX3-195" fmla="*/ 7639028 w 7639028"/>
              <a:gd name="connsiteY3-196" fmla="*/ 5396118 h 5415168"/>
              <a:gd name="connsiteX4-197" fmla="*/ 0 w 7639028"/>
              <a:gd name="connsiteY4-198" fmla="*/ 5415168 h 5415168"/>
              <a:gd name="connsiteX5-199" fmla="*/ 266689 w 7639028"/>
              <a:gd name="connsiteY5-200" fmla="*/ 595529 h 5415168"/>
              <a:gd name="connsiteX0-201" fmla="*/ 183346 w 7555685"/>
              <a:gd name="connsiteY0-202" fmla="*/ 595529 h 5415168"/>
              <a:gd name="connsiteX1-203" fmla="*/ 540544 w 7555685"/>
              <a:gd name="connsiteY1-204" fmla="*/ 72732 h 5415168"/>
              <a:gd name="connsiteX2-205" fmla="*/ 7555685 w 7555685"/>
              <a:gd name="connsiteY2-206" fmla="*/ 128793 h 5415168"/>
              <a:gd name="connsiteX3-207" fmla="*/ 7555685 w 7555685"/>
              <a:gd name="connsiteY3-208" fmla="*/ 5396118 h 5415168"/>
              <a:gd name="connsiteX4-209" fmla="*/ 0 w 7555685"/>
              <a:gd name="connsiteY4-210" fmla="*/ 5415168 h 5415168"/>
              <a:gd name="connsiteX5-211" fmla="*/ 183346 w 7555685"/>
              <a:gd name="connsiteY5-212" fmla="*/ 595529 h 5415168"/>
              <a:gd name="connsiteX0-213" fmla="*/ 183346 w 7555685"/>
              <a:gd name="connsiteY0-214" fmla="*/ 765661 h 5585300"/>
              <a:gd name="connsiteX1-215" fmla="*/ 554831 w 7555685"/>
              <a:gd name="connsiteY1-216" fmla="*/ 57778 h 5585300"/>
              <a:gd name="connsiteX2-217" fmla="*/ 7555685 w 7555685"/>
              <a:gd name="connsiteY2-218" fmla="*/ 298925 h 5585300"/>
              <a:gd name="connsiteX3-219" fmla="*/ 7555685 w 7555685"/>
              <a:gd name="connsiteY3-220" fmla="*/ 5566250 h 5585300"/>
              <a:gd name="connsiteX4-221" fmla="*/ 0 w 7555685"/>
              <a:gd name="connsiteY4-222" fmla="*/ 5585300 h 5585300"/>
              <a:gd name="connsiteX5-223" fmla="*/ 183346 w 7555685"/>
              <a:gd name="connsiteY5-224" fmla="*/ 765661 h 5585300"/>
              <a:gd name="connsiteX0-225" fmla="*/ 183346 w 7555685"/>
              <a:gd name="connsiteY0-226" fmla="*/ 707883 h 5527522"/>
              <a:gd name="connsiteX1-227" fmla="*/ 554831 w 7555685"/>
              <a:gd name="connsiteY1-228" fmla="*/ 0 h 5527522"/>
              <a:gd name="connsiteX2-229" fmla="*/ 7555685 w 7555685"/>
              <a:gd name="connsiteY2-230" fmla="*/ 241147 h 5527522"/>
              <a:gd name="connsiteX3-231" fmla="*/ 7555685 w 7555685"/>
              <a:gd name="connsiteY3-232" fmla="*/ 5508472 h 5527522"/>
              <a:gd name="connsiteX4-233" fmla="*/ 0 w 7555685"/>
              <a:gd name="connsiteY4-234" fmla="*/ 5527522 h 5527522"/>
              <a:gd name="connsiteX5-235" fmla="*/ 183346 w 7555685"/>
              <a:gd name="connsiteY5-236" fmla="*/ 707883 h 5527522"/>
              <a:gd name="connsiteX0-237" fmla="*/ 185727 w 7555685"/>
              <a:gd name="connsiteY0-238" fmla="*/ 781907 h 5527522"/>
              <a:gd name="connsiteX1-239" fmla="*/ 554831 w 7555685"/>
              <a:gd name="connsiteY1-240" fmla="*/ 0 h 5527522"/>
              <a:gd name="connsiteX2-241" fmla="*/ 7555685 w 7555685"/>
              <a:gd name="connsiteY2-242" fmla="*/ 241147 h 5527522"/>
              <a:gd name="connsiteX3-243" fmla="*/ 7555685 w 7555685"/>
              <a:gd name="connsiteY3-244" fmla="*/ 5508472 h 5527522"/>
              <a:gd name="connsiteX4-245" fmla="*/ 0 w 7555685"/>
              <a:gd name="connsiteY4-246" fmla="*/ 5527522 h 5527522"/>
              <a:gd name="connsiteX5-247" fmla="*/ 185727 w 7555685"/>
              <a:gd name="connsiteY5-248" fmla="*/ 781907 h 5527522"/>
              <a:gd name="connsiteX0-249" fmla="*/ 185727 w 7555685"/>
              <a:gd name="connsiteY0-250" fmla="*/ 781907 h 5527522"/>
              <a:gd name="connsiteX1-251" fmla="*/ 554831 w 7555685"/>
              <a:gd name="connsiteY1-252" fmla="*/ 0 h 5527522"/>
              <a:gd name="connsiteX2-253" fmla="*/ 7555685 w 7555685"/>
              <a:gd name="connsiteY2-254" fmla="*/ 241147 h 5527522"/>
              <a:gd name="connsiteX3-255" fmla="*/ 7555685 w 7555685"/>
              <a:gd name="connsiteY3-256" fmla="*/ 5508472 h 5527522"/>
              <a:gd name="connsiteX4-257" fmla="*/ 0 w 7555685"/>
              <a:gd name="connsiteY4-258" fmla="*/ 5527522 h 5527522"/>
              <a:gd name="connsiteX5-259" fmla="*/ 185727 w 7555685"/>
              <a:gd name="connsiteY5-260" fmla="*/ 781907 h 5527522"/>
              <a:gd name="connsiteX0-261" fmla="*/ 307647 w 7677605"/>
              <a:gd name="connsiteY0-262" fmla="*/ 781907 h 5527522"/>
              <a:gd name="connsiteX1-263" fmla="*/ 676751 w 7677605"/>
              <a:gd name="connsiteY1-264" fmla="*/ 0 h 5527522"/>
              <a:gd name="connsiteX2-265" fmla="*/ 7677605 w 7677605"/>
              <a:gd name="connsiteY2-266" fmla="*/ 241147 h 5527522"/>
              <a:gd name="connsiteX3-267" fmla="*/ 7677605 w 7677605"/>
              <a:gd name="connsiteY3-268" fmla="*/ 5508472 h 5527522"/>
              <a:gd name="connsiteX4-269" fmla="*/ 0 w 7677605"/>
              <a:gd name="connsiteY4-270" fmla="*/ 5527522 h 5527522"/>
              <a:gd name="connsiteX5-271" fmla="*/ 307647 w 7677605"/>
              <a:gd name="connsiteY5-272" fmla="*/ 781907 h 5527522"/>
              <a:gd name="connsiteX0-273" fmla="*/ 307647 w 7677605"/>
              <a:gd name="connsiteY0-274" fmla="*/ 781907 h 5527522"/>
              <a:gd name="connsiteX1-275" fmla="*/ 676751 w 7677605"/>
              <a:gd name="connsiteY1-276" fmla="*/ 0 h 5527522"/>
              <a:gd name="connsiteX2-277" fmla="*/ 7677605 w 7677605"/>
              <a:gd name="connsiteY2-278" fmla="*/ 241147 h 5527522"/>
              <a:gd name="connsiteX3-279" fmla="*/ 7677605 w 7677605"/>
              <a:gd name="connsiteY3-280" fmla="*/ 5508472 h 5527522"/>
              <a:gd name="connsiteX4-281" fmla="*/ 0 w 7677605"/>
              <a:gd name="connsiteY4-282" fmla="*/ 5527522 h 5527522"/>
              <a:gd name="connsiteX5-283" fmla="*/ 307647 w 7677605"/>
              <a:gd name="connsiteY5-284" fmla="*/ 781907 h 5527522"/>
              <a:gd name="connsiteX0-285" fmla="*/ 307647 w 7677605"/>
              <a:gd name="connsiteY0-286" fmla="*/ 781907 h 5527522"/>
              <a:gd name="connsiteX1-287" fmla="*/ 676751 w 7677605"/>
              <a:gd name="connsiteY1-288" fmla="*/ 0 h 5527522"/>
              <a:gd name="connsiteX2-289" fmla="*/ 7677605 w 7677605"/>
              <a:gd name="connsiteY2-290" fmla="*/ 241147 h 5527522"/>
              <a:gd name="connsiteX3-291" fmla="*/ 7677605 w 7677605"/>
              <a:gd name="connsiteY3-292" fmla="*/ 5508472 h 5527522"/>
              <a:gd name="connsiteX4-293" fmla="*/ 0 w 7677605"/>
              <a:gd name="connsiteY4-294" fmla="*/ 5527522 h 5527522"/>
              <a:gd name="connsiteX5-295" fmla="*/ 307647 w 7677605"/>
              <a:gd name="connsiteY5-296" fmla="*/ 781907 h 5527522"/>
              <a:gd name="connsiteX0-297" fmla="*/ 307647 w 7677605"/>
              <a:gd name="connsiteY0-298" fmla="*/ 781907 h 5527522"/>
              <a:gd name="connsiteX1-299" fmla="*/ 676751 w 7677605"/>
              <a:gd name="connsiteY1-300" fmla="*/ 0 h 5527522"/>
              <a:gd name="connsiteX2-301" fmla="*/ 7677605 w 7677605"/>
              <a:gd name="connsiteY2-302" fmla="*/ 241147 h 5527522"/>
              <a:gd name="connsiteX3-303" fmla="*/ 7677605 w 7677605"/>
              <a:gd name="connsiteY3-304" fmla="*/ 5508472 h 5527522"/>
              <a:gd name="connsiteX4-305" fmla="*/ 0 w 7677605"/>
              <a:gd name="connsiteY4-306" fmla="*/ 5527522 h 5527522"/>
              <a:gd name="connsiteX5-307" fmla="*/ 307647 w 7677605"/>
              <a:gd name="connsiteY5-308" fmla="*/ 781907 h 55275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677605" h="5527522">
                <a:moveTo>
                  <a:pt x="307647" y="781907"/>
                </a:moveTo>
                <a:cubicBezTo>
                  <a:pt x="348128" y="161443"/>
                  <a:pt x="341783" y="0"/>
                  <a:pt x="676751" y="0"/>
                </a:cubicBezTo>
                <a:lnTo>
                  <a:pt x="7677605" y="241147"/>
                </a:lnTo>
                <a:lnTo>
                  <a:pt x="7677605" y="5508472"/>
                </a:lnTo>
                <a:lnTo>
                  <a:pt x="0" y="5527522"/>
                </a:lnTo>
                <a:cubicBezTo>
                  <a:pt x="229549" y="1995661"/>
                  <a:pt x="123818" y="3372397"/>
                  <a:pt x="307647" y="781907"/>
                </a:cubicBezTo>
                <a:close/>
              </a:path>
            </a:pathLst>
          </a:cu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lt"/>
              </a:rPr>
              <a:t>多接口网桥</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lt"/>
              </a:rPr>
              <a:t>以太网交换机 </a:t>
            </a:r>
          </a:p>
        </p:txBody>
      </p:sp>
      <p:sp>
        <p:nvSpPr>
          <p:cNvPr id="6" name="椭圆 5"/>
          <p:cNvSpPr/>
          <p:nvPr/>
        </p:nvSpPr>
        <p:spPr>
          <a:xfrm>
            <a:off x="376518" y="426910"/>
            <a:ext cx="316944" cy="316944"/>
          </a:xfrm>
          <a:prstGeom prst="ellipse">
            <a:avLst/>
          </a:prstGeom>
          <a:solidFill>
            <a:srgbClr val="0A6CB5"/>
          </a:solidFill>
          <a:ln w="57150"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等线" panose="020F0502020204030204"/>
              <a:ea typeface="等线"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sz="5300" b="1" dirty="0" smtClean="0"/>
              <a:t>知识点三适配器的作用</a:t>
            </a:r>
            <a:br>
              <a:rPr lang="zh-CN" altLang="en-US" sz="5300" b="1" dirty="0" smtClean="0"/>
            </a:b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50000"/>
              </a:lnSpc>
            </a:pPr>
            <a:r>
              <a:rPr lang="zh-CN" altLang="en-US" sz="3200" b="1" dirty="0" smtClean="0">
                <a:solidFill>
                  <a:srgbClr val="FF0000"/>
                </a:solidFill>
                <a:latin typeface="黑体" pitchFamily="2" charset="-122"/>
                <a:ea typeface="黑体" pitchFamily="2" charset="-122"/>
              </a:rPr>
              <a:t>问题：适配器是我们在电脑配置中经常见到的一种设备，请同学们讨论，什么是适配器，以及适配器的作用是什么？</a:t>
            </a:r>
          </a:p>
          <a:p>
            <a:pPr>
              <a:lnSpc>
                <a:spcPct val="150000"/>
              </a:lnSpc>
            </a:pPr>
            <a:r>
              <a:rPr lang="zh-CN" altLang="en-US" sz="3200" b="1" dirty="0" smtClean="0">
                <a:latin typeface="黑体" pitchFamily="2" charset="-122"/>
                <a:ea typeface="黑体" pitchFamily="2" charset="-122"/>
              </a:rPr>
              <a:t>计算机是如何连接到局域网上的</a:t>
            </a:r>
            <a:r>
              <a:rPr lang="en-US" sz="3200" b="1" dirty="0" smtClean="0">
                <a:latin typeface="黑体" pitchFamily="2" charset="-122"/>
                <a:ea typeface="黑体" pitchFamily="2" charset="-122"/>
              </a:rPr>
              <a:t>——</a:t>
            </a:r>
            <a:r>
              <a:rPr lang="zh-CN" altLang="en-US" sz="3200" b="1" dirty="0" smtClean="0">
                <a:latin typeface="黑体" pitchFamily="2" charset="-122"/>
                <a:ea typeface="黑体" pitchFamily="2" charset="-122"/>
              </a:rPr>
              <a:t>通过适配器（网卡）。适配器上装有处理器和存储器。适配器和局域网之间的通信是通过电缆或双绞线以串行传输方式进行的而适配器和计算机之间的通信则是通过计算机主板上</a:t>
            </a:r>
            <a:r>
              <a:rPr lang="en-US" sz="3200" b="1" dirty="0" smtClean="0">
                <a:latin typeface="黑体" pitchFamily="2" charset="-122"/>
                <a:ea typeface="黑体" pitchFamily="2" charset="-122"/>
              </a:rPr>
              <a:t>I/O</a:t>
            </a:r>
            <a:r>
              <a:rPr lang="zh-CN" altLang="en-US" sz="3200" b="1" dirty="0" smtClean="0">
                <a:latin typeface="黑体" pitchFamily="2" charset="-122"/>
                <a:ea typeface="黑体" pitchFamily="2" charset="-122"/>
              </a:rPr>
              <a:t>总线以并行传输方式进行的。</a:t>
            </a:r>
            <a:endParaRPr lang="zh-CN" altLang="en-US" sz="3200" b="1" dirty="0">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标题 473089"/>
          <p:cNvSpPr>
            <a:spLocks noGrp="1"/>
          </p:cNvSpPr>
          <p:nvPr>
            <p:ph type="title"/>
          </p:nvPr>
        </p:nvSpPr>
        <p:spPr>
          <a:xfrm>
            <a:off x="2443163" y="214313"/>
            <a:ext cx="8116887" cy="1462087"/>
          </a:xfrm>
        </p:spPr>
        <p:txBody>
          <a:bodyPr anchor="b">
            <a:normAutofit/>
          </a:bodyPr>
          <a:lstStyle/>
          <a:p>
            <a:pPr algn="ctr"/>
            <a:r>
              <a:rPr lang="zh-CN" altLang="en-US" sz="4000" b="1" dirty="0" smtClean="0">
                <a:latin typeface="黑体" pitchFamily="2" charset="-122"/>
                <a:ea typeface="黑体" pitchFamily="2" charset="-122"/>
              </a:rPr>
              <a:t>第五节 用</a:t>
            </a:r>
            <a:r>
              <a:rPr lang="zh-CN" altLang="en-US" sz="4000" b="1" dirty="0">
                <a:latin typeface="黑体" pitchFamily="2" charset="-122"/>
                <a:ea typeface="黑体" pitchFamily="2" charset="-122"/>
              </a:rPr>
              <a:t>以太网交换机扩展局域网 </a:t>
            </a:r>
          </a:p>
        </p:txBody>
      </p:sp>
      <p:sp>
        <p:nvSpPr>
          <p:cNvPr id="473091" name="任意多边形 473090"/>
          <p:cNvSpPr/>
          <p:nvPr/>
        </p:nvSpPr>
        <p:spPr>
          <a:xfrm flipV="1">
            <a:off x="6686550" y="3297238"/>
            <a:ext cx="2003425" cy="88900"/>
          </a:xfrm>
          <a:custGeom>
            <a:avLst/>
            <a:gdLst/>
            <a:ahLst/>
            <a:cxnLst/>
            <a:rect l="0" t="0" r="0" b="0"/>
            <a:pathLst>
              <a:path w="689" h="178">
                <a:moveTo>
                  <a:pt x="689" y="178"/>
                </a:moveTo>
                <a:lnTo>
                  <a:pt x="0" y="0"/>
                </a:lnTo>
              </a:path>
            </a:pathLst>
          </a:custGeom>
          <a:noFill/>
          <a:ln w="38100" cap="flat" cmpd="sng">
            <a:solidFill>
              <a:schemeClr val="tx2"/>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473092" name="任意多边形 473091"/>
          <p:cNvSpPr/>
          <p:nvPr/>
        </p:nvSpPr>
        <p:spPr>
          <a:xfrm rot="9955067">
            <a:off x="8883650" y="3040063"/>
            <a:ext cx="1382713" cy="144462"/>
          </a:xfrm>
          <a:custGeom>
            <a:avLst/>
            <a:gdLst/>
            <a:ahLst/>
            <a:cxnLst/>
            <a:rect l="0" t="0" r="0" b="0"/>
            <a:pathLst>
              <a:path w="956" h="122">
                <a:moveTo>
                  <a:pt x="956" y="122"/>
                </a:moveTo>
                <a:lnTo>
                  <a:pt x="467" y="11"/>
                </a:lnTo>
                <a:lnTo>
                  <a:pt x="511" y="111"/>
                </a:lnTo>
                <a:lnTo>
                  <a:pt x="0" y="0"/>
                </a:lnTo>
              </a:path>
            </a:pathLst>
          </a:custGeom>
          <a:noFill/>
          <a:ln w="38100" cap="flat" cmpd="sng">
            <a:solidFill>
              <a:schemeClr val="tx2"/>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473093" name="直接连接符 473092"/>
          <p:cNvSpPr/>
          <p:nvPr/>
        </p:nvSpPr>
        <p:spPr>
          <a:xfrm flipH="1" flipV="1">
            <a:off x="3575050" y="2781300"/>
            <a:ext cx="2190750" cy="381000"/>
          </a:xfrm>
          <a:prstGeom prst="line">
            <a:avLst/>
          </a:prstGeom>
          <a:ln w="38100" cap="flat" cmpd="sng">
            <a:solidFill>
              <a:schemeClr val="tx2"/>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473094" name="直接连接符 473093"/>
          <p:cNvSpPr/>
          <p:nvPr/>
        </p:nvSpPr>
        <p:spPr>
          <a:xfrm flipH="1">
            <a:off x="3648075" y="3346450"/>
            <a:ext cx="2139950" cy="442913"/>
          </a:xfrm>
          <a:prstGeom prst="line">
            <a:avLst/>
          </a:prstGeom>
          <a:ln w="38100" cap="flat" cmpd="sng">
            <a:solidFill>
              <a:schemeClr val="tx2"/>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473095" name="直接连接符 473094"/>
          <p:cNvSpPr/>
          <p:nvPr/>
        </p:nvSpPr>
        <p:spPr>
          <a:xfrm flipH="1">
            <a:off x="4727575" y="3479800"/>
            <a:ext cx="1182688" cy="957263"/>
          </a:xfrm>
          <a:prstGeom prst="line">
            <a:avLst/>
          </a:prstGeom>
          <a:ln w="28575" cap="flat" cmpd="sng">
            <a:solidFill>
              <a:schemeClr val="tx2"/>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473096" name="直接连接符 473095"/>
          <p:cNvSpPr/>
          <p:nvPr/>
        </p:nvSpPr>
        <p:spPr>
          <a:xfrm>
            <a:off x="6611938" y="3389313"/>
            <a:ext cx="1212850" cy="976312"/>
          </a:xfrm>
          <a:prstGeom prst="line">
            <a:avLst/>
          </a:prstGeom>
          <a:ln w="28575" cap="flat" cmpd="sng">
            <a:solidFill>
              <a:schemeClr val="tx2"/>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473097" name="直接连接符 473096"/>
          <p:cNvSpPr/>
          <p:nvPr/>
        </p:nvSpPr>
        <p:spPr>
          <a:xfrm flipH="1">
            <a:off x="6167438" y="3479800"/>
            <a:ext cx="12700" cy="885825"/>
          </a:xfrm>
          <a:prstGeom prst="line">
            <a:avLst/>
          </a:prstGeom>
          <a:ln w="28575" cap="flat" cmpd="sng">
            <a:solidFill>
              <a:schemeClr val="tx2"/>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473125" name="文本框 473124"/>
          <p:cNvSpPr txBox="1"/>
          <p:nvPr/>
        </p:nvSpPr>
        <p:spPr>
          <a:xfrm>
            <a:off x="3863975" y="4221163"/>
            <a:ext cx="700833" cy="400110"/>
          </a:xfrm>
          <a:prstGeom prst="rect">
            <a:avLst/>
          </a:prstGeom>
          <a:noFill/>
          <a:ln w="9525">
            <a:noFill/>
            <a:miter/>
          </a:ln>
        </p:spPr>
        <p:txBody>
          <a:bodyPr wrap="none" anchor="t">
            <a:spAutoFit/>
          </a:bodyPr>
          <a:lstStyle/>
          <a:p>
            <a:pPr lvl="0">
              <a:buClr>
                <a:srgbClr val="000000"/>
              </a:buClr>
            </a:pPr>
            <a:r>
              <a:rPr lang="zh-CN" altLang="en-US" sz="2000" b="1" dirty="0">
                <a:solidFill>
                  <a:srgbClr val="333399"/>
                </a:solidFill>
                <a:latin typeface="黑体" pitchFamily="2" charset="-122"/>
                <a:ea typeface="黑体" pitchFamily="2" charset="-122"/>
              </a:rPr>
              <a:t>一系</a:t>
            </a:r>
            <a:endParaRPr lang="zh-CN" altLang="en-US" sz="2000" b="1">
              <a:solidFill>
                <a:srgbClr val="333399"/>
              </a:solidFill>
              <a:latin typeface="黑体" pitchFamily="2" charset="-122"/>
              <a:ea typeface="黑体" pitchFamily="2" charset="-122"/>
            </a:endParaRPr>
          </a:p>
        </p:txBody>
      </p:sp>
      <p:sp>
        <p:nvSpPr>
          <p:cNvPr id="473126" name="文本框 473125"/>
          <p:cNvSpPr txBox="1"/>
          <p:nvPr/>
        </p:nvSpPr>
        <p:spPr>
          <a:xfrm>
            <a:off x="6888163" y="4292600"/>
            <a:ext cx="700833" cy="400110"/>
          </a:xfrm>
          <a:prstGeom prst="rect">
            <a:avLst/>
          </a:prstGeom>
          <a:noFill/>
          <a:ln w="9525">
            <a:noFill/>
            <a:miter/>
          </a:ln>
        </p:spPr>
        <p:txBody>
          <a:bodyPr wrap="none" anchor="t">
            <a:spAutoFit/>
          </a:bodyPr>
          <a:lstStyle/>
          <a:p>
            <a:pPr lvl="0">
              <a:buClr>
                <a:srgbClr val="000000"/>
              </a:buClr>
            </a:pPr>
            <a:r>
              <a:rPr lang="zh-CN" altLang="en-US" sz="2000" b="1" dirty="0">
                <a:solidFill>
                  <a:srgbClr val="333399"/>
                </a:solidFill>
                <a:latin typeface="黑体" pitchFamily="2" charset="-122"/>
                <a:ea typeface="黑体" pitchFamily="2" charset="-122"/>
              </a:rPr>
              <a:t>三系</a:t>
            </a:r>
            <a:endParaRPr lang="zh-CN" altLang="en-US" sz="2000" b="1">
              <a:solidFill>
                <a:srgbClr val="333399"/>
              </a:solidFill>
              <a:latin typeface="黑体" pitchFamily="2" charset="-122"/>
              <a:ea typeface="黑体" pitchFamily="2" charset="-122"/>
            </a:endParaRPr>
          </a:p>
        </p:txBody>
      </p:sp>
      <p:sp>
        <p:nvSpPr>
          <p:cNvPr id="473127" name="文本框 473126"/>
          <p:cNvSpPr txBox="1"/>
          <p:nvPr/>
        </p:nvSpPr>
        <p:spPr>
          <a:xfrm>
            <a:off x="5303838" y="4292600"/>
            <a:ext cx="700833" cy="400110"/>
          </a:xfrm>
          <a:prstGeom prst="rect">
            <a:avLst/>
          </a:prstGeom>
          <a:noFill/>
          <a:ln w="9525">
            <a:noFill/>
            <a:miter/>
          </a:ln>
        </p:spPr>
        <p:txBody>
          <a:bodyPr wrap="none" anchor="t">
            <a:spAutoFit/>
          </a:bodyPr>
          <a:lstStyle/>
          <a:p>
            <a:pPr lvl="0">
              <a:buClr>
                <a:srgbClr val="000000"/>
              </a:buClr>
            </a:pPr>
            <a:r>
              <a:rPr lang="zh-CN" altLang="en-US" sz="2000" b="1" dirty="0">
                <a:solidFill>
                  <a:srgbClr val="333399"/>
                </a:solidFill>
                <a:latin typeface="黑体" pitchFamily="2" charset="-122"/>
                <a:ea typeface="黑体" pitchFamily="2" charset="-122"/>
              </a:rPr>
              <a:t>二系</a:t>
            </a:r>
            <a:endParaRPr lang="zh-CN" altLang="en-US" sz="2000" b="1">
              <a:solidFill>
                <a:srgbClr val="333399"/>
              </a:solidFill>
              <a:latin typeface="黑体" pitchFamily="2" charset="-122"/>
              <a:ea typeface="黑体" pitchFamily="2" charset="-122"/>
            </a:endParaRPr>
          </a:p>
        </p:txBody>
      </p:sp>
      <p:sp>
        <p:nvSpPr>
          <p:cNvPr id="473128" name="文本框 473127"/>
          <p:cNvSpPr txBox="1"/>
          <p:nvPr/>
        </p:nvSpPr>
        <p:spPr>
          <a:xfrm>
            <a:off x="8112125" y="4292600"/>
            <a:ext cx="1223412" cy="400110"/>
          </a:xfrm>
          <a:prstGeom prst="rect">
            <a:avLst/>
          </a:prstGeom>
          <a:noFill/>
          <a:ln w="9525">
            <a:noFill/>
            <a:miter/>
          </a:ln>
        </p:spPr>
        <p:txBody>
          <a:bodyPr wrap="none" anchor="t">
            <a:spAutoFit/>
          </a:bodyPr>
          <a:lstStyle/>
          <a:p>
            <a:pPr lvl="0">
              <a:buClr>
                <a:srgbClr val="000000"/>
              </a:buClr>
            </a:pPr>
            <a:r>
              <a:rPr lang="en-US" altLang="zh-CN" sz="2000" b="1">
                <a:solidFill>
                  <a:srgbClr val="333399"/>
                </a:solidFill>
                <a:latin typeface="黑体" pitchFamily="2" charset="-122"/>
                <a:ea typeface="黑体" pitchFamily="2" charset="-122"/>
              </a:rPr>
              <a:t>10BASE-T</a:t>
            </a:r>
          </a:p>
        </p:txBody>
      </p:sp>
      <p:pic>
        <p:nvPicPr>
          <p:cNvPr id="473129" name="图片 473128"/>
          <p:cNvPicPr/>
          <p:nvPr/>
        </p:nvPicPr>
        <p:blipFill>
          <a:blip r:embed="rId3" cstate="print"/>
          <a:stretch>
            <a:fillRect/>
          </a:stretch>
        </p:blipFill>
        <p:spPr>
          <a:xfrm>
            <a:off x="8213725" y="2954338"/>
            <a:ext cx="939800" cy="573087"/>
          </a:xfrm>
          <a:prstGeom prst="rect">
            <a:avLst/>
          </a:prstGeom>
          <a:noFill/>
          <a:ln w="12699">
            <a:noFill/>
            <a:miter/>
          </a:ln>
        </p:spPr>
      </p:pic>
      <p:pic>
        <p:nvPicPr>
          <p:cNvPr id="473130" name="图片 473129"/>
          <p:cNvPicPr/>
          <p:nvPr/>
        </p:nvPicPr>
        <p:blipFill>
          <a:blip r:embed="rId4" cstate="print"/>
          <a:stretch>
            <a:fillRect/>
          </a:stretch>
        </p:blipFill>
        <p:spPr>
          <a:xfrm>
            <a:off x="3249613" y="2193925"/>
            <a:ext cx="690562" cy="874713"/>
          </a:xfrm>
          <a:prstGeom prst="rect">
            <a:avLst/>
          </a:prstGeom>
          <a:noFill/>
          <a:ln w="9525">
            <a:noFill/>
            <a:miter/>
          </a:ln>
        </p:spPr>
      </p:pic>
      <p:pic>
        <p:nvPicPr>
          <p:cNvPr id="473131" name="图片 473130"/>
          <p:cNvPicPr/>
          <p:nvPr/>
        </p:nvPicPr>
        <p:blipFill>
          <a:blip r:embed="rId4" cstate="print"/>
          <a:stretch>
            <a:fillRect/>
          </a:stretch>
        </p:blipFill>
        <p:spPr>
          <a:xfrm>
            <a:off x="3171825" y="3429000"/>
            <a:ext cx="692150" cy="876300"/>
          </a:xfrm>
          <a:prstGeom prst="rect">
            <a:avLst/>
          </a:prstGeom>
          <a:noFill/>
          <a:ln w="9525">
            <a:noFill/>
            <a:miter/>
          </a:ln>
        </p:spPr>
      </p:pic>
      <p:sp>
        <p:nvSpPr>
          <p:cNvPr id="473132" name="文本框 473131"/>
          <p:cNvSpPr txBox="1"/>
          <p:nvPr/>
        </p:nvSpPr>
        <p:spPr>
          <a:xfrm>
            <a:off x="9191625" y="2543175"/>
            <a:ext cx="1217000" cy="400110"/>
          </a:xfrm>
          <a:prstGeom prst="rect">
            <a:avLst/>
          </a:prstGeom>
          <a:noFill/>
          <a:ln w="9525">
            <a:noFill/>
            <a:miter/>
          </a:ln>
        </p:spPr>
        <p:txBody>
          <a:bodyPr wrap="none" anchor="t">
            <a:spAutoFit/>
          </a:bodyPr>
          <a:lstStyle/>
          <a:p>
            <a:pPr lvl="0">
              <a:buClr>
                <a:srgbClr val="000000"/>
              </a:buClr>
            </a:pPr>
            <a:r>
              <a:rPr lang="zh-CN" altLang="en-US" sz="2000" b="1" dirty="0">
                <a:solidFill>
                  <a:srgbClr val="333399"/>
                </a:solidFill>
                <a:latin typeface="黑体" pitchFamily="2" charset="-122"/>
                <a:ea typeface="黑体" pitchFamily="2" charset="-122"/>
              </a:rPr>
              <a:t>至因特网</a:t>
            </a:r>
            <a:endParaRPr lang="zh-CN" altLang="en-US" sz="2000" b="1">
              <a:solidFill>
                <a:srgbClr val="333399"/>
              </a:solidFill>
              <a:latin typeface="黑体" pitchFamily="2" charset="-122"/>
              <a:ea typeface="黑体" pitchFamily="2" charset="-122"/>
            </a:endParaRPr>
          </a:p>
        </p:txBody>
      </p:sp>
      <p:sp>
        <p:nvSpPr>
          <p:cNvPr id="473133" name="文本框 473132"/>
          <p:cNvSpPr txBox="1"/>
          <p:nvPr/>
        </p:nvSpPr>
        <p:spPr>
          <a:xfrm>
            <a:off x="6959600" y="2924175"/>
            <a:ext cx="1266693" cy="400110"/>
          </a:xfrm>
          <a:prstGeom prst="rect">
            <a:avLst/>
          </a:prstGeom>
          <a:noFill/>
          <a:ln w="9525">
            <a:noFill/>
            <a:miter/>
          </a:ln>
        </p:spPr>
        <p:txBody>
          <a:bodyPr wrap="none" anchor="t">
            <a:spAutoFit/>
          </a:bodyPr>
          <a:lstStyle/>
          <a:p>
            <a:pPr lvl="0">
              <a:buClr>
                <a:srgbClr val="000000"/>
              </a:buClr>
            </a:pPr>
            <a:r>
              <a:rPr lang="en-US" altLang="zh-CN" sz="2000" b="1">
                <a:solidFill>
                  <a:srgbClr val="333399"/>
                </a:solidFill>
                <a:latin typeface="黑体" pitchFamily="2" charset="-122"/>
                <a:ea typeface="黑体" pitchFamily="2" charset="-122"/>
              </a:rPr>
              <a:t>100 Mb/s</a:t>
            </a:r>
          </a:p>
        </p:txBody>
      </p:sp>
      <p:sp>
        <p:nvSpPr>
          <p:cNvPr id="473134" name="文本框 473133"/>
          <p:cNvSpPr txBox="1"/>
          <p:nvPr/>
        </p:nvSpPr>
        <p:spPr>
          <a:xfrm>
            <a:off x="3932238" y="3176588"/>
            <a:ext cx="1266693" cy="400110"/>
          </a:xfrm>
          <a:prstGeom prst="rect">
            <a:avLst/>
          </a:prstGeom>
          <a:noFill/>
          <a:ln w="9525">
            <a:noFill/>
            <a:miter/>
          </a:ln>
        </p:spPr>
        <p:txBody>
          <a:bodyPr wrap="none" anchor="t">
            <a:spAutoFit/>
          </a:bodyPr>
          <a:lstStyle/>
          <a:p>
            <a:pPr lvl="0">
              <a:buClr>
                <a:srgbClr val="000000"/>
              </a:buClr>
            </a:pPr>
            <a:r>
              <a:rPr lang="en-US" altLang="zh-CN" sz="2000" b="1">
                <a:solidFill>
                  <a:srgbClr val="333399"/>
                </a:solidFill>
                <a:latin typeface="黑体" pitchFamily="2" charset="-122"/>
                <a:ea typeface="黑体" pitchFamily="2" charset="-122"/>
              </a:rPr>
              <a:t>100 Mb/s</a:t>
            </a:r>
          </a:p>
        </p:txBody>
      </p:sp>
      <p:sp>
        <p:nvSpPr>
          <p:cNvPr id="473135" name="文本框 473134"/>
          <p:cNvSpPr txBox="1"/>
          <p:nvPr/>
        </p:nvSpPr>
        <p:spPr>
          <a:xfrm>
            <a:off x="4148138" y="2527300"/>
            <a:ext cx="1266693" cy="400110"/>
          </a:xfrm>
          <a:prstGeom prst="rect">
            <a:avLst/>
          </a:prstGeom>
          <a:noFill/>
          <a:ln w="9525">
            <a:noFill/>
            <a:miter/>
          </a:ln>
        </p:spPr>
        <p:txBody>
          <a:bodyPr wrap="none" anchor="t">
            <a:spAutoFit/>
          </a:bodyPr>
          <a:lstStyle/>
          <a:p>
            <a:pPr lvl="0">
              <a:buClr>
                <a:srgbClr val="000000"/>
              </a:buClr>
            </a:pPr>
            <a:r>
              <a:rPr lang="en-US" altLang="zh-CN" sz="2000" b="1">
                <a:solidFill>
                  <a:srgbClr val="333399"/>
                </a:solidFill>
                <a:latin typeface="黑体" pitchFamily="2" charset="-122"/>
                <a:ea typeface="黑体" pitchFamily="2" charset="-122"/>
              </a:rPr>
              <a:t>100 Mb/s</a:t>
            </a:r>
          </a:p>
        </p:txBody>
      </p:sp>
      <p:sp>
        <p:nvSpPr>
          <p:cNvPr id="473136" name="文本框 473135"/>
          <p:cNvSpPr txBox="1"/>
          <p:nvPr/>
        </p:nvSpPr>
        <p:spPr>
          <a:xfrm>
            <a:off x="2341563" y="2224088"/>
            <a:ext cx="958917" cy="707886"/>
          </a:xfrm>
          <a:prstGeom prst="rect">
            <a:avLst/>
          </a:prstGeom>
          <a:noFill/>
          <a:ln w="9525">
            <a:noFill/>
            <a:miter/>
          </a:ln>
        </p:spPr>
        <p:txBody>
          <a:bodyPr wrap="none" anchor="t">
            <a:spAutoFit/>
          </a:bodyPr>
          <a:lstStyle/>
          <a:p>
            <a:pPr lvl="0">
              <a:buClr>
                <a:srgbClr val="000000"/>
              </a:buClr>
            </a:pPr>
            <a:r>
              <a:rPr lang="zh-CN" altLang="en-US" sz="2000" b="1" dirty="0">
                <a:solidFill>
                  <a:srgbClr val="333399"/>
                </a:solidFill>
                <a:latin typeface="黑体" pitchFamily="2" charset="-122"/>
                <a:ea typeface="黑体" pitchFamily="2" charset="-122"/>
              </a:rPr>
              <a:t>万维网</a:t>
            </a:r>
          </a:p>
          <a:p>
            <a:pPr lvl="0">
              <a:buClr>
                <a:srgbClr val="000000"/>
              </a:buClr>
            </a:pPr>
            <a:r>
              <a:rPr lang="zh-CN" altLang="en-US" sz="2000" b="1" dirty="0">
                <a:solidFill>
                  <a:srgbClr val="333399"/>
                </a:solidFill>
                <a:latin typeface="黑体" pitchFamily="2" charset="-122"/>
                <a:ea typeface="黑体" pitchFamily="2" charset="-122"/>
              </a:rPr>
              <a:t>服务器</a:t>
            </a:r>
            <a:endParaRPr lang="zh-CN" altLang="en-US" sz="2000" b="1">
              <a:solidFill>
                <a:srgbClr val="333399"/>
              </a:solidFill>
              <a:latin typeface="黑体" pitchFamily="2" charset="-122"/>
              <a:ea typeface="黑体" pitchFamily="2" charset="-122"/>
            </a:endParaRPr>
          </a:p>
        </p:txBody>
      </p:sp>
      <p:sp>
        <p:nvSpPr>
          <p:cNvPr id="473137" name="文本框 473136"/>
          <p:cNvSpPr txBox="1"/>
          <p:nvPr/>
        </p:nvSpPr>
        <p:spPr>
          <a:xfrm>
            <a:off x="2063750" y="3500438"/>
            <a:ext cx="1217000" cy="707886"/>
          </a:xfrm>
          <a:prstGeom prst="rect">
            <a:avLst/>
          </a:prstGeom>
          <a:noFill/>
          <a:ln w="9525">
            <a:noFill/>
            <a:miter/>
          </a:ln>
        </p:spPr>
        <p:txBody>
          <a:bodyPr wrap="none" anchor="t">
            <a:spAutoFit/>
          </a:bodyPr>
          <a:lstStyle/>
          <a:p>
            <a:pPr lvl="0">
              <a:buClr>
                <a:srgbClr val="000000"/>
              </a:buClr>
            </a:pPr>
            <a:r>
              <a:rPr lang="zh-CN" altLang="en-US" sz="2000" b="1" dirty="0">
                <a:solidFill>
                  <a:srgbClr val="333399"/>
                </a:solidFill>
                <a:latin typeface="黑体" pitchFamily="2" charset="-122"/>
                <a:ea typeface="黑体" pitchFamily="2" charset="-122"/>
              </a:rPr>
              <a:t>电子邮件</a:t>
            </a:r>
          </a:p>
          <a:p>
            <a:pPr lvl="0">
              <a:buClr>
                <a:srgbClr val="000000"/>
              </a:buClr>
            </a:pPr>
            <a:r>
              <a:rPr lang="zh-CN" altLang="en-US" sz="2000" b="1" dirty="0">
                <a:solidFill>
                  <a:srgbClr val="333399"/>
                </a:solidFill>
                <a:latin typeface="黑体" pitchFamily="2" charset="-122"/>
                <a:ea typeface="黑体" pitchFamily="2" charset="-122"/>
              </a:rPr>
              <a:t>  服务器</a:t>
            </a:r>
            <a:endParaRPr lang="zh-CN" altLang="en-US" sz="2000" b="1">
              <a:solidFill>
                <a:srgbClr val="333399"/>
              </a:solidFill>
              <a:latin typeface="黑体" pitchFamily="2" charset="-122"/>
              <a:ea typeface="黑体" pitchFamily="2" charset="-122"/>
            </a:endParaRPr>
          </a:p>
        </p:txBody>
      </p:sp>
      <p:sp>
        <p:nvSpPr>
          <p:cNvPr id="473138" name="立方体 473137"/>
          <p:cNvSpPr/>
          <p:nvPr/>
        </p:nvSpPr>
        <p:spPr>
          <a:xfrm>
            <a:off x="5662613" y="2659063"/>
            <a:ext cx="1303337" cy="1023937"/>
          </a:xfrm>
          <a:prstGeom prst="cube">
            <a:avLst>
              <a:gd name="adj" fmla="val 25000"/>
            </a:avLst>
          </a:prstGeom>
          <a:solidFill>
            <a:srgbClr val="CCECFF"/>
          </a:solidFill>
          <a:ln w="9525" cap="flat" cmpd="sng">
            <a:solidFill>
              <a:schemeClr val="folHlink"/>
            </a:solidFill>
            <a:prstDash val="solid"/>
            <a:miter/>
            <a:headEnd type="none" w="med" len="med"/>
            <a:tailEnd type="none" w="med" len="med"/>
          </a:ln>
        </p:spPr>
        <p:txBody>
          <a:bodyPr/>
          <a:lstStyle/>
          <a:p>
            <a:endParaRPr lang="zh-CN" altLang="en-US" b="1">
              <a:latin typeface="黑体" pitchFamily="2" charset="-122"/>
              <a:ea typeface="黑体" pitchFamily="2" charset="-122"/>
            </a:endParaRPr>
          </a:p>
        </p:txBody>
      </p:sp>
      <p:sp>
        <p:nvSpPr>
          <p:cNvPr id="473139" name="文本框 473138"/>
          <p:cNvSpPr txBox="1"/>
          <p:nvPr/>
        </p:nvSpPr>
        <p:spPr>
          <a:xfrm>
            <a:off x="5710238" y="2924175"/>
            <a:ext cx="958917" cy="707886"/>
          </a:xfrm>
          <a:prstGeom prst="rect">
            <a:avLst/>
          </a:prstGeom>
          <a:noFill/>
          <a:ln w="9525">
            <a:noFill/>
            <a:miter/>
          </a:ln>
        </p:spPr>
        <p:txBody>
          <a:bodyPr wrap="none" anchor="t">
            <a:spAutoFit/>
          </a:bodyPr>
          <a:lstStyle/>
          <a:p>
            <a:pPr lvl="0">
              <a:buClr>
                <a:srgbClr val="000000"/>
              </a:buClr>
            </a:pPr>
            <a:r>
              <a:rPr lang="zh-CN" altLang="en-US" sz="2000" b="1" dirty="0">
                <a:solidFill>
                  <a:srgbClr val="333399"/>
                </a:solidFill>
                <a:latin typeface="黑体" pitchFamily="2" charset="-122"/>
                <a:ea typeface="黑体" pitchFamily="2" charset="-122"/>
              </a:rPr>
              <a:t>以太网</a:t>
            </a:r>
          </a:p>
          <a:p>
            <a:pPr lvl="0">
              <a:buClr>
                <a:srgbClr val="000000"/>
              </a:buClr>
            </a:pPr>
            <a:r>
              <a:rPr lang="zh-CN" altLang="en-US" sz="2000" b="1" dirty="0">
                <a:solidFill>
                  <a:srgbClr val="333399"/>
                </a:solidFill>
                <a:latin typeface="黑体" pitchFamily="2" charset="-122"/>
                <a:ea typeface="黑体" pitchFamily="2" charset="-122"/>
              </a:rPr>
              <a:t>交换机</a:t>
            </a:r>
            <a:endParaRPr lang="zh-CN" altLang="en-US" sz="2000" b="1">
              <a:solidFill>
                <a:srgbClr val="333399"/>
              </a:solidFill>
              <a:latin typeface="黑体" pitchFamily="2" charset="-122"/>
              <a:ea typeface="黑体" pitchFamily="2" charset="-122"/>
            </a:endParaRPr>
          </a:p>
        </p:txBody>
      </p:sp>
      <p:sp>
        <p:nvSpPr>
          <p:cNvPr id="473140" name="文本框 473139"/>
          <p:cNvSpPr txBox="1"/>
          <p:nvPr/>
        </p:nvSpPr>
        <p:spPr>
          <a:xfrm>
            <a:off x="8158163" y="2513013"/>
            <a:ext cx="958917" cy="400110"/>
          </a:xfrm>
          <a:prstGeom prst="rect">
            <a:avLst/>
          </a:prstGeom>
          <a:noFill/>
          <a:ln w="9525">
            <a:noFill/>
            <a:miter/>
          </a:ln>
        </p:spPr>
        <p:txBody>
          <a:bodyPr wrap="none" anchor="t">
            <a:spAutoFit/>
          </a:bodyPr>
          <a:lstStyle/>
          <a:p>
            <a:pPr lvl="0">
              <a:buClr>
                <a:srgbClr val="000000"/>
              </a:buClr>
            </a:pPr>
            <a:r>
              <a:rPr lang="zh-CN" altLang="en-US" sz="2000" b="1" dirty="0">
                <a:solidFill>
                  <a:srgbClr val="333399"/>
                </a:solidFill>
                <a:latin typeface="黑体" pitchFamily="2" charset="-122"/>
                <a:ea typeface="黑体" pitchFamily="2" charset="-122"/>
              </a:rPr>
              <a:t>路由器</a:t>
            </a:r>
            <a:endParaRPr lang="zh-CN" altLang="en-US" sz="2000" b="1">
              <a:solidFill>
                <a:srgbClr val="333399"/>
              </a:solidFill>
              <a:latin typeface="黑体" pitchFamily="2" charset="-122"/>
              <a:ea typeface="黑体" pitchFamily="2" charset="-122"/>
            </a:endParaRPr>
          </a:p>
        </p:txBody>
      </p:sp>
      <p:grpSp>
        <p:nvGrpSpPr>
          <p:cNvPr id="473141" name="组合 473140"/>
          <p:cNvGrpSpPr/>
          <p:nvPr/>
        </p:nvGrpSpPr>
        <p:grpSpPr>
          <a:xfrm>
            <a:off x="4151313" y="4329113"/>
            <a:ext cx="1157287" cy="828675"/>
            <a:chOff x="1755" y="2723"/>
            <a:chExt cx="729" cy="522"/>
          </a:xfrm>
        </p:grpSpPr>
        <p:sp>
          <p:nvSpPr>
            <p:cNvPr id="473142" name="直接连接符 473141"/>
            <p:cNvSpPr/>
            <p:nvPr/>
          </p:nvSpPr>
          <p:spPr>
            <a:xfrm flipH="1">
              <a:off x="1835" y="2871"/>
              <a:ext cx="217" cy="265"/>
            </a:xfrm>
            <a:prstGeom prst="line">
              <a:avLst/>
            </a:prstGeom>
            <a:ln w="19050" cap="flat" cmpd="sng">
              <a:solidFill>
                <a:schemeClr val="tx1"/>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pic>
          <p:nvPicPr>
            <p:cNvPr id="473143" name="图片 473142"/>
            <p:cNvPicPr/>
            <p:nvPr/>
          </p:nvPicPr>
          <p:blipFill>
            <a:blip r:embed="rId5" cstate="print"/>
            <a:stretch>
              <a:fillRect/>
            </a:stretch>
          </p:blipFill>
          <p:spPr>
            <a:xfrm>
              <a:off x="1755" y="3072"/>
              <a:ext cx="153" cy="173"/>
            </a:xfrm>
            <a:prstGeom prst="rect">
              <a:avLst/>
            </a:prstGeom>
            <a:noFill/>
            <a:ln w="12699">
              <a:noFill/>
              <a:miter/>
            </a:ln>
          </p:spPr>
        </p:pic>
        <p:sp>
          <p:nvSpPr>
            <p:cNvPr id="473144" name="直接连接符 473143"/>
            <p:cNvSpPr/>
            <p:nvPr/>
          </p:nvSpPr>
          <p:spPr>
            <a:xfrm>
              <a:off x="2171" y="2886"/>
              <a:ext cx="40" cy="242"/>
            </a:xfrm>
            <a:prstGeom prst="line">
              <a:avLst/>
            </a:prstGeom>
            <a:ln w="19050" cap="flat" cmpd="sng">
              <a:solidFill>
                <a:schemeClr val="tx1"/>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473145" name="直接连接符 473144"/>
            <p:cNvSpPr/>
            <p:nvPr/>
          </p:nvSpPr>
          <p:spPr>
            <a:xfrm>
              <a:off x="2235" y="2892"/>
              <a:ext cx="177" cy="228"/>
            </a:xfrm>
            <a:prstGeom prst="line">
              <a:avLst/>
            </a:prstGeom>
            <a:ln w="19050" cap="flat" cmpd="sng">
              <a:solidFill>
                <a:schemeClr val="tx1"/>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473146" name="直接连接符 473145"/>
            <p:cNvSpPr/>
            <p:nvPr/>
          </p:nvSpPr>
          <p:spPr>
            <a:xfrm flipH="1">
              <a:off x="2025" y="2881"/>
              <a:ext cx="76" cy="261"/>
            </a:xfrm>
            <a:prstGeom prst="line">
              <a:avLst/>
            </a:prstGeom>
            <a:ln w="19050" cap="flat" cmpd="sng">
              <a:solidFill>
                <a:schemeClr val="tx1"/>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pic>
          <p:nvPicPr>
            <p:cNvPr id="473147" name="图片 473146"/>
            <p:cNvPicPr/>
            <p:nvPr/>
          </p:nvPicPr>
          <p:blipFill>
            <a:blip r:embed="rId5" cstate="print"/>
            <a:stretch>
              <a:fillRect/>
            </a:stretch>
          </p:blipFill>
          <p:spPr>
            <a:xfrm>
              <a:off x="1947" y="3072"/>
              <a:ext cx="153" cy="173"/>
            </a:xfrm>
            <a:prstGeom prst="rect">
              <a:avLst/>
            </a:prstGeom>
            <a:noFill/>
            <a:ln w="12699">
              <a:noFill/>
              <a:miter/>
            </a:ln>
          </p:spPr>
        </p:pic>
        <p:pic>
          <p:nvPicPr>
            <p:cNvPr id="473148" name="图片 473147"/>
            <p:cNvPicPr/>
            <p:nvPr/>
          </p:nvPicPr>
          <p:blipFill>
            <a:blip r:embed="rId5" cstate="print"/>
            <a:stretch>
              <a:fillRect/>
            </a:stretch>
          </p:blipFill>
          <p:spPr>
            <a:xfrm>
              <a:off x="2139" y="3072"/>
              <a:ext cx="153" cy="173"/>
            </a:xfrm>
            <a:prstGeom prst="rect">
              <a:avLst/>
            </a:prstGeom>
            <a:noFill/>
            <a:ln w="12699">
              <a:noFill/>
              <a:miter/>
            </a:ln>
          </p:spPr>
        </p:pic>
        <p:pic>
          <p:nvPicPr>
            <p:cNvPr id="473149" name="图片 473148"/>
            <p:cNvPicPr/>
            <p:nvPr/>
          </p:nvPicPr>
          <p:blipFill>
            <a:blip r:embed="rId5" cstate="print"/>
            <a:stretch>
              <a:fillRect/>
            </a:stretch>
          </p:blipFill>
          <p:spPr>
            <a:xfrm>
              <a:off x="2331" y="3072"/>
              <a:ext cx="153" cy="173"/>
            </a:xfrm>
            <a:prstGeom prst="rect">
              <a:avLst/>
            </a:prstGeom>
            <a:noFill/>
            <a:ln w="12699">
              <a:noFill/>
              <a:miter/>
            </a:ln>
          </p:spPr>
        </p:pic>
        <p:pic>
          <p:nvPicPr>
            <p:cNvPr id="473150" name="图片 473149"/>
            <p:cNvPicPr>
              <a:picLocks noChangeAspect="1"/>
            </p:cNvPicPr>
            <p:nvPr/>
          </p:nvPicPr>
          <p:blipFill>
            <a:blip r:embed="rId6" cstate="print"/>
            <a:stretch>
              <a:fillRect/>
            </a:stretch>
          </p:blipFill>
          <p:spPr>
            <a:xfrm rot="-1102812">
              <a:off x="1973" y="2723"/>
              <a:ext cx="353" cy="208"/>
            </a:xfrm>
            <a:prstGeom prst="rect">
              <a:avLst/>
            </a:prstGeom>
            <a:noFill/>
            <a:ln w="12700">
              <a:noFill/>
              <a:miter/>
            </a:ln>
          </p:spPr>
        </p:pic>
      </p:grpSp>
      <p:grpSp>
        <p:nvGrpSpPr>
          <p:cNvPr id="473151" name="组合 473150"/>
          <p:cNvGrpSpPr/>
          <p:nvPr/>
        </p:nvGrpSpPr>
        <p:grpSpPr>
          <a:xfrm>
            <a:off x="5592763" y="4329113"/>
            <a:ext cx="1157287" cy="828675"/>
            <a:chOff x="1755" y="2723"/>
            <a:chExt cx="729" cy="522"/>
          </a:xfrm>
        </p:grpSpPr>
        <p:sp>
          <p:nvSpPr>
            <p:cNvPr id="473152" name="直接连接符 473151"/>
            <p:cNvSpPr/>
            <p:nvPr/>
          </p:nvSpPr>
          <p:spPr>
            <a:xfrm flipH="1">
              <a:off x="1835" y="2871"/>
              <a:ext cx="217" cy="265"/>
            </a:xfrm>
            <a:prstGeom prst="line">
              <a:avLst/>
            </a:prstGeom>
            <a:ln w="19050" cap="flat" cmpd="sng">
              <a:solidFill>
                <a:schemeClr val="tx1"/>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pic>
          <p:nvPicPr>
            <p:cNvPr id="473153" name="图片 473152"/>
            <p:cNvPicPr/>
            <p:nvPr/>
          </p:nvPicPr>
          <p:blipFill>
            <a:blip r:embed="rId5" cstate="print"/>
            <a:stretch>
              <a:fillRect/>
            </a:stretch>
          </p:blipFill>
          <p:spPr>
            <a:xfrm>
              <a:off x="1755" y="3072"/>
              <a:ext cx="153" cy="173"/>
            </a:xfrm>
            <a:prstGeom prst="rect">
              <a:avLst/>
            </a:prstGeom>
            <a:noFill/>
            <a:ln w="12699">
              <a:noFill/>
              <a:miter/>
            </a:ln>
          </p:spPr>
        </p:pic>
        <p:sp>
          <p:nvSpPr>
            <p:cNvPr id="473154" name="直接连接符 473153"/>
            <p:cNvSpPr/>
            <p:nvPr/>
          </p:nvSpPr>
          <p:spPr>
            <a:xfrm>
              <a:off x="2171" y="2886"/>
              <a:ext cx="40" cy="242"/>
            </a:xfrm>
            <a:prstGeom prst="line">
              <a:avLst/>
            </a:prstGeom>
            <a:ln w="19050" cap="flat" cmpd="sng">
              <a:solidFill>
                <a:schemeClr val="tx1"/>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473155" name="直接连接符 473154"/>
            <p:cNvSpPr/>
            <p:nvPr/>
          </p:nvSpPr>
          <p:spPr>
            <a:xfrm>
              <a:off x="2235" y="2892"/>
              <a:ext cx="177" cy="228"/>
            </a:xfrm>
            <a:prstGeom prst="line">
              <a:avLst/>
            </a:prstGeom>
            <a:ln w="19050" cap="flat" cmpd="sng">
              <a:solidFill>
                <a:schemeClr val="tx1"/>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473156" name="直接连接符 473155"/>
            <p:cNvSpPr/>
            <p:nvPr/>
          </p:nvSpPr>
          <p:spPr>
            <a:xfrm flipH="1">
              <a:off x="2025" y="2881"/>
              <a:ext cx="76" cy="261"/>
            </a:xfrm>
            <a:prstGeom prst="line">
              <a:avLst/>
            </a:prstGeom>
            <a:ln w="19050" cap="flat" cmpd="sng">
              <a:solidFill>
                <a:schemeClr val="tx1"/>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pic>
          <p:nvPicPr>
            <p:cNvPr id="473157" name="图片 473156"/>
            <p:cNvPicPr/>
            <p:nvPr/>
          </p:nvPicPr>
          <p:blipFill>
            <a:blip r:embed="rId5" cstate="print"/>
            <a:stretch>
              <a:fillRect/>
            </a:stretch>
          </p:blipFill>
          <p:spPr>
            <a:xfrm>
              <a:off x="1947" y="3072"/>
              <a:ext cx="153" cy="173"/>
            </a:xfrm>
            <a:prstGeom prst="rect">
              <a:avLst/>
            </a:prstGeom>
            <a:noFill/>
            <a:ln w="12699">
              <a:noFill/>
              <a:miter/>
            </a:ln>
          </p:spPr>
        </p:pic>
        <p:pic>
          <p:nvPicPr>
            <p:cNvPr id="473158" name="图片 473157"/>
            <p:cNvPicPr/>
            <p:nvPr/>
          </p:nvPicPr>
          <p:blipFill>
            <a:blip r:embed="rId5" cstate="print"/>
            <a:stretch>
              <a:fillRect/>
            </a:stretch>
          </p:blipFill>
          <p:spPr>
            <a:xfrm>
              <a:off x="2139" y="3072"/>
              <a:ext cx="153" cy="173"/>
            </a:xfrm>
            <a:prstGeom prst="rect">
              <a:avLst/>
            </a:prstGeom>
            <a:noFill/>
            <a:ln w="12699">
              <a:noFill/>
              <a:miter/>
            </a:ln>
          </p:spPr>
        </p:pic>
        <p:pic>
          <p:nvPicPr>
            <p:cNvPr id="473159" name="图片 473158"/>
            <p:cNvPicPr/>
            <p:nvPr/>
          </p:nvPicPr>
          <p:blipFill>
            <a:blip r:embed="rId5" cstate="print"/>
            <a:stretch>
              <a:fillRect/>
            </a:stretch>
          </p:blipFill>
          <p:spPr>
            <a:xfrm>
              <a:off x="2331" y="3072"/>
              <a:ext cx="153" cy="173"/>
            </a:xfrm>
            <a:prstGeom prst="rect">
              <a:avLst/>
            </a:prstGeom>
            <a:noFill/>
            <a:ln w="12699">
              <a:noFill/>
              <a:miter/>
            </a:ln>
          </p:spPr>
        </p:pic>
        <p:pic>
          <p:nvPicPr>
            <p:cNvPr id="473160" name="图片 473159"/>
            <p:cNvPicPr>
              <a:picLocks noChangeAspect="1"/>
            </p:cNvPicPr>
            <p:nvPr/>
          </p:nvPicPr>
          <p:blipFill>
            <a:blip r:embed="rId6" cstate="print"/>
            <a:stretch>
              <a:fillRect/>
            </a:stretch>
          </p:blipFill>
          <p:spPr>
            <a:xfrm rot="-1102812">
              <a:off x="1973" y="2723"/>
              <a:ext cx="353" cy="208"/>
            </a:xfrm>
            <a:prstGeom prst="rect">
              <a:avLst/>
            </a:prstGeom>
            <a:noFill/>
            <a:ln w="12700">
              <a:noFill/>
              <a:miter/>
            </a:ln>
          </p:spPr>
        </p:pic>
      </p:grpSp>
      <p:grpSp>
        <p:nvGrpSpPr>
          <p:cNvPr id="473161" name="组合 473160"/>
          <p:cNvGrpSpPr/>
          <p:nvPr/>
        </p:nvGrpSpPr>
        <p:grpSpPr>
          <a:xfrm>
            <a:off x="7181850" y="4329113"/>
            <a:ext cx="1157288" cy="828675"/>
            <a:chOff x="1755" y="2723"/>
            <a:chExt cx="729" cy="522"/>
          </a:xfrm>
        </p:grpSpPr>
        <p:sp>
          <p:nvSpPr>
            <p:cNvPr id="473162" name="直接连接符 473161"/>
            <p:cNvSpPr/>
            <p:nvPr/>
          </p:nvSpPr>
          <p:spPr>
            <a:xfrm flipH="1">
              <a:off x="1835" y="2871"/>
              <a:ext cx="217" cy="265"/>
            </a:xfrm>
            <a:prstGeom prst="line">
              <a:avLst/>
            </a:prstGeom>
            <a:ln w="19050" cap="flat" cmpd="sng">
              <a:solidFill>
                <a:schemeClr val="tx1"/>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pic>
          <p:nvPicPr>
            <p:cNvPr id="473163" name="图片 473162"/>
            <p:cNvPicPr/>
            <p:nvPr/>
          </p:nvPicPr>
          <p:blipFill>
            <a:blip r:embed="rId5" cstate="print"/>
            <a:stretch>
              <a:fillRect/>
            </a:stretch>
          </p:blipFill>
          <p:spPr>
            <a:xfrm>
              <a:off x="1755" y="3072"/>
              <a:ext cx="153" cy="173"/>
            </a:xfrm>
            <a:prstGeom prst="rect">
              <a:avLst/>
            </a:prstGeom>
            <a:noFill/>
            <a:ln w="12699">
              <a:noFill/>
              <a:miter/>
            </a:ln>
          </p:spPr>
        </p:pic>
        <p:sp>
          <p:nvSpPr>
            <p:cNvPr id="473164" name="直接连接符 473163"/>
            <p:cNvSpPr/>
            <p:nvPr/>
          </p:nvSpPr>
          <p:spPr>
            <a:xfrm>
              <a:off x="2171" y="2886"/>
              <a:ext cx="40" cy="242"/>
            </a:xfrm>
            <a:prstGeom prst="line">
              <a:avLst/>
            </a:prstGeom>
            <a:ln w="19050" cap="flat" cmpd="sng">
              <a:solidFill>
                <a:schemeClr val="tx1"/>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473165" name="直接连接符 473164"/>
            <p:cNvSpPr/>
            <p:nvPr/>
          </p:nvSpPr>
          <p:spPr>
            <a:xfrm>
              <a:off x="2235" y="2892"/>
              <a:ext cx="177" cy="228"/>
            </a:xfrm>
            <a:prstGeom prst="line">
              <a:avLst/>
            </a:prstGeom>
            <a:ln w="19050" cap="flat" cmpd="sng">
              <a:solidFill>
                <a:schemeClr val="tx1"/>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sp>
          <p:nvSpPr>
            <p:cNvPr id="473166" name="直接连接符 473165"/>
            <p:cNvSpPr/>
            <p:nvPr/>
          </p:nvSpPr>
          <p:spPr>
            <a:xfrm flipH="1">
              <a:off x="2025" y="2881"/>
              <a:ext cx="76" cy="261"/>
            </a:xfrm>
            <a:prstGeom prst="line">
              <a:avLst/>
            </a:prstGeom>
            <a:ln w="19050" cap="flat" cmpd="sng">
              <a:solidFill>
                <a:schemeClr val="tx1"/>
              </a:solidFill>
              <a:prstDash val="solid"/>
              <a:headEnd type="none" w="med" len="med"/>
              <a:tailEnd type="none" w="med" len="med"/>
            </a:ln>
          </p:spPr>
          <p:txBody>
            <a:bodyPr/>
            <a:lstStyle/>
            <a:p>
              <a:endParaRPr lang="zh-CN" altLang="en-US" b="1">
                <a:latin typeface="黑体" pitchFamily="2" charset="-122"/>
                <a:ea typeface="黑体" pitchFamily="2" charset="-122"/>
              </a:endParaRPr>
            </a:p>
          </p:txBody>
        </p:sp>
        <p:pic>
          <p:nvPicPr>
            <p:cNvPr id="473167" name="图片 473166"/>
            <p:cNvPicPr/>
            <p:nvPr/>
          </p:nvPicPr>
          <p:blipFill>
            <a:blip r:embed="rId5" cstate="print"/>
            <a:stretch>
              <a:fillRect/>
            </a:stretch>
          </p:blipFill>
          <p:spPr>
            <a:xfrm>
              <a:off x="1947" y="3072"/>
              <a:ext cx="153" cy="173"/>
            </a:xfrm>
            <a:prstGeom prst="rect">
              <a:avLst/>
            </a:prstGeom>
            <a:noFill/>
            <a:ln w="12699">
              <a:noFill/>
              <a:miter/>
            </a:ln>
          </p:spPr>
        </p:pic>
        <p:pic>
          <p:nvPicPr>
            <p:cNvPr id="473168" name="图片 473167"/>
            <p:cNvPicPr/>
            <p:nvPr/>
          </p:nvPicPr>
          <p:blipFill>
            <a:blip r:embed="rId5" cstate="print"/>
            <a:stretch>
              <a:fillRect/>
            </a:stretch>
          </p:blipFill>
          <p:spPr>
            <a:xfrm>
              <a:off x="2139" y="3072"/>
              <a:ext cx="153" cy="173"/>
            </a:xfrm>
            <a:prstGeom prst="rect">
              <a:avLst/>
            </a:prstGeom>
            <a:noFill/>
            <a:ln w="12699">
              <a:noFill/>
              <a:miter/>
            </a:ln>
          </p:spPr>
        </p:pic>
        <p:pic>
          <p:nvPicPr>
            <p:cNvPr id="473169" name="图片 473168"/>
            <p:cNvPicPr/>
            <p:nvPr/>
          </p:nvPicPr>
          <p:blipFill>
            <a:blip r:embed="rId5" cstate="print"/>
            <a:stretch>
              <a:fillRect/>
            </a:stretch>
          </p:blipFill>
          <p:spPr>
            <a:xfrm>
              <a:off x="2331" y="3072"/>
              <a:ext cx="153" cy="173"/>
            </a:xfrm>
            <a:prstGeom prst="rect">
              <a:avLst/>
            </a:prstGeom>
            <a:noFill/>
            <a:ln w="12699">
              <a:noFill/>
              <a:miter/>
            </a:ln>
          </p:spPr>
        </p:pic>
        <p:pic>
          <p:nvPicPr>
            <p:cNvPr id="473170" name="图片 473169"/>
            <p:cNvPicPr>
              <a:picLocks noChangeAspect="1"/>
            </p:cNvPicPr>
            <p:nvPr/>
          </p:nvPicPr>
          <p:blipFill>
            <a:blip r:embed="rId6" cstate="print"/>
            <a:stretch>
              <a:fillRect/>
            </a:stretch>
          </p:blipFill>
          <p:spPr>
            <a:xfrm rot="-1102812">
              <a:off x="1973" y="2723"/>
              <a:ext cx="353" cy="208"/>
            </a:xfrm>
            <a:prstGeom prst="rect">
              <a:avLst/>
            </a:prstGeom>
            <a:noFill/>
            <a:ln w="12700">
              <a:noFill/>
              <a:miter/>
            </a:ln>
          </p:spPr>
        </p:pic>
      </p:gr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文本占位符 474113"/>
          <p:cNvSpPr>
            <a:spLocks noGrp="1"/>
          </p:cNvSpPr>
          <p:nvPr>
            <p:ph type="body" idx="1"/>
          </p:nvPr>
        </p:nvSpPr>
        <p:spPr>
          <a:xfrm>
            <a:off x="548641" y="1688465"/>
            <a:ext cx="11149084" cy="4468495"/>
          </a:xfrm>
        </p:spPr>
        <p:txBody>
          <a:bodyPr>
            <a:noAutofit/>
          </a:bodyPr>
          <a:lstStyle/>
          <a:p>
            <a:pPr algn="just">
              <a:lnSpc>
                <a:spcPct val="170000"/>
              </a:lnSpc>
              <a:buFont typeface="Wingdings" pitchFamily="2" charset="2"/>
              <a:buChar char="ü"/>
            </a:pPr>
            <a:r>
              <a:rPr lang="zh-CN" altLang="en-US" sz="2400" b="1" dirty="0">
                <a:solidFill>
                  <a:schemeClr val="hlink"/>
                </a:solidFill>
                <a:latin typeface="黑体" pitchFamily="2" charset="-122"/>
                <a:ea typeface="黑体" pitchFamily="2" charset="-122"/>
              </a:rPr>
              <a:t>虚拟局域网</a:t>
            </a:r>
            <a:r>
              <a:rPr lang="zh-CN" altLang="en-US" sz="2400" b="1" dirty="0">
                <a:latin typeface="黑体" pitchFamily="2" charset="-122"/>
                <a:ea typeface="黑体" pitchFamily="2" charset="-122"/>
              </a:rPr>
              <a:t> </a:t>
            </a:r>
            <a:r>
              <a:rPr lang="en-US" altLang="zh-CN" sz="2400" b="1" dirty="0">
                <a:latin typeface="黑体" pitchFamily="2" charset="-122"/>
                <a:ea typeface="黑体" pitchFamily="2" charset="-122"/>
              </a:rPr>
              <a:t>VLAN </a:t>
            </a:r>
            <a:r>
              <a:rPr lang="zh-CN" altLang="en-US" sz="2400" b="1" dirty="0">
                <a:latin typeface="黑体" pitchFamily="2" charset="-122"/>
                <a:ea typeface="黑体" pitchFamily="2" charset="-122"/>
              </a:rPr>
              <a:t>是由一些局域网网段构成的与物理位置无关的逻辑组。</a:t>
            </a:r>
          </a:p>
          <a:p>
            <a:pPr lvl="1" algn="just">
              <a:lnSpc>
                <a:spcPct val="170000"/>
              </a:lnSpc>
              <a:buFont typeface="Wingdings" pitchFamily="2" charset="2"/>
              <a:buChar char="ü"/>
            </a:pPr>
            <a:r>
              <a:rPr lang="zh-CN" altLang="en-US" b="1" dirty="0">
                <a:solidFill>
                  <a:srgbClr val="333399"/>
                </a:solidFill>
                <a:latin typeface="黑体" pitchFamily="2" charset="-122"/>
                <a:ea typeface="黑体" pitchFamily="2" charset="-122"/>
              </a:rPr>
              <a:t>这些网段具有某些共同的需求</a:t>
            </a:r>
            <a:r>
              <a:rPr lang="zh-CN" altLang="en-US" b="1" dirty="0" smtClean="0">
                <a:solidFill>
                  <a:srgbClr val="333399"/>
                </a:solidFill>
                <a:latin typeface="黑体" pitchFamily="2" charset="-122"/>
                <a:ea typeface="黑体" pitchFamily="2" charset="-122"/>
              </a:rPr>
              <a:t>。每</a:t>
            </a:r>
            <a:r>
              <a:rPr lang="zh-CN" altLang="en-US" b="1" dirty="0">
                <a:solidFill>
                  <a:srgbClr val="333399"/>
                </a:solidFill>
                <a:latin typeface="黑体" pitchFamily="2" charset="-122"/>
                <a:ea typeface="黑体" pitchFamily="2" charset="-122"/>
              </a:rPr>
              <a:t>一个 </a:t>
            </a:r>
            <a:r>
              <a:rPr lang="en-US" altLang="zh-CN" b="1" dirty="0">
                <a:solidFill>
                  <a:srgbClr val="333399"/>
                </a:solidFill>
                <a:latin typeface="黑体" pitchFamily="2" charset="-122"/>
                <a:ea typeface="黑体" pitchFamily="2" charset="-122"/>
              </a:rPr>
              <a:t>VLAN </a:t>
            </a:r>
            <a:r>
              <a:rPr lang="zh-CN" altLang="en-US" b="1" dirty="0">
                <a:solidFill>
                  <a:srgbClr val="333399"/>
                </a:solidFill>
                <a:latin typeface="黑体" pitchFamily="2" charset="-122"/>
                <a:ea typeface="黑体" pitchFamily="2" charset="-122"/>
              </a:rPr>
              <a:t>的帧都有一个明确的标识符，指明发送这个帧的工作站是属于哪一个 </a:t>
            </a:r>
            <a:r>
              <a:rPr lang="en-US" altLang="zh-CN" b="1" dirty="0">
                <a:solidFill>
                  <a:srgbClr val="333399"/>
                </a:solidFill>
                <a:latin typeface="黑体" pitchFamily="2" charset="-122"/>
                <a:ea typeface="黑体" pitchFamily="2" charset="-122"/>
              </a:rPr>
              <a:t>VLAN</a:t>
            </a:r>
            <a:r>
              <a:rPr lang="zh-CN" altLang="en-US" b="1" dirty="0">
                <a:solidFill>
                  <a:srgbClr val="333399"/>
                </a:solidFill>
                <a:latin typeface="黑体" pitchFamily="2" charset="-122"/>
                <a:ea typeface="黑体" pitchFamily="2" charset="-122"/>
              </a:rPr>
              <a:t>。</a:t>
            </a:r>
          </a:p>
          <a:p>
            <a:pPr algn="just">
              <a:lnSpc>
                <a:spcPct val="170000"/>
              </a:lnSpc>
              <a:buFont typeface="Wingdings" pitchFamily="2" charset="2"/>
              <a:buChar char="ü"/>
            </a:pPr>
            <a:r>
              <a:rPr lang="zh-CN" altLang="en-US" sz="2400" b="1" dirty="0">
                <a:latin typeface="黑体" pitchFamily="2" charset="-122"/>
                <a:ea typeface="黑体" pitchFamily="2" charset="-122"/>
              </a:rPr>
              <a:t>虚拟局域网其实只是局域网给用户提供的一种服务，而并不是一种新型局域网。 </a:t>
            </a:r>
          </a:p>
        </p:txBody>
      </p:sp>
      <p:sp>
        <p:nvSpPr>
          <p:cNvPr id="474115" name="标题 474114"/>
          <p:cNvSpPr>
            <a:spLocks noGrp="1"/>
          </p:cNvSpPr>
          <p:nvPr>
            <p:ph type="title"/>
          </p:nvPr>
        </p:nvSpPr>
        <p:spPr>
          <a:xfrm>
            <a:off x="750628" y="0"/>
            <a:ext cx="10904560" cy="1462087"/>
          </a:xfrm>
        </p:spPr>
        <p:txBody>
          <a:bodyPr anchor="b">
            <a:normAutofit/>
          </a:bodyPr>
          <a:lstStyle/>
          <a:p>
            <a:r>
              <a:rPr lang="zh-CN" altLang="en-US" sz="3600" b="1" dirty="0">
                <a:latin typeface="黑体" pitchFamily="2" charset="-122"/>
                <a:ea typeface="黑体" pitchFamily="2" charset="-122"/>
              </a:rPr>
              <a:t>利用以太网交换机可以很方便</a:t>
            </a:r>
            <a:r>
              <a:rPr lang="zh-CN" altLang="en-US" sz="3600" b="1" dirty="0" smtClean="0">
                <a:latin typeface="黑体" pitchFamily="2" charset="-122"/>
                <a:ea typeface="黑体" pitchFamily="2" charset="-122"/>
              </a:rPr>
              <a:t>地实</a:t>
            </a:r>
            <a:r>
              <a:rPr lang="zh-CN" altLang="en-US" sz="3600" b="1" dirty="0">
                <a:latin typeface="黑体" pitchFamily="2" charset="-122"/>
                <a:ea typeface="黑体" pitchFamily="2" charset="-122"/>
              </a:rPr>
              <a:t>现虚拟局域网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41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7186626"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en-US" altLang="zh-CN"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虚拟局域网</a:t>
            </a:r>
          </a:p>
        </p:txBody>
      </p:sp>
      <p:sp>
        <p:nvSpPr>
          <p:cNvPr id="3" name="矩形 2"/>
          <p:cNvSpPr/>
          <p:nvPr/>
        </p:nvSpPr>
        <p:spPr>
          <a:xfrm>
            <a:off x="2479025" y="1357298"/>
            <a:ext cx="2632387"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1  VLAN</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的优点</a:t>
            </a:r>
          </a:p>
        </p:txBody>
      </p:sp>
      <p:grpSp>
        <p:nvGrpSpPr>
          <p:cNvPr id="4" name="组合 5"/>
          <p:cNvGrpSpPr/>
          <p:nvPr/>
        </p:nvGrpSpPr>
        <p:grpSpPr>
          <a:xfrm>
            <a:off x="978827" y="1000108"/>
            <a:ext cx="1428760" cy="1152000"/>
            <a:chOff x="1166778" y="1571612"/>
            <a:chExt cx="1428760" cy="1152000"/>
          </a:xfrm>
        </p:grpSpPr>
        <p:sp>
          <p:nvSpPr>
            <p:cNvPr id="5" name="菱形 4"/>
            <p:cNvSpPr/>
            <p:nvPr/>
          </p:nvSpPr>
          <p:spPr>
            <a:xfrm>
              <a:off x="1166778" y="1571612"/>
              <a:ext cx="1152000" cy="1152000"/>
            </a:xfrm>
            <a:prstGeom prst="diamond">
              <a:avLst/>
            </a:prstGeom>
            <a:blipFill dpi="0" rotWithShape="1">
              <a:blip r:embed="rId2"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菱形 5"/>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useBgFill="1">
        <p:nvSpPr>
          <p:cNvPr id="7" name="矩形 6"/>
          <p:cNvSpPr/>
          <p:nvPr/>
        </p:nvSpPr>
        <p:spPr>
          <a:xfrm>
            <a:off x="1595406" y="2357430"/>
            <a:ext cx="9358378" cy="861774"/>
          </a:xfrm>
          <a:prstGeom prst="rect">
            <a:avLst/>
          </a:prstGeom>
          <a:ln w="28575">
            <a:noFill/>
            <a:prstDash val="dash"/>
          </a:ln>
        </p:spPr>
        <p:txBody>
          <a:bodyPr wrap="square">
            <a:spAutoFit/>
          </a:bodyPr>
          <a:lstStyle/>
          <a:p>
            <a:pPr indent="457200" algn="just">
              <a:lnSpc>
                <a:spcPct val="125000"/>
              </a:lnSpc>
            </a:pP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是为解决以太网的广播问题和安全性而提出的，使用</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有以下一些明显的优点。</a:t>
            </a:r>
          </a:p>
        </p:txBody>
      </p:sp>
      <p:sp useBgFill="1">
        <p:nvSpPr>
          <p:cNvPr id="8" name="矩形 7"/>
          <p:cNvSpPr/>
          <p:nvPr/>
        </p:nvSpPr>
        <p:spPr>
          <a:xfrm>
            <a:off x="1381092" y="4089851"/>
            <a:ext cx="9787006" cy="2365328"/>
          </a:xfrm>
          <a:prstGeom prst="rect">
            <a:avLst/>
          </a:prstGeom>
          <a:ln w="28575">
            <a:noFill/>
            <a:prstDash val="dash"/>
          </a:ln>
        </p:spPr>
        <p:txBody>
          <a:bodyPr wrap="square">
            <a:spAutoFit/>
          </a:bodyPr>
          <a:lstStyle/>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根据交换机的工作原理可以得知，当交换机不知道将一个数据帧从哪个端口转发出去时，会将该数据帧向其他所有端口发送，从而形成一个网络广播域，这样一方面会导致网络带宽的浪费，一方面许多通过广播方式传播的病毒可能迅速在整个网络中传播。</a:t>
            </a:r>
            <a:endParaRPr lang="en-US" altLang="zh-CN" sz="2000" dirty="0" smtClean="0">
              <a:latin typeface="Times New Roman" pitchFamily="18" charset="0"/>
              <a:ea typeface="微软雅黑" pitchFamily="34" charset="-122"/>
              <a:cs typeface="Times New Roman" pitchFamily="18" charset="0"/>
            </a:endParaRPr>
          </a:p>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如果配置了</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，则交换机只将此数据帧广播到属于该</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的其他端口，这样，就将广播域限制在了一个</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内，从而提高了网络效率和安全性。</a:t>
            </a:r>
          </a:p>
        </p:txBody>
      </p:sp>
      <p:grpSp>
        <p:nvGrpSpPr>
          <p:cNvPr id="9" name="组合 8"/>
          <p:cNvGrpSpPr/>
          <p:nvPr/>
        </p:nvGrpSpPr>
        <p:grpSpPr>
          <a:xfrm>
            <a:off x="1381092" y="3407699"/>
            <a:ext cx="3461392" cy="592805"/>
            <a:chOff x="1326748" y="1446650"/>
            <a:chExt cx="3461392" cy="592805"/>
          </a:xfrm>
        </p:grpSpPr>
        <p:sp>
          <p:nvSpPr>
            <p:cNvPr id="10"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dirty="0">
                <a:solidFill>
                  <a:schemeClr val="tx1">
                    <a:lumMod val="75000"/>
                    <a:lumOff val="25000"/>
                  </a:schemeClr>
                </a:solidFill>
                <a:cs typeface="+mn-ea"/>
                <a:sym typeface="+mn-lt"/>
              </a:endParaRPr>
            </a:p>
          </p:txBody>
        </p:sp>
        <p:sp>
          <p:nvSpPr>
            <p:cNvPr id="11" name="矩形 10"/>
            <p:cNvSpPr/>
            <p:nvPr/>
          </p:nvSpPr>
          <p:spPr>
            <a:xfrm>
              <a:off x="2166910" y="1500174"/>
              <a:ext cx="2621230" cy="400110"/>
            </a:xfrm>
            <a:prstGeom prst="rect">
              <a:avLst/>
            </a:prstGeom>
          </p:spPr>
          <p:txBody>
            <a:bodyPr wrap="none">
              <a:spAutoFit/>
            </a:bodyPr>
            <a:lstStyle/>
            <a:p>
              <a:r>
                <a:rPr lang="en-US" altLang="zh-CN" sz="2000" b="1" dirty="0" smtClean="0">
                  <a:latin typeface="Times New Roman" pitchFamily="18" charset="0"/>
                  <a:ea typeface="微软雅黑" pitchFamily="34" charset="-122"/>
                  <a:cs typeface="Times New Roman" pitchFamily="18" charset="0"/>
                </a:rPr>
                <a:t>1</a:t>
              </a:r>
              <a:r>
                <a:rPr lang="zh-CN" altLang="en-US" sz="2000" b="1" dirty="0" smtClean="0">
                  <a:latin typeface="Times New Roman" pitchFamily="18" charset="0"/>
                  <a:ea typeface="微软雅黑" pitchFamily="34" charset="-122"/>
                  <a:cs typeface="Times New Roman" pitchFamily="18" charset="0"/>
                </a:rPr>
                <a:t>）控制网络的广播域</a:t>
              </a:r>
            </a:p>
          </p:txBody>
        </p:sp>
      </p:grpSp>
    </p:spTree>
    <p:extLst>
      <p:ext uri="{BB962C8B-B14F-4D97-AF65-F5344CB8AC3E}">
        <p14:creationId xmlns:p14="http://schemas.microsoft.com/office/powerpoint/2010/main" val="4121590189"/>
      </p:ext>
    </p:extLst>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lide(fromBottom)">
                                      <p:cBhvr>
                                        <p:cTn id="14" dur="500"/>
                                        <p:tgtEl>
                                          <p:spTgt spid="3"/>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2000"/>
                            </p:stCondLst>
                            <p:childTnLst>
                              <p:par>
                                <p:cTn id="24" presetID="17" presetClass="entr" presetSubtype="1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7186626"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虚拟局域网</a:t>
            </a:r>
          </a:p>
        </p:txBody>
      </p:sp>
      <p:sp useBgFill="1">
        <p:nvSpPr>
          <p:cNvPr id="3" name="矩形 2"/>
          <p:cNvSpPr/>
          <p:nvPr/>
        </p:nvSpPr>
        <p:spPr>
          <a:xfrm>
            <a:off x="1381092" y="2291621"/>
            <a:ext cx="9787006" cy="1211165"/>
          </a:xfrm>
          <a:prstGeom prst="rect">
            <a:avLst/>
          </a:prstGeom>
          <a:ln w="28575">
            <a:noFill/>
            <a:prstDash val="dash"/>
          </a:ln>
        </p:spPr>
        <p:txBody>
          <a:bodyPr wrap="square">
            <a:spAutoFit/>
          </a:bodyPr>
          <a:lstStyle/>
          <a:p>
            <a:pPr indent="457200" algn="just">
              <a:lnSpc>
                <a:spcPct val="125000"/>
              </a:lnSpc>
            </a:pP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可以在逻辑上实现终端设备的分组，即在不改变网络物理连接的情况下，根据部门职能或应用等，将不同地点、不同网络的终端设备划分到不同的逻辑网络中，从而大大提高了组网的灵活性，简化了网络管理的工作。</a:t>
            </a:r>
          </a:p>
        </p:txBody>
      </p:sp>
      <p:grpSp>
        <p:nvGrpSpPr>
          <p:cNvPr id="4" name="组合 3"/>
          <p:cNvGrpSpPr/>
          <p:nvPr/>
        </p:nvGrpSpPr>
        <p:grpSpPr>
          <a:xfrm>
            <a:off x="1381092" y="1428736"/>
            <a:ext cx="3477422" cy="592805"/>
            <a:chOff x="1326748" y="1446650"/>
            <a:chExt cx="3477422" cy="592805"/>
          </a:xfrm>
        </p:grpSpPr>
        <p:sp>
          <p:nvSpPr>
            <p:cNvPr id="5"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dirty="0">
                <a:solidFill>
                  <a:schemeClr val="tx1">
                    <a:lumMod val="75000"/>
                    <a:lumOff val="25000"/>
                  </a:schemeClr>
                </a:solidFill>
                <a:cs typeface="+mn-ea"/>
                <a:sym typeface="+mn-lt"/>
              </a:endParaRPr>
            </a:p>
          </p:txBody>
        </p:sp>
        <p:sp>
          <p:nvSpPr>
            <p:cNvPr id="6" name="矩形 5"/>
            <p:cNvSpPr/>
            <p:nvPr/>
          </p:nvSpPr>
          <p:spPr>
            <a:xfrm>
              <a:off x="2166910" y="1500174"/>
              <a:ext cx="2637260" cy="400110"/>
            </a:xfrm>
            <a:prstGeom prst="rect">
              <a:avLst/>
            </a:prstGeom>
          </p:spPr>
          <p:txBody>
            <a:bodyPr wrap="none">
              <a:spAutoFit/>
            </a:bodyPr>
            <a:lstStyle/>
            <a:p>
              <a:r>
                <a:rPr lang="en-US" altLang="zh-CN" sz="2000" b="1" dirty="0" smtClean="0">
                  <a:latin typeface="Times New Roman" pitchFamily="18" charset="0"/>
                  <a:ea typeface="微软雅黑" pitchFamily="34" charset="-122"/>
                  <a:cs typeface="Times New Roman" pitchFamily="18" charset="0"/>
                </a:rPr>
                <a:t>2</a:t>
              </a:r>
              <a:r>
                <a:rPr lang="zh-CN" altLang="en-US" sz="2000" b="1" dirty="0" smtClean="0">
                  <a:latin typeface="Times New Roman" pitchFamily="18" charset="0"/>
                  <a:ea typeface="微软雅黑" pitchFamily="34" charset="-122"/>
                  <a:cs typeface="Times New Roman" pitchFamily="18" charset="0"/>
                </a:rPr>
                <a:t>）提高组网的灵活性</a:t>
              </a:r>
            </a:p>
          </p:txBody>
        </p:sp>
      </p:grpSp>
      <p:sp useBgFill="1">
        <p:nvSpPr>
          <p:cNvPr id="7" name="矩形 6"/>
          <p:cNvSpPr/>
          <p:nvPr/>
        </p:nvSpPr>
        <p:spPr>
          <a:xfrm>
            <a:off x="1381092" y="4575289"/>
            <a:ext cx="9787006" cy="1213024"/>
          </a:xfrm>
          <a:prstGeom prst="rect">
            <a:avLst/>
          </a:prstGeom>
          <a:ln w="28575">
            <a:noFill/>
            <a:prstDash val="dash"/>
          </a:ln>
        </p:spPr>
        <p:txBody>
          <a:bodyPr wrap="square">
            <a:spAutoFit/>
          </a:bodyPr>
          <a:lstStyle/>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默认情况下，</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之间是不能直接通信的，这样就提供了网络的安全性。例如，对于有较高安全性要求的终端设备，可以将其划分为一个</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，从而确保了该</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中的信息不会被其他</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中的用户轻易窃取。</a:t>
            </a:r>
          </a:p>
        </p:txBody>
      </p:sp>
      <p:grpSp>
        <p:nvGrpSpPr>
          <p:cNvPr id="8" name="组合 7"/>
          <p:cNvGrpSpPr/>
          <p:nvPr/>
        </p:nvGrpSpPr>
        <p:grpSpPr>
          <a:xfrm>
            <a:off x="1381092" y="3712404"/>
            <a:ext cx="3477422" cy="592805"/>
            <a:chOff x="1326748" y="1446650"/>
            <a:chExt cx="3477422" cy="592805"/>
          </a:xfrm>
        </p:grpSpPr>
        <p:sp>
          <p:nvSpPr>
            <p:cNvPr id="9"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dirty="0">
                <a:solidFill>
                  <a:schemeClr val="tx1">
                    <a:lumMod val="75000"/>
                    <a:lumOff val="25000"/>
                  </a:schemeClr>
                </a:solidFill>
                <a:cs typeface="+mn-ea"/>
                <a:sym typeface="+mn-lt"/>
              </a:endParaRPr>
            </a:p>
          </p:txBody>
        </p:sp>
        <p:sp>
          <p:nvSpPr>
            <p:cNvPr id="10" name="矩形 9"/>
            <p:cNvSpPr/>
            <p:nvPr/>
          </p:nvSpPr>
          <p:spPr>
            <a:xfrm>
              <a:off x="2166910" y="1500174"/>
              <a:ext cx="2637260" cy="400110"/>
            </a:xfrm>
            <a:prstGeom prst="rect">
              <a:avLst/>
            </a:prstGeom>
          </p:spPr>
          <p:txBody>
            <a:bodyPr wrap="none">
              <a:spAutoFit/>
            </a:bodyPr>
            <a:lstStyle/>
            <a:p>
              <a:r>
                <a:rPr lang="en-US" altLang="zh-CN" sz="2000" b="1" dirty="0" smtClean="0">
                  <a:latin typeface="Times New Roman" pitchFamily="18" charset="0"/>
                  <a:ea typeface="微软雅黑" pitchFamily="34" charset="-122"/>
                  <a:cs typeface="Times New Roman" pitchFamily="18" charset="0"/>
                </a:rPr>
                <a:t>3</a:t>
              </a:r>
              <a:r>
                <a:rPr lang="zh-CN" altLang="en-US" sz="2000" b="1" dirty="0" smtClean="0">
                  <a:latin typeface="Times New Roman" pitchFamily="18" charset="0"/>
                  <a:ea typeface="微软雅黑" pitchFamily="34" charset="-122"/>
                  <a:cs typeface="Times New Roman" pitchFamily="18" charset="0"/>
                </a:rPr>
                <a:t>）提高网络的安全性</a:t>
              </a:r>
            </a:p>
          </p:txBody>
        </p:sp>
      </p:grpSp>
    </p:spTree>
    <p:extLst>
      <p:ext uri="{BB962C8B-B14F-4D97-AF65-F5344CB8AC3E}">
        <p14:creationId xmlns:p14="http://schemas.microsoft.com/office/powerpoint/2010/main" val="98924991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500"/>
                            </p:stCondLst>
                            <p:childTnLst>
                              <p:par>
                                <p:cTn id="18" presetID="17" presetClass="entr" presetSubtype="1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7186626"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虚拟局域网</a:t>
            </a:r>
          </a:p>
        </p:txBody>
      </p:sp>
      <p:grpSp>
        <p:nvGrpSpPr>
          <p:cNvPr id="3" name="组合 2"/>
          <p:cNvGrpSpPr/>
          <p:nvPr/>
        </p:nvGrpSpPr>
        <p:grpSpPr>
          <a:xfrm>
            <a:off x="7596198" y="1000108"/>
            <a:ext cx="3456000" cy="2433761"/>
            <a:chOff x="7167570" y="3786191"/>
            <a:chExt cx="3456000" cy="2433761"/>
          </a:xfrm>
        </p:grpSpPr>
        <p:pic>
          <p:nvPicPr>
            <p:cNvPr id="4" name="图片 3" descr="timg (23).jpg"/>
            <p:cNvPicPr>
              <a:picLocks noChangeAspect="1"/>
            </p:cNvPicPr>
            <p:nvPr/>
          </p:nvPicPr>
          <p:blipFill>
            <a:blip r:embed="rId2">
              <a:clrChange>
                <a:clrFrom>
                  <a:srgbClr val="FFFFFF"/>
                </a:clrFrom>
                <a:clrTo>
                  <a:srgbClr val="FFFFFF">
                    <a:alpha val="0"/>
                  </a:srgbClr>
                </a:clrTo>
              </a:clrChange>
            </a:blip>
            <a:srcRect b="6105"/>
            <a:stretch>
              <a:fillRect/>
            </a:stretch>
          </p:blipFill>
          <p:spPr>
            <a:xfrm>
              <a:off x="7167570" y="3786191"/>
              <a:ext cx="3456000" cy="2433761"/>
            </a:xfrm>
            <a:prstGeom prst="rect">
              <a:avLst/>
            </a:prstGeom>
          </p:spPr>
        </p:pic>
        <p:sp>
          <p:nvSpPr>
            <p:cNvPr id="5" name="TextBox 4"/>
            <p:cNvSpPr txBox="1"/>
            <p:nvPr/>
          </p:nvSpPr>
          <p:spPr>
            <a:xfrm>
              <a:off x="7881950" y="5214950"/>
              <a:ext cx="1500198" cy="584775"/>
            </a:xfrm>
            <a:prstGeom prst="rect">
              <a:avLst/>
            </a:prstGeom>
            <a:noFill/>
          </p:spPr>
          <p:txBody>
            <a:bodyPr wrap="square" rtlCol="0">
              <a:spAutoFit/>
            </a:bodyPr>
            <a:lstStyle/>
            <a:p>
              <a:r>
                <a:rPr lang="zh-CN" altLang="en-US" sz="3200" b="1" dirty="0" smtClean="0">
                  <a:solidFill>
                    <a:srgbClr val="FF0000"/>
                  </a:solidFill>
                  <a:latin typeface="微软雅黑" panose="020B0503020204020204" pitchFamily="34" charset="-122"/>
                  <a:ea typeface="微软雅黑" panose="020B0503020204020204" pitchFamily="34" charset="-122"/>
                </a:rPr>
                <a:t>提  示</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grpSp>
      <p:grpSp>
        <p:nvGrpSpPr>
          <p:cNvPr id="6" name="组合 5"/>
          <p:cNvGrpSpPr>
            <a:grpSpLocks noChangeAspect="1"/>
          </p:cNvGrpSpPr>
          <p:nvPr/>
        </p:nvGrpSpPr>
        <p:grpSpPr>
          <a:xfrm>
            <a:off x="1595406" y="1214422"/>
            <a:ext cx="5364000" cy="2509953"/>
            <a:chOff x="1321828" y="1348159"/>
            <a:chExt cx="11277941" cy="3909264"/>
          </a:xfrm>
        </p:grpSpPr>
        <p:grpSp>
          <p:nvGrpSpPr>
            <p:cNvPr id="7" name="组合 1"/>
            <p:cNvGrpSpPr/>
            <p:nvPr/>
          </p:nvGrpSpPr>
          <p:grpSpPr>
            <a:xfrm>
              <a:off x="1321828" y="1556792"/>
              <a:ext cx="11277941" cy="3700631"/>
              <a:chOff x="1321828" y="1556792"/>
              <a:chExt cx="11277941" cy="3700631"/>
            </a:xfrm>
          </p:grpSpPr>
          <p:sp>
            <p:nvSpPr>
              <p:cNvPr id="9" name="矩形 2"/>
              <p:cNvSpPr/>
              <p:nvPr/>
            </p:nvSpPr>
            <p:spPr bwMode="auto">
              <a:xfrm>
                <a:off x="1321828" y="1556792"/>
                <a:ext cx="11277941" cy="3700631"/>
              </a:xfrm>
              <a:prstGeom prst="rect">
                <a:avLst/>
              </a:prstGeom>
              <a:solidFill>
                <a:srgbClr val="FFFFFF"/>
              </a:solidFill>
              <a:ln w="9525" cap="flat" cmpd="sng" algn="ctr">
                <a:solidFill>
                  <a:schemeClr val="bg1">
                    <a:lumMod val="8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rtlCol="0"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buFont typeface="Arial" panose="020B0604020202020204" pitchFamily="34" charset="0"/>
                  <a:buNone/>
                </a:pPr>
                <a:endParaRPr lang="zh-CN" altLang="en-US" sz="1800" dirty="0">
                  <a:solidFill>
                    <a:srgbClr val="302A28"/>
                  </a:solidFill>
                  <a:ea typeface="宋体" panose="02010600030101010101" pitchFamily="2" charset="-122"/>
                </a:endParaRPr>
              </a:p>
            </p:txBody>
          </p:sp>
          <p:sp>
            <p:nvSpPr>
              <p:cNvPr id="10" name="圆角矩形 5"/>
              <p:cNvSpPr/>
              <p:nvPr/>
            </p:nvSpPr>
            <p:spPr>
              <a:xfrm>
                <a:off x="1883526" y="2013620"/>
                <a:ext cx="10142576" cy="2915647"/>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5000"/>
                  </a:lnSpc>
                </a:pP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如果一个</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VLAN</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内的主机想访问另一个</a:t>
                </a:r>
                <a:r>
                  <a:rPr lang="en-US" altLang="zh-CN"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VLAN</a:t>
                </a:r>
                <a:r>
                  <a:rPr lang="zh-CN" altLang="en-US" sz="20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内的主机，必须通过一个三层设备实现，如路由器或三层交换机，具体操作我们会在后面讲解。</a:t>
                </a:r>
              </a:p>
            </p:txBody>
          </p:sp>
        </p:grpSp>
        <p:sp>
          <p:nvSpPr>
            <p:cNvPr id="8" name="六边形 7"/>
            <p:cNvSpPr/>
            <p:nvPr/>
          </p:nvSpPr>
          <p:spPr>
            <a:xfrm>
              <a:off x="1675683" y="1348159"/>
              <a:ext cx="2520283" cy="502576"/>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5"/>
            </a:p>
          </p:txBody>
        </p:sp>
      </p:grpSp>
      <p:sp>
        <p:nvSpPr>
          <p:cNvPr id="11" name="矩形 10"/>
          <p:cNvSpPr/>
          <p:nvPr/>
        </p:nvSpPr>
        <p:spPr>
          <a:xfrm>
            <a:off x="2479025" y="4315208"/>
            <a:ext cx="3350533"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rPr>
              <a:t>2  VLAN</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的实现方式</a:t>
            </a:r>
          </a:p>
        </p:txBody>
      </p:sp>
      <p:grpSp>
        <p:nvGrpSpPr>
          <p:cNvPr id="12" name="组合 5"/>
          <p:cNvGrpSpPr/>
          <p:nvPr/>
        </p:nvGrpSpPr>
        <p:grpSpPr>
          <a:xfrm>
            <a:off x="978827" y="3958018"/>
            <a:ext cx="1428760" cy="1152000"/>
            <a:chOff x="1166778" y="1571612"/>
            <a:chExt cx="1428760" cy="1152000"/>
          </a:xfrm>
        </p:grpSpPr>
        <p:sp>
          <p:nvSpPr>
            <p:cNvPr id="13" name="菱形 12"/>
            <p:cNvSpPr/>
            <p:nvPr/>
          </p:nvSpPr>
          <p:spPr>
            <a:xfrm>
              <a:off x="1166778" y="1571612"/>
              <a:ext cx="1152000" cy="1152000"/>
            </a:xfrm>
            <a:prstGeom prst="diamond">
              <a:avLst/>
            </a:prstGeom>
            <a:blipFill dpi="0" rotWithShape="1">
              <a:blip r:embed="rId3" cstate="print"/>
              <a:srcRect/>
              <a:stretch>
                <a:fillRect/>
              </a:stretch>
            </a:blip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菱形 13"/>
            <p:cNvSpPr/>
            <p:nvPr/>
          </p:nvSpPr>
          <p:spPr>
            <a:xfrm>
              <a:off x="1523968" y="1643050"/>
              <a:ext cx="1071570" cy="1071570"/>
            </a:xfrm>
            <a:prstGeom prst="diamond">
              <a:avLst/>
            </a:prstGeom>
            <a:noFill/>
            <a:ln>
              <a:solidFill>
                <a:srgbClr val="009DD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useBgFill="1">
        <p:nvSpPr>
          <p:cNvPr id="15" name="矩形 14"/>
          <p:cNvSpPr/>
          <p:nvPr/>
        </p:nvSpPr>
        <p:spPr>
          <a:xfrm>
            <a:off x="1595406" y="5315340"/>
            <a:ext cx="9358378" cy="828304"/>
          </a:xfrm>
          <a:prstGeom prst="rect">
            <a:avLst/>
          </a:prstGeom>
          <a:ln w="28575">
            <a:noFill/>
            <a:prstDash val="dash"/>
          </a:ln>
        </p:spPr>
        <p:txBody>
          <a:bodyPr wrap="square">
            <a:spAutoFit/>
          </a:bodyPr>
          <a:lstStyle/>
          <a:p>
            <a:pPr indent="457200" algn="just">
              <a:lnSpc>
                <a:spcPct val="125000"/>
              </a:lnSpc>
            </a:pP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的实现方式有多种，比较常见的方式有基于端口、基于</a:t>
            </a:r>
            <a:r>
              <a:rPr lang="en-US" altLang="zh-CN" sz="2000" dirty="0" smtClean="0">
                <a:latin typeface="Times New Roman" pitchFamily="18" charset="0"/>
                <a:ea typeface="微软雅黑" pitchFamily="34" charset="-122"/>
                <a:cs typeface="Times New Roman" pitchFamily="18" charset="0"/>
              </a:rPr>
              <a:t>MAC</a:t>
            </a:r>
            <a:r>
              <a:rPr lang="zh-CN" altLang="en-US" sz="2000" dirty="0" smtClean="0">
                <a:latin typeface="Times New Roman" pitchFamily="18" charset="0"/>
                <a:ea typeface="微软雅黑" pitchFamily="34" charset="-122"/>
                <a:cs typeface="Times New Roman" pitchFamily="18" charset="0"/>
              </a:rPr>
              <a:t>地址、基于网络层、基于</a:t>
            </a:r>
            <a:r>
              <a:rPr lang="en-US" altLang="zh-CN" sz="2000" dirty="0" smtClean="0">
                <a:latin typeface="Times New Roman" pitchFamily="18" charset="0"/>
                <a:ea typeface="微软雅黑" pitchFamily="34" charset="-122"/>
                <a:cs typeface="Times New Roman" pitchFamily="18" charset="0"/>
              </a:rPr>
              <a:t>IP</a:t>
            </a:r>
            <a:r>
              <a:rPr lang="zh-CN" altLang="en-US" sz="2000" dirty="0" smtClean="0">
                <a:latin typeface="Times New Roman" pitchFamily="18" charset="0"/>
                <a:ea typeface="微软雅黑" pitchFamily="34" charset="-122"/>
                <a:cs typeface="Times New Roman" pitchFamily="18" charset="0"/>
              </a:rPr>
              <a:t>组播和基于策略</a:t>
            </a:r>
            <a:r>
              <a:rPr lang="en-US" altLang="zh-CN" sz="2000" dirty="0" smtClean="0">
                <a:latin typeface="Times New Roman" pitchFamily="18" charset="0"/>
                <a:ea typeface="微软雅黑" pitchFamily="34" charset="-122"/>
                <a:cs typeface="Times New Roman" pitchFamily="18" charset="0"/>
              </a:rPr>
              <a:t>5</a:t>
            </a:r>
            <a:r>
              <a:rPr lang="zh-CN" altLang="en-US" sz="2000" dirty="0" smtClean="0">
                <a:latin typeface="Times New Roman" pitchFamily="18" charset="0"/>
                <a:ea typeface="微软雅黑" pitchFamily="34" charset="-122"/>
                <a:cs typeface="Times New Roman" pitchFamily="18" charset="0"/>
              </a:rPr>
              <a:t>种。</a:t>
            </a:r>
          </a:p>
        </p:txBody>
      </p:sp>
    </p:spTree>
    <p:extLst>
      <p:ext uri="{BB962C8B-B14F-4D97-AF65-F5344CB8AC3E}">
        <p14:creationId xmlns:p14="http://schemas.microsoft.com/office/powerpoint/2010/main" val="2118511180"/>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 calcmode="lin" valueType="num">
                                      <p:cBhvr>
                                        <p:cTn id="18" dur="500" fill="hold"/>
                                        <p:tgtEl>
                                          <p:spTgt spid="12"/>
                                        </p:tgtEl>
                                        <p:attrNameLst>
                                          <p:attrName>style.rotation</p:attrName>
                                        </p:attrNameLst>
                                      </p:cBhvr>
                                      <p:tavLst>
                                        <p:tav tm="0">
                                          <p:val>
                                            <p:fltVal val="360"/>
                                          </p:val>
                                        </p:tav>
                                        <p:tav tm="100000">
                                          <p:val>
                                            <p:fltVal val="0"/>
                                          </p:val>
                                        </p:tav>
                                      </p:tavLst>
                                    </p:anim>
                                    <p:animEffect transition="in" filter="fade">
                                      <p:cBhvr>
                                        <p:cTn id="19" dur="500"/>
                                        <p:tgtEl>
                                          <p:spTgt spid="12"/>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slide(fromBottom)">
                                      <p:cBhvr>
                                        <p:cTn id="23" dur="500"/>
                                        <p:tgtEl>
                                          <p:spTgt spid="11"/>
                                        </p:tgtEl>
                                      </p:cBhvr>
                                    </p:animEffect>
                                  </p:childTnLst>
                                </p:cTn>
                              </p:par>
                            </p:childTnLst>
                          </p:cTn>
                        </p:par>
                        <p:par>
                          <p:cTn id="24" fill="hold">
                            <p:stCondLst>
                              <p:cond delay="2000"/>
                            </p:stCondLst>
                            <p:childTnLst>
                              <p:par>
                                <p:cTn id="25" presetID="3" presetClass="entr" presetSubtype="1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7186626"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虚拟局域网</a:t>
            </a:r>
          </a:p>
        </p:txBody>
      </p:sp>
      <p:sp useBgFill="1">
        <p:nvSpPr>
          <p:cNvPr id="8" name="矩形 7"/>
          <p:cNvSpPr/>
          <p:nvPr/>
        </p:nvSpPr>
        <p:spPr>
          <a:xfrm>
            <a:off x="1381092" y="2220183"/>
            <a:ext cx="9787006" cy="2015936"/>
          </a:xfrm>
          <a:prstGeom prst="rect">
            <a:avLst/>
          </a:prstGeom>
          <a:ln w="28575">
            <a:noFill/>
            <a:prstDash val="dash"/>
          </a:ln>
        </p:spPr>
        <p:txBody>
          <a:bodyPr wrap="square">
            <a:spAutoFit/>
          </a:bodyPr>
          <a:lstStyle/>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基于端口的</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是划分网络最简单、最有效和最常用的方法。它将交换机端口在逻辑上划分为不同的分组，从而将端口连接的终端设备划分到不同的</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中。例如，将一台</a:t>
            </a:r>
            <a:r>
              <a:rPr lang="en-US" altLang="zh-CN" sz="2000" dirty="0" smtClean="0">
                <a:latin typeface="Times New Roman" pitchFamily="18" charset="0"/>
                <a:ea typeface="微软雅黑" pitchFamily="34" charset="-122"/>
                <a:cs typeface="Times New Roman" pitchFamily="18" charset="0"/>
              </a:rPr>
              <a:t>24</a:t>
            </a:r>
            <a:r>
              <a:rPr lang="zh-CN" altLang="en-US" sz="2000" dirty="0" smtClean="0">
                <a:latin typeface="Times New Roman" pitchFamily="18" charset="0"/>
                <a:ea typeface="微软雅黑" pitchFamily="34" charset="-122"/>
                <a:cs typeface="Times New Roman" pitchFamily="18" charset="0"/>
              </a:rPr>
              <a:t>口交换机的</a:t>
            </a:r>
            <a:r>
              <a:rPr lang="en-US" altLang="zh-CN" sz="2000" dirty="0" smtClean="0">
                <a:latin typeface="Times New Roman" pitchFamily="18" charset="0"/>
                <a:ea typeface="微软雅黑" pitchFamily="34" charset="-122"/>
                <a:cs typeface="Times New Roman" pitchFamily="18" charset="0"/>
              </a:rPr>
              <a:t>1</a:t>
            </a: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6</a:t>
            </a:r>
            <a:r>
              <a:rPr lang="zh-CN" altLang="en-US" sz="2000" dirty="0" smtClean="0">
                <a:latin typeface="Times New Roman" pitchFamily="18" charset="0"/>
                <a:ea typeface="微软雅黑" pitchFamily="34" charset="-122"/>
                <a:cs typeface="Times New Roman" pitchFamily="18" charset="0"/>
              </a:rPr>
              <a:t>端口划给</a:t>
            </a:r>
            <a:r>
              <a:rPr lang="en-US" altLang="zh-CN" sz="2000" dirty="0" smtClean="0">
                <a:latin typeface="Times New Roman" pitchFamily="18" charset="0"/>
                <a:ea typeface="微软雅黑" pitchFamily="34" charset="-122"/>
                <a:cs typeface="Times New Roman" pitchFamily="18" charset="0"/>
              </a:rPr>
              <a:t>VLAN10</a:t>
            </a: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7</a:t>
            </a: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12</a:t>
            </a:r>
            <a:r>
              <a:rPr lang="zh-CN" altLang="en-US" sz="2000" dirty="0" smtClean="0">
                <a:latin typeface="Times New Roman" pitchFamily="18" charset="0"/>
                <a:ea typeface="微软雅黑" pitchFamily="34" charset="-122"/>
                <a:cs typeface="Times New Roman" pitchFamily="18" charset="0"/>
              </a:rPr>
              <a:t>端口划给</a:t>
            </a:r>
            <a:r>
              <a:rPr lang="en-US" altLang="zh-CN" sz="2000" dirty="0" smtClean="0">
                <a:latin typeface="Times New Roman" pitchFamily="18" charset="0"/>
                <a:ea typeface="微软雅黑" pitchFamily="34" charset="-122"/>
                <a:cs typeface="Times New Roman" pitchFamily="18" charset="0"/>
              </a:rPr>
              <a:t>VLAN40</a:t>
            </a: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13</a:t>
            </a: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18</a:t>
            </a:r>
            <a:r>
              <a:rPr lang="zh-CN" altLang="en-US" sz="2000" dirty="0" smtClean="0">
                <a:latin typeface="Times New Roman" pitchFamily="18" charset="0"/>
                <a:ea typeface="微软雅黑" pitchFamily="34" charset="-122"/>
                <a:cs typeface="Times New Roman" pitchFamily="18" charset="0"/>
              </a:rPr>
              <a:t>端口划给</a:t>
            </a:r>
            <a:r>
              <a:rPr lang="en-US" altLang="zh-CN" sz="2000" dirty="0" smtClean="0">
                <a:latin typeface="Times New Roman" pitchFamily="18" charset="0"/>
                <a:ea typeface="微软雅黑" pitchFamily="34" charset="-122"/>
                <a:cs typeface="Times New Roman" pitchFamily="18" charset="0"/>
              </a:rPr>
              <a:t>VLAN20</a:t>
            </a: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19</a:t>
            </a:r>
            <a:r>
              <a:rPr lang="zh-CN" altLang="en-US" sz="2000" dirty="0" smtClean="0">
                <a:latin typeface="Times New Roman" pitchFamily="18" charset="0"/>
                <a:ea typeface="微软雅黑" pitchFamily="34" charset="-122"/>
                <a:cs typeface="Times New Roman" pitchFamily="18" charset="0"/>
              </a:rPr>
              <a:t>～</a:t>
            </a:r>
            <a:r>
              <a:rPr lang="en-US" altLang="zh-CN" sz="2000" dirty="0" smtClean="0">
                <a:latin typeface="Times New Roman" pitchFamily="18" charset="0"/>
                <a:ea typeface="微软雅黑" pitchFamily="34" charset="-122"/>
                <a:cs typeface="Times New Roman" pitchFamily="18" charset="0"/>
              </a:rPr>
              <a:t>24</a:t>
            </a:r>
            <a:r>
              <a:rPr lang="zh-CN" altLang="en-US" sz="2000" dirty="0" smtClean="0">
                <a:latin typeface="Times New Roman" pitchFamily="18" charset="0"/>
                <a:ea typeface="微软雅黑" pitchFamily="34" charset="-122"/>
                <a:cs typeface="Times New Roman" pitchFamily="18" charset="0"/>
              </a:rPr>
              <a:t>端口划给</a:t>
            </a:r>
            <a:r>
              <a:rPr lang="en-US" altLang="zh-CN" sz="2000" dirty="0" smtClean="0">
                <a:latin typeface="Times New Roman" pitchFamily="18" charset="0"/>
                <a:ea typeface="微软雅黑" pitchFamily="34" charset="-122"/>
                <a:cs typeface="Times New Roman" pitchFamily="18" charset="0"/>
              </a:rPr>
              <a:t>VLAN30</a:t>
            </a:r>
            <a:r>
              <a:rPr lang="zh-CN" altLang="en-US" sz="2000" dirty="0" smtClean="0">
                <a:latin typeface="Times New Roman" pitchFamily="18" charset="0"/>
                <a:ea typeface="微软雅黑" pitchFamily="34" charset="-122"/>
                <a:cs typeface="Times New Roman" pitchFamily="18" charset="0"/>
              </a:rPr>
              <a:t>，如图所示。当然，这些属于同一</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的端口号可以是不连续的，具体如何分配，由管理员根据需要来决定。</a:t>
            </a:r>
          </a:p>
        </p:txBody>
      </p:sp>
      <p:grpSp>
        <p:nvGrpSpPr>
          <p:cNvPr id="9" name="组合 8"/>
          <p:cNvGrpSpPr/>
          <p:nvPr/>
        </p:nvGrpSpPr>
        <p:grpSpPr>
          <a:xfrm>
            <a:off x="1381092" y="1357298"/>
            <a:ext cx="3461392" cy="592805"/>
            <a:chOff x="1326748" y="1446650"/>
            <a:chExt cx="3461392" cy="592805"/>
          </a:xfrm>
        </p:grpSpPr>
        <p:sp>
          <p:nvSpPr>
            <p:cNvPr id="10"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dirty="0">
                <a:solidFill>
                  <a:schemeClr val="tx1">
                    <a:lumMod val="75000"/>
                    <a:lumOff val="25000"/>
                  </a:schemeClr>
                </a:solidFill>
                <a:cs typeface="+mn-ea"/>
                <a:sym typeface="+mn-lt"/>
              </a:endParaRPr>
            </a:p>
          </p:txBody>
        </p:sp>
        <p:sp>
          <p:nvSpPr>
            <p:cNvPr id="11" name="矩形 10"/>
            <p:cNvSpPr/>
            <p:nvPr/>
          </p:nvSpPr>
          <p:spPr>
            <a:xfrm>
              <a:off x="2166910" y="1500174"/>
              <a:ext cx="2621230" cy="400110"/>
            </a:xfrm>
            <a:prstGeom prst="rect">
              <a:avLst/>
            </a:prstGeom>
          </p:spPr>
          <p:txBody>
            <a:bodyPr wrap="none">
              <a:spAutoFit/>
            </a:bodyPr>
            <a:lstStyle/>
            <a:p>
              <a:r>
                <a:rPr lang="en-US" altLang="zh-CN" sz="2000" b="1" dirty="0" smtClean="0">
                  <a:latin typeface="Times New Roman" pitchFamily="18" charset="0"/>
                  <a:ea typeface="微软雅黑" pitchFamily="34" charset="-122"/>
                  <a:cs typeface="Times New Roman" pitchFamily="18" charset="0"/>
                </a:rPr>
                <a:t>1</a:t>
              </a:r>
              <a:r>
                <a:rPr lang="zh-CN" altLang="en-US" sz="2000" b="1" dirty="0" smtClean="0">
                  <a:latin typeface="Times New Roman" pitchFamily="18" charset="0"/>
                  <a:ea typeface="微软雅黑" pitchFamily="34" charset="-122"/>
                  <a:cs typeface="Times New Roman" pitchFamily="18" charset="0"/>
                </a:rPr>
                <a:t>）基于端口的</a:t>
              </a:r>
              <a:r>
                <a:rPr lang="en-US" altLang="zh-CN" sz="2000" b="1" dirty="0" smtClean="0">
                  <a:latin typeface="Times New Roman" pitchFamily="18" charset="0"/>
                  <a:ea typeface="微软雅黑" pitchFamily="34" charset="-122"/>
                  <a:cs typeface="Times New Roman" pitchFamily="18" charset="0"/>
                </a:rPr>
                <a:t>VLAN</a:t>
              </a:r>
            </a:p>
          </p:txBody>
        </p:sp>
      </p:grpSp>
      <p:grpSp>
        <p:nvGrpSpPr>
          <p:cNvPr id="14" name="组合 13"/>
          <p:cNvGrpSpPr/>
          <p:nvPr/>
        </p:nvGrpSpPr>
        <p:grpSpPr>
          <a:xfrm>
            <a:off x="2524100" y="4345552"/>
            <a:ext cx="6572296" cy="2226720"/>
            <a:chOff x="2381225" y="4214818"/>
            <a:chExt cx="6572296" cy="2226720"/>
          </a:xfrm>
        </p:grpSpPr>
        <p:pic>
          <p:nvPicPr>
            <p:cNvPr id="477186" name="Picture 2" descr="图5-13  将一个交换机端口划分为多个VLAN"/>
            <p:cNvPicPr>
              <a:picLocks noChangeAspect="1" noChangeArrowheads="1"/>
            </p:cNvPicPr>
            <p:nvPr/>
          </p:nvPicPr>
          <p:blipFill>
            <a:blip r:embed="rId2"/>
            <a:srcRect t="14700" b="16975"/>
            <a:stretch>
              <a:fillRect/>
            </a:stretch>
          </p:blipFill>
          <p:spPr bwMode="auto">
            <a:xfrm>
              <a:off x="2381225" y="4214818"/>
              <a:ext cx="6572296" cy="1723272"/>
            </a:xfrm>
            <a:prstGeom prst="rect">
              <a:avLst/>
            </a:prstGeom>
            <a:noFill/>
            <a:ln w="9525">
              <a:noFill/>
              <a:miter lim="800000"/>
              <a:headEnd/>
              <a:tailEnd/>
            </a:ln>
          </p:spPr>
        </p:pic>
        <p:sp>
          <p:nvSpPr>
            <p:cNvPr id="13" name="矩形 12"/>
            <p:cNvSpPr/>
            <p:nvPr/>
          </p:nvSpPr>
          <p:spPr>
            <a:xfrm>
              <a:off x="3381356" y="6072206"/>
              <a:ext cx="4288353" cy="369332"/>
            </a:xfrm>
            <a:prstGeom prst="rect">
              <a:avLst/>
            </a:prstGeom>
          </p:spPr>
          <p:txBody>
            <a:bodyPr wrap="none">
              <a:spAutoFit/>
            </a:bodyPr>
            <a:lstStyle/>
            <a:p>
              <a:r>
                <a:rPr lang="zh-CN" altLang="en-US" dirty="0" smtClean="0">
                  <a:latin typeface="Times New Roman" pitchFamily="18" charset="0"/>
                  <a:ea typeface="微软雅黑" pitchFamily="34" charset="-122"/>
                  <a:cs typeface="Times New Roman" pitchFamily="18" charset="0"/>
                </a:rPr>
                <a:t>图</a:t>
              </a:r>
              <a:r>
                <a:rPr lang="en-US" dirty="0" smtClean="0">
                  <a:latin typeface="Times New Roman" pitchFamily="18" charset="0"/>
                  <a:ea typeface="微软雅黑" pitchFamily="34" charset="-122"/>
                  <a:cs typeface="Times New Roman" pitchFamily="18" charset="0"/>
                </a:rPr>
                <a:t>    </a:t>
              </a:r>
              <a:r>
                <a:rPr lang="zh-CN" altLang="en-US" dirty="0" smtClean="0">
                  <a:latin typeface="Times New Roman" pitchFamily="18" charset="0"/>
                  <a:ea typeface="微软雅黑" pitchFamily="34" charset="-122"/>
                  <a:cs typeface="Times New Roman" pitchFamily="18" charset="0"/>
                </a:rPr>
                <a:t>将一个交换机端口划分为多个</a:t>
              </a:r>
              <a:r>
                <a:rPr lang="en-US" dirty="0" smtClean="0">
                  <a:latin typeface="Times New Roman" pitchFamily="18" charset="0"/>
                  <a:ea typeface="微软雅黑" pitchFamily="34" charset="-122"/>
                  <a:cs typeface="Times New Roman" pitchFamily="18" charset="0"/>
                </a:rPr>
                <a:t>VLAN</a:t>
              </a:r>
              <a:endParaRPr lang="zh-CN" altLang="en-US" dirty="0">
                <a:latin typeface="Times New Roman" pitchFamily="18" charset="0"/>
                <a:ea typeface="微软雅黑" pitchFamily="34" charset="-122"/>
                <a:cs typeface="Times New Roman" pitchFamily="18" charset="0"/>
              </a:endParaRPr>
            </a:p>
          </p:txBody>
        </p:sp>
      </p:grpSp>
    </p:spTree>
    <p:extLst>
      <p:ext uri="{BB962C8B-B14F-4D97-AF65-F5344CB8AC3E}">
        <p14:creationId xmlns:p14="http://schemas.microsoft.com/office/powerpoint/2010/main" val="1758221007"/>
      </p:ext>
    </p:ext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7186626"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虚拟局域网</a:t>
            </a:r>
          </a:p>
        </p:txBody>
      </p:sp>
      <p:sp useBgFill="1">
        <p:nvSpPr>
          <p:cNvPr id="3" name="矩形 2"/>
          <p:cNvSpPr/>
          <p:nvPr/>
        </p:nvSpPr>
        <p:spPr>
          <a:xfrm>
            <a:off x="881026" y="1571612"/>
            <a:ext cx="9787006" cy="3939540"/>
          </a:xfrm>
          <a:prstGeom prst="rect">
            <a:avLst/>
          </a:prstGeom>
          <a:ln w="28575">
            <a:noFill/>
            <a:prstDash val="dash"/>
          </a:ln>
        </p:spPr>
        <p:txBody>
          <a:bodyPr wrap="square">
            <a:spAutoFit/>
          </a:bodyPr>
          <a:lstStyle/>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使用该方法划分网络时，一旦交换机的端口配置完成，端口属于那个</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就固定不变了，不用考虑其所连接的终端设备的类型，因此使用该方法创建的</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也称为</a:t>
            </a:r>
            <a:r>
              <a:rPr lang="zh-CN" altLang="en-US" sz="2000" dirty="0" smtClean="0">
                <a:solidFill>
                  <a:srgbClr val="FF0000"/>
                </a:solidFill>
                <a:latin typeface="Times New Roman" pitchFamily="18" charset="0"/>
                <a:ea typeface="微软雅黑" pitchFamily="34" charset="-122"/>
                <a:cs typeface="Times New Roman" pitchFamily="18" charset="0"/>
              </a:rPr>
              <a:t>静态</a:t>
            </a:r>
            <a:r>
              <a:rPr lang="en-US" altLang="zh-CN" sz="2000" dirty="0" smtClean="0">
                <a:solidFill>
                  <a:srgbClr val="FF0000"/>
                </a:solidFill>
                <a:latin typeface="Times New Roman" pitchFamily="18" charset="0"/>
                <a:ea typeface="微软雅黑" pitchFamily="34" charset="-122"/>
                <a:cs typeface="Times New Roman" pitchFamily="18" charset="0"/>
              </a:rPr>
              <a:t>VLAN</a:t>
            </a:r>
            <a:r>
              <a:rPr lang="zh-CN" altLang="en-US" sz="2000" dirty="0" smtClean="0">
                <a:solidFill>
                  <a:srgbClr val="FF0000"/>
                </a:solidFill>
                <a:latin typeface="Times New Roman" pitchFamily="18" charset="0"/>
                <a:ea typeface="微软雅黑" pitchFamily="34" charset="-122"/>
                <a:cs typeface="Times New Roman" pitchFamily="18" charset="0"/>
              </a:rPr>
              <a:t>。</a:t>
            </a:r>
            <a:endParaRPr lang="en-US" altLang="zh-CN" sz="2000" dirty="0" smtClean="0">
              <a:solidFill>
                <a:srgbClr val="FF0000"/>
              </a:solidFill>
              <a:latin typeface="Times New Roman" pitchFamily="18" charset="0"/>
              <a:ea typeface="微软雅黑" pitchFamily="34" charset="-122"/>
              <a:cs typeface="Times New Roman" pitchFamily="18" charset="0"/>
            </a:endParaRPr>
          </a:p>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当交换机的一个端口被指派给某个</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之后，在没有第三层设备（路由器或者三层交换机）的干涉下，它将不能对另一个</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中的端口或者设备进行数据的发送或者接收另一个</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中的信息。在静态</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中，每个端口只负责传输自己所属</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的数据。</a:t>
            </a:r>
          </a:p>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这种划分方法的</a:t>
            </a:r>
            <a:r>
              <a:rPr lang="zh-CN" altLang="en-US" sz="2000" dirty="0" smtClean="0">
                <a:solidFill>
                  <a:srgbClr val="FF0000"/>
                </a:solidFill>
                <a:latin typeface="Times New Roman" pitchFamily="18" charset="0"/>
                <a:ea typeface="微软雅黑" pitchFamily="34" charset="-122"/>
                <a:cs typeface="Times New Roman" pitchFamily="18" charset="0"/>
              </a:rPr>
              <a:t>优点</a:t>
            </a:r>
            <a:r>
              <a:rPr lang="zh-CN" altLang="en-US" sz="2000" dirty="0" smtClean="0">
                <a:latin typeface="Times New Roman" pitchFamily="18" charset="0"/>
                <a:ea typeface="微软雅黑" pitchFamily="34" charset="-122"/>
                <a:cs typeface="Times New Roman" pitchFamily="18" charset="0"/>
              </a:rPr>
              <a:t>是：定义</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成员时非常简单，只需要将相应的端口划分给所属的</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即可。它的</a:t>
            </a:r>
            <a:r>
              <a:rPr lang="zh-CN" altLang="en-US" sz="2000" dirty="0" smtClean="0">
                <a:solidFill>
                  <a:srgbClr val="FF0000"/>
                </a:solidFill>
                <a:latin typeface="Times New Roman" pitchFamily="18" charset="0"/>
                <a:ea typeface="微软雅黑" pitchFamily="34" charset="-122"/>
                <a:cs typeface="Times New Roman" pitchFamily="18" charset="0"/>
              </a:rPr>
              <a:t>缺点</a:t>
            </a:r>
            <a:r>
              <a:rPr lang="zh-CN" altLang="en-US" sz="2000" dirty="0" smtClean="0">
                <a:latin typeface="Times New Roman" pitchFamily="18" charset="0"/>
                <a:ea typeface="微软雅黑" pitchFamily="34" charset="-122"/>
                <a:cs typeface="Times New Roman" pitchFamily="18" charset="0"/>
              </a:rPr>
              <a:t>是：如果某个用户离开了原来的交换机端口，连接到了一个新的交换机的某个端口，那么就必须重新配置。</a:t>
            </a:r>
          </a:p>
        </p:txBody>
      </p:sp>
      <p:pic>
        <p:nvPicPr>
          <p:cNvPr id="4" name="图片 3" descr="网络2.jpg"/>
          <p:cNvPicPr>
            <a:picLocks noChangeAspect="1"/>
          </p:cNvPicPr>
          <p:nvPr/>
        </p:nvPicPr>
        <p:blipFill>
          <a:blip r:embed="rId2">
            <a:clrChange>
              <a:clrFrom>
                <a:srgbClr val="FFFFFF"/>
              </a:clrFrom>
              <a:clrTo>
                <a:srgbClr val="FFFFFF">
                  <a:alpha val="0"/>
                </a:srgbClr>
              </a:clrTo>
            </a:clrChange>
          </a:blip>
          <a:srcRect b="4999"/>
          <a:stretch>
            <a:fillRect/>
          </a:stretch>
        </p:blipFill>
        <p:spPr>
          <a:xfrm>
            <a:off x="8968850" y="4561490"/>
            <a:ext cx="3223149" cy="2296510"/>
          </a:xfrm>
          <a:prstGeom prst="rect">
            <a:avLst/>
          </a:prstGeom>
        </p:spPr>
      </p:pic>
    </p:spTree>
    <p:extLst>
      <p:ext uri="{BB962C8B-B14F-4D97-AF65-F5344CB8AC3E}">
        <p14:creationId xmlns:p14="http://schemas.microsoft.com/office/powerpoint/2010/main" val="2390913215"/>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7186626"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虚拟局域网</a:t>
            </a:r>
          </a:p>
        </p:txBody>
      </p:sp>
      <p:sp useBgFill="1">
        <p:nvSpPr>
          <p:cNvPr id="3" name="矩形 2"/>
          <p:cNvSpPr/>
          <p:nvPr/>
        </p:nvSpPr>
        <p:spPr>
          <a:xfrm>
            <a:off x="952464" y="1728214"/>
            <a:ext cx="10644262" cy="2015936"/>
          </a:xfrm>
          <a:prstGeom prst="rect">
            <a:avLst/>
          </a:prstGeom>
          <a:ln w="28575">
            <a:noFill/>
            <a:prstDash val="dash"/>
          </a:ln>
        </p:spPr>
        <p:txBody>
          <a:bodyPr wrap="square">
            <a:spAutoFit/>
          </a:bodyPr>
          <a:lstStyle/>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基于</a:t>
            </a:r>
            <a:r>
              <a:rPr lang="en-US" altLang="zh-CN" sz="2000" dirty="0" smtClean="0">
                <a:latin typeface="Times New Roman" pitchFamily="18" charset="0"/>
                <a:ea typeface="微软雅黑" pitchFamily="34" charset="-122"/>
                <a:cs typeface="Times New Roman" pitchFamily="18" charset="0"/>
              </a:rPr>
              <a:t>MAC</a:t>
            </a:r>
            <a:r>
              <a:rPr lang="zh-CN" altLang="en-US" sz="2000" dirty="0" smtClean="0">
                <a:latin typeface="Times New Roman" pitchFamily="18" charset="0"/>
                <a:ea typeface="微软雅黑" pitchFamily="34" charset="-122"/>
                <a:cs typeface="Times New Roman" pitchFamily="18" charset="0"/>
              </a:rPr>
              <a:t>地址的</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按照终端设备的</a:t>
            </a:r>
            <a:r>
              <a:rPr lang="en-US" altLang="zh-CN" sz="2000" dirty="0" smtClean="0">
                <a:latin typeface="Times New Roman" pitchFamily="18" charset="0"/>
                <a:ea typeface="微软雅黑" pitchFamily="34" charset="-122"/>
                <a:cs typeface="Times New Roman" pitchFamily="18" charset="0"/>
              </a:rPr>
              <a:t>MAC</a:t>
            </a:r>
            <a:r>
              <a:rPr lang="zh-CN" altLang="en-US" sz="2000" dirty="0" smtClean="0">
                <a:latin typeface="Times New Roman" pitchFamily="18" charset="0"/>
                <a:ea typeface="微软雅黑" pitchFamily="34" charset="-122"/>
                <a:cs typeface="Times New Roman" pitchFamily="18" charset="0"/>
              </a:rPr>
              <a:t>地址来划分网络，即将不同</a:t>
            </a:r>
            <a:r>
              <a:rPr lang="en-US" altLang="zh-CN" sz="2000" dirty="0" smtClean="0">
                <a:latin typeface="Times New Roman" pitchFamily="18" charset="0"/>
                <a:ea typeface="微软雅黑" pitchFamily="34" charset="-122"/>
                <a:cs typeface="Times New Roman" pitchFamily="18" charset="0"/>
              </a:rPr>
              <a:t>MAC</a:t>
            </a:r>
            <a:r>
              <a:rPr lang="zh-CN" altLang="en-US" sz="2000" dirty="0" smtClean="0">
                <a:latin typeface="Times New Roman" pitchFamily="18" charset="0"/>
                <a:ea typeface="微软雅黑" pitchFamily="34" charset="-122"/>
                <a:cs typeface="Times New Roman" pitchFamily="18" charset="0"/>
              </a:rPr>
              <a:t>地址的终端设备划分到指定的</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中。基于</a:t>
            </a:r>
            <a:r>
              <a:rPr lang="en-US" altLang="zh-CN" sz="2000" dirty="0" smtClean="0">
                <a:latin typeface="Times New Roman" pitchFamily="18" charset="0"/>
                <a:ea typeface="微软雅黑" pitchFamily="34" charset="-122"/>
                <a:cs typeface="Times New Roman" pitchFamily="18" charset="0"/>
              </a:rPr>
              <a:t>MAC</a:t>
            </a:r>
            <a:r>
              <a:rPr lang="zh-CN" altLang="en-US" sz="2000" dirty="0" smtClean="0">
                <a:latin typeface="Times New Roman" pitchFamily="18" charset="0"/>
                <a:ea typeface="微软雅黑" pitchFamily="34" charset="-122"/>
                <a:cs typeface="Times New Roman" pitchFamily="18" charset="0"/>
              </a:rPr>
              <a:t>地址的</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也称为动态</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a:t>
            </a:r>
          </a:p>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在这种实现方式中，必须先建立一个较复杂的数据库，数据库中包含了要连接的网络设备的</a:t>
            </a:r>
            <a:r>
              <a:rPr lang="en-US" altLang="zh-CN" sz="2000" dirty="0" smtClean="0">
                <a:latin typeface="Times New Roman" pitchFamily="18" charset="0"/>
                <a:ea typeface="微软雅黑" pitchFamily="34" charset="-122"/>
                <a:cs typeface="Times New Roman" pitchFamily="18" charset="0"/>
              </a:rPr>
              <a:t>MAC</a:t>
            </a:r>
            <a:r>
              <a:rPr lang="zh-CN" altLang="en-US" sz="2000" dirty="0" smtClean="0">
                <a:latin typeface="Times New Roman" pitchFamily="18" charset="0"/>
                <a:ea typeface="微软雅黑" pitchFamily="34" charset="-122"/>
                <a:cs typeface="Times New Roman" pitchFamily="18" charset="0"/>
              </a:rPr>
              <a:t>地址及相应的</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号。这样当网络设备接到交换机端口时，交换机会自动把这个网络设备分配给相应的</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a:t>
            </a:r>
          </a:p>
        </p:txBody>
      </p:sp>
      <p:grpSp>
        <p:nvGrpSpPr>
          <p:cNvPr id="4" name="组合 3"/>
          <p:cNvGrpSpPr/>
          <p:nvPr/>
        </p:nvGrpSpPr>
        <p:grpSpPr>
          <a:xfrm>
            <a:off x="1381092" y="1050245"/>
            <a:ext cx="4035267" cy="592805"/>
            <a:chOff x="1326748" y="1446650"/>
            <a:chExt cx="4035267" cy="592805"/>
          </a:xfrm>
        </p:grpSpPr>
        <p:sp>
          <p:nvSpPr>
            <p:cNvPr id="5"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dirty="0">
                <a:solidFill>
                  <a:schemeClr val="tx1">
                    <a:lumMod val="75000"/>
                    <a:lumOff val="25000"/>
                  </a:schemeClr>
                </a:solidFill>
                <a:cs typeface="+mn-ea"/>
                <a:sym typeface="+mn-lt"/>
              </a:endParaRPr>
            </a:p>
          </p:txBody>
        </p:sp>
        <p:sp>
          <p:nvSpPr>
            <p:cNvPr id="6" name="矩形 5"/>
            <p:cNvSpPr/>
            <p:nvPr/>
          </p:nvSpPr>
          <p:spPr>
            <a:xfrm>
              <a:off x="2166910" y="1500174"/>
              <a:ext cx="3195105" cy="400110"/>
            </a:xfrm>
            <a:prstGeom prst="rect">
              <a:avLst/>
            </a:prstGeom>
          </p:spPr>
          <p:txBody>
            <a:bodyPr wrap="none">
              <a:spAutoFit/>
            </a:bodyPr>
            <a:lstStyle/>
            <a:p>
              <a:r>
                <a:rPr lang="en-US" altLang="zh-CN" sz="2000" b="1" dirty="0" smtClean="0">
                  <a:latin typeface="Times New Roman" pitchFamily="18" charset="0"/>
                  <a:ea typeface="微软雅黑" pitchFamily="34" charset="-122"/>
                  <a:cs typeface="Times New Roman" pitchFamily="18" charset="0"/>
                </a:rPr>
                <a:t>2</a:t>
              </a:r>
              <a:r>
                <a:rPr lang="zh-CN" altLang="en-US" sz="2000" b="1" dirty="0" smtClean="0">
                  <a:latin typeface="Times New Roman" pitchFamily="18" charset="0"/>
                  <a:ea typeface="微软雅黑" pitchFamily="34" charset="-122"/>
                  <a:cs typeface="Times New Roman" pitchFamily="18" charset="0"/>
                </a:rPr>
                <a:t>）基于</a:t>
              </a:r>
              <a:r>
                <a:rPr lang="en-US" altLang="zh-CN" sz="2000" b="1" dirty="0" smtClean="0">
                  <a:latin typeface="Times New Roman" pitchFamily="18" charset="0"/>
                  <a:ea typeface="微软雅黑" pitchFamily="34" charset="-122"/>
                  <a:cs typeface="Times New Roman" pitchFamily="18" charset="0"/>
                </a:rPr>
                <a:t>MAC</a:t>
              </a:r>
              <a:r>
                <a:rPr lang="zh-CN" altLang="en-US" sz="2000" b="1" dirty="0" smtClean="0">
                  <a:latin typeface="Times New Roman" pitchFamily="18" charset="0"/>
                  <a:ea typeface="微软雅黑" pitchFamily="34" charset="-122"/>
                  <a:cs typeface="Times New Roman" pitchFamily="18" charset="0"/>
                </a:rPr>
                <a:t>地址的</a:t>
              </a:r>
              <a:r>
                <a:rPr lang="en-US" altLang="zh-CN" sz="2000" b="1" dirty="0" smtClean="0">
                  <a:latin typeface="Times New Roman" pitchFamily="18" charset="0"/>
                  <a:ea typeface="微软雅黑" pitchFamily="34" charset="-122"/>
                  <a:cs typeface="Times New Roman" pitchFamily="18" charset="0"/>
                </a:rPr>
                <a:t>VLAN</a:t>
              </a:r>
            </a:p>
          </p:txBody>
        </p:sp>
      </p:grpSp>
      <p:pic>
        <p:nvPicPr>
          <p:cNvPr id="7" name="图片 6" descr="网络2.jpg"/>
          <p:cNvPicPr>
            <a:picLocks noChangeAspect="1"/>
          </p:cNvPicPr>
          <p:nvPr/>
        </p:nvPicPr>
        <p:blipFill>
          <a:blip r:embed="rId2">
            <a:clrChange>
              <a:clrFrom>
                <a:srgbClr val="FFFFFF"/>
              </a:clrFrom>
              <a:clrTo>
                <a:srgbClr val="FFFFFF">
                  <a:alpha val="0"/>
                </a:srgbClr>
              </a:clrTo>
            </a:clrChange>
          </a:blip>
          <a:srcRect b="4999"/>
          <a:stretch>
            <a:fillRect/>
          </a:stretch>
        </p:blipFill>
        <p:spPr>
          <a:xfrm>
            <a:off x="8884767" y="4056993"/>
            <a:ext cx="3223149" cy="2296510"/>
          </a:xfrm>
          <a:prstGeom prst="rect">
            <a:avLst/>
          </a:prstGeom>
        </p:spPr>
      </p:pic>
    </p:spTree>
    <p:extLst>
      <p:ext uri="{BB962C8B-B14F-4D97-AF65-F5344CB8AC3E}">
        <p14:creationId xmlns:p14="http://schemas.microsoft.com/office/powerpoint/2010/main" val="187478005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8200" y="1305342"/>
            <a:ext cx="10197662" cy="2516073"/>
          </a:xfrm>
          <a:prstGeom prst="rect">
            <a:avLst/>
          </a:prstGeom>
        </p:spPr>
        <p:txBody>
          <a:bodyPr wrap="square">
            <a:spAutoFit/>
          </a:bodyPr>
          <a:lstStyle/>
          <a:p>
            <a:pPr indent="457200" algn="just">
              <a:lnSpc>
                <a:spcPct val="125000"/>
              </a:lnSpc>
            </a:pPr>
            <a:r>
              <a:rPr lang="zh-CN" altLang="en-US" dirty="0">
                <a:solidFill>
                  <a:srgbClr val="FF0000"/>
                </a:solidFill>
                <a:latin typeface="Times New Roman" pitchFamily="18" charset="0"/>
                <a:ea typeface="微软雅黑" pitchFamily="34" charset="-122"/>
                <a:cs typeface="Times New Roman" pitchFamily="18" charset="0"/>
              </a:rPr>
              <a:t>动态</a:t>
            </a:r>
            <a:r>
              <a:rPr lang="en-US" altLang="zh-CN" dirty="0">
                <a:solidFill>
                  <a:srgbClr val="FF0000"/>
                </a:solidFill>
                <a:latin typeface="Times New Roman" pitchFamily="18" charset="0"/>
                <a:ea typeface="微软雅黑" pitchFamily="34" charset="-122"/>
                <a:cs typeface="Times New Roman" pitchFamily="18" charset="0"/>
              </a:rPr>
              <a:t>VLAN</a:t>
            </a:r>
            <a:r>
              <a:rPr lang="zh-CN" altLang="en-US" dirty="0">
                <a:solidFill>
                  <a:srgbClr val="FF0000"/>
                </a:solidFill>
                <a:latin typeface="Times New Roman" pitchFamily="18" charset="0"/>
                <a:ea typeface="微软雅黑" pitchFamily="34" charset="-122"/>
                <a:cs typeface="Times New Roman" pitchFamily="18" charset="0"/>
              </a:rPr>
              <a:t>最大的优点</a:t>
            </a:r>
            <a:r>
              <a:rPr lang="zh-CN" altLang="en-US" dirty="0">
                <a:latin typeface="Times New Roman" pitchFamily="18" charset="0"/>
                <a:ea typeface="微软雅黑" pitchFamily="34" charset="-122"/>
                <a:cs typeface="Times New Roman" pitchFamily="18" charset="0"/>
              </a:rPr>
              <a:t>是：网络管理员只需维护管理相应的数据库，而不用关心用户使用哪一个端口，当用户物理位置移动时（例如从一个交换机换到另一个交换机），</a:t>
            </a:r>
            <a:r>
              <a:rPr lang="en-US" altLang="zh-CN" dirty="0">
                <a:latin typeface="Times New Roman" pitchFamily="18" charset="0"/>
                <a:ea typeface="微软雅黑" pitchFamily="34" charset="-122"/>
                <a:cs typeface="Times New Roman" pitchFamily="18" charset="0"/>
              </a:rPr>
              <a:t>VLAN</a:t>
            </a:r>
            <a:r>
              <a:rPr lang="zh-CN" altLang="en-US" dirty="0">
                <a:latin typeface="Times New Roman" pitchFamily="18" charset="0"/>
                <a:ea typeface="微软雅黑" pitchFamily="34" charset="-122"/>
                <a:cs typeface="Times New Roman" pitchFamily="18" charset="0"/>
              </a:rPr>
              <a:t>不用重新配置，所以可以认为这种根据</a:t>
            </a:r>
            <a:r>
              <a:rPr lang="en-US" altLang="zh-CN" dirty="0">
                <a:latin typeface="Times New Roman" pitchFamily="18" charset="0"/>
                <a:ea typeface="微软雅黑" pitchFamily="34" charset="-122"/>
                <a:cs typeface="Times New Roman" pitchFamily="18" charset="0"/>
              </a:rPr>
              <a:t>MAC</a:t>
            </a:r>
            <a:r>
              <a:rPr lang="zh-CN" altLang="en-US" dirty="0">
                <a:latin typeface="Times New Roman" pitchFamily="18" charset="0"/>
                <a:ea typeface="微软雅黑" pitchFamily="34" charset="-122"/>
                <a:cs typeface="Times New Roman" pitchFamily="18" charset="0"/>
              </a:rPr>
              <a:t>地址的划分方法是</a:t>
            </a:r>
            <a:r>
              <a:rPr lang="zh-CN" altLang="en-US" dirty="0">
                <a:solidFill>
                  <a:srgbClr val="FF0000"/>
                </a:solidFill>
                <a:latin typeface="Times New Roman" pitchFamily="18" charset="0"/>
                <a:ea typeface="微软雅黑" pitchFamily="34" charset="-122"/>
                <a:cs typeface="Times New Roman" pitchFamily="18" charset="0"/>
              </a:rPr>
              <a:t>基于用户的</a:t>
            </a:r>
            <a:r>
              <a:rPr lang="en-US" altLang="zh-CN" dirty="0">
                <a:solidFill>
                  <a:srgbClr val="FF0000"/>
                </a:solidFill>
                <a:latin typeface="Times New Roman" pitchFamily="18" charset="0"/>
                <a:ea typeface="微软雅黑" pitchFamily="34" charset="-122"/>
                <a:cs typeface="Times New Roman" pitchFamily="18" charset="0"/>
              </a:rPr>
              <a:t>VLAN</a:t>
            </a:r>
            <a:r>
              <a:rPr lang="zh-CN" altLang="en-US" dirty="0">
                <a:latin typeface="Times New Roman" pitchFamily="18" charset="0"/>
                <a:ea typeface="微软雅黑" pitchFamily="34" charset="-122"/>
                <a:cs typeface="Times New Roman" pitchFamily="18" charset="0"/>
              </a:rPr>
              <a:t>。</a:t>
            </a:r>
          </a:p>
          <a:p>
            <a:pPr indent="457200" algn="just">
              <a:lnSpc>
                <a:spcPct val="125000"/>
              </a:lnSpc>
            </a:pPr>
            <a:r>
              <a:rPr lang="zh-CN" altLang="en-US" dirty="0">
                <a:solidFill>
                  <a:srgbClr val="FF0000"/>
                </a:solidFill>
                <a:latin typeface="Times New Roman" pitchFamily="18" charset="0"/>
                <a:ea typeface="微软雅黑" pitchFamily="34" charset="-122"/>
                <a:cs typeface="Times New Roman" pitchFamily="18" charset="0"/>
              </a:rPr>
              <a:t>动态</a:t>
            </a:r>
            <a:r>
              <a:rPr lang="en-US" altLang="zh-CN" dirty="0">
                <a:solidFill>
                  <a:srgbClr val="FF0000"/>
                </a:solidFill>
                <a:latin typeface="Times New Roman" pitchFamily="18" charset="0"/>
                <a:ea typeface="微软雅黑" pitchFamily="34" charset="-122"/>
                <a:cs typeface="Times New Roman" pitchFamily="18" charset="0"/>
              </a:rPr>
              <a:t>VLAN</a:t>
            </a:r>
            <a:r>
              <a:rPr lang="zh-CN" altLang="en-US" dirty="0">
                <a:solidFill>
                  <a:srgbClr val="FF0000"/>
                </a:solidFill>
                <a:latin typeface="Times New Roman" pitchFamily="18" charset="0"/>
                <a:ea typeface="微软雅黑" pitchFamily="34" charset="-122"/>
                <a:cs typeface="Times New Roman" pitchFamily="18" charset="0"/>
              </a:rPr>
              <a:t>的缺点</a:t>
            </a:r>
            <a:r>
              <a:rPr lang="zh-CN" altLang="en-US" dirty="0">
                <a:latin typeface="Times New Roman" pitchFamily="18" charset="0"/>
                <a:ea typeface="微软雅黑" pitchFamily="34" charset="-122"/>
                <a:cs typeface="Times New Roman" pitchFamily="18" charset="0"/>
              </a:rPr>
              <a:t>是：在初始化时，必须对所有的用户进行配置，如果有几百个甚至上千个用户的话，这个配置的工作量是非常大的。而且这种划分的方法也导致了交换机执行效率的降低，因为在每一个交换机的端口都可能存在很多个</a:t>
            </a:r>
            <a:r>
              <a:rPr lang="en-US" altLang="zh-CN" dirty="0">
                <a:latin typeface="Times New Roman" pitchFamily="18" charset="0"/>
                <a:ea typeface="微软雅黑" pitchFamily="34" charset="-122"/>
                <a:cs typeface="Times New Roman" pitchFamily="18" charset="0"/>
              </a:rPr>
              <a:t>VLAN</a:t>
            </a:r>
            <a:r>
              <a:rPr lang="zh-CN" altLang="en-US" dirty="0">
                <a:latin typeface="Times New Roman" pitchFamily="18" charset="0"/>
                <a:ea typeface="微软雅黑" pitchFamily="34" charset="-122"/>
                <a:cs typeface="Times New Roman" pitchFamily="18" charset="0"/>
              </a:rPr>
              <a:t>组的成员，这样就无法限制广播包。另外，对于使用笔记本电脑的用户来说，他们的网卡可能经常更换，这样，</a:t>
            </a:r>
            <a:r>
              <a:rPr lang="en-US" altLang="zh-CN" dirty="0">
                <a:latin typeface="Times New Roman" pitchFamily="18" charset="0"/>
                <a:ea typeface="微软雅黑" pitchFamily="34" charset="-122"/>
                <a:cs typeface="Times New Roman" pitchFamily="18" charset="0"/>
              </a:rPr>
              <a:t>VLAN</a:t>
            </a:r>
            <a:r>
              <a:rPr lang="zh-CN" altLang="en-US" dirty="0">
                <a:latin typeface="Times New Roman" pitchFamily="18" charset="0"/>
                <a:ea typeface="微软雅黑" pitchFamily="34" charset="-122"/>
                <a:cs typeface="Times New Roman" pitchFamily="18" charset="0"/>
              </a:rPr>
              <a:t>就必须不停地进行配置。</a:t>
            </a:r>
          </a:p>
        </p:txBody>
      </p:sp>
      <p:sp>
        <p:nvSpPr>
          <p:cNvPr id="3" name="标题 1"/>
          <p:cNvSpPr>
            <a:spLocks noGrp="1"/>
          </p:cNvSpPr>
          <p:nvPr/>
        </p:nvSpPr>
        <p:spPr>
          <a:xfrm>
            <a:off x="838200" y="260648"/>
            <a:ext cx="7186626"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虚拟局域网</a:t>
            </a:r>
          </a:p>
        </p:txBody>
      </p:sp>
      <p:pic>
        <p:nvPicPr>
          <p:cNvPr id="4" name="图片 3" descr="网络2.jpg"/>
          <p:cNvPicPr>
            <a:picLocks noChangeAspect="1"/>
          </p:cNvPicPr>
          <p:nvPr/>
        </p:nvPicPr>
        <p:blipFill>
          <a:blip r:embed="rId2">
            <a:clrChange>
              <a:clrFrom>
                <a:srgbClr val="FFFFFF"/>
              </a:clrFrom>
              <a:clrTo>
                <a:srgbClr val="FFFFFF">
                  <a:alpha val="0"/>
                </a:srgbClr>
              </a:clrTo>
            </a:clrChange>
          </a:blip>
          <a:srcRect b="4999"/>
          <a:stretch>
            <a:fillRect/>
          </a:stretch>
        </p:blipFill>
        <p:spPr>
          <a:xfrm>
            <a:off x="8779664" y="3920359"/>
            <a:ext cx="3223149" cy="2296510"/>
          </a:xfrm>
          <a:prstGeom prst="rect">
            <a:avLst/>
          </a:prstGeom>
        </p:spPr>
      </p:pic>
    </p:spTree>
    <p:extLst>
      <p:ext uri="{BB962C8B-B14F-4D97-AF65-F5344CB8AC3E}">
        <p14:creationId xmlns:p14="http://schemas.microsoft.com/office/powerpoint/2010/main" val="342369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838200" y="260648"/>
            <a:ext cx="7186626" cy="68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1000"/>
              </a:spcBef>
              <a:defRPr/>
            </a:pPr>
            <a:r>
              <a:rPr lang="zh-CN" altLang="en-US" sz="32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虚拟局域网</a:t>
            </a:r>
          </a:p>
        </p:txBody>
      </p:sp>
      <p:sp useBgFill="1">
        <p:nvSpPr>
          <p:cNvPr id="3" name="矩形 2"/>
          <p:cNvSpPr/>
          <p:nvPr/>
        </p:nvSpPr>
        <p:spPr>
          <a:xfrm>
            <a:off x="952464" y="1728214"/>
            <a:ext cx="10644262" cy="1595886"/>
          </a:xfrm>
          <a:prstGeom prst="rect">
            <a:avLst/>
          </a:prstGeom>
          <a:ln w="28575">
            <a:noFill/>
            <a:prstDash val="dash"/>
          </a:ln>
        </p:spPr>
        <p:txBody>
          <a:bodyPr wrap="square">
            <a:spAutoFit/>
          </a:bodyPr>
          <a:lstStyle/>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基于网络层的</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根据终端设备的网络层地址或者上层运行的协议来划分网络。在该方式下，交换机虽然会查看每个数据包的</a:t>
            </a:r>
            <a:r>
              <a:rPr lang="en-US" altLang="zh-CN" sz="2000" dirty="0" smtClean="0">
                <a:latin typeface="Times New Roman" pitchFamily="18" charset="0"/>
                <a:ea typeface="微软雅黑" pitchFamily="34" charset="-122"/>
                <a:cs typeface="Times New Roman" pitchFamily="18" charset="0"/>
              </a:rPr>
              <a:t>IP</a:t>
            </a:r>
            <a:r>
              <a:rPr lang="zh-CN" altLang="en-US" sz="2000" dirty="0" smtClean="0">
                <a:latin typeface="Times New Roman" pitchFamily="18" charset="0"/>
                <a:ea typeface="微软雅黑" pitchFamily="34" charset="-122"/>
                <a:cs typeface="Times New Roman" pitchFamily="18" charset="0"/>
              </a:rPr>
              <a:t>地址或协议，并根据</a:t>
            </a:r>
            <a:r>
              <a:rPr lang="en-US" altLang="zh-CN" sz="2000" dirty="0" smtClean="0">
                <a:latin typeface="Times New Roman" pitchFamily="18" charset="0"/>
                <a:ea typeface="微软雅黑" pitchFamily="34" charset="-122"/>
                <a:cs typeface="Times New Roman" pitchFamily="18" charset="0"/>
              </a:rPr>
              <a:t>IP</a:t>
            </a:r>
            <a:r>
              <a:rPr lang="zh-CN" altLang="en-US" sz="2000" dirty="0" smtClean="0">
                <a:latin typeface="Times New Roman" pitchFamily="18" charset="0"/>
                <a:ea typeface="微软雅黑" pitchFamily="34" charset="-122"/>
                <a:cs typeface="Times New Roman" pitchFamily="18" charset="0"/>
              </a:rPr>
              <a:t>地址或协议决定该数据包属于哪个</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，然后进行转发，但并不进行路由，只进行二层转发。</a:t>
            </a:r>
          </a:p>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基于网络层的</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会耗费交换机的资源和时间，导致网络的通信速度下降。</a:t>
            </a:r>
          </a:p>
        </p:txBody>
      </p:sp>
      <p:grpSp>
        <p:nvGrpSpPr>
          <p:cNvPr id="4" name="组合 3"/>
          <p:cNvGrpSpPr/>
          <p:nvPr/>
        </p:nvGrpSpPr>
        <p:grpSpPr>
          <a:xfrm>
            <a:off x="1381092" y="1050245"/>
            <a:ext cx="3677798" cy="592805"/>
            <a:chOff x="1326748" y="1446650"/>
            <a:chExt cx="3677798" cy="592805"/>
          </a:xfrm>
        </p:grpSpPr>
        <p:sp>
          <p:nvSpPr>
            <p:cNvPr id="5"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dirty="0">
                <a:solidFill>
                  <a:schemeClr val="tx1">
                    <a:lumMod val="75000"/>
                    <a:lumOff val="25000"/>
                  </a:schemeClr>
                </a:solidFill>
                <a:cs typeface="+mn-ea"/>
                <a:sym typeface="+mn-lt"/>
              </a:endParaRPr>
            </a:p>
          </p:txBody>
        </p:sp>
        <p:sp>
          <p:nvSpPr>
            <p:cNvPr id="6" name="矩形 5"/>
            <p:cNvSpPr/>
            <p:nvPr/>
          </p:nvSpPr>
          <p:spPr>
            <a:xfrm>
              <a:off x="2166910" y="1500174"/>
              <a:ext cx="2837636" cy="400110"/>
            </a:xfrm>
            <a:prstGeom prst="rect">
              <a:avLst/>
            </a:prstGeom>
          </p:spPr>
          <p:txBody>
            <a:bodyPr wrap="none">
              <a:spAutoFit/>
            </a:bodyPr>
            <a:lstStyle/>
            <a:p>
              <a:r>
                <a:rPr lang="en-US" altLang="zh-CN" sz="2000" b="1" dirty="0" smtClean="0">
                  <a:latin typeface="Times New Roman" pitchFamily="18" charset="0"/>
                  <a:ea typeface="微软雅黑" pitchFamily="34" charset="-122"/>
                  <a:cs typeface="Times New Roman" pitchFamily="18" charset="0"/>
                </a:rPr>
                <a:t>3</a:t>
              </a:r>
              <a:r>
                <a:rPr lang="zh-CN" altLang="en-US" sz="2000" b="1" dirty="0" smtClean="0">
                  <a:latin typeface="Times New Roman" pitchFamily="18" charset="0"/>
                  <a:ea typeface="微软雅黑" pitchFamily="34" charset="-122"/>
                  <a:cs typeface="Times New Roman" pitchFamily="18" charset="0"/>
                </a:rPr>
                <a:t>）基于网络层的</a:t>
              </a:r>
              <a:r>
                <a:rPr lang="en-US" altLang="zh-CN" sz="2000" b="1" dirty="0" smtClean="0">
                  <a:latin typeface="Times New Roman" pitchFamily="18" charset="0"/>
                  <a:ea typeface="微软雅黑" pitchFamily="34" charset="-122"/>
                  <a:cs typeface="Times New Roman" pitchFamily="18" charset="0"/>
                </a:rPr>
                <a:t>VLAN</a:t>
              </a:r>
            </a:p>
          </p:txBody>
        </p:sp>
      </p:grpSp>
      <p:sp useBgFill="1">
        <p:nvSpPr>
          <p:cNvPr id="7" name="矩形 6"/>
          <p:cNvSpPr/>
          <p:nvPr/>
        </p:nvSpPr>
        <p:spPr>
          <a:xfrm>
            <a:off x="952464" y="4119130"/>
            <a:ext cx="10644262" cy="826445"/>
          </a:xfrm>
          <a:prstGeom prst="rect">
            <a:avLst/>
          </a:prstGeom>
          <a:ln w="28575">
            <a:noFill/>
            <a:prstDash val="dash"/>
          </a:ln>
        </p:spPr>
        <p:txBody>
          <a:bodyPr wrap="square">
            <a:spAutoFit/>
          </a:bodyPr>
          <a:lstStyle/>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基于</a:t>
            </a:r>
            <a:r>
              <a:rPr lang="en-US" altLang="zh-CN" sz="2000" dirty="0" smtClean="0">
                <a:latin typeface="Times New Roman" pitchFamily="18" charset="0"/>
                <a:ea typeface="微软雅黑" pitchFamily="34" charset="-122"/>
                <a:cs typeface="Times New Roman" pitchFamily="18" charset="0"/>
              </a:rPr>
              <a:t>IP</a:t>
            </a:r>
            <a:r>
              <a:rPr lang="zh-CN" altLang="en-US" sz="2000" dirty="0" smtClean="0">
                <a:latin typeface="Times New Roman" pitchFamily="18" charset="0"/>
                <a:ea typeface="微软雅黑" pitchFamily="34" charset="-122"/>
                <a:cs typeface="Times New Roman" pitchFamily="18" charset="0"/>
              </a:rPr>
              <a:t>组播的</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将</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扩大到了广域网，它认为一个组播网就是一个</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。这种方法灵活性强，而且容易通过路由器进行扩展，缺点是效率较低，不适合局域网。</a:t>
            </a:r>
          </a:p>
        </p:txBody>
      </p:sp>
      <p:grpSp>
        <p:nvGrpSpPr>
          <p:cNvPr id="8" name="组合 7"/>
          <p:cNvGrpSpPr/>
          <p:nvPr/>
        </p:nvGrpSpPr>
        <p:grpSpPr>
          <a:xfrm>
            <a:off x="1381092" y="3441161"/>
            <a:ext cx="3677798" cy="592805"/>
            <a:chOff x="1326748" y="1446650"/>
            <a:chExt cx="3677798" cy="592805"/>
          </a:xfrm>
        </p:grpSpPr>
        <p:sp>
          <p:nvSpPr>
            <p:cNvPr id="9"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dirty="0">
                <a:solidFill>
                  <a:schemeClr val="tx1">
                    <a:lumMod val="75000"/>
                    <a:lumOff val="25000"/>
                  </a:schemeClr>
                </a:solidFill>
                <a:cs typeface="+mn-ea"/>
                <a:sym typeface="+mn-lt"/>
              </a:endParaRPr>
            </a:p>
          </p:txBody>
        </p:sp>
        <p:sp>
          <p:nvSpPr>
            <p:cNvPr id="10" name="矩形 9"/>
            <p:cNvSpPr/>
            <p:nvPr/>
          </p:nvSpPr>
          <p:spPr>
            <a:xfrm>
              <a:off x="2166910" y="1500174"/>
              <a:ext cx="2837636" cy="400110"/>
            </a:xfrm>
            <a:prstGeom prst="rect">
              <a:avLst/>
            </a:prstGeom>
          </p:spPr>
          <p:txBody>
            <a:bodyPr wrap="none">
              <a:spAutoFit/>
            </a:bodyPr>
            <a:lstStyle/>
            <a:p>
              <a:r>
                <a:rPr lang="en-US" altLang="zh-CN" sz="2000" b="1" dirty="0" smtClean="0">
                  <a:latin typeface="Times New Roman" pitchFamily="18" charset="0"/>
                  <a:ea typeface="微软雅黑" pitchFamily="34" charset="-122"/>
                  <a:cs typeface="Times New Roman" pitchFamily="18" charset="0"/>
                </a:rPr>
                <a:t>4</a:t>
              </a:r>
              <a:r>
                <a:rPr lang="zh-CN" altLang="en-US" sz="2000" b="1" dirty="0" smtClean="0">
                  <a:latin typeface="Times New Roman" pitchFamily="18" charset="0"/>
                  <a:ea typeface="微软雅黑" pitchFamily="34" charset="-122"/>
                  <a:cs typeface="Times New Roman" pitchFamily="18" charset="0"/>
                </a:rPr>
                <a:t>）基于</a:t>
              </a:r>
              <a:r>
                <a:rPr lang="en-US" altLang="zh-CN" sz="2000" b="1" dirty="0" smtClean="0">
                  <a:latin typeface="Times New Roman" pitchFamily="18" charset="0"/>
                  <a:ea typeface="微软雅黑" pitchFamily="34" charset="-122"/>
                  <a:cs typeface="Times New Roman" pitchFamily="18" charset="0"/>
                </a:rPr>
                <a:t>IP</a:t>
              </a:r>
              <a:r>
                <a:rPr lang="zh-CN" altLang="en-US" sz="2000" b="1" dirty="0" smtClean="0">
                  <a:latin typeface="Times New Roman" pitchFamily="18" charset="0"/>
                  <a:ea typeface="微软雅黑" pitchFamily="34" charset="-122"/>
                  <a:cs typeface="Times New Roman" pitchFamily="18" charset="0"/>
                </a:rPr>
                <a:t>组播的</a:t>
              </a:r>
              <a:r>
                <a:rPr lang="en-US" altLang="zh-CN" sz="2000" b="1" dirty="0" smtClean="0">
                  <a:latin typeface="Times New Roman" pitchFamily="18" charset="0"/>
                  <a:ea typeface="微软雅黑" pitchFamily="34" charset="-122"/>
                  <a:cs typeface="Times New Roman" pitchFamily="18" charset="0"/>
                </a:rPr>
                <a:t>VLAN</a:t>
              </a:r>
            </a:p>
          </p:txBody>
        </p:sp>
      </p:grpSp>
      <p:sp useBgFill="1">
        <p:nvSpPr>
          <p:cNvPr id="11" name="矩形 10"/>
          <p:cNvSpPr/>
          <p:nvPr/>
        </p:nvSpPr>
        <p:spPr>
          <a:xfrm>
            <a:off x="952464" y="5745827"/>
            <a:ext cx="10644262" cy="828304"/>
          </a:xfrm>
          <a:prstGeom prst="rect">
            <a:avLst/>
          </a:prstGeom>
          <a:ln w="28575">
            <a:noFill/>
            <a:prstDash val="dash"/>
          </a:ln>
        </p:spPr>
        <p:txBody>
          <a:bodyPr wrap="square">
            <a:spAutoFit/>
          </a:bodyPr>
          <a:lstStyle/>
          <a:p>
            <a:pPr indent="457200" algn="just">
              <a:lnSpc>
                <a:spcPct val="125000"/>
              </a:lnSpc>
            </a:pPr>
            <a:r>
              <a:rPr lang="zh-CN" altLang="en-US" sz="2000" dirty="0" smtClean="0">
                <a:latin typeface="Times New Roman" pitchFamily="18" charset="0"/>
                <a:ea typeface="微软雅黑" pitchFamily="34" charset="-122"/>
                <a:cs typeface="Times New Roman" pitchFamily="18" charset="0"/>
              </a:rPr>
              <a:t>基于策略的</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包含多种实现</a:t>
            </a:r>
            <a:r>
              <a:rPr lang="en-US" altLang="zh-CN" sz="2000" dirty="0" smtClean="0">
                <a:latin typeface="Times New Roman" pitchFamily="18" charset="0"/>
                <a:ea typeface="微软雅黑" pitchFamily="34" charset="-122"/>
                <a:cs typeface="Times New Roman" pitchFamily="18" charset="0"/>
              </a:rPr>
              <a:t>VLAN</a:t>
            </a:r>
            <a:r>
              <a:rPr lang="zh-CN" altLang="en-US" sz="2000" dirty="0" smtClean="0">
                <a:latin typeface="Times New Roman" pitchFamily="18" charset="0"/>
                <a:ea typeface="微软雅黑" pitchFamily="34" charset="-122"/>
                <a:cs typeface="Times New Roman" pitchFamily="18" charset="0"/>
              </a:rPr>
              <a:t>的方式，如基于交换机端口、基于</a:t>
            </a:r>
            <a:r>
              <a:rPr lang="en-US" altLang="zh-CN" sz="2000" dirty="0" smtClean="0">
                <a:latin typeface="Times New Roman" pitchFamily="18" charset="0"/>
                <a:ea typeface="微软雅黑" pitchFamily="34" charset="-122"/>
                <a:cs typeface="Times New Roman" pitchFamily="18" charset="0"/>
              </a:rPr>
              <a:t>MAC</a:t>
            </a:r>
            <a:r>
              <a:rPr lang="zh-CN" altLang="en-US" sz="2000" dirty="0" smtClean="0">
                <a:latin typeface="Times New Roman" pitchFamily="18" charset="0"/>
                <a:ea typeface="微软雅黑" pitchFamily="34" charset="-122"/>
                <a:cs typeface="Times New Roman" pitchFamily="18" charset="0"/>
              </a:rPr>
              <a:t>地址、基于</a:t>
            </a:r>
            <a:r>
              <a:rPr lang="en-US" altLang="zh-CN" sz="2000" dirty="0" smtClean="0">
                <a:latin typeface="Times New Roman" pitchFamily="18" charset="0"/>
                <a:ea typeface="微软雅黑" pitchFamily="34" charset="-122"/>
                <a:cs typeface="Times New Roman" pitchFamily="18" charset="0"/>
              </a:rPr>
              <a:t>IP</a:t>
            </a:r>
            <a:r>
              <a:rPr lang="zh-CN" altLang="en-US" sz="2000" dirty="0" smtClean="0">
                <a:latin typeface="Times New Roman" pitchFamily="18" charset="0"/>
                <a:ea typeface="微软雅黑" pitchFamily="34" charset="-122"/>
                <a:cs typeface="Times New Roman" pitchFamily="18" charset="0"/>
              </a:rPr>
              <a:t>地址等，网络管理人员可以根据实际管理需要选择其中的一种方式。</a:t>
            </a:r>
          </a:p>
        </p:txBody>
      </p:sp>
      <p:grpSp>
        <p:nvGrpSpPr>
          <p:cNvPr id="12" name="组合 11"/>
          <p:cNvGrpSpPr/>
          <p:nvPr/>
        </p:nvGrpSpPr>
        <p:grpSpPr>
          <a:xfrm>
            <a:off x="1381092" y="5067858"/>
            <a:ext cx="3421318" cy="592805"/>
            <a:chOff x="1326748" y="1446650"/>
            <a:chExt cx="3421318" cy="592805"/>
          </a:xfrm>
        </p:grpSpPr>
        <p:sp>
          <p:nvSpPr>
            <p:cNvPr id="13" name="Freeform 34"/>
            <p:cNvSpPr>
              <a:spLocks noChangeAspect="1"/>
            </p:cNvSpPr>
            <p:nvPr/>
          </p:nvSpPr>
          <p:spPr>
            <a:xfrm rot="1053240">
              <a:off x="1326748" y="1446650"/>
              <a:ext cx="684000" cy="592805"/>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tx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AU" dirty="0">
                <a:solidFill>
                  <a:schemeClr val="tx1">
                    <a:lumMod val="75000"/>
                    <a:lumOff val="25000"/>
                  </a:schemeClr>
                </a:solidFill>
                <a:cs typeface="+mn-ea"/>
                <a:sym typeface="+mn-lt"/>
              </a:endParaRPr>
            </a:p>
          </p:txBody>
        </p:sp>
        <p:sp>
          <p:nvSpPr>
            <p:cNvPr id="14" name="矩形 13"/>
            <p:cNvSpPr/>
            <p:nvPr/>
          </p:nvSpPr>
          <p:spPr>
            <a:xfrm>
              <a:off x="2166910" y="1500174"/>
              <a:ext cx="2581156" cy="400110"/>
            </a:xfrm>
            <a:prstGeom prst="rect">
              <a:avLst/>
            </a:prstGeom>
          </p:spPr>
          <p:txBody>
            <a:bodyPr wrap="none">
              <a:spAutoFit/>
            </a:bodyPr>
            <a:lstStyle/>
            <a:p>
              <a:r>
                <a:rPr lang="en-US" altLang="zh-CN" sz="2000" b="1" dirty="0" smtClean="0">
                  <a:latin typeface="Times New Roman" pitchFamily="18" charset="0"/>
                  <a:ea typeface="微软雅黑" pitchFamily="34" charset="-122"/>
                  <a:cs typeface="Times New Roman" pitchFamily="18" charset="0"/>
                </a:rPr>
                <a:t>5</a:t>
              </a:r>
              <a:r>
                <a:rPr lang="zh-CN" altLang="en-US" sz="2000" b="1" dirty="0" smtClean="0">
                  <a:latin typeface="Times New Roman" pitchFamily="18" charset="0"/>
                  <a:ea typeface="微软雅黑" pitchFamily="34" charset="-122"/>
                  <a:cs typeface="Times New Roman" pitchFamily="18" charset="0"/>
                </a:rPr>
                <a:t>）基于策略的</a:t>
              </a:r>
              <a:r>
                <a:rPr lang="en-US" altLang="zh-CN" sz="2000" b="1" dirty="0" smtClean="0">
                  <a:latin typeface="Times New Roman" pitchFamily="18" charset="0"/>
                  <a:ea typeface="微软雅黑" pitchFamily="34" charset="-122"/>
                  <a:cs typeface="Times New Roman" pitchFamily="18" charset="0"/>
                </a:rPr>
                <a:t>VLAN</a:t>
              </a:r>
            </a:p>
          </p:txBody>
        </p:sp>
      </p:grpSp>
    </p:spTree>
    <p:extLst>
      <p:ext uri="{BB962C8B-B14F-4D97-AF65-F5344CB8AC3E}">
        <p14:creationId xmlns:p14="http://schemas.microsoft.com/office/powerpoint/2010/main" val="29938330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500"/>
                            </p:stCondLst>
                            <p:childTnLst>
                              <p:par>
                                <p:cTn id="18" presetID="17" presetClass="entr" presetSubtype="1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strVal val="#ppt_h"/>
                                          </p:val>
                                        </p:tav>
                                        <p:tav tm="100000">
                                          <p:val>
                                            <p:strVal val="#ppt_h"/>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2500"/>
                            </p:stCondLst>
                            <p:childTnLst>
                              <p:par>
                                <p:cTn id="27" presetID="17" presetClass="entr" presetSubtype="1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8469</Words>
  <Application>Microsoft Office PowerPoint</Application>
  <PresentationFormat>自定义</PresentationFormat>
  <Paragraphs>1172</Paragraphs>
  <Slides>106</Slides>
  <Notes>38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106</vt:i4>
      </vt:variant>
    </vt:vector>
  </HeadingPairs>
  <TitlesOfParts>
    <vt:vector size="108" baseType="lpstr">
      <vt:lpstr>Office 主题</vt:lpstr>
      <vt:lpstr>公式</vt:lpstr>
      <vt:lpstr>第三节 使用广播信道的以太网 </vt:lpstr>
      <vt:lpstr>知识点一局域网简介</vt:lpstr>
      <vt:lpstr>PowerPoint 演示文稿</vt:lpstr>
      <vt:lpstr> 知识点二共享技术 </vt:lpstr>
      <vt:lpstr>PowerPoint 演示文稿</vt:lpstr>
      <vt:lpstr>数据链路层的两个子层 </vt:lpstr>
      <vt:lpstr>局域网对 LLC 子层是透明的 </vt:lpstr>
      <vt:lpstr>以后一般不考虑 LLC 子层 </vt:lpstr>
      <vt:lpstr>知识点三适配器的作用 </vt:lpstr>
      <vt:lpstr>知识点三适配器的作用</vt:lpstr>
      <vt:lpstr>PowerPoint 演示文稿</vt:lpstr>
      <vt:lpstr>3. 以太网的MAC层</vt:lpstr>
      <vt:lpstr>适配器检查 MAC 地址 </vt:lpstr>
      <vt:lpstr>2. MAC 帧的格式 </vt:lpstr>
      <vt:lpstr>PowerPoint 演示文稿</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知识点四 CSMA/CD 协议</vt:lpstr>
      <vt:lpstr>为什么以太网提供的服务是不可靠的交付，即尽最大努力的交付？</vt:lpstr>
      <vt:lpstr>PowerPoint 演示文稿</vt:lpstr>
      <vt:lpstr>电磁波在总线上的有限传播速率的影响 </vt:lpstr>
      <vt:lpstr>PowerPoint 演示文稿</vt:lpstr>
      <vt:lpstr>PowerPoint 演示文稿</vt:lpstr>
      <vt:lpstr>检测碰撞</vt:lpstr>
      <vt:lpstr>重要特性</vt:lpstr>
      <vt:lpstr>知识点五传播时延对载波监听的影响</vt:lpstr>
      <vt:lpstr>思考题</vt:lpstr>
      <vt:lpstr>PowerPoint 演示文稿</vt:lpstr>
      <vt:lpstr>PowerPoint 演示文稿</vt:lpstr>
      <vt:lpstr>PowerPoint 演示文稿</vt:lpstr>
      <vt:lpstr>PowerPoint 演示文稿</vt:lpstr>
      <vt:lpstr>争用期及有效最短帧长</vt:lpstr>
      <vt:lpstr>争用期及有效最短帧长</vt:lpstr>
      <vt:lpstr>争用期及有效最短帧长</vt:lpstr>
      <vt:lpstr>第四节使用广播信道的以太网</vt:lpstr>
      <vt:lpstr>第四节使用广播信道的以太网</vt:lpstr>
      <vt:lpstr>PowerPoint 演示文稿</vt:lpstr>
      <vt:lpstr>第四节使用广播信道的以太网</vt:lpstr>
      <vt:lpstr>第四节使用广播信道的以太网</vt:lpstr>
      <vt:lpstr>10Base-T含义</vt:lpstr>
      <vt:lpstr>PowerPoint 演示文稿</vt:lpstr>
      <vt:lpstr>1. 使用集线器的星型拓扑</vt:lpstr>
      <vt:lpstr>星形网 10BASE-T </vt:lpstr>
      <vt:lpstr>以太网在局域网中的统治地位</vt:lpstr>
      <vt:lpstr>集线器的一些特点 </vt:lpstr>
      <vt:lpstr>1. 使用集线器的星型拓扑</vt:lpstr>
      <vt:lpstr>2. 以太网的信道利用率</vt:lpstr>
      <vt:lpstr>PowerPoint 演示文稿</vt:lpstr>
      <vt:lpstr>PowerPoint 演示文稿</vt:lpstr>
      <vt:lpstr>对以太网参数的要求</vt:lpstr>
      <vt:lpstr>信道利用率的最大值 Smax </vt:lpstr>
      <vt:lpstr>在物理层扩展局域网</vt:lpstr>
      <vt:lpstr>在物理层扩展局域网</vt:lpstr>
      <vt:lpstr>PowerPoint 演示文稿</vt:lpstr>
      <vt:lpstr>在物理层扩展局域网</vt:lpstr>
      <vt:lpstr>高速以太网技术</vt:lpstr>
      <vt:lpstr>PowerPoint 演示文稿</vt:lpstr>
      <vt:lpstr>PowerPoint 演示文稿</vt:lpstr>
      <vt:lpstr>PowerPoint 演示文稿</vt:lpstr>
      <vt:lpstr>PowerPoint 演示文稿</vt:lpstr>
      <vt:lpstr>PowerPoint 演示文稿</vt:lpstr>
      <vt:lpstr>PowerPoint 演示文稿</vt:lpstr>
      <vt:lpstr>2. 吉比特以太网</vt:lpstr>
      <vt:lpstr>PowerPoint 演示文稿</vt:lpstr>
      <vt:lpstr>10吉比特以太网</vt:lpstr>
      <vt:lpstr>PowerPoint 演示文稿</vt:lpstr>
      <vt:lpstr>5. 在数据链路层扩展局域网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网桥使各网段成为隔离开的碰撞域 </vt:lpstr>
      <vt:lpstr>PowerPoint 演示文稿</vt:lpstr>
      <vt:lpstr>思考：比较网桥和集线器（或转发器）</vt:lpstr>
      <vt:lpstr>PowerPoint 演示文稿</vt:lpstr>
      <vt:lpstr>PowerPoint 演示文稿</vt:lpstr>
      <vt:lpstr>转发表的建立过程举例</vt:lpstr>
      <vt:lpstr>PowerPoint 演示文稿</vt:lpstr>
      <vt:lpstr>PowerPoint 演示文稿</vt:lpstr>
      <vt:lpstr>PowerPoint 演示文稿</vt:lpstr>
      <vt:lpstr>以太网交换机的特点</vt:lpstr>
      <vt:lpstr>第五节 用以太网交换机扩展局域网 </vt:lpstr>
      <vt:lpstr>利用以太网交换机可以很方便地实现虚拟局域网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77</cp:revision>
  <dcterms:created xsi:type="dcterms:W3CDTF">2016-05-11T00:38:00Z</dcterms:created>
  <dcterms:modified xsi:type="dcterms:W3CDTF">2022-10-04T02:00:46Z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