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68" r:id="rId23"/>
    <p:sldId id="269" r:id="rId24"/>
    <p:sldId id="270" r:id="rId25"/>
    <p:sldId id="264" r:id="rId26"/>
    <p:sldId id="265" r:id="rId27"/>
    <p:sldId id="266" r:id="rId28"/>
    <p:sldId id="267" r:id="rId29"/>
    <p:sldId id="260" r:id="rId30"/>
    <p:sldId id="261" r:id="rId31"/>
    <p:sldId id="262" r:id="rId32"/>
    <p:sldId id="263" r:id="rId33"/>
    <p:sldId id="259" r:id="rId34"/>
    <p:sldId id="257" r:id="rId35"/>
    <p:sldId id="258" r:id="rId3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2002/1/1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59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D%98%E5%82%A8%E5%99%A8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子网全</a:t>
            </a:r>
            <a:r>
              <a:rPr lang="en-US" altLang="zh-CN"/>
              <a:t>0</a:t>
            </a:r>
            <a:r>
              <a:rPr lang="zh-CN" altLang="en-US"/>
              <a:t>和全</a:t>
            </a:r>
            <a:r>
              <a:rPr lang="en-US" altLang="zh-CN"/>
              <a:t>1</a:t>
            </a:r>
            <a:r>
              <a:rPr lang="zh-CN" altLang="en-US"/>
              <a:t>是否算，是跟网络设备的发展相关的</a:t>
            </a:r>
            <a:r>
              <a:rPr lang="en-US" altLang="zh-CN"/>
              <a:t>,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在以前，网络设备是不能支持全</a:t>
            </a:r>
            <a:r>
              <a:rPr lang="en-US" altLang="zh-CN"/>
              <a:t>0</a:t>
            </a:r>
            <a:r>
              <a:rPr lang="zh-CN" altLang="en-US"/>
              <a:t>和全</a:t>
            </a:r>
            <a:r>
              <a:rPr lang="en-US" altLang="zh-CN"/>
              <a:t>1</a:t>
            </a:r>
            <a:r>
              <a:rPr lang="zh-CN" altLang="en-US"/>
              <a:t>子网的</a:t>
            </a:r>
            <a:r>
              <a:rPr lang="en-US" altLang="zh-CN"/>
              <a:t>,</a:t>
            </a:r>
            <a:r>
              <a:rPr lang="zh-CN" altLang="en-US"/>
              <a:t>所以要减去这两个子网</a:t>
            </a:r>
            <a:br>
              <a:rPr lang="zh-CN" altLang="en-US"/>
            </a:br>
            <a:r>
              <a:rPr lang="zh-CN" altLang="en-US"/>
              <a:t>但是现在</a:t>
            </a:r>
            <a:r>
              <a:rPr lang="en-US" altLang="zh-CN"/>
              <a:t>,</a:t>
            </a:r>
            <a:r>
              <a:rPr lang="zh-CN" altLang="en-US"/>
              <a:t>技术发展，网络设备也能够支持全</a:t>
            </a:r>
            <a:r>
              <a:rPr lang="en-US" altLang="zh-CN"/>
              <a:t>0</a:t>
            </a:r>
            <a:r>
              <a:rPr lang="zh-CN" altLang="en-US"/>
              <a:t>和全</a:t>
            </a:r>
            <a:r>
              <a:rPr lang="en-US" altLang="zh-CN"/>
              <a:t>1</a:t>
            </a:r>
            <a:r>
              <a:rPr lang="zh-CN" altLang="en-US"/>
              <a:t>子网了</a:t>
            </a:r>
            <a:r>
              <a:rPr lang="en-US" altLang="zh-CN"/>
              <a:t>,</a:t>
            </a:r>
            <a:r>
              <a:rPr lang="zh-CN" altLang="en-US"/>
              <a:t>在实际情况下</a:t>
            </a:r>
            <a:r>
              <a:rPr lang="en-US" altLang="zh-CN"/>
              <a:t>,</a:t>
            </a:r>
            <a:r>
              <a:rPr lang="zh-CN" altLang="en-US"/>
              <a:t>是需要算的</a:t>
            </a:r>
            <a:r>
              <a:rPr lang="en-US" altLang="zh-CN"/>
              <a:t>.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D3B762-9FC4-7F40-9096-44AA683F70B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52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111</a:t>
            </a:r>
            <a:endParaRPr kumimoji="1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10000000.01100100</a:t>
            </a:r>
            <a:endParaRPr kumimoji="1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11000010.01100100</a:t>
            </a:r>
            <a:endParaRPr kumimoji="1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10000100.01100100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545CA5-403B-244F-B0F9-E153F50AC3A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20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377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/>
            <a:r>
              <a:rPr lang="zh-CN" altLang="en-US"/>
              <a:t>主机更换一个网络，</a:t>
            </a:r>
            <a:r>
              <a:rPr lang="en-US" altLang="zh-CN"/>
              <a:t>IP</a:t>
            </a:r>
            <a:r>
              <a:rPr lang="zh-CN" altLang="en-US"/>
              <a:t>地址可以改变，如果写到</a:t>
            </a:r>
            <a:r>
              <a:rPr lang="en-US" altLang="zh-CN"/>
              <a:t>ROM</a:t>
            </a:r>
            <a:r>
              <a:rPr lang="zh-CN" altLang="en-US"/>
              <a:t>中，就不能改变。</a:t>
            </a:r>
            <a:r>
              <a:rPr lang="en-US" altLang="zh-CN"/>
              <a:t>ROM</a:t>
            </a:r>
            <a:r>
              <a:rPr lang="zh-CN" altLang="en-US"/>
              <a:t>所存数据，一般是装入整机前事先写好的，整机工作过程中只能读出，而不像随机</a:t>
            </a:r>
            <a:r>
              <a:rPr lang="zh-CN" altLang="en-US">
                <a:hlinkClick r:id="rId3"/>
              </a:rPr>
              <a:t>存储器</a:t>
            </a:r>
            <a:r>
              <a:rPr lang="zh-CN" altLang="en-US"/>
              <a:t>那样能快速地、方便地加以改写。</a:t>
            </a:r>
            <a:r>
              <a:rPr lang="en-US" altLang="zh-CN"/>
              <a:t>ROM</a:t>
            </a:r>
            <a:r>
              <a:rPr lang="zh-CN" altLang="en-US"/>
              <a:t>所存数据稳定，断电后所存数据也不会改变；其结构较简单，读出较方便，因而常用于存储各种固定程序和数据。</a:t>
            </a: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AF3A9C1-ECBF-0842-89CF-642BDCF3EB8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220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eaLnBrk="1" hangingPunct="1"/>
            <a:r>
              <a:rPr lang="zh-CN" altLang="en-US"/>
              <a:t>方法：都转成</a:t>
            </a:r>
            <a:r>
              <a:rPr lang="en-US" altLang="zh-CN"/>
              <a:t>16</a:t>
            </a:r>
            <a:r>
              <a:rPr lang="zh-CN" altLang="en-US"/>
              <a:t>进制，进行运算，运算后将进位加到尾部再按位取反，既得校验和</a:t>
            </a: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55FA4F-6900-FF47-A855-42FA1F809A2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29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01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2002/1/1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2002/1/1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10972800" cy="2590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3962400"/>
            <a:ext cx="10972800" cy="2590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D96860-C265-9642-86EB-3DBE51CA7CC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2002/1/1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2002/1/1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2002/1/1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2002/1/1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2002/1/1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2002/1/1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2002/1/1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2002/1/1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2002/1/1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3" y="0"/>
            <a:ext cx="105156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 dirty="0"/>
              <a:t>4.6.1  </a:t>
            </a:r>
            <a:r>
              <a:rPr lang="zh-CN" altLang="en-US" dirty="0"/>
              <a:t>子网的划分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5435" y="1219200"/>
            <a:ext cx="9457765" cy="5334000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默认子网掩码</a:t>
            </a:r>
          </a:p>
          <a:p>
            <a:pPr algn="just">
              <a:buNone/>
            </a:pPr>
            <a:r>
              <a:rPr lang="zh-CN" altLang="en-US" dirty="0" smtClean="0"/>
              <a:t>   为了</a:t>
            </a:r>
            <a:r>
              <a:rPr lang="zh-CN" altLang="en-US" dirty="0"/>
              <a:t>和分类</a:t>
            </a:r>
            <a:r>
              <a:rPr lang="en-US" altLang="zh-CN" dirty="0"/>
              <a:t>IP</a:t>
            </a:r>
            <a:r>
              <a:rPr lang="zh-CN" altLang="en-US" dirty="0"/>
              <a:t>地址兼容，对未划分子网的</a:t>
            </a:r>
            <a:r>
              <a:rPr lang="en-US" altLang="zh-CN" dirty="0"/>
              <a:t>IP</a:t>
            </a:r>
            <a:r>
              <a:rPr lang="zh-CN" altLang="en-US" dirty="0"/>
              <a:t>地址，都设置一个默认子网掩码，即对应</a:t>
            </a:r>
            <a:r>
              <a:rPr lang="en-US" altLang="zh-CN" dirty="0"/>
              <a:t>IP</a:t>
            </a:r>
            <a:r>
              <a:rPr lang="zh-CN" altLang="en-US" dirty="0"/>
              <a:t>地址网络号部分都为</a:t>
            </a:r>
            <a:r>
              <a:rPr lang="en-US" altLang="zh-CN" dirty="0"/>
              <a:t>1</a:t>
            </a:r>
            <a:r>
              <a:rPr lang="zh-CN" altLang="en-US" dirty="0"/>
              <a:t>，主机号部分都为</a:t>
            </a:r>
            <a:r>
              <a:rPr lang="en-US" altLang="zh-CN" dirty="0"/>
              <a:t>0.</a:t>
            </a:r>
            <a:endParaRPr lang="zh-CN" altLang="en-US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类网络默认子网掩码：</a:t>
            </a:r>
            <a:r>
              <a:rPr lang="en-US" altLang="zh-CN" dirty="0"/>
              <a:t>255.0.0.0</a:t>
            </a:r>
            <a:endParaRPr lang="zh-CN" altLang="en-US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类网络默认子网掩码：</a:t>
            </a:r>
            <a:r>
              <a:rPr lang="en-US" altLang="zh-CN" dirty="0"/>
              <a:t>255.255.0.0</a:t>
            </a:r>
            <a:endParaRPr lang="zh-CN" altLang="en-US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类网络默认子网掩码：</a:t>
            </a:r>
            <a:r>
              <a:rPr lang="en-US" altLang="zh-CN" dirty="0"/>
              <a:t>255.255.255.0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183901" y="4352364"/>
            <a:ext cx="8229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  <a:cs typeface="+mn-cs"/>
              </a:defRPr>
            </a:lvl5pPr>
          </a:lstStyle>
          <a:p>
            <a:pPr lvl="0"/>
            <a:r>
              <a: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如果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IP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地址使用了与其对应的默认子网掩码，则该网络没有做子网划分；反之，则一定做了子网划分。例：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109.7.16.25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，其子网掩码为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255.0.0.0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就未进行子网划分。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lvl="1"/>
            <a:r>
              <a:rPr lang="en-US" altLang="zh-CN"/>
              <a:t>202.110.33.00100000</a:t>
            </a:r>
          </a:p>
          <a:p>
            <a:pPr lvl="2"/>
            <a:r>
              <a:rPr lang="zh-CN" altLang="en-US"/>
              <a:t>子网地址</a:t>
            </a:r>
            <a:r>
              <a:rPr lang="en-US" altLang="zh-CN"/>
              <a:t>202.110.33.32+1</a:t>
            </a:r>
            <a:endParaRPr lang="zh-CN" altLang="en-US"/>
          </a:p>
          <a:p>
            <a:pPr lvl="2"/>
            <a:r>
              <a:rPr lang="zh-CN" altLang="en-US"/>
              <a:t>广播地址</a:t>
            </a:r>
            <a:r>
              <a:rPr lang="en-US" altLang="zh-CN"/>
              <a:t>202.110.33.001</a:t>
            </a:r>
            <a:r>
              <a:rPr lang="en-US" altLang="zh-CN">
                <a:solidFill>
                  <a:srgbClr val="FF0000"/>
                </a:solidFill>
              </a:rPr>
              <a:t>11111</a:t>
            </a:r>
          </a:p>
          <a:p>
            <a:pPr lvl="2">
              <a:buNone/>
            </a:pPr>
            <a:r>
              <a:rPr lang="zh-CN" altLang="en-US"/>
              <a:t>即</a:t>
            </a:r>
            <a:r>
              <a:rPr lang="en-US" altLang="zh-CN"/>
              <a:t>202.110.33.63-1</a:t>
            </a:r>
            <a:endParaRPr lang="zh-CN" altLang="en-US"/>
          </a:p>
          <a:p>
            <a:pPr lvl="2">
              <a:buNone/>
            </a:pPr>
            <a:r>
              <a:rPr lang="en-US" altLang="zh-CN"/>
              <a:t>IP</a:t>
            </a:r>
            <a:r>
              <a:rPr lang="zh-CN" altLang="en-US"/>
              <a:t>地址范围：</a:t>
            </a:r>
            <a:r>
              <a:rPr lang="en-US" altLang="zh-CN"/>
              <a:t>202.110.33.33~202.110.33.62</a:t>
            </a:r>
            <a:endParaRPr lang="zh-CN" altLang="en-US"/>
          </a:p>
          <a:p>
            <a:pPr lvl="1"/>
            <a:r>
              <a:rPr lang="en-US" altLang="zh-CN"/>
              <a:t>202.110.33.01000000</a:t>
            </a:r>
            <a:endParaRPr lang="zh-CN" altLang="en-US"/>
          </a:p>
          <a:p>
            <a:pPr lvl="2"/>
            <a:r>
              <a:rPr lang="zh-CN" altLang="en-US"/>
              <a:t>子网地址</a:t>
            </a:r>
            <a:r>
              <a:rPr lang="en-US" altLang="zh-CN"/>
              <a:t>202.110.33.64+1</a:t>
            </a:r>
            <a:endParaRPr lang="zh-CN" altLang="en-US"/>
          </a:p>
          <a:p>
            <a:pPr lvl="2"/>
            <a:r>
              <a:rPr lang="zh-CN" altLang="en-US"/>
              <a:t>广播地址</a:t>
            </a:r>
            <a:r>
              <a:rPr lang="en-US" altLang="zh-CN"/>
              <a:t>202.110.33.010</a:t>
            </a:r>
            <a:r>
              <a:rPr lang="en-US" altLang="zh-CN">
                <a:solidFill>
                  <a:srgbClr val="FF0000"/>
                </a:solidFill>
              </a:rPr>
              <a:t>11111</a:t>
            </a:r>
          </a:p>
          <a:p>
            <a:pPr lvl="2">
              <a:buNone/>
            </a:pPr>
            <a:r>
              <a:rPr lang="zh-CN" altLang="en-US"/>
              <a:t>即</a:t>
            </a:r>
            <a:r>
              <a:rPr lang="en-US" altLang="zh-CN"/>
              <a:t>202.110.33.94</a:t>
            </a:r>
            <a:endParaRPr lang="zh-CN" altLang="en-US"/>
          </a:p>
          <a:p>
            <a:pPr lvl="2">
              <a:buNone/>
            </a:pPr>
            <a:r>
              <a:rPr lang="en-US" altLang="zh-CN"/>
              <a:t>IP</a:t>
            </a:r>
            <a:r>
              <a:rPr lang="zh-CN" altLang="en-US"/>
              <a:t>地址范围：</a:t>
            </a:r>
            <a:r>
              <a:rPr lang="en-US" altLang="zh-CN"/>
              <a:t>202.110.33.64~202.110.33.94</a:t>
            </a:r>
            <a:endParaRPr lang="zh-CN" altLang="en-US"/>
          </a:p>
          <a:p>
            <a:pPr lvl="2">
              <a:buNone/>
            </a:pPr>
            <a:r>
              <a:rPr lang="is-IS" altLang="zh-CN"/>
              <a:t>…...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lvl="1"/>
            <a:r>
              <a:rPr lang="zh-CN" altLang="en-US"/>
              <a:t>各子网</a:t>
            </a:r>
            <a:r>
              <a:rPr lang="en-US" altLang="zh-CN"/>
              <a:t>IP</a:t>
            </a:r>
            <a:r>
              <a:rPr lang="zh-CN" altLang="en-US"/>
              <a:t>地址范围</a:t>
            </a:r>
          </a:p>
          <a:p>
            <a:pPr lvl="1"/>
            <a:r>
              <a:rPr lang="en-US" altLang="zh-CN"/>
              <a:t>202.110.33.33~ 202.110.33.62</a:t>
            </a:r>
            <a:endParaRPr lang="zh-CN" altLang="en-US"/>
          </a:p>
          <a:p>
            <a:pPr lvl="1"/>
            <a:r>
              <a:rPr lang="en-US" altLang="zh-CN"/>
              <a:t>202.110.33.65 ~202.110.33.94</a:t>
            </a:r>
            <a:endParaRPr lang="zh-CN" altLang="en-US"/>
          </a:p>
          <a:p>
            <a:pPr lvl="1"/>
            <a:r>
              <a:rPr lang="en-US" altLang="zh-CN"/>
              <a:t>202.110.33.97~ 202.110.33.126</a:t>
            </a:r>
            <a:endParaRPr lang="zh-CN" altLang="en-US"/>
          </a:p>
          <a:p>
            <a:pPr lvl="1"/>
            <a:r>
              <a:rPr lang="en-US" altLang="zh-CN"/>
              <a:t>202.110.33.129~ 202.110.33.158</a:t>
            </a:r>
            <a:endParaRPr lang="zh-CN" altLang="en-US"/>
          </a:p>
          <a:p>
            <a:pPr lvl="1"/>
            <a:r>
              <a:rPr lang="en-US" altLang="zh-CN"/>
              <a:t>202.110.33.161~ 202.110.33.190</a:t>
            </a:r>
            <a:endParaRPr lang="zh-CN" altLang="en-US"/>
          </a:p>
          <a:p>
            <a:pPr lvl="1"/>
            <a:r>
              <a:rPr lang="en-US" altLang="zh-CN"/>
              <a:t>202.110.33.193~ 202.110.33.222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/>
              <a:t>4.6.1  </a:t>
            </a:r>
            <a:r>
              <a:rPr lang="zh-CN" altLang="en-US"/>
              <a:t>子网的划分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8206"/>
            <a:ext cx="10515600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zh-CN" dirty="0"/>
              <a:t>一个公司拥有一个合法的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  <a:r>
              <a:rPr lang="en-US" altLang="zh-CN" dirty="0"/>
              <a:t>202.117.35.0</a:t>
            </a:r>
            <a:r>
              <a:rPr lang="zh-CN" altLang="zh-CN" dirty="0"/>
              <a:t>，子网掩码为</a:t>
            </a:r>
            <a:r>
              <a:rPr lang="en-US" altLang="zh-CN" dirty="0"/>
              <a:t>255.255.255.0</a:t>
            </a:r>
            <a:r>
              <a:rPr lang="zh-CN" altLang="zh-CN" dirty="0"/>
              <a:t>。现要将此网络划分为</a:t>
            </a:r>
            <a:r>
              <a:rPr lang="en-US" altLang="zh-CN" dirty="0"/>
              <a:t>6</a:t>
            </a:r>
            <a:r>
              <a:rPr lang="zh-CN" altLang="zh-CN" dirty="0"/>
              <a:t>个子网。问题：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）各子网的子网掩码是多少？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）每个子网最多充许连接多少台主机？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）写出每个子网的</a:t>
            </a:r>
            <a:r>
              <a:rPr lang="en-US" altLang="zh-CN" dirty="0"/>
              <a:t>IP</a:t>
            </a:r>
            <a:r>
              <a:rPr lang="zh-CN" altLang="zh-CN" dirty="0"/>
              <a:t>地址范围？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02589" y="4037163"/>
            <a:ext cx="81534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Times New Roman" panose="02020703060505090304" pitchFamily="18" charset="0"/>
              </a:rPr>
              <a:t>    </a:t>
            </a:r>
            <a:r>
              <a:rPr lang="zh-CN" altLang="zh-CN" sz="2000" dirty="0">
                <a:latin typeface="Times New Roman" panose="02020703060505090304" pitchFamily="18" charset="0"/>
              </a:rPr>
              <a:t>（</a:t>
            </a:r>
            <a:r>
              <a:rPr lang="en-US" altLang="zh-CN" sz="2000" dirty="0">
                <a:latin typeface="Times New Roman" panose="02020703060505090304" pitchFamily="18" charset="0"/>
              </a:rPr>
              <a:t>1</a:t>
            </a:r>
            <a:r>
              <a:rPr lang="zh-CN" altLang="zh-CN" sz="2000" dirty="0">
                <a:latin typeface="Times New Roman" panose="02020703060505090304" pitchFamily="18" charset="0"/>
              </a:rPr>
              <a:t>）因为（</a:t>
            </a:r>
            <a:r>
              <a:rPr lang="en-US" altLang="zh-CN" sz="2000" dirty="0">
                <a:latin typeface="Times New Roman" panose="02020703060505090304" pitchFamily="18" charset="0"/>
              </a:rPr>
              <a:t>11100000</a:t>
            </a:r>
            <a:r>
              <a:rPr lang="zh-CN" altLang="zh-CN" sz="2000" dirty="0">
                <a:latin typeface="Times New Roman" panose="02020703060505090304" pitchFamily="18" charset="0"/>
              </a:rPr>
              <a:t>）</a:t>
            </a:r>
            <a:r>
              <a:rPr lang="en-US" altLang="zh-CN" sz="2000" baseline="-25000" dirty="0">
                <a:latin typeface="Times New Roman" panose="02020703060505090304" pitchFamily="18" charset="0"/>
              </a:rPr>
              <a:t>2</a:t>
            </a:r>
            <a:r>
              <a:rPr lang="en-US" altLang="zh-CN" sz="2000" dirty="0">
                <a:latin typeface="Times New Roman" panose="02020703060505090304" pitchFamily="18" charset="0"/>
              </a:rPr>
              <a:t> = 224</a:t>
            </a:r>
            <a:r>
              <a:rPr lang="zh-CN" altLang="zh-CN" sz="2000" dirty="0">
                <a:latin typeface="Times New Roman" panose="02020703060505090304" pitchFamily="18" charset="0"/>
              </a:rPr>
              <a:t>，所以各子网掩码是</a:t>
            </a:r>
            <a:r>
              <a:rPr lang="en-US" altLang="zh-CN" sz="2000" dirty="0">
                <a:latin typeface="Times New Roman" panose="02020703060505090304" pitchFamily="18" charset="0"/>
              </a:rPr>
              <a:t>255.255.255.224</a:t>
            </a:r>
            <a:endParaRPr lang="zh-CN" altLang="zh-CN" sz="2000" dirty="0">
              <a:latin typeface="Times New Roman" panose="02020703060505090304" pitchFamily="18" charset="0"/>
            </a:endParaRPr>
          </a:p>
          <a:p>
            <a:pPr marL="304800" indent="-304800" algn="just"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703060505090304" pitchFamily="18" charset="0"/>
              </a:rPr>
              <a:t>    </a:t>
            </a:r>
            <a:r>
              <a:rPr lang="zh-CN" altLang="zh-CN" sz="2000" dirty="0" smtClean="0">
                <a:latin typeface="Times New Roman" panose="02020703060505090304" pitchFamily="18" charset="0"/>
              </a:rPr>
              <a:t>（</a:t>
            </a:r>
            <a:r>
              <a:rPr lang="en-US" altLang="zh-CN" sz="2000" dirty="0">
                <a:latin typeface="Times New Roman" panose="02020703060505090304" pitchFamily="18" charset="0"/>
              </a:rPr>
              <a:t>2</a:t>
            </a:r>
            <a:r>
              <a:rPr lang="zh-CN" altLang="zh-CN" sz="2000" dirty="0">
                <a:latin typeface="Times New Roman" panose="02020703060505090304" pitchFamily="18" charset="0"/>
              </a:rPr>
              <a:t>）用</a:t>
            </a:r>
            <a:r>
              <a:rPr lang="en-US" altLang="zh-CN" sz="2000" dirty="0">
                <a:latin typeface="Times New Roman" panose="02020703060505090304" pitchFamily="18" charset="0"/>
              </a:rPr>
              <a:t>3</a:t>
            </a:r>
            <a:r>
              <a:rPr lang="zh-CN" altLang="zh-CN" sz="2000" dirty="0">
                <a:latin typeface="Times New Roman" panose="02020703060505090304" pitchFamily="18" charset="0"/>
              </a:rPr>
              <a:t>位做子网号可划分出</a:t>
            </a:r>
            <a:r>
              <a:rPr lang="en-US" altLang="zh-CN" sz="2000" dirty="0">
                <a:latin typeface="Times New Roman" panose="02020703060505090304" pitchFamily="18" charset="0"/>
              </a:rPr>
              <a:t>6</a:t>
            </a:r>
            <a:r>
              <a:rPr lang="zh-CN" altLang="zh-CN" sz="2000" dirty="0">
                <a:latin typeface="Times New Roman" panose="02020703060505090304" pitchFamily="18" charset="0"/>
              </a:rPr>
              <a:t>个子网，主机号部分还剩下</a:t>
            </a:r>
            <a:r>
              <a:rPr lang="en-US" altLang="zh-CN" sz="2000" dirty="0">
                <a:latin typeface="Times New Roman" panose="02020703060505090304" pitchFamily="18" charset="0"/>
              </a:rPr>
              <a:t>5</a:t>
            </a:r>
            <a:r>
              <a:rPr lang="zh-CN" altLang="zh-CN" sz="2000" dirty="0">
                <a:latin typeface="Times New Roman" panose="02020703060505090304" pitchFamily="18" charset="0"/>
              </a:rPr>
              <a:t>位，因此每个子网最多连接</a:t>
            </a:r>
            <a:r>
              <a:rPr lang="en-US" altLang="zh-CN" sz="2000" dirty="0">
                <a:latin typeface="Times New Roman" panose="02020703060505090304" pitchFamily="18" charset="0"/>
              </a:rPr>
              <a:t>2</a:t>
            </a:r>
            <a:r>
              <a:rPr lang="en-US" altLang="zh-CN" sz="2000" baseline="30000" dirty="0">
                <a:latin typeface="Times New Roman" panose="02020703060505090304" pitchFamily="18" charset="0"/>
              </a:rPr>
              <a:t>5</a:t>
            </a:r>
            <a:r>
              <a:rPr lang="en-US" altLang="zh-CN" sz="2000" dirty="0">
                <a:latin typeface="Times New Roman" panose="02020703060505090304" pitchFamily="18" charset="0"/>
              </a:rPr>
              <a:t> – 2 = 30</a:t>
            </a:r>
            <a:r>
              <a:rPr lang="zh-CN" altLang="zh-CN" sz="2000" dirty="0">
                <a:latin typeface="Times New Roman" panose="02020703060505090304" pitchFamily="18" charset="0"/>
              </a:rPr>
              <a:t>台主机。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6057"/>
            <a:ext cx="105156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/>
              <a:t>4.6.1  </a:t>
            </a:r>
            <a:r>
              <a:rPr lang="zh-CN" altLang="en-US"/>
              <a:t>子网的划分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7436"/>
            <a:ext cx="10515600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）每个子网中，去掉网络号和主机号为全</a:t>
            </a:r>
            <a:r>
              <a:rPr lang="en-US" altLang="zh-CN" dirty="0"/>
              <a:t>0</a:t>
            </a:r>
            <a:r>
              <a:rPr lang="zh-CN" altLang="zh-CN" dirty="0"/>
              <a:t>的和全</a:t>
            </a:r>
            <a:r>
              <a:rPr lang="en-US" altLang="zh-CN" dirty="0"/>
              <a:t>1</a:t>
            </a:r>
            <a:r>
              <a:rPr lang="zh-CN" altLang="zh-CN" dirty="0"/>
              <a:t>的地址，地址范围如下：</a:t>
            </a:r>
            <a:endParaRPr lang="zh-CN" altLang="en-US" dirty="0"/>
          </a:p>
        </p:txBody>
      </p:sp>
      <p:graphicFrame>
        <p:nvGraphicFramePr>
          <p:cNvPr id="47107" name="表格 47106"/>
          <p:cNvGraphicFramePr/>
          <p:nvPr>
            <p:extLst>
              <p:ext uri="{D42A27DB-BD31-4B8C-83A1-F6EECF244321}">
                <p14:modId xmlns:p14="http://schemas.microsoft.com/office/powerpoint/2010/main" val="864457673"/>
              </p:ext>
            </p:extLst>
          </p:nvPr>
        </p:nvGraphicFramePr>
        <p:xfrm>
          <a:off x="2253651" y="2364797"/>
          <a:ext cx="6477000" cy="2590800"/>
        </p:xfrm>
        <a:graphic>
          <a:graphicData uri="http://schemas.openxmlformats.org/drawingml/2006/table">
            <a:tbl>
              <a:tblPr/>
              <a:tblGrid>
                <a:gridCol w="2425700"/>
                <a:gridCol w="4051300"/>
              </a:tblGrid>
              <a:tr h="3698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Times New Roman" panose="02020703060505090304" pitchFamily="18" charset="0"/>
                        </a:rPr>
                        <a:t>子网号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>
                          <a:solidFill>
                            <a:srgbClr val="FF0000"/>
                          </a:solidFill>
                          <a:latin typeface="Times New Roman" panose="02020703060505090304" pitchFamily="18" charset="0"/>
                        </a:rPr>
                        <a:t>IP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Times New Roman" panose="02020703060505090304" pitchFamily="18" charset="0"/>
                        </a:rPr>
                        <a:t>地址范围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98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>
                          <a:latin typeface="Times New Roman" panose="02020703060505090304" pitchFamily="18" charset="0"/>
                        </a:rPr>
                        <a:t>202.117.35.32:</a:t>
                      </a:r>
                      <a:endParaRPr lang="zh-CN" altLang="en-US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>
                          <a:latin typeface="Times New Roman" panose="02020703060505090304" pitchFamily="18" charset="0"/>
                        </a:rPr>
                        <a:t>202.117.35.33～202.117.35.62</a:t>
                      </a:r>
                      <a:endParaRPr lang="zh-CN" altLang="en-US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dirty="0">
                          <a:latin typeface="Times New Roman" panose="02020703060505090304" pitchFamily="18" charset="0"/>
                        </a:rPr>
                        <a:t>202.117.35.64:</a:t>
                      </a:r>
                      <a:endParaRPr lang="zh-CN" altLang="en-US" dirty="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>
                          <a:latin typeface="Times New Roman" panose="02020703060505090304" pitchFamily="18" charset="0"/>
                        </a:rPr>
                        <a:t>202.117.35.65～202.117.35.94</a:t>
                      </a:r>
                      <a:endParaRPr lang="zh-CN" altLang="en-US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>
                          <a:latin typeface="Times New Roman" panose="02020703060505090304" pitchFamily="18" charset="0"/>
                        </a:rPr>
                        <a:t>202.117.35.96:</a:t>
                      </a:r>
                      <a:endParaRPr lang="zh-CN" altLang="en-US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>
                          <a:latin typeface="Times New Roman" panose="02020703060505090304" pitchFamily="18" charset="0"/>
                        </a:rPr>
                        <a:t>202.117.35.97～202.117.35.126</a:t>
                      </a:r>
                      <a:endParaRPr lang="zh-CN" altLang="en-US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98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>
                          <a:latin typeface="Times New Roman" panose="02020703060505090304" pitchFamily="18" charset="0"/>
                        </a:rPr>
                        <a:t>202.117.35.128:</a:t>
                      </a:r>
                      <a:endParaRPr lang="zh-CN" altLang="en-US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>
                          <a:latin typeface="Times New Roman" panose="02020703060505090304" pitchFamily="18" charset="0"/>
                        </a:rPr>
                        <a:t>202.117.35.129～202.117.35.158</a:t>
                      </a:r>
                      <a:endParaRPr lang="zh-CN" altLang="en-US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>
                          <a:latin typeface="Times New Roman" panose="02020703060505090304" pitchFamily="18" charset="0"/>
                        </a:rPr>
                        <a:t>202.117.35.160:</a:t>
                      </a:r>
                      <a:endParaRPr lang="zh-CN" altLang="en-US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>
                          <a:latin typeface="Times New Roman" panose="02020703060505090304" pitchFamily="18" charset="0"/>
                        </a:rPr>
                        <a:t>202.117.35.161～202.117.35.190</a:t>
                      </a:r>
                      <a:endParaRPr lang="zh-CN" altLang="en-US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98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dirty="0">
                          <a:latin typeface="Times New Roman" panose="02020703060505090304" pitchFamily="18" charset="0"/>
                        </a:rPr>
                        <a:t>202.117.35.192:</a:t>
                      </a:r>
                      <a:endParaRPr lang="zh-CN" altLang="en-US" dirty="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dirty="0">
                          <a:latin typeface="Times New Roman" panose="02020703060505090304" pitchFamily="18" charset="0"/>
                        </a:rPr>
                        <a:t>202.117.35.193～202.117.35.222</a:t>
                      </a:r>
                      <a:endParaRPr lang="zh-CN" altLang="en-US" dirty="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38068" y="5189334"/>
            <a:ext cx="7620000" cy="1198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Arial" panose="020B0604020202090204" pitchFamily="34" charset="0"/>
              </a:rPr>
              <a:t>解释：</a:t>
            </a:r>
            <a:endParaRPr lang="en-US" altLang="zh-CN" sz="2400" dirty="0">
              <a:solidFill>
                <a:srgbClr val="FF0000"/>
              </a:solidFill>
              <a:latin typeface="Arial" panose="020B0604020202090204" pitchFamily="34" charset="0"/>
            </a:endParaRPr>
          </a:p>
          <a:p>
            <a:r>
              <a:rPr lang="en-US" altLang="zh-CN" sz="2400" dirty="0">
                <a:latin typeface="Arial" panose="020B0604020202090204" pitchFamily="34" charset="0"/>
              </a:rPr>
              <a:t>202.117.35.</a:t>
            </a:r>
            <a:r>
              <a:rPr lang="en-US" altLang="zh-CN" sz="2400" dirty="0">
                <a:solidFill>
                  <a:srgbClr val="1818FF"/>
                </a:solidFill>
                <a:latin typeface="Arial" panose="020B0604020202090204" pitchFamily="34" charset="0"/>
              </a:rPr>
              <a:t>001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90204" pitchFamily="34" charset="0"/>
              </a:rPr>
              <a:t>00001</a:t>
            </a:r>
            <a:r>
              <a:rPr lang="en-US" altLang="zh-CN" sz="2400" dirty="0">
                <a:solidFill>
                  <a:srgbClr val="1818FF"/>
                </a:solidFill>
                <a:latin typeface="Arial" panose="020B0604020202090204" pitchFamily="34" charset="0"/>
              </a:rPr>
              <a:t>~</a:t>
            </a:r>
            <a:r>
              <a:rPr lang="en-US" altLang="zh-CN" sz="2400" dirty="0">
                <a:latin typeface="Arial" panose="020B0604020202090204" pitchFamily="34" charset="0"/>
              </a:rPr>
              <a:t> 202.117.35.</a:t>
            </a:r>
            <a:r>
              <a:rPr lang="en-US" altLang="zh-CN" sz="2400" dirty="0">
                <a:solidFill>
                  <a:srgbClr val="1818FF"/>
                </a:solidFill>
                <a:latin typeface="Arial" panose="020B0604020202090204" pitchFamily="34" charset="0"/>
              </a:rPr>
              <a:t>001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90204" pitchFamily="34" charset="0"/>
              </a:rPr>
              <a:t>11110</a:t>
            </a:r>
            <a:endParaRPr lang="zh-CN" altLang="en-US" sz="2400" dirty="0">
              <a:solidFill>
                <a:srgbClr val="FF0000"/>
              </a:solidFill>
              <a:latin typeface="Arial" panose="020B0604020202090204" pitchFamily="34" charset="0"/>
            </a:endParaRPr>
          </a:p>
          <a:p>
            <a:r>
              <a:rPr lang="zh-CN" altLang="en-US" sz="2400" dirty="0">
                <a:solidFill>
                  <a:srgbClr val="1818FF"/>
                </a:solidFill>
                <a:latin typeface="Arial" panose="020B0604020202090204" pitchFamily="34" charset="0"/>
              </a:rPr>
              <a:t>即子网地址</a:t>
            </a:r>
            <a:r>
              <a:rPr lang="en-US" altLang="zh-CN" sz="2400" dirty="0">
                <a:solidFill>
                  <a:srgbClr val="1818FF"/>
                </a:solidFill>
                <a:latin typeface="Arial" panose="020B0604020202090204" pitchFamily="34" charset="0"/>
              </a:rPr>
              <a:t>+1~</a:t>
            </a:r>
            <a:r>
              <a:rPr lang="zh-CN" altLang="en-US" sz="2400" dirty="0">
                <a:solidFill>
                  <a:srgbClr val="1818FF"/>
                </a:solidFill>
                <a:latin typeface="Arial" panose="020B0604020202090204" pitchFamily="34" charset="0"/>
              </a:rPr>
              <a:t>子网广播地址</a:t>
            </a:r>
            <a:r>
              <a:rPr lang="en-US" altLang="zh-CN" sz="2400" dirty="0">
                <a:solidFill>
                  <a:srgbClr val="1818FF"/>
                </a:solidFill>
                <a:latin typeface="Arial" panose="020B0604020202090204" pitchFamily="34" charset="0"/>
              </a:rPr>
              <a:t>-1</a:t>
            </a:r>
            <a:endParaRPr lang="zh-CN" altLang="en-US" sz="2400" dirty="0">
              <a:solidFill>
                <a:srgbClr val="1818FF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4000"/>
              <a:t>4.6.1  </a:t>
            </a:r>
            <a:r>
              <a:rPr lang="zh-CN" altLang="en-US" sz="4000"/>
              <a:t>子网的划分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idx="1"/>
          </p:nvPr>
        </p:nvSpPr>
        <p:spPr>
          <a:xfrm>
            <a:off x="1084052" y="1443487"/>
            <a:ext cx="10182045" cy="5334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indent="0" algn="just" defTabSz="220980" eaLnBrk="1" hangingPunct="1">
              <a:lnSpc>
                <a:spcPct val="90000"/>
              </a:lnSpc>
              <a:buSzPct val="105000"/>
              <a:buNone/>
            </a:pPr>
            <a:r>
              <a:rPr lang="en-US" altLang="zh-CN" dirty="0"/>
              <a:t>2</a:t>
            </a:r>
            <a:r>
              <a:rPr lang="zh-CN" altLang="en-US" dirty="0"/>
              <a:t>、子网掩码（习题）</a:t>
            </a:r>
          </a:p>
          <a:p>
            <a:pPr marL="898525" lvl="1" indent="-718820" algn="just" defTabSz="220980" eaLnBrk="1" hangingPunct="1"/>
            <a:r>
              <a:rPr lang="zh-CN" altLang="en-US" dirty="0"/>
              <a:t>某单位分配到一个</a:t>
            </a:r>
            <a:r>
              <a:rPr lang="en-US" altLang="zh-CN" dirty="0"/>
              <a:t>B</a:t>
            </a:r>
            <a:r>
              <a:rPr lang="zh-CN" altLang="en-US" dirty="0"/>
              <a:t>类</a:t>
            </a:r>
            <a:r>
              <a:rPr lang="en-US" altLang="zh-CN" dirty="0"/>
              <a:t>IP</a:t>
            </a:r>
            <a:r>
              <a:rPr lang="zh-CN" altLang="en-US" dirty="0"/>
              <a:t>地址，其</a:t>
            </a:r>
            <a:r>
              <a:rPr lang="en-US" altLang="zh-CN" dirty="0"/>
              <a:t>net-id</a:t>
            </a:r>
            <a:r>
              <a:rPr lang="zh-CN" altLang="en-US" dirty="0"/>
              <a:t>为</a:t>
            </a:r>
            <a:r>
              <a:rPr lang="en-US" altLang="zh-CN" dirty="0"/>
              <a:t>130.25.0.0</a:t>
            </a:r>
            <a:r>
              <a:rPr lang="zh-CN" altLang="en-US" dirty="0"/>
              <a:t>该单位有</a:t>
            </a:r>
            <a:r>
              <a:rPr lang="en-US" altLang="zh-CN" dirty="0"/>
              <a:t>2000</a:t>
            </a:r>
            <a:r>
              <a:rPr lang="zh-CN" altLang="en-US" dirty="0"/>
              <a:t>台机器，分布在</a:t>
            </a:r>
            <a:r>
              <a:rPr lang="en-US" altLang="zh-CN" dirty="0"/>
              <a:t>10</a:t>
            </a:r>
            <a:r>
              <a:rPr lang="zh-CN" altLang="en-US" dirty="0"/>
              <a:t>个不同地点。如选用子网掩码为</a:t>
            </a:r>
            <a:r>
              <a:rPr lang="en-US" altLang="zh-CN" dirty="0"/>
              <a:t>255.255.255.0</a:t>
            </a:r>
            <a:r>
              <a:rPr lang="zh-CN" altLang="en-US" dirty="0"/>
              <a:t>，试给每个地点分配一个子网网络地址，并算出每个地点主机号码的最大值和最小值。</a:t>
            </a:r>
          </a:p>
          <a:p>
            <a:pPr marL="898525" lvl="1" indent="-718820" algn="just" defTabSz="220980" eaLnBrk="1" hangingPunct="1"/>
            <a:endParaRPr lang="en-US" altLang="zh-CN" dirty="0"/>
          </a:p>
          <a:p>
            <a:pPr marL="898525" lvl="1" indent="-718820" algn="just" defTabSz="220980" eaLnBrk="1" hangingPunct="1"/>
            <a:endParaRPr lang="zh-CN" altLang="en-US" dirty="0"/>
          </a:p>
          <a:p>
            <a:pPr marL="898525" lvl="1" indent="-718820" algn="just" defTabSz="220980" eaLnBrk="1" hangingPunct="1"/>
            <a:endParaRPr lang="zh-CN" altLang="en-US" dirty="0"/>
          </a:p>
          <a:p>
            <a:pPr marL="898525" lvl="1" indent="-718820" algn="just" defTabSz="220980" eaLnBrk="1" hangingPunct="1"/>
            <a:endParaRPr lang="zh-CN" altLang="en-US" dirty="0"/>
          </a:p>
          <a:p>
            <a:pPr marL="898525" lvl="1" indent="-718820" algn="just" defTabSz="220980" eaLnBrk="1" hangingPunct="1"/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222074" y="3460630"/>
            <a:ext cx="10423585" cy="19389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898525" lvl="1" indent="-718820" defTabSz="22098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0" dirty="0">
                <a:ea typeface="宋体" panose="02010600030101010101" charset="-122"/>
              </a:rPr>
              <a:t>         2000/10=200</a:t>
            </a:r>
            <a:r>
              <a:rPr lang="zh-CN" altLang="en-US" sz="2400" b="0" dirty="0">
                <a:ea typeface="宋体" panose="02010600030101010101" charset="-122"/>
              </a:rPr>
              <a:t>台</a:t>
            </a:r>
          </a:p>
          <a:p>
            <a:pPr marL="898525" lvl="1" indent="-718820" defTabSz="22098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0" dirty="0">
                <a:ea typeface="宋体" panose="02010600030101010101" charset="-122"/>
              </a:rPr>
              <a:t>        </a:t>
            </a:r>
            <a:r>
              <a:rPr lang="zh-CN" altLang="en-US" sz="2400" b="0" dirty="0">
                <a:ea typeface="宋体" panose="02010600030101010101" charset="-122"/>
              </a:rPr>
              <a:t> 每个子网主机台数为</a:t>
            </a:r>
            <a:r>
              <a:rPr lang="en-US" altLang="zh-CN" sz="2400" b="0" dirty="0">
                <a:ea typeface="宋体" panose="02010600030101010101" charset="-122"/>
              </a:rPr>
              <a:t>2</a:t>
            </a:r>
            <a:r>
              <a:rPr lang="en-US" altLang="zh-CN" sz="2400" b="0" baseline="30000" dirty="0">
                <a:ea typeface="宋体" panose="02010600030101010101" charset="-122"/>
              </a:rPr>
              <a:t>8</a:t>
            </a:r>
            <a:r>
              <a:rPr lang="en-US" altLang="zh-CN" sz="2400" b="0" dirty="0">
                <a:ea typeface="宋体" panose="02010600030101010101" charset="-122"/>
              </a:rPr>
              <a:t>-2=254</a:t>
            </a:r>
            <a:r>
              <a:rPr lang="zh-CN" altLang="en-US" sz="2400" b="0" dirty="0">
                <a:ea typeface="宋体" panose="02010600030101010101" charset="-122"/>
              </a:rPr>
              <a:t>台</a:t>
            </a:r>
            <a:r>
              <a:rPr lang="en-US" altLang="zh-CN" sz="2400" b="0" dirty="0">
                <a:ea typeface="宋体" panose="02010600030101010101" charset="-122"/>
              </a:rPr>
              <a:t>&gt;200</a:t>
            </a:r>
            <a:r>
              <a:rPr lang="zh-CN" altLang="en-US" sz="2400" b="0" dirty="0">
                <a:ea typeface="宋体" panose="02010600030101010101" charset="-122"/>
              </a:rPr>
              <a:t>台，所以子网掩码选择</a:t>
            </a:r>
            <a:r>
              <a:rPr lang="en-US" altLang="zh-CN" sz="2400" b="0" dirty="0">
                <a:ea typeface="宋体" panose="02010600030101010101" charset="-122"/>
              </a:rPr>
              <a:t>255.255.255.0</a:t>
            </a:r>
            <a:r>
              <a:rPr lang="zh-CN" altLang="en-US" sz="2400" b="0" dirty="0">
                <a:ea typeface="宋体" panose="02010600030101010101" charset="-122"/>
              </a:rPr>
              <a:t>可以实现。</a:t>
            </a:r>
          </a:p>
          <a:p>
            <a:pPr marL="898525" lvl="1" indent="-718820" defTabSz="22098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b="0" dirty="0">
                <a:ea typeface="宋体" panose="02010600030101010101" charset="-122"/>
              </a:rPr>
              <a:t>        子网网络地址为</a:t>
            </a:r>
            <a:r>
              <a:rPr lang="en-US" altLang="zh-CN" sz="2400" b="0" dirty="0">
                <a:ea typeface="宋体" panose="02010600030101010101" charset="-122"/>
              </a:rPr>
              <a:t>130.25.1.0~130.25.10.0</a:t>
            </a:r>
            <a:endParaRPr lang="zh-CN" altLang="en-US" sz="2400" b="0" dirty="0">
              <a:ea typeface="宋体" panose="02010600030101010101" charset="-122"/>
            </a:endParaRPr>
          </a:p>
          <a:p>
            <a:pPr marL="898525" lvl="1" indent="-718820" defTabSz="22098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b="0" dirty="0">
                <a:ea typeface="宋体" panose="02010600030101010101" charset="-122"/>
              </a:rPr>
              <a:t>        主机号码最大值和最小值为</a:t>
            </a:r>
            <a:r>
              <a:rPr lang="en-US" altLang="zh-CN" sz="2400" b="0" dirty="0">
                <a:ea typeface="宋体" panose="02010600030101010101" charset="-122"/>
              </a:rPr>
              <a:t>1~254</a:t>
            </a:r>
            <a:r>
              <a:rPr lang="zh-CN" altLang="en-US" sz="2400" b="0" dirty="0">
                <a:ea typeface="宋体" panose="02010600030101010101" charset="-122"/>
              </a:rPr>
              <a:t>，即</a:t>
            </a:r>
            <a:r>
              <a:rPr lang="en-US" altLang="zh-CN" sz="2400" b="0" dirty="0">
                <a:ea typeface="宋体" panose="02010600030101010101" charset="-122"/>
              </a:rPr>
              <a:t>130.25.1.1~130.25.1.254</a:t>
            </a:r>
            <a:endParaRPr lang="zh-CN" altLang="en-US" sz="2400" b="0" dirty="0">
              <a:ea typeface="宋体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/>
              <a:t>4.6.1  </a:t>
            </a:r>
            <a:r>
              <a:rPr lang="zh-CN" altLang="en-US"/>
              <a:t>子网的划分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898525" lvl="1" indent="-718820" defTabSz="220980" eaLnBrk="1" hangingPunct="1"/>
            <a:r>
              <a:rPr lang="zh-CN" altLang="en-US"/>
              <a:t>试找出可产生以下数目的</a:t>
            </a:r>
            <a:r>
              <a:rPr lang="en-US" altLang="zh-CN"/>
              <a:t>A</a:t>
            </a:r>
            <a:r>
              <a:rPr lang="zh-CN" altLang="en-US"/>
              <a:t>类子网的子网掩码（采用连续掩码）。</a:t>
            </a:r>
          </a:p>
          <a:p>
            <a:pPr marL="898525" lvl="1" indent="-718820" defTabSz="220980" eaLnBrk="1" hangingPunct="1">
              <a:buNone/>
            </a:pPr>
            <a:r>
              <a:rPr lang="zh-CN" altLang="en-US"/>
              <a:t>	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2</a:t>
            </a:r>
            <a:r>
              <a:rPr lang="zh-CN" altLang="en-US"/>
              <a:t>，  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6</a:t>
            </a:r>
            <a:r>
              <a:rPr lang="zh-CN" altLang="en-US"/>
              <a:t>，    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30</a:t>
            </a:r>
            <a:r>
              <a:rPr lang="zh-CN" altLang="en-US"/>
              <a:t>，</a:t>
            </a:r>
          </a:p>
          <a:p>
            <a:pPr marL="898525" lvl="1" indent="-718820" defTabSz="220980" eaLnBrk="1" hangingPunct="1">
              <a:buNone/>
            </a:pPr>
            <a:r>
              <a:rPr lang="zh-CN" altLang="en-US"/>
              <a:t>	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62</a:t>
            </a:r>
            <a:r>
              <a:rPr lang="zh-CN" altLang="en-US"/>
              <a:t>，（</a:t>
            </a:r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en-US" altLang="zh-CN"/>
              <a:t>122</a:t>
            </a:r>
            <a:r>
              <a:rPr lang="zh-CN" altLang="en-US"/>
              <a:t>，（</a:t>
            </a:r>
            <a:r>
              <a:rPr lang="en-US" altLang="zh-CN"/>
              <a:t>6</a:t>
            </a:r>
            <a:r>
              <a:rPr lang="zh-CN" altLang="en-US"/>
              <a:t>）</a:t>
            </a:r>
            <a:r>
              <a:rPr lang="en-US" altLang="zh-CN"/>
              <a:t>250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86000" y="3505200"/>
            <a:ext cx="7924800" cy="29997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0">
                <a:ea typeface="宋体" panose="02010600030101010101" charset="-122"/>
              </a:rPr>
              <a:t>（</a:t>
            </a:r>
            <a:r>
              <a:rPr lang="en-US" altLang="zh-CN" sz="1800" b="0">
                <a:ea typeface="宋体" panose="02010600030101010101" charset="-122"/>
              </a:rPr>
              <a:t>1</a:t>
            </a:r>
            <a:r>
              <a:rPr lang="zh-CN" altLang="en-US" sz="1800" b="0">
                <a:ea typeface="宋体" panose="02010600030101010101" charset="-122"/>
              </a:rPr>
              <a:t>）</a:t>
            </a:r>
            <a:r>
              <a:rPr lang="en-US" altLang="zh-CN" sz="1800" b="0">
                <a:ea typeface="宋体" panose="02010600030101010101" charset="-122"/>
              </a:rPr>
              <a:t>255.11000000.0.0</a:t>
            </a:r>
            <a:r>
              <a:rPr lang="en-US" altLang="zh-CN" sz="1800" b="0">
                <a:ea typeface="宋体" panose="02010600030101010101" charset="-122"/>
                <a:sym typeface="Wingdings" panose="05000000000000000000" pitchFamily="2" charset="2"/>
              </a:rPr>
              <a:t>255.192.0.0</a:t>
            </a:r>
            <a:endParaRPr lang="zh-CN" altLang="en-US" sz="1800" b="0">
              <a:ea typeface="宋体" panose="02010600030101010101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0">
                <a:ea typeface="宋体" panose="02010600030101010101" charset="-122"/>
              </a:rPr>
              <a:t>（</a:t>
            </a:r>
            <a:r>
              <a:rPr lang="en-US" altLang="zh-CN" sz="1800" b="0">
                <a:ea typeface="宋体" panose="02010600030101010101" charset="-122"/>
              </a:rPr>
              <a:t>2</a:t>
            </a:r>
            <a:r>
              <a:rPr lang="zh-CN" altLang="en-US" sz="1800" b="0">
                <a:ea typeface="宋体" panose="02010600030101010101" charset="-122"/>
              </a:rPr>
              <a:t>）</a:t>
            </a:r>
            <a:r>
              <a:rPr lang="en-US" altLang="zh-CN" sz="1800" b="0">
                <a:ea typeface="宋体" panose="02010600030101010101" charset="-122"/>
              </a:rPr>
              <a:t>255.11100000.0.0</a:t>
            </a:r>
            <a:r>
              <a:rPr lang="en-US" altLang="zh-CN" sz="1800" b="0">
                <a:ea typeface="宋体" panose="02010600030101010101" charset="-122"/>
                <a:sym typeface="Wingdings" panose="05000000000000000000" pitchFamily="2" charset="2"/>
              </a:rPr>
              <a:t>255.224.0.0</a:t>
            </a:r>
            <a:endParaRPr lang="zh-CN" altLang="en-US" sz="1800" b="0">
              <a:ea typeface="宋体" panose="02010600030101010101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0">
                <a:ea typeface="宋体" panose="02010600030101010101" charset="-122"/>
              </a:rPr>
              <a:t>（</a:t>
            </a:r>
            <a:r>
              <a:rPr lang="en-US" altLang="zh-CN" sz="1800" b="0">
                <a:ea typeface="宋体" panose="02010600030101010101" charset="-122"/>
              </a:rPr>
              <a:t>3</a:t>
            </a:r>
            <a:r>
              <a:rPr lang="zh-CN" altLang="en-US" sz="1800" b="0">
                <a:ea typeface="宋体" panose="02010600030101010101" charset="-122"/>
              </a:rPr>
              <a:t>）</a:t>
            </a:r>
            <a:r>
              <a:rPr lang="en-US" altLang="zh-CN" sz="1800" b="0">
                <a:ea typeface="宋体" panose="02010600030101010101" charset="-122"/>
              </a:rPr>
              <a:t>255.111110000.0.0</a:t>
            </a:r>
            <a:r>
              <a:rPr lang="en-US" altLang="zh-CN" sz="1800" b="0">
                <a:ea typeface="宋体" panose="02010600030101010101" charset="-122"/>
                <a:sym typeface="Wingdings" panose="05000000000000000000" pitchFamily="2" charset="2"/>
              </a:rPr>
              <a:t>255.248.0.0</a:t>
            </a:r>
            <a:endParaRPr lang="zh-CN" altLang="en-US" sz="1800" b="0">
              <a:ea typeface="宋体" panose="02010600030101010101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0">
                <a:ea typeface="宋体" panose="02010600030101010101" charset="-122"/>
              </a:rPr>
              <a:t>（</a:t>
            </a:r>
            <a:r>
              <a:rPr lang="en-US" altLang="zh-CN" sz="1800" b="0">
                <a:ea typeface="宋体" panose="02010600030101010101" charset="-122"/>
              </a:rPr>
              <a:t>4</a:t>
            </a:r>
            <a:r>
              <a:rPr lang="zh-CN" altLang="en-US" sz="1800" b="0">
                <a:ea typeface="宋体" panose="02010600030101010101" charset="-122"/>
              </a:rPr>
              <a:t>）</a:t>
            </a:r>
            <a:r>
              <a:rPr lang="en-US" altLang="zh-CN" sz="1800" b="0">
                <a:ea typeface="宋体" panose="02010600030101010101" charset="-122"/>
              </a:rPr>
              <a:t>255.11111100.0.0</a:t>
            </a:r>
            <a:r>
              <a:rPr lang="en-US" altLang="zh-CN" sz="1800" b="0">
                <a:ea typeface="宋体" panose="02010600030101010101" charset="-122"/>
                <a:sym typeface="Wingdings" panose="05000000000000000000" pitchFamily="2" charset="2"/>
              </a:rPr>
              <a:t>255.252.0.0</a:t>
            </a:r>
            <a:endParaRPr lang="zh-CN" altLang="en-US" sz="1800" b="0">
              <a:ea typeface="宋体" panose="02010600030101010101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0">
                <a:ea typeface="宋体" panose="02010600030101010101" charset="-122"/>
              </a:rPr>
              <a:t>（</a:t>
            </a:r>
            <a:r>
              <a:rPr lang="en-US" altLang="zh-CN" sz="1800" b="0">
                <a:ea typeface="宋体" panose="02010600030101010101" charset="-122"/>
              </a:rPr>
              <a:t>5</a:t>
            </a:r>
            <a:r>
              <a:rPr lang="zh-CN" altLang="en-US" sz="1800" b="0">
                <a:ea typeface="宋体" panose="02010600030101010101" charset="-122"/>
              </a:rPr>
              <a:t>）</a:t>
            </a:r>
            <a:r>
              <a:rPr lang="en-US" altLang="zh-CN" sz="1800" b="0">
                <a:ea typeface="宋体" panose="02010600030101010101" charset="-122"/>
              </a:rPr>
              <a:t>255.11111110.0.0</a:t>
            </a:r>
            <a:r>
              <a:rPr lang="en-US" altLang="zh-CN" sz="1800" b="0">
                <a:ea typeface="宋体" panose="02010600030101010101" charset="-122"/>
                <a:sym typeface="Wingdings" panose="05000000000000000000" pitchFamily="2" charset="2"/>
              </a:rPr>
              <a:t>255.254.0.0</a:t>
            </a:r>
            <a:endParaRPr lang="zh-CN" altLang="en-US" sz="1800" b="0">
              <a:ea typeface="宋体" panose="02010600030101010101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0">
                <a:ea typeface="宋体" panose="02010600030101010101" charset="-122"/>
              </a:rPr>
              <a:t>（</a:t>
            </a:r>
            <a:r>
              <a:rPr lang="en-US" altLang="zh-CN" sz="1800" b="0">
                <a:ea typeface="宋体" panose="02010600030101010101" charset="-122"/>
              </a:rPr>
              <a:t>6</a:t>
            </a:r>
            <a:r>
              <a:rPr lang="zh-CN" altLang="en-US" sz="1800" b="0">
                <a:ea typeface="宋体" panose="02010600030101010101" charset="-122"/>
              </a:rPr>
              <a:t>）</a:t>
            </a:r>
            <a:r>
              <a:rPr lang="en-US" altLang="zh-CN" sz="1800" b="0">
                <a:ea typeface="宋体" panose="02010600030101010101" charset="-122"/>
              </a:rPr>
              <a:t>255.11111111.0.0</a:t>
            </a:r>
            <a:r>
              <a:rPr lang="en-US" altLang="zh-CN" sz="1800" b="0">
                <a:ea typeface="宋体" panose="02010600030101010101" charset="-122"/>
                <a:sym typeface="Wingdings" panose="05000000000000000000" pitchFamily="2" charset="2"/>
              </a:rPr>
              <a:t>255.255.0.0</a:t>
            </a:r>
            <a:endParaRPr lang="zh-CN" altLang="en-US" sz="1800" b="0">
              <a:ea typeface="宋体" panose="02010600030101010101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endParaRPr lang="zh-CN" altLang="en-US" sz="1800" b="0">
              <a:ea typeface="宋体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zh-CN" dirty="0"/>
              <a:t>在</a:t>
            </a:r>
            <a:r>
              <a:rPr lang="en-US" altLang="zh-CN" dirty="0"/>
              <a:t>Internet</a:t>
            </a:r>
            <a:r>
              <a:rPr lang="zh-CN" altLang="zh-CN" dirty="0"/>
              <a:t>网中，某计算机的</a:t>
            </a:r>
            <a:r>
              <a:rPr lang="en-US" altLang="zh-CN" dirty="0" err="1"/>
              <a:t>ip</a:t>
            </a:r>
            <a:r>
              <a:rPr lang="zh-CN" altLang="zh-CN" dirty="0"/>
              <a:t>地址是： </a:t>
            </a:r>
            <a:r>
              <a:rPr lang="en-US" altLang="zh-CN" dirty="0"/>
              <a:t>11001010.01100000.00101100.01011000</a:t>
            </a:r>
            <a:r>
              <a:rPr lang="zh-CN" altLang="zh-CN" dirty="0"/>
              <a:t>， 请回答下列问题：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）用十进制数表示上述</a:t>
            </a:r>
            <a:r>
              <a:rPr lang="en-US" altLang="zh-CN" dirty="0"/>
              <a:t>IP</a:t>
            </a:r>
            <a:r>
              <a:rPr lang="zh-CN" altLang="zh-CN" dirty="0"/>
              <a:t>地址？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）该</a:t>
            </a:r>
            <a:r>
              <a:rPr lang="en-US" altLang="zh-CN" dirty="0"/>
              <a:t>IP</a:t>
            </a:r>
            <a:r>
              <a:rPr lang="zh-CN" altLang="zh-CN" dirty="0"/>
              <a:t>地址属于</a:t>
            </a:r>
            <a:r>
              <a:rPr lang="en-US" altLang="zh-CN" dirty="0"/>
              <a:t>A</a:t>
            </a:r>
            <a:r>
              <a:rPr lang="zh-CN" altLang="zh-CN" dirty="0"/>
              <a:t>类，</a:t>
            </a:r>
            <a:r>
              <a:rPr lang="en-US" altLang="zh-CN" dirty="0"/>
              <a:t>B</a:t>
            </a:r>
            <a:r>
              <a:rPr lang="zh-CN" altLang="zh-CN" dirty="0"/>
              <a:t>类，还是</a:t>
            </a:r>
            <a:r>
              <a:rPr lang="en-US" altLang="zh-CN" dirty="0"/>
              <a:t>C</a:t>
            </a:r>
            <a:r>
              <a:rPr lang="zh-CN" altLang="zh-CN" dirty="0"/>
              <a:t>类？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）写出该</a:t>
            </a:r>
            <a:r>
              <a:rPr lang="en-US" altLang="zh-CN" dirty="0"/>
              <a:t>IP</a:t>
            </a:r>
            <a:r>
              <a:rPr lang="zh-CN" altLang="zh-CN" dirty="0"/>
              <a:t>地址在没有划分子网时的子网掩码？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）写出该</a:t>
            </a:r>
            <a:r>
              <a:rPr lang="en-US" altLang="zh-CN" dirty="0"/>
              <a:t>IP</a:t>
            </a:r>
            <a:r>
              <a:rPr lang="zh-CN" altLang="zh-CN" dirty="0"/>
              <a:t>地址在没有划分子网时计算机的主机号？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）将该</a:t>
            </a:r>
            <a:r>
              <a:rPr lang="en-US" altLang="zh-CN" dirty="0"/>
              <a:t>IP</a:t>
            </a:r>
            <a:r>
              <a:rPr lang="zh-CN" altLang="zh-CN" dirty="0"/>
              <a:t>地址划分为四个子网（包括全</a:t>
            </a:r>
            <a:r>
              <a:rPr lang="en-US" altLang="zh-CN" dirty="0"/>
              <a:t>0</a:t>
            </a:r>
            <a:r>
              <a:rPr lang="zh-CN" altLang="zh-CN" dirty="0"/>
              <a:t>和全</a:t>
            </a:r>
            <a:r>
              <a:rPr lang="en-US" altLang="zh-CN" dirty="0"/>
              <a:t>1</a:t>
            </a:r>
            <a:r>
              <a:rPr lang="zh-CN" altLang="zh-CN" dirty="0"/>
              <a:t>的子网），写出子网掩码，并写出四个子网的</a:t>
            </a:r>
            <a:r>
              <a:rPr lang="en-US" altLang="zh-CN" dirty="0"/>
              <a:t>IP</a:t>
            </a:r>
            <a:r>
              <a:rPr lang="zh-CN" altLang="zh-CN" dirty="0"/>
              <a:t>地址区域（如：</a:t>
            </a:r>
            <a:r>
              <a:rPr lang="en-US" altLang="zh-CN" dirty="0"/>
              <a:t>192.168.1.1--192.168.1.254</a:t>
            </a:r>
            <a:r>
              <a:rPr lang="zh-CN" altLang="zh-CN" dirty="0"/>
              <a:t>））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/>
              <a:t>作业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969" y="1509623"/>
            <a:ext cx="9453113" cy="1627188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506" y="71827"/>
            <a:ext cx="105156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习题</a:t>
            </a:r>
            <a:endParaRPr kumimoji="1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9634" name="表格 69633"/>
          <p:cNvGraphicFramePr/>
          <p:nvPr/>
        </p:nvGraphicFramePr>
        <p:xfrm>
          <a:off x="4800600" y="2133600"/>
          <a:ext cx="4876800" cy="1466850"/>
        </p:xfrm>
        <a:graphic>
          <a:graphicData uri="http://schemas.openxmlformats.org/drawingml/2006/table">
            <a:tbl>
              <a:tblPr/>
              <a:tblGrid>
                <a:gridCol w="1828800"/>
                <a:gridCol w="1905000"/>
                <a:gridCol w="1143000"/>
              </a:tblGrid>
              <a:tr h="244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zh-CN" altLang="en-US" sz="1600">
                          <a:latin typeface="Times New Roman" panose="02020703060505090304" pitchFamily="18" charset="0"/>
                        </a:rPr>
                        <a:t>目的网络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zh-CN" altLang="en-US" sz="1600">
                          <a:latin typeface="Times New Roman" panose="02020703060505090304" pitchFamily="18" charset="0"/>
                        </a:rPr>
                        <a:t>子网掩码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zh-CN" altLang="en-US" sz="1600">
                          <a:latin typeface="Times New Roman" panose="02020703060505090304" pitchFamily="18" charset="0"/>
                        </a:rPr>
                        <a:t>下一站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en-US" altLang="x-none" sz="1600">
                          <a:latin typeface="Times New Roman" panose="02020703060505090304" pitchFamily="18" charset="0"/>
                        </a:rPr>
                        <a:t>128.96.39.0</a:t>
                      </a:r>
                      <a:endParaRPr lang="zh-CN" altLang="en-US" sz="160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en-US" altLang="x-none" sz="1600">
                          <a:latin typeface="Times New Roman" panose="02020703060505090304" pitchFamily="18" charset="0"/>
                        </a:rPr>
                        <a:t>255.255.255.128</a:t>
                      </a:r>
                      <a:endParaRPr lang="zh-CN" altLang="en-US" sz="160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en-US" altLang="x-none" sz="1600">
                          <a:latin typeface="Times New Roman" panose="02020703060505090304" pitchFamily="18" charset="0"/>
                        </a:rPr>
                        <a:t>接口0</a:t>
                      </a:r>
                      <a:endParaRPr lang="zh-CN" altLang="en-US" sz="160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en-US" altLang="x-none" sz="1600">
                          <a:latin typeface="Times New Roman" panose="02020703060505090304" pitchFamily="18" charset="0"/>
                        </a:rPr>
                        <a:t>128.96.39.128</a:t>
                      </a:r>
                      <a:endParaRPr lang="zh-CN" altLang="en-US" sz="160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en-US" altLang="x-none" sz="1600">
                          <a:latin typeface="Times New Roman" panose="02020703060505090304" pitchFamily="18" charset="0"/>
                        </a:rPr>
                        <a:t>255.255.255.128</a:t>
                      </a:r>
                      <a:endParaRPr lang="zh-CN" altLang="en-US" sz="160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en-US" altLang="x-none" sz="1600">
                          <a:latin typeface="Times New Roman" panose="02020703060505090304" pitchFamily="18" charset="0"/>
                        </a:rPr>
                        <a:t>接口1</a:t>
                      </a:r>
                      <a:endParaRPr lang="zh-CN" altLang="en-US" sz="160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en-US" altLang="x-none" sz="1600">
                          <a:latin typeface="Times New Roman" panose="02020703060505090304" pitchFamily="18" charset="0"/>
                        </a:rPr>
                        <a:t>128.96.40.0</a:t>
                      </a:r>
                      <a:endParaRPr lang="zh-CN" altLang="en-US" sz="160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en-US" altLang="x-none" sz="1600">
                          <a:latin typeface="Times New Roman" panose="02020703060505090304" pitchFamily="18" charset="0"/>
                        </a:rPr>
                        <a:t>255.255.255.128</a:t>
                      </a:r>
                      <a:endParaRPr lang="zh-CN" altLang="en-US" sz="160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en-US" altLang="x-none" sz="1600">
                          <a:latin typeface="Times New Roman" panose="02020703060505090304" pitchFamily="18" charset="0"/>
                        </a:rPr>
                        <a:t>R2</a:t>
                      </a:r>
                      <a:endParaRPr lang="zh-CN" altLang="en-US" sz="160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en-US" altLang="x-none" sz="1600">
                          <a:latin typeface="Times New Roman" panose="02020703060505090304" pitchFamily="18" charset="0"/>
                        </a:rPr>
                        <a:t>192.4.153.0</a:t>
                      </a:r>
                      <a:endParaRPr lang="zh-CN" altLang="en-US" sz="160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en-US" altLang="x-none" sz="1600">
                          <a:latin typeface="Times New Roman" panose="02020703060505090304" pitchFamily="18" charset="0"/>
                        </a:rPr>
                        <a:t>255.255.255.192</a:t>
                      </a:r>
                      <a:endParaRPr lang="zh-CN" altLang="en-US" sz="160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en-US" altLang="x-none" sz="1600">
                          <a:latin typeface="Times New Roman" panose="02020703060505090304" pitchFamily="18" charset="0"/>
                        </a:rPr>
                        <a:t>R3</a:t>
                      </a:r>
                      <a:endParaRPr lang="zh-CN" altLang="en-US" sz="160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en-US" altLang="x-none" sz="1600">
                          <a:latin typeface="Times New Roman" panose="02020703060505090304" pitchFamily="18" charset="0"/>
                        </a:rPr>
                        <a:t>*</a:t>
                      </a:r>
                      <a:r>
                        <a:rPr lang="zh-CN" altLang="en-US" sz="1600">
                          <a:latin typeface="Times New Roman" panose="02020703060505090304" pitchFamily="18" charset="0"/>
                        </a:rPr>
                        <a:t>（默认）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en-US" altLang="x-none" sz="1600">
                          <a:latin typeface="Times New Roman" panose="02020703060505090304" pitchFamily="18" charset="0"/>
                        </a:rPr>
                        <a:t>R4</a:t>
                      </a:r>
                      <a:endParaRPr lang="zh-CN" altLang="en-US" sz="160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en-US" altLang="x-none" sz="1600">
                          <a:latin typeface="Times New Roman" panose="02020703060505090304" pitchFamily="18" charset="0"/>
                        </a:rPr>
                        <a:t> </a:t>
                      </a:r>
                      <a:endParaRPr lang="zh-CN" altLang="en-US" sz="160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3631" y="1143794"/>
            <a:ext cx="9539408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zh-CN" dirty="0">
                <a:latin typeface="Arial" panose="020B0604020202090204" pitchFamily="34" charset="0"/>
              </a:rPr>
              <a:t>设某路由器建立了如下所示的路由表：</a:t>
            </a:r>
            <a:endParaRPr lang="en-US" altLang="zh-CN" dirty="0">
              <a:latin typeface="Arial" panose="020B0604020202090204" pitchFamily="34" charset="0"/>
            </a:endParaRPr>
          </a:p>
          <a:p>
            <a:r>
              <a:rPr lang="zh-CN" altLang="en-US" dirty="0">
                <a:latin typeface="Arial" panose="020B0604020202090204" pitchFamily="34" charset="0"/>
              </a:rPr>
              <a:t>此路由器可以直接从接口</a:t>
            </a:r>
            <a:r>
              <a:rPr lang="en-US" altLang="zh-CN" dirty="0">
                <a:latin typeface="Arial" panose="020B0604020202090204" pitchFamily="34" charset="0"/>
              </a:rPr>
              <a:t>0</a:t>
            </a:r>
            <a:r>
              <a:rPr lang="zh-CN" altLang="en-US" dirty="0">
                <a:latin typeface="Arial" panose="020B0604020202090204" pitchFamily="34" charset="0"/>
              </a:rPr>
              <a:t>和接口</a:t>
            </a:r>
            <a:r>
              <a:rPr lang="en-US" altLang="zh-CN" dirty="0">
                <a:latin typeface="Arial" panose="020B0604020202090204" pitchFamily="34" charset="0"/>
              </a:rPr>
              <a:t>1</a:t>
            </a:r>
            <a:r>
              <a:rPr lang="zh-CN" altLang="en-US" dirty="0">
                <a:latin typeface="Arial" panose="020B0604020202090204" pitchFamily="34" charset="0"/>
              </a:rPr>
              <a:t>转发分组，也可通过相邻的路由器</a:t>
            </a:r>
            <a:r>
              <a:rPr lang="en-US" altLang="zh-CN" dirty="0">
                <a:latin typeface="Arial" panose="020B0604020202090204" pitchFamily="34" charset="0"/>
              </a:rPr>
              <a:t>R2</a:t>
            </a:r>
            <a:r>
              <a:rPr lang="zh-CN" altLang="en-US" dirty="0">
                <a:latin typeface="Arial" panose="020B0604020202090204" pitchFamily="34" charset="0"/>
              </a:rPr>
              <a:t>、</a:t>
            </a:r>
            <a:r>
              <a:rPr lang="en-US" altLang="zh-CN" dirty="0">
                <a:latin typeface="Arial" panose="020B0604020202090204" pitchFamily="34" charset="0"/>
              </a:rPr>
              <a:t>R3</a:t>
            </a:r>
            <a:r>
              <a:rPr lang="zh-CN" altLang="en-US" dirty="0">
                <a:latin typeface="Arial" panose="020B0604020202090204" pitchFamily="34" charset="0"/>
              </a:rPr>
              <a:t>和</a:t>
            </a:r>
            <a:r>
              <a:rPr lang="en-US" altLang="zh-CN" dirty="0">
                <a:latin typeface="Arial" panose="020B0604020202090204" pitchFamily="34" charset="0"/>
              </a:rPr>
              <a:t>R4</a:t>
            </a:r>
            <a:r>
              <a:rPr lang="zh-CN" altLang="en-US" dirty="0">
                <a:latin typeface="Arial" panose="020B0604020202090204" pitchFamily="34" charset="0"/>
              </a:rPr>
              <a:t>进行转发。现共收到</a:t>
            </a:r>
            <a:r>
              <a:rPr lang="en-US" altLang="zh-CN" dirty="0">
                <a:latin typeface="Arial" panose="020B0604020202090204" pitchFamily="34" charset="0"/>
              </a:rPr>
              <a:t>5</a:t>
            </a:r>
            <a:r>
              <a:rPr lang="zh-CN" altLang="en-US" dirty="0">
                <a:latin typeface="Arial" panose="020B0604020202090204" pitchFamily="34" charset="0"/>
              </a:rPr>
              <a:t>个分组，其目的站</a:t>
            </a:r>
            <a:r>
              <a:rPr lang="en-US" altLang="zh-CN" dirty="0">
                <a:latin typeface="Arial" panose="020B0604020202090204" pitchFamily="34" charset="0"/>
              </a:rPr>
              <a:t>IP</a:t>
            </a:r>
            <a:r>
              <a:rPr lang="zh-CN" altLang="en-US" dirty="0">
                <a:latin typeface="Arial" panose="020B0604020202090204" pitchFamily="34" charset="0"/>
              </a:rPr>
              <a:t>地址分别为： </a:t>
            </a:r>
            <a:endParaRPr lang="en-US" altLang="zh-CN" dirty="0">
              <a:latin typeface="Arial" panose="020B0604020202090204" pitchFamily="34" charset="0"/>
            </a:endParaRPr>
          </a:p>
          <a:p>
            <a:r>
              <a:rPr lang="zh-CN" altLang="en-US" dirty="0">
                <a:latin typeface="Arial" panose="020B0604020202090204" pitchFamily="34" charset="0"/>
              </a:rPr>
              <a:t>（</a:t>
            </a:r>
            <a:r>
              <a:rPr lang="en-US" altLang="zh-CN" dirty="0">
                <a:latin typeface="Arial" panose="020B0604020202090204" pitchFamily="34" charset="0"/>
              </a:rPr>
              <a:t>1</a:t>
            </a:r>
            <a:r>
              <a:rPr lang="zh-CN" altLang="en-US" dirty="0">
                <a:latin typeface="Arial" panose="020B0604020202090204" pitchFamily="34" charset="0"/>
              </a:rPr>
              <a:t>） </a:t>
            </a:r>
            <a:r>
              <a:rPr lang="en-US" altLang="zh-CN" dirty="0">
                <a:latin typeface="Arial" panose="020B0604020202090204" pitchFamily="34" charset="0"/>
              </a:rPr>
              <a:t>128.96.39.10 </a:t>
            </a:r>
          </a:p>
          <a:p>
            <a:r>
              <a:rPr lang="zh-CN" altLang="en-US" dirty="0">
                <a:latin typeface="Arial" panose="020B0604020202090204" pitchFamily="34" charset="0"/>
              </a:rPr>
              <a:t>（</a:t>
            </a:r>
            <a:r>
              <a:rPr lang="en-US" altLang="zh-CN" dirty="0">
                <a:latin typeface="Arial" panose="020B0604020202090204" pitchFamily="34" charset="0"/>
              </a:rPr>
              <a:t>2</a:t>
            </a:r>
            <a:r>
              <a:rPr lang="zh-CN" altLang="en-US" dirty="0">
                <a:latin typeface="Arial" panose="020B0604020202090204" pitchFamily="34" charset="0"/>
              </a:rPr>
              <a:t>） </a:t>
            </a:r>
            <a:r>
              <a:rPr lang="en-US" altLang="zh-CN" dirty="0">
                <a:latin typeface="Arial" panose="020B0604020202090204" pitchFamily="34" charset="0"/>
              </a:rPr>
              <a:t>128.96.40.12 </a:t>
            </a:r>
          </a:p>
          <a:p>
            <a:r>
              <a:rPr lang="zh-CN" altLang="en-US" dirty="0">
                <a:latin typeface="Arial" panose="020B0604020202090204" pitchFamily="34" charset="0"/>
              </a:rPr>
              <a:t>（</a:t>
            </a:r>
            <a:r>
              <a:rPr lang="en-US" altLang="zh-CN" dirty="0">
                <a:latin typeface="Arial" panose="020B0604020202090204" pitchFamily="34" charset="0"/>
              </a:rPr>
              <a:t>3</a:t>
            </a:r>
            <a:r>
              <a:rPr lang="zh-CN" altLang="en-US" dirty="0">
                <a:latin typeface="Arial" panose="020B0604020202090204" pitchFamily="34" charset="0"/>
              </a:rPr>
              <a:t>） </a:t>
            </a:r>
            <a:r>
              <a:rPr lang="en-US" altLang="zh-CN" dirty="0">
                <a:latin typeface="Arial" panose="020B0604020202090204" pitchFamily="34" charset="0"/>
              </a:rPr>
              <a:t>128.96.40.151 </a:t>
            </a:r>
            <a:endParaRPr lang="zh-CN" altLang="en-US" dirty="0">
              <a:latin typeface="Arial" panose="020B0604020202090204" pitchFamily="34" charset="0"/>
            </a:endParaRPr>
          </a:p>
          <a:p>
            <a:r>
              <a:rPr lang="zh-CN" altLang="en-US" dirty="0">
                <a:latin typeface="Arial" panose="020B0604020202090204" pitchFamily="34" charset="0"/>
              </a:rPr>
              <a:t>（</a:t>
            </a:r>
            <a:r>
              <a:rPr lang="en-US" altLang="zh-CN" dirty="0">
                <a:latin typeface="Arial" panose="020B0604020202090204" pitchFamily="34" charset="0"/>
              </a:rPr>
              <a:t>4</a:t>
            </a:r>
            <a:r>
              <a:rPr lang="zh-CN" altLang="en-US" dirty="0">
                <a:latin typeface="Arial" panose="020B0604020202090204" pitchFamily="34" charset="0"/>
              </a:rPr>
              <a:t>） </a:t>
            </a:r>
            <a:r>
              <a:rPr lang="en-US" altLang="zh-CN" dirty="0">
                <a:latin typeface="Arial" panose="020B0604020202090204" pitchFamily="34" charset="0"/>
              </a:rPr>
              <a:t>192.4.153.17 </a:t>
            </a:r>
          </a:p>
          <a:p>
            <a:r>
              <a:rPr lang="zh-CN" altLang="en-US" dirty="0">
                <a:latin typeface="Arial" panose="020B0604020202090204" pitchFamily="34" charset="0"/>
              </a:rPr>
              <a:t>（</a:t>
            </a:r>
            <a:r>
              <a:rPr lang="en-US" altLang="zh-CN" dirty="0">
                <a:latin typeface="Arial" panose="020B0604020202090204" pitchFamily="34" charset="0"/>
              </a:rPr>
              <a:t>5</a:t>
            </a:r>
            <a:r>
              <a:rPr lang="zh-CN" altLang="en-US" dirty="0">
                <a:latin typeface="Arial" panose="020B0604020202090204" pitchFamily="34" charset="0"/>
              </a:rPr>
              <a:t>） </a:t>
            </a:r>
            <a:r>
              <a:rPr lang="en-US" altLang="zh-CN" dirty="0">
                <a:latin typeface="Arial" panose="020B0604020202090204" pitchFamily="34" charset="0"/>
              </a:rPr>
              <a:t>192.4.153.90 </a:t>
            </a:r>
          </a:p>
          <a:p>
            <a:r>
              <a:rPr lang="zh-CN" altLang="en-US" dirty="0">
                <a:latin typeface="Arial" panose="020B0604020202090204" pitchFamily="34" charset="0"/>
              </a:rPr>
              <a:t>试分别计算其下一站。 </a:t>
            </a:r>
            <a:endParaRPr lang="en-US" altLang="en-US" dirty="0">
              <a:latin typeface="Arial" panose="020B060402020209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2697" y="3820274"/>
            <a:ext cx="5100638" cy="216852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58775" algn="just">
              <a:lnSpc>
                <a:spcPct val="150000"/>
              </a:lnSpc>
            </a:pPr>
            <a:r>
              <a:rPr lang="en-US" altLang="zh-CN" dirty="0">
                <a:latin typeface="Times New Roman" panose="02020703060505090304" pitchFamily="18" charset="0"/>
              </a:rPr>
              <a:t>128.96.39.10</a:t>
            </a:r>
            <a:r>
              <a:rPr lang="zh-CN" altLang="zh-CN" dirty="0">
                <a:latin typeface="Times New Roman" panose="02020703060505090304" pitchFamily="18" charset="0"/>
              </a:rPr>
              <a:t>在第一条范围内</a:t>
            </a:r>
            <a:r>
              <a:rPr lang="en-US" altLang="zh-CN" dirty="0">
                <a:latin typeface="Times New Roman" panose="02020703060505090304" pitchFamily="18" charset="0"/>
              </a:rPr>
              <a:t>,</a:t>
            </a:r>
            <a:r>
              <a:rPr lang="zh-CN" altLang="zh-CN" dirty="0">
                <a:latin typeface="Times New Roman" panose="02020703060505090304" pitchFamily="18" charset="0"/>
              </a:rPr>
              <a:t>所以走接口</a:t>
            </a:r>
            <a:r>
              <a:rPr lang="en-US" altLang="zh-CN" dirty="0">
                <a:latin typeface="Times New Roman" panose="02020703060505090304" pitchFamily="18" charset="0"/>
              </a:rPr>
              <a:t>0</a:t>
            </a:r>
            <a:endParaRPr lang="zh-CN" altLang="zh-CN" sz="1400" dirty="0">
              <a:latin typeface="Times New Roman" panose="02020703060505090304" pitchFamily="18" charset="0"/>
            </a:endParaRPr>
          </a:p>
          <a:p>
            <a:pPr indent="358775" algn="just">
              <a:lnSpc>
                <a:spcPct val="150000"/>
              </a:lnSpc>
            </a:pPr>
            <a:r>
              <a:rPr lang="en-US" altLang="zh-CN" dirty="0">
                <a:latin typeface="Times New Roman" panose="02020703060505090304" pitchFamily="18" charset="0"/>
              </a:rPr>
              <a:t>128.96.40.12</a:t>
            </a:r>
            <a:r>
              <a:rPr lang="zh-CN" altLang="zh-CN" dirty="0">
                <a:latin typeface="Times New Roman" panose="02020703060505090304" pitchFamily="18" charset="0"/>
              </a:rPr>
              <a:t>在第三条范围内</a:t>
            </a:r>
            <a:r>
              <a:rPr lang="en-US" altLang="zh-CN" dirty="0">
                <a:latin typeface="Times New Roman" panose="02020703060505090304" pitchFamily="18" charset="0"/>
              </a:rPr>
              <a:t>,</a:t>
            </a:r>
            <a:r>
              <a:rPr lang="zh-CN" altLang="zh-CN" dirty="0">
                <a:latin typeface="Times New Roman" panose="02020703060505090304" pitchFamily="18" charset="0"/>
              </a:rPr>
              <a:t>所以走</a:t>
            </a:r>
            <a:r>
              <a:rPr lang="en-US" altLang="zh-CN" dirty="0">
                <a:latin typeface="Times New Roman" panose="02020703060505090304" pitchFamily="18" charset="0"/>
              </a:rPr>
              <a:t>R2</a:t>
            </a:r>
            <a:endParaRPr lang="zh-CN" altLang="zh-CN" sz="1400" dirty="0">
              <a:latin typeface="Times New Roman" panose="02020703060505090304" pitchFamily="18" charset="0"/>
            </a:endParaRPr>
          </a:p>
          <a:p>
            <a:pPr indent="358775" algn="just">
              <a:lnSpc>
                <a:spcPct val="150000"/>
              </a:lnSpc>
            </a:pPr>
            <a:r>
              <a:rPr lang="en-US" altLang="zh-CN" dirty="0">
                <a:latin typeface="Times New Roman" panose="02020703060505090304" pitchFamily="18" charset="0"/>
              </a:rPr>
              <a:t>128.96.40.151</a:t>
            </a:r>
            <a:r>
              <a:rPr lang="zh-CN" altLang="zh-CN" dirty="0">
                <a:latin typeface="Times New Roman" panose="02020703060505090304" pitchFamily="18" charset="0"/>
              </a:rPr>
              <a:t>不在任一范围内</a:t>
            </a:r>
            <a:r>
              <a:rPr lang="en-US" altLang="zh-CN" dirty="0">
                <a:latin typeface="Times New Roman" panose="02020703060505090304" pitchFamily="18" charset="0"/>
              </a:rPr>
              <a:t>,</a:t>
            </a:r>
            <a:r>
              <a:rPr lang="zh-CN" altLang="zh-CN" dirty="0">
                <a:latin typeface="Times New Roman" panose="02020703060505090304" pitchFamily="18" charset="0"/>
              </a:rPr>
              <a:t>所以走默认</a:t>
            </a:r>
            <a:r>
              <a:rPr lang="en-US" altLang="zh-CN" dirty="0">
                <a:latin typeface="Times New Roman" panose="02020703060505090304" pitchFamily="18" charset="0"/>
              </a:rPr>
              <a:t>R4</a:t>
            </a:r>
            <a:endParaRPr lang="zh-CN" altLang="zh-CN" sz="1400" dirty="0">
              <a:latin typeface="Times New Roman" panose="02020703060505090304" pitchFamily="18" charset="0"/>
            </a:endParaRPr>
          </a:p>
          <a:p>
            <a:pPr indent="358775" algn="just">
              <a:lnSpc>
                <a:spcPct val="150000"/>
              </a:lnSpc>
            </a:pPr>
            <a:r>
              <a:rPr lang="en-US" altLang="zh-CN" dirty="0">
                <a:latin typeface="Times New Roman" panose="02020703060505090304" pitchFamily="18" charset="0"/>
              </a:rPr>
              <a:t>192.4.153.17</a:t>
            </a:r>
            <a:r>
              <a:rPr lang="zh-CN" altLang="zh-CN" dirty="0">
                <a:latin typeface="Times New Roman" panose="02020703060505090304" pitchFamily="18" charset="0"/>
              </a:rPr>
              <a:t>在第四条范围内</a:t>
            </a:r>
            <a:r>
              <a:rPr lang="en-US" altLang="zh-CN" dirty="0">
                <a:latin typeface="Times New Roman" panose="02020703060505090304" pitchFamily="18" charset="0"/>
              </a:rPr>
              <a:t>,</a:t>
            </a:r>
            <a:r>
              <a:rPr lang="zh-CN" altLang="zh-CN" dirty="0">
                <a:latin typeface="Times New Roman" panose="02020703060505090304" pitchFamily="18" charset="0"/>
              </a:rPr>
              <a:t>所以走</a:t>
            </a:r>
            <a:r>
              <a:rPr lang="en-US" altLang="zh-CN" dirty="0">
                <a:latin typeface="Times New Roman" panose="02020703060505090304" pitchFamily="18" charset="0"/>
              </a:rPr>
              <a:t>R3</a:t>
            </a:r>
            <a:endParaRPr lang="zh-CN" altLang="zh-CN" sz="1400" dirty="0">
              <a:latin typeface="Times New Roman" panose="02020703060505090304" pitchFamily="18" charset="0"/>
            </a:endParaRPr>
          </a:p>
          <a:p>
            <a:pPr indent="358775" algn="just">
              <a:lnSpc>
                <a:spcPct val="150000"/>
              </a:lnSpc>
            </a:pPr>
            <a:r>
              <a:rPr lang="en-US" altLang="zh-CN" dirty="0">
                <a:latin typeface="Times New Roman" panose="02020703060505090304" pitchFamily="18" charset="0"/>
              </a:rPr>
              <a:t>192.4.153.90</a:t>
            </a:r>
            <a:r>
              <a:rPr lang="zh-CN" altLang="zh-CN" dirty="0">
                <a:latin typeface="Times New Roman" panose="02020703060505090304" pitchFamily="18" charset="0"/>
              </a:rPr>
              <a:t>不在任一范围内，所以走默认</a:t>
            </a:r>
            <a:r>
              <a:rPr lang="en-US" altLang="zh-CN" dirty="0">
                <a:latin typeface="Times New Roman" panose="02020703060505090304" pitchFamily="18" charset="0"/>
              </a:rPr>
              <a:t>R4</a:t>
            </a:r>
            <a:endParaRPr lang="zh-CN" altLang="zh-CN" sz="1400" dirty="0">
              <a:latin typeface="Times New Roman" panose="0202070306050509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1944" y="4464454"/>
            <a:ext cx="5486400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0" dirty="0">
                <a:ea typeface="宋体" panose="02010600030101010101" charset="-122"/>
              </a:rPr>
              <a:t>       </a:t>
            </a:r>
            <a:r>
              <a:rPr lang="en-US" altLang="zh-CN" sz="1800" b="0" dirty="0">
                <a:ea typeface="宋体" panose="02010600030101010101" charset="-122"/>
              </a:rPr>
              <a:t>128.96.39.10</a:t>
            </a:r>
            <a:endParaRPr lang="zh-CN" altLang="en-US" sz="1800" b="0" dirty="0">
              <a:ea typeface="宋体" panose="02010600030101010101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0" dirty="0">
                <a:ea typeface="宋体" panose="02010600030101010101" charset="-122"/>
              </a:rPr>
              <a:t>        </a:t>
            </a:r>
            <a:r>
              <a:rPr lang="en-US" altLang="zh-CN" sz="1800" b="0" dirty="0">
                <a:ea typeface="宋体" panose="02010600030101010101" charset="-122"/>
              </a:rPr>
              <a:t>10000000.01100000.00100111.00001010</a:t>
            </a:r>
            <a:endParaRPr lang="zh-CN" altLang="en-US" sz="1800" b="0" dirty="0">
              <a:ea typeface="宋体" panose="02010600030101010101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b="0" dirty="0">
                <a:ea typeface="宋体" panose="02010600030101010101" charset="-122"/>
              </a:rPr>
              <a:t>AND</a:t>
            </a:r>
            <a:r>
              <a:rPr lang="zh-CN" altLang="en-US" sz="1800" b="0" dirty="0">
                <a:ea typeface="宋体" panose="02010600030101010101" charset="-122"/>
              </a:rPr>
              <a:t> </a:t>
            </a:r>
            <a:r>
              <a:rPr lang="en-US" altLang="zh-CN" sz="1800" b="0" dirty="0">
                <a:ea typeface="宋体" panose="02010600030101010101" charset="-122"/>
              </a:rPr>
              <a:t>11111111.11111111.11111111.10000000</a:t>
            </a:r>
            <a:endParaRPr lang="zh-CN" altLang="en-US" sz="1800" b="0" dirty="0">
              <a:ea typeface="宋体" panose="02010600030101010101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0" dirty="0">
                <a:ea typeface="宋体" panose="02010600030101010101" charset="-122"/>
              </a:rPr>
              <a:t>         </a:t>
            </a:r>
            <a:r>
              <a:rPr lang="en-US" altLang="zh-CN" sz="1800" b="0" dirty="0">
                <a:ea typeface="宋体" panose="02010600030101010101" charset="-122"/>
              </a:rPr>
              <a:t>128.96.39.0</a:t>
            </a:r>
            <a:endParaRPr lang="zh-CN" altLang="en-US" sz="1800" b="0" dirty="0">
              <a:ea typeface="宋体" panose="02010600030101010101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ea typeface="宋体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8520" y="474453"/>
            <a:ext cx="958682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0">
              <a:lnSpc>
                <a:spcPct val="150000"/>
              </a:lnSpc>
              <a:buFont typeface="Arial" panose="020B0604020202090204" pitchFamily="34" charset="0"/>
              <a:buAutoNum type="arabicPeriod"/>
              <a:tabLst>
                <a:tab pos="228600" algn="l"/>
              </a:tabLst>
            </a:pPr>
            <a:r>
              <a:rPr lang="zh-CN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已知某公司一网络中有三台计算机</a:t>
            </a:r>
            <a:r>
              <a:rPr lang="en-US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A</a:t>
            </a:r>
            <a:r>
              <a:rPr lang="zh-CN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B</a:t>
            </a:r>
            <a:r>
              <a:rPr lang="zh-CN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C</a:t>
            </a:r>
            <a:r>
              <a:rPr lang="zh-CN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，计算机</a:t>
            </a:r>
            <a:r>
              <a:rPr lang="en-US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A</a:t>
            </a:r>
            <a:r>
              <a:rPr lang="zh-CN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IP</a:t>
            </a:r>
            <a:r>
              <a:rPr lang="zh-CN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地址为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703060505090304" pitchFamily="18" charset="0"/>
              </a:rPr>
              <a:t>172.16.128.100</a:t>
            </a:r>
            <a:r>
              <a:rPr lang="zh-CN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，计算机</a:t>
            </a:r>
            <a:r>
              <a:rPr lang="en-US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B</a:t>
            </a:r>
            <a:r>
              <a:rPr lang="zh-CN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IP</a:t>
            </a:r>
            <a:r>
              <a:rPr lang="zh-CN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地址为</a:t>
            </a:r>
            <a:r>
              <a:rPr lang="en-US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172.16.194.100</a:t>
            </a:r>
            <a:r>
              <a:rPr lang="zh-CN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，计算机</a:t>
            </a:r>
            <a:r>
              <a:rPr lang="en-US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C</a:t>
            </a:r>
            <a:r>
              <a:rPr lang="zh-CN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IP</a:t>
            </a:r>
            <a:r>
              <a:rPr lang="zh-CN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地址为</a:t>
            </a:r>
            <a:r>
              <a:rPr lang="en-US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172.16.132.100</a:t>
            </a:r>
            <a:r>
              <a:rPr lang="zh-CN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，它们的子掩码均为</a:t>
            </a:r>
            <a:r>
              <a:rPr lang="en-US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255.255.224.0</a:t>
            </a:r>
            <a:r>
              <a:rPr lang="zh-CN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。请回答下列问题。</a:t>
            </a:r>
            <a:endParaRPr lang="zh-CN" altLang="zh-CN" sz="1400" dirty="0">
              <a:latin typeface="Times New Roman" panose="02020703060505090304" pitchFamily="18" charset="0"/>
            </a:endParaRPr>
          </a:p>
          <a:p>
            <a:pPr marL="342900" indent="-342900" algn="just" defTabSz="0">
              <a:lnSpc>
                <a:spcPct val="150000"/>
              </a:lnSpc>
              <a:tabLst>
                <a:tab pos="228600" algn="l"/>
              </a:tabLst>
            </a:pPr>
            <a:r>
              <a:rPr lang="zh-CN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1</a:t>
            </a:r>
            <a:r>
              <a:rPr lang="zh-CN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）此公司的主机地址是否为专用地址？专用地址空间可分哪些段？</a:t>
            </a:r>
            <a:endParaRPr lang="zh-CN" altLang="zh-CN" sz="1400" dirty="0">
              <a:latin typeface="Times New Roman" panose="02020703060505090304" pitchFamily="18" charset="0"/>
            </a:endParaRPr>
          </a:p>
          <a:p>
            <a:pPr marL="342900" indent="-342900" algn="just" defTabSz="0">
              <a:lnSpc>
                <a:spcPct val="150000"/>
              </a:lnSpc>
              <a:tabLst>
                <a:tab pos="228600" algn="l"/>
              </a:tabLst>
            </a:pPr>
            <a:r>
              <a:rPr lang="zh-CN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2</a:t>
            </a:r>
            <a:r>
              <a:rPr lang="zh-CN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）分别计算</a:t>
            </a:r>
            <a:r>
              <a:rPr lang="en-US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A</a:t>
            </a:r>
            <a:r>
              <a:rPr lang="zh-CN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B</a:t>
            </a:r>
            <a:r>
              <a:rPr lang="zh-CN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C</a:t>
            </a:r>
            <a:r>
              <a:rPr lang="zh-CN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三台计算机的子网地址和主机号，判断它们是否在同一个子网内？</a:t>
            </a:r>
            <a:r>
              <a:rPr lang="en-US" altLang="zh-CN" dirty="0">
                <a:solidFill>
                  <a:srgbClr val="FF0000"/>
                </a:solidFill>
                <a:latin typeface="Times New Roman" panose="02020703060505090304" pitchFamily="18" charset="0"/>
              </a:rPr>
              <a:t>	</a:t>
            </a:r>
            <a:endParaRPr lang="zh-CN" altLang="zh-CN" sz="1400" dirty="0">
              <a:latin typeface="Times New Roman" panose="0202070306050509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/>
              <a:t>4.6.1  </a:t>
            </a:r>
            <a:r>
              <a:rPr lang="zh-CN" altLang="en-US"/>
              <a:t>子网的划分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4741" y="1440142"/>
            <a:ext cx="10515600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如何计算子网数量</a:t>
            </a:r>
          </a:p>
          <a:p>
            <a:pPr lvl="1"/>
            <a:r>
              <a:rPr lang="zh-CN" altLang="en-US" dirty="0"/>
              <a:t>观察子网掩码的二进制形式，确定作为子网号的位数</a:t>
            </a:r>
            <a:r>
              <a:rPr lang="en-US" altLang="zh-CN" i="1" dirty="0">
                <a:latin typeface="Times New Roman" panose="02020703060505090304" pitchFamily="18" charset="0"/>
              </a:rPr>
              <a:t>n</a:t>
            </a:r>
            <a:r>
              <a:rPr lang="zh-CN" altLang="en-US" i="1" dirty="0">
                <a:latin typeface="Times New Roman" panose="02020703060505090304" pitchFamily="18" charset="0"/>
              </a:rPr>
              <a:t>。</a:t>
            </a:r>
          </a:p>
          <a:p>
            <a:pPr lvl="1"/>
            <a:r>
              <a:rPr lang="zh-CN" altLang="en-US" dirty="0"/>
              <a:t>子网的数量为</a:t>
            </a:r>
            <a:r>
              <a:rPr lang="en-US" altLang="zh-CN" dirty="0">
                <a:latin typeface="Times New Roman" panose="02020703060505090304" pitchFamily="18" charset="0"/>
              </a:rPr>
              <a:t>2</a:t>
            </a:r>
            <a:r>
              <a:rPr lang="en-US" altLang="zh-CN" i="1" baseline="30000" dirty="0">
                <a:latin typeface="Times New Roman" panose="02020703060505090304" pitchFamily="18" charset="0"/>
              </a:rPr>
              <a:t>n</a:t>
            </a:r>
            <a:r>
              <a:rPr lang="en-US" altLang="zh-CN" dirty="0">
                <a:latin typeface="Times New Roman" panose="02020703060505090304" pitchFamily="18" charset="0"/>
              </a:rPr>
              <a:t>-2</a:t>
            </a:r>
          </a:p>
          <a:p>
            <a:pPr lvl="1"/>
            <a:endParaRPr lang="zh-CN" altLang="en-US" dirty="0">
              <a:latin typeface="Times New Roman" panose="0202070306050509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38200" y="2886635"/>
            <a:ext cx="10367682" cy="220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  <a:cs typeface="+mn-cs"/>
              </a:defRPr>
            </a:lvl5pPr>
          </a:lstStyle>
          <a:p>
            <a:pPr lvl="0"/>
            <a:r>
              <a:rPr lang="zh-CN" altLang="en-US" sz="2400">
                <a:latin typeface="Arial" panose="020B0604020202090204" pitchFamily="34" charset="0"/>
              </a:rPr>
              <a:t>子网全</a:t>
            </a:r>
            <a:r>
              <a:rPr lang="en-US" altLang="zh-CN" sz="2400">
                <a:latin typeface="Arial" panose="020B0604020202090204" pitchFamily="34" charset="0"/>
              </a:rPr>
              <a:t>0</a:t>
            </a:r>
            <a:r>
              <a:rPr lang="zh-CN" altLang="en-US" sz="2400">
                <a:latin typeface="Arial" panose="020B0604020202090204" pitchFamily="34" charset="0"/>
              </a:rPr>
              <a:t>和全</a:t>
            </a:r>
            <a:r>
              <a:rPr lang="en-US" altLang="zh-CN" sz="2400">
                <a:latin typeface="Arial" panose="020B0604020202090204" pitchFamily="34" charset="0"/>
              </a:rPr>
              <a:t>1</a:t>
            </a:r>
            <a:r>
              <a:rPr lang="zh-CN" altLang="en-US" sz="2400">
                <a:latin typeface="Arial" panose="020B0604020202090204" pitchFamily="34" charset="0"/>
              </a:rPr>
              <a:t>是否算，是跟网络设备的发展相关。</a:t>
            </a:r>
            <a:r>
              <a:rPr lang="zh-CN" altLang="en-US" sz="240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/>
            </a:r>
            <a:br>
              <a:rPr lang="zh-CN" altLang="en-US" sz="240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</a:br>
            <a:r>
              <a:rPr lang="zh-CN" altLang="en-US" sz="2400">
                <a:latin typeface="Arial" panose="020B0604020202090204" pitchFamily="34" charset="0"/>
              </a:rPr>
              <a:t>在以前，网络设备是不能支持全</a:t>
            </a:r>
            <a:r>
              <a:rPr lang="en-US" altLang="zh-CN" sz="2400">
                <a:latin typeface="Arial" panose="020B0604020202090204" pitchFamily="34" charset="0"/>
              </a:rPr>
              <a:t>0</a:t>
            </a:r>
            <a:r>
              <a:rPr lang="zh-CN" altLang="en-US" sz="2400">
                <a:latin typeface="Arial" panose="020B0604020202090204" pitchFamily="34" charset="0"/>
              </a:rPr>
              <a:t>和全</a:t>
            </a:r>
            <a:r>
              <a:rPr lang="en-US" altLang="zh-CN" sz="2400">
                <a:latin typeface="Arial" panose="020B0604020202090204" pitchFamily="34" charset="0"/>
              </a:rPr>
              <a:t>1</a:t>
            </a:r>
            <a:r>
              <a:rPr lang="zh-CN" altLang="en-US" sz="2400">
                <a:latin typeface="Arial" panose="020B0604020202090204" pitchFamily="34" charset="0"/>
              </a:rPr>
              <a:t>子网的，所以要减去这两个子网；</a:t>
            </a:r>
            <a:r>
              <a:rPr lang="zh-CN" altLang="en-US" sz="240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/>
            </a:r>
            <a:br>
              <a:rPr lang="zh-CN" altLang="en-US" sz="240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</a:br>
            <a:r>
              <a:rPr lang="zh-CN" altLang="en-US" sz="2400">
                <a:latin typeface="Arial" panose="020B0604020202090204" pitchFamily="34" charset="0"/>
              </a:rPr>
              <a:t>但是现在，技术发展，网络设备也能够支持全</a:t>
            </a:r>
            <a:r>
              <a:rPr lang="en-US" altLang="zh-CN" sz="2400">
                <a:latin typeface="Arial" panose="020B0604020202090204" pitchFamily="34" charset="0"/>
              </a:rPr>
              <a:t>0</a:t>
            </a:r>
            <a:r>
              <a:rPr lang="zh-CN" altLang="en-US" sz="2400">
                <a:latin typeface="Arial" panose="020B0604020202090204" pitchFamily="34" charset="0"/>
              </a:rPr>
              <a:t>和全</a:t>
            </a:r>
            <a:r>
              <a:rPr lang="en-US" altLang="zh-CN" sz="2400">
                <a:latin typeface="Arial" panose="020B0604020202090204" pitchFamily="34" charset="0"/>
              </a:rPr>
              <a:t>1</a:t>
            </a:r>
            <a:r>
              <a:rPr lang="zh-CN" altLang="en-US" sz="2400">
                <a:latin typeface="Arial" panose="020B0604020202090204" pitchFamily="34" charset="0"/>
              </a:rPr>
              <a:t>子网了，在实际情况下，是需要算的。</a:t>
            </a:r>
            <a:endParaRPr lang="zh-CN" altLang="en-US" sz="2400">
              <a:solidFill>
                <a:srgbClr val="FFFFFF"/>
              </a:solidFill>
              <a:latin typeface="Arial" panose="020B060402020209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40279" y="762000"/>
            <a:ext cx="9575321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b="1" dirty="0">
                <a:latin typeface="Times New Roman" panose="02020703060505090304" pitchFamily="18" charset="0"/>
              </a:rPr>
              <a:t>解：</a:t>
            </a:r>
            <a:r>
              <a:rPr lang="zh-CN" altLang="zh-CN" sz="2000" dirty="0">
                <a:latin typeface="Times New Roman" panose="02020703060505090304" pitchFamily="18" charset="0"/>
              </a:rPr>
              <a:t>（</a:t>
            </a:r>
            <a:r>
              <a:rPr lang="en-US" altLang="zh-CN" sz="2000" dirty="0">
                <a:latin typeface="Times New Roman" panose="02020703060505090304" pitchFamily="18" charset="0"/>
              </a:rPr>
              <a:t>1</a:t>
            </a:r>
            <a:r>
              <a:rPr lang="zh-CN" altLang="zh-CN" sz="2000" dirty="0">
                <a:latin typeface="Times New Roman" panose="02020703060505090304" pitchFamily="18" charset="0"/>
              </a:rPr>
              <a:t>）此公司的主机地址为专用地址。专用地址空间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Times New Roman" panose="02020703060505090304" pitchFamily="18" charset="0"/>
              </a:rPr>
              <a:t>10.0.0.0-10.255.255.255</a:t>
            </a:r>
            <a:endParaRPr lang="zh-CN" altLang="zh-CN" sz="2000" dirty="0">
              <a:latin typeface="Times New Roman" panose="0202070306050509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Times New Roman" panose="02020703060505090304" pitchFamily="18" charset="0"/>
              </a:rPr>
              <a:t>172.16.0.0-172.31.255.255</a:t>
            </a:r>
            <a:endParaRPr lang="zh-CN" altLang="zh-CN" sz="2000" dirty="0">
              <a:latin typeface="Times New Roman" panose="0202070306050509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Times New Roman" panose="02020703060505090304" pitchFamily="18" charset="0"/>
              </a:rPr>
              <a:t>192.168.0.0-192.168.255.255</a:t>
            </a:r>
            <a:endParaRPr lang="zh-CN" altLang="zh-CN" sz="2000" dirty="0">
              <a:latin typeface="Times New Roman" panose="0202070306050509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Times New Roman" panose="02020703060505090304" pitchFamily="18" charset="0"/>
              </a:rPr>
              <a:t>   </a:t>
            </a:r>
            <a:r>
              <a:rPr lang="zh-CN" altLang="en-US" sz="2000" dirty="0" smtClean="0">
                <a:latin typeface="Times New Roman" panose="02020703060505090304" pitchFamily="18" charset="0"/>
              </a:rPr>
              <a:t>  </a:t>
            </a:r>
            <a:r>
              <a:rPr lang="zh-CN" altLang="zh-CN" sz="2000" dirty="0" smtClean="0">
                <a:latin typeface="Times New Roman" panose="02020703060505090304" pitchFamily="18" charset="0"/>
              </a:rPr>
              <a:t>（</a:t>
            </a:r>
            <a:r>
              <a:rPr lang="en-US" altLang="zh-CN" sz="2000" dirty="0">
                <a:latin typeface="Times New Roman" panose="02020703060505090304" pitchFamily="18" charset="0"/>
              </a:rPr>
              <a:t>2</a:t>
            </a:r>
            <a:r>
              <a:rPr lang="zh-CN" altLang="zh-CN" sz="2000" dirty="0">
                <a:latin typeface="Times New Roman" panose="02020703060505090304" pitchFamily="18" charset="0"/>
              </a:rPr>
              <a:t>）主机</a:t>
            </a:r>
            <a:r>
              <a:rPr lang="en-US" altLang="zh-CN" sz="2000" dirty="0">
                <a:latin typeface="Times New Roman" panose="02020703060505090304" pitchFamily="18" charset="0"/>
              </a:rPr>
              <a:t>A</a:t>
            </a:r>
            <a:r>
              <a:rPr lang="zh-CN" altLang="zh-CN" sz="2000" dirty="0">
                <a:latin typeface="Times New Roman" panose="02020703060505090304" pitchFamily="18" charset="0"/>
              </a:rPr>
              <a:t>：用子网掩码</a:t>
            </a:r>
            <a:r>
              <a:rPr lang="en-US" altLang="zh-CN" sz="2000" dirty="0">
                <a:latin typeface="Times New Roman" panose="02020703060505090304" pitchFamily="18" charset="0"/>
              </a:rPr>
              <a:t>255.255.224.0</a:t>
            </a:r>
            <a:r>
              <a:rPr lang="zh-CN" altLang="zh-CN" sz="2000" dirty="0">
                <a:latin typeface="Times New Roman" panose="02020703060505090304" pitchFamily="18" charset="0"/>
              </a:rPr>
              <a:t>分别和</a:t>
            </a:r>
            <a:r>
              <a:rPr lang="en-US" altLang="zh-CN" sz="2000" dirty="0">
                <a:latin typeface="Times New Roman" panose="02020703060505090304" pitchFamily="18" charset="0"/>
              </a:rPr>
              <a:t>A</a:t>
            </a:r>
            <a:r>
              <a:rPr lang="zh-CN" altLang="zh-CN" sz="2000" dirty="0">
                <a:latin typeface="Times New Roman" panose="02020703060505090304" pitchFamily="18" charset="0"/>
              </a:rPr>
              <a:t>、</a:t>
            </a:r>
            <a:r>
              <a:rPr lang="en-US" altLang="zh-CN" sz="2000" dirty="0">
                <a:latin typeface="Times New Roman" panose="02020703060505090304" pitchFamily="18" charset="0"/>
              </a:rPr>
              <a:t>B</a:t>
            </a:r>
            <a:r>
              <a:rPr lang="zh-CN" altLang="zh-CN" sz="2000" dirty="0">
                <a:latin typeface="Times New Roman" panose="02020703060505090304" pitchFamily="18" charset="0"/>
              </a:rPr>
              <a:t>、</a:t>
            </a:r>
            <a:r>
              <a:rPr lang="en-US" altLang="zh-CN" sz="2000" dirty="0">
                <a:latin typeface="Times New Roman" panose="02020703060505090304" pitchFamily="18" charset="0"/>
              </a:rPr>
              <a:t>C</a:t>
            </a:r>
            <a:r>
              <a:rPr lang="zh-CN" altLang="zh-CN" sz="2000" dirty="0">
                <a:latin typeface="Times New Roman" panose="02020703060505090304" pitchFamily="18" charset="0"/>
              </a:rPr>
              <a:t>的</a:t>
            </a:r>
            <a:r>
              <a:rPr lang="en-US" altLang="zh-CN" sz="2000" dirty="0">
                <a:latin typeface="Times New Roman" panose="02020703060505090304" pitchFamily="18" charset="0"/>
              </a:rPr>
              <a:t>IP</a:t>
            </a:r>
            <a:r>
              <a:rPr lang="zh-CN" altLang="zh-CN" sz="2000" dirty="0">
                <a:latin typeface="Times New Roman" panose="02020703060505090304" pitchFamily="18" charset="0"/>
              </a:rPr>
              <a:t>地址相“与”可</a:t>
            </a:r>
            <a:r>
              <a:rPr lang="zh-CN" altLang="zh-CN" sz="2000" dirty="0" smtClean="0">
                <a:latin typeface="Times New Roman" panose="02020703060505090304" pitchFamily="18" charset="0"/>
              </a:rPr>
              <a:t>得到</a:t>
            </a:r>
            <a:r>
              <a:rPr lang="en-US" altLang="zh-CN" sz="2000" dirty="0" smtClean="0">
                <a:latin typeface="Times New Roman" panose="02020703060505090304" pitchFamily="18" charset="0"/>
              </a:rPr>
              <a:t> </a:t>
            </a:r>
            <a:r>
              <a:rPr lang="zh-CN" altLang="zh-CN" sz="2000" dirty="0" smtClean="0">
                <a:latin typeface="Times New Roman" panose="02020703060505090304" pitchFamily="18" charset="0"/>
              </a:rPr>
              <a:t>它们</a:t>
            </a:r>
            <a:r>
              <a:rPr lang="zh-CN" altLang="zh-CN" sz="2000" dirty="0">
                <a:latin typeface="Times New Roman" panose="02020703060505090304" pitchFamily="18" charset="0"/>
              </a:rPr>
              <a:t>的网络地址：</a:t>
            </a:r>
            <a:r>
              <a:rPr lang="en-US" altLang="zh-CN" sz="2000" dirty="0">
                <a:latin typeface="Times New Roman" panose="02020703060505090304" pitchFamily="18" charset="0"/>
              </a:rPr>
              <a:t>A</a:t>
            </a:r>
            <a:r>
              <a:rPr lang="zh-CN" altLang="zh-CN" sz="2000" dirty="0">
                <a:latin typeface="Times New Roman" panose="02020703060505090304" pitchFamily="18" charset="0"/>
              </a:rPr>
              <a:t>：</a:t>
            </a:r>
            <a:r>
              <a:rPr lang="en-US" altLang="zh-CN" sz="2000" dirty="0">
                <a:latin typeface="Times New Roman" panose="02020703060505090304" pitchFamily="18" charset="0"/>
              </a:rPr>
              <a:t>172.16.128.0</a:t>
            </a:r>
            <a:r>
              <a:rPr lang="zh-CN" altLang="zh-CN" sz="2000" dirty="0">
                <a:latin typeface="Times New Roman" panose="02020703060505090304" pitchFamily="18" charset="0"/>
              </a:rPr>
              <a:t>，</a:t>
            </a:r>
            <a:r>
              <a:rPr lang="en-US" altLang="zh-CN" sz="2000" dirty="0">
                <a:latin typeface="Times New Roman" panose="02020703060505090304" pitchFamily="18" charset="0"/>
              </a:rPr>
              <a:t>B</a:t>
            </a:r>
            <a:r>
              <a:rPr lang="zh-CN" altLang="zh-CN" sz="2000" dirty="0">
                <a:latin typeface="Times New Roman" panose="02020703060505090304" pitchFamily="18" charset="0"/>
              </a:rPr>
              <a:t>：</a:t>
            </a:r>
            <a:r>
              <a:rPr lang="en-US" altLang="zh-CN" sz="2000" dirty="0">
                <a:latin typeface="Times New Roman" panose="02020703060505090304" pitchFamily="18" charset="0"/>
              </a:rPr>
              <a:t>172.16.192.0</a:t>
            </a:r>
            <a:r>
              <a:rPr lang="zh-CN" altLang="zh-CN" sz="2000" dirty="0">
                <a:latin typeface="Times New Roman" panose="02020703060505090304" pitchFamily="18" charset="0"/>
              </a:rPr>
              <a:t>，</a:t>
            </a:r>
            <a:r>
              <a:rPr lang="en-US" altLang="zh-CN" sz="2000" dirty="0">
                <a:latin typeface="Times New Roman" panose="02020703060505090304" pitchFamily="18" charset="0"/>
              </a:rPr>
              <a:t>C</a:t>
            </a:r>
            <a:r>
              <a:rPr lang="zh-CN" altLang="zh-CN" sz="2000" dirty="0">
                <a:latin typeface="Times New Roman" panose="02020703060505090304" pitchFamily="18" charset="0"/>
              </a:rPr>
              <a:t>：</a:t>
            </a:r>
            <a:r>
              <a:rPr lang="en-US" altLang="zh-CN" sz="2000" dirty="0">
                <a:latin typeface="Times New Roman" panose="02020703060505090304" pitchFamily="18" charset="0"/>
              </a:rPr>
              <a:t>172.16.128.0</a:t>
            </a:r>
            <a:endParaRPr lang="zh-CN" altLang="zh-CN" sz="2000" dirty="0">
              <a:latin typeface="Times New Roman" panose="0202070306050509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Times New Roman" panose="02020703060505090304" pitchFamily="18" charset="0"/>
              </a:rPr>
              <a:t>     </a:t>
            </a:r>
            <a:r>
              <a:rPr lang="zh-CN" altLang="zh-CN" sz="2000" dirty="0">
                <a:latin typeface="Times New Roman" panose="02020703060505090304" pitchFamily="18" charset="0"/>
              </a:rPr>
              <a:t>由上可知，</a:t>
            </a:r>
            <a:r>
              <a:rPr lang="en-US" altLang="zh-CN" sz="2000" dirty="0">
                <a:latin typeface="Times New Roman" panose="02020703060505090304" pitchFamily="18" charset="0"/>
              </a:rPr>
              <a:t>A</a:t>
            </a:r>
            <a:r>
              <a:rPr lang="zh-CN" altLang="zh-CN" sz="2000" dirty="0">
                <a:latin typeface="Times New Roman" panose="02020703060505090304" pitchFamily="18" charset="0"/>
              </a:rPr>
              <a:t>和</a:t>
            </a:r>
            <a:r>
              <a:rPr lang="en-US" altLang="zh-CN" sz="2000" dirty="0">
                <a:latin typeface="Times New Roman" panose="02020703060505090304" pitchFamily="18" charset="0"/>
              </a:rPr>
              <a:t>C</a:t>
            </a:r>
            <a:r>
              <a:rPr lang="zh-CN" altLang="zh-CN" sz="2000" dirty="0">
                <a:latin typeface="Times New Roman" panose="02020703060505090304" pitchFamily="18" charset="0"/>
              </a:rPr>
              <a:t>具有相同的子网号，在同一子网内。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703060505090304" pitchFamily="18" charset="0"/>
              </a:rPr>
              <a:t>    </a:t>
            </a:r>
            <a:r>
              <a:rPr lang="zh-CN" altLang="zh-CN" sz="2000" dirty="0" smtClean="0">
                <a:latin typeface="Times New Roman" panose="02020703060505090304" pitchFamily="18" charset="0"/>
              </a:rPr>
              <a:t>根据</a:t>
            </a:r>
            <a:r>
              <a:rPr lang="zh-CN" altLang="zh-CN" sz="2000" dirty="0">
                <a:latin typeface="Times New Roman" panose="02020703060505090304" pitchFamily="18" charset="0"/>
              </a:rPr>
              <a:t>子网掩码的界限可知它们的主机号分别为：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703060505090304" pitchFamily="18" charset="0"/>
              </a:rPr>
              <a:t>     A</a:t>
            </a:r>
            <a:r>
              <a:rPr lang="zh-CN" altLang="zh-CN" sz="2000" dirty="0">
                <a:latin typeface="Times New Roman" panose="02020703060505090304" pitchFamily="18" charset="0"/>
              </a:rPr>
              <a:t>：</a:t>
            </a:r>
            <a:r>
              <a:rPr lang="en-US" altLang="zh-CN" sz="2000" dirty="0">
                <a:latin typeface="Times New Roman" panose="02020703060505090304" pitchFamily="18" charset="0"/>
              </a:rPr>
              <a:t>0.100</a:t>
            </a:r>
            <a:r>
              <a:rPr lang="zh-CN" altLang="zh-CN" sz="2000" dirty="0">
                <a:latin typeface="Times New Roman" panose="02020703060505090304" pitchFamily="18" charset="0"/>
              </a:rPr>
              <a:t>，</a:t>
            </a:r>
            <a:r>
              <a:rPr lang="en-US" altLang="zh-CN" sz="2000" dirty="0">
                <a:latin typeface="Times New Roman" panose="02020703060505090304" pitchFamily="18" charset="0"/>
              </a:rPr>
              <a:t>B</a:t>
            </a:r>
            <a:r>
              <a:rPr lang="zh-CN" altLang="zh-CN" sz="2000" dirty="0">
                <a:latin typeface="Times New Roman" panose="02020703060505090304" pitchFamily="18" charset="0"/>
              </a:rPr>
              <a:t>：</a:t>
            </a:r>
            <a:r>
              <a:rPr lang="en-US" altLang="zh-CN" sz="2000" dirty="0">
                <a:latin typeface="Times New Roman" panose="02020703060505090304" pitchFamily="18" charset="0"/>
              </a:rPr>
              <a:t>2.100</a:t>
            </a:r>
            <a:r>
              <a:rPr lang="zh-CN" altLang="zh-CN" sz="2000" dirty="0">
                <a:latin typeface="Times New Roman" panose="02020703060505090304" pitchFamily="18" charset="0"/>
              </a:rPr>
              <a:t>，</a:t>
            </a:r>
            <a:r>
              <a:rPr lang="en-US" altLang="zh-CN" sz="2000" dirty="0">
                <a:latin typeface="Times New Roman" panose="02020703060505090304" pitchFamily="18" charset="0"/>
              </a:rPr>
              <a:t>C</a:t>
            </a:r>
            <a:r>
              <a:rPr lang="zh-CN" altLang="zh-CN" sz="2000" dirty="0">
                <a:latin typeface="Times New Roman" panose="02020703060505090304" pitchFamily="18" charset="0"/>
              </a:rPr>
              <a:t>：</a:t>
            </a:r>
            <a:r>
              <a:rPr lang="en-US" altLang="zh-CN" sz="2000" dirty="0">
                <a:latin typeface="Times New Roman" panose="02020703060505090304" pitchFamily="18" charset="0"/>
              </a:rPr>
              <a:t>4.100</a:t>
            </a:r>
            <a:endParaRPr lang="zh-CN" altLang="zh-CN" sz="2000" dirty="0">
              <a:latin typeface="Times New Roman" panose="0202070306050509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习题</a:t>
            </a:r>
            <a:endParaRPr kumimoji="1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81200" y="1447800"/>
            <a:ext cx="8229600" cy="9220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zh-CN">
                <a:latin typeface="Times New Roman" panose="02020703060505090304" pitchFamily="18" charset="0"/>
              </a:rPr>
              <a:t>已知</a:t>
            </a:r>
            <a:r>
              <a:rPr lang="en-US" altLang="zh-CN">
                <a:latin typeface="Times New Roman" panose="02020703060505090304" pitchFamily="18" charset="0"/>
              </a:rPr>
              <a:t>IP</a:t>
            </a:r>
            <a:r>
              <a:rPr lang="zh-CN" altLang="zh-CN">
                <a:latin typeface="Times New Roman" panose="02020703060505090304" pitchFamily="18" charset="0"/>
              </a:rPr>
              <a:t>地址为</a:t>
            </a:r>
            <a:r>
              <a:rPr lang="en-US" altLang="zh-CN">
                <a:latin typeface="Times New Roman" panose="02020703060505090304" pitchFamily="18" charset="0"/>
              </a:rPr>
              <a:t>192.168.100.16</a:t>
            </a:r>
            <a:r>
              <a:rPr lang="zh-CN" altLang="zh-CN">
                <a:latin typeface="Times New Roman" panose="02020703060505090304" pitchFamily="18" charset="0"/>
              </a:rPr>
              <a:t>，其子网掩码为</a:t>
            </a:r>
            <a:r>
              <a:rPr lang="en-US" altLang="zh-CN">
                <a:latin typeface="Times New Roman" panose="02020703060505090304" pitchFamily="18" charset="0"/>
              </a:rPr>
              <a:t>255.255.192.0</a:t>
            </a:r>
            <a:r>
              <a:rPr lang="zh-CN" altLang="zh-CN">
                <a:latin typeface="Times New Roman" panose="02020703060505090304" pitchFamily="18" charset="0"/>
              </a:rPr>
              <a:t>，求它的网络号、主机号。 </a:t>
            </a:r>
          </a:p>
        </p:txBody>
      </p:sp>
      <p:sp>
        <p:nvSpPr>
          <p:cNvPr id="4" name="矩形 3"/>
          <p:cNvSpPr/>
          <p:nvPr/>
        </p:nvSpPr>
        <p:spPr>
          <a:xfrm>
            <a:off x="3733800" y="2133600"/>
            <a:ext cx="4572000" cy="1753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b="1">
                <a:solidFill>
                  <a:srgbClr val="FF0000"/>
                </a:solidFill>
                <a:latin typeface="Times New Roman" panose="02020703060505090304" pitchFamily="18" charset="0"/>
              </a:rPr>
              <a:t>解</a:t>
            </a:r>
            <a:endParaRPr lang="zh-CN" altLang="zh-CN">
              <a:latin typeface="Times New Roman" panose="0202070306050509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latin typeface="Times New Roman" panose="02020703060505090304" pitchFamily="18" charset="0"/>
              </a:rPr>
              <a:t>192 = (1100 0000)</a:t>
            </a:r>
            <a:r>
              <a:rPr lang="en-US" altLang="zh-CN" baseline="-25000">
                <a:latin typeface="Times New Roman" panose="02020703060505090304" pitchFamily="18" charset="0"/>
              </a:rPr>
              <a:t>2</a:t>
            </a:r>
            <a:r>
              <a:rPr lang="en-US" altLang="zh-CN">
                <a:latin typeface="Times New Roman" panose="02020703060505090304" pitchFamily="18" charset="0"/>
              </a:rPr>
              <a:t> </a:t>
            </a:r>
            <a:endParaRPr lang="zh-CN" altLang="zh-CN">
              <a:latin typeface="Times New Roman" panose="0202070306050509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latin typeface="Times New Roman" panose="02020703060505090304" pitchFamily="18" charset="0"/>
              </a:rPr>
              <a:t>100 = (0110 0100)</a:t>
            </a:r>
            <a:r>
              <a:rPr lang="en-US" altLang="zh-CN" baseline="-25000">
                <a:latin typeface="Times New Roman" panose="02020703060505090304" pitchFamily="18" charset="0"/>
              </a:rPr>
              <a:t>2</a:t>
            </a:r>
            <a:endParaRPr lang="zh-CN" altLang="en-US" baseline="-25000">
              <a:latin typeface="Times New Roman" panose="0202070306050509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>
                <a:latin typeface="Times New Roman" panose="02020703060505090304" pitchFamily="18" charset="0"/>
              </a:rPr>
              <a:t>网络号</a:t>
            </a:r>
            <a:r>
              <a:rPr lang="en-US" altLang="zh-CN">
                <a:latin typeface="Times New Roman" panose="02020703060505090304" pitchFamily="18" charset="0"/>
              </a:rPr>
              <a:t>192.168.64.0</a:t>
            </a:r>
            <a:r>
              <a:rPr lang="zh-CN" altLang="zh-CN">
                <a:latin typeface="Times New Roman" panose="02020703060505090304" pitchFamily="18" charset="0"/>
              </a:rPr>
              <a:t>；主机号</a:t>
            </a:r>
            <a:r>
              <a:rPr lang="en-US" altLang="zh-CN">
                <a:latin typeface="Times New Roman" panose="02020703060505090304" pitchFamily="18" charset="0"/>
              </a:rPr>
              <a:t>36.16</a:t>
            </a:r>
            <a:r>
              <a:rPr lang="zh-CN" altLang="zh-CN">
                <a:latin typeface="Times New Roman" panose="02020703060505090304" pitchFamily="18" charset="0"/>
              </a:rPr>
              <a:t>；</a:t>
            </a:r>
          </a:p>
        </p:txBody>
      </p:sp>
      <p:sp>
        <p:nvSpPr>
          <p:cNvPr id="5" name="矩形 4"/>
          <p:cNvSpPr/>
          <p:nvPr/>
        </p:nvSpPr>
        <p:spPr>
          <a:xfrm>
            <a:off x="1995488" y="4191000"/>
            <a:ext cx="7834313" cy="9220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>
                <a:latin typeface="Times New Roman" panose="02020703060505090304" pitchFamily="18" charset="0"/>
              </a:rPr>
              <a:t>2.</a:t>
            </a:r>
            <a:r>
              <a:rPr lang="zh-CN" altLang="en-US">
                <a:latin typeface="Times New Roman" panose="02020703060505090304" pitchFamily="18" charset="0"/>
              </a:rPr>
              <a:t> </a:t>
            </a:r>
            <a:r>
              <a:rPr lang="zh-CN" altLang="zh-CN">
                <a:latin typeface="Times New Roman" panose="02020703060505090304" pitchFamily="18" charset="0"/>
              </a:rPr>
              <a:t>若用</a:t>
            </a:r>
            <a:r>
              <a:rPr lang="en-US" altLang="zh-CN">
                <a:latin typeface="Times New Roman" panose="02020703060505090304" pitchFamily="18" charset="0"/>
              </a:rPr>
              <a:t>255.255.192.0</a:t>
            </a:r>
            <a:r>
              <a:rPr lang="zh-CN" altLang="zh-CN">
                <a:latin typeface="Times New Roman" panose="02020703060505090304" pitchFamily="18" charset="0"/>
              </a:rPr>
              <a:t>做子网掩码，下列三个</a:t>
            </a:r>
            <a:r>
              <a:rPr lang="en-US" altLang="zh-CN">
                <a:latin typeface="Times New Roman" panose="02020703060505090304" pitchFamily="18" charset="0"/>
              </a:rPr>
              <a:t>IP</a:t>
            </a:r>
            <a:r>
              <a:rPr lang="zh-CN" altLang="zh-CN">
                <a:latin typeface="Times New Roman" panose="02020703060505090304" pitchFamily="18" charset="0"/>
              </a:rPr>
              <a:t>地址中那两个是同一网段的？</a:t>
            </a:r>
          </a:p>
          <a:p>
            <a:pPr algn="just">
              <a:lnSpc>
                <a:spcPct val="150000"/>
              </a:lnSpc>
            </a:pPr>
            <a:r>
              <a:rPr lang="en-US" altLang="zh-CN">
                <a:latin typeface="Times New Roman" panose="02020703060505090304" pitchFamily="18" charset="0"/>
              </a:rPr>
              <a:t>192.168.122.3</a:t>
            </a:r>
            <a:r>
              <a:rPr lang="zh-CN" altLang="zh-CN">
                <a:latin typeface="Times New Roman" panose="02020703060505090304" pitchFamily="18" charset="0"/>
              </a:rPr>
              <a:t>、</a:t>
            </a:r>
            <a:r>
              <a:rPr lang="en-US" altLang="zh-CN">
                <a:latin typeface="Times New Roman" panose="02020703060505090304" pitchFamily="18" charset="0"/>
              </a:rPr>
              <a:t>192.168.130.7</a:t>
            </a:r>
            <a:r>
              <a:rPr lang="zh-CN" altLang="zh-CN">
                <a:latin typeface="Times New Roman" panose="02020703060505090304" pitchFamily="18" charset="0"/>
              </a:rPr>
              <a:t>、</a:t>
            </a:r>
            <a:r>
              <a:rPr lang="en-US" altLang="zh-CN">
                <a:latin typeface="Times New Roman" panose="02020703060505090304" pitchFamily="18" charset="0"/>
              </a:rPr>
              <a:t>192.168.100.7 </a:t>
            </a:r>
            <a:endParaRPr lang="zh-CN" altLang="zh-CN">
              <a:latin typeface="Times New Roman" panose="020207030605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eaLnBrk="1" hangingPunct="1"/>
            <a:r>
              <a:rPr lang="en-US" altLang="zh-CN" sz="4000"/>
              <a:t>4.5  IP</a:t>
            </a:r>
            <a:r>
              <a:rPr lang="zh-CN" altLang="en-US" sz="4000"/>
              <a:t>协议（因特网的网际协议）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9601200" cy="51720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indent="0" eaLnBrk="1" hangingPunct="1">
              <a:buNone/>
            </a:pPr>
            <a:r>
              <a:rPr lang="zh-CN" altLang="en-US" dirty="0"/>
              <a:t>逆向地址解析协议</a:t>
            </a:r>
            <a:r>
              <a:rPr lang="en-US" altLang="zh-CN" dirty="0"/>
              <a:t>RARP</a:t>
            </a:r>
            <a:r>
              <a:rPr lang="zh-CN" altLang="en-US" dirty="0"/>
              <a:t>（</a:t>
            </a:r>
            <a:r>
              <a:rPr lang="en-US" altLang="zh-CN" b="0" dirty="0"/>
              <a:t>Reverse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sz="2400" dirty="0" smtClean="0"/>
              <a:t>工作</a:t>
            </a:r>
            <a:r>
              <a:rPr lang="zh-CN" altLang="en-US" sz="2400" dirty="0"/>
              <a:t>原理</a:t>
            </a:r>
          </a:p>
          <a:p>
            <a:pPr marL="0" indent="0" algn="just" eaLnBrk="1" hangingPunct="1">
              <a:spcBef>
                <a:spcPct val="30000"/>
              </a:spcBef>
              <a:buClr>
                <a:schemeClr val="tx1"/>
              </a:buClr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    </a:t>
            </a:r>
            <a:r>
              <a:rPr lang="zh-CN" altLang="en-US" sz="2400" dirty="0" smtClean="0"/>
              <a:t>由于</a:t>
            </a:r>
            <a:r>
              <a:rPr lang="en-US" altLang="zh-CN" sz="2400" dirty="0"/>
              <a:t>IP</a:t>
            </a:r>
            <a:r>
              <a:rPr lang="zh-CN" altLang="en-US" sz="2400" dirty="0"/>
              <a:t>地址是逻辑地址，不能保存在主机的</a:t>
            </a:r>
            <a:r>
              <a:rPr lang="en-US" altLang="zh-CN" sz="2400" dirty="0"/>
              <a:t>ROM</a:t>
            </a:r>
            <a:r>
              <a:rPr lang="zh-CN" altLang="en-US" sz="2400" dirty="0"/>
              <a:t>中。所以，一些无盘工作站只能知道自己的硬件地址，而无法记住自己的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地址。</a:t>
            </a:r>
          </a:p>
          <a:p>
            <a:pPr marL="0" indent="0" algn="just" eaLnBrk="1" hangingPunct="1">
              <a:spcBef>
                <a:spcPct val="30000"/>
              </a:spcBef>
              <a:buClr>
                <a:schemeClr val="tx1"/>
              </a:buClr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    </a:t>
            </a:r>
            <a:r>
              <a:rPr lang="zh-CN" altLang="en-US" sz="2400" dirty="0" smtClean="0"/>
              <a:t>解决问题</a:t>
            </a:r>
            <a:r>
              <a:rPr lang="zh-CN" altLang="en-US" sz="2400" dirty="0"/>
              <a:t>的办法是：在局域网中至少要有一个主机充当</a:t>
            </a:r>
            <a:r>
              <a:rPr lang="en-US" altLang="zh-CN" sz="2400" dirty="0"/>
              <a:t>RARP</a:t>
            </a:r>
            <a:r>
              <a:rPr lang="zh-CN" altLang="en-US" sz="2400" dirty="0"/>
              <a:t>服务器，在其中有一个从无盘工作站的硬件地址到</a:t>
            </a:r>
            <a:r>
              <a:rPr lang="en-US" altLang="zh-CN" sz="2400" dirty="0"/>
              <a:t>IP</a:t>
            </a:r>
            <a:r>
              <a:rPr lang="zh-CN" altLang="en-US" sz="2400" dirty="0"/>
              <a:t>地址的影射表。无盘工作站可以据此查出自己的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eaLnBrk="1" hangingPunct="1"/>
            <a:r>
              <a:rPr lang="en-US" altLang="zh-CN" sz="4000"/>
              <a:t>4.5  IP</a:t>
            </a:r>
            <a:r>
              <a:rPr lang="zh-CN" altLang="en-US" sz="4000"/>
              <a:t>协议（因特网的网际协议）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3245" y="1219200"/>
            <a:ext cx="9477555" cy="51720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indent="0" eaLnBrk="1" hangingPunct="1">
              <a:buNone/>
            </a:pPr>
            <a:r>
              <a:rPr lang="zh-CN" altLang="en-US" dirty="0"/>
              <a:t>逆向地址解析协议</a:t>
            </a:r>
            <a:r>
              <a:rPr lang="en-US" altLang="zh-CN" dirty="0" smtClean="0"/>
              <a:t>RARP</a:t>
            </a:r>
            <a:r>
              <a:rPr lang="zh-CN" altLang="en-US" sz="2400" dirty="0"/>
              <a:t>		</a:t>
            </a:r>
          </a:p>
        </p:txBody>
      </p:sp>
      <p:pic>
        <p:nvPicPr>
          <p:cNvPr id="21504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784475"/>
            <a:ext cx="2900363" cy="178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4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892675"/>
            <a:ext cx="7620000" cy="166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46" name="Line 6"/>
          <p:cNvSpPr>
            <a:spLocks noChangeShapeType="1"/>
          </p:cNvSpPr>
          <p:nvPr/>
        </p:nvSpPr>
        <p:spPr bwMode="auto">
          <a:xfrm flipV="1">
            <a:off x="4572000" y="5029200"/>
            <a:ext cx="0" cy="4572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charset="-122"/>
              <a:cs typeface="+mn-cs"/>
            </a:endParaRPr>
          </a:p>
        </p:txBody>
      </p:sp>
      <p:sp>
        <p:nvSpPr>
          <p:cNvPr id="215047" name="Line 7"/>
          <p:cNvSpPr>
            <a:spLocks noChangeShapeType="1"/>
          </p:cNvSpPr>
          <p:nvPr/>
        </p:nvSpPr>
        <p:spPr bwMode="auto">
          <a:xfrm>
            <a:off x="9525000" y="50292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charset="-122"/>
              <a:cs typeface="+mn-cs"/>
            </a:endParaRPr>
          </a:p>
        </p:txBody>
      </p:sp>
      <p:grpSp>
        <p:nvGrpSpPr>
          <p:cNvPr id="215048" name="Group 8"/>
          <p:cNvGrpSpPr/>
          <p:nvPr/>
        </p:nvGrpSpPr>
        <p:grpSpPr>
          <a:xfrm>
            <a:off x="4572000" y="5029200"/>
            <a:ext cx="4953000" cy="336550"/>
            <a:chOff x="1872" y="1248"/>
            <a:chExt cx="3120" cy="212"/>
          </a:xfrm>
        </p:grpSpPr>
        <p:sp>
          <p:nvSpPr>
            <p:cNvPr id="215049" name="Line 9"/>
            <p:cNvSpPr>
              <a:spLocks noChangeShapeType="1"/>
            </p:cNvSpPr>
            <p:nvPr/>
          </p:nvSpPr>
          <p:spPr bwMode="auto">
            <a:xfrm>
              <a:off x="1872" y="1248"/>
              <a:ext cx="3120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endParaRPr>
            </a:p>
          </p:txBody>
        </p:sp>
        <p:sp>
          <p:nvSpPr>
            <p:cNvPr id="215050" name="Text Box 10"/>
            <p:cNvSpPr txBox="1">
              <a:spLocks noChangeArrowheads="1"/>
            </p:cNvSpPr>
            <p:nvPr/>
          </p:nvSpPr>
          <p:spPr bwMode="auto">
            <a:xfrm>
              <a:off x="2208" y="1248"/>
              <a:ext cx="17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1600">
                  <a:solidFill>
                    <a:srgbClr val="A50021"/>
                  </a:solidFill>
                  <a:latin typeface="Times New Roman" panose="02020703060505090304" pitchFamily="18" charset="0"/>
                </a:rPr>
                <a:t>带地址</a:t>
              </a:r>
              <a:r>
                <a:rPr lang="en-US" altLang="zh-CN" sz="1600">
                  <a:solidFill>
                    <a:srgbClr val="A50021"/>
                  </a:solidFill>
                  <a:latin typeface="Times New Roman" panose="02020703060505090304" pitchFamily="18" charset="0"/>
                </a:rPr>
                <a:t>00-00-C0-15-AD-18</a:t>
              </a:r>
            </a:p>
          </p:txBody>
        </p:sp>
      </p:grpSp>
      <p:sp>
        <p:nvSpPr>
          <p:cNvPr id="215051" name="Line 11"/>
          <p:cNvSpPr>
            <a:spLocks noChangeShapeType="1"/>
          </p:cNvSpPr>
          <p:nvPr/>
        </p:nvSpPr>
        <p:spPr bwMode="auto">
          <a:xfrm flipV="1">
            <a:off x="9601200" y="4876800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charset="-122"/>
              <a:cs typeface="+mn-cs"/>
            </a:endParaRPr>
          </a:p>
        </p:txBody>
      </p:sp>
      <p:sp>
        <p:nvSpPr>
          <p:cNvPr id="215052" name="Line 12"/>
          <p:cNvSpPr>
            <a:spLocks noChangeShapeType="1"/>
          </p:cNvSpPr>
          <p:nvPr/>
        </p:nvSpPr>
        <p:spPr bwMode="auto">
          <a:xfrm>
            <a:off x="4495800" y="4905375"/>
            <a:ext cx="0" cy="5810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charset="-122"/>
              <a:cs typeface="+mn-cs"/>
            </a:endParaRPr>
          </a:p>
        </p:txBody>
      </p:sp>
      <p:grpSp>
        <p:nvGrpSpPr>
          <p:cNvPr id="215053" name="Group 13"/>
          <p:cNvGrpSpPr/>
          <p:nvPr/>
        </p:nvGrpSpPr>
        <p:grpSpPr>
          <a:xfrm>
            <a:off x="4495800" y="4905375"/>
            <a:ext cx="5105400" cy="428625"/>
            <a:chOff x="1824" y="1362"/>
            <a:chExt cx="3216" cy="270"/>
          </a:xfrm>
        </p:grpSpPr>
        <p:sp>
          <p:nvSpPr>
            <p:cNvPr id="215054" name="Line 14"/>
            <p:cNvSpPr>
              <a:spLocks noChangeShapeType="1"/>
            </p:cNvSpPr>
            <p:nvPr/>
          </p:nvSpPr>
          <p:spPr bwMode="auto">
            <a:xfrm flipH="1">
              <a:off x="1824" y="1362"/>
              <a:ext cx="321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endParaRPr>
            </a:p>
          </p:txBody>
        </p:sp>
        <p:sp>
          <p:nvSpPr>
            <p:cNvPr id="215055" name="Text Box 15"/>
            <p:cNvSpPr txBox="1">
              <a:spLocks noChangeArrowheads="1"/>
            </p:cNvSpPr>
            <p:nvPr/>
          </p:nvSpPr>
          <p:spPr bwMode="auto">
            <a:xfrm>
              <a:off x="3936" y="1420"/>
              <a:ext cx="7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600" b="1" kern="1200" cap="none" spc="0" normalizeH="0" baseline="0" noProof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703060505090304" pitchFamily="18" charset="0"/>
                  <a:ea typeface="宋体" panose="02010600030101010101" charset="-122"/>
                  <a:cs typeface="+mn-cs"/>
                </a:rPr>
                <a:t>202.1.4.15</a:t>
              </a:r>
            </a:p>
          </p:txBody>
        </p:sp>
      </p:grpSp>
      <p:sp>
        <p:nvSpPr>
          <p:cNvPr id="215056" name="Rectangle 16"/>
          <p:cNvSpPr>
            <a:spLocks noChangeArrowheads="1"/>
          </p:cNvSpPr>
          <p:nvPr/>
        </p:nvSpPr>
        <p:spPr bwMode="auto">
          <a:xfrm>
            <a:off x="733244" y="1717675"/>
            <a:ext cx="628865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具体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步骤是：无盘工作站先向局域网发出带有自己的硬件地址的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RARP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请求分组，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RARP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服务器收到请求分组后，就从影射表中查出该无盘工作站的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地址。然后写入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RARP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响应分组，发回无盘工作站。从而，无盘工作站获得自己的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0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习题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75117"/>
            <a:ext cx="10515600" cy="4701846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dirty="0"/>
              <a:t>试说明</a:t>
            </a:r>
            <a:r>
              <a:rPr lang="en-US" altLang="zh-CN" dirty="0"/>
              <a:t>IP</a:t>
            </a:r>
            <a:r>
              <a:rPr lang="zh-CN" altLang="en-US" dirty="0"/>
              <a:t>地址与硬件地址的区别，为什么要使用这两种不同的地址？</a:t>
            </a:r>
          </a:p>
          <a:p>
            <a:pPr eaLnBrk="1" hangingPunct="1"/>
            <a:r>
              <a:rPr lang="zh-CN" altLang="en-US" dirty="0"/>
              <a:t>主机</a:t>
            </a:r>
            <a:r>
              <a:rPr lang="en-US" altLang="zh-CN" dirty="0"/>
              <a:t>A</a:t>
            </a:r>
            <a:r>
              <a:rPr lang="zh-CN" altLang="en-US" dirty="0"/>
              <a:t>发送</a:t>
            </a:r>
            <a:r>
              <a:rPr lang="en-US" altLang="zh-CN" dirty="0"/>
              <a:t>IP</a:t>
            </a:r>
            <a:r>
              <a:rPr lang="zh-CN" altLang="en-US" dirty="0"/>
              <a:t>数据报给主机</a:t>
            </a:r>
            <a:r>
              <a:rPr lang="en-US" altLang="zh-CN" dirty="0"/>
              <a:t>B</a:t>
            </a:r>
            <a:r>
              <a:rPr lang="zh-CN" altLang="en-US" dirty="0"/>
              <a:t>，途中经过了</a:t>
            </a:r>
            <a:r>
              <a:rPr lang="en-US" altLang="zh-CN" dirty="0"/>
              <a:t>5</a:t>
            </a:r>
            <a:r>
              <a:rPr lang="zh-CN" altLang="en-US" dirty="0"/>
              <a:t>个路由器。试问在</a:t>
            </a:r>
            <a:r>
              <a:rPr lang="en-US" altLang="zh-CN" dirty="0"/>
              <a:t>IP</a:t>
            </a:r>
            <a:r>
              <a:rPr lang="zh-CN" altLang="en-US" dirty="0"/>
              <a:t>数据报的发送过程中总共使用了几次</a:t>
            </a:r>
            <a:r>
              <a:rPr lang="en-US" altLang="zh-CN" dirty="0"/>
              <a:t>ARP</a:t>
            </a:r>
            <a:r>
              <a:rPr lang="zh-CN" altLang="en-US" dirty="0"/>
              <a:t>？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4683" y="868093"/>
            <a:ext cx="10515600" cy="4351338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eaLnBrk="1" hangingPunct="1"/>
            <a:r>
              <a:rPr lang="zh-CN" altLang="zh-CN" dirty="0"/>
              <a:t>以下对</a:t>
            </a:r>
            <a:r>
              <a:rPr lang="en-US" altLang="zh-CN" dirty="0"/>
              <a:t>IP</a:t>
            </a:r>
            <a:r>
              <a:rPr lang="zh-CN" altLang="zh-CN" dirty="0"/>
              <a:t>地址说法不正确的是哪一个？</a:t>
            </a:r>
          </a:p>
          <a:p>
            <a:pPr eaLnBrk="1" hangingPunct="1">
              <a:buNone/>
            </a:pPr>
            <a:r>
              <a:rPr lang="en-US" altLang="zh-CN" dirty="0"/>
              <a:t>A</a:t>
            </a:r>
            <a:r>
              <a:rPr lang="zh-CN" altLang="zh-CN" dirty="0"/>
              <a:t>．一个</a:t>
            </a:r>
            <a:r>
              <a:rPr lang="en-US" altLang="zh-CN" dirty="0"/>
              <a:t>IP</a:t>
            </a:r>
            <a:r>
              <a:rPr lang="zh-CN" altLang="zh-CN" dirty="0"/>
              <a:t>地址共四个字节</a:t>
            </a:r>
          </a:p>
          <a:p>
            <a:pPr eaLnBrk="1" hangingPunct="1">
              <a:buNone/>
            </a:pPr>
            <a:r>
              <a:rPr lang="en-US" altLang="zh-CN" dirty="0"/>
              <a:t>B</a:t>
            </a:r>
            <a:r>
              <a:rPr lang="zh-CN" altLang="zh-CN" dirty="0"/>
              <a:t>．一个</a:t>
            </a:r>
            <a:r>
              <a:rPr lang="en-US" altLang="zh-CN" dirty="0"/>
              <a:t>IP</a:t>
            </a:r>
            <a:r>
              <a:rPr lang="zh-CN" altLang="zh-CN" dirty="0"/>
              <a:t>地址以二进制表示共</a:t>
            </a:r>
            <a:r>
              <a:rPr lang="en-US" altLang="zh-CN" dirty="0"/>
              <a:t>32</a:t>
            </a:r>
            <a:r>
              <a:rPr lang="zh-CN" altLang="zh-CN" dirty="0"/>
              <a:t>位</a:t>
            </a:r>
          </a:p>
          <a:p>
            <a:pPr eaLnBrk="1" hangingPunct="1">
              <a:buNone/>
            </a:pPr>
            <a:r>
              <a:rPr lang="en-US" altLang="zh-CN" dirty="0"/>
              <a:t>C</a:t>
            </a:r>
            <a:r>
              <a:rPr lang="zh-CN" altLang="zh-CN" dirty="0"/>
              <a:t>．新</a:t>
            </a:r>
            <a:r>
              <a:rPr lang="en-US" altLang="zh-CN" dirty="0"/>
              <a:t>Internet</a:t>
            </a:r>
            <a:r>
              <a:rPr lang="zh-CN" altLang="zh-CN" dirty="0"/>
              <a:t>协议是发展第</a:t>
            </a:r>
            <a:r>
              <a:rPr lang="en-US" altLang="zh-CN" dirty="0"/>
              <a:t>6</a:t>
            </a:r>
            <a:r>
              <a:rPr lang="zh-CN" altLang="zh-CN" dirty="0"/>
              <a:t>版，简称</a:t>
            </a:r>
            <a:r>
              <a:rPr lang="en-US" altLang="zh-CN" dirty="0"/>
              <a:t>IPV6</a:t>
            </a:r>
            <a:endParaRPr lang="zh-CN" altLang="zh-CN" dirty="0"/>
          </a:p>
          <a:p>
            <a:pPr eaLnBrk="1" hangingPunct="1">
              <a:buNone/>
            </a:pPr>
            <a:r>
              <a:rPr lang="en-US" altLang="zh-CN" dirty="0"/>
              <a:t>D</a:t>
            </a:r>
            <a:r>
              <a:rPr lang="zh-CN" altLang="zh-CN" dirty="0"/>
              <a:t>．</a:t>
            </a:r>
            <a:r>
              <a:rPr lang="en-US" altLang="zh-CN" dirty="0"/>
              <a:t>127.0.0.1</a:t>
            </a:r>
            <a:r>
              <a:rPr lang="zh-CN" altLang="zh-CN" dirty="0"/>
              <a:t>可以用在</a:t>
            </a:r>
            <a:r>
              <a:rPr lang="en-US" altLang="zh-CN" dirty="0"/>
              <a:t>A</a:t>
            </a:r>
            <a:r>
              <a:rPr lang="zh-CN" altLang="zh-CN" dirty="0"/>
              <a:t>类网络中</a:t>
            </a:r>
          </a:p>
          <a:p>
            <a:pPr eaLnBrk="1" hangingPunct="1"/>
            <a:r>
              <a:rPr lang="zh-CN" altLang="zh-CN" dirty="0"/>
              <a:t>以下哪一类</a:t>
            </a:r>
            <a:r>
              <a:rPr lang="en-US" altLang="zh-CN" dirty="0"/>
              <a:t>IP</a:t>
            </a:r>
            <a:r>
              <a:rPr lang="zh-CN" altLang="zh-CN" dirty="0"/>
              <a:t>地址标识的网络数量最多？</a:t>
            </a:r>
          </a:p>
          <a:p>
            <a:pPr eaLnBrk="1" hangingPunct="1">
              <a:buNone/>
            </a:pPr>
            <a:r>
              <a:rPr lang="en-US" altLang="zh-CN" dirty="0"/>
              <a:t>A</a:t>
            </a:r>
            <a:r>
              <a:rPr lang="zh-CN" altLang="zh-CN" dirty="0"/>
              <a:t>．</a:t>
            </a:r>
            <a:r>
              <a:rPr lang="en-US" altLang="zh-CN" dirty="0"/>
              <a:t>A</a:t>
            </a:r>
            <a:r>
              <a:rPr lang="zh-CN" altLang="zh-CN" dirty="0"/>
              <a:t>类</a:t>
            </a:r>
            <a:r>
              <a:rPr lang="en-US" altLang="zh-CN" dirty="0"/>
              <a:t>	B</a:t>
            </a:r>
            <a:r>
              <a:rPr lang="zh-CN" altLang="zh-CN" dirty="0"/>
              <a:t>．</a:t>
            </a:r>
            <a:r>
              <a:rPr lang="en-US" altLang="zh-CN" dirty="0"/>
              <a:t>B</a:t>
            </a:r>
            <a:r>
              <a:rPr lang="zh-CN" altLang="zh-CN" dirty="0"/>
              <a:t>类</a:t>
            </a:r>
            <a:r>
              <a:rPr lang="en-US" altLang="zh-CN" dirty="0"/>
              <a:t>	C</a:t>
            </a:r>
            <a:r>
              <a:rPr lang="zh-CN" altLang="zh-CN" dirty="0"/>
              <a:t>．</a:t>
            </a:r>
            <a:r>
              <a:rPr lang="en-US" altLang="zh-CN" dirty="0"/>
              <a:t>C</a:t>
            </a:r>
            <a:r>
              <a:rPr lang="zh-CN" altLang="zh-CN" dirty="0"/>
              <a:t>类</a:t>
            </a:r>
            <a:r>
              <a:rPr lang="en-US" altLang="zh-CN" dirty="0"/>
              <a:t>	D</a:t>
            </a:r>
            <a:r>
              <a:rPr lang="zh-CN" altLang="zh-CN" dirty="0"/>
              <a:t>．</a:t>
            </a:r>
            <a:r>
              <a:rPr lang="en-US" altLang="zh-CN" dirty="0"/>
              <a:t>D</a:t>
            </a:r>
            <a:r>
              <a:rPr lang="zh-CN" altLang="zh-CN" dirty="0"/>
              <a:t>类</a:t>
            </a:r>
          </a:p>
          <a:p>
            <a:pPr eaLnBrk="1" hangingPunct="1"/>
            <a:r>
              <a:rPr lang="zh-CN" altLang="zh-CN" dirty="0"/>
              <a:t>形式为</a:t>
            </a:r>
            <a:r>
              <a:rPr lang="en-US" altLang="zh-CN" dirty="0"/>
              <a:t>202.117.35.170</a:t>
            </a:r>
            <a:r>
              <a:rPr lang="zh-CN" altLang="zh-CN" dirty="0"/>
              <a:t>的</a:t>
            </a:r>
            <a:r>
              <a:rPr lang="en-US" altLang="zh-CN" dirty="0"/>
              <a:t>IP</a:t>
            </a:r>
            <a:r>
              <a:rPr lang="zh-CN" altLang="zh-CN" dirty="0"/>
              <a:t>地址按分类方法划分属于哪一类？</a:t>
            </a:r>
          </a:p>
          <a:p>
            <a:pPr eaLnBrk="1" hangingPunct="1">
              <a:buNone/>
            </a:pPr>
            <a:r>
              <a:rPr lang="en-US" altLang="zh-CN" dirty="0"/>
              <a:t>A</a:t>
            </a:r>
            <a:r>
              <a:rPr lang="zh-CN" altLang="zh-CN" dirty="0"/>
              <a:t>．</a:t>
            </a:r>
            <a:r>
              <a:rPr lang="en-US" altLang="zh-CN" dirty="0"/>
              <a:t>A</a:t>
            </a:r>
            <a:r>
              <a:rPr lang="zh-CN" altLang="zh-CN" dirty="0"/>
              <a:t>类</a:t>
            </a:r>
            <a:r>
              <a:rPr lang="en-US" altLang="zh-CN" dirty="0"/>
              <a:t>	B</a:t>
            </a:r>
            <a:r>
              <a:rPr lang="zh-CN" altLang="zh-CN" dirty="0"/>
              <a:t>．</a:t>
            </a:r>
            <a:r>
              <a:rPr lang="en-US" altLang="zh-CN" dirty="0"/>
              <a:t>B</a:t>
            </a:r>
            <a:r>
              <a:rPr lang="zh-CN" altLang="zh-CN" dirty="0"/>
              <a:t>类</a:t>
            </a:r>
            <a:r>
              <a:rPr lang="en-US" altLang="zh-CN" dirty="0"/>
              <a:t>	C</a:t>
            </a:r>
            <a:r>
              <a:rPr lang="zh-CN" altLang="zh-CN" dirty="0"/>
              <a:t>．</a:t>
            </a:r>
            <a:r>
              <a:rPr lang="en-US" altLang="zh-CN" dirty="0"/>
              <a:t>C</a:t>
            </a:r>
            <a:r>
              <a:rPr lang="zh-CN" altLang="zh-CN" dirty="0"/>
              <a:t>类</a:t>
            </a:r>
            <a:r>
              <a:rPr lang="en-US" altLang="zh-CN" dirty="0"/>
              <a:t>	D</a:t>
            </a:r>
            <a:r>
              <a:rPr lang="zh-CN" altLang="zh-CN" dirty="0"/>
              <a:t>．</a:t>
            </a:r>
            <a:r>
              <a:rPr lang="en-US" altLang="zh-CN" dirty="0"/>
              <a:t>D</a:t>
            </a:r>
            <a:r>
              <a:rPr lang="zh-CN" altLang="zh-CN" dirty="0"/>
              <a:t>类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2038" y="457200"/>
            <a:ext cx="9218762" cy="5334000"/>
          </a:xfrm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pPr eaLnBrk="1" hangingPunct="1"/>
            <a:r>
              <a:rPr lang="en-US" altLang="zh-CN" dirty="0"/>
              <a:t>A</a:t>
            </a:r>
            <a:r>
              <a:rPr lang="zh-CN" altLang="zh-CN" dirty="0"/>
              <a:t>类</a:t>
            </a:r>
            <a:r>
              <a:rPr lang="en-US" altLang="zh-CN" dirty="0"/>
              <a:t>IP</a:t>
            </a:r>
            <a:r>
              <a:rPr lang="zh-CN" altLang="zh-CN" dirty="0"/>
              <a:t>地址网络号的范围是下列哪一个？</a:t>
            </a:r>
          </a:p>
          <a:p>
            <a:pPr eaLnBrk="1" hangingPunct="1">
              <a:buNone/>
            </a:pPr>
            <a:r>
              <a:rPr lang="en-US" altLang="zh-CN" dirty="0"/>
              <a:t>A</a:t>
            </a:r>
            <a:r>
              <a:rPr lang="zh-CN" altLang="zh-CN" dirty="0"/>
              <a:t>．</a:t>
            </a:r>
            <a:r>
              <a:rPr lang="en-US" altLang="zh-CN" dirty="0"/>
              <a:t>1-128	B</a:t>
            </a:r>
            <a:r>
              <a:rPr lang="zh-CN" altLang="zh-CN" dirty="0"/>
              <a:t>．</a:t>
            </a:r>
            <a:r>
              <a:rPr lang="en-US" altLang="zh-CN" dirty="0"/>
              <a:t> 1-127	C</a:t>
            </a:r>
            <a:r>
              <a:rPr lang="zh-CN" altLang="zh-CN" dirty="0"/>
              <a:t>．</a:t>
            </a:r>
            <a:r>
              <a:rPr lang="en-US" altLang="zh-CN" dirty="0"/>
              <a:t>1-126	D</a:t>
            </a:r>
            <a:r>
              <a:rPr lang="zh-CN" altLang="zh-CN" dirty="0"/>
              <a:t>． </a:t>
            </a:r>
            <a:r>
              <a:rPr lang="en-US" altLang="zh-CN" dirty="0"/>
              <a:t>1-192</a:t>
            </a:r>
            <a:endParaRPr lang="zh-CN" altLang="zh-CN" dirty="0"/>
          </a:p>
          <a:p>
            <a:pPr eaLnBrk="1" hangingPunct="1"/>
            <a:r>
              <a:rPr lang="zh-CN" altLang="zh-CN" dirty="0"/>
              <a:t>下面</a:t>
            </a:r>
            <a:r>
              <a:rPr lang="en-US" altLang="zh-CN" dirty="0"/>
              <a:t>IP</a:t>
            </a:r>
            <a:r>
              <a:rPr lang="zh-CN" altLang="zh-CN" dirty="0"/>
              <a:t>地址中哪一个是</a:t>
            </a:r>
            <a:r>
              <a:rPr lang="en-US" altLang="zh-CN" dirty="0"/>
              <a:t>B</a:t>
            </a:r>
            <a:r>
              <a:rPr lang="zh-CN" altLang="zh-CN" dirty="0"/>
              <a:t>类地址？</a:t>
            </a:r>
          </a:p>
          <a:p>
            <a:pPr eaLnBrk="1" hangingPunct="1">
              <a:buNone/>
            </a:pPr>
            <a:r>
              <a:rPr lang="en-US" altLang="zh-CN" dirty="0"/>
              <a:t>A</a:t>
            </a:r>
            <a:r>
              <a:rPr lang="zh-CN" altLang="zh-CN" dirty="0"/>
              <a:t>．</a:t>
            </a:r>
            <a:r>
              <a:rPr lang="en-US" altLang="zh-CN" dirty="0"/>
              <a:t>10.10.10.1	B</a:t>
            </a:r>
            <a:r>
              <a:rPr lang="zh-CN" altLang="zh-CN" dirty="0"/>
              <a:t>．</a:t>
            </a:r>
            <a:r>
              <a:rPr lang="en-US" altLang="zh-CN" dirty="0"/>
              <a:t>191.168.0.1 	C</a:t>
            </a:r>
            <a:r>
              <a:rPr lang="zh-CN" altLang="zh-CN" dirty="0"/>
              <a:t>．</a:t>
            </a:r>
            <a:r>
              <a:rPr lang="en-US" altLang="zh-CN" dirty="0"/>
              <a:t>192.168.0.1	D</a:t>
            </a:r>
            <a:r>
              <a:rPr lang="zh-CN" altLang="zh-CN" dirty="0"/>
              <a:t>．</a:t>
            </a:r>
            <a:r>
              <a:rPr lang="en-US" altLang="zh-CN" dirty="0"/>
              <a:t>202.113.0.1</a:t>
            </a:r>
            <a:endParaRPr lang="zh-CN" altLang="zh-CN" dirty="0"/>
          </a:p>
          <a:p>
            <a:pPr eaLnBrk="1" hangingPunct="1"/>
            <a:r>
              <a:rPr lang="zh-CN" altLang="zh-CN" dirty="0"/>
              <a:t>分类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  <a:r>
              <a:rPr lang="en-US" altLang="zh-CN" dirty="0"/>
              <a:t>205.140.36.88</a:t>
            </a:r>
            <a:r>
              <a:rPr lang="zh-CN" altLang="zh-CN" dirty="0"/>
              <a:t>的主机号是下列哪一个？</a:t>
            </a:r>
          </a:p>
          <a:p>
            <a:pPr eaLnBrk="1" hangingPunct="1">
              <a:buNone/>
            </a:pPr>
            <a:r>
              <a:rPr lang="en-US" altLang="zh-CN" dirty="0"/>
              <a:t>A</a:t>
            </a:r>
            <a:r>
              <a:rPr lang="zh-CN" altLang="zh-CN" dirty="0"/>
              <a:t>．</a:t>
            </a:r>
            <a:r>
              <a:rPr lang="en-US" altLang="zh-CN" dirty="0"/>
              <a:t>205	B</a:t>
            </a:r>
            <a:r>
              <a:rPr lang="zh-CN" altLang="zh-CN" dirty="0"/>
              <a:t>．</a:t>
            </a:r>
            <a:r>
              <a:rPr lang="en-US" altLang="zh-CN" dirty="0"/>
              <a:t>205.140	C</a:t>
            </a:r>
            <a:r>
              <a:rPr lang="zh-CN" altLang="zh-CN" dirty="0"/>
              <a:t>．</a:t>
            </a:r>
            <a:r>
              <a:rPr lang="en-US" altLang="zh-CN" dirty="0"/>
              <a:t>88	D</a:t>
            </a:r>
            <a:r>
              <a:rPr lang="zh-CN" altLang="zh-CN" dirty="0"/>
              <a:t>．</a:t>
            </a:r>
            <a:r>
              <a:rPr lang="en-US" altLang="zh-CN" dirty="0"/>
              <a:t>36.88</a:t>
            </a:r>
            <a:endParaRPr lang="zh-CN" altLang="zh-CN" dirty="0"/>
          </a:p>
          <a:p>
            <a:pPr eaLnBrk="1" hangingPunct="1"/>
            <a:r>
              <a:rPr lang="zh-CN" altLang="zh-CN" dirty="0"/>
              <a:t>以下哪个</a:t>
            </a:r>
            <a:r>
              <a:rPr lang="en-US" altLang="zh-CN" dirty="0"/>
              <a:t>IP</a:t>
            </a:r>
            <a:r>
              <a:rPr lang="zh-CN" altLang="zh-CN" dirty="0"/>
              <a:t>地址是回环地址？</a:t>
            </a:r>
          </a:p>
          <a:p>
            <a:pPr eaLnBrk="1" hangingPunct="1">
              <a:buNone/>
            </a:pPr>
            <a:r>
              <a:rPr lang="en-US" altLang="zh-CN" dirty="0"/>
              <a:t>A</a:t>
            </a:r>
            <a:r>
              <a:rPr lang="zh-CN" altLang="zh-CN" dirty="0"/>
              <a:t>．</a:t>
            </a:r>
            <a:r>
              <a:rPr lang="en-US" altLang="zh-CN" dirty="0"/>
              <a:t>192.168.0.1	B</a:t>
            </a:r>
            <a:r>
              <a:rPr lang="zh-CN" altLang="zh-CN" dirty="0"/>
              <a:t>．</a:t>
            </a:r>
            <a:r>
              <a:rPr lang="en-US" altLang="zh-CN" dirty="0"/>
              <a:t>127.0.0.1	C</a:t>
            </a:r>
            <a:r>
              <a:rPr lang="zh-CN" altLang="zh-CN" dirty="0"/>
              <a:t>．</a:t>
            </a:r>
            <a:r>
              <a:rPr lang="en-US" altLang="zh-CN" dirty="0"/>
              <a:t>10.0.0.1	D</a:t>
            </a:r>
            <a:r>
              <a:rPr lang="zh-CN" altLang="zh-CN" dirty="0"/>
              <a:t>．</a:t>
            </a:r>
            <a:r>
              <a:rPr lang="en-US" altLang="zh-CN" dirty="0"/>
              <a:t>172.16.0.1</a:t>
            </a:r>
            <a:endParaRPr lang="zh-CN" altLang="zh-CN" dirty="0"/>
          </a:p>
          <a:p>
            <a:pPr eaLnBrk="1" hangingPunct="1"/>
            <a:r>
              <a:rPr lang="zh-CN" altLang="zh-CN" dirty="0"/>
              <a:t>下列哪个地址是网络</a:t>
            </a:r>
            <a:r>
              <a:rPr lang="en-US" altLang="zh-CN" dirty="0"/>
              <a:t>133.10.0.0</a:t>
            </a:r>
            <a:r>
              <a:rPr lang="zh-CN" altLang="zh-CN" dirty="0"/>
              <a:t>的广播地址</a:t>
            </a:r>
            <a:r>
              <a:rPr lang="en-US" altLang="zh-CN" dirty="0"/>
              <a:t>?</a:t>
            </a:r>
            <a:endParaRPr lang="zh-CN" altLang="zh-CN" dirty="0"/>
          </a:p>
          <a:p>
            <a:pPr eaLnBrk="1" hangingPunct="1">
              <a:buNone/>
            </a:pPr>
            <a:r>
              <a:rPr lang="en-US" altLang="zh-CN" dirty="0"/>
              <a:t>A</a:t>
            </a:r>
            <a:r>
              <a:rPr lang="zh-CN" altLang="zh-CN" dirty="0"/>
              <a:t>．</a:t>
            </a:r>
            <a:r>
              <a:rPr lang="en-US" altLang="zh-CN" dirty="0"/>
              <a:t>133.255.255.255	B</a:t>
            </a:r>
            <a:r>
              <a:rPr lang="zh-CN" altLang="zh-CN" dirty="0"/>
              <a:t>．</a:t>
            </a:r>
            <a:r>
              <a:rPr lang="en-US" altLang="zh-CN" dirty="0"/>
              <a:t>133.10.255.255	C</a:t>
            </a:r>
            <a:r>
              <a:rPr lang="zh-CN" altLang="zh-CN" dirty="0"/>
              <a:t>．</a:t>
            </a:r>
            <a:r>
              <a:rPr lang="en-US" altLang="zh-CN" dirty="0"/>
              <a:t>133.0.0.0	D</a:t>
            </a:r>
            <a:r>
              <a:rPr lang="zh-CN" altLang="zh-CN" dirty="0"/>
              <a:t>．</a:t>
            </a:r>
            <a:r>
              <a:rPr lang="en-US" altLang="zh-CN" dirty="0"/>
              <a:t>133.1.1.1</a:t>
            </a:r>
            <a:r>
              <a:rPr lang="zh-CN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/>
              <a:t>IP</a:t>
            </a:r>
            <a:r>
              <a:rPr lang="zh-CN" altLang="en-US"/>
              <a:t>地址练习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6832"/>
            <a:ext cx="10515600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zh-CN" dirty="0"/>
              <a:t>某个</a:t>
            </a:r>
            <a:r>
              <a:rPr lang="en-US" altLang="zh-CN" dirty="0"/>
              <a:t>IP</a:t>
            </a:r>
            <a:r>
              <a:rPr lang="zh-CN" altLang="zh-CN" dirty="0"/>
              <a:t>地址的十六进制表示是</a:t>
            </a:r>
            <a:r>
              <a:rPr lang="en-US" altLang="zh-CN" dirty="0"/>
              <a:t>C22F1481</a:t>
            </a:r>
            <a:r>
              <a:rPr lang="zh-CN" altLang="zh-CN" dirty="0"/>
              <a:t>， 试将其转换为点分十进制的形式。这个地址是哪一类</a:t>
            </a:r>
            <a:r>
              <a:rPr lang="en-US" altLang="zh-CN" dirty="0"/>
              <a:t>IP</a:t>
            </a:r>
            <a:r>
              <a:rPr lang="zh-CN" altLang="zh-CN" dirty="0"/>
              <a:t>地址？ 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06925" y="2373774"/>
            <a:ext cx="6019800" cy="2861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0" dirty="0">
                <a:ea typeface="宋体" panose="02010600030101010101" charset="-122"/>
              </a:rPr>
              <a:t>C2 = 1100 0010 = 128 + 64 +2 = 194</a:t>
            </a:r>
            <a:endParaRPr lang="zh-CN" altLang="zh-CN" sz="2400" b="0" dirty="0">
              <a:ea typeface="宋体" panose="02010600030101010101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0" dirty="0">
                <a:ea typeface="宋体" panose="02010600030101010101" charset="-122"/>
              </a:rPr>
              <a:t>2F = 0010 1111 = 32 +15 = 47</a:t>
            </a:r>
            <a:endParaRPr lang="zh-CN" altLang="zh-CN" sz="2400" b="0" dirty="0">
              <a:ea typeface="宋体" panose="02010600030101010101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0" dirty="0">
                <a:ea typeface="宋体" panose="02010600030101010101" charset="-122"/>
              </a:rPr>
              <a:t>14 = 0001 0100 = 16 + 4 = 20</a:t>
            </a:r>
            <a:endParaRPr lang="zh-CN" altLang="zh-CN" sz="2400" b="0" dirty="0">
              <a:ea typeface="宋体" panose="02010600030101010101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0" dirty="0">
                <a:ea typeface="宋体" panose="02010600030101010101" charset="-122"/>
              </a:rPr>
              <a:t>81 = 1000 0001 = 128 + 1 =129</a:t>
            </a:r>
            <a:endParaRPr lang="zh-CN" altLang="zh-CN" sz="2400" b="0" dirty="0">
              <a:ea typeface="宋体" panose="02010600030101010101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zh-CN" sz="2400" b="0" dirty="0">
                <a:ea typeface="宋体" panose="02010600030101010101" charset="-122"/>
              </a:rPr>
              <a:t>点分十进制：</a:t>
            </a:r>
            <a:r>
              <a:rPr lang="en-US" altLang="zh-CN" sz="2400" b="0" dirty="0">
                <a:ea typeface="宋体" panose="02010600030101010101" charset="-122"/>
              </a:rPr>
              <a:t>194.47.20.129</a:t>
            </a:r>
            <a:r>
              <a:rPr lang="zh-CN" altLang="zh-CN" sz="2400" b="0" dirty="0">
                <a:ea typeface="宋体" panose="02010600030101010101" charset="-122"/>
              </a:rPr>
              <a:t>，</a:t>
            </a:r>
            <a:r>
              <a:rPr lang="en-US" altLang="zh-CN" sz="2400" b="0" dirty="0">
                <a:ea typeface="宋体" panose="02010600030101010101" charset="-122"/>
              </a:rPr>
              <a:t>C</a:t>
            </a:r>
            <a:r>
              <a:rPr lang="zh-CN" altLang="zh-CN" sz="2400" b="0" dirty="0">
                <a:ea typeface="宋体" panose="02010600030101010101" charset="-122"/>
              </a:rPr>
              <a:t>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0568"/>
            <a:ext cx="10515600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/>
              <a:t>A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C</a:t>
            </a:r>
            <a:r>
              <a:rPr lang="zh-CN" altLang="zh-CN" dirty="0"/>
              <a:t>三类</a:t>
            </a:r>
            <a:r>
              <a:rPr lang="en-US" altLang="zh-CN" dirty="0"/>
              <a:t>IP</a:t>
            </a:r>
            <a:r>
              <a:rPr lang="zh-CN" altLang="zh-CN" dirty="0"/>
              <a:t>地址的首字节取值范围是多少，哪些地址段是私有地址？</a:t>
            </a:r>
          </a:p>
          <a:p>
            <a:r>
              <a:rPr lang="zh-CN" altLang="zh-CN" dirty="0"/>
              <a:t>用点分十进制标记法写出十六进制数</a:t>
            </a:r>
            <a:r>
              <a:rPr lang="en-US" altLang="zh-CN" dirty="0"/>
              <a:t> D02C180A</a:t>
            </a:r>
            <a:r>
              <a:rPr lang="zh-CN" altLang="zh-CN" dirty="0"/>
              <a:t>的</a:t>
            </a:r>
            <a:r>
              <a:rPr lang="en-US" altLang="zh-CN" dirty="0"/>
              <a:t>IP</a:t>
            </a:r>
            <a:r>
              <a:rPr lang="zh-CN" altLang="zh-CN" dirty="0"/>
              <a:t>地址，并指出该地址属于哪一类网络？ 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习题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8007" y="1119188"/>
            <a:ext cx="8229600" cy="1905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8480" indent="-538480" eaLnBrk="1" hangingPunct="1">
              <a:buNone/>
            </a:pPr>
            <a:r>
              <a:rPr lang="en-US" altLang="zh-CN" sz="2400" dirty="0">
                <a:latin typeface="楷体" panose="02010609060101010101" pitchFamily="49" charset="-122"/>
              </a:rPr>
              <a:t>13.</a:t>
            </a:r>
            <a:r>
              <a:rPr lang="zh-CN" altLang="en-US" sz="2400" dirty="0">
                <a:latin typeface="楷体" panose="02010609060101010101" pitchFamily="49" charset="-122"/>
              </a:rPr>
              <a:t>设</a:t>
            </a:r>
            <a:r>
              <a:rPr lang="en-US" altLang="zh-CN" sz="2400" dirty="0">
                <a:latin typeface="楷体" panose="02010609060101010101" pitchFamily="49" charset="-122"/>
              </a:rPr>
              <a:t>IP</a:t>
            </a:r>
            <a:r>
              <a:rPr lang="zh-CN" altLang="en-US" sz="2400" dirty="0">
                <a:latin typeface="楷体" panose="02010609060101010101" pitchFamily="49" charset="-122"/>
              </a:rPr>
              <a:t>数据报使用固定首部，其各字段的具体数值如图所示（除</a:t>
            </a:r>
            <a:r>
              <a:rPr lang="en-US" altLang="zh-CN" sz="2400" dirty="0">
                <a:latin typeface="楷体" panose="02010609060101010101" pitchFamily="49" charset="-122"/>
              </a:rPr>
              <a:t>IP</a:t>
            </a:r>
            <a:r>
              <a:rPr lang="zh-CN" altLang="en-US" sz="2400" dirty="0">
                <a:latin typeface="楷体" panose="02010609060101010101" pitchFamily="49" charset="-122"/>
              </a:rPr>
              <a:t>地址外，均为十进制表示）。试用二进制运算方法计算应当写入到首部检验和字段中的数值（用二进制表示）。</a:t>
            </a:r>
          </a:p>
        </p:txBody>
      </p:sp>
      <p:graphicFrame>
        <p:nvGraphicFramePr>
          <p:cNvPr id="487428" name="Group 4"/>
          <p:cNvGraphicFramePr>
            <a:graphicFrameLocks noGrp="1"/>
          </p:cNvGraphicFramePr>
          <p:nvPr>
            <p:ph sz="half" idx="1"/>
          </p:nvPr>
        </p:nvGraphicFramePr>
        <p:xfrm>
          <a:off x="2514600" y="3048000"/>
          <a:ext cx="7315200" cy="2968625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1828800"/>
                <a:gridCol w="914400"/>
                <a:gridCol w="2743200"/>
              </a:tblGrid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楷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楷体" panose="02010609060101010101" pitchFamily="49" charset="-122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59372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楷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楷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楷体" panose="02010609060101010101" pitchFamily="49" charset="-122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593725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楷体" panose="02010609060101010101" pitchFamily="49" charset="-122"/>
                        </a:rPr>
                        <a:t>10.12.14.5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593725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楷体" panose="02010609060101010101" pitchFamily="49" charset="-122"/>
                        </a:rPr>
                        <a:t>12.6.7.9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7454" name="Rectangle 30"/>
          <p:cNvSpPr>
            <a:spLocks noChangeArrowheads="1"/>
          </p:cNvSpPr>
          <p:nvPr/>
        </p:nvSpPr>
        <p:spPr bwMode="auto">
          <a:xfrm>
            <a:off x="4648200" y="3733800"/>
            <a:ext cx="1198880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00000001</a:t>
            </a:r>
          </a:p>
        </p:txBody>
      </p:sp>
      <p:sp>
        <p:nvSpPr>
          <p:cNvPr id="487455" name="Rectangle 31"/>
          <p:cNvSpPr>
            <a:spLocks noChangeArrowheads="1"/>
          </p:cNvSpPr>
          <p:nvPr/>
        </p:nvSpPr>
        <p:spPr bwMode="auto">
          <a:xfrm>
            <a:off x="2819400" y="3733800"/>
            <a:ext cx="1198880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00000000</a:t>
            </a:r>
          </a:p>
        </p:txBody>
      </p:sp>
      <p:sp>
        <p:nvSpPr>
          <p:cNvPr id="487456" name="Rectangle 32"/>
          <p:cNvSpPr>
            <a:spLocks noChangeArrowheads="1"/>
          </p:cNvSpPr>
          <p:nvPr/>
        </p:nvSpPr>
        <p:spPr bwMode="auto">
          <a:xfrm>
            <a:off x="2819400" y="3124200"/>
            <a:ext cx="1198880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01000101</a:t>
            </a:r>
          </a:p>
        </p:txBody>
      </p:sp>
      <p:sp>
        <p:nvSpPr>
          <p:cNvPr id="487457" name="Rectangle 33"/>
          <p:cNvSpPr>
            <a:spLocks noChangeArrowheads="1"/>
          </p:cNvSpPr>
          <p:nvPr/>
        </p:nvSpPr>
        <p:spPr bwMode="auto">
          <a:xfrm>
            <a:off x="4648200" y="4967288"/>
            <a:ext cx="1198880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00001100</a:t>
            </a:r>
          </a:p>
        </p:txBody>
      </p:sp>
      <p:sp>
        <p:nvSpPr>
          <p:cNvPr id="487458" name="Rectangle 34"/>
          <p:cNvSpPr>
            <a:spLocks noChangeArrowheads="1"/>
          </p:cNvSpPr>
          <p:nvPr/>
        </p:nvSpPr>
        <p:spPr bwMode="auto">
          <a:xfrm>
            <a:off x="2819400" y="4967288"/>
            <a:ext cx="1198880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00001010</a:t>
            </a:r>
          </a:p>
        </p:txBody>
      </p:sp>
      <p:sp>
        <p:nvSpPr>
          <p:cNvPr id="487459" name="Rectangle 35"/>
          <p:cNvSpPr>
            <a:spLocks noChangeArrowheads="1"/>
          </p:cNvSpPr>
          <p:nvPr/>
        </p:nvSpPr>
        <p:spPr bwMode="auto">
          <a:xfrm>
            <a:off x="2819400" y="5576888"/>
            <a:ext cx="1198880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00001100</a:t>
            </a:r>
          </a:p>
        </p:txBody>
      </p:sp>
      <p:sp>
        <p:nvSpPr>
          <p:cNvPr id="487460" name="Rectangle 36"/>
          <p:cNvSpPr>
            <a:spLocks noChangeArrowheads="1"/>
          </p:cNvSpPr>
          <p:nvPr/>
        </p:nvSpPr>
        <p:spPr bwMode="auto">
          <a:xfrm>
            <a:off x="4667250" y="5562600"/>
            <a:ext cx="1198880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00000110</a:t>
            </a:r>
          </a:p>
        </p:txBody>
      </p:sp>
      <p:sp>
        <p:nvSpPr>
          <p:cNvPr id="487461" name="Rectangle 37"/>
          <p:cNvSpPr>
            <a:spLocks noChangeArrowheads="1"/>
          </p:cNvSpPr>
          <p:nvPr/>
        </p:nvSpPr>
        <p:spPr bwMode="auto">
          <a:xfrm>
            <a:off x="4648200" y="3124200"/>
            <a:ext cx="1198880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00000000</a:t>
            </a:r>
          </a:p>
        </p:txBody>
      </p:sp>
      <p:sp>
        <p:nvSpPr>
          <p:cNvPr id="487462" name="Rectangle 38"/>
          <p:cNvSpPr>
            <a:spLocks noChangeArrowheads="1"/>
          </p:cNvSpPr>
          <p:nvPr/>
        </p:nvSpPr>
        <p:spPr bwMode="auto">
          <a:xfrm>
            <a:off x="2838450" y="4343400"/>
            <a:ext cx="1198880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00000100</a:t>
            </a:r>
          </a:p>
        </p:txBody>
      </p:sp>
      <p:sp>
        <p:nvSpPr>
          <p:cNvPr id="487463" name="Rectangle 39"/>
          <p:cNvSpPr>
            <a:spLocks noChangeArrowheads="1"/>
          </p:cNvSpPr>
          <p:nvPr/>
        </p:nvSpPr>
        <p:spPr bwMode="auto">
          <a:xfrm>
            <a:off x="4648200" y="4343400"/>
            <a:ext cx="1198880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00010001</a:t>
            </a:r>
          </a:p>
        </p:txBody>
      </p:sp>
      <p:sp>
        <p:nvSpPr>
          <p:cNvPr id="487464" name="Rectangle 40"/>
          <p:cNvSpPr>
            <a:spLocks noChangeArrowheads="1"/>
          </p:cNvSpPr>
          <p:nvPr/>
        </p:nvSpPr>
        <p:spPr bwMode="auto">
          <a:xfrm>
            <a:off x="6400800" y="3124200"/>
            <a:ext cx="1198880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00000000</a:t>
            </a:r>
          </a:p>
        </p:txBody>
      </p:sp>
      <p:sp>
        <p:nvSpPr>
          <p:cNvPr id="487465" name="Rectangle 41"/>
          <p:cNvSpPr>
            <a:spLocks noChangeArrowheads="1"/>
          </p:cNvSpPr>
          <p:nvPr/>
        </p:nvSpPr>
        <p:spPr bwMode="auto">
          <a:xfrm>
            <a:off x="8229600" y="3124200"/>
            <a:ext cx="1198880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00011100</a:t>
            </a:r>
          </a:p>
        </p:txBody>
      </p:sp>
      <p:sp>
        <p:nvSpPr>
          <p:cNvPr id="487466" name="Rectangle 42"/>
          <p:cNvSpPr>
            <a:spLocks noChangeArrowheads="1"/>
          </p:cNvSpPr>
          <p:nvPr/>
        </p:nvSpPr>
        <p:spPr bwMode="auto">
          <a:xfrm>
            <a:off x="8229600" y="3733800"/>
            <a:ext cx="1198880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00000000</a:t>
            </a:r>
          </a:p>
        </p:txBody>
      </p:sp>
      <p:sp>
        <p:nvSpPr>
          <p:cNvPr id="487467" name="Rectangle 43"/>
          <p:cNvSpPr>
            <a:spLocks noChangeArrowheads="1"/>
          </p:cNvSpPr>
          <p:nvPr/>
        </p:nvSpPr>
        <p:spPr bwMode="auto">
          <a:xfrm>
            <a:off x="6400800" y="3733800"/>
            <a:ext cx="1198880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00000000</a:t>
            </a:r>
          </a:p>
        </p:txBody>
      </p:sp>
      <p:sp>
        <p:nvSpPr>
          <p:cNvPr id="487468" name="Rectangle 44"/>
          <p:cNvSpPr>
            <a:spLocks noChangeArrowheads="1"/>
          </p:cNvSpPr>
          <p:nvPr/>
        </p:nvSpPr>
        <p:spPr bwMode="auto">
          <a:xfrm>
            <a:off x="6400800" y="4967288"/>
            <a:ext cx="1198880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00001110</a:t>
            </a:r>
          </a:p>
        </p:txBody>
      </p:sp>
      <p:sp>
        <p:nvSpPr>
          <p:cNvPr id="487469" name="Rectangle 45"/>
          <p:cNvSpPr>
            <a:spLocks noChangeArrowheads="1"/>
          </p:cNvSpPr>
          <p:nvPr/>
        </p:nvSpPr>
        <p:spPr bwMode="auto">
          <a:xfrm>
            <a:off x="8210550" y="4953000"/>
            <a:ext cx="1198880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00000101</a:t>
            </a:r>
          </a:p>
        </p:txBody>
      </p:sp>
      <p:sp>
        <p:nvSpPr>
          <p:cNvPr id="487470" name="Rectangle 46"/>
          <p:cNvSpPr>
            <a:spLocks noChangeArrowheads="1"/>
          </p:cNvSpPr>
          <p:nvPr/>
        </p:nvSpPr>
        <p:spPr bwMode="auto">
          <a:xfrm>
            <a:off x="6400800" y="5562600"/>
            <a:ext cx="1198880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00000111</a:t>
            </a:r>
          </a:p>
        </p:txBody>
      </p:sp>
      <p:sp>
        <p:nvSpPr>
          <p:cNvPr id="487471" name="Rectangle 47"/>
          <p:cNvSpPr>
            <a:spLocks noChangeArrowheads="1"/>
          </p:cNvSpPr>
          <p:nvPr/>
        </p:nvSpPr>
        <p:spPr bwMode="auto">
          <a:xfrm>
            <a:off x="8229600" y="5576888"/>
            <a:ext cx="1198880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00001001</a:t>
            </a:r>
          </a:p>
        </p:txBody>
      </p:sp>
      <p:sp>
        <p:nvSpPr>
          <p:cNvPr id="487472" name="Rectangle 48"/>
          <p:cNvSpPr>
            <a:spLocks noChangeArrowheads="1"/>
          </p:cNvSpPr>
          <p:nvPr/>
        </p:nvSpPr>
        <p:spPr bwMode="auto">
          <a:xfrm>
            <a:off x="2819400" y="6324600"/>
            <a:ext cx="1198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01110100</a:t>
            </a:r>
          </a:p>
        </p:txBody>
      </p:sp>
      <p:sp>
        <p:nvSpPr>
          <p:cNvPr id="487473" name="Rectangle 49"/>
          <p:cNvSpPr>
            <a:spLocks noChangeArrowheads="1"/>
          </p:cNvSpPr>
          <p:nvPr/>
        </p:nvSpPr>
        <p:spPr bwMode="auto">
          <a:xfrm>
            <a:off x="4667250" y="6324600"/>
            <a:ext cx="1198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01001110</a:t>
            </a:r>
          </a:p>
        </p:txBody>
      </p:sp>
      <p:sp>
        <p:nvSpPr>
          <p:cNvPr id="487474" name="Line 50"/>
          <p:cNvSpPr>
            <a:spLocks noChangeShapeType="1"/>
          </p:cNvSpPr>
          <p:nvPr/>
        </p:nvSpPr>
        <p:spPr bwMode="auto">
          <a:xfrm>
            <a:off x="2057400" y="62484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charset="-122"/>
              <a:cs typeface="+mn-cs"/>
            </a:endParaRPr>
          </a:p>
        </p:txBody>
      </p:sp>
      <p:sp>
        <p:nvSpPr>
          <p:cNvPr id="487475" name="Rectangle 51"/>
          <p:cNvSpPr>
            <a:spLocks noChangeArrowheads="1"/>
          </p:cNvSpPr>
          <p:nvPr/>
        </p:nvSpPr>
        <p:spPr bwMode="auto">
          <a:xfrm>
            <a:off x="8229600" y="4357688"/>
            <a:ext cx="1198880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00000000</a:t>
            </a:r>
          </a:p>
        </p:txBody>
      </p:sp>
      <p:sp>
        <p:nvSpPr>
          <p:cNvPr id="487476" name="Rectangle 52"/>
          <p:cNvSpPr>
            <a:spLocks noChangeArrowheads="1"/>
          </p:cNvSpPr>
          <p:nvPr/>
        </p:nvSpPr>
        <p:spPr bwMode="auto">
          <a:xfrm>
            <a:off x="6400800" y="4357688"/>
            <a:ext cx="1198880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00000000</a:t>
            </a:r>
          </a:p>
        </p:txBody>
      </p:sp>
      <p:sp>
        <p:nvSpPr>
          <p:cNvPr id="487477" name="Text Box 53"/>
          <p:cNvSpPr txBox="1">
            <a:spLocks noChangeArrowheads="1"/>
          </p:cNvSpPr>
          <p:nvPr/>
        </p:nvSpPr>
        <p:spPr bwMode="auto">
          <a:xfrm>
            <a:off x="2057400" y="58674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>
                <a:latin typeface="Arial" panose="020B0604020202090204" pitchFamily="34" charset="0"/>
                <a:ea typeface="宋体" panose="02010600030101010101" charset="-122"/>
                <a:cs typeface="+mn-cs"/>
              </a:rPr>
              <a:t>+</a:t>
            </a:r>
          </a:p>
        </p:txBody>
      </p:sp>
      <p:sp>
        <p:nvSpPr>
          <p:cNvPr id="487478" name="Rectangle 54"/>
          <p:cNvSpPr>
            <a:spLocks noChangeArrowheads="1"/>
          </p:cNvSpPr>
          <p:nvPr/>
        </p:nvSpPr>
        <p:spPr bwMode="auto">
          <a:xfrm>
            <a:off x="6400800" y="6324600"/>
            <a:ext cx="1198880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10001011</a:t>
            </a:r>
          </a:p>
        </p:txBody>
      </p:sp>
      <p:sp>
        <p:nvSpPr>
          <p:cNvPr id="487479" name="Rectangle 55"/>
          <p:cNvSpPr>
            <a:spLocks noChangeArrowheads="1"/>
          </p:cNvSpPr>
          <p:nvPr/>
        </p:nvSpPr>
        <p:spPr bwMode="auto">
          <a:xfrm>
            <a:off x="8248650" y="6324600"/>
            <a:ext cx="1198880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rPr>
              <a:t>10110001</a:t>
            </a:r>
          </a:p>
        </p:txBody>
      </p:sp>
      <p:grpSp>
        <p:nvGrpSpPr>
          <p:cNvPr id="487480" name="Group 56"/>
          <p:cNvGrpSpPr/>
          <p:nvPr/>
        </p:nvGrpSpPr>
        <p:grpSpPr>
          <a:xfrm>
            <a:off x="5867400" y="6096000"/>
            <a:ext cx="685800" cy="381000"/>
            <a:chOff x="2736" y="3840"/>
            <a:chExt cx="432" cy="240"/>
          </a:xfrm>
        </p:grpSpPr>
        <p:sp>
          <p:nvSpPr>
            <p:cNvPr id="487481" name="Line 57"/>
            <p:cNvSpPr>
              <a:spLocks noChangeShapeType="1"/>
            </p:cNvSpPr>
            <p:nvPr/>
          </p:nvSpPr>
          <p:spPr bwMode="auto">
            <a:xfrm>
              <a:off x="2784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charset="-122"/>
                <a:cs typeface="+mn-cs"/>
              </a:endParaRPr>
            </a:p>
          </p:txBody>
        </p:sp>
        <p:sp>
          <p:nvSpPr>
            <p:cNvPr id="487482" name="Text Box 58"/>
            <p:cNvSpPr txBox="1">
              <a:spLocks noChangeArrowheads="1"/>
            </p:cNvSpPr>
            <p:nvPr/>
          </p:nvSpPr>
          <p:spPr bwMode="auto">
            <a:xfrm>
              <a:off x="2736" y="3840"/>
              <a:ext cx="43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kern="1200" cap="none" spc="0" normalizeH="0" baseline="0" noProof="0">
                  <a:latin typeface="Arial" panose="020B0604020202090204" pitchFamily="34" charset="0"/>
                  <a:ea typeface="宋体" panose="02010600030101010101" charset="-122"/>
                  <a:cs typeface="+mn-cs"/>
                </a:rPr>
                <a:t>取反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8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8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8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8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8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8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8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8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8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8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48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48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48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48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48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48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6267 0.01942 -0.32534 0.03884 -0.39045 0.04647 " pathEditMode="relative" ptsTypes="aA">
                                      <p:cBhvr>
                                        <p:cTn id="106" dur="2000" fill="hold"/>
                                        <p:tgtEl>
                                          <p:spTgt spid="487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6267 0.01942 -0.32534 0.03884 -0.39045 0.04647 " pathEditMode="relative" ptsTypes="aA">
                                      <p:cBhvr>
                                        <p:cTn id="108" dur="2000" fill="hold"/>
                                        <p:tgtEl>
                                          <p:spTgt spid="4874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6267 0.01942 -0.32534 0.03884 -0.39045 0.04647 " pathEditMode="relative" ptsTypes="aA">
                                      <p:cBhvr>
                                        <p:cTn id="110" dur="2000" fill="hold"/>
                                        <p:tgtEl>
                                          <p:spTgt spid="487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6267 0.01942 -0.32534 0.03884 -0.39045 0.04647 " pathEditMode="relative" ptsTypes="aA">
                                      <p:cBhvr>
                                        <p:cTn id="112" dur="2000" fill="hold"/>
                                        <p:tgtEl>
                                          <p:spTgt spid="4874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6267 0.01942 -0.32534 0.03884 -0.39045 0.04647 " pathEditMode="relative" ptsTypes="aA">
                                      <p:cBhvr>
                                        <p:cTn id="114" dur="2000" fill="hold"/>
                                        <p:tgtEl>
                                          <p:spTgt spid="487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6267 0.01942 -0.32534 0.03884 -0.39045 0.04647 " pathEditMode="relative" ptsTypes="aA">
                                      <p:cBhvr>
                                        <p:cTn id="116" dur="2000" fill="hold"/>
                                        <p:tgtEl>
                                          <p:spTgt spid="4874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6267 0.01942 -0.32534 0.03884 -0.39045 0.04647 " pathEditMode="relative" ptsTypes="aA">
                                      <p:cBhvr>
                                        <p:cTn id="118" dur="2000" fill="hold"/>
                                        <p:tgtEl>
                                          <p:spTgt spid="487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6267 0.01942 -0.32534 0.03884 -0.39045 0.04647 " pathEditMode="relative" ptsTypes="aA">
                                      <p:cBhvr>
                                        <p:cTn id="120" dur="2000" fill="hold"/>
                                        <p:tgtEl>
                                          <p:spTgt spid="4874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6267 0.01942 -0.32534 0.03884 -0.39045 0.04647 " pathEditMode="relative" ptsTypes="aA">
                                      <p:cBhvr>
                                        <p:cTn id="122" dur="2000" fill="hold"/>
                                        <p:tgtEl>
                                          <p:spTgt spid="4874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6267 0.01942 -0.32534 0.03884 -0.39045 0.04647 " pathEditMode="relative" ptsTypes="aA">
                                      <p:cBhvr>
                                        <p:cTn id="124" dur="2000" fill="hold"/>
                                        <p:tgtEl>
                                          <p:spTgt spid="487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8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8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8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8855 " pathEditMode="relative" ptsTypes="AA">
                                      <p:cBhvr>
                                        <p:cTn id="153" dur="2000" fill="hold"/>
                                        <p:tgtEl>
                                          <p:spTgt spid="487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8855 " pathEditMode="relative" ptsTypes="AA">
                                      <p:cBhvr>
                                        <p:cTn id="155" dur="2000" fill="hold"/>
                                        <p:tgtEl>
                                          <p:spTgt spid="487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2000"/>
                                        <p:tgtEl>
                                          <p:spTgt spid="487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000"/>
                                        <p:tgtEl>
                                          <p:spTgt spid="487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2000"/>
                                        <p:tgtEl>
                                          <p:spTgt spid="487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2000"/>
                                        <p:tgtEl>
                                          <p:spTgt spid="487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2000"/>
                                        <p:tgtEl>
                                          <p:spTgt spid="487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000"/>
                                        <p:tgtEl>
                                          <p:spTgt spid="487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2000"/>
                                        <p:tgtEl>
                                          <p:spTgt spid="487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2000"/>
                                        <p:tgtEl>
                                          <p:spTgt spid="487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2000"/>
                                        <p:tgtEl>
                                          <p:spTgt spid="487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2000"/>
                                        <p:tgtEl>
                                          <p:spTgt spid="487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2000"/>
                                        <p:tgtEl>
                                          <p:spTgt spid="487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000"/>
                                        <p:tgtEl>
                                          <p:spTgt spid="487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000"/>
                                        <p:tgtEl>
                                          <p:spTgt spid="487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2000"/>
                                        <p:tgtEl>
                                          <p:spTgt spid="487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2000"/>
                                        <p:tgtEl>
                                          <p:spTgt spid="487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2000"/>
                                        <p:tgtEl>
                                          <p:spTgt spid="487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2000"/>
                                        <p:tgtEl>
                                          <p:spTgt spid="487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000"/>
                                        <p:tgtEl>
                                          <p:spTgt spid="487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2000"/>
                                        <p:tgtEl>
                                          <p:spTgt spid="487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2000"/>
                                        <p:tgtEl>
                                          <p:spTgt spid="487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2000"/>
                                        <p:tgtEl>
                                          <p:spTgt spid="487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2000"/>
                                        <p:tgtEl>
                                          <p:spTgt spid="487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2000"/>
                                        <p:tgtEl>
                                          <p:spTgt spid="487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2000"/>
                                        <p:tgtEl>
                                          <p:spTgt spid="487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2000"/>
                                        <p:tgtEl>
                                          <p:spTgt spid="487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54" grpId="0" bldLvl="0" animBg="1"/>
      <p:bldP spid="487454" grpId="1" bldLvl="0" animBg="1"/>
      <p:bldP spid="487455" grpId="0" bldLvl="0" animBg="1"/>
      <p:bldP spid="487455" grpId="1" bldLvl="0" animBg="1"/>
      <p:bldP spid="487456" grpId="0" bldLvl="0" animBg="1"/>
      <p:bldP spid="487456" grpId="1" bldLvl="0" animBg="1"/>
      <p:bldP spid="487457" grpId="0" bldLvl="0" animBg="1"/>
      <p:bldP spid="487457" grpId="1" bldLvl="0" animBg="1"/>
      <p:bldP spid="487458" grpId="0" bldLvl="0" animBg="1"/>
      <p:bldP spid="487458" grpId="1" bldLvl="0" animBg="1"/>
      <p:bldP spid="487459" grpId="0" bldLvl="0" animBg="1"/>
      <p:bldP spid="487459" grpId="1" bldLvl="0" animBg="1"/>
      <p:bldP spid="487460" grpId="0" bldLvl="0" animBg="1"/>
      <p:bldP spid="487460" grpId="1" bldLvl="0" animBg="1"/>
      <p:bldP spid="487461" grpId="0" bldLvl="0" animBg="1"/>
      <p:bldP spid="487461" grpId="1" bldLvl="0" animBg="1"/>
      <p:bldP spid="487462" grpId="0" bldLvl="0" animBg="1"/>
      <p:bldP spid="487462" grpId="1" bldLvl="0" animBg="1"/>
      <p:bldP spid="487463" grpId="0" bldLvl="0" animBg="1"/>
      <p:bldP spid="487463" grpId="1" bldLvl="0" animBg="1"/>
      <p:bldP spid="487464" grpId="0" bldLvl="0" animBg="1"/>
      <p:bldP spid="487464" grpId="1" bldLvl="0" animBg="1"/>
      <p:bldP spid="487464" grpId="2" bldLvl="0" animBg="1"/>
      <p:bldP spid="487465" grpId="0" bldLvl="0" animBg="1"/>
      <p:bldP spid="487465" grpId="1" bldLvl="0" animBg="1"/>
      <p:bldP spid="487465" grpId="2" bldLvl="0" animBg="1"/>
      <p:bldP spid="487466" grpId="0" bldLvl="0" animBg="1"/>
      <p:bldP spid="487466" grpId="1" bldLvl="0" animBg="1"/>
      <p:bldP spid="487466" grpId="2" bldLvl="0" animBg="1"/>
      <p:bldP spid="487467" grpId="0" bldLvl="0" animBg="1"/>
      <p:bldP spid="487467" grpId="1" bldLvl="0" animBg="1"/>
      <p:bldP spid="487467" grpId="2" bldLvl="0" animBg="1"/>
      <p:bldP spid="487468" grpId="0" bldLvl="0" animBg="1"/>
      <p:bldP spid="487468" grpId="1" bldLvl="0" animBg="1"/>
      <p:bldP spid="487468" grpId="2" bldLvl="0" animBg="1"/>
      <p:bldP spid="487469" grpId="0" bldLvl="0" animBg="1"/>
      <p:bldP spid="487469" grpId="1" bldLvl="0" animBg="1"/>
      <p:bldP spid="487469" grpId="2" bldLvl="0" animBg="1"/>
      <p:bldP spid="487470" grpId="0" bldLvl="0" animBg="1"/>
      <p:bldP spid="487470" grpId="1" bldLvl="0" animBg="1"/>
      <p:bldP spid="487470" grpId="2" bldLvl="0" animBg="1"/>
      <p:bldP spid="487471" grpId="0" bldLvl="0" animBg="1"/>
      <p:bldP spid="487471" grpId="1" bldLvl="0" animBg="1"/>
      <p:bldP spid="487471" grpId="2" bldLvl="0" animBg="1"/>
      <p:bldP spid="487472" grpId="0" bldLvl="0" animBg="1"/>
      <p:bldP spid="487472" grpId="1" bldLvl="0" animBg="1"/>
      <p:bldP spid="487473" grpId="0" bldLvl="0" animBg="1"/>
      <p:bldP spid="487473" grpId="1" bldLvl="0" animBg="1"/>
      <p:bldP spid="487475" grpId="0" bldLvl="0" animBg="1"/>
      <p:bldP spid="487475" grpId="1" bldLvl="0" animBg="1"/>
      <p:bldP spid="487475" grpId="2" bldLvl="0" animBg="1"/>
      <p:bldP spid="487476" grpId="0" bldLvl="0" animBg="1"/>
      <p:bldP spid="487476" grpId="1" bldLvl="0" animBg="1"/>
      <p:bldP spid="487476" grpId="2" bldLvl="0" animBg="1"/>
      <p:bldP spid="487477" grpId="0" bldLvl="0" animBg="1"/>
      <p:bldP spid="487477" grpId="1" bldLvl="0" animBg="1"/>
      <p:bldP spid="487478" grpId="0" bldLvl="0" animBg="1"/>
      <p:bldP spid="487478" grpId="1" bldLvl="0" animBg="1"/>
      <p:bldP spid="48747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295400"/>
            <a:ext cx="8229600" cy="685800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习题</a:t>
            </a:r>
            <a:endParaRPr kumimoji="1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9576" y="2057400"/>
            <a:ext cx="9341224" cy="3294529"/>
          </a:xfrm>
        </p:spPr>
        <p:txBody>
          <a:bodyPr vert="horz" wrap="square" lIns="91440" tIns="45720" rIns="91440" bIns="45720" numCol="1" anchor="t" anchorCtr="0" compatLnSpc="1"/>
          <a:lstStyle/>
          <a:p>
            <a:pPr marL="898525" lvl="1" indent="-718820" defTabSz="220980" eaLnBrk="1" hangingPunct="1">
              <a:buClrTx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）一个</a:t>
            </a:r>
            <a:r>
              <a:rPr lang="en-US" altLang="zh-CN" dirty="0"/>
              <a:t>B</a:t>
            </a:r>
            <a:r>
              <a:rPr lang="zh-CN" altLang="en-US" dirty="0"/>
              <a:t>类地址的子网掩码是</a:t>
            </a:r>
            <a:r>
              <a:rPr lang="en-US" altLang="zh-CN" dirty="0"/>
              <a:t>255.255.248.0</a:t>
            </a:r>
            <a:r>
              <a:rPr lang="zh-CN" altLang="en-US" dirty="0"/>
              <a:t>。试问该子网掩码能划分多少个网络？</a:t>
            </a:r>
          </a:p>
          <a:p>
            <a:pPr defTabSz="220980"/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30941" y="365125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4000" b="0" dirty="0">
                <a:ea typeface="黑体" panose="02010609060101010101" charset="-120"/>
              </a:rPr>
              <a:t>4.6.1  </a:t>
            </a:r>
            <a:r>
              <a:rPr lang="zh-CN" altLang="en-US" sz="4000" b="0" dirty="0">
                <a:ea typeface="黑体" panose="02010609060101010101" charset="-120"/>
              </a:rPr>
              <a:t>子网的划分</a:t>
            </a:r>
          </a:p>
        </p:txBody>
      </p:sp>
      <p:grpSp>
        <p:nvGrpSpPr>
          <p:cNvPr id="12" name="组 11"/>
          <p:cNvGrpSpPr/>
          <p:nvPr/>
        </p:nvGrpSpPr>
        <p:grpSpPr>
          <a:xfrm>
            <a:off x="2247900" y="3016250"/>
            <a:ext cx="8267700" cy="3969385"/>
            <a:chOff x="723900" y="3016250"/>
            <a:chExt cx="8267700" cy="3969385"/>
          </a:xfrm>
        </p:grpSpPr>
        <p:sp>
          <p:nvSpPr>
            <p:cNvPr id="5" name="文本框 4"/>
            <p:cNvSpPr txBox="1"/>
            <p:nvPr/>
          </p:nvSpPr>
          <p:spPr>
            <a:xfrm>
              <a:off x="723900" y="3016250"/>
              <a:ext cx="8267700" cy="39693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>
                  <a:latin typeface="Arial" panose="020B0604020202090204" pitchFamily="34" charset="0"/>
                </a:rPr>
                <a:t>解：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400">
                  <a:latin typeface="Arial" panose="020B0604020202090204" pitchFamily="34" charset="0"/>
                </a:rPr>
                <a:t>子网掩码为</a:t>
              </a:r>
              <a:r>
                <a:rPr lang="en-US" altLang="zh-CN" sz="2400">
                  <a:solidFill>
                    <a:srgbClr val="FF0000"/>
                  </a:solidFill>
                  <a:latin typeface="Arial" panose="020B0604020202090204" pitchFamily="34" charset="0"/>
                </a:rPr>
                <a:t>11111111.11111111.</a:t>
              </a:r>
              <a:r>
                <a:rPr lang="en-US" altLang="zh-CN" sz="2400">
                  <a:solidFill>
                    <a:srgbClr val="1818FF"/>
                  </a:solidFill>
                  <a:latin typeface="Arial" panose="020B0604020202090204" pitchFamily="34" charset="0"/>
                </a:rPr>
                <a:t>11111</a:t>
              </a:r>
              <a:r>
                <a:rPr lang="en-US" altLang="zh-CN" sz="2400">
                  <a:solidFill>
                    <a:srgbClr val="00B050"/>
                  </a:solidFill>
                  <a:latin typeface="Arial" panose="020B0604020202090204" pitchFamily="34" charset="0"/>
                </a:rPr>
                <a:t>000.000000</a:t>
              </a:r>
              <a:endParaRPr lang="zh-CN" altLang="en-US" sz="2400">
                <a:solidFill>
                  <a:srgbClr val="00B050"/>
                </a:solidFill>
                <a:latin typeface="Arial" panose="020B060402020209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Arial" panose="020B0604020202090204" pitchFamily="34" charset="0"/>
                </a:rPr>
                <a:t>B</a:t>
              </a:r>
              <a:r>
                <a:rPr lang="zh-CN" altLang="en-US" sz="2400">
                  <a:latin typeface="Arial" panose="020B0604020202090204" pitchFamily="34" charset="0"/>
                </a:rPr>
                <a:t>类地址其网络号为前两个字节，所以子网号为第三个字节前</a:t>
              </a:r>
              <a:r>
                <a:rPr lang="en-US" altLang="zh-CN" sz="2400">
                  <a:latin typeface="Arial" panose="020B0604020202090204" pitchFamily="34" charset="0"/>
                </a:rPr>
                <a:t>5</a:t>
              </a:r>
              <a:r>
                <a:rPr lang="zh-CN" altLang="en-US" sz="2400">
                  <a:latin typeface="Arial" panose="020B0604020202090204" pitchFamily="34" charset="0"/>
                </a:rPr>
                <a:t>位，即能表示</a:t>
              </a:r>
              <a:r>
                <a:rPr lang="en-US" altLang="zh-CN" sz="2400">
                  <a:latin typeface="Arial" panose="020B0604020202090204" pitchFamily="34" charset="0"/>
                </a:rPr>
                <a:t>2</a:t>
              </a:r>
              <a:r>
                <a:rPr lang="en-US" altLang="zh-CN" sz="2400" baseline="30000">
                  <a:latin typeface="Arial" panose="020B0604020202090204" pitchFamily="34" charset="0"/>
                </a:rPr>
                <a:t>5</a:t>
              </a:r>
              <a:r>
                <a:rPr lang="en-US" altLang="zh-CN" sz="2400">
                  <a:latin typeface="Arial" panose="020B0604020202090204" pitchFamily="34" charset="0"/>
                </a:rPr>
                <a:t>-2=30</a:t>
              </a:r>
              <a:r>
                <a:rPr lang="zh-CN" altLang="en-US" sz="2400">
                  <a:latin typeface="Arial" panose="020B0604020202090204" pitchFamily="34" charset="0"/>
                </a:rPr>
                <a:t>个网络。</a:t>
              </a:r>
            </a:p>
            <a:p>
              <a:pPr>
                <a:lnSpc>
                  <a:spcPct val="150000"/>
                </a:lnSpc>
              </a:pPr>
              <a:endParaRPr lang="zh-CN" altLang="en-US" sz="2400">
                <a:latin typeface="Arial" panose="020B060402020209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2400">
                <a:latin typeface="Arial" panose="020B060402020209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2400">
                <a:latin typeface="Arial" panose="020B0604020202090204" pitchFamily="34" charset="0"/>
              </a:endParaRPr>
            </a:p>
          </p:txBody>
        </p:sp>
        <p:sp>
          <p:nvSpPr>
            <p:cNvPr id="6" name="左大括号 5"/>
            <p:cNvSpPr/>
            <p:nvPr/>
          </p:nvSpPr>
          <p:spPr>
            <a:xfrm rot="5400000">
              <a:off x="3429000" y="2438400"/>
              <a:ext cx="228600" cy="23622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47" name="文本框 6"/>
            <p:cNvSpPr txBox="1"/>
            <p:nvPr/>
          </p:nvSpPr>
          <p:spPr>
            <a:xfrm>
              <a:off x="3105150" y="3100388"/>
              <a:ext cx="175260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b="0">
                  <a:ea typeface="宋体" panose="02010600030101010101" charset="-122"/>
                </a:rPr>
                <a:t>网络号</a:t>
              </a:r>
            </a:p>
          </p:txBody>
        </p:sp>
        <p:sp>
          <p:nvSpPr>
            <p:cNvPr id="8" name="左大括号 7"/>
            <p:cNvSpPr/>
            <p:nvPr/>
          </p:nvSpPr>
          <p:spPr>
            <a:xfrm rot="5400000">
              <a:off x="5229225" y="3355975"/>
              <a:ext cx="107950" cy="5588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49" name="文本框 8"/>
            <p:cNvSpPr txBox="1"/>
            <p:nvPr/>
          </p:nvSpPr>
          <p:spPr>
            <a:xfrm>
              <a:off x="4857750" y="3087992"/>
              <a:ext cx="175260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b="0">
                  <a:ea typeface="宋体" panose="02010600030101010101" charset="-122"/>
                </a:rPr>
                <a:t>子网号</a:t>
              </a:r>
            </a:p>
          </p:txBody>
        </p:sp>
        <p:sp>
          <p:nvSpPr>
            <p:cNvPr id="10" name="左大括号 9"/>
            <p:cNvSpPr/>
            <p:nvPr/>
          </p:nvSpPr>
          <p:spPr>
            <a:xfrm rot="5400000">
              <a:off x="6346032" y="2840832"/>
              <a:ext cx="228600" cy="155733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51" name="文本框 10"/>
            <p:cNvSpPr txBox="1"/>
            <p:nvPr/>
          </p:nvSpPr>
          <p:spPr>
            <a:xfrm>
              <a:off x="6096000" y="3075596"/>
              <a:ext cx="175260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b="0">
                  <a:ea typeface="宋体" panose="02010600030101010101" charset="-122"/>
                </a:rPr>
                <a:t>主机号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eaLnBrk="1" hangingPunct="1"/>
            <a:r>
              <a:rPr lang="en-US" altLang="zh-CN"/>
              <a:t>IP</a:t>
            </a:r>
            <a:r>
              <a:rPr lang="zh-CN" altLang="en-US"/>
              <a:t>数据报首部校验和算法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 vert="horz" wrap="square" lIns="91440" tIns="45720" rIns="91440" bIns="45720" numCol="1" anchor="t" anchorCtr="0" compatLnSpc="1">
            <a:normAutofit fontScale="92500"/>
          </a:bodyPr>
          <a:lstStyle/>
          <a:p>
            <a:pPr eaLnBrk="1" hangingPunct="1"/>
            <a:r>
              <a:rPr lang="zh-CN" altLang="en-US"/>
              <a:t>将对应的每个</a:t>
            </a:r>
            <a:r>
              <a:rPr lang="en-US" altLang="zh-CN"/>
              <a:t>16</a:t>
            </a:r>
            <a:r>
              <a:rPr lang="zh-CN" altLang="en-US"/>
              <a:t>位转换成</a:t>
            </a:r>
            <a:r>
              <a:rPr lang="en-US" altLang="zh-CN"/>
              <a:t>4</a:t>
            </a:r>
            <a:r>
              <a:rPr lang="zh-CN" altLang="en-US"/>
              <a:t>个十六进制数，然后将所有十六进制数求和，如果有进位，再将进位加到和的尾部，按位取反，既得校验和。</a:t>
            </a:r>
          </a:p>
          <a:p>
            <a:pPr eaLnBrk="1" hangingPunct="1"/>
            <a:r>
              <a:rPr lang="en-US" altLang="zh-CN"/>
              <a:t>4500</a:t>
            </a:r>
            <a:r>
              <a:rPr lang="zh-CN" altLang="en-US"/>
              <a:t>   </a:t>
            </a:r>
            <a:r>
              <a:rPr lang="en-US" altLang="zh-CN"/>
              <a:t>001C</a:t>
            </a:r>
            <a:r>
              <a:rPr lang="zh-CN" altLang="en-US"/>
              <a:t>   </a:t>
            </a:r>
            <a:r>
              <a:rPr lang="en-US" altLang="zh-CN"/>
              <a:t>0001</a:t>
            </a:r>
            <a:r>
              <a:rPr lang="zh-CN" altLang="en-US"/>
              <a:t>   </a:t>
            </a:r>
            <a:r>
              <a:rPr lang="en-US" altLang="zh-CN"/>
              <a:t>0000</a:t>
            </a:r>
            <a:r>
              <a:rPr lang="zh-CN" altLang="en-US"/>
              <a:t>   </a:t>
            </a:r>
            <a:r>
              <a:rPr lang="en-US" altLang="zh-CN"/>
              <a:t>0411</a:t>
            </a:r>
            <a:r>
              <a:rPr lang="zh-CN" altLang="en-US"/>
              <a:t>   </a:t>
            </a:r>
            <a:r>
              <a:rPr lang="en-US" altLang="zh-CN"/>
              <a:t>0000</a:t>
            </a:r>
            <a:r>
              <a:rPr lang="zh-CN" altLang="en-US"/>
              <a:t>   </a:t>
            </a:r>
            <a:r>
              <a:rPr lang="en-US" altLang="zh-CN"/>
              <a:t>0A0C</a:t>
            </a:r>
            <a:r>
              <a:rPr lang="zh-CN" altLang="en-US"/>
              <a:t>   </a:t>
            </a:r>
            <a:r>
              <a:rPr lang="en-US" altLang="zh-CN"/>
              <a:t>0E05</a:t>
            </a:r>
            <a:r>
              <a:rPr lang="zh-CN" altLang="en-US"/>
              <a:t>   </a:t>
            </a:r>
            <a:r>
              <a:rPr lang="en-US" altLang="zh-CN"/>
              <a:t>0C06</a:t>
            </a:r>
            <a:r>
              <a:rPr lang="zh-CN" altLang="en-US"/>
              <a:t>   </a:t>
            </a:r>
            <a:r>
              <a:rPr lang="en-US" altLang="zh-CN"/>
              <a:t>0709</a:t>
            </a:r>
            <a:endParaRPr lang="zh-CN" altLang="en-US"/>
          </a:p>
          <a:p>
            <a:pPr eaLnBrk="1" hangingPunct="1"/>
            <a:r>
              <a:rPr lang="zh-CN" altLang="en-US"/>
              <a:t>求和：</a:t>
            </a:r>
            <a:r>
              <a:rPr lang="en-US" altLang="zh-CN"/>
              <a:t>744E</a:t>
            </a:r>
            <a:endParaRPr lang="zh-CN" altLang="en-US"/>
          </a:p>
          <a:p>
            <a:pPr eaLnBrk="1" hangingPunct="1"/>
            <a:r>
              <a:rPr lang="zh-CN" altLang="en-US"/>
              <a:t>二进制：</a:t>
            </a:r>
            <a:r>
              <a:rPr lang="en-US" altLang="zh-CN"/>
              <a:t>0111010001001110</a:t>
            </a:r>
            <a:endParaRPr lang="zh-CN" altLang="en-US"/>
          </a:p>
          <a:p>
            <a:pPr eaLnBrk="1" hangingPunct="1"/>
            <a:r>
              <a:rPr lang="zh-CN" altLang="en-US"/>
              <a:t>取反即校验和：</a:t>
            </a:r>
            <a:r>
              <a:rPr lang="en-US" altLang="zh-CN"/>
              <a:t>1000101110110001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eaLnBrk="1" hangingPunct="1"/>
            <a:r>
              <a:rPr lang="en-US" altLang="zh-CN"/>
              <a:t>IP</a:t>
            </a:r>
            <a:r>
              <a:rPr lang="zh-CN" altLang="en-US"/>
              <a:t>数据报校验和算法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 vert="horz" wrap="square" lIns="91440" tIns="45720" rIns="91440" bIns="45720" numCol="1" anchor="t" anchorCtr="0" compatLnSpc="1">
            <a:normAutofit fontScale="67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接收端验证：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得到校验和为：</a:t>
            </a:r>
            <a:r>
              <a:rPr lang="en-US" altLang="zh-CN"/>
              <a:t>1000101110110001</a:t>
            </a:r>
            <a:endParaRPr lang="zh-CN" altLang="en-US"/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在和其它位求和：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/>
              <a:t>744E+8BB1=FFFF</a:t>
            </a:r>
            <a:endParaRPr lang="zh-CN" altLang="en-US"/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取反：</a:t>
            </a:r>
            <a:r>
              <a:rPr lang="en-US" altLang="zh-CN"/>
              <a:t>0000000000000000</a:t>
            </a:r>
            <a:endParaRPr lang="zh-CN" altLang="en-US"/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即得到校验和为</a:t>
            </a:r>
            <a:r>
              <a:rPr lang="en-US" altLang="zh-CN"/>
              <a:t>0</a:t>
            </a:r>
            <a:r>
              <a:rPr lang="zh-CN" altLang="en-US"/>
              <a:t>，即为正确。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eaLnBrk="1" hangingPunct="1"/>
            <a:r>
              <a:rPr lang="zh-CN" altLang="en-US"/>
              <a:t>练习题：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/>
              <a:t>4500</a:t>
            </a:r>
            <a:r>
              <a:rPr lang="zh-CN" altLang="en-US"/>
              <a:t>   </a:t>
            </a:r>
            <a:r>
              <a:rPr lang="en-US" altLang="zh-CN"/>
              <a:t>0031   89F5   0000 6E06 0000 DEB7  455D  C0A8  00DC</a:t>
            </a:r>
          </a:p>
          <a:p>
            <a:pPr eaLnBrk="1" hangingPunct="1"/>
            <a:r>
              <a:rPr lang="zh-CN" altLang="en-US"/>
              <a:t>求</a:t>
            </a:r>
            <a:r>
              <a:rPr lang="en-US" altLang="zh-CN"/>
              <a:t>IP</a:t>
            </a:r>
            <a:r>
              <a:rPr lang="zh-CN" altLang="en-US"/>
              <a:t>地址校验和。</a:t>
            </a:r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76500" y="2895600"/>
            <a:ext cx="7239000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b="0">
                <a:ea typeface="宋体" panose="02010600030101010101" charset="-122"/>
              </a:rPr>
              <a:t>和：</a:t>
            </a:r>
            <a:r>
              <a:rPr lang="en-US" altLang="zh-CN" sz="2400" b="0">
                <a:ea typeface="宋体" panose="02010600030101010101" charset="-122"/>
              </a:rPr>
              <a:t>322C4</a:t>
            </a:r>
            <a:r>
              <a:rPr lang="zh-CN" altLang="en-US" sz="2400" b="0">
                <a:ea typeface="宋体" panose="02010600030101010101" charset="-122"/>
              </a:rPr>
              <a:t>   </a:t>
            </a: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b="0">
                <a:ea typeface="宋体" panose="02010600030101010101" charset="-122"/>
              </a:rPr>
              <a:t>进位加到尾部：</a:t>
            </a:r>
            <a:r>
              <a:rPr lang="en-US" altLang="zh-CN" sz="2400" b="0">
                <a:ea typeface="宋体" panose="02010600030101010101" charset="-122"/>
              </a:rPr>
              <a:t>0003+22C4=22C7</a:t>
            </a:r>
            <a:endParaRPr lang="zh-CN" altLang="en-US" sz="2400" b="0">
              <a:ea typeface="宋体" panose="02010600030101010101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b="0">
                <a:ea typeface="宋体" panose="02010600030101010101" charset="-122"/>
              </a:rPr>
              <a:t>取反得校验和：</a:t>
            </a:r>
            <a:r>
              <a:rPr lang="en-US" altLang="zh-CN" sz="2400" b="0">
                <a:ea typeface="宋体" panose="02010600030101010101" charset="-122"/>
              </a:rPr>
              <a:t>~22C7=DD38</a:t>
            </a: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400" b="0">
              <a:ea typeface="宋体" panose="02010600030101010101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b="0">
                <a:ea typeface="宋体" panose="02010600030101010101" charset="-122"/>
              </a:rPr>
              <a:t>接收端验证：</a:t>
            </a:r>
            <a:r>
              <a:rPr lang="en-US" altLang="zh-CN" sz="2400" b="0">
                <a:ea typeface="宋体" panose="02010600030101010101" charset="-122"/>
              </a:rPr>
              <a:t>DD38+322C4=3FFFC</a:t>
            </a: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b="0">
                <a:ea typeface="宋体" panose="02010600030101010101" charset="-122"/>
              </a:rPr>
              <a:t>进位加到尾部：</a:t>
            </a:r>
            <a:r>
              <a:rPr lang="en-US" altLang="zh-CN" sz="2400" b="0">
                <a:ea typeface="宋体" panose="02010600030101010101" charset="-122"/>
              </a:rPr>
              <a:t>0003+FFFC=FFFF</a:t>
            </a: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b="0">
                <a:ea typeface="宋体" panose="02010600030101010101" charset="-122"/>
              </a:rPr>
              <a:t>取反：</a:t>
            </a:r>
            <a:r>
              <a:rPr lang="en-US" altLang="zh-CN" sz="2400" b="0">
                <a:ea typeface="宋体" panose="02010600030101010101" charset="-122"/>
              </a:rPr>
              <a:t>~FFFF=0000</a:t>
            </a:r>
            <a:endParaRPr lang="zh-CN" altLang="en-US" sz="2400" b="0">
              <a:ea typeface="宋体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879" y="0"/>
            <a:ext cx="105156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习题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00664" y="1219200"/>
            <a:ext cx="9210136" cy="2362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8480" indent="-538480" algn="just" eaLnBrk="1" hangingPunct="1">
              <a:buNone/>
            </a:pPr>
            <a:r>
              <a:rPr lang="en-US" altLang="zh-CN" sz="2400" dirty="0"/>
              <a:t>17. </a:t>
            </a:r>
            <a:r>
              <a:rPr lang="zh-CN" altLang="en-US" sz="2400" dirty="0"/>
              <a:t>一个</a:t>
            </a:r>
            <a:r>
              <a:rPr lang="en-US" altLang="zh-CN" sz="2400" dirty="0"/>
              <a:t>3200</a:t>
            </a:r>
            <a:r>
              <a:rPr lang="zh-CN" altLang="en-US" sz="2400" dirty="0"/>
              <a:t>位长的</a:t>
            </a:r>
            <a:r>
              <a:rPr lang="en-US" altLang="zh-CN" sz="2400" dirty="0"/>
              <a:t>TCP</a:t>
            </a:r>
            <a:r>
              <a:rPr lang="zh-CN" altLang="en-US" sz="2400" dirty="0"/>
              <a:t>报文传到</a:t>
            </a:r>
            <a:r>
              <a:rPr lang="en-US" altLang="zh-CN" sz="2400" dirty="0"/>
              <a:t>IP</a:t>
            </a:r>
            <a:r>
              <a:rPr lang="zh-CN" altLang="en-US" sz="2400" dirty="0"/>
              <a:t>层，加上</a:t>
            </a:r>
            <a:r>
              <a:rPr lang="en-US" altLang="zh-CN" sz="2400" dirty="0"/>
              <a:t>160</a:t>
            </a:r>
            <a:r>
              <a:rPr lang="zh-CN" altLang="en-US" sz="2400" dirty="0"/>
              <a:t>位的首部后成为数据报。下面的互联网由两个局域网通过路由器连接起来。但第二个局域网所能传送的最长数据帧中的数据部分只有</a:t>
            </a:r>
            <a:r>
              <a:rPr lang="en-US" altLang="zh-CN" sz="2400" dirty="0"/>
              <a:t>1200</a:t>
            </a:r>
            <a:r>
              <a:rPr lang="zh-CN" altLang="en-US" sz="2400" dirty="0"/>
              <a:t>位。因此数据报在路由器必须进行分片。试问第二个局域网向其上层要传送多少比特的数据（这里的</a:t>
            </a:r>
            <a:r>
              <a:rPr lang="zh-CN" altLang="en-US" sz="2400" dirty="0">
                <a:latin typeface="楷体" panose="02010609060101010101" pitchFamily="49" charset="-122"/>
              </a:rPr>
              <a:t>“</a:t>
            </a:r>
            <a:r>
              <a:rPr lang="zh-CN" altLang="en-US" sz="2400" dirty="0"/>
              <a:t>数据</a:t>
            </a:r>
            <a:r>
              <a:rPr lang="zh-CN" altLang="en-US" sz="2400" dirty="0">
                <a:latin typeface="楷体" panose="02010609060101010101" pitchFamily="49" charset="-122"/>
              </a:rPr>
              <a:t>”</a:t>
            </a:r>
            <a:r>
              <a:rPr lang="zh-CN" altLang="en-US" sz="2400" dirty="0"/>
              <a:t>当然指的是局域网看见的数据）</a:t>
            </a:r>
            <a:r>
              <a:rPr lang="en-US" altLang="zh-CN" sz="2400" dirty="0"/>
              <a:t>? </a:t>
            </a:r>
          </a:p>
        </p:txBody>
      </p:sp>
      <p:sp>
        <p:nvSpPr>
          <p:cNvPr id="48845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1000664" y="3657600"/>
            <a:ext cx="9210136" cy="2895600"/>
          </a:xfrm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buNone/>
            </a:pPr>
            <a:r>
              <a:rPr lang="zh-CN" altLang="en-US" sz="2400" dirty="0"/>
              <a:t>解：第二个局域网所能传送的最长数据帧中的数据部分只有</a:t>
            </a:r>
            <a:r>
              <a:rPr lang="en-US" altLang="zh-CN" sz="2400" dirty="0"/>
              <a:t>1200bit</a:t>
            </a:r>
            <a:r>
              <a:rPr lang="zh-CN" altLang="en-US" sz="2400" dirty="0"/>
              <a:t>，即每个</a:t>
            </a:r>
            <a:r>
              <a:rPr lang="en-US" altLang="zh-CN" sz="2400" dirty="0"/>
              <a:t>IP</a:t>
            </a:r>
            <a:r>
              <a:rPr lang="zh-CN" altLang="en-US" sz="2400" dirty="0"/>
              <a:t>数据片的数据部分</a:t>
            </a:r>
            <a:r>
              <a:rPr lang="en-US" altLang="zh-CN" sz="2400" dirty="0"/>
              <a:t>&lt;1200-160(bit)</a:t>
            </a:r>
            <a:r>
              <a:rPr lang="zh-CN" altLang="en-US" sz="2400" dirty="0"/>
              <a:t>，由于片偏移是以</a:t>
            </a:r>
            <a:r>
              <a:rPr lang="en-US" altLang="zh-CN" sz="2400" dirty="0"/>
              <a:t>8</a:t>
            </a:r>
            <a:r>
              <a:rPr lang="zh-CN" altLang="en-US" sz="2400" dirty="0"/>
              <a:t>字节即</a:t>
            </a:r>
            <a:r>
              <a:rPr lang="en-US" altLang="zh-CN" sz="2400" dirty="0"/>
              <a:t>64bit</a:t>
            </a:r>
            <a:r>
              <a:rPr lang="zh-CN" altLang="en-US" sz="2400" dirty="0"/>
              <a:t>为单位的，所以</a:t>
            </a:r>
            <a:r>
              <a:rPr lang="en-US" altLang="zh-CN" sz="2400" dirty="0"/>
              <a:t>IP</a:t>
            </a:r>
            <a:r>
              <a:rPr lang="zh-CN" altLang="en-US" sz="2400" dirty="0"/>
              <a:t>数据片的数据部分最大不超过</a:t>
            </a:r>
            <a:r>
              <a:rPr lang="en-US" altLang="zh-CN" sz="2400" dirty="0"/>
              <a:t>1024bit</a:t>
            </a:r>
            <a:r>
              <a:rPr lang="zh-CN" altLang="en-US" sz="2400" dirty="0"/>
              <a:t>，这样</a:t>
            </a:r>
            <a:r>
              <a:rPr lang="en-US" altLang="zh-CN" sz="2400" dirty="0"/>
              <a:t>3200bit</a:t>
            </a:r>
            <a:r>
              <a:rPr lang="zh-CN" altLang="en-US" sz="2400" dirty="0"/>
              <a:t>的报文要分</a:t>
            </a:r>
            <a:r>
              <a:rPr lang="en-US" altLang="zh-CN" sz="2400" dirty="0"/>
              <a:t>4</a:t>
            </a:r>
            <a:r>
              <a:rPr lang="zh-CN" altLang="en-US" sz="2400" dirty="0"/>
              <a:t>个数据片，所以第二个局域网向上传送的比特数等于（</a:t>
            </a:r>
            <a:r>
              <a:rPr lang="en-US" altLang="zh-CN" sz="2400" dirty="0"/>
              <a:t>3200+4×160</a:t>
            </a:r>
            <a:r>
              <a:rPr lang="zh-CN" altLang="en-US" sz="2400" dirty="0"/>
              <a:t>），共</a:t>
            </a:r>
            <a:r>
              <a:rPr lang="en-US" altLang="zh-CN" sz="2400" dirty="0"/>
              <a:t>3840bit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4683" y="1057874"/>
            <a:ext cx="10515600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zh-CN" dirty="0"/>
              <a:t>已知传输层向下传送的一个数据报长度为</a:t>
            </a:r>
            <a:r>
              <a:rPr lang="en-US" altLang="zh-CN" dirty="0"/>
              <a:t>4000B</a:t>
            </a:r>
            <a:r>
              <a:rPr lang="zh-CN" altLang="zh-CN" dirty="0"/>
              <a:t>（固定首部长度）。现在正要经过一个网络传送，但此网络能够传送的最大数据单元长度为</a:t>
            </a:r>
            <a:r>
              <a:rPr lang="en-US" altLang="zh-CN" dirty="0"/>
              <a:t>1500B</a:t>
            </a:r>
            <a:r>
              <a:rPr lang="zh-CN" altLang="zh-CN" dirty="0"/>
              <a:t>，①试问应当划分为几个短些的数据报片？②各数据报片的数据字段长度、片偏移字段和</a:t>
            </a:r>
            <a:r>
              <a:rPr lang="en-US" altLang="zh-CN" dirty="0"/>
              <a:t>MF</a:t>
            </a:r>
            <a:r>
              <a:rPr lang="zh-CN" altLang="zh-CN" dirty="0"/>
              <a:t>标志应为何值？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0177" y="652433"/>
            <a:ext cx="10515600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/>
            <a:r>
              <a:rPr lang="zh-CN" altLang="zh-CN" dirty="0"/>
              <a:t>需每个数据单元可传送的数据长度是</a:t>
            </a:r>
            <a:r>
              <a:rPr lang="en-US" altLang="zh-CN" dirty="0"/>
              <a:t>1500B – 20B = </a:t>
            </a:r>
            <a:r>
              <a:rPr lang="en-US" altLang="zh-CN" dirty="0" smtClean="0"/>
              <a:t>1480B</a:t>
            </a:r>
            <a:endParaRPr lang="zh-CN" altLang="zh-CN" dirty="0"/>
          </a:p>
          <a:p>
            <a:pPr algn="just" eaLnBrk="1" hangingPunct="1"/>
            <a:r>
              <a:rPr lang="zh-CN" altLang="zh-CN" dirty="0"/>
              <a:t>所以，划分数据片的个数</a:t>
            </a:r>
            <a:r>
              <a:rPr lang="en-US" altLang="zh-CN" dirty="0"/>
              <a:t> = </a:t>
            </a:r>
            <a:r>
              <a:rPr lang="en-US" altLang="zh-CN" dirty="0" err="1"/>
              <a:t>int</a:t>
            </a:r>
            <a:r>
              <a:rPr lang="en-US" altLang="zh-CN" dirty="0"/>
              <a:t>(4000/1480) + 1 = 3</a:t>
            </a:r>
            <a:r>
              <a:rPr lang="zh-CN" altLang="zh-CN" dirty="0"/>
              <a:t>个。</a:t>
            </a:r>
            <a:endParaRPr lang="en-US" altLang="zh-CN" dirty="0"/>
          </a:p>
          <a:p>
            <a:pPr algn="just" eaLnBrk="1" hangingPunct="1">
              <a:spcBef>
                <a:spcPct val="0"/>
              </a:spcBef>
              <a:buClrTx/>
              <a:buNone/>
            </a:pPr>
            <a:r>
              <a:rPr lang="zh-CN" altLang="en-US" dirty="0" smtClean="0"/>
              <a:t>  片</a:t>
            </a:r>
            <a:r>
              <a:rPr lang="zh-CN" altLang="en-US" dirty="0"/>
              <a:t>偏移量 </a:t>
            </a:r>
            <a:r>
              <a:rPr lang="en-US" altLang="zh-CN" dirty="0"/>
              <a:t>= </a:t>
            </a:r>
            <a:r>
              <a:rPr lang="zh-CN" altLang="en-US" dirty="0"/>
              <a:t>各数据片第一个字节数</a:t>
            </a:r>
            <a:r>
              <a:rPr lang="en-US" altLang="zh-CN" dirty="0"/>
              <a:t>/8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zh-CN" altLang="en-US" dirty="0" smtClean="0"/>
              <a:t>  既</a:t>
            </a:r>
            <a:r>
              <a:rPr lang="zh-CN" altLang="en-US" dirty="0"/>
              <a:t>，第一个数据片片偏移量 </a:t>
            </a:r>
            <a:r>
              <a:rPr lang="en-US" altLang="zh-CN" dirty="0"/>
              <a:t>= 0/8 = 0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zh-CN" altLang="en-US" dirty="0" smtClean="0"/>
              <a:t>  第二</a:t>
            </a:r>
            <a:r>
              <a:rPr lang="zh-CN" altLang="en-US" dirty="0"/>
              <a:t>个数据片片偏移量 </a:t>
            </a:r>
            <a:r>
              <a:rPr lang="en-US" altLang="zh-CN" dirty="0"/>
              <a:t>= 1480/8 = 185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zh-CN" dirty="0"/>
              <a:t>  </a:t>
            </a:r>
            <a:r>
              <a:rPr lang="zh-CN" altLang="en-US" dirty="0" smtClean="0"/>
              <a:t>第三</a:t>
            </a:r>
            <a:r>
              <a:rPr lang="zh-CN" altLang="en-US" dirty="0"/>
              <a:t>个数据片片偏移量 </a:t>
            </a:r>
            <a:r>
              <a:rPr lang="en-US" altLang="zh-CN" dirty="0"/>
              <a:t>= 2960/8 = 370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zh-CN" altLang="en-US" dirty="0" smtClean="0"/>
              <a:t>  </a:t>
            </a:r>
            <a:r>
              <a:rPr lang="zh-CN" altLang="en-US" dirty="0"/>
              <a:t>各</a:t>
            </a:r>
            <a:r>
              <a:rPr lang="zh-CN" altLang="en-US" dirty="0" smtClean="0"/>
              <a:t>数据</a:t>
            </a:r>
            <a:r>
              <a:rPr lang="zh-CN" altLang="en-US" dirty="0"/>
              <a:t>片的数据长度、片偏移量和</a:t>
            </a:r>
            <a:r>
              <a:rPr lang="en-US" altLang="zh-CN" dirty="0"/>
              <a:t>MF</a:t>
            </a:r>
            <a:r>
              <a:rPr lang="zh-CN" altLang="en-US" dirty="0"/>
              <a:t>标志如下表：</a:t>
            </a:r>
            <a:endParaRPr lang="en-US" altLang="en-US" b="0" dirty="0">
              <a:ea typeface="宋体" panose="02010600030101010101" charset="-122"/>
            </a:endParaRPr>
          </a:p>
          <a:p>
            <a:pPr algn="just" eaLnBrk="1" hangingPunct="1"/>
            <a:endParaRPr lang="zh-CN" altLang="en-US" dirty="0"/>
          </a:p>
        </p:txBody>
      </p:sp>
      <p:graphicFrame>
        <p:nvGraphicFramePr>
          <p:cNvPr id="44035" name="表格 44034"/>
          <p:cNvGraphicFramePr/>
          <p:nvPr>
            <p:extLst>
              <p:ext uri="{D42A27DB-BD31-4B8C-83A1-F6EECF244321}">
                <p14:modId xmlns:p14="http://schemas.microsoft.com/office/powerpoint/2010/main" val="1303409899"/>
              </p:ext>
            </p:extLst>
          </p:nvPr>
        </p:nvGraphicFramePr>
        <p:xfrm>
          <a:off x="2380890" y="3817188"/>
          <a:ext cx="5791200" cy="1600200"/>
        </p:xfrm>
        <a:graphic>
          <a:graphicData uri="http://schemas.openxmlformats.org/drawingml/2006/table">
            <a:tbl>
              <a:tblPr/>
              <a:tblGrid>
                <a:gridCol w="1506855"/>
                <a:gridCol w="1054100"/>
                <a:gridCol w="1400175"/>
                <a:gridCol w="796925"/>
                <a:gridCol w="1033145"/>
              </a:tblGrid>
              <a:tr h="3206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1400" dirty="0">
                          <a:latin typeface="Times New Roman" panose="02020703060505090304" pitchFamily="18" charset="0"/>
                        </a:rPr>
                        <a:t> </a:t>
                      </a:r>
                      <a:endParaRPr lang="zh-CN" altLang="en-US" sz="1400" dirty="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400">
                          <a:latin typeface="Times New Roman" panose="02020703060505090304" pitchFamily="18" charset="0"/>
                        </a:rPr>
                        <a:t>总长度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400">
                          <a:latin typeface="Times New Roman" panose="02020703060505090304" pitchFamily="18" charset="0"/>
                        </a:rPr>
                        <a:t>数据长度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1400">
                          <a:latin typeface="Times New Roman" panose="02020703060505090304" pitchFamily="18" charset="0"/>
                        </a:rPr>
                        <a:t>MF</a:t>
                      </a:r>
                      <a:endParaRPr lang="zh-CN" altLang="en-US" sz="140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400">
                          <a:latin typeface="Times New Roman" panose="02020703060505090304" pitchFamily="18" charset="0"/>
                        </a:rPr>
                        <a:t>片偏移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90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400" dirty="0">
                          <a:latin typeface="Times New Roman" panose="02020703060505090304" pitchFamily="18" charset="0"/>
                        </a:rPr>
                        <a:t>原始数据报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1400">
                          <a:latin typeface="Times New Roman" panose="02020703060505090304" pitchFamily="18" charset="0"/>
                        </a:rPr>
                        <a:t>4000</a:t>
                      </a:r>
                      <a:endParaRPr lang="zh-CN" altLang="en-US" sz="140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1400" dirty="0">
                          <a:latin typeface="Times New Roman" panose="02020703060505090304" pitchFamily="18" charset="0"/>
                        </a:rPr>
                        <a:t>3980</a:t>
                      </a:r>
                      <a:endParaRPr lang="zh-CN" altLang="en-US" sz="1400" dirty="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1400">
                          <a:latin typeface="Times New Roman" panose="02020703060505090304" pitchFamily="18" charset="0"/>
                        </a:rPr>
                        <a:t>0</a:t>
                      </a:r>
                      <a:endParaRPr lang="zh-CN" altLang="en-US" sz="140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1400">
                          <a:latin typeface="Times New Roman" panose="02020703060505090304" pitchFamily="18" charset="0"/>
                        </a:rPr>
                        <a:t>0</a:t>
                      </a:r>
                      <a:endParaRPr lang="zh-CN" altLang="en-US" sz="140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6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1400">
                          <a:latin typeface="Times New Roman" panose="02020703060505090304" pitchFamily="18" charset="0"/>
                        </a:rPr>
                        <a:t>数据报片1</a:t>
                      </a:r>
                      <a:endParaRPr lang="zh-CN" altLang="en-US" sz="140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1400" dirty="0">
                          <a:latin typeface="Times New Roman" panose="02020703060505090304" pitchFamily="18" charset="0"/>
                        </a:rPr>
                        <a:t>1500</a:t>
                      </a:r>
                      <a:endParaRPr lang="zh-CN" altLang="en-US" sz="1400" dirty="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1400" dirty="0">
                          <a:latin typeface="Times New Roman" panose="02020703060505090304" pitchFamily="18" charset="0"/>
                        </a:rPr>
                        <a:t>1480</a:t>
                      </a:r>
                      <a:endParaRPr lang="zh-CN" altLang="en-US" sz="1400" dirty="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1400">
                          <a:latin typeface="Times New Roman" panose="02020703060505090304" pitchFamily="18" charset="0"/>
                        </a:rPr>
                        <a:t>1</a:t>
                      </a:r>
                      <a:endParaRPr lang="zh-CN" altLang="en-US" sz="140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1400">
                          <a:latin typeface="Times New Roman" panose="02020703060505090304" pitchFamily="18" charset="0"/>
                        </a:rPr>
                        <a:t>0</a:t>
                      </a:r>
                      <a:endParaRPr lang="zh-CN" altLang="en-US" sz="140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90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1400">
                          <a:latin typeface="Times New Roman" panose="02020703060505090304" pitchFamily="18" charset="0"/>
                        </a:rPr>
                        <a:t>数据报片2</a:t>
                      </a:r>
                      <a:endParaRPr lang="zh-CN" altLang="en-US" sz="140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1400" dirty="0">
                          <a:latin typeface="Times New Roman" panose="02020703060505090304" pitchFamily="18" charset="0"/>
                        </a:rPr>
                        <a:t>1500</a:t>
                      </a:r>
                      <a:endParaRPr lang="zh-CN" altLang="en-US" sz="1400" dirty="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1400" dirty="0">
                          <a:latin typeface="Times New Roman" panose="02020703060505090304" pitchFamily="18" charset="0"/>
                        </a:rPr>
                        <a:t>1480</a:t>
                      </a:r>
                      <a:endParaRPr lang="zh-CN" altLang="en-US" sz="1400" dirty="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1400">
                          <a:latin typeface="Times New Roman" panose="02020703060505090304" pitchFamily="18" charset="0"/>
                        </a:rPr>
                        <a:t>1</a:t>
                      </a:r>
                      <a:endParaRPr lang="zh-CN" altLang="en-US" sz="140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1400">
                          <a:latin typeface="Times New Roman" panose="02020703060505090304" pitchFamily="18" charset="0"/>
                        </a:rPr>
                        <a:t>185</a:t>
                      </a:r>
                      <a:endParaRPr lang="zh-CN" altLang="en-US" sz="140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6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1400">
                          <a:latin typeface="Times New Roman" panose="02020703060505090304" pitchFamily="18" charset="0"/>
                        </a:rPr>
                        <a:t>数据报片3</a:t>
                      </a:r>
                      <a:endParaRPr lang="zh-CN" altLang="en-US" sz="140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1400" dirty="0">
                          <a:latin typeface="Times New Roman" panose="02020703060505090304" pitchFamily="18" charset="0"/>
                        </a:rPr>
                        <a:t>1040</a:t>
                      </a:r>
                      <a:endParaRPr lang="zh-CN" altLang="en-US" sz="1400" dirty="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1400" dirty="0">
                          <a:latin typeface="Times New Roman" panose="02020703060505090304" pitchFamily="18" charset="0"/>
                        </a:rPr>
                        <a:t>1020</a:t>
                      </a:r>
                      <a:endParaRPr lang="zh-CN" altLang="en-US" sz="1400" dirty="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1400">
                          <a:latin typeface="Times New Roman" panose="02020703060505090304" pitchFamily="18" charset="0"/>
                        </a:rPr>
                        <a:t>0</a:t>
                      </a:r>
                      <a:endParaRPr lang="zh-CN" altLang="en-US" sz="140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1400" dirty="0">
                          <a:latin typeface="Times New Roman" panose="02020703060505090304" pitchFamily="18" charset="0"/>
                        </a:rPr>
                        <a:t>370</a:t>
                      </a:r>
                      <a:endParaRPr lang="zh-CN" altLang="en-US" sz="1400" dirty="0">
                        <a:latin typeface="Times New Roman" panose="0202070306050509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/>
              <a:t>4.6.1  </a:t>
            </a:r>
            <a:r>
              <a:rPr lang="zh-CN" altLang="en-US"/>
              <a:t>子网的划分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如何计算主机的数量</a:t>
            </a:r>
          </a:p>
          <a:p>
            <a:pPr lvl="1"/>
            <a:r>
              <a:rPr lang="zh-CN" altLang="en-US" dirty="0"/>
              <a:t>观察子网掩码的二进制形式，确定作为主机号的位数</a:t>
            </a:r>
            <a:r>
              <a:rPr lang="en-US" altLang="zh-CN" i="1" dirty="0">
                <a:latin typeface="Times New Roman" panose="02020703060505090304" pitchFamily="18" charset="0"/>
              </a:rPr>
              <a:t>n</a:t>
            </a:r>
            <a:r>
              <a:rPr lang="zh-CN" altLang="en-US" i="1" dirty="0">
                <a:latin typeface="Times New Roman" panose="02020703060505090304" pitchFamily="18" charset="0"/>
              </a:rPr>
              <a:t>。</a:t>
            </a:r>
          </a:p>
          <a:p>
            <a:pPr lvl="1"/>
            <a:r>
              <a:rPr lang="zh-CN" altLang="en-US" dirty="0"/>
              <a:t>子网内主机的数量为</a:t>
            </a:r>
            <a:r>
              <a:rPr lang="en-US" altLang="zh-CN" dirty="0">
                <a:latin typeface="Times New Roman" panose="02020703060505090304" pitchFamily="18" charset="0"/>
              </a:rPr>
              <a:t>2</a:t>
            </a:r>
            <a:r>
              <a:rPr lang="en-US" altLang="zh-CN" i="1" baseline="30000" dirty="0">
                <a:latin typeface="Times New Roman" panose="02020703060505090304" pitchFamily="18" charset="0"/>
              </a:rPr>
              <a:t>n</a:t>
            </a:r>
            <a:r>
              <a:rPr lang="en-US" altLang="zh-CN" dirty="0">
                <a:latin typeface="Times New Roman" panose="02020703060505090304" pitchFamily="18" charset="0"/>
              </a:rPr>
              <a:t>-2</a:t>
            </a:r>
            <a:endParaRPr lang="zh-CN" altLang="en-US" dirty="0">
              <a:latin typeface="Times New Roman" panose="02020703060505090304" pitchFamily="18" charset="0"/>
            </a:endParaRPr>
          </a:p>
          <a:p>
            <a:pPr lvl="1"/>
            <a:r>
              <a:rPr lang="zh-CN" altLang="en-US" dirty="0"/>
              <a:t>总的主机数量即为所有子网内主机数量之和</a:t>
            </a:r>
            <a:endParaRPr lang="en-US" altLang="zh-CN" dirty="0"/>
          </a:p>
          <a:p>
            <a:pPr lvl="1"/>
            <a:endParaRPr lang="zh-CN" altLang="en-US" dirty="0">
              <a:latin typeface="Times New Roman" panose="0202070306050509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70186" y="3801035"/>
            <a:ext cx="8815107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  <a:cs typeface="+mn-cs"/>
              </a:defRPr>
            </a:lvl5pPr>
          </a:lstStyle>
          <a:p>
            <a:pPr lvl="0" algn="ctr"/>
            <a:r>
              <a: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（主机部分全部为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的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IP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）和最后一个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IP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（即主机部分全部为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的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IP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）不能分配给主机使用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习题</a:t>
            </a:r>
            <a:endParaRPr kumimoji="1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1684" y="1565648"/>
            <a:ext cx="10515600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lvl="1" indent="0">
              <a:buClr>
                <a:schemeClr val="bg2"/>
              </a:buClr>
              <a:buSzPct val="75000"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）一网络的子网掩码为</a:t>
            </a:r>
            <a:r>
              <a:rPr lang="en-US" altLang="zh-CN" dirty="0"/>
              <a:t>255.255.255.224</a:t>
            </a:r>
            <a:r>
              <a:rPr lang="zh-CN" altLang="en-US" dirty="0"/>
              <a:t>，问该网络能够连接多少个主机？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21684" y="2169171"/>
            <a:ext cx="96762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b="0" dirty="0">
                <a:ea typeface="宋体" panose="02010600030101010101" charset="-122"/>
              </a:rPr>
              <a:t>子网掩码为</a:t>
            </a:r>
            <a:r>
              <a:rPr lang="en-US" altLang="zh-CN" sz="2400" b="0" dirty="0">
                <a:solidFill>
                  <a:srgbClr val="FF0000"/>
                </a:solidFill>
                <a:ea typeface="宋体" panose="02010600030101010101" charset="-122"/>
              </a:rPr>
              <a:t>11111111.11111111.11111111.111</a:t>
            </a:r>
            <a:r>
              <a:rPr lang="en-US" altLang="zh-CN" sz="2400" b="0" dirty="0">
                <a:solidFill>
                  <a:srgbClr val="00B050"/>
                </a:solidFill>
                <a:ea typeface="宋体" panose="02010600030101010101" charset="-122"/>
              </a:rPr>
              <a:t>00000</a:t>
            </a:r>
            <a:endParaRPr lang="zh-CN" altLang="en-US" sz="2400" b="0" dirty="0">
              <a:solidFill>
                <a:srgbClr val="00B050"/>
              </a:solidFill>
              <a:ea typeface="宋体" panose="02010600030101010101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b="0" dirty="0">
                <a:ea typeface="宋体" panose="02010600030101010101" charset="-122"/>
              </a:rPr>
              <a:t>所以主机号有</a:t>
            </a:r>
            <a:r>
              <a:rPr lang="en-US" altLang="zh-CN" sz="2400" b="0" dirty="0">
                <a:ea typeface="宋体" panose="02010600030101010101" charset="-122"/>
              </a:rPr>
              <a:t>5</a:t>
            </a:r>
            <a:r>
              <a:rPr lang="zh-CN" altLang="en-US" sz="2400" b="0" dirty="0">
                <a:ea typeface="宋体" panose="02010600030101010101" charset="-122"/>
              </a:rPr>
              <a:t>位，因此能够连接的主机数目为</a:t>
            </a:r>
            <a:r>
              <a:rPr lang="en-US" altLang="zh-CN" sz="2400" b="0" dirty="0">
                <a:ea typeface="宋体" panose="02010600030101010101" charset="-122"/>
              </a:rPr>
              <a:t>2</a:t>
            </a:r>
            <a:r>
              <a:rPr lang="en-US" altLang="zh-CN" sz="2400" b="0" baseline="30000" dirty="0">
                <a:ea typeface="宋体" panose="02010600030101010101" charset="-122"/>
              </a:rPr>
              <a:t>5</a:t>
            </a:r>
            <a:r>
              <a:rPr lang="en-US" altLang="zh-CN" sz="2400" b="0" dirty="0">
                <a:ea typeface="宋体" panose="02010600030101010101" charset="-122"/>
              </a:rPr>
              <a:t>-2=30</a:t>
            </a:r>
            <a:r>
              <a:rPr lang="zh-CN" altLang="en-US" sz="2400" b="0" dirty="0">
                <a:ea typeface="宋体" panose="02010600030101010101" charset="-122"/>
              </a:rPr>
              <a:t>台。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991720" y="3846534"/>
            <a:ext cx="10362079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  <a:cs typeface="+mn-cs"/>
              </a:defRPr>
            </a:lvl5pPr>
          </a:lstStyle>
          <a:p>
            <a:pPr lvl="0" algn="ctr"/>
            <a:r>
              <a: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（主机部分全部为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的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IP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）和最后一个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IP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（即主机部分全部为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的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IP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）不能分配给主机使用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4000"/>
              <a:t>4.6.1  </a:t>
            </a:r>
            <a:r>
              <a:rPr lang="zh-CN" altLang="en-US" sz="4000"/>
              <a:t>子网的划分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idx="1"/>
          </p:nvPr>
        </p:nvSpPr>
        <p:spPr>
          <a:xfrm>
            <a:off x="941293" y="1443318"/>
            <a:ext cx="10174941" cy="5334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indent="0" defTabSz="220980" eaLnBrk="1" hangingPunct="1">
              <a:lnSpc>
                <a:spcPct val="90000"/>
              </a:lnSpc>
              <a:buSzPct val="105000"/>
              <a:buNone/>
            </a:pPr>
            <a:r>
              <a:rPr lang="en-US" altLang="zh-CN" dirty="0"/>
              <a:t>2</a:t>
            </a:r>
            <a:r>
              <a:rPr lang="zh-CN" altLang="en-US" dirty="0"/>
              <a:t>、子网掩码（习题）</a:t>
            </a:r>
          </a:p>
          <a:p>
            <a:pPr marL="898525" lvl="1" indent="-718820" defTabSz="220980" eaLnBrk="1" hangingPunct="1">
              <a:buClrTx/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）子网掩码为</a:t>
            </a:r>
            <a:r>
              <a:rPr lang="en-US" altLang="zh-CN" dirty="0"/>
              <a:t>255.255.0.0</a:t>
            </a:r>
            <a:r>
              <a:rPr lang="zh-CN" altLang="en-US" dirty="0"/>
              <a:t>代表什么意思？</a:t>
            </a:r>
          </a:p>
          <a:p>
            <a:pPr marL="898525" lvl="1" indent="-718820" defTabSz="220980" eaLnBrk="1" hangingPunct="1">
              <a:buClrTx/>
              <a:buNone/>
            </a:pP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364875" y="2480767"/>
            <a:ext cx="9321053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Pct val="100000"/>
              <a:buFont typeface="Arial" panose="020B0604020202090204" pitchFamily="34" charset="0"/>
              <a:buChar char="•"/>
            </a:pPr>
            <a:r>
              <a:rPr lang="zh-CN" altLang="en-US" sz="2400" b="0" dirty="0">
                <a:ea typeface="宋体" panose="02010600030101010101" charset="-122"/>
              </a:rPr>
              <a:t>该子网掩码对应</a:t>
            </a:r>
            <a:r>
              <a:rPr lang="en-US" altLang="zh-CN" sz="2400" b="0" dirty="0">
                <a:ea typeface="宋体" panose="02010600030101010101" charset="-122"/>
              </a:rPr>
              <a:t>A</a:t>
            </a:r>
            <a:r>
              <a:rPr lang="zh-CN" altLang="en-US" sz="2400" b="0" dirty="0">
                <a:ea typeface="宋体" panose="02010600030101010101" charset="-122"/>
              </a:rPr>
              <a:t>类</a:t>
            </a:r>
            <a:r>
              <a:rPr lang="en-US" altLang="zh-CN" sz="2400" b="0" dirty="0">
                <a:ea typeface="宋体" panose="02010600030101010101" charset="-122"/>
              </a:rPr>
              <a:t>IP</a:t>
            </a:r>
            <a:r>
              <a:rPr lang="zh-CN" altLang="en-US" sz="2400" b="0" dirty="0">
                <a:ea typeface="宋体" panose="02010600030101010101" charset="-122"/>
              </a:rPr>
              <a:t>地址时：其包含</a:t>
            </a:r>
            <a:r>
              <a:rPr lang="en-US" altLang="zh-CN" sz="2400" b="0" dirty="0">
                <a:ea typeface="宋体" panose="02010600030101010101" charset="-122"/>
              </a:rPr>
              <a:t>2</a:t>
            </a:r>
            <a:r>
              <a:rPr lang="en-US" altLang="zh-CN" sz="2400" b="0" baseline="30000" dirty="0">
                <a:ea typeface="宋体" panose="02010600030101010101" charset="-122"/>
              </a:rPr>
              <a:t>8</a:t>
            </a:r>
            <a:r>
              <a:rPr lang="en-US" altLang="zh-CN" sz="2400" b="0" dirty="0">
                <a:ea typeface="宋体" panose="02010600030101010101" charset="-122"/>
              </a:rPr>
              <a:t>-2=254</a:t>
            </a:r>
            <a:r>
              <a:rPr lang="zh-CN" altLang="en-US" sz="2400" b="0" dirty="0">
                <a:ea typeface="宋体" panose="02010600030101010101" charset="-122"/>
              </a:rPr>
              <a:t>个子网，每个子网的主机数为</a:t>
            </a:r>
            <a:r>
              <a:rPr lang="en-US" altLang="zh-CN" sz="2400" b="0" dirty="0">
                <a:ea typeface="宋体" panose="02010600030101010101" charset="-122"/>
              </a:rPr>
              <a:t>2</a:t>
            </a:r>
            <a:r>
              <a:rPr lang="en-US" altLang="zh-CN" sz="2400" b="0" baseline="30000" dirty="0">
                <a:ea typeface="宋体" panose="02010600030101010101" charset="-122"/>
              </a:rPr>
              <a:t>16</a:t>
            </a:r>
            <a:r>
              <a:rPr lang="en-US" altLang="zh-CN" sz="2400" b="0" dirty="0">
                <a:ea typeface="宋体" panose="02010600030101010101" charset="-122"/>
              </a:rPr>
              <a:t>-2</a:t>
            </a:r>
            <a:r>
              <a:rPr lang="zh-CN" altLang="en-US" sz="2400" b="0" dirty="0">
                <a:ea typeface="宋体" panose="02010600030101010101" charset="-122"/>
              </a:rPr>
              <a:t>个。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Pct val="100000"/>
              <a:buFont typeface="Arial" panose="020B0604020202090204" pitchFamily="34" charset="0"/>
              <a:buChar char="•"/>
            </a:pPr>
            <a:r>
              <a:rPr lang="zh-CN" altLang="en-US" sz="2400" b="0" dirty="0">
                <a:ea typeface="宋体" panose="02010600030101010101" charset="-122"/>
              </a:rPr>
              <a:t>该子网掩码对应</a:t>
            </a:r>
            <a:r>
              <a:rPr lang="en-US" altLang="zh-CN" sz="2400" b="0" dirty="0">
                <a:ea typeface="宋体" panose="02010600030101010101" charset="-122"/>
              </a:rPr>
              <a:t>B</a:t>
            </a:r>
            <a:r>
              <a:rPr lang="zh-CN" altLang="en-US" sz="2400" b="0" dirty="0">
                <a:ea typeface="宋体" panose="02010600030101010101" charset="-122"/>
              </a:rPr>
              <a:t>类</a:t>
            </a:r>
            <a:r>
              <a:rPr lang="en-US" altLang="zh-CN" sz="2400" b="0" dirty="0">
                <a:ea typeface="宋体" panose="02010600030101010101" charset="-122"/>
              </a:rPr>
              <a:t>IP</a:t>
            </a:r>
            <a:r>
              <a:rPr lang="zh-CN" altLang="en-US" sz="2400" b="0" dirty="0">
                <a:ea typeface="宋体" panose="02010600030101010101" charset="-122"/>
              </a:rPr>
              <a:t>地址时，该网络没有划分子网。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习题</a:t>
            </a:r>
            <a:endParaRPr kumimoji="1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7518" y="1422214"/>
            <a:ext cx="10515600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898525" lvl="1" indent="-718820" defTabSz="220980" eaLnBrk="1" hangingPunct="1">
              <a:buClrTx/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）一个</a:t>
            </a:r>
            <a:r>
              <a:rPr lang="en-US" altLang="zh-CN" dirty="0"/>
              <a:t>B</a:t>
            </a:r>
            <a:r>
              <a:rPr lang="zh-CN" altLang="en-US" dirty="0"/>
              <a:t>类网络和一个</a:t>
            </a:r>
            <a:r>
              <a:rPr lang="en-US" altLang="zh-CN" dirty="0"/>
              <a:t>C</a:t>
            </a:r>
            <a:r>
              <a:rPr lang="zh-CN" altLang="en-US" dirty="0"/>
              <a:t>类网络的子网号</a:t>
            </a:r>
            <a:r>
              <a:rPr lang="en-US" altLang="zh-CN" dirty="0">
                <a:solidFill>
                  <a:srgbClr val="FF0000"/>
                </a:solidFill>
              </a:rPr>
              <a:t>Subnet-id</a:t>
            </a:r>
            <a:r>
              <a:rPr lang="zh-CN" altLang="en-US" dirty="0"/>
              <a:t>分别为</a:t>
            </a:r>
            <a:r>
              <a:rPr lang="en-US" altLang="zh-CN" dirty="0"/>
              <a:t>12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，问这两个子网掩码有何不同？</a:t>
            </a:r>
          </a:p>
          <a:p>
            <a:pPr defTabSz="220980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95717" y="2142565"/>
            <a:ext cx="8534400" cy="50774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90204" pitchFamily="34" charset="0"/>
              </a:rPr>
              <a:t>相同：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90204" pitchFamily="34" charset="0"/>
              </a:rPr>
              <a:t>子网掩码都相同</a:t>
            </a:r>
            <a:r>
              <a:rPr lang="en-US" altLang="zh-CN" sz="2400" dirty="0">
                <a:latin typeface="Arial" panose="020B0604020202090204" pitchFamily="34" charset="0"/>
              </a:rPr>
              <a:t>255.255.255.240</a:t>
            </a:r>
            <a:r>
              <a:rPr lang="zh-CN" altLang="en-US" sz="2400" dirty="0">
                <a:latin typeface="Arial" panose="020B0604020202090204" pitchFamily="34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90204" pitchFamily="34" charset="0"/>
              </a:rPr>
              <a:t>二进制：</a:t>
            </a:r>
            <a:r>
              <a:rPr lang="en-US" altLang="zh-CN" sz="2400" dirty="0">
                <a:latin typeface="Arial" panose="020B0604020202090204" pitchFamily="34" charset="0"/>
              </a:rPr>
              <a:t>11111111.11111111.11111111.11110000</a:t>
            </a:r>
            <a:endParaRPr lang="zh-CN" altLang="en-US" sz="2400" dirty="0">
              <a:latin typeface="Arial" panose="020B060402020209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90204" pitchFamily="34" charset="0"/>
              </a:rPr>
              <a:t>不同：</a:t>
            </a:r>
          </a:p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Arial" panose="020B0604020202090204" pitchFamily="34" charset="0"/>
              </a:rPr>
              <a:t>B</a:t>
            </a:r>
            <a:r>
              <a:rPr lang="zh-CN" altLang="en-US" sz="2400" dirty="0">
                <a:latin typeface="Arial" panose="020B0604020202090204" pitchFamily="34" charset="0"/>
              </a:rPr>
              <a:t>类网络子网号为</a:t>
            </a:r>
            <a:r>
              <a:rPr lang="en-US" altLang="zh-CN" sz="2400" dirty="0">
                <a:latin typeface="Arial" panose="020B0604020202090204" pitchFamily="34" charset="0"/>
              </a:rPr>
              <a:t>12</a:t>
            </a:r>
            <a:r>
              <a:rPr lang="zh-CN" altLang="en-US" sz="2400" dirty="0">
                <a:latin typeface="Arial" panose="020B0604020202090204" pitchFamily="34" charset="0"/>
              </a:rPr>
              <a:t>个</a:t>
            </a:r>
            <a:r>
              <a:rPr lang="en-US" altLang="zh-CN" sz="2400" dirty="0">
                <a:latin typeface="Arial" panose="020B0604020202090204" pitchFamily="34" charset="0"/>
              </a:rPr>
              <a:t>1</a:t>
            </a:r>
            <a:r>
              <a:rPr lang="zh-CN" altLang="en-US" sz="2400" dirty="0">
                <a:latin typeface="Arial" panose="020B0604020202090204" pitchFamily="34" charset="0"/>
              </a:rPr>
              <a:t>时，其包含的主机数为</a:t>
            </a:r>
            <a:r>
              <a:rPr lang="en-US" altLang="zh-CN" sz="2400" dirty="0">
                <a:latin typeface="Arial" panose="020B0604020202090204" pitchFamily="34" charset="0"/>
              </a:rPr>
              <a:t>2</a:t>
            </a:r>
            <a:r>
              <a:rPr lang="en-US" altLang="zh-CN" sz="2400" baseline="30000" dirty="0">
                <a:latin typeface="Arial" panose="020B0604020202090204" pitchFamily="34" charset="0"/>
              </a:rPr>
              <a:t>4</a:t>
            </a:r>
            <a:r>
              <a:rPr lang="en-US" altLang="zh-CN" sz="2400" dirty="0">
                <a:latin typeface="Arial" panose="020B0604020202090204" pitchFamily="34" charset="0"/>
              </a:rPr>
              <a:t>-2=14</a:t>
            </a:r>
            <a:r>
              <a:rPr lang="zh-CN" altLang="en-US" sz="2400" dirty="0">
                <a:latin typeface="Arial" panose="020B0604020202090204" pitchFamily="34" charset="0"/>
              </a:rPr>
              <a:t>个，子网数为</a:t>
            </a:r>
            <a:r>
              <a:rPr lang="en-US" altLang="zh-CN" sz="2400" dirty="0">
                <a:latin typeface="Arial" panose="020B0604020202090204" pitchFamily="34" charset="0"/>
              </a:rPr>
              <a:t>2</a:t>
            </a:r>
            <a:r>
              <a:rPr lang="en-US" altLang="zh-CN" sz="2400" baseline="30000" dirty="0">
                <a:latin typeface="Arial" panose="020B0604020202090204" pitchFamily="34" charset="0"/>
              </a:rPr>
              <a:t>12</a:t>
            </a:r>
            <a:r>
              <a:rPr lang="en-US" altLang="zh-CN" sz="2400" dirty="0">
                <a:latin typeface="Arial" panose="020B0604020202090204" pitchFamily="34" charset="0"/>
              </a:rPr>
              <a:t>-2</a:t>
            </a:r>
            <a:r>
              <a:rPr lang="zh-CN" altLang="en-US" sz="2400" dirty="0">
                <a:latin typeface="Arial" panose="020B0604020202090204" pitchFamily="34" charset="0"/>
              </a:rPr>
              <a:t>。</a:t>
            </a:r>
          </a:p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Arial" panose="020B0604020202090204" pitchFamily="34" charset="0"/>
              </a:rPr>
              <a:t>C</a:t>
            </a:r>
            <a:r>
              <a:rPr lang="zh-CN" altLang="en-US" sz="2400" dirty="0">
                <a:latin typeface="Arial" panose="020B0604020202090204" pitchFamily="34" charset="0"/>
              </a:rPr>
              <a:t>类网络子网号为</a:t>
            </a:r>
            <a:r>
              <a:rPr lang="en-US" altLang="zh-CN" sz="2400" dirty="0">
                <a:latin typeface="Arial" panose="020B0604020202090204" pitchFamily="34" charset="0"/>
              </a:rPr>
              <a:t>4</a:t>
            </a:r>
            <a:r>
              <a:rPr lang="zh-CN" altLang="en-US" sz="2400" dirty="0">
                <a:latin typeface="Arial" panose="020B0604020202090204" pitchFamily="34" charset="0"/>
              </a:rPr>
              <a:t>个</a:t>
            </a:r>
            <a:r>
              <a:rPr lang="en-US" altLang="zh-CN" sz="2400" dirty="0">
                <a:latin typeface="Arial" panose="020B0604020202090204" pitchFamily="34" charset="0"/>
              </a:rPr>
              <a:t>1</a:t>
            </a:r>
            <a:r>
              <a:rPr lang="zh-CN" altLang="en-US" sz="2400" dirty="0">
                <a:latin typeface="Arial" panose="020B0604020202090204" pitchFamily="34" charset="0"/>
              </a:rPr>
              <a:t>时，其包含的主机数为</a:t>
            </a:r>
            <a:r>
              <a:rPr lang="en-US" altLang="zh-CN" sz="2400" dirty="0">
                <a:latin typeface="Arial" panose="020B0604020202090204" pitchFamily="34" charset="0"/>
              </a:rPr>
              <a:t>2</a:t>
            </a:r>
            <a:r>
              <a:rPr lang="en-US" altLang="zh-CN" sz="2400" baseline="30000" dirty="0">
                <a:latin typeface="Arial" panose="020B0604020202090204" pitchFamily="34" charset="0"/>
              </a:rPr>
              <a:t>4</a:t>
            </a:r>
            <a:r>
              <a:rPr lang="en-US" altLang="zh-CN" sz="2400" dirty="0">
                <a:latin typeface="Arial" panose="020B0604020202090204" pitchFamily="34" charset="0"/>
              </a:rPr>
              <a:t>-2=14</a:t>
            </a:r>
            <a:r>
              <a:rPr lang="zh-CN" altLang="en-US" sz="2400" dirty="0">
                <a:latin typeface="Arial" panose="020B0604020202090204" pitchFamily="34" charset="0"/>
              </a:rPr>
              <a:t>个，子网数为</a:t>
            </a:r>
            <a:r>
              <a:rPr lang="en-US" altLang="zh-CN" sz="2400" dirty="0">
                <a:latin typeface="Arial" panose="020B0604020202090204" pitchFamily="34" charset="0"/>
              </a:rPr>
              <a:t>2</a:t>
            </a:r>
            <a:r>
              <a:rPr lang="en-US" altLang="zh-CN" sz="2400" baseline="30000" dirty="0">
                <a:latin typeface="Arial" panose="020B0604020202090204" pitchFamily="34" charset="0"/>
              </a:rPr>
              <a:t>4</a:t>
            </a:r>
            <a:r>
              <a:rPr lang="en-US" altLang="zh-CN" sz="2400" dirty="0">
                <a:latin typeface="Arial" panose="020B0604020202090204" pitchFamily="34" charset="0"/>
              </a:rPr>
              <a:t>-2</a:t>
            </a:r>
            <a:r>
              <a:rPr lang="zh-CN" altLang="en-US" sz="2400" dirty="0">
                <a:latin typeface="Arial" panose="020B0604020202090204" pitchFamily="34" charset="0"/>
              </a:rPr>
              <a:t>。</a:t>
            </a:r>
          </a:p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2400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3407"/>
            <a:ext cx="105156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/>
              <a:t>4.6.1  </a:t>
            </a:r>
            <a:r>
              <a:rPr lang="zh-CN" altLang="en-US"/>
              <a:t>子网的划分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7037"/>
            <a:ext cx="10515600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如何计算子网</a:t>
            </a:r>
            <a:r>
              <a:rPr lang="en-US" altLang="zh-CN" dirty="0"/>
              <a:t>IP</a:t>
            </a:r>
            <a:r>
              <a:rPr lang="zh-CN" altLang="en-US" dirty="0"/>
              <a:t>地址范围</a:t>
            </a:r>
          </a:p>
          <a:p>
            <a:pPr lvl="1"/>
            <a:r>
              <a:rPr lang="zh-CN" altLang="en-US" dirty="0"/>
              <a:t>计算出子网网络地址；</a:t>
            </a:r>
          </a:p>
          <a:p>
            <a:pPr lvl="1"/>
            <a:r>
              <a:rPr lang="zh-CN" altLang="en-US" dirty="0"/>
              <a:t>网络地址不变，主机地址全部变为</a:t>
            </a:r>
            <a:r>
              <a:rPr lang="en-US" altLang="zh-CN" dirty="0"/>
              <a:t>1</a:t>
            </a:r>
            <a:r>
              <a:rPr lang="zh-CN" altLang="en-US" dirty="0"/>
              <a:t>，得到广播地址；</a:t>
            </a:r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地址范围即为：子网地址</a:t>
            </a:r>
            <a:r>
              <a:rPr lang="en-US" altLang="zh-CN" dirty="0"/>
              <a:t>+1~</a:t>
            </a:r>
            <a:r>
              <a:rPr lang="zh-CN" altLang="en-US" dirty="0"/>
              <a:t>广播地址</a:t>
            </a:r>
            <a:r>
              <a:rPr lang="en-US" altLang="zh-CN" dirty="0"/>
              <a:t>-1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7549"/>
            <a:ext cx="105156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习题</a:t>
            </a:r>
            <a:endParaRPr kumimoji="1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0143"/>
            <a:ext cx="10515600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zh-CN" dirty="0"/>
              <a:t>某公司拥有一个合法的</a:t>
            </a:r>
            <a:r>
              <a:rPr lang="en-US" altLang="zh-CN" dirty="0"/>
              <a:t>C</a:t>
            </a:r>
            <a:r>
              <a:rPr lang="zh-CN" altLang="zh-CN" dirty="0"/>
              <a:t>类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  <a:r>
              <a:rPr lang="en-US" altLang="zh-CN" dirty="0"/>
              <a:t>202.110.33.0</a:t>
            </a:r>
            <a:r>
              <a:rPr lang="zh-CN" altLang="zh-CN" dirty="0"/>
              <a:t>。现要将第</a:t>
            </a:r>
            <a:r>
              <a:rPr lang="en-US" altLang="zh-CN" dirty="0"/>
              <a:t>4</a:t>
            </a:r>
            <a:r>
              <a:rPr lang="zh-CN" altLang="zh-CN" dirty="0"/>
              <a:t>个字节的前</a:t>
            </a:r>
            <a:r>
              <a:rPr lang="en-US" altLang="zh-CN" dirty="0"/>
              <a:t>3</a:t>
            </a:r>
            <a:r>
              <a:rPr lang="zh-CN" altLang="zh-CN" dirty="0"/>
              <a:t>位做子网号。写出每个子网的</a:t>
            </a:r>
            <a:r>
              <a:rPr lang="en-US" altLang="zh-CN" dirty="0"/>
              <a:t>IP</a:t>
            </a:r>
            <a:r>
              <a:rPr lang="zh-CN" altLang="zh-CN" dirty="0"/>
              <a:t>地址范围。 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en-US" dirty="0"/>
              <a:t>子网掩码：</a:t>
            </a:r>
            <a:r>
              <a:rPr lang="en-US" altLang="zh-CN" dirty="0"/>
              <a:t>255.255.255.11100000</a:t>
            </a:r>
            <a:endParaRPr lang="zh-CN" altLang="en-US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en-US" dirty="0"/>
              <a:t>能划分出</a:t>
            </a:r>
            <a:r>
              <a:rPr lang="en-US" altLang="zh-CN" dirty="0"/>
              <a:t>2</a:t>
            </a:r>
            <a:r>
              <a:rPr lang="en-US" altLang="zh-CN" baseline="30000" dirty="0"/>
              <a:t>3</a:t>
            </a:r>
            <a:r>
              <a:rPr lang="en-US" altLang="zh-CN" dirty="0"/>
              <a:t>-2=6</a:t>
            </a:r>
            <a:r>
              <a:rPr lang="zh-CN" altLang="en-US" dirty="0"/>
              <a:t>个子网，分别为</a:t>
            </a:r>
          </a:p>
          <a:p>
            <a:pPr lvl="1"/>
            <a:r>
              <a:rPr lang="en-US" altLang="zh-CN" dirty="0"/>
              <a:t>202.110.33.</a:t>
            </a:r>
            <a:r>
              <a:rPr lang="en-US" altLang="zh-CN" dirty="0">
                <a:solidFill>
                  <a:srgbClr val="FF0000"/>
                </a:solidFill>
              </a:rPr>
              <a:t>001</a:t>
            </a:r>
            <a:r>
              <a:rPr lang="en-US" altLang="zh-CN" dirty="0"/>
              <a:t>00000</a:t>
            </a:r>
            <a:r>
              <a:rPr lang="zh-CN" altLang="en-US" dirty="0"/>
              <a:t>，即</a:t>
            </a:r>
            <a:r>
              <a:rPr lang="en-US" altLang="zh-CN" dirty="0"/>
              <a:t>202.110.33.32</a:t>
            </a:r>
            <a:endParaRPr lang="zh-CN" altLang="en-US" dirty="0"/>
          </a:p>
          <a:p>
            <a:pPr lvl="1"/>
            <a:r>
              <a:rPr lang="en-US" altLang="zh-CN" dirty="0"/>
              <a:t>202.110.33.</a:t>
            </a:r>
            <a:r>
              <a:rPr lang="en-US" altLang="zh-CN" dirty="0">
                <a:solidFill>
                  <a:srgbClr val="FF0000"/>
                </a:solidFill>
              </a:rPr>
              <a:t>010</a:t>
            </a:r>
            <a:r>
              <a:rPr lang="en-US" altLang="zh-CN" dirty="0"/>
              <a:t>00000</a:t>
            </a:r>
            <a:r>
              <a:rPr lang="zh-CN" altLang="en-US" dirty="0"/>
              <a:t>，即</a:t>
            </a:r>
            <a:r>
              <a:rPr lang="en-US" altLang="zh-CN" dirty="0"/>
              <a:t>202.110.33.64</a:t>
            </a:r>
            <a:endParaRPr lang="zh-CN" altLang="en-US" dirty="0"/>
          </a:p>
          <a:p>
            <a:pPr lvl="1"/>
            <a:r>
              <a:rPr lang="en-US" altLang="zh-CN" dirty="0"/>
              <a:t>202.110.33.</a:t>
            </a:r>
            <a:r>
              <a:rPr lang="en-US" altLang="zh-CN" dirty="0">
                <a:solidFill>
                  <a:srgbClr val="FF0000"/>
                </a:solidFill>
              </a:rPr>
              <a:t>011</a:t>
            </a:r>
            <a:r>
              <a:rPr lang="en-US" altLang="zh-CN" dirty="0"/>
              <a:t>00000</a:t>
            </a:r>
            <a:r>
              <a:rPr lang="zh-CN" altLang="en-US" dirty="0"/>
              <a:t>，即</a:t>
            </a:r>
            <a:r>
              <a:rPr lang="en-US" altLang="zh-CN" dirty="0"/>
              <a:t>202.110.33.96</a:t>
            </a:r>
            <a:endParaRPr lang="zh-CN" altLang="en-US" dirty="0"/>
          </a:p>
          <a:p>
            <a:pPr lvl="1"/>
            <a:r>
              <a:rPr lang="en-US" altLang="zh-CN" dirty="0"/>
              <a:t>202.110.33.</a:t>
            </a:r>
            <a:r>
              <a:rPr lang="en-US" altLang="zh-CN" dirty="0">
                <a:solidFill>
                  <a:srgbClr val="FF0000"/>
                </a:solidFill>
              </a:rPr>
              <a:t>100</a:t>
            </a:r>
            <a:r>
              <a:rPr lang="en-US" altLang="zh-CN" dirty="0"/>
              <a:t>00000</a:t>
            </a:r>
            <a:r>
              <a:rPr lang="zh-CN" altLang="en-US" dirty="0"/>
              <a:t> ，即</a:t>
            </a:r>
            <a:r>
              <a:rPr lang="en-US" altLang="zh-CN" dirty="0"/>
              <a:t>202.110.33.128</a:t>
            </a:r>
            <a:endParaRPr lang="zh-CN" altLang="en-US" dirty="0"/>
          </a:p>
          <a:p>
            <a:pPr lvl="1"/>
            <a:r>
              <a:rPr lang="en-US" altLang="zh-CN" dirty="0"/>
              <a:t>202.110.33.</a:t>
            </a:r>
            <a:r>
              <a:rPr lang="en-US" altLang="zh-CN" dirty="0">
                <a:solidFill>
                  <a:srgbClr val="FF0000"/>
                </a:solidFill>
              </a:rPr>
              <a:t>101</a:t>
            </a:r>
            <a:r>
              <a:rPr lang="en-US" altLang="zh-CN" dirty="0"/>
              <a:t>00000</a:t>
            </a:r>
            <a:r>
              <a:rPr lang="zh-CN" altLang="en-US" dirty="0"/>
              <a:t> ，即</a:t>
            </a:r>
            <a:r>
              <a:rPr lang="en-US" altLang="zh-CN" dirty="0"/>
              <a:t>202.110.33.160</a:t>
            </a:r>
            <a:endParaRPr lang="zh-CN" altLang="en-US" dirty="0"/>
          </a:p>
          <a:p>
            <a:pPr lvl="1"/>
            <a:r>
              <a:rPr lang="en-US" altLang="zh-CN" dirty="0"/>
              <a:t>202.110.33.</a:t>
            </a:r>
            <a:r>
              <a:rPr lang="en-US" altLang="zh-CN" dirty="0">
                <a:solidFill>
                  <a:srgbClr val="FF0000"/>
                </a:solidFill>
              </a:rPr>
              <a:t>110</a:t>
            </a:r>
            <a:r>
              <a:rPr lang="en-US" altLang="zh-CN" dirty="0"/>
              <a:t>00000</a:t>
            </a:r>
            <a:r>
              <a:rPr lang="zh-CN" altLang="en-US" dirty="0"/>
              <a:t> ，即</a:t>
            </a:r>
            <a:r>
              <a:rPr lang="en-US" altLang="zh-CN" dirty="0"/>
              <a:t>202.110.33.192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2868</Words>
  <Application>Microsoft Office PowerPoint</Application>
  <PresentationFormat>宽屏</PresentationFormat>
  <Paragraphs>339</Paragraphs>
  <Slides>35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黑体</vt:lpstr>
      <vt:lpstr>楷体</vt:lpstr>
      <vt:lpstr>宋体</vt:lpstr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4.6.1  子网的划分</vt:lpstr>
      <vt:lpstr>4.6.1  子网的划分</vt:lpstr>
      <vt:lpstr>习题</vt:lpstr>
      <vt:lpstr>4.6.1  子网的划分</vt:lpstr>
      <vt:lpstr>习题</vt:lpstr>
      <vt:lpstr>4.6.1  子网的划分</vt:lpstr>
      <vt:lpstr>习题</vt:lpstr>
      <vt:lpstr>4.6.1  子网的划分</vt:lpstr>
      <vt:lpstr>习题</vt:lpstr>
      <vt:lpstr>PowerPoint 演示文稿</vt:lpstr>
      <vt:lpstr>PowerPoint 演示文稿</vt:lpstr>
      <vt:lpstr>4.6.1  子网的划分</vt:lpstr>
      <vt:lpstr>4.6.1  子网的划分</vt:lpstr>
      <vt:lpstr>4.6.1  子网的划分</vt:lpstr>
      <vt:lpstr>4.6.1  子网的划分</vt:lpstr>
      <vt:lpstr>作业</vt:lpstr>
      <vt:lpstr>作业</vt:lpstr>
      <vt:lpstr>习题</vt:lpstr>
      <vt:lpstr>PowerPoint 演示文稿</vt:lpstr>
      <vt:lpstr>PowerPoint 演示文稿</vt:lpstr>
      <vt:lpstr>习题</vt:lpstr>
      <vt:lpstr>4.5  IP协议（因特网的网际协议）</vt:lpstr>
      <vt:lpstr>4.5  IP协议（因特网的网际协议）</vt:lpstr>
      <vt:lpstr>习题</vt:lpstr>
      <vt:lpstr>PowerPoint 演示文稿</vt:lpstr>
      <vt:lpstr>PowerPoint 演示文稿</vt:lpstr>
      <vt:lpstr>IP地址练习</vt:lpstr>
      <vt:lpstr>作业</vt:lpstr>
      <vt:lpstr>习题</vt:lpstr>
      <vt:lpstr>IP数据报首部校验和算法</vt:lpstr>
      <vt:lpstr>IP数据报校验和算法</vt:lpstr>
      <vt:lpstr>练习题：</vt:lpstr>
      <vt:lpstr>习题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Administrator</cp:lastModifiedBy>
  <cp:revision>7</cp:revision>
  <dcterms:created xsi:type="dcterms:W3CDTF">2021-10-19T03:53:13Z</dcterms:created>
  <dcterms:modified xsi:type="dcterms:W3CDTF">2001-12-31T23:20:56Z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