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2"/>
    <p:sldId id="312" r:id="rId3"/>
    <p:sldId id="313" r:id="rId4"/>
    <p:sldId id="314" r:id="rId5"/>
    <p:sldId id="315" r:id="rId6"/>
    <p:sldId id="316" r:id="rId7"/>
    <p:sldId id="33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34" r:id="rId19"/>
    <p:sldId id="327" r:id="rId20"/>
    <p:sldId id="328" r:id="rId21"/>
    <p:sldId id="329" r:id="rId22"/>
    <p:sldId id="330" r:id="rId23"/>
    <p:sldId id="331" r:id="rId24"/>
    <p:sldId id="332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716" y="207390"/>
            <a:ext cx="111865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47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82200" y="65531"/>
            <a:ext cx="2098548" cy="550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645" y="1208278"/>
            <a:ext cx="5668009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598" y="1200150"/>
            <a:ext cx="11204803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2762" y="5677358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8" name="Resim1" descr="C:\Users\Kara\Desktop\git.png">
            <a:extLst>
              <a:ext uri="{FF2B5EF4-FFF2-40B4-BE49-F238E27FC236}">
                <a16:creationId xmlns:a16="http://schemas.microsoft.com/office/drawing/2014/main" id="{817F88F7-8E8C-408E-BBE9-25C723E39CBC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74" y="1893888"/>
            <a:ext cx="3013075" cy="15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aytBaşlığı1">
            <a:extLst>
              <a:ext uri="{FF2B5EF4-FFF2-40B4-BE49-F238E27FC236}">
                <a16:creationId xmlns:a16="http://schemas.microsoft.com/office/drawing/2014/main" id="{2590AB9C-8261-49AF-9B10-276CA7B8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744" y="3687409"/>
            <a:ext cx="7750175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>
                <a:latin typeface="Trebuchet MS" panose="020B0603020202020204" pitchFamily="34" charset="0"/>
              </a:rPr>
              <a:t>Git-GitHub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0C691-7E96-47A0-94B9-F9A36F87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76" y="4767727"/>
            <a:ext cx="3621338" cy="2115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6F29A1C-DC19-4113-8627-EB5E6AB36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69258"/>
            <a:ext cx="8251825" cy="1261884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Common Git Commands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0ECC-CFF3-4799-A414-8B4B872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0532268" cy="421653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</a:rPr>
              <a:t>1) Local: </a:t>
            </a:r>
            <a:endParaRPr lang="en-US" sz="2800" dirty="0">
              <a:latin typeface="Trebuchet MS" panose="020B0603020202020204" pitchFamily="34" charset="0"/>
              <a:cs typeface="+mn-cs"/>
            </a:endParaRPr>
          </a:p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  <a:cs typeface="+mn-cs"/>
              </a:rPr>
              <a:t>	</a:t>
            </a:r>
            <a:r>
              <a:rPr lang="en-US" b="1" dirty="0">
                <a:latin typeface="Trebuchet MS" panose="020B0603020202020204" pitchFamily="34" charset="0"/>
                <a:cs typeface="+mn-cs"/>
              </a:rPr>
              <a:t>git </a:t>
            </a:r>
            <a:r>
              <a:rPr lang="en-US" b="1" dirty="0" err="1">
                <a:latin typeface="Trebuchet MS" panose="020B0603020202020204" pitchFamily="34" charset="0"/>
                <a:cs typeface="+mn-cs"/>
              </a:rPr>
              <a:t>init</a:t>
            </a:r>
            <a:r>
              <a:rPr lang="en-US" b="1" dirty="0">
                <a:latin typeface="Trebuchet MS" panose="020B0603020202020204" pitchFamily="34" charset="0"/>
                <a:cs typeface="+mn-cs"/>
              </a:rPr>
              <a:t>, git touch, </a:t>
            </a:r>
          </a:p>
          <a:p>
            <a:pPr>
              <a:defRPr/>
            </a:pPr>
            <a:r>
              <a:rPr lang="en-US" b="1" dirty="0">
                <a:latin typeface="Trebuchet MS" panose="020B0603020202020204" pitchFamily="34" charset="0"/>
                <a:cs typeface="+mn-cs"/>
              </a:rPr>
              <a:t>	git status, git add, </a:t>
            </a:r>
          </a:p>
          <a:p>
            <a:pPr>
              <a:defRPr/>
            </a:pPr>
            <a:r>
              <a:rPr lang="en-US" b="1" dirty="0">
                <a:latin typeface="Trebuchet MS" panose="020B0603020202020204" pitchFamily="34" charset="0"/>
                <a:cs typeface="+mn-cs"/>
              </a:rPr>
              <a:t>	git commit, and git rm</a:t>
            </a:r>
          </a:p>
          <a:p>
            <a:pPr>
              <a:defRPr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defRPr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</a:rPr>
              <a:t>2) Remote: </a:t>
            </a:r>
          </a:p>
          <a:p>
            <a:pPr>
              <a:defRPr/>
            </a:pPr>
            <a:r>
              <a:rPr lang="en-US" sz="2800" b="1" dirty="0">
                <a:latin typeface="Trebuchet MS" panose="020B0603020202020204" pitchFamily="34" charset="0"/>
              </a:rPr>
              <a:t>	git remote, git pull, and git push</a:t>
            </a:r>
          </a:p>
          <a:p>
            <a:pPr>
              <a:defRPr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57541BC6-394F-4BFD-B7C5-379CCB33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51" y="1842601"/>
            <a:ext cx="3303587" cy="20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E9DBCC-AEC0-44F2-8F00-22123D2E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0"/>
            <a:ext cx="3621338" cy="2115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57DC4FE-0AF8-41E1-812B-239EDAE84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3683"/>
            <a:ext cx="8251825" cy="2985433"/>
          </a:xfrm>
        </p:spPr>
        <p:txBody>
          <a:bodyPr/>
          <a:lstStyle/>
          <a:p>
            <a:pPr algn="l"/>
            <a:br>
              <a:rPr lang="en-US" altLang="en-US" b="1" dirty="0"/>
            </a:br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</a:t>
            </a:r>
            <a:r>
              <a:rPr lang="en-US" altLang="en-US" sz="2800" b="0" kern="1200" dirty="0" err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init</a:t>
            </a:r>
            <a:br>
              <a:rPr lang="en-US" altLang="en-US" b="1" dirty="0">
                <a:latin typeface="Trebuchet MS" panose="020B0603020202020204" pitchFamily="34" charset="0"/>
              </a:rPr>
            </a:br>
            <a:br>
              <a:rPr lang="en-US" altLang="en-US" b="1" dirty="0">
                <a:latin typeface="Trebuchet MS" panose="020B0603020202020204" pitchFamily="34" charset="0"/>
              </a:rPr>
            </a:b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8199B0F-C1DB-40C7-8A04-929A56EAF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11049000" cy="338554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200" kern="1200" dirty="0">
                <a:latin typeface="Trebuchet MS" panose="020B0603020202020204" pitchFamily="34" charset="0"/>
                <a:cs typeface="+mn-cs"/>
              </a:rPr>
              <a:t>We use the </a:t>
            </a:r>
            <a:r>
              <a:rPr lang="en-US" altLang="en-US" sz="2200" i="1" kern="1200" dirty="0">
                <a:latin typeface="Trebuchet MS" panose="020B0603020202020204" pitchFamily="34" charset="0"/>
                <a:cs typeface="+mn-cs"/>
              </a:rPr>
              <a:t>git </a:t>
            </a:r>
            <a:r>
              <a:rPr lang="en-US" altLang="en-US" sz="2200" i="1" kern="1200" dirty="0" err="1">
                <a:latin typeface="Trebuchet MS" panose="020B0603020202020204" pitchFamily="34" charset="0"/>
                <a:cs typeface="+mn-cs"/>
              </a:rPr>
              <a:t>init</a:t>
            </a:r>
            <a:r>
              <a:rPr lang="en-US" altLang="en-US" sz="2200" i="1" kern="1200" dirty="0">
                <a:latin typeface="Trebuchet MS" panose="020B0603020202020204" pitchFamily="34" charset="0"/>
                <a:cs typeface="+mn-cs"/>
              </a:rPr>
              <a:t> </a:t>
            </a:r>
            <a:r>
              <a:rPr lang="en-US" altLang="en-US" sz="2200" kern="1200" dirty="0">
                <a:latin typeface="Trebuchet MS" panose="020B0603020202020204" pitchFamily="34" charset="0"/>
                <a:cs typeface="+mn-cs"/>
              </a:rPr>
              <a:t>command to initialize a Git repository in the root of a folder.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5460247-5BE5-4276-B7F0-F634CC50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8238" r="3192" b="42361"/>
          <a:stretch>
            <a:fillRect/>
          </a:stretch>
        </p:blipFill>
        <p:spPr bwMode="auto">
          <a:xfrm>
            <a:off x="569912" y="2286000"/>
            <a:ext cx="7986713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3ACDAC9-11EE-4773-AE8F-D9A0AA405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726" y="9906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touch 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47918F67-2CC1-434F-9AEF-50AF19B1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1" r="3687" b="18033"/>
          <a:stretch>
            <a:fillRect/>
          </a:stretch>
        </p:blipFill>
        <p:spPr bwMode="auto">
          <a:xfrm>
            <a:off x="509726" y="1676169"/>
            <a:ext cx="788352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B8EEE94-38A0-4E79-B83D-D13B3CA30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status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B0FE482A-0BBE-4AF5-9214-E60E3E1B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0" b="3787"/>
          <a:stretch>
            <a:fillRect/>
          </a:stretch>
        </p:blipFill>
        <p:spPr bwMode="auto">
          <a:xfrm>
            <a:off x="457200" y="1676400"/>
            <a:ext cx="82423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8DB3DC8-27B1-4791-8885-13AE690D5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553" y="990600"/>
            <a:ext cx="5668009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add</a:t>
            </a:r>
          </a:p>
        </p:txBody>
      </p:sp>
      <p:pic>
        <p:nvPicPr>
          <p:cNvPr id="14339" name="Content Placeholder 4">
            <a:extLst>
              <a:ext uri="{FF2B5EF4-FFF2-40B4-BE49-F238E27FC236}">
                <a16:creationId xmlns:a16="http://schemas.microsoft.com/office/drawing/2014/main" id="{76655A2D-2AD4-4740-8C84-F2F0984788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11468" r="-152" b="1140"/>
          <a:stretch/>
        </p:blipFill>
        <p:spPr>
          <a:xfrm>
            <a:off x="558553" y="1676400"/>
            <a:ext cx="8251825" cy="31369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09C6E85-239C-489E-987D-0B563EEF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991" y="990600"/>
            <a:ext cx="5668009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commit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9DB3423F-91BF-46B5-A5B9-AC388EDD3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17816"/>
          <a:stretch>
            <a:fillRect/>
          </a:stretch>
        </p:blipFill>
        <p:spPr>
          <a:xfrm>
            <a:off x="450925" y="1676400"/>
            <a:ext cx="8148637" cy="197961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3226CC9-80F2-42F3-858C-08149AEBD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6742" y="914400"/>
            <a:ext cx="5668009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clone</a:t>
            </a:r>
          </a:p>
        </p:txBody>
      </p:sp>
      <p:pic>
        <p:nvPicPr>
          <p:cNvPr id="16387" name="Content Placeholder 4">
            <a:extLst>
              <a:ext uri="{FF2B5EF4-FFF2-40B4-BE49-F238E27FC236}">
                <a16:creationId xmlns:a16="http://schemas.microsoft.com/office/drawing/2014/main" id="{A91A65C7-5E0D-4248-A58A-EB67D488E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7538" b="8116"/>
          <a:stretch>
            <a:fillRect/>
          </a:stretch>
        </p:blipFill>
        <p:spPr>
          <a:xfrm>
            <a:off x="526742" y="1600200"/>
            <a:ext cx="8175625" cy="17303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3">
            <a:extLst>
              <a:ext uri="{FF2B5EF4-FFF2-40B4-BE49-F238E27FC236}">
                <a16:creationId xmlns:a16="http://schemas.microsoft.com/office/drawing/2014/main" id="{135458B2-68CC-4F3D-9F27-31F9D125B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9789" y="1889126"/>
            <a:ext cx="5881687" cy="34401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B1727-FD08-4D9D-A079-341A1D11AAC4}"/>
              </a:ext>
            </a:extLst>
          </p:cNvPr>
          <p:cNvSpPr txBox="1"/>
          <p:nvPr/>
        </p:nvSpPr>
        <p:spPr>
          <a:xfrm>
            <a:off x="3402723" y="509840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rebuchet MS" panose="020B0603020202020204" pitchFamily="34" charset="0"/>
              </a:rPr>
              <a:t>https://github.com/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73B8C-DAC2-4EA3-9158-992C9D5A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6581899" cy="5181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670D24-AF35-4C7C-9E79-ED5F76983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991" y="152400"/>
            <a:ext cx="5668009" cy="2369880"/>
          </a:xfrm>
        </p:spPr>
        <p:txBody>
          <a:bodyPr/>
          <a:lstStyle/>
          <a:p>
            <a:pPr algn="l"/>
            <a:br>
              <a:rPr lang="en-US" altLang="en-US" dirty="0"/>
            </a:br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Remote Commands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802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9A74401-4913-47C7-8B83-77491C078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991" y="152400"/>
            <a:ext cx="5668009" cy="2369880"/>
          </a:xfrm>
        </p:spPr>
        <p:txBody>
          <a:bodyPr/>
          <a:lstStyle/>
          <a:p>
            <a:pPr algn="l"/>
            <a:br>
              <a:rPr lang="en-US" altLang="en-US" dirty="0"/>
            </a:br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Remote Commands cont’d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sz="1400" dirty="0"/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338A79E6-A5A5-40B3-851E-B5DD735E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r="25771"/>
          <a:stretch>
            <a:fillRect/>
          </a:stretch>
        </p:blipFill>
        <p:spPr bwMode="auto">
          <a:xfrm>
            <a:off x="1752600" y="1511300"/>
            <a:ext cx="571817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sne1">
            <a:extLst>
              <a:ext uri="{FF2B5EF4-FFF2-40B4-BE49-F238E27FC236}">
                <a16:creationId xmlns:a16="http://schemas.microsoft.com/office/drawing/2014/main" id="{FBB7A9A6-39F3-4A02-B20F-212C55E11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6" y="1600200"/>
            <a:ext cx="8251825" cy="2462213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Trebuchet MS" panose="020B0603020202020204" pitchFamily="34" charset="0"/>
              </a:rPr>
              <a:t>Git</a:t>
            </a:r>
          </a:p>
          <a:p>
            <a:pPr lvl="1">
              <a:defRPr/>
            </a:pPr>
            <a:r>
              <a:rPr lang="en-US" altLang="en-US" sz="3200" dirty="0">
                <a:latin typeface="Trebuchet MS" panose="020B0603020202020204" pitchFamily="34" charset="0"/>
              </a:rPr>
              <a:t>version control system (DVCS)</a:t>
            </a:r>
          </a:p>
          <a:p>
            <a:pPr marL="333375" lvl="1">
              <a:defRPr/>
            </a:pPr>
            <a:endParaRPr lang="tr-TR" altLang="en-US" sz="32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en-US" sz="3200" dirty="0">
                <a:latin typeface="Trebuchet MS" panose="020B0603020202020204" pitchFamily="34" charset="0"/>
              </a:rPr>
              <a:t>GitHub</a:t>
            </a:r>
          </a:p>
          <a:p>
            <a:pPr lvl="1">
              <a:defRPr/>
            </a:pPr>
            <a:r>
              <a:rPr lang="en-US" altLang="en-US" sz="3200" dirty="0">
                <a:latin typeface="Trebuchet MS" panose="020B0603020202020204" pitchFamily="34" charset="0"/>
              </a:rPr>
              <a:t>repository site</a:t>
            </a:r>
          </a:p>
        </p:txBody>
      </p:sp>
      <p:pic>
        <p:nvPicPr>
          <p:cNvPr id="3075" name="Resim1" descr="C:\Users\Kara\Desktop\git.png">
            <a:extLst>
              <a:ext uri="{FF2B5EF4-FFF2-40B4-BE49-F238E27FC236}">
                <a16:creationId xmlns:a16="http://schemas.microsoft.com/office/drawing/2014/main" id="{FBC2C3FC-28A3-46FF-8795-01C5428D0259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827212"/>
            <a:ext cx="3013075" cy="20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1C069-133E-4365-BC7E-C46DD120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4648200"/>
            <a:ext cx="3621338" cy="211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C8E75AF-359A-4DCB-A771-D8E903597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582" y="9906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remote</a:t>
            </a:r>
          </a:p>
        </p:txBody>
      </p:sp>
      <p:pic>
        <p:nvPicPr>
          <p:cNvPr id="19459" name="Content Placeholder 4">
            <a:extLst>
              <a:ext uri="{FF2B5EF4-FFF2-40B4-BE49-F238E27FC236}">
                <a16:creationId xmlns:a16="http://schemas.microsoft.com/office/drawing/2014/main" id="{C0FA1DE8-2F31-4A69-B39B-7555A4926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9" b="21469"/>
          <a:stretch>
            <a:fillRect/>
          </a:stretch>
        </p:blipFill>
        <p:spPr>
          <a:xfrm>
            <a:off x="609598" y="1600200"/>
            <a:ext cx="8251825" cy="11652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775F46B-789E-49DB-BC54-CF1012D2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8195" y="9906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push</a:t>
            </a:r>
          </a:p>
        </p:txBody>
      </p:sp>
      <p:pic>
        <p:nvPicPr>
          <p:cNvPr id="20483" name="Content Placeholder 4">
            <a:extLst>
              <a:ext uri="{FF2B5EF4-FFF2-40B4-BE49-F238E27FC236}">
                <a16:creationId xmlns:a16="http://schemas.microsoft.com/office/drawing/2014/main" id="{73168AC3-5630-4057-956D-6B10966B4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3" b="-1685"/>
          <a:stretch>
            <a:fillRect/>
          </a:stretch>
        </p:blipFill>
        <p:spPr>
          <a:xfrm>
            <a:off x="548196" y="1600200"/>
            <a:ext cx="8251825" cy="30035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D444EAF-4C58-4F39-815B-21DF398A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Now, let us look at our repository</a:t>
            </a:r>
            <a:r>
              <a:rPr lang="en-US" altLang="en-US" sz="2800" dirty="0"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21507" name="Content Placeholder 4">
            <a:extLst>
              <a:ext uri="{FF2B5EF4-FFF2-40B4-BE49-F238E27FC236}">
                <a16:creationId xmlns:a16="http://schemas.microsoft.com/office/drawing/2014/main" id="{606289E1-7D36-4988-8376-05C1B84135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8251825" cy="205898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143642C-8412-4012-88EC-46C3CEAEB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5668009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pull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6C7CD91E-F089-41BE-9C9B-E4179273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8856"/>
          <a:stretch>
            <a:fillRect/>
          </a:stretch>
        </p:blipFill>
        <p:spPr bwMode="auto">
          <a:xfrm>
            <a:off x="533400" y="1600200"/>
            <a:ext cx="9144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4">
            <a:extLst>
              <a:ext uri="{FF2B5EF4-FFF2-40B4-BE49-F238E27FC236}">
                <a16:creationId xmlns:a16="http://schemas.microsoft.com/office/drawing/2014/main" id="{548C7FAB-BB52-448D-B1F3-6FB7F1CAE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r="3223"/>
          <a:stretch>
            <a:fillRect/>
          </a:stretch>
        </p:blipFill>
        <p:spPr>
          <a:xfrm>
            <a:off x="609600" y="1600200"/>
            <a:ext cx="7985125" cy="2632075"/>
          </a:xfrm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EE7919E0-4E79-45F1-9619-D4D542D48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014" y="990600"/>
            <a:ext cx="8558212" cy="4308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git log --graph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Nesne1" descr="C:\Users\Kara\Desktop\x.png">
            <a:extLst>
              <a:ext uri="{FF2B5EF4-FFF2-40B4-BE49-F238E27FC236}">
                <a16:creationId xmlns:a16="http://schemas.microsoft.com/office/drawing/2014/main" id="{CF535550-E4DE-407F-91EE-8D8A7D8DCFE1}"/>
              </a:ext>
            </a:extLst>
          </p:cNvPr>
          <p:cNvPicPr>
            <a:picLocks noGrp="1" noRot="1" noChangeAspect="1" noChangeArrowheads="1"/>
          </p:cNvPicPr>
          <p:nvPr>
            <p:ph type="clip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6654" y="1905000"/>
            <a:ext cx="7831137" cy="4521200"/>
          </a:xfrm>
        </p:spPr>
      </p:pic>
      <p:sp>
        <p:nvSpPr>
          <p:cNvPr id="4099" name="TextBox 4">
            <a:extLst>
              <a:ext uri="{FF2B5EF4-FFF2-40B4-BE49-F238E27FC236}">
                <a16:creationId xmlns:a16="http://schemas.microsoft.com/office/drawing/2014/main" id="{597E212A-E8CB-443A-877D-D0E7E0A9F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586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Git-GitHub flow</a:t>
            </a:r>
          </a:p>
          <a:p>
            <a:endParaRPr lang="en-US" altLang="en-US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Nesne1" descr="C:\Users\Kara\Desktop\x2.png">
            <a:extLst>
              <a:ext uri="{FF2B5EF4-FFF2-40B4-BE49-F238E27FC236}">
                <a16:creationId xmlns:a16="http://schemas.microsoft.com/office/drawing/2014/main" id="{DE833FB6-E6A2-4236-A2DA-DCD9FFCD3A65}"/>
              </a:ext>
            </a:extLst>
          </p:cNvPr>
          <p:cNvPicPr>
            <a:picLocks noGrp="1" noRot="1" noChangeAspect="1" noChangeArrowheads="1"/>
          </p:cNvPicPr>
          <p:nvPr>
            <p:ph type="clip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76400"/>
            <a:ext cx="7677150" cy="5016699"/>
          </a:xfrm>
        </p:spPr>
      </p:pic>
      <p:sp>
        <p:nvSpPr>
          <p:cNvPr id="5123" name="TextBox 4">
            <a:extLst>
              <a:ext uri="{FF2B5EF4-FFF2-40B4-BE49-F238E27FC236}">
                <a16:creationId xmlns:a16="http://schemas.microsoft.com/office/drawing/2014/main" id="{C4C8180E-4215-461F-9D7F-51FEF169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647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Git-GitHub flow </a:t>
            </a:r>
            <a:r>
              <a:rPr lang="en-US" altLang="en-US" sz="2800" dirty="0">
                <a:latin typeface="Trebuchet MS" panose="020B0603020202020204" pitchFamily="34" charset="0"/>
              </a:rPr>
              <a:t>Cont’d 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3">
            <a:extLst>
              <a:ext uri="{FF2B5EF4-FFF2-40B4-BE49-F238E27FC236}">
                <a16:creationId xmlns:a16="http://schemas.microsoft.com/office/drawing/2014/main" id="{7CF08825-ED95-419F-BC7B-4628D23625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8159750" cy="4864100"/>
          </a:xfrm>
        </p:spPr>
      </p:pic>
      <p:sp>
        <p:nvSpPr>
          <p:cNvPr id="6147" name="TextBox 4">
            <a:extLst>
              <a:ext uri="{FF2B5EF4-FFF2-40B4-BE49-F238E27FC236}">
                <a16:creationId xmlns:a16="http://schemas.microsoft.com/office/drawing/2014/main" id="{97DD87C4-D255-4137-B244-43801055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678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Git-GitHub flow </a:t>
            </a:r>
            <a:r>
              <a:rPr lang="en-US" altLang="en-US" sz="2800" dirty="0">
                <a:latin typeface="Trebuchet MS" panose="020B0603020202020204" pitchFamily="34" charset="0"/>
              </a:rPr>
              <a:t>Cont’d 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F1B75AD-8DBE-4840-9C24-B8C0FC177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838200"/>
            <a:ext cx="8251825" cy="3939540"/>
          </a:xfrm>
        </p:spPr>
        <p:txBody>
          <a:bodyPr/>
          <a:lstStyle/>
          <a:p>
            <a:pPr algn="l"/>
            <a:br>
              <a:rPr lang="sv-SE" altLang="en-US" sz="2000" dirty="0"/>
            </a:br>
            <a:br>
              <a:rPr lang="sv-SE" altLang="en-US" sz="2000" dirty="0"/>
            </a:br>
            <a:br>
              <a:rPr lang="sv-SE" altLang="en-US" sz="2000" dirty="0"/>
            </a:br>
            <a:br>
              <a:rPr lang="sv-SE" altLang="en-US" sz="2000" dirty="0"/>
            </a:br>
            <a:br>
              <a:rPr lang="sv-SE" altLang="en-US" sz="2000" dirty="0"/>
            </a:br>
            <a:br>
              <a:rPr lang="sv-SE" altLang="en-US" sz="2000" dirty="0"/>
            </a:br>
            <a:r>
              <a:rPr lang="sv-SE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Installing Git &amp;  GitHub</a:t>
            </a:r>
            <a:br>
              <a:rPr lang="sv-SE" altLang="en-US" sz="2000" dirty="0"/>
            </a:br>
            <a:br>
              <a:rPr lang="sv-SE" altLang="en-US" dirty="0"/>
            </a:b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E6ECEE2-23D2-4813-B902-F70C2FD7B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88770"/>
            <a:ext cx="8251825" cy="3323987"/>
          </a:xfrm>
        </p:spPr>
        <p:txBody>
          <a:bodyPr/>
          <a:lstStyle/>
          <a:p>
            <a:r>
              <a:rPr lang="en-US" altLang="en-US" sz="2800" dirty="0">
                <a:latin typeface="Trebuchet MS" panose="020B0603020202020204" pitchFamily="34" charset="0"/>
              </a:rPr>
              <a:t>1) </a:t>
            </a:r>
            <a:r>
              <a:rPr lang="en-US" altLang="en-US" sz="2400" dirty="0">
                <a:latin typeface="Trebuchet MS" panose="020B0603020202020204" pitchFamily="34" charset="0"/>
              </a:rPr>
              <a:t>Environment Setup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rebuchet MS" panose="020B0603020202020204" pitchFamily="34" charset="0"/>
              </a:rPr>
              <a:t>Create a GitHub account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rebuchet MS" panose="020B0603020202020204" pitchFamily="34" charset="0"/>
              </a:rPr>
              <a:t>Configure Git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rebuchet MS" panose="020B0603020202020204" pitchFamily="34" charset="0"/>
              </a:rPr>
              <a:t>Create a local repository</a:t>
            </a:r>
          </a:p>
          <a:p>
            <a:pPr marL="333375" lvl="1"/>
            <a:endParaRPr lang="en-US" altLang="en-US" sz="2400" dirty="0">
              <a:latin typeface="Trebuchet MS" panose="020B0603020202020204" pitchFamily="34" charset="0"/>
            </a:endParaRPr>
          </a:p>
          <a:p>
            <a:pPr marL="333375" lvl="1"/>
            <a:endParaRPr lang="en-US" altLang="en-US" sz="2400" dirty="0">
              <a:latin typeface="Trebuchet MS" panose="020B0603020202020204" pitchFamily="34" charset="0"/>
            </a:endParaRPr>
          </a:p>
          <a:p>
            <a:r>
              <a:rPr lang="en-US" altLang="en-US" sz="2400" dirty="0">
                <a:latin typeface="Trebuchet MS" panose="020B0603020202020204" pitchFamily="34" charset="0"/>
              </a:rPr>
              <a:t>2) Creating a GitHub account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rebuchet MS" panose="020B0603020202020204" pitchFamily="34" charset="0"/>
              </a:rPr>
              <a:t>Go to</a:t>
            </a:r>
            <a:r>
              <a:rPr lang="en-US" altLang="en-US" i="1" dirty="0">
                <a:latin typeface="Trebuchet MS" panose="020B0603020202020204" pitchFamily="34" charset="0"/>
              </a:rPr>
              <a:t> https://Github.com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rebuchet MS" panose="020B0603020202020204" pitchFamily="34" charset="0"/>
              </a:rPr>
              <a:t>Create a GitHub account</a:t>
            </a:r>
          </a:p>
          <a:p>
            <a:endParaRPr lang="en-US" altLang="en-US" dirty="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B50ADFA-41CB-4798-B8DD-4FB9F7FF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770460"/>
            <a:ext cx="330835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F91EC98F-B5D2-42D4-B87D-C829CB58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43425"/>
            <a:ext cx="362108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89E8613-7BED-4DD5-8DA2-5412ECE8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531068"/>
            <a:ext cx="12192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it">
            <a:hlinkClick r:id="rId2"/>
            <a:extLst>
              <a:ext uri="{FF2B5EF4-FFF2-40B4-BE49-F238E27FC236}">
                <a16:creationId xmlns:a16="http://schemas.microsoft.com/office/drawing/2014/main" id="{96E6DC59-B9E3-4238-8F66-9F5AB4C39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752DC-6BF2-408A-BD1D-59E91939E613}"/>
              </a:ext>
            </a:extLst>
          </p:cNvPr>
          <p:cNvSpPr txBox="1"/>
          <p:nvPr/>
        </p:nvSpPr>
        <p:spPr>
          <a:xfrm>
            <a:off x="2761140" y="2015609"/>
            <a:ext cx="6862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--fast-version-control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CDC68-3B86-4052-95ED-922B3D8BF2E4}"/>
              </a:ext>
            </a:extLst>
          </p:cNvPr>
          <p:cNvSpPr txBox="1"/>
          <p:nvPr/>
        </p:nvSpPr>
        <p:spPr>
          <a:xfrm>
            <a:off x="3276600" y="3429000"/>
            <a:ext cx="6862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rebuchet MS" panose="020B0603020202020204" pitchFamily="34" charset="0"/>
              </a:rPr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32408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7493BAD-4534-494B-A1EA-08B3DDF2A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48232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Configuring Git:</a:t>
            </a:r>
          </a:p>
        </p:txBody>
      </p:sp>
      <p:sp>
        <p:nvSpPr>
          <p:cNvPr id="8195" name="TextBox 6">
            <a:extLst>
              <a:ext uri="{FF2B5EF4-FFF2-40B4-BE49-F238E27FC236}">
                <a16:creationId xmlns:a16="http://schemas.microsoft.com/office/drawing/2014/main" id="{C79C2599-079B-46A6-88FF-5B2406646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34957"/>
            <a:ext cx="81073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rebuchet MS" panose="020B0603020202020204" pitchFamily="34" charset="0"/>
              </a:rPr>
              <a:t>To tell Git who we are, run the following two commands</a:t>
            </a:r>
            <a:r>
              <a:rPr lang="en-US" altLang="en-US" sz="2200" dirty="0"/>
              <a:t>:</a:t>
            </a:r>
          </a:p>
        </p:txBody>
      </p:sp>
      <p:pic>
        <p:nvPicPr>
          <p:cNvPr id="8196" name="Content Placeholder 9">
            <a:extLst>
              <a:ext uri="{FF2B5EF4-FFF2-40B4-BE49-F238E27FC236}">
                <a16:creationId xmlns:a16="http://schemas.microsoft.com/office/drawing/2014/main" id="{887492B1-C68C-4A10-9237-9FE70E30F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4"/>
          <a:stretch>
            <a:fillRect/>
          </a:stretch>
        </p:blipFill>
        <p:spPr>
          <a:xfrm>
            <a:off x="762000" y="2438400"/>
            <a:ext cx="8251825" cy="18240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D365A27-1EF9-4F22-8D51-F943C8468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51825" cy="430887"/>
          </a:xfrm>
        </p:spPr>
        <p:txBody>
          <a:bodyPr/>
          <a:lstStyle/>
          <a:p>
            <a:pPr algn="l"/>
            <a:r>
              <a:rPr lang="en-US" altLang="en-US" sz="2800" b="0" kern="12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Creating a local repository</a:t>
            </a:r>
            <a:endParaRPr lang="en-US" altLang="en-US" dirty="0"/>
          </a:p>
        </p:txBody>
      </p:sp>
      <p:pic>
        <p:nvPicPr>
          <p:cNvPr id="9219" name="Content Placeholder 4">
            <a:extLst>
              <a:ext uri="{FF2B5EF4-FFF2-40B4-BE49-F238E27FC236}">
                <a16:creationId xmlns:a16="http://schemas.microsoft.com/office/drawing/2014/main" id="{0C96F52C-7D01-43A4-975B-B674AFD8E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13329" r="1802" b="4848"/>
          <a:stretch>
            <a:fillRect/>
          </a:stretch>
        </p:blipFill>
        <p:spPr>
          <a:xfrm>
            <a:off x="457200" y="1752600"/>
            <a:ext cx="8118475" cy="25034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209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Trebuchet MS</vt:lpstr>
      <vt:lpstr>Verdana Pro Cond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Installing Git &amp;  GitHub  </vt:lpstr>
      <vt:lpstr>PowerPoint Presentation</vt:lpstr>
      <vt:lpstr>Configuring Git:</vt:lpstr>
      <vt:lpstr>Creating a local repository</vt:lpstr>
      <vt:lpstr>Common Git Commands </vt:lpstr>
      <vt:lpstr> git init  </vt:lpstr>
      <vt:lpstr>git touch </vt:lpstr>
      <vt:lpstr>git status</vt:lpstr>
      <vt:lpstr>git add</vt:lpstr>
      <vt:lpstr>git commit</vt:lpstr>
      <vt:lpstr>git clone</vt:lpstr>
      <vt:lpstr>PowerPoint Presentation</vt:lpstr>
      <vt:lpstr> Remote Commands   </vt:lpstr>
      <vt:lpstr> Remote Commands cont’d   </vt:lpstr>
      <vt:lpstr>git remote</vt:lpstr>
      <vt:lpstr>git push</vt:lpstr>
      <vt:lpstr>Now, let us look at our repository:</vt:lpstr>
      <vt:lpstr>git pull</vt:lpstr>
      <vt:lpstr>git log --graph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 Zhou</dc:creator>
  <cp:lastModifiedBy>Demissie, Dawit H.</cp:lastModifiedBy>
  <cp:revision>19</cp:revision>
  <dcterms:created xsi:type="dcterms:W3CDTF">2021-02-07T20:54:35Z</dcterms:created>
  <dcterms:modified xsi:type="dcterms:W3CDTF">2021-02-15T21:29:34Z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2021-02-07T00:00:00Z</vt:filetime>
  </property>
</Properties>
</file>