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3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472" r:id="rId14"/>
    <p:sldId id="269" r:id="rId15"/>
    <p:sldId id="270" r:id="rId16"/>
    <p:sldId id="334" r:id="rId17"/>
    <p:sldId id="47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335" r:id="rId33"/>
    <p:sldId id="288" r:id="rId34"/>
    <p:sldId id="289" r:id="rId35"/>
    <p:sldId id="291" r:id="rId36"/>
    <p:sldId id="293" r:id="rId37"/>
    <p:sldId id="295" r:id="rId38"/>
    <p:sldId id="297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33" r:id="rId6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3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16BCC44F-C5AC-45B6-8239-EF1D34AC5485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6366" y="6448805"/>
            <a:ext cx="243840" cy="184666"/>
          </a:xfrm>
        </p:spPr>
        <p:txBody>
          <a:bodyPr/>
          <a:lstStyle/>
          <a:p>
            <a:fld id="{8CDFFFFD-3B3E-4576-A5F0-2FC5AA489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6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14782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82200" y="65531"/>
            <a:ext cx="2098548" cy="5501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255778"/>
            <a:ext cx="10358120" cy="1189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6F2F9F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3435" y="1740443"/>
            <a:ext cx="7567930" cy="4401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56366" y="6448805"/>
            <a:ext cx="24384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‹#›</a:t>
            </a:fld>
            <a:endParaRPr spc="-5" dirty="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dham.co1.qualtrics.com/jfe/form/SV_5suh0NZpQkzp0L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openxmlformats.org/officeDocument/2006/relationships/image" Target="../media/image3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xGsb9MSFgQ?feature=oembed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447800" y="1524000"/>
            <a:ext cx="8813165" cy="262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405" algn="ctr">
              <a:lnSpc>
                <a:spcPts val="6840"/>
              </a:lnSpc>
              <a:spcBef>
                <a:spcPts val="100"/>
              </a:spcBef>
            </a:pPr>
            <a:r>
              <a:rPr sz="6000" b="1" spc="-670" dirty="0">
                <a:solidFill>
                  <a:srgbClr val="6F2F9F"/>
                </a:solidFill>
                <a:latin typeface="Verdana"/>
                <a:cs typeface="Verdana"/>
              </a:rPr>
              <a:t>Big </a:t>
            </a:r>
            <a:r>
              <a:rPr sz="6000" b="1" spc="-825" dirty="0">
                <a:solidFill>
                  <a:srgbClr val="6F2F9F"/>
                </a:solidFill>
                <a:latin typeface="Verdana"/>
                <a:cs typeface="Verdana"/>
              </a:rPr>
              <a:t>Data</a:t>
            </a:r>
            <a:r>
              <a:rPr sz="6000" b="1" spc="-75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6000" b="1" spc="-680" dirty="0">
                <a:solidFill>
                  <a:srgbClr val="6F2F9F"/>
                </a:solidFill>
                <a:latin typeface="Verdana"/>
                <a:cs typeface="Verdana"/>
              </a:rPr>
              <a:t>Analytics</a:t>
            </a:r>
            <a:endParaRPr sz="6000" dirty="0">
              <a:latin typeface="Verdana"/>
              <a:cs typeface="Verdana"/>
            </a:endParaRPr>
          </a:p>
          <a:p>
            <a:pPr marL="446405" algn="ctr">
              <a:lnSpc>
                <a:spcPts val="6840"/>
              </a:lnSpc>
            </a:pPr>
            <a:endParaRPr lang="en-US" sz="6000" spc="-495" dirty="0">
              <a:solidFill>
                <a:srgbClr val="6F2F9F"/>
              </a:solidFill>
              <a:latin typeface="Verdana"/>
              <a:cs typeface="Verdana"/>
            </a:endParaRPr>
          </a:p>
          <a:p>
            <a:pPr marL="446405" algn="ctr">
              <a:lnSpc>
                <a:spcPts val="6840"/>
              </a:lnSpc>
            </a:pPr>
            <a:r>
              <a:rPr sz="6000" spc="-495" dirty="0">
                <a:solidFill>
                  <a:srgbClr val="6F2F9F"/>
                </a:solidFill>
                <a:latin typeface="Verdana"/>
                <a:cs typeface="Verdana"/>
              </a:rPr>
              <a:t>Lecture</a:t>
            </a:r>
            <a:r>
              <a:rPr sz="6000" spc="-325" dirty="0">
                <a:solidFill>
                  <a:srgbClr val="6F2F9F"/>
                </a:solidFill>
                <a:latin typeface="Verdana"/>
                <a:cs typeface="Verdana"/>
              </a:rPr>
              <a:t> </a:t>
            </a:r>
            <a:r>
              <a:rPr sz="6000" spc="-660" dirty="0">
                <a:solidFill>
                  <a:srgbClr val="6F2F9F"/>
                </a:solidFill>
                <a:latin typeface="Verdana"/>
                <a:cs typeface="Verdana"/>
              </a:rPr>
              <a:t>1</a:t>
            </a:r>
            <a:endParaRPr sz="60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4001"/>
            <a:ext cx="4617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40" dirty="0">
                <a:latin typeface="Verdana"/>
                <a:cs typeface="Verdana"/>
              </a:rPr>
              <a:t>Start </a:t>
            </a:r>
            <a:r>
              <a:rPr sz="4400" b="0" spc="-350" dirty="0">
                <a:latin typeface="Verdana"/>
                <a:cs typeface="Verdana"/>
              </a:rPr>
              <a:t>to </a:t>
            </a:r>
            <a:r>
              <a:rPr sz="4400" b="0" spc="-415" dirty="0">
                <a:latin typeface="Verdana"/>
                <a:cs typeface="Verdana"/>
              </a:rPr>
              <a:t>use</a:t>
            </a:r>
            <a:r>
              <a:rPr sz="4400" b="0" spc="-80" dirty="0">
                <a:latin typeface="Verdana"/>
                <a:cs typeface="Verdana"/>
              </a:rPr>
              <a:t> </a:t>
            </a:r>
            <a:r>
              <a:rPr sz="4400" b="0" spc="-415" dirty="0">
                <a:latin typeface="Verdana"/>
                <a:cs typeface="Verdana"/>
              </a:rPr>
              <a:t>GitHub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0773" y="3854360"/>
            <a:ext cx="5463472" cy="1182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01244" y="1981200"/>
            <a:ext cx="5914557" cy="224345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75" dirty="0">
                <a:latin typeface="Trebuchet MS"/>
                <a:cs typeface="Trebuchet MS"/>
              </a:rPr>
              <a:t>Goal: </a:t>
            </a:r>
            <a:r>
              <a:rPr sz="2800" spc="-130" dirty="0">
                <a:latin typeface="Trebuchet MS"/>
                <a:cs typeface="Trebuchet MS"/>
              </a:rPr>
              <a:t>to </a:t>
            </a:r>
            <a:r>
              <a:rPr sz="2800" spc="-150" dirty="0">
                <a:latin typeface="Trebuchet MS"/>
                <a:cs typeface="Trebuchet MS"/>
              </a:rPr>
              <a:t>have </a:t>
            </a:r>
            <a:r>
              <a:rPr sz="2800" spc="-185" dirty="0">
                <a:latin typeface="Trebuchet MS"/>
                <a:cs typeface="Trebuchet MS"/>
              </a:rPr>
              <a:t>at </a:t>
            </a:r>
            <a:r>
              <a:rPr sz="2800" spc="-160" dirty="0">
                <a:latin typeface="Trebuchet MS"/>
                <a:cs typeface="Trebuchet MS"/>
              </a:rPr>
              <a:t>least </a:t>
            </a:r>
            <a:r>
              <a:rPr sz="2800" spc="-50" dirty="0">
                <a:latin typeface="Trebuchet MS"/>
                <a:cs typeface="Trebuchet MS"/>
              </a:rPr>
              <a:t>4</a:t>
            </a:r>
            <a:r>
              <a:rPr sz="2800" spc="-49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commits  </a:t>
            </a:r>
            <a:r>
              <a:rPr sz="2800" spc="-140" dirty="0">
                <a:latin typeface="Trebuchet MS"/>
                <a:cs typeface="Trebuchet MS"/>
              </a:rPr>
              <a:t>by the </a:t>
            </a:r>
            <a:r>
              <a:rPr sz="2800" spc="-114" dirty="0">
                <a:latin typeface="Trebuchet MS"/>
                <a:cs typeface="Trebuchet MS"/>
              </a:rPr>
              <a:t>end </a:t>
            </a:r>
            <a:r>
              <a:rPr sz="2800" spc="-125" dirty="0">
                <a:latin typeface="Trebuchet MS"/>
                <a:cs typeface="Trebuchet MS"/>
              </a:rPr>
              <a:t>of </a:t>
            </a:r>
            <a:r>
              <a:rPr sz="2800" spc="-140" dirty="0">
                <a:latin typeface="Trebuchet MS"/>
                <a:cs typeface="Trebuchet MS"/>
              </a:rPr>
              <a:t>the</a:t>
            </a:r>
            <a:r>
              <a:rPr sz="2800" spc="-5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semester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 dirty="0">
              <a:latin typeface="Trebuchet MS"/>
              <a:cs typeface="Trebuchet MS"/>
            </a:endParaRPr>
          </a:p>
          <a:p>
            <a:pPr marL="241300" marR="1116965" indent="-229235">
              <a:lnSpc>
                <a:spcPts val="3030"/>
              </a:lnSpc>
              <a:spcBef>
                <a:spcPts val="1764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35" dirty="0">
                <a:latin typeface="Trebuchet MS"/>
                <a:cs typeface="Trebuchet MS"/>
              </a:rPr>
              <a:t>For </a:t>
            </a:r>
            <a:r>
              <a:rPr sz="2800" spc="-40" dirty="0">
                <a:latin typeface="Trebuchet MS"/>
                <a:cs typeface="Trebuchet MS"/>
              </a:rPr>
              <a:t>MSBA: </a:t>
            </a:r>
            <a:r>
              <a:rPr sz="2800" spc="-95" dirty="0">
                <a:latin typeface="Trebuchet MS"/>
                <a:cs typeface="Trebuchet MS"/>
              </a:rPr>
              <a:t>use </a:t>
            </a:r>
            <a:r>
              <a:rPr sz="2800" spc="-190" dirty="0">
                <a:latin typeface="Trebuchet MS"/>
                <a:cs typeface="Trebuchet MS"/>
              </a:rPr>
              <a:t>it </a:t>
            </a:r>
            <a:r>
              <a:rPr sz="2800" spc="-105" dirty="0">
                <a:latin typeface="Trebuchet MS"/>
                <a:cs typeface="Trebuchet MS"/>
              </a:rPr>
              <a:t>as</a:t>
            </a:r>
            <a:r>
              <a:rPr sz="2800" spc="-64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your  </a:t>
            </a:r>
            <a:r>
              <a:rPr sz="2800" spc="-155" dirty="0">
                <a:latin typeface="Trebuchet MS"/>
                <a:cs typeface="Trebuchet MS"/>
              </a:rPr>
              <a:t>extended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resume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952" y="1822836"/>
            <a:ext cx="5490806" cy="1185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10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4001"/>
            <a:ext cx="16891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30" dirty="0">
                <a:latin typeface="Verdana"/>
                <a:cs typeface="Verdana"/>
              </a:rPr>
              <a:t>Project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11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524000"/>
            <a:ext cx="10975052" cy="455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43535" indent="-457200">
              <a:lnSpc>
                <a:spcPct val="110000"/>
              </a:lnSpc>
              <a:spcBef>
                <a:spcPts val="100"/>
              </a:spcBef>
              <a:buFont typeface="+mj-lt"/>
              <a:buAutoNum type="arabicParenR"/>
              <a:tabLst>
                <a:tab pos="309880" algn="l"/>
              </a:tabLst>
            </a:pPr>
            <a:r>
              <a:rPr sz="2400" spc="-120" dirty="0">
                <a:latin typeface="Trebuchet MS"/>
                <a:cs typeface="Trebuchet MS"/>
              </a:rPr>
              <a:t>Proposal </a:t>
            </a:r>
            <a:r>
              <a:rPr sz="2400" spc="-145" dirty="0">
                <a:latin typeface="Trebuchet MS"/>
                <a:cs typeface="Trebuchet MS"/>
              </a:rPr>
              <a:t>presentation. </a:t>
            </a:r>
            <a:r>
              <a:rPr sz="2400" spc="-70" dirty="0">
                <a:latin typeface="Trebuchet MS"/>
                <a:cs typeface="Trebuchet MS"/>
              </a:rPr>
              <a:t>Maximum </a:t>
            </a:r>
            <a:r>
              <a:rPr sz="2400" spc="-45" dirty="0">
                <a:latin typeface="Trebuchet MS"/>
                <a:cs typeface="Trebuchet MS"/>
              </a:rPr>
              <a:t>6 </a:t>
            </a:r>
            <a:r>
              <a:rPr sz="2400" spc="-160" dirty="0">
                <a:latin typeface="Trebuchet MS"/>
                <a:cs typeface="Trebuchet MS"/>
              </a:rPr>
              <a:t>PPT </a:t>
            </a:r>
            <a:r>
              <a:rPr sz="2400" spc="-100" dirty="0">
                <a:latin typeface="Trebuchet MS"/>
                <a:cs typeface="Trebuchet MS"/>
              </a:rPr>
              <a:t>pages </a:t>
            </a:r>
            <a:r>
              <a:rPr sz="2400" spc="-110" dirty="0">
                <a:latin typeface="Trebuchet MS"/>
                <a:cs typeface="Trebuchet MS"/>
              </a:rPr>
              <a:t>of </a:t>
            </a:r>
            <a:r>
              <a:rPr sz="2400" spc="-155" dirty="0">
                <a:latin typeface="Trebuchet MS"/>
                <a:cs typeface="Trebuchet MS"/>
              </a:rPr>
              <a:t>project </a:t>
            </a:r>
            <a:r>
              <a:rPr sz="2400" spc="-120" dirty="0">
                <a:latin typeface="Trebuchet MS"/>
                <a:cs typeface="Trebuchet MS"/>
              </a:rPr>
              <a:t>proposal, </a:t>
            </a:r>
            <a:r>
              <a:rPr sz="2400" spc="-155" dirty="0">
                <a:latin typeface="Trebuchet MS"/>
                <a:cs typeface="Trebuchet MS"/>
              </a:rPr>
              <a:t>dataset,  </a:t>
            </a:r>
            <a:r>
              <a:rPr sz="2400" spc="-80" dirty="0">
                <a:latin typeface="Trebuchet MS"/>
                <a:cs typeface="Trebuchet MS"/>
              </a:rPr>
              <a:t>business </a:t>
            </a:r>
            <a:r>
              <a:rPr sz="2400" spc="-140" dirty="0">
                <a:latin typeface="Trebuchet MS"/>
                <a:cs typeface="Trebuchet MS"/>
              </a:rPr>
              <a:t>problem, </a:t>
            </a:r>
            <a:r>
              <a:rPr sz="2400" spc="-150" dirty="0">
                <a:latin typeface="Trebuchet MS"/>
                <a:cs typeface="Trebuchet MS"/>
              </a:rPr>
              <a:t>data </a:t>
            </a:r>
            <a:r>
              <a:rPr sz="2400" spc="-120" dirty="0">
                <a:latin typeface="Trebuchet MS"/>
                <a:cs typeface="Trebuchet MS"/>
              </a:rPr>
              <a:t>processing, </a:t>
            </a:r>
            <a:r>
              <a:rPr sz="2400" spc="-100" dirty="0">
                <a:latin typeface="Trebuchet MS"/>
                <a:cs typeface="Trebuchet MS"/>
              </a:rPr>
              <a:t>models and </a:t>
            </a:r>
            <a:r>
              <a:rPr sz="2400" spc="-125" dirty="0">
                <a:latin typeface="Trebuchet MS"/>
                <a:cs typeface="Trebuchet MS"/>
              </a:rPr>
              <a:t>(optional) </a:t>
            </a:r>
            <a:r>
              <a:rPr sz="2400" spc="-145" dirty="0">
                <a:latin typeface="Trebuchet MS"/>
                <a:cs typeface="Trebuchet MS"/>
              </a:rPr>
              <a:t>expected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outcomes.</a:t>
            </a:r>
            <a:endParaRPr sz="2400" dirty="0">
              <a:latin typeface="Trebuchet MS"/>
              <a:cs typeface="Trebuchet MS"/>
            </a:endParaRPr>
          </a:p>
          <a:p>
            <a:pPr marL="469900" marR="722630" indent="-457200">
              <a:lnSpc>
                <a:spcPct val="110000"/>
              </a:lnSpc>
              <a:spcBef>
                <a:spcPts val="994"/>
              </a:spcBef>
              <a:buFont typeface="+mj-lt"/>
              <a:buAutoNum type="arabicParenR"/>
              <a:tabLst>
                <a:tab pos="309880" algn="l"/>
              </a:tabLst>
            </a:pPr>
            <a:r>
              <a:rPr sz="2400" spc="-145" dirty="0">
                <a:latin typeface="Trebuchet MS"/>
                <a:cs typeface="Trebuchet MS"/>
              </a:rPr>
              <a:t>Final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Presentation.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There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will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be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1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presentation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during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last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class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the  </a:t>
            </a:r>
            <a:r>
              <a:rPr sz="2400" spc="-160" dirty="0">
                <a:latin typeface="Trebuchet MS"/>
                <a:cs typeface="Trebuchet MS"/>
              </a:rPr>
              <a:t>semester, </a:t>
            </a:r>
            <a:r>
              <a:rPr sz="2400" spc="-145" dirty="0">
                <a:latin typeface="Trebuchet MS"/>
                <a:cs typeface="Trebuchet MS"/>
              </a:rPr>
              <a:t>major </a:t>
            </a:r>
            <a:r>
              <a:rPr sz="2400" spc="-114" dirty="0">
                <a:latin typeface="Trebuchet MS"/>
                <a:cs typeface="Trebuchet MS"/>
              </a:rPr>
              <a:t>results </a:t>
            </a:r>
            <a:r>
              <a:rPr sz="2400" spc="-135" dirty="0">
                <a:latin typeface="Trebuchet MS"/>
                <a:cs typeface="Trebuchet MS"/>
              </a:rPr>
              <a:t>are </a:t>
            </a:r>
            <a:r>
              <a:rPr sz="2400" spc="-145" dirty="0">
                <a:latin typeface="Trebuchet MS"/>
                <a:cs typeface="Trebuchet MS"/>
              </a:rPr>
              <a:t>expected </a:t>
            </a:r>
            <a:r>
              <a:rPr sz="2400" spc="-95" dirty="0">
                <a:latin typeface="Trebuchet MS"/>
                <a:cs typeface="Trebuchet MS"/>
              </a:rPr>
              <a:t>during </a:t>
            </a:r>
            <a:r>
              <a:rPr sz="2400" spc="-120" dirty="0">
                <a:latin typeface="Trebuchet MS"/>
                <a:cs typeface="Trebuchet MS"/>
              </a:rPr>
              <a:t>the</a:t>
            </a:r>
            <a:r>
              <a:rPr sz="2400" spc="-53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presentation.</a:t>
            </a:r>
            <a:endParaRPr sz="2400" dirty="0">
              <a:latin typeface="Trebuchet MS"/>
              <a:cs typeface="Trebuchet MS"/>
            </a:endParaRPr>
          </a:p>
          <a:p>
            <a:pPr marL="469900" marR="5080" indent="-457200">
              <a:lnSpc>
                <a:spcPct val="110100"/>
              </a:lnSpc>
              <a:spcBef>
                <a:spcPts val="1005"/>
              </a:spcBef>
              <a:buFont typeface="+mj-lt"/>
              <a:buAutoNum type="arabicParenR"/>
              <a:tabLst>
                <a:tab pos="309880" algn="l"/>
              </a:tabLst>
            </a:pPr>
            <a:r>
              <a:rPr sz="2400" spc="-160" dirty="0">
                <a:latin typeface="Trebuchet MS"/>
                <a:cs typeface="Trebuchet MS"/>
              </a:rPr>
              <a:t>Report. </a:t>
            </a:r>
            <a:r>
              <a:rPr sz="2400" spc="-70" dirty="0">
                <a:latin typeface="Trebuchet MS"/>
                <a:cs typeface="Trebuchet MS"/>
              </a:rPr>
              <a:t>Maximum </a:t>
            </a:r>
            <a:r>
              <a:rPr sz="2400" spc="-100" dirty="0">
                <a:latin typeface="Trebuchet MS"/>
                <a:cs typeface="Trebuchet MS"/>
              </a:rPr>
              <a:t>15-page </a:t>
            </a:r>
            <a:r>
              <a:rPr sz="2400" spc="-114" dirty="0">
                <a:latin typeface="Trebuchet MS"/>
                <a:cs typeface="Trebuchet MS"/>
              </a:rPr>
              <a:t>report </a:t>
            </a:r>
            <a:r>
              <a:rPr sz="2400" spc="-135" dirty="0">
                <a:latin typeface="Trebuchet MS"/>
                <a:cs typeface="Trebuchet MS"/>
              </a:rPr>
              <a:t>(</a:t>
            </a:r>
            <a:r>
              <a:rPr lang="en-US" sz="2400" spc="-135" dirty="0">
                <a:latin typeface="Trebuchet MS"/>
                <a:cs typeface="Trebuchet MS"/>
              </a:rPr>
              <a:t>double</a:t>
            </a:r>
            <a:r>
              <a:rPr sz="2400" spc="-135" dirty="0">
                <a:latin typeface="Trebuchet MS"/>
                <a:cs typeface="Trebuchet MS"/>
              </a:rPr>
              <a:t>-space, </a:t>
            </a:r>
            <a:r>
              <a:rPr sz="2400" spc="-100" dirty="0">
                <a:latin typeface="Trebuchet MS"/>
                <a:cs typeface="Trebuchet MS"/>
              </a:rPr>
              <a:t>12-point </a:t>
            </a:r>
            <a:r>
              <a:rPr sz="2400" spc="-140" dirty="0">
                <a:latin typeface="Trebuchet MS"/>
                <a:cs typeface="Trebuchet MS"/>
              </a:rPr>
              <a:t>font) </a:t>
            </a:r>
            <a:r>
              <a:rPr sz="2400" spc="-114" dirty="0">
                <a:latin typeface="Trebuchet MS"/>
                <a:cs typeface="Trebuchet MS"/>
              </a:rPr>
              <a:t>highlighting  </a:t>
            </a:r>
            <a:r>
              <a:rPr sz="2400" spc="-110" dirty="0">
                <a:latin typeface="Trebuchet MS"/>
                <a:cs typeface="Trebuchet MS"/>
              </a:rPr>
              <a:t>consisting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the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traditional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sections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of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introduction,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motivation,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method,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results,  </a:t>
            </a:r>
            <a:r>
              <a:rPr sz="2400" spc="-10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conclusion.</a:t>
            </a:r>
            <a:endParaRPr sz="24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285"/>
              </a:spcBef>
              <a:buFont typeface="+mj-lt"/>
              <a:buAutoNum type="arabicParenR"/>
            </a:pPr>
            <a:r>
              <a:rPr sz="2400" spc="-145" dirty="0">
                <a:latin typeface="Trebuchet MS"/>
                <a:cs typeface="Trebuchet MS"/>
              </a:rPr>
              <a:t>Confidential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peer-evaluation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form.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You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will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evaluate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the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contribution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of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each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of</a:t>
            </a:r>
            <a:r>
              <a:rPr lang="en-US" sz="2400" spc="-11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your </a:t>
            </a:r>
            <a:r>
              <a:rPr sz="2400" spc="-90" dirty="0">
                <a:latin typeface="Trebuchet MS"/>
                <a:cs typeface="Trebuchet MS"/>
              </a:rPr>
              <a:t>group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members.</a:t>
            </a:r>
            <a:endParaRPr lang="en-US" sz="2400" spc="-135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285"/>
              </a:spcBef>
              <a:buFont typeface="+mj-lt"/>
              <a:buAutoNum type="arabicParenR"/>
            </a:pPr>
            <a:r>
              <a:rPr lang="en-US" sz="2400" spc="-135" dirty="0">
                <a:solidFill>
                  <a:srgbClr val="0070C0"/>
                </a:solidFill>
                <a:latin typeface="Trebuchet MS"/>
                <a:cs typeface="Trebuchet MS"/>
              </a:rPr>
              <a:t>Assigning </a:t>
            </a:r>
            <a:r>
              <a:rPr lang="en-US" sz="2400" spc="-145" dirty="0">
                <a:solidFill>
                  <a:srgbClr val="0070C0"/>
                </a:solidFill>
                <a:latin typeface="Trebuchet MS"/>
              </a:rPr>
              <a:t>students to groups (randomly pre-assigned groups)</a:t>
            </a:r>
            <a:endParaRPr sz="2400" spc="-145" dirty="0">
              <a:solidFill>
                <a:srgbClr val="0070C0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84270"/>
            <a:ext cx="60610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425" dirty="0">
                <a:latin typeface="Verdana"/>
                <a:cs typeface="Verdana"/>
              </a:rPr>
              <a:t>Big </a:t>
            </a:r>
            <a:r>
              <a:rPr sz="6000" b="0" spc="-575" dirty="0">
                <a:latin typeface="Verdana"/>
                <a:cs typeface="Verdana"/>
              </a:rPr>
              <a:t>Data</a:t>
            </a:r>
            <a:r>
              <a:rPr sz="6000" b="0" spc="-285" dirty="0">
                <a:latin typeface="Verdana"/>
                <a:cs typeface="Verdana"/>
              </a:rPr>
              <a:t> </a:t>
            </a:r>
            <a:r>
              <a:rPr sz="6000" b="0" spc="-540" dirty="0">
                <a:latin typeface="Verdana"/>
                <a:cs typeface="Verdana"/>
              </a:rPr>
              <a:t>Overview</a:t>
            </a:r>
            <a:endParaRPr sz="6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12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B3C9-B117-4260-A898-364242A6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358120" cy="615553"/>
          </a:xfrm>
        </p:spPr>
        <p:txBody>
          <a:bodyPr/>
          <a:lstStyle/>
          <a:p>
            <a:r>
              <a:rPr lang="en-US" dirty="0"/>
              <a:t>Learning Outcomes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ED64F-6E60-4622-9B7E-87CCD4C66C6B}"/>
              </a:ext>
            </a:extLst>
          </p:cNvPr>
          <p:cNvSpPr txBox="1"/>
          <p:nvPr/>
        </p:nvSpPr>
        <p:spPr>
          <a:xfrm>
            <a:off x="916939" y="1828800"/>
            <a:ext cx="89128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45" dirty="0">
                <a:latin typeface="Trebuchet MS"/>
              </a:rPr>
              <a:t>Identify Big Data and its Business Implications.</a:t>
            </a:r>
          </a:p>
          <a:p>
            <a:endParaRPr lang="en-US" sz="2400" spc="-145" dirty="0">
              <a:latin typeface="Trebuchet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pc="-145" dirty="0">
                <a:latin typeface="Trebuchet MS"/>
              </a:rPr>
              <a:t>Understand the Big Data Platform and its Use cases</a:t>
            </a:r>
          </a:p>
        </p:txBody>
      </p:sp>
    </p:spTree>
    <p:extLst>
      <p:ext uri="{BB962C8B-B14F-4D97-AF65-F5344CB8AC3E}">
        <p14:creationId xmlns:p14="http://schemas.microsoft.com/office/powerpoint/2010/main" val="315483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490" y="587451"/>
            <a:ext cx="35198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55" dirty="0">
                <a:latin typeface="Verdana"/>
                <a:cs typeface="Verdana"/>
              </a:rPr>
              <a:t>Why </a:t>
            </a:r>
            <a:r>
              <a:rPr sz="4400" b="0" spc="-310" dirty="0">
                <a:latin typeface="Verdana"/>
                <a:cs typeface="Verdana"/>
              </a:rPr>
              <a:t>Big</a:t>
            </a:r>
            <a:r>
              <a:rPr sz="4400" b="0" spc="-5" dirty="0">
                <a:latin typeface="Verdana"/>
                <a:cs typeface="Verdana"/>
              </a:rPr>
              <a:t> </a:t>
            </a:r>
            <a:r>
              <a:rPr sz="4400" b="0" spc="-409" dirty="0">
                <a:latin typeface="Verdana"/>
                <a:cs typeface="Verdana"/>
              </a:rPr>
              <a:t>Data?</a:t>
            </a:r>
            <a:endParaRPr sz="4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14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193" y="1977839"/>
            <a:ext cx="1843405" cy="13589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Science</a:t>
            </a:r>
            <a:endParaRPr sz="26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rlito"/>
                <a:cs typeface="Carlito"/>
              </a:rPr>
              <a:t>Engineering</a:t>
            </a:r>
            <a:endParaRPr sz="26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Business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6192" y="3308425"/>
            <a:ext cx="10564013" cy="304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0" indent="-229235">
              <a:lnSpc>
                <a:spcPts val="2375"/>
              </a:lnSpc>
              <a:spcBef>
                <a:spcPts val="9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In 2012,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5" dirty="0">
                <a:latin typeface="Carlito"/>
                <a:cs typeface="Carlito"/>
              </a:rPr>
              <a:t>Obama </a:t>
            </a:r>
            <a:r>
              <a:rPr sz="2200" spc="-10" dirty="0">
                <a:latin typeface="Carlito"/>
                <a:cs typeface="Carlito"/>
              </a:rPr>
              <a:t>administration </a:t>
            </a:r>
            <a:r>
              <a:rPr sz="2200" spc="-5" dirty="0">
                <a:latin typeface="Carlito"/>
                <a:cs typeface="Carlito"/>
              </a:rPr>
              <a:t>announced the Big </a:t>
            </a:r>
            <a:r>
              <a:rPr sz="2200" spc="-15" dirty="0">
                <a:latin typeface="Carlito"/>
                <a:cs typeface="Carlito"/>
              </a:rPr>
              <a:t>Data Research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and</a:t>
            </a:r>
            <a:endParaRPr sz="2200" dirty="0">
              <a:latin typeface="Carlito"/>
              <a:cs typeface="Carlito"/>
            </a:endParaRPr>
          </a:p>
          <a:p>
            <a:pPr marL="698500">
              <a:lnSpc>
                <a:spcPts val="2365"/>
              </a:lnSpc>
            </a:pPr>
            <a:r>
              <a:rPr sz="2200" spc="-10" dirty="0">
                <a:latin typeface="Carlito"/>
                <a:cs typeface="Carlito"/>
              </a:rPr>
              <a:t>Development Initiative </a:t>
            </a:r>
            <a:r>
              <a:rPr sz="2200" spc="-5" dirty="0">
                <a:latin typeface="Carlito"/>
                <a:cs typeface="Carlito"/>
              </a:rPr>
              <a:t>84 </a:t>
            </a:r>
            <a:r>
              <a:rPr sz="2200" spc="-20" dirty="0">
                <a:latin typeface="Carlito"/>
                <a:cs typeface="Carlito"/>
              </a:rPr>
              <a:t>different </a:t>
            </a:r>
            <a:r>
              <a:rPr sz="2200" spc="-5" dirty="0">
                <a:latin typeface="Carlito"/>
                <a:cs typeface="Carlito"/>
              </a:rPr>
              <a:t>big </a:t>
            </a:r>
            <a:r>
              <a:rPr sz="2200" spc="-20" dirty="0">
                <a:latin typeface="Carlito"/>
                <a:cs typeface="Carlito"/>
              </a:rPr>
              <a:t>data </a:t>
            </a:r>
            <a:r>
              <a:rPr sz="2200" spc="-15" dirty="0">
                <a:latin typeface="Carlito"/>
                <a:cs typeface="Carlito"/>
              </a:rPr>
              <a:t>programs </a:t>
            </a:r>
            <a:r>
              <a:rPr sz="2200" spc="-10" dirty="0">
                <a:latin typeface="Carlito"/>
                <a:cs typeface="Carlito"/>
              </a:rPr>
              <a:t>spread across </a:t>
            </a:r>
            <a:r>
              <a:rPr sz="2200" spc="-5" dirty="0">
                <a:latin typeface="Carlito"/>
                <a:cs typeface="Carlito"/>
              </a:rPr>
              <a:t>six</a:t>
            </a:r>
            <a:r>
              <a:rPr sz="2200" spc="1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departments.</a:t>
            </a:r>
            <a:endParaRPr sz="2200" dirty="0">
              <a:latin typeface="Carlito"/>
              <a:cs typeface="Carlito"/>
            </a:endParaRPr>
          </a:p>
          <a:p>
            <a:pPr marL="698500" marR="465455" indent="-229235">
              <a:lnSpc>
                <a:spcPts val="2110"/>
              </a:lnSpc>
              <a:spcBef>
                <a:spcPts val="50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rlito"/>
                <a:cs typeface="Carlito"/>
              </a:rPr>
              <a:t>Walmart </a:t>
            </a:r>
            <a:r>
              <a:rPr sz="2200" spc="-10" dirty="0">
                <a:latin typeface="Carlito"/>
                <a:cs typeface="Carlito"/>
              </a:rPr>
              <a:t>handles more </a:t>
            </a:r>
            <a:r>
              <a:rPr sz="2200" spc="-5" dirty="0">
                <a:latin typeface="Carlito"/>
                <a:cs typeface="Carlito"/>
              </a:rPr>
              <a:t>than 1 million </a:t>
            </a:r>
            <a:r>
              <a:rPr sz="2200" spc="-10" dirty="0">
                <a:latin typeface="Carlito"/>
                <a:cs typeface="Carlito"/>
              </a:rPr>
              <a:t>customer transactions every </a:t>
            </a:r>
            <a:r>
              <a:rPr sz="2200" spc="-45" dirty="0">
                <a:latin typeface="Carlito"/>
                <a:cs typeface="Carlito"/>
              </a:rPr>
              <a:t>hour, </a:t>
            </a:r>
            <a:r>
              <a:rPr sz="2200" spc="-5" dirty="0">
                <a:latin typeface="Carlito"/>
                <a:cs typeface="Carlito"/>
              </a:rPr>
              <a:t>which is  imported </a:t>
            </a:r>
            <a:r>
              <a:rPr sz="2200" spc="-15" dirty="0">
                <a:latin typeface="Carlito"/>
                <a:cs typeface="Carlito"/>
              </a:rPr>
              <a:t>into </a:t>
            </a:r>
            <a:r>
              <a:rPr sz="2200" spc="-10" dirty="0">
                <a:latin typeface="Carlito"/>
                <a:cs typeface="Carlito"/>
              </a:rPr>
              <a:t>databases </a:t>
            </a:r>
            <a:r>
              <a:rPr sz="2200" spc="-15" dirty="0">
                <a:latin typeface="Carlito"/>
                <a:cs typeface="Carlito"/>
              </a:rPr>
              <a:t>estimated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contain </a:t>
            </a:r>
            <a:r>
              <a:rPr sz="2200" spc="-10" dirty="0">
                <a:latin typeface="Carlito"/>
                <a:cs typeface="Carlito"/>
              </a:rPr>
              <a:t>more </a:t>
            </a:r>
            <a:r>
              <a:rPr sz="2200" spc="-5" dirty="0">
                <a:latin typeface="Carlito"/>
                <a:cs typeface="Carlito"/>
              </a:rPr>
              <a:t>than 2.5 </a:t>
            </a:r>
            <a:r>
              <a:rPr sz="2200" spc="-15" dirty="0">
                <a:latin typeface="Carlito"/>
                <a:cs typeface="Carlito"/>
              </a:rPr>
              <a:t>petabytes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20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data.</a:t>
            </a:r>
            <a:endParaRPr sz="2200" dirty="0">
              <a:latin typeface="Carlito"/>
              <a:cs typeface="Carlito"/>
            </a:endParaRPr>
          </a:p>
          <a:p>
            <a:pPr marL="698500" indent="-229235">
              <a:lnSpc>
                <a:spcPts val="262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15" dirty="0">
                <a:latin typeface="Carlito"/>
                <a:cs typeface="Carlito"/>
              </a:rPr>
              <a:t>Facebook </a:t>
            </a:r>
            <a:r>
              <a:rPr sz="2200" spc="-5" dirty="0">
                <a:latin typeface="Carlito"/>
                <a:cs typeface="Carlito"/>
              </a:rPr>
              <a:t>handles 40 billion </a:t>
            </a:r>
            <a:r>
              <a:rPr sz="2200" spc="-10" dirty="0">
                <a:latin typeface="Carlito"/>
                <a:cs typeface="Carlito"/>
              </a:rPr>
              <a:t>photos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its user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base.</a:t>
            </a:r>
            <a:endParaRPr sz="2200" dirty="0">
              <a:latin typeface="Carlito"/>
              <a:cs typeface="Carlito"/>
            </a:endParaRPr>
          </a:p>
          <a:p>
            <a:pPr marL="698500" marR="45085" indent="-229235">
              <a:lnSpc>
                <a:spcPts val="2110"/>
              </a:lnSpc>
              <a:spcBef>
                <a:spcPts val="49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spc="-20" dirty="0">
                <a:latin typeface="Carlito"/>
                <a:cs typeface="Carlito"/>
              </a:rPr>
              <a:t>Falcon </a:t>
            </a:r>
            <a:r>
              <a:rPr sz="2200" spc="-10" dirty="0">
                <a:latin typeface="Carlito"/>
                <a:cs typeface="Carlito"/>
              </a:rPr>
              <a:t>Credit Card </a:t>
            </a:r>
            <a:r>
              <a:rPr sz="2200" spc="-15" dirty="0">
                <a:latin typeface="Carlito"/>
                <a:cs typeface="Carlito"/>
              </a:rPr>
              <a:t>Fraud </a:t>
            </a:r>
            <a:r>
              <a:rPr sz="2200" spc="-10" dirty="0">
                <a:latin typeface="Carlito"/>
                <a:cs typeface="Carlito"/>
              </a:rPr>
              <a:t>Detection </a:t>
            </a:r>
            <a:r>
              <a:rPr sz="2200" spc="-20" dirty="0">
                <a:latin typeface="Carlito"/>
                <a:cs typeface="Carlito"/>
              </a:rPr>
              <a:t>System </a:t>
            </a:r>
            <a:r>
              <a:rPr sz="2200" spc="-15" dirty="0">
                <a:latin typeface="Carlito"/>
                <a:cs typeface="Carlito"/>
              </a:rPr>
              <a:t>protects </a:t>
            </a:r>
            <a:r>
              <a:rPr sz="2200" spc="-5" dirty="0">
                <a:latin typeface="Carlito"/>
                <a:cs typeface="Carlito"/>
              </a:rPr>
              <a:t>2.1 </a:t>
            </a:r>
            <a:r>
              <a:rPr sz="2200" spc="-10" dirty="0">
                <a:latin typeface="Carlito"/>
                <a:cs typeface="Carlito"/>
              </a:rPr>
              <a:t>billion active accounts </a:t>
            </a:r>
            <a:r>
              <a:rPr sz="2200" spc="-5" dirty="0">
                <a:latin typeface="Carlito"/>
                <a:cs typeface="Carlito"/>
              </a:rPr>
              <a:t>world-  wide.</a:t>
            </a:r>
            <a:endParaRPr sz="2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Healthcare</a:t>
            </a:r>
            <a:endParaRPr sz="26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48200" y="1524000"/>
            <a:ext cx="7071359" cy="1323340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 marR="296545">
              <a:lnSpc>
                <a:spcPct val="100000"/>
              </a:lnSpc>
              <a:spcBef>
                <a:spcPts val="229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U.S. </a:t>
            </a:r>
            <a:r>
              <a:rPr sz="2000" spc="-5" dirty="0">
                <a:latin typeface="Carlito"/>
                <a:cs typeface="Carlito"/>
              </a:rPr>
              <a:t>could </a:t>
            </a:r>
            <a:r>
              <a:rPr sz="2000" spc="-10" dirty="0">
                <a:latin typeface="Carlito"/>
                <a:cs typeface="Carlito"/>
              </a:rPr>
              <a:t>face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shortage </a:t>
            </a:r>
            <a:r>
              <a:rPr sz="2000" spc="-5" dirty="0">
                <a:latin typeface="Carlito"/>
                <a:cs typeface="Carlito"/>
              </a:rPr>
              <a:t>by </a:t>
            </a:r>
            <a:r>
              <a:rPr sz="2000" dirty="0">
                <a:latin typeface="Carlito"/>
                <a:cs typeface="Carlito"/>
              </a:rPr>
              <a:t>2018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140,000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190,000  </a:t>
            </a:r>
            <a:r>
              <a:rPr sz="2000" spc="-5" dirty="0">
                <a:latin typeface="Carlito"/>
                <a:cs typeface="Carlito"/>
              </a:rPr>
              <a:t>people with </a:t>
            </a:r>
            <a:r>
              <a:rPr sz="2000" dirty="0">
                <a:latin typeface="Carlito"/>
                <a:cs typeface="Carlito"/>
              </a:rPr>
              <a:t>"deep analytical </a:t>
            </a:r>
            <a:r>
              <a:rPr sz="2000" spc="-10" dirty="0">
                <a:latin typeface="Carlito"/>
                <a:cs typeface="Carlito"/>
              </a:rPr>
              <a:t>talent"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1.5 </a:t>
            </a:r>
            <a:r>
              <a:rPr sz="2000" spc="-5" dirty="0">
                <a:latin typeface="Carlito"/>
                <a:cs typeface="Carlito"/>
              </a:rPr>
              <a:t>million people  </a:t>
            </a:r>
            <a:r>
              <a:rPr sz="2000" dirty="0">
                <a:latin typeface="Carlito"/>
                <a:cs typeface="Carlito"/>
              </a:rPr>
              <a:t>capable </a:t>
            </a:r>
            <a:r>
              <a:rPr sz="2000" spc="-5" dirty="0">
                <a:latin typeface="Carlito"/>
                <a:cs typeface="Carlito"/>
              </a:rPr>
              <a:t>of analyzing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25" dirty="0">
                <a:latin typeface="Carlito"/>
                <a:cs typeface="Carlito"/>
              </a:rPr>
              <a:t>ways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enable </a:t>
            </a:r>
            <a:r>
              <a:rPr sz="2000" spc="-5" dirty="0">
                <a:latin typeface="Carlito"/>
                <a:cs typeface="Carlito"/>
              </a:rPr>
              <a:t>business decisions.  (McKinsey </a:t>
            </a:r>
            <a:r>
              <a:rPr sz="2000" dirty="0">
                <a:latin typeface="Carlito"/>
                <a:cs typeface="Carlito"/>
              </a:rPr>
              <a:t>&amp;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Co)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001" y="503046"/>
            <a:ext cx="464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Big </a:t>
            </a:r>
            <a:r>
              <a:rPr sz="3600" spc="-20" dirty="0"/>
              <a:t>data </a:t>
            </a:r>
            <a:r>
              <a:rPr sz="3600" dirty="0"/>
              <a:t>is</a:t>
            </a:r>
            <a:r>
              <a:rPr sz="3600" spc="-50" dirty="0"/>
              <a:t> </a:t>
            </a:r>
            <a:r>
              <a:rPr sz="3600" spc="-10" dirty="0"/>
              <a:t>everywhere…</a:t>
            </a:r>
            <a:endParaRPr sz="3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850135" y="1018032"/>
            <a:ext cx="8307705" cy="2513330"/>
            <a:chOff x="1850135" y="1018032"/>
            <a:chExt cx="8307705" cy="2513330"/>
          </a:xfrm>
        </p:grpSpPr>
        <p:sp>
          <p:nvSpPr>
            <p:cNvPr id="4" name="object 4"/>
            <p:cNvSpPr/>
            <p:nvPr/>
          </p:nvSpPr>
          <p:spPr>
            <a:xfrm>
              <a:off x="1850135" y="1255776"/>
              <a:ext cx="1399032" cy="9311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42743" y="2168652"/>
              <a:ext cx="1106424" cy="13624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20127" y="1018032"/>
              <a:ext cx="3037331" cy="171145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59226" y="1431112"/>
            <a:ext cx="238887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processed about 24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petabytes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 of</a:t>
            </a:r>
            <a:endParaRPr sz="1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per </a:t>
            </a:r>
            <a:r>
              <a:rPr sz="1400" spc="-10" dirty="0">
                <a:solidFill>
                  <a:srgbClr val="FF0000"/>
                </a:solidFill>
                <a:latin typeface="Carlito"/>
                <a:cs typeface="Carlito"/>
              </a:rPr>
              <a:t>day </a:t>
            </a:r>
            <a:r>
              <a:rPr sz="1400" dirty="0">
                <a:solidFill>
                  <a:srgbClr val="FF0000"/>
                </a:solidFill>
                <a:latin typeface="Carlito"/>
                <a:cs typeface="Carlito"/>
              </a:rPr>
              <a:t>in</a:t>
            </a:r>
            <a:r>
              <a:rPr sz="1400" spc="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arlito"/>
                <a:cs typeface="Carlito"/>
              </a:rPr>
              <a:t>2009.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9226" y="2548508"/>
            <a:ext cx="229044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latin typeface="Carlito"/>
                <a:cs typeface="Carlito"/>
              </a:rPr>
              <a:t>transfers </a:t>
            </a:r>
            <a:r>
              <a:rPr sz="1400" spc="-5" dirty="0">
                <a:latin typeface="Carlito"/>
                <a:cs typeface="Carlito"/>
              </a:rPr>
              <a:t>about </a:t>
            </a:r>
            <a:r>
              <a:rPr sz="1400" dirty="0">
                <a:latin typeface="Carlito"/>
                <a:cs typeface="Carlito"/>
              </a:rPr>
              <a:t>30 </a:t>
            </a:r>
            <a:r>
              <a:rPr sz="1400" spc="-10" dirty="0">
                <a:latin typeface="Carlito"/>
                <a:cs typeface="Carlito"/>
              </a:rPr>
              <a:t>petabytes </a:t>
            </a:r>
            <a:r>
              <a:rPr sz="1400" spc="-5" dirty="0">
                <a:latin typeface="Carlito"/>
                <a:cs typeface="Carlito"/>
              </a:rPr>
              <a:t>of  </a:t>
            </a:r>
            <a:r>
              <a:rPr sz="1400" spc="-10" dirty="0">
                <a:latin typeface="Carlito"/>
                <a:cs typeface="Carlito"/>
              </a:rPr>
              <a:t>data through </a:t>
            </a:r>
            <a:r>
              <a:rPr sz="1400" dirty="0">
                <a:latin typeface="Carlito"/>
                <a:cs typeface="Carlito"/>
              </a:rPr>
              <a:t>its </a:t>
            </a:r>
            <a:r>
              <a:rPr sz="1400" spc="-5" dirty="0">
                <a:latin typeface="Carlito"/>
                <a:cs typeface="Carlito"/>
              </a:rPr>
              <a:t>networks each  </a:t>
            </a:r>
            <a:r>
              <a:rPr sz="1400" spc="-35" dirty="0">
                <a:latin typeface="Carlito"/>
                <a:cs typeface="Carlito"/>
              </a:rPr>
              <a:t>day.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9446" y="3960114"/>
            <a:ext cx="312737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D75B6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2D75B6"/>
                </a:solidFill>
                <a:latin typeface="Carlito"/>
                <a:cs typeface="Carlito"/>
              </a:rPr>
              <a:t>of January 2013, Facebook </a:t>
            </a:r>
            <a:r>
              <a:rPr sz="1400" spc="-10" dirty="0">
                <a:solidFill>
                  <a:srgbClr val="2D75B6"/>
                </a:solidFill>
                <a:latin typeface="Carlito"/>
                <a:cs typeface="Carlito"/>
              </a:rPr>
              <a:t>users </a:t>
            </a:r>
            <a:r>
              <a:rPr sz="1400" spc="-5" dirty="0">
                <a:solidFill>
                  <a:srgbClr val="2D75B6"/>
                </a:solidFill>
                <a:latin typeface="Carlito"/>
                <a:cs typeface="Carlito"/>
              </a:rPr>
              <a:t>had  uploaded over 240 billion photos, </a:t>
            </a:r>
            <a:r>
              <a:rPr sz="1400" dirty="0">
                <a:solidFill>
                  <a:srgbClr val="2D75B6"/>
                </a:solidFill>
                <a:latin typeface="Carlito"/>
                <a:cs typeface="Carlito"/>
              </a:rPr>
              <a:t>with </a:t>
            </a:r>
            <a:r>
              <a:rPr sz="1400" spc="-5" dirty="0">
                <a:solidFill>
                  <a:srgbClr val="2D75B6"/>
                </a:solidFill>
                <a:latin typeface="Carlito"/>
                <a:cs typeface="Carlito"/>
              </a:rPr>
              <a:t>350  </a:t>
            </a:r>
            <a:r>
              <a:rPr sz="1400" dirty="0">
                <a:solidFill>
                  <a:srgbClr val="2D75B6"/>
                </a:solidFill>
                <a:latin typeface="Carlito"/>
                <a:cs typeface="Carlito"/>
              </a:rPr>
              <a:t>million </a:t>
            </a:r>
            <a:r>
              <a:rPr sz="1400" spc="-10" dirty="0">
                <a:solidFill>
                  <a:srgbClr val="2D75B6"/>
                </a:solidFill>
                <a:latin typeface="Carlito"/>
                <a:cs typeface="Carlito"/>
              </a:rPr>
              <a:t>new </a:t>
            </a:r>
            <a:r>
              <a:rPr sz="1400" spc="-5" dirty="0">
                <a:solidFill>
                  <a:srgbClr val="2D75B6"/>
                </a:solidFill>
                <a:latin typeface="Carlito"/>
                <a:cs typeface="Carlito"/>
              </a:rPr>
              <a:t>photos every</a:t>
            </a:r>
            <a:r>
              <a:rPr sz="1400" spc="-15" dirty="0">
                <a:solidFill>
                  <a:srgbClr val="2D75B6"/>
                </a:solidFill>
                <a:latin typeface="Carlito"/>
                <a:cs typeface="Carlito"/>
              </a:rPr>
              <a:t> </a:t>
            </a:r>
            <a:r>
              <a:rPr sz="1400" spc="-35" dirty="0">
                <a:solidFill>
                  <a:srgbClr val="2D75B6"/>
                </a:solidFill>
                <a:latin typeface="Carlito"/>
                <a:cs typeface="Carlito"/>
              </a:rPr>
              <a:t>day.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80788" y="3607308"/>
            <a:ext cx="1237488" cy="1235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2415" y="5349240"/>
            <a:ext cx="1080515" cy="9006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51685" y="5469432"/>
            <a:ext cx="2039620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C55A11"/>
                </a:solidFill>
                <a:latin typeface="Carlito"/>
                <a:cs typeface="Carlito"/>
              </a:rPr>
              <a:t>S3: 449B objects, peak</a:t>
            </a:r>
            <a:r>
              <a:rPr sz="1400" spc="-25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C55A11"/>
                </a:solidFill>
                <a:latin typeface="Carlito"/>
                <a:cs typeface="Carlito"/>
              </a:rPr>
              <a:t>290k</a:t>
            </a:r>
            <a:endParaRPr sz="1400">
              <a:latin typeface="Carlito"/>
              <a:cs typeface="Carlito"/>
            </a:endParaRPr>
          </a:p>
          <a:p>
            <a:pPr marL="12700" marR="222250">
              <a:lnSpc>
                <a:spcPct val="100000"/>
              </a:lnSpc>
            </a:pPr>
            <a:r>
              <a:rPr sz="1400" spc="-10" dirty="0">
                <a:solidFill>
                  <a:srgbClr val="C55A11"/>
                </a:solidFill>
                <a:latin typeface="Carlito"/>
                <a:cs typeface="Carlito"/>
              </a:rPr>
              <a:t>request/second </a:t>
            </a:r>
            <a:r>
              <a:rPr sz="1400" spc="-5" dirty="0">
                <a:solidFill>
                  <a:srgbClr val="C55A11"/>
                </a:solidFill>
                <a:latin typeface="Carlito"/>
                <a:cs typeface="Carlito"/>
              </a:rPr>
              <a:t>(7/2011)  </a:t>
            </a:r>
            <a:r>
              <a:rPr sz="1400" dirty="0">
                <a:solidFill>
                  <a:srgbClr val="C55A11"/>
                </a:solidFill>
                <a:latin typeface="Carlito"/>
                <a:cs typeface="Carlito"/>
              </a:rPr>
              <a:t>1T </a:t>
            </a:r>
            <a:r>
              <a:rPr sz="1400" spc="-5" dirty="0">
                <a:solidFill>
                  <a:srgbClr val="C55A11"/>
                </a:solidFill>
                <a:latin typeface="Carlito"/>
                <a:cs typeface="Carlito"/>
              </a:rPr>
              <a:t>objects</a:t>
            </a:r>
            <a:r>
              <a:rPr sz="1400" spc="-20" dirty="0">
                <a:solidFill>
                  <a:srgbClr val="C55A11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C55A11"/>
                </a:solidFill>
                <a:latin typeface="Carlito"/>
                <a:cs typeface="Carlito"/>
              </a:rPr>
              <a:t>(6/2012)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3536" y="2917951"/>
            <a:ext cx="3004185" cy="178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38235"/>
                </a:solidFill>
                <a:latin typeface="Carlito"/>
                <a:cs typeface="Carlito"/>
              </a:rPr>
              <a:t>By 2012, LHC collision </a:t>
            </a:r>
            <a:r>
              <a:rPr sz="1400" spc="-10" dirty="0">
                <a:solidFill>
                  <a:srgbClr val="538235"/>
                </a:solidFill>
                <a:latin typeface="Carlito"/>
                <a:cs typeface="Carlito"/>
              </a:rPr>
              <a:t>data </a:t>
            </a:r>
            <a:r>
              <a:rPr sz="1400" spc="-5" dirty="0">
                <a:solidFill>
                  <a:srgbClr val="538235"/>
                </a:solidFill>
                <a:latin typeface="Carlito"/>
                <a:cs typeface="Carlito"/>
              </a:rPr>
              <a:t>was being  </a:t>
            </a:r>
            <a:r>
              <a:rPr sz="1400" spc="-10" dirty="0">
                <a:solidFill>
                  <a:srgbClr val="538235"/>
                </a:solidFill>
                <a:latin typeface="Carlito"/>
                <a:cs typeface="Carlito"/>
              </a:rPr>
              <a:t>produced at approximately </a:t>
            </a:r>
            <a:r>
              <a:rPr sz="1400" dirty="0">
                <a:solidFill>
                  <a:srgbClr val="538235"/>
                </a:solidFill>
                <a:latin typeface="Carlito"/>
                <a:cs typeface="Carlito"/>
              </a:rPr>
              <a:t>25  </a:t>
            </a:r>
            <a:r>
              <a:rPr sz="1400" spc="-10" dirty="0">
                <a:solidFill>
                  <a:srgbClr val="538235"/>
                </a:solidFill>
                <a:latin typeface="Carlito"/>
                <a:cs typeface="Carlito"/>
              </a:rPr>
              <a:t>petabytes </a:t>
            </a:r>
            <a:r>
              <a:rPr sz="1400" spc="-5" dirty="0">
                <a:solidFill>
                  <a:srgbClr val="538235"/>
                </a:solidFill>
                <a:latin typeface="Carlito"/>
                <a:cs typeface="Carlito"/>
              </a:rPr>
              <a:t>per</a:t>
            </a:r>
            <a:r>
              <a:rPr sz="1400" spc="30" dirty="0">
                <a:solidFill>
                  <a:srgbClr val="538235"/>
                </a:solidFill>
                <a:latin typeface="Carlito"/>
                <a:cs typeface="Carlito"/>
              </a:rPr>
              <a:t> </a:t>
            </a:r>
            <a:r>
              <a:rPr sz="1400" spc="-35" dirty="0">
                <a:solidFill>
                  <a:srgbClr val="538235"/>
                </a:solidFill>
                <a:latin typeface="Carlito"/>
                <a:cs typeface="Carlito"/>
              </a:rPr>
              <a:t>year.</a:t>
            </a: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Carlito"/>
              <a:cs typeface="Carlito"/>
            </a:endParaRPr>
          </a:p>
          <a:p>
            <a:pPr marL="12700" marR="1039494">
              <a:lnSpc>
                <a:spcPct val="100000"/>
              </a:lnSpc>
            </a:pPr>
            <a:r>
              <a:rPr sz="1400" spc="-15" dirty="0">
                <a:solidFill>
                  <a:srgbClr val="8496AF"/>
                </a:solidFill>
                <a:latin typeface="Carlito"/>
                <a:cs typeface="Carlito"/>
              </a:rPr>
              <a:t>Twitter </a:t>
            </a:r>
            <a:r>
              <a:rPr sz="1400" spc="-5" dirty="0">
                <a:solidFill>
                  <a:srgbClr val="8496AF"/>
                </a:solidFill>
                <a:latin typeface="Carlito"/>
                <a:cs typeface="Carlito"/>
              </a:rPr>
              <a:t>now sends and  receives </a:t>
            </a:r>
            <a:r>
              <a:rPr sz="1400" dirty="0">
                <a:solidFill>
                  <a:srgbClr val="8496AF"/>
                </a:solidFill>
                <a:latin typeface="Carlito"/>
                <a:cs typeface="Carlito"/>
              </a:rPr>
              <a:t>as </a:t>
            </a:r>
            <a:r>
              <a:rPr sz="1400" spc="-10" dirty="0">
                <a:solidFill>
                  <a:srgbClr val="8496AF"/>
                </a:solidFill>
                <a:latin typeface="Carlito"/>
                <a:cs typeface="Carlito"/>
              </a:rPr>
              <a:t>many </a:t>
            </a:r>
            <a:r>
              <a:rPr sz="1400" dirty="0">
                <a:solidFill>
                  <a:srgbClr val="8496AF"/>
                </a:solidFill>
                <a:latin typeface="Carlito"/>
                <a:cs typeface="Carlito"/>
              </a:rPr>
              <a:t>as </a:t>
            </a:r>
            <a:r>
              <a:rPr sz="1400" spc="-5" dirty="0">
                <a:solidFill>
                  <a:srgbClr val="8496AF"/>
                </a:solidFill>
                <a:latin typeface="Carlito"/>
                <a:cs typeface="Carlito"/>
              </a:rPr>
              <a:t>200  </a:t>
            </a:r>
            <a:r>
              <a:rPr sz="1400" dirty="0">
                <a:solidFill>
                  <a:srgbClr val="8496AF"/>
                </a:solidFill>
                <a:latin typeface="Carlito"/>
                <a:cs typeface="Carlito"/>
              </a:rPr>
              <a:t>million </a:t>
            </a:r>
            <a:r>
              <a:rPr sz="1400" spc="-5" dirty="0">
                <a:solidFill>
                  <a:srgbClr val="8496AF"/>
                </a:solidFill>
                <a:latin typeface="Carlito"/>
                <a:cs typeface="Carlito"/>
              </a:rPr>
              <a:t>“tweets” every</a:t>
            </a:r>
            <a:r>
              <a:rPr sz="1400" spc="-55" dirty="0">
                <a:solidFill>
                  <a:srgbClr val="8496AF"/>
                </a:solidFill>
                <a:latin typeface="Carlito"/>
                <a:cs typeface="Carlito"/>
              </a:rPr>
              <a:t> </a:t>
            </a:r>
            <a:r>
              <a:rPr sz="1400" spc="-35" dirty="0">
                <a:solidFill>
                  <a:srgbClr val="8496AF"/>
                </a:solidFill>
                <a:latin typeface="Carlito"/>
                <a:cs typeface="Carlito"/>
              </a:rPr>
              <a:t>day.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3586" y="3664806"/>
            <a:ext cx="1455345" cy="14553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24802" y="5684621"/>
            <a:ext cx="19367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8496AF"/>
                </a:solidFill>
                <a:latin typeface="Carlito"/>
                <a:cs typeface="Carlito"/>
              </a:rPr>
              <a:t>150 </a:t>
            </a:r>
            <a:r>
              <a:rPr sz="1400" dirty="0">
                <a:solidFill>
                  <a:srgbClr val="8496AF"/>
                </a:solidFill>
                <a:latin typeface="Carlito"/>
                <a:cs typeface="Carlito"/>
              </a:rPr>
              <a:t>PB </a:t>
            </a:r>
            <a:r>
              <a:rPr sz="1400" spc="-5" dirty="0">
                <a:solidFill>
                  <a:srgbClr val="8496AF"/>
                </a:solidFill>
                <a:latin typeface="Carlito"/>
                <a:cs typeface="Carlito"/>
              </a:rPr>
              <a:t>on 50k+ servers  running 15k apps</a:t>
            </a:r>
            <a:r>
              <a:rPr sz="1400" spc="-15" dirty="0">
                <a:solidFill>
                  <a:srgbClr val="8496AF"/>
                </a:solidFill>
                <a:latin typeface="Carlito"/>
                <a:cs typeface="Carlito"/>
              </a:rPr>
              <a:t> </a:t>
            </a:r>
            <a:r>
              <a:rPr sz="1400" spc="-5" dirty="0">
                <a:solidFill>
                  <a:srgbClr val="8496AF"/>
                </a:solidFill>
                <a:latin typeface="Carlito"/>
                <a:cs typeface="Carlito"/>
              </a:rPr>
              <a:t>(6/2011)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30334" y="5448300"/>
            <a:ext cx="971659" cy="10639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15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011AF4-1418-42A0-86EE-03149C815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1341"/>
            <a:ext cx="9372600" cy="5025835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6E5F9AB2-59F6-4C71-A2D5-6216598AA5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838200"/>
            <a:ext cx="103568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Big </a:t>
            </a:r>
            <a:r>
              <a:rPr sz="3600" spc="-20" dirty="0"/>
              <a:t>data </a:t>
            </a:r>
            <a:r>
              <a:rPr sz="3600" dirty="0"/>
              <a:t>is</a:t>
            </a:r>
            <a:r>
              <a:rPr sz="3600" spc="-50" dirty="0"/>
              <a:t> </a:t>
            </a:r>
            <a:r>
              <a:rPr sz="3600" spc="-10" dirty="0"/>
              <a:t>everywhere</a:t>
            </a:r>
            <a:r>
              <a:rPr lang="en-US" sz="3600" spc="-10" dirty="0"/>
              <a:t> cont’d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3465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2259780" y="27367"/>
            <a:ext cx="8229600" cy="622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6F2F9F"/>
                </a:solidFill>
                <a:latin typeface="Carlito"/>
              </a:rPr>
              <a:t>A Single View to the Customer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00" y="1547802"/>
            <a:ext cx="2476500" cy="2476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39224" y="3213734"/>
            <a:ext cx="163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Customer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859" y="898485"/>
            <a:ext cx="730215" cy="2753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786" y="1461563"/>
            <a:ext cx="465656" cy="4518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972" y="1045124"/>
            <a:ext cx="790060" cy="342900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817033" y="1476924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Social Media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4521201" y="2286000"/>
            <a:ext cx="939801" cy="80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000500" y="3491104"/>
            <a:ext cx="8647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152400" y="3022601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Gaming</a:t>
            </a:r>
          </a:p>
        </p:txBody>
      </p:sp>
      <p:cxnSp>
        <p:nvCxnSpPr>
          <p:cNvPr id="19" name="Straight Connector 18"/>
          <p:cNvCxnSpPr>
            <a:endCxn id="10" idx="2"/>
          </p:cNvCxnSpPr>
          <p:nvPr/>
        </p:nvCxnSpPr>
        <p:spPr>
          <a:xfrm flipV="1">
            <a:off x="4318000" y="1173812"/>
            <a:ext cx="89966" cy="303113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1"/>
          </p:cNvCxnSpPr>
          <p:nvPr/>
        </p:nvCxnSpPr>
        <p:spPr>
          <a:xfrm flipH="1" flipV="1">
            <a:off x="3670301" y="1326212"/>
            <a:ext cx="271963" cy="276774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3" idx="2"/>
          </p:cNvCxnSpPr>
          <p:nvPr/>
        </p:nvCxnSpPr>
        <p:spPr>
          <a:xfrm>
            <a:off x="3296442" y="1702863"/>
            <a:ext cx="520590" cy="20446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2" idx="6"/>
          </p:cNvCxnSpPr>
          <p:nvPr/>
        </p:nvCxnSpPr>
        <p:spPr>
          <a:xfrm flipH="1">
            <a:off x="4670396" y="4024302"/>
            <a:ext cx="676306" cy="9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815264" y="4508501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Entertain</a:t>
            </a:r>
          </a:p>
        </p:txBody>
      </p:sp>
      <p:sp>
        <p:nvSpPr>
          <p:cNvPr id="39" name="Oval 38"/>
          <p:cNvSpPr/>
          <p:nvPr/>
        </p:nvSpPr>
        <p:spPr>
          <a:xfrm>
            <a:off x="7458728" y="1423463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Banking</a:t>
            </a:r>
          </a:p>
          <a:p>
            <a:pPr algn="ctr"/>
            <a:r>
              <a:rPr lang="en-US" sz="1000" dirty="0"/>
              <a:t>Finance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6676996" y="2183604"/>
            <a:ext cx="906962" cy="927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038695" y="3022601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  <a:p>
            <a:pPr algn="ctr"/>
            <a:r>
              <a:rPr lang="en-US" sz="1050" dirty="0"/>
              <a:t>Our</a:t>
            </a:r>
          </a:p>
          <a:p>
            <a:pPr algn="ctr"/>
            <a:r>
              <a:rPr lang="en-US" sz="1050" dirty="0"/>
              <a:t>Known</a:t>
            </a:r>
          </a:p>
          <a:p>
            <a:pPr algn="ctr"/>
            <a:r>
              <a:rPr lang="en-US" sz="1050" dirty="0"/>
              <a:t>History</a:t>
            </a:r>
          </a:p>
          <a:p>
            <a:pPr algn="ctr"/>
            <a:endParaRPr lang="en-US" sz="1050" dirty="0"/>
          </a:p>
        </p:txBody>
      </p:sp>
      <p:sp>
        <p:nvSpPr>
          <p:cNvPr id="42" name="Oval 41"/>
          <p:cNvSpPr/>
          <p:nvPr/>
        </p:nvSpPr>
        <p:spPr>
          <a:xfrm>
            <a:off x="7319028" y="4508501"/>
            <a:ext cx="855133" cy="86080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Purchase</a:t>
            </a:r>
          </a:p>
        </p:txBody>
      </p:sp>
      <p:cxnSp>
        <p:nvCxnSpPr>
          <p:cNvPr id="45" name="Straight Connector 44"/>
          <p:cNvCxnSpPr>
            <a:endCxn id="42" idx="2"/>
          </p:cNvCxnSpPr>
          <p:nvPr/>
        </p:nvCxnSpPr>
        <p:spPr>
          <a:xfrm>
            <a:off x="6676997" y="4024302"/>
            <a:ext cx="642031" cy="914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7166049" y="3502408"/>
            <a:ext cx="86475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2780153"/>
            <a:ext cx="826566" cy="267849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865" y="3264086"/>
            <a:ext cx="869486" cy="523497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2633382" y="3059623"/>
            <a:ext cx="520590" cy="20446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8" idx="2"/>
          </p:cNvCxnSpPr>
          <p:nvPr/>
        </p:nvCxnSpPr>
        <p:spPr>
          <a:xfrm flipV="1">
            <a:off x="2658783" y="3453002"/>
            <a:ext cx="493617" cy="494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6224" y="4812399"/>
            <a:ext cx="653285" cy="303807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9652" y="5259954"/>
            <a:ext cx="833731" cy="37109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1182" y="5579577"/>
            <a:ext cx="540618" cy="419774"/>
          </a:xfrm>
          <a:prstGeom prst="rect">
            <a:avLst/>
          </a:prstGeom>
        </p:spPr>
      </p:pic>
      <p:cxnSp>
        <p:nvCxnSpPr>
          <p:cNvPr id="62" name="Straight Connector 61"/>
          <p:cNvCxnSpPr/>
          <p:nvPr/>
        </p:nvCxnSpPr>
        <p:spPr>
          <a:xfrm flipV="1">
            <a:off x="3284809" y="4923410"/>
            <a:ext cx="493617" cy="4940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3"/>
          </p:cNvCxnSpPr>
          <p:nvPr/>
        </p:nvCxnSpPr>
        <p:spPr>
          <a:xfrm flipV="1">
            <a:off x="3523382" y="5206362"/>
            <a:ext cx="370916" cy="23914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3989484" y="5382003"/>
            <a:ext cx="215246" cy="18208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Picture 6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86900" y="3048000"/>
            <a:ext cx="292100" cy="292100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47101" y="1204509"/>
            <a:ext cx="845289" cy="155455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3223" y="1391101"/>
            <a:ext cx="618067" cy="61806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69698" y="869473"/>
            <a:ext cx="483863" cy="304338"/>
          </a:xfrm>
          <a:prstGeom prst="rect">
            <a:avLst/>
          </a:prstGeom>
        </p:spPr>
      </p:pic>
      <p:cxnSp>
        <p:nvCxnSpPr>
          <p:cNvPr id="72" name="Straight Connector 71"/>
          <p:cNvCxnSpPr>
            <a:endCxn id="71" idx="2"/>
          </p:cNvCxnSpPr>
          <p:nvPr/>
        </p:nvCxnSpPr>
        <p:spPr>
          <a:xfrm flipV="1">
            <a:off x="8053565" y="1173811"/>
            <a:ext cx="158064" cy="28775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8284998" y="1402411"/>
            <a:ext cx="427203" cy="287752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339260" y="1700134"/>
            <a:ext cx="549362" cy="15373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13860" y="5481262"/>
            <a:ext cx="825500" cy="29957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10600" y="4847381"/>
            <a:ext cx="850900" cy="45685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85728" y="5748220"/>
            <a:ext cx="720072" cy="384663"/>
          </a:xfrm>
          <a:prstGeom prst="rect">
            <a:avLst/>
          </a:prstGeom>
        </p:spPr>
      </p:pic>
      <p:cxnSp>
        <p:nvCxnSpPr>
          <p:cNvPr id="82" name="Straight Connector 81"/>
          <p:cNvCxnSpPr/>
          <p:nvPr/>
        </p:nvCxnSpPr>
        <p:spPr>
          <a:xfrm flipV="1">
            <a:off x="8919227" y="3225800"/>
            <a:ext cx="549362" cy="15373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92390" y="3571360"/>
            <a:ext cx="524913" cy="250343"/>
          </a:xfrm>
          <a:prstGeom prst="rect">
            <a:avLst/>
          </a:prstGeom>
        </p:spPr>
      </p:pic>
      <p:cxnSp>
        <p:nvCxnSpPr>
          <p:cNvPr id="84" name="Straight Connector 83"/>
          <p:cNvCxnSpPr>
            <a:endCxn id="83" idx="1"/>
          </p:cNvCxnSpPr>
          <p:nvPr/>
        </p:nvCxnSpPr>
        <p:spPr>
          <a:xfrm>
            <a:off x="8937539" y="3571361"/>
            <a:ext cx="454851" cy="12517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178879" y="4900671"/>
            <a:ext cx="549362" cy="1278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8089979" y="5281671"/>
            <a:ext cx="549362" cy="127891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1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99618"/>
            <a:ext cx="3623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5 </a:t>
            </a:r>
            <a:r>
              <a:rPr sz="4400" spc="-95" dirty="0"/>
              <a:t>Vs </a:t>
            </a:r>
            <a:r>
              <a:rPr sz="4400" dirty="0"/>
              <a:t>of Big</a:t>
            </a:r>
            <a:r>
              <a:rPr sz="4400" spc="-15" dirty="0"/>
              <a:t> </a:t>
            </a:r>
            <a:r>
              <a:rPr sz="4400" spc="-25" dirty="0"/>
              <a:t>Data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3400" y="1584080"/>
            <a:ext cx="6705600" cy="83099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130" dirty="0">
                <a:solidFill>
                  <a:srgbClr val="7B7B7B"/>
                </a:solidFill>
                <a:latin typeface="Carlito"/>
                <a:cs typeface="Carlito"/>
              </a:rPr>
              <a:t>To </a:t>
            </a:r>
            <a:r>
              <a:rPr sz="2800" spc="-15" dirty="0">
                <a:solidFill>
                  <a:srgbClr val="7B7B7B"/>
                </a:solidFill>
                <a:latin typeface="Carlito"/>
                <a:cs typeface="Carlito"/>
              </a:rPr>
              <a:t>get </a:t>
            </a:r>
            <a:r>
              <a:rPr sz="2800" spc="-20" dirty="0">
                <a:solidFill>
                  <a:srgbClr val="7B7B7B"/>
                </a:solidFill>
                <a:latin typeface="Carlito"/>
                <a:cs typeface="Carlito"/>
              </a:rPr>
              <a:t>better </a:t>
            </a:r>
            <a:r>
              <a:rPr sz="2800" spc="-15" dirty="0">
                <a:solidFill>
                  <a:srgbClr val="7B7B7B"/>
                </a:solidFill>
                <a:latin typeface="Carlito"/>
                <a:cs typeface="Carlito"/>
              </a:rPr>
              <a:t>understanding </a:t>
            </a:r>
            <a:r>
              <a:rPr sz="2800" spc="-10" dirty="0">
                <a:solidFill>
                  <a:srgbClr val="7B7B7B"/>
                </a:solidFill>
                <a:latin typeface="Carlito"/>
                <a:cs typeface="Carlito"/>
              </a:rPr>
              <a:t>of  what </a:t>
            </a:r>
            <a:r>
              <a:rPr sz="2800" spc="-5" dirty="0">
                <a:solidFill>
                  <a:srgbClr val="7B7B7B"/>
                </a:solidFill>
                <a:latin typeface="Carlito"/>
                <a:cs typeface="Carlito"/>
              </a:rPr>
              <a:t>big </a:t>
            </a:r>
            <a:r>
              <a:rPr sz="2800" spc="-20" dirty="0">
                <a:solidFill>
                  <a:srgbClr val="7B7B7B"/>
                </a:solidFill>
                <a:latin typeface="Carlito"/>
                <a:cs typeface="Carlito"/>
              </a:rPr>
              <a:t>data </a:t>
            </a:r>
            <a:r>
              <a:rPr sz="2800" spc="-5" dirty="0">
                <a:solidFill>
                  <a:srgbClr val="7B7B7B"/>
                </a:solidFill>
                <a:latin typeface="Carlito"/>
                <a:cs typeface="Carlito"/>
              </a:rPr>
              <a:t>is, it </a:t>
            </a:r>
            <a:r>
              <a:rPr sz="2800" spc="-10" dirty="0">
                <a:solidFill>
                  <a:srgbClr val="7B7B7B"/>
                </a:solidFill>
                <a:latin typeface="Carlito"/>
                <a:cs typeface="Carlito"/>
              </a:rPr>
              <a:t>is often  </a:t>
            </a:r>
            <a:r>
              <a:rPr sz="2800" spc="-5" dirty="0">
                <a:solidFill>
                  <a:srgbClr val="7B7B7B"/>
                </a:solidFill>
                <a:latin typeface="Carlito"/>
                <a:cs typeface="Carlito"/>
              </a:rPr>
              <a:t>described </a:t>
            </a:r>
            <a:r>
              <a:rPr sz="2800" spc="-10" dirty="0">
                <a:solidFill>
                  <a:srgbClr val="7B7B7B"/>
                </a:solidFill>
                <a:latin typeface="Carlito"/>
                <a:cs typeface="Carlito"/>
              </a:rPr>
              <a:t>using </a:t>
            </a:r>
            <a:r>
              <a:rPr sz="2800" spc="-5" dirty="0">
                <a:solidFill>
                  <a:srgbClr val="7B7B7B"/>
                </a:solidFill>
                <a:latin typeface="Carlito"/>
                <a:cs typeface="Carlito"/>
              </a:rPr>
              <a:t>5</a:t>
            </a:r>
            <a:r>
              <a:rPr sz="2800" spc="55" dirty="0">
                <a:solidFill>
                  <a:srgbClr val="7B7B7B"/>
                </a:solidFill>
                <a:latin typeface="Carlito"/>
                <a:cs typeface="Carlito"/>
              </a:rPr>
              <a:t> </a:t>
            </a:r>
            <a:r>
              <a:rPr sz="2800" spc="-50" dirty="0">
                <a:solidFill>
                  <a:srgbClr val="7B7B7B"/>
                </a:solidFill>
                <a:latin typeface="Carlito"/>
                <a:cs typeface="Carlito"/>
              </a:rPr>
              <a:t>Vs.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8557" y="1902079"/>
            <a:ext cx="3956466" cy="3956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62693" y="2599436"/>
            <a:ext cx="1125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30" dirty="0">
                <a:latin typeface="Carlito"/>
                <a:cs typeface="Carlito"/>
              </a:rPr>
              <a:t>V</a:t>
            </a:r>
            <a:r>
              <a:rPr sz="2800" spc="-10" dirty="0">
                <a:latin typeface="Carlito"/>
                <a:cs typeface="Carlito"/>
              </a:rPr>
              <a:t>ol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spc="-5" dirty="0">
                <a:latin typeface="Carlito"/>
                <a:cs typeface="Carlito"/>
              </a:rPr>
              <a:t>me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18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4804" y="3914394"/>
            <a:ext cx="1166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0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elocity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8981" y="5267045"/>
            <a:ext cx="821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alue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2545" y="3904310"/>
            <a:ext cx="1183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7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acity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19492" y="2561336"/>
            <a:ext cx="10363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>
                <a:latin typeface="Carlito"/>
                <a:cs typeface="Carlito"/>
              </a:rPr>
              <a:t>V</a:t>
            </a:r>
            <a:r>
              <a:rPr sz="2800" spc="-5" dirty="0">
                <a:latin typeface="Carlito"/>
                <a:cs typeface="Carlito"/>
              </a:rPr>
              <a:t>ari</a:t>
            </a:r>
            <a:r>
              <a:rPr sz="2800" spc="-2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ty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5778"/>
            <a:ext cx="7223125" cy="11893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4370"/>
              </a:lnSpc>
              <a:spcBef>
                <a:spcPts val="600"/>
              </a:spcBef>
            </a:pPr>
            <a:r>
              <a:rPr spc="-80" dirty="0"/>
              <a:t>We </a:t>
            </a:r>
            <a:r>
              <a:rPr spc="-5" dirty="0"/>
              <a:t>see </a:t>
            </a:r>
            <a:r>
              <a:rPr spc="-10" dirty="0"/>
              <a:t>increasing volume </a:t>
            </a:r>
            <a:r>
              <a:rPr spc="-5" dirty="0"/>
              <a:t>of </a:t>
            </a:r>
            <a:r>
              <a:rPr spc="-25" dirty="0"/>
              <a:t>data,  </a:t>
            </a:r>
            <a:r>
              <a:rPr spc="-15" dirty="0"/>
              <a:t>that </a:t>
            </a:r>
            <a:r>
              <a:rPr spc="-20" dirty="0"/>
              <a:t>grow at </a:t>
            </a:r>
            <a:r>
              <a:rPr spc="-15" dirty="0"/>
              <a:t>exponential</a:t>
            </a:r>
            <a:r>
              <a:rPr spc="40" dirty="0"/>
              <a:t> </a:t>
            </a:r>
            <a:r>
              <a:rPr spc="-40" dirty="0"/>
              <a:t>rates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7147" y="1645412"/>
            <a:ext cx="5584825" cy="184912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15"/>
              </a:spcBef>
            </a:pPr>
            <a:r>
              <a:rPr sz="2600" b="1" spc="-195" dirty="0">
                <a:latin typeface="Arial"/>
                <a:cs typeface="Arial"/>
              </a:rPr>
              <a:t>Volume </a:t>
            </a:r>
            <a:r>
              <a:rPr sz="2600" spc="-85" dirty="0">
                <a:latin typeface="Times New Roman"/>
                <a:cs typeface="Times New Roman"/>
              </a:rPr>
              <a:t>refers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60" dirty="0">
                <a:latin typeface="Times New Roman"/>
                <a:cs typeface="Times New Roman"/>
              </a:rPr>
              <a:t>vast </a:t>
            </a:r>
            <a:r>
              <a:rPr sz="2600" spc="-114" dirty="0">
                <a:latin typeface="Times New Roman"/>
                <a:cs typeface="Times New Roman"/>
              </a:rPr>
              <a:t>amount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30" dirty="0">
                <a:latin typeface="Times New Roman"/>
                <a:cs typeface="Times New Roman"/>
              </a:rPr>
              <a:t>data  </a:t>
            </a:r>
            <a:r>
              <a:rPr sz="2600" spc="-100" dirty="0">
                <a:latin typeface="Times New Roman"/>
                <a:cs typeface="Times New Roman"/>
              </a:rPr>
              <a:t>generated </a:t>
            </a:r>
            <a:r>
              <a:rPr sz="2600" spc="-135" dirty="0">
                <a:latin typeface="Times New Roman"/>
                <a:cs typeface="Times New Roman"/>
              </a:rPr>
              <a:t>every </a:t>
            </a:r>
            <a:r>
              <a:rPr sz="2600" spc="-114" dirty="0">
                <a:latin typeface="Times New Roman"/>
                <a:cs typeface="Times New Roman"/>
              </a:rPr>
              <a:t>second.We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65" dirty="0">
                <a:latin typeface="Times New Roman"/>
                <a:cs typeface="Times New Roman"/>
              </a:rPr>
              <a:t>not </a:t>
            </a:r>
            <a:r>
              <a:rPr sz="2600" spc="-130" dirty="0">
                <a:latin typeface="Times New Roman"/>
                <a:cs typeface="Times New Roman"/>
              </a:rPr>
              <a:t>talking  </a:t>
            </a:r>
            <a:r>
              <a:rPr sz="2600" spc="-110" dirty="0">
                <a:latin typeface="Times New Roman"/>
                <a:cs typeface="Times New Roman"/>
              </a:rPr>
              <a:t>about </a:t>
            </a:r>
            <a:r>
              <a:rPr sz="2600" spc="-160" dirty="0">
                <a:latin typeface="Times New Roman"/>
                <a:cs typeface="Times New Roman"/>
              </a:rPr>
              <a:t>Terabytes </a:t>
            </a:r>
            <a:r>
              <a:rPr sz="2600" spc="-80" dirty="0">
                <a:latin typeface="Times New Roman"/>
                <a:cs typeface="Times New Roman"/>
              </a:rPr>
              <a:t>but </a:t>
            </a:r>
            <a:r>
              <a:rPr sz="2600" spc="-105" dirty="0">
                <a:latin typeface="Times New Roman"/>
                <a:cs typeface="Times New Roman"/>
              </a:rPr>
              <a:t>Zettabytes </a:t>
            </a:r>
            <a:r>
              <a:rPr sz="2600" spc="-40" dirty="0">
                <a:latin typeface="Times New Roman"/>
                <a:cs typeface="Times New Roman"/>
              </a:rPr>
              <a:t>or</a:t>
            </a:r>
            <a:r>
              <a:rPr sz="2600" spc="-22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Brontobytes.  </a:t>
            </a:r>
            <a:r>
              <a:rPr sz="2600" spc="-190" dirty="0">
                <a:latin typeface="Times New Roman"/>
                <a:cs typeface="Times New Roman"/>
              </a:rPr>
              <a:t>If </a:t>
            </a:r>
            <a:r>
              <a:rPr sz="2600" spc="-170" dirty="0">
                <a:latin typeface="Times New Roman"/>
                <a:cs typeface="Times New Roman"/>
              </a:rPr>
              <a:t>we </a:t>
            </a:r>
            <a:r>
              <a:rPr sz="2600" spc="-120" dirty="0">
                <a:latin typeface="Times New Roman"/>
                <a:cs typeface="Times New Roman"/>
              </a:rPr>
              <a:t>take </a:t>
            </a:r>
            <a:r>
              <a:rPr sz="2600" spc="-140" dirty="0">
                <a:latin typeface="Times New Roman"/>
                <a:cs typeface="Times New Roman"/>
              </a:rPr>
              <a:t>all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data </a:t>
            </a:r>
            <a:r>
              <a:rPr sz="2600" spc="-100" dirty="0">
                <a:latin typeface="Times New Roman"/>
                <a:cs typeface="Times New Roman"/>
              </a:rPr>
              <a:t>generated </a:t>
            </a:r>
            <a:r>
              <a:rPr sz="2600" spc="-120" dirty="0">
                <a:latin typeface="Times New Roman"/>
                <a:cs typeface="Times New Roman"/>
              </a:rPr>
              <a:t>in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5" dirty="0">
                <a:latin typeface="Times New Roman"/>
                <a:cs typeface="Times New Roman"/>
              </a:rPr>
              <a:t>world  between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35" dirty="0">
                <a:latin typeface="Times New Roman"/>
                <a:cs typeface="Times New Roman"/>
              </a:rPr>
              <a:t>beginning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85" dirty="0">
                <a:latin typeface="Times New Roman"/>
                <a:cs typeface="Times New Roman"/>
              </a:rPr>
              <a:t>time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70" dirty="0">
                <a:latin typeface="Times New Roman"/>
                <a:cs typeface="Times New Roman"/>
              </a:rPr>
              <a:t>2008,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7147" y="3429127"/>
            <a:ext cx="5632450" cy="256286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15"/>
              </a:spcBef>
            </a:pPr>
            <a:r>
              <a:rPr sz="2600" spc="-165" dirty="0">
                <a:latin typeface="Times New Roman"/>
                <a:cs typeface="Times New Roman"/>
              </a:rPr>
              <a:t>same </a:t>
            </a:r>
            <a:r>
              <a:rPr sz="2600" spc="-114" dirty="0">
                <a:latin typeface="Times New Roman"/>
                <a:cs typeface="Times New Roman"/>
              </a:rPr>
              <a:t>amount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20" dirty="0">
                <a:latin typeface="Times New Roman"/>
                <a:cs typeface="Times New Roman"/>
              </a:rPr>
              <a:t>will </a:t>
            </a:r>
            <a:r>
              <a:rPr sz="2600" spc="-130" dirty="0">
                <a:latin typeface="Times New Roman"/>
                <a:cs typeface="Times New Roman"/>
              </a:rPr>
              <a:t>soon </a:t>
            </a:r>
            <a:r>
              <a:rPr sz="2600" spc="-120" dirty="0">
                <a:latin typeface="Times New Roman"/>
                <a:cs typeface="Times New Roman"/>
              </a:rPr>
              <a:t>be </a:t>
            </a:r>
            <a:r>
              <a:rPr sz="2600" spc="-100" dirty="0">
                <a:latin typeface="Times New Roman"/>
                <a:cs typeface="Times New Roman"/>
              </a:rPr>
              <a:t>generated  </a:t>
            </a:r>
            <a:r>
              <a:rPr sz="2600" spc="-135" dirty="0">
                <a:latin typeface="Times New Roman"/>
                <a:cs typeface="Times New Roman"/>
              </a:rPr>
              <a:t>every </a:t>
            </a:r>
            <a:r>
              <a:rPr sz="2600" spc="-90" dirty="0">
                <a:latin typeface="Times New Roman"/>
                <a:cs typeface="Times New Roman"/>
              </a:rPr>
              <a:t>minute.This </a:t>
            </a:r>
            <a:r>
              <a:rPr sz="2600" spc="-175" dirty="0">
                <a:latin typeface="Times New Roman"/>
                <a:cs typeface="Times New Roman"/>
              </a:rPr>
              <a:t>makes </a:t>
            </a:r>
            <a:r>
              <a:rPr sz="2600" spc="-110" dirty="0">
                <a:latin typeface="Times New Roman"/>
                <a:cs typeface="Times New Roman"/>
              </a:rPr>
              <a:t>most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14" dirty="0">
                <a:latin typeface="Times New Roman"/>
                <a:cs typeface="Times New Roman"/>
              </a:rPr>
              <a:t>sets </a:t>
            </a:r>
            <a:r>
              <a:rPr sz="2600" spc="-65" dirty="0">
                <a:latin typeface="Times New Roman"/>
                <a:cs typeface="Times New Roman"/>
              </a:rPr>
              <a:t>too  </a:t>
            </a:r>
            <a:r>
              <a:rPr sz="2600" spc="-125" dirty="0">
                <a:latin typeface="Times New Roman"/>
                <a:cs typeface="Times New Roman"/>
              </a:rPr>
              <a:t>large </a:t>
            </a:r>
            <a:r>
              <a:rPr sz="2600" spc="-40" dirty="0">
                <a:latin typeface="Times New Roman"/>
                <a:cs typeface="Times New Roman"/>
              </a:rPr>
              <a:t>to </a:t>
            </a:r>
            <a:r>
              <a:rPr sz="2600" spc="-75" dirty="0">
                <a:latin typeface="Times New Roman"/>
                <a:cs typeface="Times New Roman"/>
              </a:rPr>
              <a:t>store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75" dirty="0">
                <a:latin typeface="Times New Roman"/>
                <a:cs typeface="Times New Roman"/>
              </a:rPr>
              <a:t>analyze </a:t>
            </a:r>
            <a:r>
              <a:rPr sz="2600" spc="-155" dirty="0">
                <a:latin typeface="Times New Roman"/>
                <a:cs typeface="Times New Roman"/>
              </a:rPr>
              <a:t>using </a:t>
            </a:r>
            <a:r>
              <a:rPr sz="2600" spc="-95" dirty="0">
                <a:latin typeface="Times New Roman"/>
                <a:cs typeface="Times New Roman"/>
              </a:rPr>
              <a:t>traditional  </a:t>
            </a:r>
            <a:r>
              <a:rPr sz="2600" spc="-145" dirty="0">
                <a:latin typeface="Times New Roman"/>
                <a:cs typeface="Times New Roman"/>
              </a:rPr>
              <a:t>database </a:t>
            </a:r>
            <a:r>
              <a:rPr sz="2600" spc="-130" dirty="0">
                <a:latin typeface="Times New Roman"/>
                <a:cs typeface="Times New Roman"/>
              </a:rPr>
              <a:t>technology. </a:t>
            </a:r>
            <a:r>
              <a:rPr sz="2600" spc="-140" dirty="0">
                <a:latin typeface="Times New Roman"/>
                <a:cs typeface="Times New Roman"/>
              </a:rPr>
              <a:t>New </a:t>
            </a:r>
            <a:r>
              <a:rPr sz="2600" spc="-160" dirty="0">
                <a:latin typeface="Times New Roman"/>
                <a:cs typeface="Times New Roman"/>
              </a:rPr>
              <a:t>big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00" dirty="0">
                <a:latin typeface="Times New Roman"/>
                <a:cs typeface="Times New Roman"/>
              </a:rPr>
              <a:t>tools </a:t>
            </a:r>
            <a:r>
              <a:rPr sz="2600" spc="-140" dirty="0">
                <a:latin typeface="Times New Roman"/>
                <a:cs typeface="Times New Roman"/>
              </a:rPr>
              <a:t>use  </a:t>
            </a:r>
            <a:r>
              <a:rPr sz="2600" spc="-85" dirty="0">
                <a:latin typeface="Times New Roman"/>
                <a:cs typeface="Times New Roman"/>
              </a:rPr>
              <a:t>distributed </a:t>
            </a:r>
            <a:r>
              <a:rPr sz="2600" spc="-150" dirty="0">
                <a:latin typeface="Times New Roman"/>
                <a:cs typeface="Times New Roman"/>
              </a:rPr>
              <a:t>systems </a:t>
            </a:r>
            <a:r>
              <a:rPr sz="2600" spc="-155" dirty="0">
                <a:latin typeface="Times New Roman"/>
                <a:cs typeface="Times New Roman"/>
              </a:rPr>
              <a:t>so </a:t>
            </a:r>
            <a:r>
              <a:rPr sz="2600" spc="-170" dirty="0">
                <a:latin typeface="Times New Roman"/>
                <a:cs typeface="Times New Roman"/>
              </a:rPr>
              <a:t>we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75" dirty="0">
                <a:latin typeface="Times New Roman"/>
                <a:cs typeface="Times New Roman"/>
              </a:rPr>
              <a:t>store </a:t>
            </a:r>
            <a:r>
              <a:rPr sz="2600" spc="-145" dirty="0">
                <a:latin typeface="Times New Roman"/>
                <a:cs typeface="Times New Roman"/>
              </a:rPr>
              <a:t>and </a:t>
            </a:r>
            <a:r>
              <a:rPr sz="2600" spc="-175" dirty="0">
                <a:latin typeface="Times New Roman"/>
                <a:cs typeface="Times New Roman"/>
              </a:rPr>
              <a:t>analyze 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45" dirty="0">
                <a:latin typeface="Times New Roman"/>
                <a:cs typeface="Times New Roman"/>
              </a:rPr>
              <a:t>across </a:t>
            </a:r>
            <a:r>
              <a:rPr sz="2600" spc="-155" dirty="0">
                <a:latin typeface="Times New Roman"/>
                <a:cs typeface="Times New Roman"/>
              </a:rPr>
              <a:t>databases </a:t>
            </a:r>
            <a:r>
              <a:rPr sz="2600" spc="-85" dirty="0">
                <a:latin typeface="Times New Roman"/>
                <a:cs typeface="Times New Roman"/>
              </a:rPr>
              <a:t>that </a:t>
            </a:r>
            <a:r>
              <a:rPr sz="2600" spc="-100" dirty="0">
                <a:latin typeface="Times New Roman"/>
                <a:cs typeface="Times New Roman"/>
              </a:rPr>
              <a:t>are </a:t>
            </a:r>
            <a:r>
              <a:rPr sz="2600" spc="-65" dirty="0">
                <a:latin typeface="Times New Roman"/>
                <a:cs typeface="Times New Roman"/>
              </a:rPr>
              <a:t>dotted </a:t>
            </a:r>
            <a:r>
              <a:rPr sz="2600" spc="-110" dirty="0">
                <a:latin typeface="Times New Roman"/>
                <a:cs typeface="Times New Roman"/>
              </a:rPr>
              <a:t>around  </a:t>
            </a:r>
            <a:r>
              <a:rPr sz="2600" spc="-120" dirty="0">
                <a:latin typeface="Times New Roman"/>
                <a:cs typeface="Times New Roman"/>
              </a:rPr>
              <a:t>everywhere in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world.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28559" y="1842516"/>
            <a:ext cx="4037329" cy="4046220"/>
            <a:chOff x="7528559" y="1842516"/>
            <a:chExt cx="4037329" cy="4046220"/>
          </a:xfrm>
        </p:grpSpPr>
        <p:sp>
          <p:nvSpPr>
            <p:cNvPr id="6" name="object 6"/>
            <p:cNvSpPr/>
            <p:nvPr/>
          </p:nvSpPr>
          <p:spPr>
            <a:xfrm>
              <a:off x="9524932" y="3227807"/>
              <a:ext cx="2040736" cy="2273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43899" y="3820667"/>
              <a:ext cx="2415540" cy="20680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8559" y="3209544"/>
              <a:ext cx="2068068" cy="23012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4571" y="1842516"/>
              <a:ext cx="1972055" cy="20680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3574" y="1869567"/>
              <a:ext cx="1881505" cy="1978025"/>
            </a:xfrm>
            <a:custGeom>
              <a:avLst/>
              <a:gdLst/>
              <a:ahLst/>
              <a:cxnLst/>
              <a:rect l="l" t="t" r="r" b="b"/>
              <a:pathLst>
                <a:path w="1881504" h="1978025">
                  <a:moveTo>
                    <a:pt x="0" y="0"/>
                  </a:moveTo>
                  <a:lnTo>
                    <a:pt x="0" y="1978025"/>
                  </a:lnTo>
                  <a:lnTo>
                    <a:pt x="1881251" y="1366774"/>
                  </a:lnTo>
                  <a:lnTo>
                    <a:pt x="1865428" y="1320051"/>
                  </a:lnTo>
                  <a:lnTo>
                    <a:pt x="1848524" y="1273924"/>
                  </a:lnTo>
                  <a:lnTo>
                    <a:pt x="1830556" y="1228406"/>
                  </a:lnTo>
                  <a:lnTo>
                    <a:pt x="1811542" y="1183509"/>
                  </a:lnTo>
                  <a:lnTo>
                    <a:pt x="1791497" y="1139245"/>
                  </a:lnTo>
                  <a:lnTo>
                    <a:pt x="1770439" y="1095626"/>
                  </a:lnTo>
                  <a:lnTo>
                    <a:pt x="1748385" y="1052665"/>
                  </a:lnTo>
                  <a:lnTo>
                    <a:pt x="1725352" y="1010375"/>
                  </a:lnTo>
                  <a:lnTo>
                    <a:pt x="1701356" y="968766"/>
                  </a:lnTo>
                  <a:lnTo>
                    <a:pt x="1676416" y="927853"/>
                  </a:lnTo>
                  <a:lnTo>
                    <a:pt x="1650547" y="887646"/>
                  </a:lnTo>
                  <a:lnTo>
                    <a:pt x="1623766" y="848159"/>
                  </a:lnTo>
                  <a:lnTo>
                    <a:pt x="1596092" y="809404"/>
                  </a:lnTo>
                  <a:lnTo>
                    <a:pt x="1567540" y="771393"/>
                  </a:lnTo>
                  <a:lnTo>
                    <a:pt x="1538127" y="734138"/>
                  </a:lnTo>
                  <a:lnTo>
                    <a:pt x="1507871" y="697652"/>
                  </a:lnTo>
                  <a:lnTo>
                    <a:pt x="1476789" y="661947"/>
                  </a:lnTo>
                  <a:lnTo>
                    <a:pt x="1444897" y="627035"/>
                  </a:lnTo>
                  <a:lnTo>
                    <a:pt x="1412212" y="592929"/>
                  </a:lnTo>
                  <a:lnTo>
                    <a:pt x="1378752" y="559640"/>
                  </a:lnTo>
                  <a:lnTo>
                    <a:pt x="1344533" y="527182"/>
                  </a:lnTo>
                  <a:lnTo>
                    <a:pt x="1309573" y="495567"/>
                  </a:lnTo>
                  <a:lnTo>
                    <a:pt x="1273887" y="464806"/>
                  </a:lnTo>
                  <a:lnTo>
                    <a:pt x="1237494" y="434913"/>
                  </a:lnTo>
                  <a:lnTo>
                    <a:pt x="1200410" y="405899"/>
                  </a:lnTo>
                  <a:lnTo>
                    <a:pt x="1162653" y="377777"/>
                  </a:lnTo>
                  <a:lnTo>
                    <a:pt x="1124238" y="350559"/>
                  </a:lnTo>
                  <a:lnTo>
                    <a:pt x="1085184" y="324258"/>
                  </a:lnTo>
                  <a:lnTo>
                    <a:pt x="1045506" y="298885"/>
                  </a:lnTo>
                  <a:lnTo>
                    <a:pt x="1005223" y="274454"/>
                  </a:lnTo>
                  <a:lnTo>
                    <a:pt x="964350" y="250976"/>
                  </a:lnTo>
                  <a:lnTo>
                    <a:pt x="922905" y="228464"/>
                  </a:lnTo>
                  <a:lnTo>
                    <a:pt x="880906" y="206930"/>
                  </a:lnTo>
                  <a:lnTo>
                    <a:pt x="838368" y="186386"/>
                  </a:lnTo>
                  <a:lnTo>
                    <a:pt x="795309" y="166845"/>
                  </a:lnTo>
                  <a:lnTo>
                    <a:pt x="751745" y="148319"/>
                  </a:lnTo>
                  <a:lnTo>
                    <a:pt x="707695" y="130820"/>
                  </a:lnTo>
                  <a:lnTo>
                    <a:pt x="663174" y="114361"/>
                  </a:lnTo>
                  <a:lnTo>
                    <a:pt x="618200" y="98954"/>
                  </a:lnTo>
                  <a:lnTo>
                    <a:pt x="572789" y="84612"/>
                  </a:lnTo>
                  <a:lnTo>
                    <a:pt x="526959" y="71346"/>
                  </a:lnTo>
                  <a:lnTo>
                    <a:pt x="480727" y="59169"/>
                  </a:lnTo>
                  <a:lnTo>
                    <a:pt x="434109" y="48093"/>
                  </a:lnTo>
                  <a:lnTo>
                    <a:pt x="387122" y="38130"/>
                  </a:lnTo>
                  <a:lnTo>
                    <a:pt x="339784" y="29294"/>
                  </a:lnTo>
                  <a:lnTo>
                    <a:pt x="292112" y="21596"/>
                  </a:lnTo>
                  <a:lnTo>
                    <a:pt x="244122" y="15048"/>
                  </a:lnTo>
                  <a:lnTo>
                    <a:pt x="195831" y="9664"/>
                  </a:lnTo>
                  <a:lnTo>
                    <a:pt x="147256" y="5454"/>
                  </a:lnTo>
                  <a:lnTo>
                    <a:pt x="98415" y="2432"/>
                  </a:lnTo>
                  <a:lnTo>
                    <a:pt x="49323" y="6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53574" y="1869567"/>
              <a:ext cx="1881505" cy="1978025"/>
            </a:xfrm>
            <a:custGeom>
              <a:avLst/>
              <a:gdLst/>
              <a:ahLst/>
              <a:cxnLst/>
              <a:rect l="l" t="t" r="r" b="b"/>
              <a:pathLst>
                <a:path w="1881504" h="1978025">
                  <a:moveTo>
                    <a:pt x="0" y="0"/>
                  </a:moveTo>
                  <a:lnTo>
                    <a:pt x="49323" y="610"/>
                  </a:lnTo>
                  <a:lnTo>
                    <a:pt x="98415" y="2432"/>
                  </a:lnTo>
                  <a:lnTo>
                    <a:pt x="147256" y="5454"/>
                  </a:lnTo>
                  <a:lnTo>
                    <a:pt x="195831" y="9664"/>
                  </a:lnTo>
                  <a:lnTo>
                    <a:pt x="244122" y="15048"/>
                  </a:lnTo>
                  <a:lnTo>
                    <a:pt x="292112" y="21596"/>
                  </a:lnTo>
                  <a:lnTo>
                    <a:pt x="339784" y="29294"/>
                  </a:lnTo>
                  <a:lnTo>
                    <a:pt x="387122" y="38130"/>
                  </a:lnTo>
                  <a:lnTo>
                    <a:pt x="434109" y="48093"/>
                  </a:lnTo>
                  <a:lnTo>
                    <a:pt x="480727" y="59169"/>
                  </a:lnTo>
                  <a:lnTo>
                    <a:pt x="526959" y="71346"/>
                  </a:lnTo>
                  <a:lnTo>
                    <a:pt x="572789" y="84612"/>
                  </a:lnTo>
                  <a:lnTo>
                    <a:pt x="618200" y="98954"/>
                  </a:lnTo>
                  <a:lnTo>
                    <a:pt x="663174" y="114361"/>
                  </a:lnTo>
                  <a:lnTo>
                    <a:pt x="707695" y="130820"/>
                  </a:lnTo>
                  <a:lnTo>
                    <a:pt x="751745" y="148319"/>
                  </a:lnTo>
                  <a:lnTo>
                    <a:pt x="795309" y="166845"/>
                  </a:lnTo>
                  <a:lnTo>
                    <a:pt x="838368" y="186386"/>
                  </a:lnTo>
                  <a:lnTo>
                    <a:pt x="880906" y="206930"/>
                  </a:lnTo>
                  <a:lnTo>
                    <a:pt x="922905" y="228464"/>
                  </a:lnTo>
                  <a:lnTo>
                    <a:pt x="964350" y="250976"/>
                  </a:lnTo>
                  <a:lnTo>
                    <a:pt x="1005223" y="274454"/>
                  </a:lnTo>
                  <a:lnTo>
                    <a:pt x="1045506" y="298885"/>
                  </a:lnTo>
                  <a:lnTo>
                    <a:pt x="1085184" y="324258"/>
                  </a:lnTo>
                  <a:lnTo>
                    <a:pt x="1124238" y="350559"/>
                  </a:lnTo>
                  <a:lnTo>
                    <a:pt x="1162653" y="377777"/>
                  </a:lnTo>
                  <a:lnTo>
                    <a:pt x="1200410" y="405899"/>
                  </a:lnTo>
                  <a:lnTo>
                    <a:pt x="1237494" y="434913"/>
                  </a:lnTo>
                  <a:lnTo>
                    <a:pt x="1273887" y="464806"/>
                  </a:lnTo>
                  <a:lnTo>
                    <a:pt x="1309573" y="495567"/>
                  </a:lnTo>
                  <a:lnTo>
                    <a:pt x="1344533" y="527182"/>
                  </a:lnTo>
                  <a:lnTo>
                    <a:pt x="1378752" y="559640"/>
                  </a:lnTo>
                  <a:lnTo>
                    <a:pt x="1412212" y="592929"/>
                  </a:lnTo>
                  <a:lnTo>
                    <a:pt x="1444897" y="627035"/>
                  </a:lnTo>
                  <a:lnTo>
                    <a:pt x="1476789" y="661947"/>
                  </a:lnTo>
                  <a:lnTo>
                    <a:pt x="1507871" y="697652"/>
                  </a:lnTo>
                  <a:lnTo>
                    <a:pt x="1538127" y="734138"/>
                  </a:lnTo>
                  <a:lnTo>
                    <a:pt x="1567540" y="771393"/>
                  </a:lnTo>
                  <a:lnTo>
                    <a:pt x="1596092" y="809404"/>
                  </a:lnTo>
                  <a:lnTo>
                    <a:pt x="1623766" y="848159"/>
                  </a:lnTo>
                  <a:lnTo>
                    <a:pt x="1650547" y="887646"/>
                  </a:lnTo>
                  <a:lnTo>
                    <a:pt x="1676416" y="927853"/>
                  </a:lnTo>
                  <a:lnTo>
                    <a:pt x="1701356" y="968766"/>
                  </a:lnTo>
                  <a:lnTo>
                    <a:pt x="1725352" y="1010375"/>
                  </a:lnTo>
                  <a:lnTo>
                    <a:pt x="1748385" y="1052665"/>
                  </a:lnTo>
                  <a:lnTo>
                    <a:pt x="1770439" y="1095626"/>
                  </a:lnTo>
                  <a:lnTo>
                    <a:pt x="1791497" y="1139245"/>
                  </a:lnTo>
                  <a:lnTo>
                    <a:pt x="1811542" y="1183509"/>
                  </a:lnTo>
                  <a:lnTo>
                    <a:pt x="1830556" y="1228406"/>
                  </a:lnTo>
                  <a:lnTo>
                    <a:pt x="1848524" y="1273924"/>
                  </a:lnTo>
                  <a:lnTo>
                    <a:pt x="1865428" y="1320051"/>
                  </a:lnTo>
                  <a:lnTo>
                    <a:pt x="1881251" y="1366774"/>
                  </a:lnTo>
                  <a:lnTo>
                    <a:pt x="0" y="1978025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53574" y="3236341"/>
              <a:ext cx="1978179" cy="22115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53574" y="3236341"/>
              <a:ext cx="1978660" cy="2211705"/>
            </a:xfrm>
            <a:custGeom>
              <a:avLst/>
              <a:gdLst/>
              <a:ahLst/>
              <a:cxnLst/>
              <a:rect l="l" t="t" r="r" b="b"/>
              <a:pathLst>
                <a:path w="1978659" h="2211704">
                  <a:moveTo>
                    <a:pt x="1881251" y="0"/>
                  </a:moveTo>
                  <a:lnTo>
                    <a:pt x="1895913" y="47107"/>
                  </a:lnTo>
                  <a:lnTo>
                    <a:pt x="1909350" y="94366"/>
                  </a:lnTo>
                  <a:lnTo>
                    <a:pt x="1921569" y="141759"/>
                  </a:lnTo>
                  <a:lnTo>
                    <a:pt x="1932576" y="189263"/>
                  </a:lnTo>
                  <a:lnTo>
                    <a:pt x="1942378" y="236861"/>
                  </a:lnTo>
                  <a:lnTo>
                    <a:pt x="1950982" y="284532"/>
                  </a:lnTo>
                  <a:lnTo>
                    <a:pt x="1958392" y="332255"/>
                  </a:lnTo>
                  <a:lnTo>
                    <a:pt x="1964617" y="380012"/>
                  </a:lnTo>
                  <a:lnTo>
                    <a:pt x="1969663" y="427782"/>
                  </a:lnTo>
                  <a:lnTo>
                    <a:pt x="1973535" y="475544"/>
                  </a:lnTo>
                  <a:lnTo>
                    <a:pt x="1976241" y="523280"/>
                  </a:lnTo>
                  <a:lnTo>
                    <a:pt x="1977787" y="570970"/>
                  </a:lnTo>
                  <a:lnTo>
                    <a:pt x="1978179" y="618593"/>
                  </a:lnTo>
                  <a:lnTo>
                    <a:pt x="1977425" y="666129"/>
                  </a:lnTo>
                  <a:lnTo>
                    <a:pt x="1975529" y="713559"/>
                  </a:lnTo>
                  <a:lnTo>
                    <a:pt x="1972500" y="760862"/>
                  </a:lnTo>
                  <a:lnTo>
                    <a:pt x="1968343" y="808020"/>
                  </a:lnTo>
                  <a:lnTo>
                    <a:pt x="1963064" y="855011"/>
                  </a:lnTo>
                  <a:lnTo>
                    <a:pt x="1956671" y="901815"/>
                  </a:lnTo>
                  <a:lnTo>
                    <a:pt x="1949170" y="948414"/>
                  </a:lnTo>
                  <a:lnTo>
                    <a:pt x="1940567" y="994787"/>
                  </a:lnTo>
                  <a:lnTo>
                    <a:pt x="1930868" y="1040914"/>
                  </a:lnTo>
                  <a:lnTo>
                    <a:pt x="1920081" y="1086775"/>
                  </a:lnTo>
                  <a:lnTo>
                    <a:pt x="1908211" y="1132351"/>
                  </a:lnTo>
                  <a:lnTo>
                    <a:pt x="1895266" y="1177621"/>
                  </a:lnTo>
                  <a:lnTo>
                    <a:pt x="1881251" y="1222565"/>
                  </a:lnTo>
                  <a:lnTo>
                    <a:pt x="1866172" y="1267164"/>
                  </a:lnTo>
                  <a:lnTo>
                    <a:pt x="1850038" y="1311397"/>
                  </a:lnTo>
                  <a:lnTo>
                    <a:pt x="1832853" y="1355245"/>
                  </a:lnTo>
                  <a:lnTo>
                    <a:pt x="1814625" y="1398688"/>
                  </a:lnTo>
                  <a:lnTo>
                    <a:pt x="1795360" y="1441705"/>
                  </a:lnTo>
                  <a:lnTo>
                    <a:pt x="1775064" y="1484278"/>
                  </a:lnTo>
                  <a:lnTo>
                    <a:pt x="1753744" y="1526385"/>
                  </a:lnTo>
                  <a:lnTo>
                    <a:pt x="1731407" y="1568008"/>
                  </a:lnTo>
                  <a:lnTo>
                    <a:pt x="1708058" y="1609126"/>
                  </a:lnTo>
                  <a:lnTo>
                    <a:pt x="1683705" y="1649718"/>
                  </a:lnTo>
                  <a:lnTo>
                    <a:pt x="1658353" y="1689767"/>
                  </a:lnTo>
                  <a:lnTo>
                    <a:pt x="1632009" y="1729250"/>
                  </a:lnTo>
                  <a:lnTo>
                    <a:pt x="1604680" y="1768149"/>
                  </a:lnTo>
                  <a:lnTo>
                    <a:pt x="1576372" y="1806444"/>
                  </a:lnTo>
                  <a:lnTo>
                    <a:pt x="1547092" y="1844114"/>
                  </a:lnTo>
                  <a:lnTo>
                    <a:pt x="1516846" y="1881139"/>
                  </a:lnTo>
                  <a:lnTo>
                    <a:pt x="1485641" y="1917501"/>
                  </a:lnTo>
                  <a:lnTo>
                    <a:pt x="1453482" y="1953178"/>
                  </a:lnTo>
                  <a:lnTo>
                    <a:pt x="1420377" y="1988152"/>
                  </a:lnTo>
                  <a:lnTo>
                    <a:pt x="1386332" y="2022401"/>
                  </a:lnTo>
                  <a:lnTo>
                    <a:pt x="1351354" y="2055907"/>
                  </a:lnTo>
                  <a:lnTo>
                    <a:pt x="1315448" y="2088648"/>
                  </a:lnTo>
                  <a:lnTo>
                    <a:pt x="1278622" y="2120606"/>
                  </a:lnTo>
                  <a:lnTo>
                    <a:pt x="1240882" y="2151760"/>
                  </a:lnTo>
                  <a:lnTo>
                    <a:pt x="1202234" y="2182091"/>
                  </a:lnTo>
                  <a:lnTo>
                    <a:pt x="1162684" y="2211578"/>
                  </a:lnTo>
                  <a:lnTo>
                    <a:pt x="0" y="611251"/>
                  </a:lnTo>
                  <a:lnTo>
                    <a:pt x="1881251" y="0"/>
                  </a:lnTo>
                  <a:close/>
                </a:path>
              </a:pathLst>
            </a:custGeom>
            <a:ln w="9143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90889" y="3847592"/>
              <a:ext cx="2325369" cy="19781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90889" y="3847592"/>
              <a:ext cx="2325370" cy="1978660"/>
            </a:xfrm>
            <a:custGeom>
              <a:avLst/>
              <a:gdLst/>
              <a:ahLst/>
              <a:cxnLst/>
              <a:rect l="l" t="t" r="r" b="b"/>
              <a:pathLst>
                <a:path w="2325370" h="1978660">
                  <a:moveTo>
                    <a:pt x="2325369" y="1600326"/>
                  </a:moveTo>
                  <a:lnTo>
                    <a:pt x="2285103" y="1628830"/>
                  </a:lnTo>
                  <a:lnTo>
                    <a:pt x="2244313" y="1656215"/>
                  </a:lnTo>
                  <a:lnTo>
                    <a:pt x="2203019" y="1682483"/>
                  </a:lnTo>
                  <a:lnTo>
                    <a:pt x="2161244" y="1707633"/>
                  </a:lnTo>
                  <a:lnTo>
                    <a:pt x="2119009" y="1731665"/>
                  </a:lnTo>
                  <a:lnTo>
                    <a:pt x="2076333" y="1754580"/>
                  </a:lnTo>
                  <a:lnTo>
                    <a:pt x="2033238" y="1776377"/>
                  </a:lnTo>
                  <a:lnTo>
                    <a:pt x="1989745" y="1797056"/>
                  </a:lnTo>
                  <a:lnTo>
                    <a:pt x="1945874" y="1816617"/>
                  </a:lnTo>
                  <a:lnTo>
                    <a:pt x="1901648" y="1835060"/>
                  </a:lnTo>
                  <a:lnTo>
                    <a:pt x="1857087" y="1852386"/>
                  </a:lnTo>
                  <a:lnTo>
                    <a:pt x="1812211" y="1868593"/>
                  </a:lnTo>
                  <a:lnTo>
                    <a:pt x="1767042" y="1883683"/>
                  </a:lnTo>
                  <a:lnTo>
                    <a:pt x="1721600" y="1897656"/>
                  </a:lnTo>
                  <a:lnTo>
                    <a:pt x="1675907" y="1910510"/>
                  </a:lnTo>
                  <a:lnTo>
                    <a:pt x="1629984" y="1922247"/>
                  </a:lnTo>
                  <a:lnTo>
                    <a:pt x="1583851" y="1932866"/>
                  </a:lnTo>
                  <a:lnTo>
                    <a:pt x="1537530" y="1942367"/>
                  </a:lnTo>
                  <a:lnTo>
                    <a:pt x="1491041" y="1950750"/>
                  </a:lnTo>
                  <a:lnTo>
                    <a:pt x="1444405" y="1958016"/>
                  </a:lnTo>
                  <a:lnTo>
                    <a:pt x="1397644" y="1964163"/>
                  </a:lnTo>
                  <a:lnTo>
                    <a:pt x="1350778" y="1969193"/>
                  </a:lnTo>
                  <a:lnTo>
                    <a:pt x="1303828" y="1973106"/>
                  </a:lnTo>
                  <a:lnTo>
                    <a:pt x="1256815" y="1975900"/>
                  </a:lnTo>
                  <a:lnTo>
                    <a:pt x="1209760" y="1977577"/>
                  </a:lnTo>
                  <a:lnTo>
                    <a:pt x="1162685" y="1978136"/>
                  </a:lnTo>
                  <a:lnTo>
                    <a:pt x="1115609" y="1977577"/>
                  </a:lnTo>
                  <a:lnTo>
                    <a:pt x="1068554" y="1975900"/>
                  </a:lnTo>
                  <a:lnTo>
                    <a:pt x="1021541" y="1973106"/>
                  </a:lnTo>
                  <a:lnTo>
                    <a:pt x="974591" y="1969193"/>
                  </a:lnTo>
                  <a:lnTo>
                    <a:pt x="927725" y="1964163"/>
                  </a:lnTo>
                  <a:lnTo>
                    <a:pt x="880964" y="1958016"/>
                  </a:lnTo>
                  <a:lnTo>
                    <a:pt x="834328" y="1950750"/>
                  </a:lnTo>
                  <a:lnTo>
                    <a:pt x="787839" y="1942367"/>
                  </a:lnTo>
                  <a:lnTo>
                    <a:pt x="741518" y="1932866"/>
                  </a:lnTo>
                  <a:lnTo>
                    <a:pt x="695385" y="1922247"/>
                  </a:lnTo>
                  <a:lnTo>
                    <a:pt x="649462" y="1910510"/>
                  </a:lnTo>
                  <a:lnTo>
                    <a:pt x="603769" y="1897656"/>
                  </a:lnTo>
                  <a:lnTo>
                    <a:pt x="558327" y="1883683"/>
                  </a:lnTo>
                  <a:lnTo>
                    <a:pt x="513158" y="1868593"/>
                  </a:lnTo>
                  <a:lnTo>
                    <a:pt x="468282" y="1852386"/>
                  </a:lnTo>
                  <a:lnTo>
                    <a:pt x="423721" y="1835060"/>
                  </a:lnTo>
                  <a:lnTo>
                    <a:pt x="379495" y="1816617"/>
                  </a:lnTo>
                  <a:lnTo>
                    <a:pt x="335624" y="1797056"/>
                  </a:lnTo>
                  <a:lnTo>
                    <a:pt x="292131" y="1776377"/>
                  </a:lnTo>
                  <a:lnTo>
                    <a:pt x="249036" y="1754580"/>
                  </a:lnTo>
                  <a:lnTo>
                    <a:pt x="206360" y="1731665"/>
                  </a:lnTo>
                  <a:lnTo>
                    <a:pt x="164125" y="1707633"/>
                  </a:lnTo>
                  <a:lnTo>
                    <a:pt x="122350" y="1682483"/>
                  </a:lnTo>
                  <a:lnTo>
                    <a:pt x="81056" y="1656215"/>
                  </a:lnTo>
                  <a:lnTo>
                    <a:pt x="40266" y="1628830"/>
                  </a:lnTo>
                  <a:lnTo>
                    <a:pt x="0" y="1600326"/>
                  </a:lnTo>
                  <a:lnTo>
                    <a:pt x="1162684" y="0"/>
                  </a:lnTo>
                  <a:lnTo>
                    <a:pt x="2325369" y="1600326"/>
                  </a:lnTo>
                  <a:close/>
                </a:path>
              </a:pathLst>
            </a:custGeom>
            <a:ln w="9144">
              <a:solidFill>
                <a:srgbClr val="A0A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75270" y="3236341"/>
              <a:ext cx="1978304" cy="22115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5270" y="3236341"/>
              <a:ext cx="1978660" cy="2211705"/>
            </a:xfrm>
            <a:custGeom>
              <a:avLst/>
              <a:gdLst/>
              <a:ahLst/>
              <a:cxnLst/>
              <a:rect l="l" t="t" r="r" b="b"/>
              <a:pathLst>
                <a:path w="1978659" h="2211704">
                  <a:moveTo>
                    <a:pt x="815619" y="2211578"/>
                  </a:moveTo>
                  <a:lnTo>
                    <a:pt x="776063" y="2182091"/>
                  </a:lnTo>
                  <a:lnTo>
                    <a:pt x="737408" y="2151760"/>
                  </a:lnTo>
                  <a:lnTo>
                    <a:pt x="699661" y="2120606"/>
                  </a:lnTo>
                  <a:lnTo>
                    <a:pt x="662828" y="2088648"/>
                  </a:lnTo>
                  <a:lnTo>
                    <a:pt x="626917" y="2055907"/>
                  </a:lnTo>
                  <a:lnTo>
                    <a:pt x="591932" y="2022401"/>
                  </a:lnTo>
                  <a:lnTo>
                    <a:pt x="557882" y="1988152"/>
                  </a:lnTo>
                  <a:lnTo>
                    <a:pt x="524771" y="1953178"/>
                  </a:lnTo>
                  <a:lnTo>
                    <a:pt x="492608" y="1917501"/>
                  </a:lnTo>
                  <a:lnTo>
                    <a:pt x="461397" y="1881139"/>
                  </a:lnTo>
                  <a:lnTo>
                    <a:pt x="431147" y="1844114"/>
                  </a:lnTo>
                  <a:lnTo>
                    <a:pt x="401862" y="1806444"/>
                  </a:lnTo>
                  <a:lnTo>
                    <a:pt x="373550" y="1768149"/>
                  </a:lnTo>
                  <a:lnTo>
                    <a:pt x="346217" y="1729250"/>
                  </a:lnTo>
                  <a:lnTo>
                    <a:pt x="319870" y="1689767"/>
                  </a:lnTo>
                  <a:lnTo>
                    <a:pt x="294514" y="1649718"/>
                  </a:lnTo>
                  <a:lnTo>
                    <a:pt x="270157" y="1609126"/>
                  </a:lnTo>
                  <a:lnTo>
                    <a:pt x="246805" y="1568008"/>
                  </a:lnTo>
                  <a:lnTo>
                    <a:pt x="224465" y="1526385"/>
                  </a:lnTo>
                  <a:lnTo>
                    <a:pt x="203142" y="1484278"/>
                  </a:lnTo>
                  <a:lnTo>
                    <a:pt x="182844" y="1441705"/>
                  </a:lnTo>
                  <a:lnTo>
                    <a:pt x="163576" y="1398688"/>
                  </a:lnTo>
                  <a:lnTo>
                    <a:pt x="145345" y="1355245"/>
                  </a:lnTo>
                  <a:lnTo>
                    <a:pt x="128159" y="1311397"/>
                  </a:lnTo>
                  <a:lnTo>
                    <a:pt x="112022" y="1267164"/>
                  </a:lnTo>
                  <a:lnTo>
                    <a:pt x="96942" y="1222565"/>
                  </a:lnTo>
                  <a:lnTo>
                    <a:pt x="82925" y="1177621"/>
                  </a:lnTo>
                  <a:lnTo>
                    <a:pt x="69978" y="1132351"/>
                  </a:lnTo>
                  <a:lnTo>
                    <a:pt x="58107" y="1086775"/>
                  </a:lnTo>
                  <a:lnTo>
                    <a:pt x="47318" y="1040914"/>
                  </a:lnTo>
                  <a:lnTo>
                    <a:pt x="37619" y="994787"/>
                  </a:lnTo>
                  <a:lnTo>
                    <a:pt x="29014" y="948414"/>
                  </a:lnTo>
                  <a:lnTo>
                    <a:pt x="21512" y="901815"/>
                  </a:lnTo>
                  <a:lnTo>
                    <a:pt x="15118" y="855011"/>
                  </a:lnTo>
                  <a:lnTo>
                    <a:pt x="9839" y="808020"/>
                  </a:lnTo>
                  <a:lnTo>
                    <a:pt x="5681" y="760862"/>
                  </a:lnTo>
                  <a:lnTo>
                    <a:pt x="2651" y="713559"/>
                  </a:lnTo>
                  <a:lnTo>
                    <a:pt x="755" y="666129"/>
                  </a:lnTo>
                  <a:lnTo>
                    <a:pt x="0" y="618593"/>
                  </a:lnTo>
                  <a:lnTo>
                    <a:pt x="391" y="570970"/>
                  </a:lnTo>
                  <a:lnTo>
                    <a:pt x="1937" y="523280"/>
                  </a:lnTo>
                  <a:lnTo>
                    <a:pt x="4643" y="475544"/>
                  </a:lnTo>
                  <a:lnTo>
                    <a:pt x="8515" y="427782"/>
                  </a:lnTo>
                  <a:lnTo>
                    <a:pt x="13560" y="380012"/>
                  </a:lnTo>
                  <a:lnTo>
                    <a:pt x="19785" y="332255"/>
                  </a:lnTo>
                  <a:lnTo>
                    <a:pt x="27195" y="284532"/>
                  </a:lnTo>
                  <a:lnTo>
                    <a:pt x="35798" y="236861"/>
                  </a:lnTo>
                  <a:lnTo>
                    <a:pt x="45600" y="189263"/>
                  </a:lnTo>
                  <a:lnTo>
                    <a:pt x="56608" y="141759"/>
                  </a:lnTo>
                  <a:lnTo>
                    <a:pt x="68827" y="94366"/>
                  </a:lnTo>
                  <a:lnTo>
                    <a:pt x="82264" y="47107"/>
                  </a:lnTo>
                  <a:lnTo>
                    <a:pt x="96926" y="0"/>
                  </a:lnTo>
                  <a:lnTo>
                    <a:pt x="1978304" y="611251"/>
                  </a:lnTo>
                  <a:lnTo>
                    <a:pt x="815619" y="221157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72196" y="1869567"/>
              <a:ext cx="1881377" cy="19780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72196" y="1869567"/>
              <a:ext cx="1881505" cy="1978025"/>
            </a:xfrm>
            <a:custGeom>
              <a:avLst/>
              <a:gdLst/>
              <a:ahLst/>
              <a:cxnLst/>
              <a:rect l="l" t="t" r="r" b="b"/>
              <a:pathLst>
                <a:path w="1881504" h="1978025">
                  <a:moveTo>
                    <a:pt x="0" y="1366774"/>
                  </a:moveTo>
                  <a:lnTo>
                    <a:pt x="15829" y="1320051"/>
                  </a:lnTo>
                  <a:lnTo>
                    <a:pt x="32740" y="1273924"/>
                  </a:lnTo>
                  <a:lnTo>
                    <a:pt x="50713" y="1228406"/>
                  </a:lnTo>
                  <a:lnTo>
                    <a:pt x="69733" y="1183509"/>
                  </a:lnTo>
                  <a:lnTo>
                    <a:pt x="89783" y="1139245"/>
                  </a:lnTo>
                  <a:lnTo>
                    <a:pt x="110846" y="1095626"/>
                  </a:lnTo>
                  <a:lnTo>
                    <a:pt x="132904" y="1052665"/>
                  </a:lnTo>
                  <a:lnTo>
                    <a:pt x="155941" y="1010375"/>
                  </a:lnTo>
                  <a:lnTo>
                    <a:pt x="179939" y="968766"/>
                  </a:lnTo>
                  <a:lnTo>
                    <a:pt x="204883" y="927853"/>
                  </a:lnTo>
                  <a:lnTo>
                    <a:pt x="230755" y="887646"/>
                  </a:lnTo>
                  <a:lnTo>
                    <a:pt x="257537" y="848159"/>
                  </a:lnTo>
                  <a:lnTo>
                    <a:pt x="285214" y="809404"/>
                  </a:lnTo>
                  <a:lnTo>
                    <a:pt x="313767" y="771393"/>
                  </a:lnTo>
                  <a:lnTo>
                    <a:pt x="343181" y="734138"/>
                  </a:lnTo>
                  <a:lnTo>
                    <a:pt x="373438" y="697652"/>
                  </a:lnTo>
                  <a:lnTo>
                    <a:pt x="404522" y="661947"/>
                  </a:lnTo>
                  <a:lnTo>
                    <a:pt x="436415" y="627035"/>
                  </a:lnTo>
                  <a:lnTo>
                    <a:pt x="469100" y="592929"/>
                  </a:lnTo>
                  <a:lnTo>
                    <a:pt x="502561" y="559640"/>
                  </a:lnTo>
                  <a:lnTo>
                    <a:pt x="536780" y="527182"/>
                  </a:lnTo>
                  <a:lnTo>
                    <a:pt x="571741" y="495567"/>
                  </a:lnTo>
                  <a:lnTo>
                    <a:pt x="607426" y="464806"/>
                  </a:lnTo>
                  <a:lnTo>
                    <a:pt x="643819" y="434913"/>
                  </a:lnTo>
                  <a:lnTo>
                    <a:pt x="680903" y="405899"/>
                  </a:lnTo>
                  <a:lnTo>
                    <a:pt x="718661" y="377777"/>
                  </a:lnTo>
                  <a:lnTo>
                    <a:pt x="757075" y="350559"/>
                  </a:lnTo>
                  <a:lnTo>
                    <a:pt x="796130" y="324258"/>
                  </a:lnTo>
                  <a:lnTo>
                    <a:pt x="835808" y="298885"/>
                  </a:lnTo>
                  <a:lnTo>
                    <a:pt x="876091" y="274454"/>
                  </a:lnTo>
                  <a:lnTo>
                    <a:pt x="916964" y="250976"/>
                  </a:lnTo>
                  <a:lnTo>
                    <a:pt x="958409" y="228464"/>
                  </a:lnTo>
                  <a:lnTo>
                    <a:pt x="1000409" y="206930"/>
                  </a:lnTo>
                  <a:lnTo>
                    <a:pt x="1042948" y="186386"/>
                  </a:lnTo>
                  <a:lnTo>
                    <a:pt x="1086007" y="166845"/>
                  </a:lnTo>
                  <a:lnTo>
                    <a:pt x="1129572" y="148319"/>
                  </a:lnTo>
                  <a:lnTo>
                    <a:pt x="1173623" y="130820"/>
                  </a:lnTo>
                  <a:lnTo>
                    <a:pt x="1218146" y="114361"/>
                  </a:lnTo>
                  <a:lnTo>
                    <a:pt x="1263122" y="98954"/>
                  </a:lnTo>
                  <a:lnTo>
                    <a:pt x="1308534" y="84612"/>
                  </a:lnTo>
                  <a:lnTo>
                    <a:pt x="1354366" y="71346"/>
                  </a:lnTo>
                  <a:lnTo>
                    <a:pt x="1400601" y="59169"/>
                  </a:lnTo>
                  <a:lnTo>
                    <a:pt x="1447222" y="48093"/>
                  </a:lnTo>
                  <a:lnTo>
                    <a:pt x="1494212" y="38130"/>
                  </a:lnTo>
                  <a:lnTo>
                    <a:pt x="1541554" y="29294"/>
                  </a:lnTo>
                  <a:lnTo>
                    <a:pt x="1589231" y="21596"/>
                  </a:lnTo>
                  <a:lnTo>
                    <a:pt x="1637225" y="15048"/>
                  </a:lnTo>
                  <a:lnTo>
                    <a:pt x="1685521" y="9664"/>
                  </a:lnTo>
                  <a:lnTo>
                    <a:pt x="1734101" y="5454"/>
                  </a:lnTo>
                  <a:lnTo>
                    <a:pt x="1782949" y="2432"/>
                  </a:lnTo>
                  <a:lnTo>
                    <a:pt x="1832046" y="610"/>
                  </a:lnTo>
                  <a:lnTo>
                    <a:pt x="1881377" y="0"/>
                  </a:lnTo>
                  <a:lnTo>
                    <a:pt x="1881377" y="1978025"/>
                  </a:lnTo>
                  <a:lnTo>
                    <a:pt x="0" y="1366774"/>
                  </a:lnTo>
                  <a:close/>
                </a:path>
              </a:pathLst>
            </a:custGeom>
            <a:ln w="9144">
              <a:solidFill>
                <a:srgbClr val="3E6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753345" y="2577211"/>
            <a:ext cx="1311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65" dirty="0">
                <a:latin typeface="Arial"/>
                <a:cs typeface="Arial"/>
              </a:rPr>
              <a:t>V</a:t>
            </a:r>
            <a:r>
              <a:rPr sz="3200" b="1" spc="-175" dirty="0">
                <a:latin typeface="Arial"/>
                <a:cs typeface="Arial"/>
              </a:rPr>
              <a:t>olume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19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72827" y="3787266"/>
            <a:ext cx="1212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15" dirty="0">
                <a:latin typeface="Times New Roman"/>
                <a:cs typeface="Times New Roman"/>
              </a:rPr>
              <a:t>Velocity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15170" y="5149722"/>
            <a:ext cx="829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95" dirty="0">
                <a:latin typeface="Times New Roman"/>
                <a:cs typeface="Times New Roman"/>
              </a:rPr>
              <a:t>V</a:t>
            </a:r>
            <a:r>
              <a:rPr sz="3200" spc="-165" dirty="0">
                <a:latin typeface="Times New Roman"/>
                <a:cs typeface="Times New Roman"/>
              </a:rPr>
              <a:t>alue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66735" y="3787266"/>
            <a:ext cx="1216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10" dirty="0">
                <a:latin typeface="Times New Roman"/>
                <a:cs typeface="Times New Roman"/>
              </a:rPr>
              <a:t>Veracity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14538" y="2472004"/>
            <a:ext cx="1075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latin typeface="Times New Roman"/>
                <a:cs typeface="Times New Roman"/>
              </a:rPr>
              <a:t>Variety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43E1-05B5-46F4-A85F-35A48CEC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685800"/>
            <a:ext cx="10358120" cy="677108"/>
          </a:xfrm>
        </p:spPr>
        <p:txBody>
          <a:bodyPr/>
          <a:lstStyle/>
          <a:p>
            <a:pPr marL="12700">
              <a:spcBef>
                <a:spcPts val="105"/>
              </a:spcBef>
            </a:pPr>
            <a:r>
              <a:rPr lang="en-US" sz="4400" b="0" spc="-405" dirty="0">
                <a:latin typeface="Verdana"/>
              </a:rPr>
              <a:t>pre-course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6CB17-0998-4EFC-8AB8-5CFBC1300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3145343"/>
            <a:ext cx="9982200" cy="3693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https://fordham.co1.qualtrics.com/jfe/form/SV_5suh0NZpQkzp0LY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1358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85800"/>
            <a:ext cx="9601200" cy="57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4370"/>
              </a:lnSpc>
              <a:spcBef>
                <a:spcPts val="600"/>
              </a:spcBef>
            </a:pPr>
            <a:r>
              <a:rPr spc="-80" dirty="0"/>
              <a:t>Big data is more prevalent than you think</a:t>
            </a:r>
          </a:p>
        </p:txBody>
      </p:sp>
      <p:sp>
        <p:nvSpPr>
          <p:cNvPr id="3" name="object 3"/>
          <p:cNvSpPr/>
          <p:nvPr/>
        </p:nvSpPr>
        <p:spPr>
          <a:xfrm>
            <a:off x="2196083" y="1453896"/>
            <a:ext cx="6554723" cy="4824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20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5778"/>
            <a:ext cx="9110345" cy="1189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85"/>
              </a:lnSpc>
              <a:spcBef>
                <a:spcPts val="95"/>
              </a:spcBef>
            </a:pPr>
            <a:r>
              <a:rPr spc="-80" dirty="0"/>
              <a:t>We </a:t>
            </a:r>
            <a:r>
              <a:rPr spc="-5" dirty="0"/>
              <a:t>see </a:t>
            </a:r>
            <a:r>
              <a:rPr spc="-10" dirty="0"/>
              <a:t>increasing velocity </a:t>
            </a:r>
            <a:r>
              <a:rPr spc="-5" dirty="0"/>
              <a:t>(or</a:t>
            </a:r>
            <a:r>
              <a:rPr spc="130" dirty="0"/>
              <a:t> </a:t>
            </a:r>
            <a:r>
              <a:rPr spc="-5" dirty="0"/>
              <a:t>speed)</a:t>
            </a:r>
          </a:p>
          <a:p>
            <a:pPr marL="12700">
              <a:lnSpc>
                <a:spcPts val="4585"/>
              </a:lnSpc>
            </a:pPr>
            <a:r>
              <a:rPr spc="-25" dirty="0"/>
              <a:t>at </a:t>
            </a:r>
            <a:r>
              <a:rPr spc="-10" dirty="0"/>
              <a:t>which </a:t>
            </a:r>
            <a:r>
              <a:rPr spc="-25" dirty="0"/>
              <a:t>data </a:t>
            </a:r>
            <a:r>
              <a:rPr spc="-15" dirty="0"/>
              <a:t>changes, </a:t>
            </a:r>
            <a:r>
              <a:rPr spc="-30" dirty="0"/>
              <a:t>travels, </a:t>
            </a:r>
            <a:r>
              <a:rPr spc="-5" dirty="0"/>
              <a:t>or</a:t>
            </a:r>
            <a:r>
              <a:rPr spc="175" dirty="0"/>
              <a:t> </a:t>
            </a:r>
            <a:r>
              <a:rPr spc="-15" dirty="0"/>
              <a:t>increases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3808" y="1593596"/>
            <a:ext cx="4647565" cy="12204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b="1" spc="-160" dirty="0">
                <a:latin typeface="Arial"/>
                <a:cs typeface="Arial"/>
              </a:rPr>
              <a:t>Velocity </a:t>
            </a:r>
            <a:r>
              <a:rPr sz="2800" spc="-95" dirty="0">
                <a:latin typeface="Times New Roman"/>
                <a:cs typeface="Times New Roman"/>
              </a:rPr>
              <a:t>refers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35" dirty="0">
                <a:latin typeface="Times New Roman"/>
                <a:cs typeface="Times New Roman"/>
              </a:rPr>
              <a:t>speed </a:t>
            </a:r>
            <a:r>
              <a:rPr sz="2800" spc="-105" dirty="0">
                <a:latin typeface="Times New Roman"/>
                <a:cs typeface="Times New Roman"/>
              </a:rPr>
              <a:t>at  </a:t>
            </a:r>
            <a:r>
              <a:rPr sz="2800" spc="-155" dirty="0">
                <a:latin typeface="Times New Roman"/>
                <a:cs typeface="Times New Roman"/>
              </a:rPr>
              <a:t>which </a:t>
            </a:r>
            <a:r>
              <a:rPr sz="2800" spc="-150" dirty="0">
                <a:latin typeface="Times New Roman"/>
                <a:cs typeface="Times New Roman"/>
              </a:rPr>
              <a:t>new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85" dirty="0">
                <a:latin typeface="Times New Roman"/>
                <a:cs typeface="Times New Roman"/>
              </a:rPr>
              <a:t>is </a:t>
            </a:r>
            <a:r>
              <a:rPr sz="2800" spc="-110" dirty="0">
                <a:latin typeface="Times New Roman"/>
                <a:cs typeface="Times New Roman"/>
              </a:rPr>
              <a:t>generated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85" dirty="0">
                <a:latin typeface="Times New Roman"/>
                <a:cs typeface="Times New Roman"/>
              </a:rPr>
              <a:t>the  </a:t>
            </a:r>
            <a:r>
              <a:rPr sz="2800" spc="-135" dirty="0">
                <a:latin typeface="Times New Roman"/>
                <a:cs typeface="Times New Roman"/>
              </a:rPr>
              <a:t>speed </a:t>
            </a:r>
            <a:r>
              <a:rPr sz="2800" spc="-105" dirty="0">
                <a:latin typeface="Times New Roman"/>
                <a:cs typeface="Times New Roman"/>
              </a:rPr>
              <a:t>at </a:t>
            </a:r>
            <a:r>
              <a:rPr sz="2800" spc="-155" dirty="0">
                <a:latin typeface="Times New Roman"/>
                <a:cs typeface="Times New Roman"/>
              </a:rPr>
              <a:t>which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200" dirty="0">
                <a:latin typeface="Times New Roman"/>
                <a:cs typeface="Times New Roman"/>
              </a:rPr>
              <a:t>moves</a:t>
            </a:r>
            <a:r>
              <a:rPr sz="2800" spc="13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around.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3808" y="2745993"/>
            <a:ext cx="4466590" cy="27565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-125" dirty="0">
                <a:latin typeface="Times New Roman"/>
                <a:cs typeface="Times New Roman"/>
              </a:rPr>
              <a:t>Just </a:t>
            </a:r>
            <a:r>
              <a:rPr sz="2800" spc="-120" dirty="0">
                <a:latin typeface="Times New Roman"/>
                <a:cs typeface="Times New Roman"/>
              </a:rPr>
              <a:t>think </a:t>
            </a:r>
            <a:r>
              <a:rPr sz="2800" spc="-165" dirty="0">
                <a:latin typeface="Times New Roman"/>
                <a:cs typeface="Times New Roman"/>
              </a:rPr>
              <a:t>of social </a:t>
            </a:r>
            <a:r>
              <a:rPr sz="2800" spc="-155" dirty="0">
                <a:latin typeface="Times New Roman"/>
                <a:cs typeface="Times New Roman"/>
              </a:rPr>
              <a:t>media </a:t>
            </a:r>
            <a:r>
              <a:rPr sz="2800" spc="-190" dirty="0">
                <a:latin typeface="Times New Roman"/>
                <a:cs typeface="Times New Roman"/>
              </a:rPr>
              <a:t>messages  </a:t>
            </a:r>
            <a:r>
              <a:rPr sz="2800" spc="-170" dirty="0">
                <a:latin typeface="Times New Roman"/>
                <a:cs typeface="Times New Roman"/>
              </a:rPr>
              <a:t>going </a:t>
            </a:r>
            <a:r>
              <a:rPr sz="2800" spc="-140" dirty="0">
                <a:latin typeface="Times New Roman"/>
                <a:cs typeface="Times New Roman"/>
              </a:rPr>
              <a:t>viral in </a:t>
            </a:r>
            <a:r>
              <a:rPr sz="2800" spc="-150" dirty="0">
                <a:latin typeface="Times New Roman"/>
                <a:cs typeface="Times New Roman"/>
              </a:rPr>
              <a:t>seconds.Technology  </a:t>
            </a:r>
            <a:r>
              <a:rPr sz="2800" spc="-160" dirty="0">
                <a:latin typeface="Times New Roman"/>
                <a:cs typeface="Times New Roman"/>
              </a:rPr>
              <a:t>now </a:t>
            </a:r>
            <a:r>
              <a:rPr sz="2800" spc="-170" dirty="0">
                <a:latin typeface="Times New Roman"/>
                <a:cs typeface="Times New Roman"/>
              </a:rPr>
              <a:t>allows us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90" dirty="0">
                <a:latin typeface="Times New Roman"/>
                <a:cs typeface="Times New Roman"/>
              </a:rPr>
              <a:t>analyze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40" dirty="0">
                <a:latin typeface="Times New Roman"/>
                <a:cs typeface="Times New Roman"/>
              </a:rPr>
              <a:t>data  </a:t>
            </a:r>
            <a:r>
              <a:rPr sz="2800" spc="-145" dirty="0">
                <a:latin typeface="Times New Roman"/>
                <a:cs typeface="Times New Roman"/>
              </a:rPr>
              <a:t>while </a:t>
            </a: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-180" dirty="0">
                <a:latin typeface="Times New Roman"/>
                <a:cs typeface="Times New Roman"/>
              </a:rPr>
              <a:t>is </a:t>
            </a:r>
            <a:r>
              <a:rPr sz="2800" spc="-150" dirty="0">
                <a:latin typeface="Times New Roman"/>
                <a:cs typeface="Times New Roman"/>
              </a:rPr>
              <a:t>being </a:t>
            </a:r>
            <a:r>
              <a:rPr sz="2800" spc="-110" dirty="0">
                <a:latin typeface="Times New Roman"/>
                <a:cs typeface="Times New Roman"/>
              </a:rPr>
              <a:t>generated  </a:t>
            </a:r>
            <a:r>
              <a:rPr sz="2800" spc="-125" dirty="0">
                <a:latin typeface="Times New Roman"/>
                <a:cs typeface="Times New Roman"/>
              </a:rPr>
              <a:t>(sometimes </a:t>
            </a:r>
            <a:r>
              <a:rPr sz="2800" spc="-70" dirty="0">
                <a:latin typeface="Times New Roman"/>
                <a:cs typeface="Times New Roman"/>
              </a:rPr>
              <a:t>referred </a:t>
            </a:r>
            <a:r>
              <a:rPr sz="2800" spc="-40" dirty="0">
                <a:latin typeface="Times New Roman"/>
                <a:cs typeface="Times New Roman"/>
              </a:rPr>
              <a:t>to </a:t>
            </a:r>
            <a:r>
              <a:rPr sz="2800" spc="-220" dirty="0">
                <a:latin typeface="Times New Roman"/>
                <a:cs typeface="Times New Roman"/>
              </a:rPr>
              <a:t>as </a:t>
            </a: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-105" dirty="0">
                <a:latin typeface="Times New Roman"/>
                <a:cs typeface="Times New Roman"/>
              </a:rPr>
              <a:t>in-  </a:t>
            </a:r>
            <a:r>
              <a:rPr sz="2800" spc="-130" dirty="0">
                <a:latin typeface="Times New Roman"/>
                <a:cs typeface="Times New Roman"/>
              </a:rPr>
              <a:t>memory analytics), </a:t>
            </a:r>
            <a:r>
              <a:rPr sz="2800" spc="-95" dirty="0">
                <a:latin typeface="Times New Roman"/>
                <a:cs typeface="Times New Roman"/>
              </a:rPr>
              <a:t>without </a:t>
            </a:r>
            <a:r>
              <a:rPr sz="2800" spc="-135" dirty="0">
                <a:latin typeface="Times New Roman"/>
                <a:cs typeface="Times New Roman"/>
              </a:rPr>
              <a:t>ever  </a:t>
            </a:r>
            <a:r>
              <a:rPr sz="2800" spc="-95" dirty="0">
                <a:latin typeface="Times New Roman"/>
                <a:cs typeface="Times New Roman"/>
              </a:rPr>
              <a:t>putting </a:t>
            </a:r>
            <a:r>
              <a:rPr sz="2800" spc="-85" dirty="0">
                <a:latin typeface="Times New Roman"/>
                <a:cs typeface="Times New Roman"/>
              </a:rPr>
              <a:t>into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databases.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26934" y="1676400"/>
            <a:ext cx="4461257" cy="4281549"/>
            <a:chOff x="6726935" y="1911095"/>
            <a:chExt cx="4017010" cy="4046854"/>
          </a:xfrm>
        </p:grpSpPr>
        <p:sp>
          <p:nvSpPr>
            <p:cNvPr id="6" name="object 6"/>
            <p:cNvSpPr/>
            <p:nvPr/>
          </p:nvSpPr>
          <p:spPr>
            <a:xfrm>
              <a:off x="8714217" y="1920206"/>
              <a:ext cx="1953796" cy="2049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42275" y="3889260"/>
              <a:ext cx="2415539" cy="20680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26935" y="3278123"/>
              <a:ext cx="2068068" cy="23012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24471" y="1911095"/>
              <a:ext cx="1970531" cy="20680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52585" y="1938781"/>
              <a:ext cx="1881378" cy="1978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52585" y="1938781"/>
              <a:ext cx="1881505" cy="1978660"/>
            </a:xfrm>
            <a:custGeom>
              <a:avLst/>
              <a:gdLst/>
              <a:ahLst/>
              <a:cxnLst/>
              <a:rect l="l" t="t" r="r" b="b"/>
              <a:pathLst>
                <a:path w="1881504" h="1978660">
                  <a:moveTo>
                    <a:pt x="0" y="0"/>
                  </a:moveTo>
                  <a:lnTo>
                    <a:pt x="49331" y="610"/>
                  </a:lnTo>
                  <a:lnTo>
                    <a:pt x="98429" y="2432"/>
                  </a:lnTo>
                  <a:lnTo>
                    <a:pt x="147277" y="5454"/>
                  </a:lnTo>
                  <a:lnTo>
                    <a:pt x="195858" y="9664"/>
                  </a:lnTo>
                  <a:lnTo>
                    <a:pt x="244155" y="15049"/>
                  </a:lnTo>
                  <a:lnTo>
                    <a:pt x="292151" y="21596"/>
                  </a:lnTo>
                  <a:lnTo>
                    <a:pt x="339829" y="29294"/>
                  </a:lnTo>
                  <a:lnTo>
                    <a:pt x="387172" y="38131"/>
                  </a:lnTo>
                  <a:lnTo>
                    <a:pt x="434164" y="48093"/>
                  </a:lnTo>
                  <a:lnTo>
                    <a:pt x="480787" y="59169"/>
                  </a:lnTo>
                  <a:lnTo>
                    <a:pt x="527024" y="71347"/>
                  </a:lnTo>
                  <a:lnTo>
                    <a:pt x="572858" y="84613"/>
                  </a:lnTo>
                  <a:lnTo>
                    <a:pt x="618273" y="98956"/>
                  </a:lnTo>
                  <a:lnTo>
                    <a:pt x="663251" y="114364"/>
                  </a:lnTo>
                  <a:lnTo>
                    <a:pt x="707776" y="130823"/>
                  </a:lnTo>
                  <a:lnTo>
                    <a:pt x="751830" y="148323"/>
                  </a:lnTo>
                  <a:lnTo>
                    <a:pt x="795397" y="166849"/>
                  </a:lnTo>
                  <a:lnTo>
                    <a:pt x="838459" y="186391"/>
                  </a:lnTo>
                  <a:lnTo>
                    <a:pt x="881000" y="206936"/>
                  </a:lnTo>
                  <a:lnTo>
                    <a:pt x="923003" y="228471"/>
                  </a:lnTo>
                  <a:lnTo>
                    <a:pt x="964450" y="250984"/>
                  </a:lnTo>
                  <a:lnTo>
                    <a:pt x="1005325" y="274463"/>
                  </a:lnTo>
                  <a:lnTo>
                    <a:pt x="1045611" y="298896"/>
                  </a:lnTo>
                  <a:lnTo>
                    <a:pt x="1085291" y="324270"/>
                  </a:lnTo>
                  <a:lnTo>
                    <a:pt x="1124347" y="350573"/>
                  </a:lnTo>
                  <a:lnTo>
                    <a:pt x="1162764" y="377793"/>
                  </a:lnTo>
                  <a:lnTo>
                    <a:pt x="1200523" y="405917"/>
                  </a:lnTo>
                  <a:lnTo>
                    <a:pt x="1237609" y="434933"/>
                  </a:lnTo>
                  <a:lnTo>
                    <a:pt x="1274003" y="464828"/>
                  </a:lnTo>
                  <a:lnTo>
                    <a:pt x="1309690" y="495591"/>
                  </a:lnTo>
                  <a:lnTo>
                    <a:pt x="1344652" y="527209"/>
                  </a:lnTo>
                  <a:lnTo>
                    <a:pt x="1378872" y="559670"/>
                  </a:lnTo>
                  <a:lnTo>
                    <a:pt x="1412333" y="592961"/>
                  </a:lnTo>
                  <a:lnTo>
                    <a:pt x="1445019" y="627070"/>
                  </a:lnTo>
                  <a:lnTo>
                    <a:pt x="1476912" y="661985"/>
                  </a:lnTo>
                  <a:lnTo>
                    <a:pt x="1507995" y="697694"/>
                  </a:lnTo>
                  <a:lnTo>
                    <a:pt x="1538251" y="734184"/>
                  </a:lnTo>
                  <a:lnTo>
                    <a:pt x="1567664" y="771443"/>
                  </a:lnTo>
                  <a:lnTo>
                    <a:pt x="1596217" y="809458"/>
                  </a:lnTo>
                  <a:lnTo>
                    <a:pt x="1623892" y="848217"/>
                  </a:lnTo>
                  <a:lnTo>
                    <a:pt x="1650673" y="887709"/>
                  </a:lnTo>
                  <a:lnTo>
                    <a:pt x="1676542" y="927920"/>
                  </a:lnTo>
                  <a:lnTo>
                    <a:pt x="1701483" y="968838"/>
                  </a:lnTo>
                  <a:lnTo>
                    <a:pt x="1725478" y="1010451"/>
                  </a:lnTo>
                  <a:lnTo>
                    <a:pt x="1748512" y="1052747"/>
                  </a:lnTo>
                  <a:lnTo>
                    <a:pt x="1770566" y="1095714"/>
                  </a:lnTo>
                  <a:lnTo>
                    <a:pt x="1791624" y="1139338"/>
                  </a:lnTo>
                  <a:lnTo>
                    <a:pt x="1811669" y="1183609"/>
                  </a:lnTo>
                  <a:lnTo>
                    <a:pt x="1830683" y="1228512"/>
                  </a:lnTo>
                  <a:lnTo>
                    <a:pt x="1848651" y="1274037"/>
                  </a:lnTo>
                  <a:lnTo>
                    <a:pt x="1865555" y="1320170"/>
                  </a:lnTo>
                  <a:lnTo>
                    <a:pt x="1881378" y="1366901"/>
                  </a:lnTo>
                  <a:lnTo>
                    <a:pt x="0" y="1978151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597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52585" y="3305682"/>
              <a:ext cx="1978660" cy="2211705"/>
            </a:xfrm>
            <a:custGeom>
              <a:avLst/>
              <a:gdLst/>
              <a:ahLst/>
              <a:cxnLst/>
              <a:rect l="l" t="t" r="r" b="b"/>
              <a:pathLst>
                <a:path w="1978659" h="2211704">
                  <a:moveTo>
                    <a:pt x="1881378" y="0"/>
                  </a:moveTo>
                  <a:lnTo>
                    <a:pt x="0" y="611250"/>
                  </a:lnTo>
                  <a:lnTo>
                    <a:pt x="1162812" y="2211578"/>
                  </a:lnTo>
                  <a:lnTo>
                    <a:pt x="1202361" y="2182090"/>
                  </a:lnTo>
                  <a:lnTo>
                    <a:pt x="1241009" y="2151759"/>
                  </a:lnTo>
                  <a:lnTo>
                    <a:pt x="1278749" y="2120605"/>
                  </a:lnTo>
                  <a:lnTo>
                    <a:pt x="1315575" y="2088646"/>
                  </a:lnTo>
                  <a:lnTo>
                    <a:pt x="1351481" y="2055903"/>
                  </a:lnTo>
                  <a:lnTo>
                    <a:pt x="1386459" y="2022397"/>
                  </a:lnTo>
                  <a:lnTo>
                    <a:pt x="1420504" y="1988146"/>
                  </a:lnTo>
                  <a:lnTo>
                    <a:pt x="1453609" y="1953171"/>
                  </a:lnTo>
                  <a:lnTo>
                    <a:pt x="1485768" y="1917492"/>
                  </a:lnTo>
                  <a:lnTo>
                    <a:pt x="1516973" y="1881128"/>
                  </a:lnTo>
                  <a:lnTo>
                    <a:pt x="1547219" y="1844100"/>
                  </a:lnTo>
                  <a:lnTo>
                    <a:pt x="1576499" y="1806428"/>
                  </a:lnTo>
                  <a:lnTo>
                    <a:pt x="1604807" y="1768131"/>
                  </a:lnTo>
                  <a:lnTo>
                    <a:pt x="1632136" y="1729230"/>
                  </a:lnTo>
                  <a:lnTo>
                    <a:pt x="1658480" y="1689744"/>
                  </a:lnTo>
                  <a:lnTo>
                    <a:pt x="1683832" y="1649693"/>
                  </a:lnTo>
                  <a:lnTo>
                    <a:pt x="1708185" y="1609098"/>
                  </a:lnTo>
                  <a:lnTo>
                    <a:pt x="1731534" y="1567978"/>
                  </a:lnTo>
                  <a:lnTo>
                    <a:pt x="1753871" y="1526353"/>
                  </a:lnTo>
                  <a:lnTo>
                    <a:pt x="1775191" y="1484243"/>
                  </a:lnTo>
                  <a:lnTo>
                    <a:pt x="1795487" y="1441668"/>
                  </a:lnTo>
                  <a:lnTo>
                    <a:pt x="1814752" y="1398649"/>
                  </a:lnTo>
                  <a:lnTo>
                    <a:pt x="1832980" y="1355204"/>
                  </a:lnTo>
                  <a:lnTo>
                    <a:pt x="1850165" y="1311353"/>
                  </a:lnTo>
                  <a:lnTo>
                    <a:pt x="1866299" y="1267118"/>
                  </a:lnTo>
                  <a:lnTo>
                    <a:pt x="1881378" y="1222517"/>
                  </a:lnTo>
                  <a:lnTo>
                    <a:pt x="1895393" y="1177571"/>
                  </a:lnTo>
                  <a:lnTo>
                    <a:pt x="1908338" y="1132300"/>
                  </a:lnTo>
                  <a:lnTo>
                    <a:pt x="1920208" y="1086723"/>
                  </a:lnTo>
                  <a:lnTo>
                    <a:pt x="1930995" y="1040861"/>
                  </a:lnTo>
                  <a:lnTo>
                    <a:pt x="1940694" y="994733"/>
                  </a:lnTo>
                  <a:lnTo>
                    <a:pt x="1949297" y="948359"/>
                  </a:lnTo>
                  <a:lnTo>
                    <a:pt x="1956798" y="901759"/>
                  </a:lnTo>
                  <a:lnTo>
                    <a:pt x="1963191" y="854954"/>
                  </a:lnTo>
                  <a:lnTo>
                    <a:pt x="1968470" y="807963"/>
                  </a:lnTo>
                  <a:lnTo>
                    <a:pt x="1972627" y="760806"/>
                  </a:lnTo>
                  <a:lnTo>
                    <a:pt x="1975656" y="713503"/>
                  </a:lnTo>
                  <a:lnTo>
                    <a:pt x="1977552" y="666074"/>
                  </a:lnTo>
                  <a:lnTo>
                    <a:pt x="1978306" y="618539"/>
                  </a:lnTo>
                  <a:lnTo>
                    <a:pt x="1977914" y="570918"/>
                  </a:lnTo>
                  <a:lnTo>
                    <a:pt x="1976368" y="523230"/>
                  </a:lnTo>
                  <a:lnTo>
                    <a:pt x="1973662" y="475497"/>
                  </a:lnTo>
                  <a:lnTo>
                    <a:pt x="1969790" y="427736"/>
                  </a:lnTo>
                  <a:lnTo>
                    <a:pt x="1964744" y="379970"/>
                  </a:lnTo>
                  <a:lnTo>
                    <a:pt x="1958519" y="332217"/>
                  </a:lnTo>
                  <a:lnTo>
                    <a:pt x="1951109" y="284497"/>
                  </a:lnTo>
                  <a:lnTo>
                    <a:pt x="1942505" y="236831"/>
                  </a:lnTo>
                  <a:lnTo>
                    <a:pt x="1932703" y="189239"/>
                  </a:lnTo>
                  <a:lnTo>
                    <a:pt x="1921696" y="141739"/>
                  </a:lnTo>
                  <a:lnTo>
                    <a:pt x="1909477" y="94353"/>
                  </a:lnTo>
                  <a:lnTo>
                    <a:pt x="1896040" y="47100"/>
                  </a:lnTo>
                  <a:lnTo>
                    <a:pt x="1881378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52585" y="3305682"/>
              <a:ext cx="1978660" cy="2211705"/>
            </a:xfrm>
            <a:custGeom>
              <a:avLst/>
              <a:gdLst/>
              <a:ahLst/>
              <a:cxnLst/>
              <a:rect l="l" t="t" r="r" b="b"/>
              <a:pathLst>
                <a:path w="1978659" h="2211704">
                  <a:moveTo>
                    <a:pt x="1881378" y="0"/>
                  </a:moveTo>
                  <a:lnTo>
                    <a:pt x="1896040" y="47100"/>
                  </a:lnTo>
                  <a:lnTo>
                    <a:pt x="1909477" y="94353"/>
                  </a:lnTo>
                  <a:lnTo>
                    <a:pt x="1921696" y="141739"/>
                  </a:lnTo>
                  <a:lnTo>
                    <a:pt x="1932703" y="189239"/>
                  </a:lnTo>
                  <a:lnTo>
                    <a:pt x="1942505" y="236831"/>
                  </a:lnTo>
                  <a:lnTo>
                    <a:pt x="1951109" y="284497"/>
                  </a:lnTo>
                  <a:lnTo>
                    <a:pt x="1958519" y="332217"/>
                  </a:lnTo>
                  <a:lnTo>
                    <a:pt x="1964744" y="379970"/>
                  </a:lnTo>
                  <a:lnTo>
                    <a:pt x="1969790" y="427736"/>
                  </a:lnTo>
                  <a:lnTo>
                    <a:pt x="1973662" y="475497"/>
                  </a:lnTo>
                  <a:lnTo>
                    <a:pt x="1976368" y="523230"/>
                  </a:lnTo>
                  <a:lnTo>
                    <a:pt x="1977914" y="570918"/>
                  </a:lnTo>
                  <a:lnTo>
                    <a:pt x="1978306" y="618539"/>
                  </a:lnTo>
                  <a:lnTo>
                    <a:pt x="1977552" y="666074"/>
                  </a:lnTo>
                  <a:lnTo>
                    <a:pt x="1975656" y="713503"/>
                  </a:lnTo>
                  <a:lnTo>
                    <a:pt x="1972627" y="760806"/>
                  </a:lnTo>
                  <a:lnTo>
                    <a:pt x="1968470" y="807963"/>
                  </a:lnTo>
                  <a:lnTo>
                    <a:pt x="1963191" y="854954"/>
                  </a:lnTo>
                  <a:lnTo>
                    <a:pt x="1956798" y="901759"/>
                  </a:lnTo>
                  <a:lnTo>
                    <a:pt x="1949297" y="948359"/>
                  </a:lnTo>
                  <a:lnTo>
                    <a:pt x="1940694" y="994733"/>
                  </a:lnTo>
                  <a:lnTo>
                    <a:pt x="1930995" y="1040861"/>
                  </a:lnTo>
                  <a:lnTo>
                    <a:pt x="1920208" y="1086723"/>
                  </a:lnTo>
                  <a:lnTo>
                    <a:pt x="1908338" y="1132300"/>
                  </a:lnTo>
                  <a:lnTo>
                    <a:pt x="1895393" y="1177571"/>
                  </a:lnTo>
                  <a:lnTo>
                    <a:pt x="1881378" y="1222517"/>
                  </a:lnTo>
                  <a:lnTo>
                    <a:pt x="1866299" y="1267118"/>
                  </a:lnTo>
                  <a:lnTo>
                    <a:pt x="1850165" y="1311353"/>
                  </a:lnTo>
                  <a:lnTo>
                    <a:pt x="1832980" y="1355204"/>
                  </a:lnTo>
                  <a:lnTo>
                    <a:pt x="1814752" y="1398649"/>
                  </a:lnTo>
                  <a:lnTo>
                    <a:pt x="1795487" y="1441668"/>
                  </a:lnTo>
                  <a:lnTo>
                    <a:pt x="1775191" y="1484243"/>
                  </a:lnTo>
                  <a:lnTo>
                    <a:pt x="1753871" y="1526353"/>
                  </a:lnTo>
                  <a:lnTo>
                    <a:pt x="1731534" y="1567978"/>
                  </a:lnTo>
                  <a:lnTo>
                    <a:pt x="1708185" y="1609098"/>
                  </a:lnTo>
                  <a:lnTo>
                    <a:pt x="1683832" y="1649693"/>
                  </a:lnTo>
                  <a:lnTo>
                    <a:pt x="1658480" y="1689744"/>
                  </a:lnTo>
                  <a:lnTo>
                    <a:pt x="1632136" y="1729230"/>
                  </a:lnTo>
                  <a:lnTo>
                    <a:pt x="1604807" y="1768131"/>
                  </a:lnTo>
                  <a:lnTo>
                    <a:pt x="1576499" y="1806428"/>
                  </a:lnTo>
                  <a:lnTo>
                    <a:pt x="1547219" y="1844100"/>
                  </a:lnTo>
                  <a:lnTo>
                    <a:pt x="1516973" y="1881128"/>
                  </a:lnTo>
                  <a:lnTo>
                    <a:pt x="1485768" y="1917492"/>
                  </a:lnTo>
                  <a:lnTo>
                    <a:pt x="1453609" y="1953171"/>
                  </a:lnTo>
                  <a:lnTo>
                    <a:pt x="1420504" y="1988146"/>
                  </a:lnTo>
                  <a:lnTo>
                    <a:pt x="1386459" y="2022397"/>
                  </a:lnTo>
                  <a:lnTo>
                    <a:pt x="1351481" y="2055903"/>
                  </a:lnTo>
                  <a:lnTo>
                    <a:pt x="1315575" y="2088646"/>
                  </a:lnTo>
                  <a:lnTo>
                    <a:pt x="1278749" y="2120605"/>
                  </a:lnTo>
                  <a:lnTo>
                    <a:pt x="1241009" y="2151759"/>
                  </a:lnTo>
                  <a:lnTo>
                    <a:pt x="1202361" y="2182090"/>
                  </a:lnTo>
                  <a:lnTo>
                    <a:pt x="1162812" y="2211578"/>
                  </a:lnTo>
                  <a:lnTo>
                    <a:pt x="0" y="611250"/>
                  </a:lnTo>
                  <a:lnTo>
                    <a:pt x="1881378" y="0"/>
                  </a:lnTo>
                  <a:close/>
                </a:path>
              </a:pathLst>
            </a:custGeom>
            <a:ln w="25908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89900" y="3916933"/>
              <a:ext cx="2325497" cy="19781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89900" y="3916933"/>
              <a:ext cx="2326005" cy="1978660"/>
            </a:xfrm>
            <a:custGeom>
              <a:avLst/>
              <a:gdLst/>
              <a:ahLst/>
              <a:cxnLst/>
              <a:rect l="l" t="t" r="r" b="b"/>
              <a:pathLst>
                <a:path w="2326004" h="1978660">
                  <a:moveTo>
                    <a:pt x="2325497" y="1600327"/>
                  </a:moveTo>
                  <a:lnTo>
                    <a:pt x="2285223" y="1628828"/>
                  </a:lnTo>
                  <a:lnTo>
                    <a:pt x="2244426" y="1656213"/>
                  </a:lnTo>
                  <a:lnTo>
                    <a:pt x="2203126" y="1682479"/>
                  </a:lnTo>
                  <a:lnTo>
                    <a:pt x="2161344" y="1707628"/>
                  </a:lnTo>
                  <a:lnTo>
                    <a:pt x="2119102" y="1731659"/>
                  </a:lnTo>
                  <a:lnTo>
                    <a:pt x="2076421" y="1754572"/>
                  </a:lnTo>
                  <a:lnTo>
                    <a:pt x="2033320" y="1776368"/>
                  </a:lnTo>
                  <a:lnTo>
                    <a:pt x="1989822" y="1797046"/>
                  </a:lnTo>
                  <a:lnTo>
                    <a:pt x="1945946" y="1816606"/>
                  </a:lnTo>
                  <a:lnTo>
                    <a:pt x="1901715" y="1835048"/>
                  </a:lnTo>
                  <a:lnTo>
                    <a:pt x="1857149" y="1852373"/>
                  </a:lnTo>
                  <a:lnTo>
                    <a:pt x="1812269" y="1868580"/>
                  </a:lnTo>
                  <a:lnTo>
                    <a:pt x="1767095" y="1883669"/>
                  </a:lnTo>
                  <a:lnTo>
                    <a:pt x="1721650" y="1897641"/>
                  </a:lnTo>
                  <a:lnTo>
                    <a:pt x="1675953" y="1910494"/>
                  </a:lnTo>
                  <a:lnTo>
                    <a:pt x="1630026" y="1922230"/>
                  </a:lnTo>
                  <a:lnTo>
                    <a:pt x="1583890" y="1932849"/>
                  </a:lnTo>
                  <a:lnTo>
                    <a:pt x="1537565" y="1942349"/>
                  </a:lnTo>
                  <a:lnTo>
                    <a:pt x="1491073" y="1950732"/>
                  </a:lnTo>
                  <a:lnTo>
                    <a:pt x="1444435" y="1957998"/>
                  </a:lnTo>
                  <a:lnTo>
                    <a:pt x="1397671" y="1964145"/>
                  </a:lnTo>
                  <a:lnTo>
                    <a:pt x="1350802" y="1969175"/>
                  </a:lnTo>
                  <a:lnTo>
                    <a:pt x="1303850" y="1973087"/>
                  </a:lnTo>
                  <a:lnTo>
                    <a:pt x="1256835" y="1975881"/>
                  </a:lnTo>
                  <a:lnTo>
                    <a:pt x="1209778" y="1977558"/>
                  </a:lnTo>
                  <a:lnTo>
                    <a:pt x="1162700" y="1978117"/>
                  </a:lnTo>
                  <a:lnTo>
                    <a:pt x="1115623" y="1977558"/>
                  </a:lnTo>
                  <a:lnTo>
                    <a:pt x="1068567" y="1975881"/>
                  </a:lnTo>
                  <a:lnTo>
                    <a:pt x="1021552" y="1973087"/>
                  </a:lnTo>
                  <a:lnTo>
                    <a:pt x="974601" y="1969175"/>
                  </a:lnTo>
                  <a:lnTo>
                    <a:pt x="927734" y="1964145"/>
                  </a:lnTo>
                  <a:lnTo>
                    <a:pt x="880971" y="1957998"/>
                  </a:lnTo>
                  <a:lnTo>
                    <a:pt x="834334" y="1950732"/>
                  </a:lnTo>
                  <a:lnTo>
                    <a:pt x="787844" y="1942349"/>
                  </a:lnTo>
                  <a:lnTo>
                    <a:pt x="741522" y="1932849"/>
                  </a:lnTo>
                  <a:lnTo>
                    <a:pt x="695389" y="1922230"/>
                  </a:lnTo>
                  <a:lnTo>
                    <a:pt x="649465" y="1910494"/>
                  </a:lnTo>
                  <a:lnTo>
                    <a:pt x="603771" y="1897641"/>
                  </a:lnTo>
                  <a:lnTo>
                    <a:pt x="558329" y="1883669"/>
                  </a:lnTo>
                  <a:lnTo>
                    <a:pt x="513160" y="1868580"/>
                  </a:lnTo>
                  <a:lnTo>
                    <a:pt x="468284" y="1852373"/>
                  </a:lnTo>
                  <a:lnTo>
                    <a:pt x="423722" y="1835048"/>
                  </a:lnTo>
                  <a:lnTo>
                    <a:pt x="379495" y="1816606"/>
                  </a:lnTo>
                  <a:lnTo>
                    <a:pt x="335625" y="1797046"/>
                  </a:lnTo>
                  <a:lnTo>
                    <a:pt x="292132" y="1776368"/>
                  </a:lnTo>
                  <a:lnTo>
                    <a:pt x="249037" y="1754572"/>
                  </a:lnTo>
                  <a:lnTo>
                    <a:pt x="206361" y="1731659"/>
                  </a:lnTo>
                  <a:lnTo>
                    <a:pt x="164125" y="1707628"/>
                  </a:lnTo>
                  <a:lnTo>
                    <a:pt x="122350" y="1682479"/>
                  </a:lnTo>
                  <a:lnTo>
                    <a:pt x="81056" y="1656213"/>
                  </a:lnTo>
                  <a:lnTo>
                    <a:pt x="40266" y="1628828"/>
                  </a:lnTo>
                  <a:lnTo>
                    <a:pt x="0" y="1600327"/>
                  </a:lnTo>
                  <a:lnTo>
                    <a:pt x="1162684" y="0"/>
                  </a:lnTo>
                  <a:lnTo>
                    <a:pt x="2325497" y="1600327"/>
                  </a:lnTo>
                  <a:close/>
                </a:path>
              </a:pathLst>
            </a:custGeom>
            <a:ln w="9144">
              <a:solidFill>
                <a:srgbClr val="A0A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74406" y="3305682"/>
              <a:ext cx="1978179" cy="22115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74406" y="3305682"/>
              <a:ext cx="1978660" cy="2211705"/>
            </a:xfrm>
            <a:custGeom>
              <a:avLst/>
              <a:gdLst/>
              <a:ahLst/>
              <a:cxnLst/>
              <a:rect l="l" t="t" r="r" b="b"/>
              <a:pathLst>
                <a:path w="1978659" h="2211704">
                  <a:moveTo>
                    <a:pt x="815494" y="2211578"/>
                  </a:moveTo>
                  <a:lnTo>
                    <a:pt x="775945" y="2182090"/>
                  </a:lnTo>
                  <a:lnTo>
                    <a:pt x="737297" y="2151759"/>
                  </a:lnTo>
                  <a:lnTo>
                    <a:pt x="699557" y="2120605"/>
                  </a:lnTo>
                  <a:lnTo>
                    <a:pt x="662730" y="2088646"/>
                  </a:lnTo>
                  <a:lnTo>
                    <a:pt x="626825" y="2055903"/>
                  </a:lnTo>
                  <a:lnTo>
                    <a:pt x="591846" y="2022397"/>
                  </a:lnTo>
                  <a:lnTo>
                    <a:pt x="557801" y="1988146"/>
                  </a:lnTo>
                  <a:lnTo>
                    <a:pt x="524696" y="1953171"/>
                  </a:lnTo>
                  <a:lnTo>
                    <a:pt x="492538" y="1917492"/>
                  </a:lnTo>
                  <a:lnTo>
                    <a:pt x="461332" y="1881128"/>
                  </a:lnTo>
                  <a:lnTo>
                    <a:pt x="431086" y="1844100"/>
                  </a:lnTo>
                  <a:lnTo>
                    <a:pt x="401806" y="1806428"/>
                  </a:lnTo>
                  <a:lnTo>
                    <a:pt x="373499" y="1768131"/>
                  </a:lnTo>
                  <a:lnTo>
                    <a:pt x="346170" y="1729230"/>
                  </a:lnTo>
                  <a:lnTo>
                    <a:pt x="319826" y="1689744"/>
                  </a:lnTo>
                  <a:lnTo>
                    <a:pt x="294474" y="1649693"/>
                  </a:lnTo>
                  <a:lnTo>
                    <a:pt x="270121" y="1609098"/>
                  </a:lnTo>
                  <a:lnTo>
                    <a:pt x="246772" y="1567978"/>
                  </a:lnTo>
                  <a:lnTo>
                    <a:pt x="224434" y="1526353"/>
                  </a:lnTo>
                  <a:lnTo>
                    <a:pt x="203114" y="1484243"/>
                  </a:lnTo>
                  <a:lnTo>
                    <a:pt x="182819" y="1441668"/>
                  </a:lnTo>
                  <a:lnTo>
                    <a:pt x="163553" y="1398649"/>
                  </a:lnTo>
                  <a:lnTo>
                    <a:pt x="145325" y="1355204"/>
                  </a:lnTo>
                  <a:lnTo>
                    <a:pt x="128141" y="1311353"/>
                  </a:lnTo>
                  <a:lnTo>
                    <a:pt x="112006" y="1267118"/>
                  </a:lnTo>
                  <a:lnTo>
                    <a:pt x="96928" y="1222517"/>
                  </a:lnTo>
                  <a:lnTo>
                    <a:pt x="82913" y="1177571"/>
                  </a:lnTo>
                  <a:lnTo>
                    <a:pt x="69968" y="1132300"/>
                  </a:lnTo>
                  <a:lnTo>
                    <a:pt x="58098" y="1086723"/>
                  </a:lnTo>
                  <a:lnTo>
                    <a:pt x="47311" y="1040861"/>
                  </a:lnTo>
                  <a:lnTo>
                    <a:pt x="37612" y="994733"/>
                  </a:lnTo>
                  <a:lnTo>
                    <a:pt x="29009" y="948359"/>
                  </a:lnTo>
                  <a:lnTo>
                    <a:pt x="21508" y="901759"/>
                  </a:lnTo>
                  <a:lnTo>
                    <a:pt x="15115" y="854954"/>
                  </a:lnTo>
                  <a:lnTo>
                    <a:pt x="9836" y="807963"/>
                  </a:lnTo>
                  <a:lnTo>
                    <a:pt x="5679" y="760806"/>
                  </a:lnTo>
                  <a:lnTo>
                    <a:pt x="2650" y="713503"/>
                  </a:lnTo>
                  <a:lnTo>
                    <a:pt x="754" y="666074"/>
                  </a:lnTo>
                  <a:lnTo>
                    <a:pt x="0" y="618539"/>
                  </a:lnTo>
                  <a:lnTo>
                    <a:pt x="392" y="570918"/>
                  </a:lnTo>
                  <a:lnTo>
                    <a:pt x="1938" y="523230"/>
                  </a:lnTo>
                  <a:lnTo>
                    <a:pt x="4644" y="475497"/>
                  </a:lnTo>
                  <a:lnTo>
                    <a:pt x="8516" y="427736"/>
                  </a:lnTo>
                  <a:lnTo>
                    <a:pt x="13562" y="379970"/>
                  </a:lnTo>
                  <a:lnTo>
                    <a:pt x="19786" y="332217"/>
                  </a:lnTo>
                  <a:lnTo>
                    <a:pt x="27197" y="284497"/>
                  </a:lnTo>
                  <a:lnTo>
                    <a:pt x="35800" y="236831"/>
                  </a:lnTo>
                  <a:lnTo>
                    <a:pt x="45602" y="189239"/>
                  </a:lnTo>
                  <a:lnTo>
                    <a:pt x="56610" y="141739"/>
                  </a:lnTo>
                  <a:lnTo>
                    <a:pt x="68829" y="94353"/>
                  </a:lnTo>
                  <a:lnTo>
                    <a:pt x="82266" y="47100"/>
                  </a:lnTo>
                  <a:lnTo>
                    <a:pt x="96928" y="0"/>
                  </a:lnTo>
                  <a:lnTo>
                    <a:pt x="1978179" y="611250"/>
                  </a:lnTo>
                  <a:lnTo>
                    <a:pt x="815494" y="221157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71334" y="1938781"/>
              <a:ext cx="1881251" cy="1978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71334" y="1938781"/>
              <a:ext cx="1881505" cy="1978660"/>
            </a:xfrm>
            <a:custGeom>
              <a:avLst/>
              <a:gdLst/>
              <a:ahLst/>
              <a:cxnLst/>
              <a:rect l="l" t="t" r="r" b="b"/>
              <a:pathLst>
                <a:path w="1881504" h="1978660">
                  <a:moveTo>
                    <a:pt x="0" y="1366901"/>
                  </a:moveTo>
                  <a:lnTo>
                    <a:pt x="15822" y="1320170"/>
                  </a:lnTo>
                  <a:lnTo>
                    <a:pt x="32726" y="1274037"/>
                  </a:lnTo>
                  <a:lnTo>
                    <a:pt x="50694" y="1228512"/>
                  </a:lnTo>
                  <a:lnTo>
                    <a:pt x="69708" y="1183609"/>
                  </a:lnTo>
                  <a:lnTo>
                    <a:pt x="89753" y="1139338"/>
                  </a:lnTo>
                  <a:lnTo>
                    <a:pt x="110811" y="1095714"/>
                  </a:lnTo>
                  <a:lnTo>
                    <a:pt x="132865" y="1052747"/>
                  </a:lnTo>
                  <a:lnTo>
                    <a:pt x="155898" y="1010451"/>
                  </a:lnTo>
                  <a:lnTo>
                    <a:pt x="179894" y="968838"/>
                  </a:lnTo>
                  <a:lnTo>
                    <a:pt x="204834" y="927920"/>
                  </a:lnTo>
                  <a:lnTo>
                    <a:pt x="230703" y="887709"/>
                  </a:lnTo>
                  <a:lnTo>
                    <a:pt x="257484" y="848217"/>
                  </a:lnTo>
                  <a:lnTo>
                    <a:pt x="285158" y="809458"/>
                  </a:lnTo>
                  <a:lnTo>
                    <a:pt x="313710" y="771443"/>
                  </a:lnTo>
                  <a:lnTo>
                    <a:pt x="343123" y="734184"/>
                  </a:lnTo>
                  <a:lnTo>
                    <a:pt x="373379" y="697694"/>
                  </a:lnTo>
                  <a:lnTo>
                    <a:pt x="404461" y="661985"/>
                  </a:lnTo>
                  <a:lnTo>
                    <a:pt x="436353" y="627070"/>
                  </a:lnTo>
                  <a:lnTo>
                    <a:pt x="469038" y="592961"/>
                  </a:lnTo>
                  <a:lnTo>
                    <a:pt x="502498" y="559670"/>
                  </a:lnTo>
                  <a:lnTo>
                    <a:pt x="536717" y="527209"/>
                  </a:lnTo>
                  <a:lnTo>
                    <a:pt x="571677" y="495591"/>
                  </a:lnTo>
                  <a:lnTo>
                    <a:pt x="607363" y="464828"/>
                  </a:lnTo>
                  <a:lnTo>
                    <a:pt x="643756" y="434933"/>
                  </a:lnTo>
                  <a:lnTo>
                    <a:pt x="680840" y="405917"/>
                  </a:lnTo>
                  <a:lnTo>
                    <a:pt x="718597" y="377793"/>
                  </a:lnTo>
                  <a:lnTo>
                    <a:pt x="757012" y="350573"/>
                  </a:lnTo>
                  <a:lnTo>
                    <a:pt x="796066" y="324270"/>
                  </a:lnTo>
                  <a:lnTo>
                    <a:pt x="835744" y="298896"/>
                  </a:lnTo>
                  <a:lnTo>
                    <a:pt x="876027" y="274463"/>
                  </a:lnTo>
                  <a:lnTo>
                    <a:pt x="916900" y="250984"/>
                  </a:lnTo>
                  <a:lnTo>
                    <a:pt x="958345" y="228471"/>
                  </a:lnTo>
                  <a:lnTo>
                    <a:pt x="1000344" y="206936"/>
                  </a:lnTo>
                  <a:lnTo>
                    <a:pt x="1042882" y="186391"/>
                  </a:lnTo>
                  <a:lnTo>
                    <a:pt x="1085941" y="166849"/>
                  </a:lnTo>
                  <a:lnTo>
                    <a:pt x="1129505" y="148323"/>
                  </a:lnTo>
                  <a:lnTo>
                    <a:pt x="1173555" y="130823"/>
                  </a:lnTo>
                  <a:lnTo>
                    <a:pt x="1218076" y="114364"/>
                  </a:lnTo>
                  <a:lnTo>
                    <a:pt x="1263050" y="98956"/>
                  </a:lnTo>
                  <a:lnTo>
                    <a:pt x="1308461" y="84613"/>
                  </a:lnTo>
                  <a:lnTo>
                    <a:pt x="1354291" y="71347"/>
                  </a:lnTo>
                  <a:lnTo>
                    <a:pt x="1400523" y="59169"/>
                  </a:lnTo>
                  <a:lnTo>
                    <a:pt x="1447141" y="48093"/>
                  </a:lnTo>
                  <a:lnTo>
                    <a:pt x="1494128" y="38131"/>
                  </a:lnTo>
                  <a:lnTo>
                    <a:pt x="1541466" y="29294"/>
                  </a:lnTo>
                  <a:lnTo>
                    <a:pt x="1589138" y="21596"/>
                  </a:lnTo>
                  <a:lnTo>
                    <a:pt x="1637128" y="15049"/>
                  </a:lnTo>
                  <a:lnTo>
                    <a:pt x="1685419" y="9664"/>
                  </a:lnTo>
                  <a:lnTo>
                    <a:pt x="1733994" y="5454"/>
                  </a:lnTo>
                  <a:lnTo>
                    <a:pt x="1782835" y="2432"/>
                  </a:lnTo>
                  <a:lnTo>
                    <a:pt x="1831927" y="610"/>
                  </a:lnTo>
                  <a:lnTo>
                    <a:pt x="1881251" y="0"/>
                  </a:lnTo>
                  <a:lnTo>
                    <a:pt x="1881251" y="1978151"/>
                  </a:lnTo>
                  <a:lnTo>
                    <a:pt x="0" y="1366901"/>
                  </a:lnTo>
                  <a:close/>
                </a:path>
              </a:pathLst>
            </a:custGeom>
            <a:ln w="9144">
              <a:solidFill>
                <a:srgbClr val="3E6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018523" y="2589402"/>
            <a:ext cx="115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55" dirty="0">
                <a:latin typeface="Times New Roman"/>
                <a:cs typeface="Times New Roman"/>
              </a:rPr>
              <a:t>V</a:t>
            </a:r>
            <a:r>
              <a:rPr sz="3200" spc="-140" dirty="0">
                <a:latin typeface="Times New Roman"/>
                <a:cs typeface="Times New Roman"/>
              </a:rPr>
              <a:t>olume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21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15704" y="3860749"/>
            <a:ext cx="132016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70" dirty="0">
                <a:latin typeface="Arial"/>
                <a:cs typeface="Arial"/>
              </a:rPr>
              <a:t>Velocity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4435" y="5218582"/>
            <a:ext cx="8293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00" dirty="0">
                <a:latin typeface="Times New Roman"/>
                <a:cs typeface="Times New Roman"/>
              </a:rPr>
              <a:t>V</a:t>
            </a:r>
            <a:r>
              <a:rPr sz="3200" spc="-160" dirty="0">
                <a:latin typeface="Times New Roman"/>
                <a:cs typeface="Times New Roman"/>
              </a:rPr>
              <a:t>alue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5746" y="3856177"/>
            <a:ext cx="1217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55" dirty="0">
                <a:latin typeface="Times New Roman"/>
                <a:cs typeface="Times New Roman"/>
              </a:rPr>
              <a:t>V</a:t>
            </a:r>
            <a:r>
              <a:rPr sz="3200" spc="-130" dirty="0">
                <a:latin typeface="Times New Roman"/>
                <a:cs typeface="Times New Roman"/>
              </a:rPr>
              <a:t>eracity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15200" y="2541777"/>
            <a:ext cx="12954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95" dirty="0">
                <a:latin typeface="Times New Roman"/>
                <a:cs typeface="Times New Roman"/>
              </a:rPr>
              <a:t>V</a:t>
            </a:r>
            <a:r>
              <a:rPr sz="3200" spc="-130" dirty="0">
                <a:latin typeface="Times New Roman"/>
                <a:cs typeface="Times New Roman"/>
              </a:rPr>
              <a:t>a</a:t>
            </a:r>
            <a:r>
              <a:rPr sz="3200" spc="-35" dirty="0">
                <a:latin typeface="Times New Roman"/>
                <a:cs typeface="Times New Roman"/>
              </a:rPr>
              <a:t>r</a:t>
            </a:r>
            <a:r>
              <a:rPr sz="3200" spc="-125" dirty="0">
                <a:latin typeface="Times New Roman"/>
                <a:cs typeface="Times New Roman"/>
              </a:rPr>
              <a:t>iety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0" y="2704730"/>
            <a:ext cx="5343525" cy="3896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524001"/>
            <a:ext cx="7921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0" dirty="0">
                <a:latin typeface="Verdana"/>
                <a:cs typeface="Verdana"/>
              </a:rPr>
              <a:t>Stream </a:t>
            </a:r>
            <a:r>
              <a:rPr sz="4400" b="0" spc="-425" dirty="0">
                <a:latin typeface="Verdana"/>
                <a:cs typeface="Verdana"/>
              </a:rPr>
              <a:t>Data </a:t>
            </a:r>
            <a:r>
              <a:rPr sz="4400" b="0" spc="-390" dirty="0">
                <a:latin typeface="Verdana"/>
                <a:cs typeface="Verdana"/>
              </a:rPr>
              <a:t>and </a:t>
            </a:r>
            <a:r>
              <a:rPr sz="4400" b="0" spc="-395" dirty="0">
                <a:latin typeface="Verdana"/>
                <a:cs typeface="Verdana"/>
              </a:rPr>
              <a:t>Real </a:t>
            </a:r>
            <a:r>
              <a:rPr sz="4400" b="0" spc="-365" dirty="0">
                <a:latin typeface="Verdana"/>
                <a:cs typeface="Verdana"/>
              </a:rPr>
              <a:t>Time</a:t>
            </a:r>
            <a:r>
              <a:rPr sz="4400" b="0" spc="405" dirty="0">
                <a:latin typeface="Verdana"/>
                <a:cs typeface="Verdana"/>
              </a:rPr>
              <a:t> </a:t>
            </a:r>
            <a:r>
              <a:rPr sz="4400" b="0" spc="-425" dirty="0">
                <a:latin typeface="Verdana"/>
                <a:cs typeface="Verdana"/>
              </a:rPr>
              <a:t>Data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7636" y="1711451"/>
            <a:ext cx="5274564" cy="3605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22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99618"/>
            <a:ext cx="9062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5" dirty="0"/>
              <a:t>We </a:t>
            </a:r>
            <a:r>
              <a:rPr sz="4400" dirty="0"/>
              <a:t>see </a:t>
            </a:r>
            <a:r>
              <a:rPr sz="4400" spc="-10" dirty="0"/>
              <a:t>increasing </a:t>
            </a:r>
            <a:r>
              <a:rPr sz="4400" spc="-15" dirty="0"/>
              <a:t>variety </a:t>
            </a:r>
            <a:r>
              <a:rPr sz="4400" dirty="0"/>
              <a:t>of </a:t>
            </a:r>
            <a:r>
              <a:rPr sz="4400" spc="-25" dirty="0"/>
              <a:t>data</a:t>
            </a:r>
            <a:r>
              <a:rPr sz="4400" spc="15" dirty="0"/>
              <a:t> </a:t>
            </a:r>
            <a:r>
              <a:rPr sz="4400" dirty="0"/>
              <a:t>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775197" y="6426809"/>
            <a:ext cx="6407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88888"/>
                </a:solidFill>
                <a:latin typeface="Carlito"/>
                <a:cs typeface="Carlito"/>
              </a:rPr>
              <a:t>BUDT</a:t>
            </a:r>
            <a:r>
              <a:rPr sz="1200" spc="-65" dirty="0">
                <a:solidFill>
                  <a:srgbClr val="888888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758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3957" y="6426809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465021"/>
            <a:ext cx="4839970" cy="11366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sz="2600" b="1" spc="-125" dirty="0">
                <a:latin typeface="Arial"/>
                <a:cs typeface="Arial"/>
              </a:rPr>
              <a:t>Variety </a:t>
            </a:r>
            <a:r>
              <a:rPr sz="2600" spc="-85" dirty="0">
                <a:latin typeface="Times New Roman"/>
                <a:cs typeface="Times New Roman"/>
              </a:rPr>
              <a:t>refers </a:t>
            </a:r>
            <a:r>
              <a:rPr sz="2600" spc="-35" dirty="0">
                <a:latin typeface="Times New Roman"/>
                <a:cs typeface="Times New Roman"/>
              </a:rPr>
              <a:t>to </a:t>
            </a:r>
            <a:r>
              <a:rPr sz="2600" spc="-75" dirty="0">
                <a:latin typeface="Times New Roman"/>
                <a:cs typeface="Times New Roman"/>
              </a:rPr>
              <a:t>the </a:t>
            </a:r>
            <a:r>
              <a:rPr sz="2600" spc="-100" dirty="0">
                <a:latin typeface="Times New Roman"/>
                <a:cs typeface="Times New Roman"/>
              </a:rPr>
              <a:t>different </a:t>
            </a:r>
            <a:r>
              <a:rPr sz="2600" spc="-120" dirty="0">
                <a:latin typeface="Times New Roman"/>
                <a:cs typeface="Times New Roman"/>
              </a:rPr>
              <a:t>types </a:t>
            </a:r>
            <a:r>
              <a:rPr sz="2600" spc="-150" dirty="0">
                <a:latin typeface="Times New Roman"/>
                <a:cs typeface="Times New Roman"/>
              </a:rPr>
              <a:t>of 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65" dirty="0">
                <a:latin typeface="Times New Roman"/>
                <a:cs typeface="Times New Roman"/>
              </a:rPr>
              <a:t>we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150" dirty="0">
                <a:latin typeface="Times New Roman"/>
                <a:cs typeface="Times New Roman"/>
              </a:rPr>
              <a:t>now </a:t>
            </a:r>
            <a:r>
              <a:rPr sz="2600" spc="-90" dirty="0">
                <a:latin typeface="Times New Roman"/>
                <a:cs typeface="Times New Roman"/>
              </a:rPr>
              <a:t>use. </a:t>
            </a:r>
            <a:r>
              <a:rPr sz="2600" spc="-150" dirty="0">
                <a:latin typeface="Times New Roman"/>
                <a:cs typeface="Times New Roman"/>
              </a:rPr>
              <a:t>In </a:t>
            </a:r>
            <a:r>
              <a:rPr sz="2600" spc="-80" dirty="0">
                <a:latin typeface="Times New Roman"/>
                <a:cs typeface="Times New Roman"/>
              </a:rPr>
              <a:t>the </a:t>
            </a:r>
            <a:r>
              <a:rPr sz="2600" spc="-120" dirty="0">
                <a:latin typeface="Times New Roman"/>
                <a:cs typeface="Times New Roman"/>
              </a:rPr>
              <a:t>past </a:t>
            </a:r>
            <a:r>
              <a:rPr sz="2600" spc="-170" dirty="0">
                <a:latin typeface="Times New Roman"/>
                <a:cs typeface="Times New Roman"/>
              </a:rPr>
              <a:t>we </a:t>
            </a:r>
            <a:r>
              <a:rPr sz="2600" spc="-150" dirty="0">
                <a:latin typeface="Times New Roman"/>
                <a:cs typeface="Times New Roman"/>
              </a:rPr>
              <a:t>only  </a:t>
            </a:r>
            <a:r>
              <a:rPr sz="2600" spc="-140" dirty="0">
                <a:latin typeface="Times New Roman"/>
                <a:cs typeface="Times New Roman"/>
              </a:rPr>
              <a:t>focused </a:t>
            </a:r>
            <a:r>
              <a:rPr sz="2600" spc="-110" dirty="0">
                <a:latin typeface="Times New Roman"/>
                <a:cs typeface="Times New Roman"/>
              </a:rPr>
              <a:t>on </a:t>
            </a:r>
            <a:r>
              <a:rPr sz="2600" spc="-65" dirty="0">
                <a:latin typeface="Times New Roman"/>
                <a:cs typeface="Times New Roman"/>
              </a:rPr>
              <a:t>structured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80" dirty="0">
                <a:latin typeface="Times New Roman"/>
                <a:cs typeface="Times New Roman"/>
              </a:rPr>
              <a:t>that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neatly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535123"/>
            <a:ext cx="4808220" cy="32766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15"/>
              </a:spcBef>
            </a:pPr>
            <a:r>
              <a:rPr sz="2600" spc="-80" dirty="0">
                <a:latin typeface="Times New Roman"/>
                <a:cs typeface="Times New Roman"/>
              </a:rPr>
              <a:t>fitted </a:t>
            </a:r>
            <a:r>
              <a:rPr sz="2600" spc="-75" dirty="0">
                <a:latin typeface="Times New Roman"/>
                <a:cs typeface="Times New Roman"/>
              </a:rPr>
              <a:t>into </a:t>
            </a:r>
            <a:r>
              <a:rPr sz="2600" spc="-125" dirty="0">
                <a:latin typeface="Times New Roman"/>
                <a:cs typeface="Times New Roman"/>
              </a:rPr>
              <a:t>tables </a:t>
            </a:r>
            <a:r>
              <a:rPr sz="2600" spc="-40" dirty="0">
                <a:latin typeface="Times New Roman"/>
                <a:cs typeface="Times New Roman"/>
              </a:rPr>
              <a:t>or </a:t>
            </a:r>
            <a:r>
              <a:rPr sz="2600" spc="-105" dirty="0">
                <a:latin typeface="Times New Roman"/>
                <a:cs typeface="Times New Roman"/>
              </a:rPr>
              <a:t>relational </a:t>
            </a:r>
            <a:r>
              <a:rPr sz="2600" spc="-125" dirty="0">
                <a:latin typeface="Times New Roman"/>
                <a:cs typeface="Times New Roman"/>
              </a:rPr>
              <a:t>databases,  </a:t>
            </a:r>
            <a:r>
              <a:rPr sz="2600" spc="-150" dirty="0">
                <a:latin typeface="Times New Roman"/>
                <a:cs typeface="Times New Roman"/>
              </a:rPr>
              <a:t>such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150" dirty="0">
                <a:latin typeface="Times New Roman"/>
                <a:cs typeface="Times New Roman"/>
              </a:rPr>
              <a:t>financial </a:t>
            </a:r>
            <a:r>
              <a:rPr sz="2600" spc="-80" dirty="0">
                <a:latin typeface="Times New Roman"/>
                <a:cs typeface="Times New Roman"/>
              </a:rPr>
              <a:t>data. </a:t>
            </a:r>
            <a:r>
              <a:rPr sz="2600" spc="-150" dirty="0">
                <a:latin typeface="Times New Roman"/>
                <a:cs typeface="Times New Roman"/>
              </a:rPr>
              <a:t>In </a:t>
            </a:r>
            <a:r>
              <a:rPr sz="2600" spc="-90" dirty="0">
                <a:latin typeface="Times New Roman"/>
                <a:cs typeface="Times New Roman"/>
              </a:rPr>
              <a:t>fact, </a:t>
            </a:r>
            <a:r>
              <a:rPr sz="2600" spc="-150" dirty="0">
                <a:latin typeface="Times New Roman"/>
                <a:cs typeface="Times New Roman"/>
              </a:rPr>
              <a:t>80% </a:t>
            </a:r>
            <a:r>
              <a:rPr sz="2600" spc="-160" dirty="0">
                <a:latin typeface="Times New Roman"/>
                <a:cs typeface="Times New Roman"/>
              </a:rPr>
              <a:t>of  </a:t>
            </a:r>
            <a:r>
              <a:rPr sz="2600" spc="-155" dirty="0">
                <a:latin typeface="Times New Roman"/>
                <a:cs typeface="Times New Roman"/>
              </a:rPr>
              <a:t>world’s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60" dirty="0">
                <a:latin typeface="Times New Roman"/>
                <a:cs typeface="Times New Roman"/>
              </a:rPr>
              <a:t>is </a:t>
            </a:r>
            <a:r>
              <a:rPr sz="2600" spc="-75" dirty="0">
                <a:latin typeface="Times New Roman"/>
                <a:cs typeface="Times New Roman"/>
              </a:rPr>
              <a:t>unstructured </a:t>
            </a:r>
            <a:r>
              <a:rPr sz="2600" spc="-15" dirty="0">
                <a:latin typeface="Times New Roman"/>
                <a:cs typeface="Times New Roman"/>
              </a:rPr>
              <a:t>(text,  </a:t>
            </a:r>
            <a:r>
              <a:rPr sz="2600" spc="-130" dirty="0">
                <a:latin typeface="Times New Roman"/>
                <a:cs typeface="Times New Roman"/>
              </a:rPr>
              <a:t>images, </a:t>
            </a:r>
            <a:r>
              <a:rPr sz="2600" spc="-105" dirty="0">
                <a:latin typeface="Times New Roman"/>
                <a:cs typeface="Times New Roman"/>
              </a:rPr>
              <a:t>video, </a:t>
            </a:r>
            <a:r>
              <a:rPr sz="2600" spc="-120" dirty="0">
                <a:latin typeface="Times New Roman"/>
                <a:cs typeface="Times New Roman"/>
              </a:rPr>
              <a:t>voice, </a:t>
            </a:r>
            <a:r>
              <a:rPr sz="2600" spc="-30" dirty="0">
                <a:latin typeface="Times New Roman"/>
                <a:cs typeface="Times New Roman"/>
              </a:rPr>
              <a:t>etc.).With </a:t>
            </a:r>
            <a:r>
              <a:rPr sz="2600" spc="-160" dirty="0">
                <a:latin typeface="Times New Roman"/>
                <a:cs typeface="Times New Roman"/>
              </a:rPr>
              <a:t>big 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25" dirty="0">
                <a:latin typeface="Times New Roman"/>
                <a:cs typeface="Times New Roman"/>
              </a:rPr>
              <a:t>technology </a:t>
            </a:r>
            <a:r>
              <a:rPr sz="2600" spc="-165" dirty="0">
                <a:latin typeface="Times New Roman"/>
                <a:cs typeface="Times New Roman"/>
              </a:rPr>
              <a:t>we </a:t>
            </a:r>
            <a:r>
              <a:rPr sz="2600" spc="-160" dirty="0">
                <a:latin typeface="Times New Roman"/>
                <a:cs typeface="Times New Roman"/>
              </a:rPr>
              <a:t>can </a:t>
            </a:r>
            <a:r>
              <a:rPr sz="2600" spc="-150" dirty="0">
                <a:latin typeface="Times New Roman"/>
                <a:cs typeface="Times New Roman"/>
              </a:rPr>
              <a:t>now </a:t>
            </a:r>
            <a:r>
              <a:rPr sz="2600" spc="-175" dirty="0">
                <a:latin typeface="Times New Roman"/>
                <a:cs typeface="Times New Roman"/>
              </a:rPr>
              <a:t>analyze </a:t>
            </a:r>
            <a:r>
              <a:rPr sz="2600" spc="-145" dirty="0">
                <a:latin typeface="Times New Roman"/>
                <a:cs typeface="Times New Roman"/>
              </a:rPr>
              <a:t>and  </a:t>
            </a:r>
            <a:r>
              <a:rPr sz="2600" spc="-105" dirty="0">
                <a:latin typeface="Times New Roman"/>
                <a:cs typeface="Times New Roman"/>
              </a:rPr>
              <a:t>bring </a:t>
            </a:r>
            <a:r>
              <a:rPr sz="2600" spc="-75" dirty="0">
                <a:latin typeface="Times New Roman"/>
                <a:cs typeface="Times New Roman"/>
              </a:rPr>
              <a:t>together </a:t>
            </a:r>
            <a:r>
              <a:rPr sz="2600" spc="-130" dirty="0">
                <a:latin typeface="Times New Roman"/>
                <a:cs typeface="Times New Roman"/>
              </a:rPr>
              <a:t>data </a:t>
            </a:r>
            <a:r>
              <a:rPr sz="2600" spc="-150" dirty="0">
                <a:latin typeface="Times New Roman"/>
                <a:cs typeface="Times New Roman"/>
              </a:rPr>
              <a:t>of </a:t>
            </a:r>
            <a:r>
              <a:rPr sz="2600" spc="-100" dirty="0">
                <a:latin typeface="Times New Roman"/>
                <a:cs typeface="Times New Roman"/>
              </a:rPr>
              <a:t>different </a:t>
            </a:r>
            <a:r>
              <a:rPr sz="2600" spc="-120" dirty="0">
                <a:latin typeface="Times New Roman"/>
                <a:cs typeface="Times New Roman"/>
              </a:rPr>
              <a:t>types  </a:t>
            </a:r>
            <a:r>
              <a:rPr sz="2600" spc="-150" dirty="0">
                <a:latin typeface="Times New Roman"/>
                <a:cs typeface="Times New Roman"/>
              </a:rPr>
              <a:t>such </a:t>
            </a:r>
            <a:r>
              <a:rPr sz="2600" spc="-204" dirty="0">
                <a:latin typeface="Times New Roman"/>
                <a:cs typeface="Times New Roman"/>
              </a:rPr>
              <a:t>as </a:t>
            </a:r>
            <a:r>
              <a:rPr sz="2600" spc="-145" dirty="0">
                <a:latin typeface="Times New Roman"/>
                <a:cs typeface="Times New Roman"/>
              </a:rPr>
              <a:t>messages, </a:t>
            </a:r>
            <a:r>
              <a:rPr sz="2600" spc="-150" dirty="0">
                <a:latin typeface="Times New Roman"/>
                <a:cs typeface="Times New Roman"/>
              </a:rPr>
              <a:t>social </a:t>
            </a:r>
            <a:r>
              <a:rPr sz="2600" spc="-145" dirty="0">
                <a:latin typeface="Times New Roman"/>
                <a:cs typeface="Times New Roman"/>
              </a:rPr>
              <a:t>media  </a:t>
            </a:r>
            <a:r>
              <a:rPr sz="2600" spc="-114" dirty="0">
                <a:latin typeface="Times New Roman"/>
                <a:cs typeface="Times New Roman"/>
              </a:rPr>
              <a:t>conversations, </a:t>
            </a:r>
            <a:r>
              <a:rPr sz="2600" spc="-80" dirty="0">
                <a:latin typeface="Times New Roman"/>
                <a:cs typeface="Times New Roman"/>
              </a:rPr>
              <a:t>photos, </a:t>
            </a:r>
            <a:r>
              <a:rPr sz="2600" spc="-114" dirty="0">
                <a:latin typeface="Times New Roman"/>
                <a:cs typeface="Times New Roman"/>
              </a:rPr>
              <a:t>sensor </a:t>
            </a:r>
            <a:r>
              <a:rPr sz="2600" spc="-85" dirty="0">
                <a:latin typeface="Times New Roman"/>
                <a:cs typeface="Times New Roman"/>
              </a:rPr>
              <a:t>data,  </a:t>
            </a:r>
            <a:r>
              <a:rPr sz="2600" spc="-135" dirty="0">
                <a:latin typeface="Times New Roman"/>
                <a:cs typeface="Times New Roman"/>
              </a:rPr>
              <a:t>video </a:t>
            </a:r>
            <a:r>
              <a:rPr sz="2600" spc="-40" dirty="0">
                <a:latin typeface="Times New Roman"/>
                <a:cs typeface="Times New Roman"/>
              </a:rPr>
              <a:t>or </a:t>
            </a:r>
            <a:r>
              <a:rPr sz="2600" spc="-155" dirty="0">
                <a:latin typeface="Times New Roman"/>
                <a:cs typeface="Times New Roman"/>
              </a:rPr>
              <a:t>voice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recordings.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56603" y="1764758"/>
            <a:ext cx="4048125" cy="4037329"/>
            <a:chOff x="6356603" y="1764758"/>
            <a:chExt cx="4048125" cy="4037329"/>
          </a:xfrm>
        </p:grpSpPr>
        <p:sp>
          <p:nvSpPr>
            <p:cNvPr id="8" name="object 8"/>
            <p:cNvSpPr/>
            <p:nvPr/>
          </p:nvSpPr>
          <p:spPr>
            <a:xfrm>
              <a:off x="8345402" y="1764758"/>
              <a:ext cx="1952286" cy="2049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36279" y="3122675"/>
              <a:ext cx="2068068" cy="2301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73467" y="3733800"/>
              <a:ext cx="2414016" cy="2068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56603" y="3122675"/>
              <a:ext cx="2069592" cy="23012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2761" y="1783333"/>
              <a:ext cx="1881251" cy="19781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2761" y="1783333"/>
              <a:ext cx="1881505" cy="1978660"/>
            </a:xfrm>
            <a:custGeom>
              <a:avLst/>
              <a:gdLst/>
              <a:ahLst/>
              <a:cxnLst/>
              <a:rect l="l" t="t" r="r" b="b"/>
              <a:pathLst>
                <a:path w="1881504" h="1978660">
                  <a:moveTo>
                    <a:pt x="0" y="0"/>
                  </a:moveTo>
                  <a:lnTo>
                    <a:pt x="49331" y="610"/>
                  </a:lnTo>
                  <a:lnTo>
                    <a:pt x="98428" y="2432"/>
                  </a:lnTo>
                  <a:lnTo>
                    <a:pt x="147276" y="5454"/>
                  </a:lnTo>
                  <a:lnTo>
                    <a:pt x="195856" y="9664"/>
                  </a:lnTo>
                  <a:lnTo>
                    <a:pt x="244152" y="15049"/>
                  </a:lnTo>
                  <a:lnTo>
                    <a:pt x="292146" y="21596"/>
                  </a:lnTo>
                  <a:lnTo>
                    <a:pt x="339823" y="29294"/>
                  </a:lnTo>
                  <a:lnTo>
                    <a:pt x="387164" y="38131"/>
                  </a:lnTo>
                  <a:lnTo>
                    <a:pt x="434154" y="48093"/>
                  </a:lnTo>
                  <a:lnTo>
                    <a:pt x="480775" y="59169"/>
                  </a:lnTo>
                  <a:lnTo>
                    <a:pt x="527009" y="71347"/>
                  </a:lnTo>
                  <a:lnTo>
                    <a:pt x="572841" y="84613"/>
                  </a:lnTo>
                  <a:lnTo>
                    <a:pt x="618253" y="98956"/>
                  </a:lnTo>
                  <a:lnTo>
                    <a:pt x="663229" y="114364"/>
                  </a:lnTo>
                  <a:lnTo>
                    <a:pt x="707750" y="130823"/>
                  </a:lnTo>
                  <a:lnTo>
                    <a:pt x="751802" y="148323"/>
                  </a:lnTo>
                  <a:lnTo>
                    <a:pt x="795365" y="166849"/>
                  </a:lnTo>
                  <a:lnTo>
                    <a:pt x="838424" y="186391"/>
                  </a:lnTo>
                  <a:lnTo>
                    <a:pt x="880962" y="206936"/>
                  </a:lnTo>
                  <a:lnTo>
                    <a:pt x="922961" y="228471"/>
                  </a:lnTo>
                  <a:lnTo>
                    <a:pt x="964405" y="250984"/>
                  </a:lnTo>
                  <a:lnTo>
                    <a:pt x="1005276" y="274463"/>
                  </a:lnTo>
                  <a:lnTo>
                    <a:pt x="1045558" y="298896"/>
                  </a:lnTo>
                  <a:lnTo>
                    <a:pt x="1085235" y="324270"/>
                  </a:lnTo>
                  <a:lnTo>
                    <a:pt x="1124288" y="350573"/>
                  </a:lnTo>
                  <a:lnTo>
                    <a:pt x="1162700" y="377793"/>
                  </a:lnTo>
                  <a:lnTo>
                    <a:pt x="1200456" y="405917"/>
                  </a:lnTo>
                  <a:lnTo>
                    <a:pt x="1237538" y="434933"/>
                  </a:lnTo>
                  <a:lnTo>
                    <a:pt x="1273929" y="464828"/>
                  </a:lnTo>
                  <a:lnTo>
                    <a:pt x="1309612" y="495591"/>
                  </a:lnTo>
                  <a:lnTo>
                    <a:pt x="1344570" y="527209"/>
                  </a:lnTo>
                  <a:lnTo>
                    <a:pt x="1378787" y="559670"/>
                  </a:lnTo>
                  <a:lnTo>
                    <a:pt x="1412245" y="592961"/>
                  </a:lnTo>
                  <a:lnTo>
                    <a:pt x="1444927" y="627070"/>
                  </a:lnTo>
                  <a:lnTo>
                    <a:pt x="1476816" y="661985"/>
                  </a:lnTo>
                  <a:lnTo>
                    <a:pt x="1507896" y="697694"/>
                  </a:lnTo>
                  <a:lnTo>
                    <a:pt x="1538150" y="734184"/>
                  </a:lnTo>
                  <a:lnTo>
                    <a:pt x="1567560" y="771443"/>
                  </a:lnTo>
                  <a:lnTo>
                    <a:pt x="1596110" y="809458"/>
                  </a:lnTo>
                  <a:lnTo>
                    <a:pt x="1623782" y="848217"/>
                  </a:lnTo>
                  <a:lnTo>
                    <a:pt x="1650560" y="887709"/>
                  </a:lnTo>
                  <a:lnTo>
                    <a:pt x="1676427" y="927920"/>
                  </a:lnTo>
                  <a:lnTo>
                    <a:pt x="1701366" y="968838"/>
                  </a:lnTo>
                  <a:lnTo>
                    <a:pt x="1725359" y="1010451"/>
                  </a:lnTo>
                  <a:lnTo>
                    <a:pt x="1748391" y="1052747"/>
                  </a:lnTo>
                  <a:lnTo>
                    <a:pt x="1770443" y="1095714"/>
                  </a:lnTo>
                  <a:lnTo>
                    <a:pt x="1791500" y="1139338"/>
                  </a:lnTo>
                  <a:lnTo>
                    <a:pt x="1811544" y="1183609"/>
                  </a:lnTo>
                  <a:lnTo>
                    <a:pt x="1830558" y="1228512"/>
                  </a:lnTo>
                  <a:lnTo>
                    <a:pt x="1848525" y="1274037"/>
                  </a:lnTo>
                  <a:lnTo>
                    <a:pt x="1865428" y="1320170"/>
                  </a:lnTo>
                  <a:lnTo>
                    <a:pt x="1881251" y="1366901"/>
                  </a:lnTo>
                  <a:lnTo>
                    <a:pt x="0" y="197815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597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82761" y="3150234"/>
              <a:ext cx="1978233" cy="22115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2761" y="3150234"/>
              <a:ext cx="1978660" cy="2211705"/>
            </a:xfrm>
            <a:custGeom>
              <a:avLst/>
              <a:gdLst/>
              <a:ahLst/>
              <a:cxnLst/>
              <a:rect l="l" t="t" r="r" b="b"/>
              <a:pathLst>
                <a:path w="1978659" h="2211704">
                  <a:moveTo>
                    <a:pt x="1881251" y="0"/>
                  </a:moveTo>
                  <a:lnTo>
                    <a:pt x="1895920" y="47099"/>
                  </a:lnTo>
                  <a:lnTo>
                    <a:pt x="1909364" y="94352"/>
                  </a:lnTo>
                  <a:lnTo>
                    <a:pt x="1921589" y="141738"/>
                  </a:lnTo>
                  <a:lnTo>
                    <a:pt x="1932601" y="189236"/>
                  </a:lnTo>
                  <a:lnTo>
                    <a:pt x="1942408" y="236828"/>
                  </a:lnTo>
                  <a:lnTo>
                    <a:pt x="1951016" y="284493"/>
                  </a:lnTo>
                  <a:lnTo>
                    <a:pt x="1958431" y="332211"/>
                  </a:lnTo>
                  <a:lnTo>
                    <a:pt x="1964659" y="379962"/>
                  </a:lnTo>
                  <a:lnTo>
                    <a:pt x="1969708" y="427727"/>
                  </a:lnTo>
                  <a:lnTo>
                    <a:pt x="1973583" y="475485"/>
                  </a:lnTo>
                  <a:lnTo>
                    <a:pt x="1976291" y="523217"/>
                  </a:lnTo>
                  <a:lnTo>
                    <a:pt x="1977839" y="570902"/>
                  </a:lnTo>
                  <a:lnTo>
                    <a:pt x="1978233" y="618521"/>
                  </a:lnTo>
                  <a:lnTo>
                    <a:pt x="1977479" y="666054"/>
                  </a:lnTo>
                  <a:lnTo>
                    <a:pt x="1975585" y="713481"/>
                  </a:lnTo>
                  <a:lnTo>
                    <a:pt x="1972556" y="760781"/>
                  </a:lnTo>
                  <a:lnTo>
                    <a:pt x="1968399" y="807936"/>
                  </a:lnTo>
                  <a:lnTo>
                    <a:pt x="1963121" y="854924"/>
                  </a:lnTo>
                  <a:lnTo>
                    <a:pt x="1956727" y="901727"/>
                  </a:lnTo>
                  <a:lnTo>
                    <a:pt x="1949225" y="948324"/>
                  </a:lnTo>
                  <a:lnTo>
                    <a:pt x="1940621" y="994696"/>
                  </a:lnTo>
                  <a:lnTo>
                    <a:pt x="1930922" y="1040821"/>
                  </a:lnTo>
                  <a:lnTo>
                    <a:pt x="1920133" y="1086681"/>
                  </a:lnTo>
                  <a:lnTo>
                    <a:pt x="1908262" y="1132256"/>
                  </a:lnTo>
                  <a:lnTo>
                    <a:pt x="1895315" y="1177526"/>
                  </a:lnTo>
                  <a:lnTo>
                    <a:pt x="1881298" y="1222470"/>
                  </a:lnTo>
                  <a:lnTo>
                    <a:pt x="1866218" y="1267069"/>
                  </a:lnTo>
                  <a:lnTo>
                    <a:pt x="1850082" y="1311302"/>
                  </a:lnTo>
                  <a:lnTo>
                    <a:pt x="1832895" y="1355151"/>
                  </a:lnTo>
                  <a:lnTo>
                    <a:pt x="1814665" y="1398595"/>
                  </a:lnTo>
                  <a:lnTo>
                    <a:pt x="1795397" y="1441614"/>
                  </a:lnTo>
                  <a:lnTo>
                    <a:pt x="1775099" y="1484188"/>
                  </a:lnTo>
                  <a:lnTo>
                    <a:pt x="1753777" y="1526297"/>
                  </a:lnTo>
                  <a:lnTo>
                    <a:pt x="1731437" y="1567922"/>
                  </a:lnTo>
                  <a:lnTo>
                    <a:pt x="1708085" y="1609042"/>
                  </a:lnTo>
                  <a:lnTo>
                    <a:pt x="1683729" y="1649637"/>
                  </a:lnTo>
                  <a:lnTo>
                    <a:pt x="1658375" y="1689688"/>
                  </a:lnTo>
                  <a:lnTo>
                    <a:pt x="1632029" y="1729175"/>
                  </a:lnTo>
                  <a:lnTo>
                    <a:pt x="1604698" y="1768078"/>
                  </a:lnTo>
                  <a:lnTo>
                    <a:pt x="1576388" y="1806376"/>
                  </a:lnTo>
                  <a:lnTo>
                    <a:pt x="1547106" y="1844050"/>
                  </a:lnTo>
                  <a:lnTo>
                    <a:pt x="1516858" y="1881080"/>
                  </a:lnTo>
                  <a:lnTo>
                    <a:pt x="1485650" y="1917447"/>
                  </a:lnTo>
                  <a:lnTo>
                    <a:pt x="1453490" y="1953129"/>
                  </a:lnTo>
                  <a:lnTo>
                    <a:pt x="1420383" y="1988107"/>
                  </a:lnTo>
                  <a:lnTo>
                    <a:pt x="1386337" y="2022362"/>
                  </a:lnTo>
                  <a:lnTo>
                    <a:pt x="1351357" y="2055873"/>
                  </a:lnTo>
                  <a:lnTo>
                    <a:pt x="1315450" y="2088621"/>
                  </a:lnTo>
                  <a:lnTo>
                    <a:pt x="1278623" y="2120585"/>
                  </a:lnTo>
                  <a:lnTo>
                    <a:pt x="1240882" y="2151746"/>
                  </a:lnTo>
                  <a:lnTo>
                    <a:pt x="1202234" y="2182083"/>
                  </a:lnTo>
                  <a:lnTo>
                    <a:pt x="1162685" y="2211578"/>
                  </a:lnTo>
                  <a:lnTo>
                    <a:pt x="0" y="611251"/>
                  </a:lnTo>
                  <a:lnTo>
                    <a:pt x="1881251" y="0"/>
                  </a:lnTo>
                  <a:close/>
                </a:path>
              </a:pathLst>
            </a:custGeom>
            <a:ln w="9144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0076" y="3761485"/>
              <a:ext cx="2325370" cy="19780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20076" y="3761485"/>
              <a:ext cx="2325370" cy="1978660"/>
            </a:xfrm>
            <a:custGeom>
              <a:avLst/>
              <a:gdLst/>
              <a:ahLst/>
              <a:cxnLst/>
              <a:rect l="l" t="t" r="r" b="b"/>
              <a:pathLst>
                <a:path w="2325370" h="1978660">
                  <a:moveTo>
                    <a:pt x="2325370" y="1600327"/>
                  </a:moveTo>
                  <a:lnTo>
                    <a:pt x="2285103" y="1628826"/>
                  </a:lnTo>
                  <a:lnTo>
                    <a:pt x="2244313" y="1656208"/>
                  </a:lnTo>
                  <a:lnTo>
                    <a:pt x="2203019" y="1682473"/>
                  </a:lnTo>
                  <a:lnTo>
                    <a:pt x="2161244" y="1707620"/>
                  </a:lnTo>
                  <a:lnTo>
                    <a:pt x="2119009" y="1731649"/>
                  </a:lnTo>
                  <a:lnTo>
                    <a:pt x="2076333" y="1754560"/>
                  </a:lnTo>
                  <a:lnTo>
                    <a:pt x="2033238" y="1776354"/>
                  </a:lnTo>
                  <a:lnTo>
                    <a:pt x="1989745" y="1797031"/>
                  </a:lnTo>
                  <a:lnTo>
                    <a:pt x="1945874" y="1816589"/>
                  </a:lnTo>
                  <a:lnTo>
                    <a:pt x="1901648" y="1835030"/>
                  </a:lnTo>
                  <a:lnTo>
                    <a:pt x="1857087" y="1852354"/>
                  </a:lnTo>
                  <a:lnTo>
                    <a:pt x="1812211" y="1868560"/>
                  </a:lnTo>
                  <a:lnTo>
                    <a:pt x="1767042" y="1883648"/>
                  </a:lnTo>
                  <a:lnTo>
                    <a:pt x="1721600" y="1897618"/>
                  </a:lnTo>
                  <a:lnTo>
                    <a:pt x="1675907" y="1910471"/>
                  </a:lnTo>
                  <a:lnTo>
                    <a:pt x="1629984" y="1922206"/>
                  </a:lnTo>
                  <a:lnTo>
                    <a:pt x="1583851" y="1932824"/>
                  </a:lnTo>
                  <a:lnTo>
                    <a:pt x="1537530" y="1942324"/>
                  </a:lnTo>
                  <a:lnTo>
                    <a:pt x="1491041" y="1950706"/>
                  </a:lnTo>
                  <a:lnTo>
                    <a:pt x="1444405" y="1957971"/>
                  </a:lnTo>
                  <a:lnTo>
                    <a:pt x="1397644" y="1964118"/>
                  </a:lnTo>
                  <a:lnTo>
                    <a:pt x="1350778" y="1969147"/>
                  </a:lnTo>
                  <a:lnTo>
                    <a:pt x="1303828" y="1973059"/>
                  </a:lnTo>
                  <a:lnTo>
                    <a:pt x="1256815" y="1975853"/>
                  </a:lnTo>
                  <a:lnTo>
                    <a:pt x="1209760" y="1977529"/>
                  </a:lnTo>
                  <a:lnTo>
                    <a:pt x="1162685" y="1978088"/>
                  </a:lnTo>
                  <a:lnTo>
                    <a:pt x="1115609" y="1977529"/>
                  </a:lnTo>
                  <a:lnTo>
                    <a:pt x="1068554" y="1975853"/>
                  </a:lnTo>
                  <a:lnTo>
                    <a:pt x="1021541" y="1973059"/>
                  </a:lnTo>
                  <a:lnTo>
                    <a:pt x="974591" y="1969147"/>
                  </a:lnTo>
                  <a:lnTo>
                    <a:pt x="927725" y="1964118"/>
                  </a:lnTo>
                  <a:lnTo>
                    <a:pt x="880964" y="1957971"/>
                  </a:lnTo>
                  <a:lnTo>
                    <a:pt x="834328" y="1950706"/>
                  </a:lnTo>
                  <a:lnTo>
                    <a:pt x="787839" y="1942324"/>
                  </a:lnTo>
                  <a:lnTo>
                    <a:pt x="741518" y="1932824"/>
                  </a:lnTo>
                  <a:lnTo>
                    <a:pt x="695385" y="1922206"/>
                  </a:lnTo>
                  <a:lnTo>
                    <a:pt x="649462" y="1910471"/>
                  </a:lnTo>
                  <a:lnTo>
                    <a:pt x="603769" y="1897618"/>
                  </a:lnTo>
                  <a:lnTo>
                    <a:pt x="558327" y="1883648"/>
                  </a:lnTo>
                  <a:lnTo>
                    <a:pt x="513158" y="1868560"/>
                  </a:lnTo>
                  <a:lnTo>
                    <a:pt x="468282" y="1852354"/>
                  </a:lnTo>
                  <a:lnTo>
                    <a:pt x="423721" y="1835030"/>
                  </a:lnTo>
                  <a:lnTo>
                    <a:pt x="379495" y="1816589"/>
                  </a:lnTo>
                  <a:lnTo>
                    <a:pt x="335624" y="1797031"/>
                  </a:lnTo>
                  <a:lnTo>
                    <a:pt x="292131" y="1776354"/>
                  </a:lnTo>
                  <a:lnTo>
                    <a:pt x="249036" y="1754560"/>
                  </a:lnTo>
                  <a:lnTo>
                    <a:pt x="206360" y="1731649"/>
                  </a:lnTo>
                  <a:lnTo>
                    <a:pt x="164125" y="1707620"/>
                  </a:lnTo>
                  <a:lnTo>
                    <a:pt x="122350" y="1682473"/>
                  </a:lnTo>
                  <a:lnTo>
                    <a:pt x="81056" y="1656208"/>
                  </a:lnTo>
                  <a:lnTo>
                    <a:pt x="40266" y="1628826"/>
                  </a:lnTo>
                  <a:lnTo>
                    <a:pt x="0" y="1600327"/>
                  </a:lnTo>
                  <a:lnTo>
                    <a:pt x="1162684" y="0"/>
                  </a:lnTo>
                  <a:lnTo>
                    <a:pt x="2325370" y="1600327"/>
                  </a:lnTo>
                  <a:close/>
                </a:path>
              </a:pathLst>
            </a:custGeom>
            <a:ln w="9144">
              <a:solidFill>
                <a:srgbClr val="A0A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4582" y="3150234"/>
              <a:ext cx="1978179" cy="22115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4582" y="3150234"/>
              <a:ext cx="1978660" cy="2211705"/>
            </a:xfrm>
            <a:custGeom>
              <a:avLst/>
              <a:gdLst/>
              <a:ahLst/>
              <a:cxnLst/>
              <a:rect l="l" t="t" r="r" b="b"/>
              <a:pathLst>
                <a:path w="1978659" h="2211704">
                  <a:moveTo>
                    <a:pt x="815494" y="2211578"/>
                  </a:moveTo>
                  <a:lnTo>
                    <a:pt x="775945" y="2182083"/>
                  </a:lnTo>
                  <a:lnTo>
                    <a:pt x="737297" y="2151746"/>
                  </a:lnTo>
                  <a:lnTo>
                    <a:pt x="699557" y="2120585"/>
                  </a:lnTo>
                  <a:lnTo>
                    <a:pt x="662730" y="2088621"/>
                  </a:lnTo>
                  <a:lnTo>
                    <a:pt x="626825" y="2055873"/>
                  </a:lnTo>
                  <a:lnTo>
                    <a:pt x="591846" y="2022362"/>
                  </a:lnTo>
                  <a:lnTo>
                    <a:pt x="557801" y="1988107"/>
                  </a:lnTo>
                  <a:lnTo>
                    <a:pt x="524696" y="1953129"/>
                  </a:lnTo>
                  <a:lnTo>
                    <a:pt x="492538" y="1917447"/>
                  </a:lnTo>
                  <a:lnTo>
                    <a:pt x="461332" y="1881080"/>
                  </a:lnTo>
                  <a:lnTo>
                    <a:pt x="431086" y="1844050"/>
                  </a:lnTo>
                  <a:lnTo>
                    <a:pt x="401806" y="1806376"/>
                  </a:lnTo>
                  <a:lnTo>
                    <a:pt x="373499" y="1768078"/>
                  </a:lnTo>
                  <a:lnTo>
                    <a:pt x="346170" y="1729175"/>
                  </a:lnTo>
                  <a:lnTo>
                    <a:pt x="319826" y="1689688"/>
                  </a:lnTo>
                  <a:lnTo>
                    <a:pt x="294474" y="1649637"/>
                  </a:lnTo>
                  <a:lnTo>
                    <a:pt x="270121" y="1609042"/>
                  </a:lnTo>
                  <a:lnTo>
                    <a:pt x="246772" y="1567922"/>
                  </a:lnTo>
                  <a:lnTo>
                    <a:pt x="224434" y="1526297"/>
                  </a:lnTo>
                  <a:lnTo>
                    <a:pt x="203114" y="1484188"/>
                  </a:lnTo>
                  <a:lnTo>
                    <a:pt x="182819" y="1441614"/>
                  </a:lnTo>
                  <a:lnTo>
                    <a:pt x="163553" y="1398595"/>
                  </a:lnTo>
                  <a:lnTo>
                    <a:pt x="145325" y="1355151"/>
                  </a:lnTo>
                  <a:lnTo>
                    <a:pt x="128141" y="1311302"/>
                  </a:lnTo>
                  <a:lnTo>
                    <a:pt x="112006" y="1267069"/>
                  </a:lnTo>
                  <a:lnTo>
                    <a:pt x="96928" y="1222470"/>
                  </a:lnTo>
                  <a:lnTo>
                    <a:pt x="82913" y="1177526"/>
                  </a:lnTo>
                  <a:lnTo>
                    <a:pt x="69968" y="1132256"/>
                  </a:lnTo>
                  <a:lnTo>
                    <a:pt x="58098" y="1086681"/>
                  </a:lnTo>
                  <a:lnTo>
                    <a:pt x="47311" y="1040821"/>
                  </a:lnTo>
                  <a:lnTo>
                    <a:pt x="37612" y="994696"/>
                  </a:lnTo>
                  <a:lnTo>
                    <a:pt x="29009" y="948324"/>
                  </a:lnTo>
                  <a:lnTo>
                    <a:pt x="21508" y="901727"/>
                  </a:lnTo>
                  <a:lnTo>
                    <a:pt x="15115" y="854924"/>
                  </a:lnTo>
                  <a:lnTo>
                    <a:pt x="9836" y="807936"/>
                  </a:lnTo>
                  <a:lnTo>
                    <a:pt x="5679" y="760781"/>
                  </a:lnTo>
                  <a:lnTo>
                    <a:pt x="2650" y="713481"/>
                  </a:lnTo>
                  <a:lnTo>
                    <a:pt x="754" y="666054"/>
                  </a:lnTo>
                  <a:lnTo>
                    <a:pt x="0" y="618521"/>
                  </a:lnTo>
                  <a:lnTo>
                    <a:pt x="392" y="570902"/>
                  </a:lnTo>
                  <a:lnTo>
                    <a:pt x="1938" y="523217"/>
                  </a:lnTo>
                  <a:lnTo>
                    <a:pt x="4644" y="475485"/>
                  </a:lnTo>
                  <a:lnTo>
                    <a:pt x="8516" y="427727"/>
                  </a:lnTo>
                  <a:lnTo>
                    <a:pt x="13562" y="379962"/>
                  </a:lnTo>
                  <a:lnTo>
                    <a:pt x="19786" y="332211"/>
                  </a:lnTo>
                  <a:lnTo>
                    <a:pt x="27197" y="284493"/>
                  </a:lnTo>
                  <a:lnTo>
                    <a:pt x="35800" y="236828"/>
                  </a:lnTo>
                  <a:lnTo>
                    <a:pt x="45602" y="189236"/>
                  </a:lnTo>
                  <a:lnTo>
                    <a:pt x="56610" y="141738"/>
                  </a:lnTo>
                  <a:lnTo>
                    <a:pt x="68829" y="94352"/>
                  </a:lnTo>
                  <a:lnTo>
                    <a:pt x="82266" y="47099"/>
                  </a:lnTo>
                  <a:lnTo>
                    <a:pt x="96928" y="0"/>
                  </a:lnTo>
                  <a:lnTo>
                    <a:pt x="1978179" y="611251"/>
                  </a:lnTo>
                  <a:lnTo>
                    <a:pt x="815494" y="221157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01510" y="1783333"/>
              <a:ext cx="1881505" cy="1978660"/>
            </a:xfrm>
            <a:custGeom>
              <a:avLst/>
              <a:gdLst/>
              <a:ahLst/>
              <a:cxnLst/>
              <a:rect l="l" t="t" r="r" b="b"/>
              <a:pathLst>
                <a:path w="1881504" h="1978660">
                  <a:moveTo>
                    <a:pt x="1881250" y="0"/>
                  </a:moveTo>
                  <a:lnTo>
                    <a:pt x="1831919" y="610"/>
                  </a:lnTo>
                  <a:lnTo>
                    <a:pt x="1782822" y="2432"/>
                  </a:lnTo>
                  <a:lnTo>
                    <a:pt x="1733974" y="5454"/>
                  </a:lnTo>
                  <a:lnTo>
                    <a:pt x="1685394" y="9664"/>
                  </a:lnTo>
                  <a:lnTo>
                    <a:pt x="1637098" y="15049"/>
                  </a:lnTo>
                  <a:lnTo>
                    <a:pt x="1589104" y="21596"/>
                  </a:lnTo>
                  <a:lnTo>
                    <a:pt x="1541427" y="29294"/>
                  </a:lnTo>
                  <a:lnTo>
                    <a:pt x="1494086" y="38131"/>
                  </a:lnTo>
                  <a:lnTo>
                    <a:pt x="1447096" y="48093"/>
                  </a:lnTo>
                  <a:lnTo>
                    <a:pt x="1400475" y="59169"/>
                  </a:lnTo>
                  <a:lnTo>
                    <a:pt x="1354241" y="71347"/>
                  </a:lnTo>
                  <a:lnTo>
                    <a:pt x="1308409" y="84613"/>
                  </a:lnTo>
                  <a:lnTo>
                    <a:pt x="1262997" y="98956"/>
                  </a:lnTo>
                  <a:lnTo>
                    <a:pt x="1218021" y="114364"/>
                  </a:lnTo>
                  <a:lnTo>
                    <a:pt x="1173500" y="130823"/>
                  </a:lnTo>
                  <a:lnTo>
                    <a:pt x="1129448" y="148323"/>
                  </a:lnTo>
                  <a:lnTo>
                    <a:pt x="1085885" y="166849"/>
                  </a:lnTo>
                  <a:lnTo>
                    <a:pt x="1042826" y="186391"/>
                  </a:lnTo>
                  <a:lnTo>
                    <a:pt x="1000288" y="206936"/>
                  </a:lnTo>
                  <a:lnTo>
                    <a:pt x="958289" y="228471"/>
                  </a:lnTo>
                  <a:lnTo>
                    <a:pt x="916845" y="250984"/>
                  </a:lnTo>
                  <a:lnTo>
                    <a:pt x="875974" y="274463"/>
                  </a:lnTo>
                  <a:lnTo>
                    <a:pt x="835692" y="298896"/>
                  </a:lnTo>
                  <a:lnTo>
                    <a:pt x="796015" y="324270"/>
                  </a:lnTo>
                  <a:lnTo>
                    <a:pt x="756962" y="350573"/>
                  </a:lnTo>
                  <a:lnTo>
                    <a:pt x="718550" y="377793"/>
                  </a:lnTo>
                  <a:lnTo>
                    <a:pt x="680794" y="405917"/>
                  </a:lnTo>
                  <a:lnTo>
                    <a:pt x="643712" y="434933"/>
                  </a:lnTo>
                  <a:lnTo>
                    <a:pt x="607321" y="464828"/>
                  </a:lnTo>
                  <a:lnTo>
                    <a:pt x="571638" y="495591"/>
                  </a:lnTo>
                  <a:lnTo>
                    <a:pt x="536680" y="527209"/>
                  </a:lnTo>
                  <a:lnTo>
                    <a:pt x="502463" y="559670"/>
                  </a:lnTo>
                  <a:lnTo>
                    <a:pt x="469005" y="592961"/>
                  </a:lnTo>
                  <a:lnTo>
                    <a:pt x="436323" y="627070"/>
                  </a:lnTo>
                  <a:lnTo>
                    <a:pt x="404434" y="661985"/>
                  </a:lnTo>
                  <a:lnTo>
                    <a:pt x="373354" y="697694"/>
                  </a:lnTo>
                  <a:lnTo>
                    <a:pt x="343100" y="734184"/>
                  </a:lnTo>
                  <a:lnTo>
                    <a:pt x="313690" y="771443"/>
                  </a:lnTo>
                  <a:lnTo>
                    <a:pt x="285140" y="809458"/>
                  </a:lnTo>
                  <a:lnTo>
                    <a:pt x="257468" y="848217"/>
                  </a:lnTo>
                  <a:lnTo>
                    <a:pt x="230690" y="887709"/>
                  </a:lnTo>
                  <a:lnTo>
                    <a:pt x="204823" y="927920"/>
                  </a:lnTo>
                  <a:lnTo>
                    <a:pt x="179884" y="968838"/>
                  </a:lnTo>
                  <a:lnTo>
                    <a:pt x="155891" y="1010451"/>
                  </a:lnTo>
                  <a:lnTo>
                    <a:pt x="132859" y="1052747"/>
                  </a:lnTo>
                  <a:lnTo>
                    <a:pt x="110807" y="1095714"/>
                  </a:lnTo>
                  <a:lnTo>
                    <a:pt x="89750" y="1139338"/>
                  </a:lnTo>
                  <a:lnTo>
                    <a:pt x="69706" y="1183609"/>
                  </a:lnTo>
                  <a:lnTo>
                    <a:pt x="50692" y="1228512"/>
                  </a:lnTo>
                  <a:lnTo>
                    <a:pt x="32725" y="1274037"/>
                  </a:lnTo>
                  <a:lnTo>
                    <a:pt x="15822" y="1320170"/>
                  </a:lnTo>
                  <a:lnTo>
                    <a:pt x="0" y="1366901"/>
                  </a:lnTo>
                  <a:lnTo>
                    <a:pt x="1881250" y="1978152"/>
                  </a:lnTo>
                  <a:lnTo>
                    <a:pt x="188125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01510" y="1783333"/>
              <a:ext cx="1881505" cy="1978660"/>
            </a:xfrm>
            <a:custGeom>
              <a:avLst/>
              <a:gdLst/>
              <a:ahLst/>
              <a:cxnLst/>
              <a:rect l="l" t="t" r="r" b="b"/>
              <a:pathLst>
                <a:path w="1881504" h="1978660">
                  <a:moveTo>
                    <a:pt x="0" y="1366901"/>
                  </a:moveTo>
                  <a:lnTo>
                    <a:pt x="15822" y="1320170"/>
                  </a:lnTo>
                  <a:lnTo>
                    <a:pt x="32725" y="1274037"/>
                  </a:lnTo>
                  <a:lnTo>
                    <a:pt x="50692" y="1228512"/>
                  </a:lnTo>
                  <a:lnTo>
                    <a:pt x="69706" y="1183609"/>
                  </a:lnTo>
                  <a:lnTo>
                    <a:pt x="89750" y="1139338"/>
                  </a:lnTo>
                  <a:lnTo>
                    <a:pt x="110807" y="1095714"/>
                  </a:lnTo>
                  <a:lnTo>
                    <a:pt x="132859" y="1052747"/>
                  </a:lnTo>
                  <a:lnTo>
                    <a:pt x="155891" y="1010451"/>
                  </a:lnTo>
                  <a:lnTo>
                    <a:pt x="179884" y="968838"/>
                  </a:lnTo>
                  <a:lnTo>
                    <a:pt x="204823" y="927920"/>
                  </a:lnTo>
                  <a:lnTo>
                    <a:pt x="230690" y="887709"/>
                  </a:lnTo>
                  <a:lnTo>
                    <a:pt x="257468" y="848217"/>
                  </a:lnTo>
                  <a:lnTo>
                    <a:pt x="285140" y="809458"/>
                  </a:lnTo>
                  <a:lnTo>
                    <a:pt x="313690" y="771443"/>
                  </a:lnTo>
                  <a:lnTo>
                    <a:pt x="343100" y="734184"/>
                  </a:lnTo>
                  <a:lnTo>
                    <a:pt x="373354" y="697694"/>
                  </a:lnTo>
                  <a:lnTo>
                    <a:pt x="404434" y="661985"/>
                  </a:lnTo>
                  <a:lnTo>
                    <a:pt x="436323" y="627070"/>
                  </a:lnTo>
                  <a:lnTo>
                    <a:pt x="469005" y="592961"/>
                  </a:lnTo>
                  <a:lnTo>
                    <a:pt x="502463" y="559670"/>
                  </a:lnTo>
                  <a:lnTo>
                    <a:pt x="536680" y="527209"/>
                  </a:lnTo>
                  <a:lnTo>
                    <a:pt x="571638" y="495591"/>
                  </a:lnTo>
                  <a:lnTo>
                    <a:pt x="607321" y="464828"/>
                  </a:lnTo>
                  <a:lnTo>
                    <a:pt x="643712" y="434933"/>
                  </a:lnTo>
                  <a:lnTo>
                    <a:pt x="680794" y="405917"/>
                  </a:lnTo>
                  <a:lnTo>
                    <a:pt x="718550" y="377793"/>
                  </a:lnTo>
                  <a:lnTo>
                    <a:pt x="756962" y="350573"/>
                  </a:lnTo>
                  <a:lnTo>
                    <a:pt x="796015" y="324270"/>
                  </a:lnTo>
                  <a:lnTo>
                    <a:pt x="835692" y="298896"/>
                  </a:lnTo>
                  <a:lnTo>
                    <a:pt x="875974" y="274463"/>
                  </a:lnTo>
                  <a:lnTo>
                    <a:pt x="916845" y="250984"/>
                  </a:lnTo>
                  <a:lnTo>
                    <a:pt x="958289" y="228471"/>
                  </a:lnTo>
                  <a:lnTo>
                    <a:pt x="1000288" y="206936"/>
                  </a:lnTo>
                  <a:lnTo>
                    <a:pt x="1042826" y="186391"/>
                  </a:lnTo>
                  <a:lnTo>
                    <a:pt x="1085885" y="166849"/>
                  </a:lnTo>
                  <a:lnTo>
                    <a:pt x="1129448" y="148323"/>
                  </a:lnTo>
                  <a:lnTo>
                    <a:pt x="1173500" y="130823"/>
                  </a:lnTo>
                  <a:lnTo>
                    <a:pt x="1218021" y="114364"/>
                  </a:lnTo>
                  <a:lnTo>
                    <a:pt x="1262997" y="98956"/>
                  </a:lnTo>
                  <a:lnTo>
                    <a:pt x="1308409" y="84613"/>
                  </a:lnTo>
                  <a:lnTo>
                    <a:pt x="1354241" y="71347"/>
                  </a:lnTo>
                  <a:lnTo>
                    <a:pt x="1400475" y="59169"/>
                  </a:lnTo>
                  <a:lnTo>
                    <a:pt x="1447096" y="48093"/>
                  </a:lnTo>
                  <a:lnTo>
                    <a:pt x="1494086" y="38131"/>
                  </a:lnTo>
                  <a:lnTo>
                    <a:pt x="1541427" y="29294"/>
                  </a:lnTo>
                  <a:lnTo>
                    <a:pt x="1589104" y="21596"/>
                  </a:lnTo>
                  <a:lnTo>
                    <a:pt x="1637098" y="15049"/>
                  </a:lnTo>
                  <a:lnTo>
                    <a:pt x="1685394" y="9664"/>
                  </a:lnTo>
                  <a:lnTo>
                    <a:pt x="1733974" y="5454"/>
                  </a:lnTo>
                  <a:lnTo>
                    <a:pt x="1782822" y="2432"/>
                  </a:lnTo>
                  <a:lnTo>
                    <a:pt x="1831919" y="610"/>
                  </a:lnTo>
                  <a:lnTo>
                    <a:pt x="1881250" y="0"/>
                  </a:lnTo>
                  <a:lnTo>
                    <a:pt x="1881250" y="1978152"/>
                  </a:lnTo>
                  <a:lnTo>
                    <a:pt x="0" y="1366901"/>
                  </a:lnTo>
                  <a:close/>
                </a:path>
              </a:pathLst>
            </a:custGeom>
            <a:ln w="25907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48827" y="2433955"/>
            <a:ext cx="115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55" dirty="0">
                <a:latin typeface="Times New Roman"/>
                <a:cs typeface="Times New Roman"/>
              </a:rPr>
              <a:t>V</a:t>
            </a:r>
            <a:r>
              <a:rPr sz="3200" spc="-140" dirty="0">
                <a:latin typeface="Times New Roman"/>
                <a:cs typeface="Times New Roman"/>
              </a:rPr>
              <a:t>olume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01759" y="3701034"/>
            <a:ext cx="1212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15" dirty="0">
                <a:latin typeface="Times New Roman"/>
                <a:cs typeface="Times New Roman"/>
              </a:rPr>
              <a:t>Velocity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44357" y="5063490"/>
            <a:ext cx="829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95" dirty="0">
                <a:latin typeface="Times New Roman"/>
                <a:cs typeface="Times New Roman"/>
              </a:rPr>
              <a:t>V</a:t>
            </a:r>
            <a:r>
              <a:rPr sz="3200" spc="-165" dirty="0">
                <a:latin typeface="Times New Roman"/>
                <a:cs typeface="Times New Roman"/>
              </a:rPr>
              <a:t>alue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5669" y="3701034"/>
            <a:ext cx="1216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10" dirty="0">
                <a:latin typeface="Times New Roman"/>
                <a:cs typeface="Times New Roman"/>
              </a:rPr>
              <a:t>Veracity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6702" y="2462530"/>
            <a:ext cx="1243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0" dirty="0">
                <a:latin typeface="Arial"/>
                <a:cs typeface="Arial"/>
              </a:rPr>
              <a:t>Variety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838200"/>
            <a:ext cx="73094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05" dirty="0">
                <a:latin typeface="Verdana"/>
                <a:cs typeface="Verdana"/>
              </a:rPr>
              <a:t>Data </a:t>
            </a:r>
            <a:r>
              <a:rPr sz="3200" b="0" spc="-270" dirty="0">
                <a:latin typeface="Verdana"/>
                <a:cs typeface="Verdana"/>
              </a:rPr>
              <a:t>Evolution </a:t>
            </a:r>
            <a:r>
              <a:rPr sz="3200" b="0" spc="-254" dirty="0">
                <a:latin typeface="Verdana"/>
                <a:cs typeface="Verdana"/>
              </a:rPr>
              <a:t>&amp; Rise </a:t>
            </a:r>
            <a:r>
              <a:rPr sz="3200" b="0" spc="-220" dirty="0">
                <a:latin typeface="Verdana"/>
                <a:cs typeface="Verdana"/>
              </a:rPr>
              <a:t>of </a:t>
            </a:r>
            <a:r>
              <a:rPr sz="3200" b="0" spc="-225" dirty="0">
                <a:latin typeface="Verdana"/>
                <a:cs typeface="Verdana"/>
              </a:rPr>
              <a:t>Big </a:t>
            </a:r>
            <a:r>
              <a:rPr sz="3200" b="0" spc="-305" dirty="0">
                <a:latin typeface="Verdana"/>
                <a:cs typeface="Verdana"/>
              </a:rPr>
              <a:t>Data</a:t>
            </a:r>
            <a:r>
              <a:rPr sz="3200" b="0" spc="220" dirty="0">
                <a:latin typeface="Verdana"/>
                <a:cs typeface="Verdana"/>
              </a:rPr>
              <a:t> </a:t>
            </a:r>
            <a:r>
              <a:rPr sz="3200" b="0" spc="-290" dirty="0">
                <a:latin typeface="Verdana"/>
                <a:cs typeface="Verdana"/>
              </a:rPr>
              <a:t>Sources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46960" y="1612391"/>
            <a:ext cx="7883652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59054"/>
            <a:ext cx="65570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340" dirty="0">
                <a:latin typeface="Verdana"/>
                <a:cs typeface="Verdana"/>
              </a:rPr>
              <a:t>Emerging </a:t>
            </a:r>
            <a:r>
              <a:rPr b="0" spc="-285" dirty="0">
                <a:latin typeface="Verdana"/>
                <a:cs typeface="Verdana"/>
              </a:rPr>
              <a:t>Big </a:t>
            </a:r>
            <a:r>
              <a:rPr b="0" spc="-395" dirty="0">
                <a:latin typeface="Verdana"/>
                <a:cs typeface="Verdana"/>
              </a:rPr>
              <a:t>Data</a:t>
            </a:r>
            <a:r>
              <a:rPr b="0" spc="15" dirty="0">
                <a:latin typeface="Verdana"/>
                <a:cs typeface="Verdana"/>
              </a:rPr>
              <a:t> </a:t>
            </a:r>
            <a:r>
              <a:rPr b="0" spc="-395" dirty="0">
                <a:latin typeface="Verdana"/>
                <a:cs typeface="Verdana"/>
              </a:rPr>
              <a:t>Ecosystem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1495044" y="1519427"/>
            <a:ext cx="8634984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6193"/>
            <a:ext cx="100101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We </a:t>
            </a:r>
            <a:r>
              <a:rPr spc="-5" dirty="0"/>
              <a:t>see </a:t>
            </a:r>
            <a:r>
              <a:rPr spc="-10" dirty="0"/>
              <a:t>increasing </a:t>
            </a:r>
            <a:r>
              <a:rPr spc="-20" dirty="0"/>
              <a:t>veracity </a:t>
            </a:r>
            <a:r>
              <a:rPr spc="-5" dirty="0"/>
              <a:t>(or </a:t>
            </a:r>
            <a:r>
              <a:rPr spc="-15" dirty="0"/>
              <a:t>accuracy) </a:t>
            </a:r>
            <a:r>
              <a:rPr spc="-5" dirty="0"/>
              <a:t>of</a:t>
            </a:r>
            <a:r>
              <a:rPr spc="215" dirty="0"/>
              <a:t> </a:t>
            </a:r>
            <a:r>
              <a:rPr spc="-3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397" y="1496060"/>
            <a:ext cx="4519295" cy="12204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0"/>
              </a:spcBef>
            </a:pPr>
            <a:r>
              <a:rPr sz="2800" b="1" spc="-170" dirty="0">
                <a:latin typeface="Arial"/>
                <a:cs typeface="Arial"/>
              </a:rPr>
              <a:t>Veracity </a:t>
            </a:r>
            <a:r>
              <a:rPr sz="2800" spc="-95" dirty="0">
                <a:latin typeface="Times New Roman"/>
                <a:cs typeface="Times New Roman"/>
              </a:rPr>
              <a:t>refers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70" dirty="0">
                <a:latin typeface="Times New Roman"/>
                <a:cs typeface="Times New Roman"/>
              </a:rPr>
              <a:t>messiness </a:t>
            </a:r>
            <a:r>
              <a:rPr sz="2800" spc="-45" dirty="0">
                <a:latin typeface="Times New Roman"/>
                <a:cs typeface="Times New Roman"/>
              </a:rPr>
              <a:t>or  </a:t>
            </a:r>
            <a:r>
              <a:rPr sz="2800" spc="-90" dirty="0">
                <a:latin typeface="Times New Roman"/>
                <a:cs typeface="Times New Roman"/>
              </a:rPr>
              <a:t>trustworthiness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75" dirty="0">
                <a:latin typeface="Times New Roman"/>
                <a:cs typeface="Times New Roman"/>
              </a:rPr>
              <a:t>data.With </a:t>
            </a:r>
            <a:r>
              <a:rPr sz="2800" spc="-204" dirty="0">
                <a:latin typeface="Times New Roman"/>
                <a:cs typeface="Times New Roman"/>
              </a:rPr>
              <a:t>many  </a:t>
            </a:r>
            <a:r>
              <a:rPr sz="2800" spc="-125" dirty="0">
                <a:latin typeface="Times New Roman"/>
                <a:cs typeface="Times New Roman"/>
              </a:rPr>
              <a:t>forms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180" dirty="0">
                <a:latin typeface="Times New Roman"/>
                <a:cs typeface="Times New Roman"/>
              </a:rPr>
              <a:t>big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35" dirty="0">
                <a:latin typeface="Times New Roman"/>
                <a:cs typeface="Times New Roman"/>
              </a:rPr>
              <a:t>quality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397" y="2648457"/>
            <a:ext cx="4728845" cy="27565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0"/>
              </a:spcBef>
            </a:pPr>
            <a:r>
              <a:rPr sz="2800" spc="-160" dirty="0">
                <a:latin typeface="Times New Roman"/>
                <a:cs typeface="Times New Roman"/>
              </a:rPr>
              <a:t>accuracy </a:t>
            </a:r>
            <a:r>
              <a:rPr sz="2800" spc="-114" dirty="0">
                <a:latin typeface="Times New Roman"/>
                <a:cs typeface="Times New Roman"/>
              </a:rPr>
              <a:t>are </a:t>
            </a:r>
            <a:r>
              <a:rPr sz="2800" spc="-165" dirty="0">
                <a:latin typeface="Times New Roman"/>
                <a:cs typeface="Times New Roman"/>
              </a:rPr>
              <a:t>less </a:t>
            </a:r>
            <a:r>
              <a:rPr sz="2800" spc="-114" dirty="0">
                <a:latin typeface="Times New Roman"/>
                <a:cs typeface="Times New Roman"/>
              </a:rPr>
              <a:t>controllable </a:t>
            </a:r>
            <a:r>
              <a:rPr sz="2800" spc="-100" dirty="0">
                <a:latin typeface="Times New Roman"/>
                <a:cs typeface="Times New Roman"/>
              </a:rPr>
              <a:t>(just  </a:t>
            </a:r>
            <a:r>
              <a:rPr sz="2800" spc="-114" dirty="0">
                <a:latin typeface="Times New Roman"/>
                <a:cs typeface="Times New Roman"/>
              </a:rPr>
              <a:t>think </a:t>
            </a:r>
            <a:r>
              <a:rPr sz="2800" spc="-105" dirty="0">
                <a:latin typeface="Times New Roman"/>
                <a:cs typeface="Times New Roman"/>
              </a:rPr>
              <a:t>Twitter </a:t>
            </a:r>
            <a:r>
              <a:rPr sz="2800" spc="-125" dirty="0">
                <a:latin typeface="Times New Roman"/>
                <a:cs typeface="Times New Roman"/>
              </a:rPr>
              <a:t>posts </a:t>
            </a:r>
            <a:r>
              <a:rPr sz="2800" spc="-114" dirty="0">
                <a:latin typeface="Times New Roman"/>
                <a:cs typeface="Times New Roman"/>
              </a:rPr>
              <a:t>with </a:t>
            </a:r>
            <a:r>
              <a:rPr sz="2800" spc="-200" dirty="0">
                <a:latin typeface="Times New Roman"/>
                <a:cs typeface="Times New Roman"/>
              </a:rPr>
              <a:t>hash </a:t>
            </a:r>
            <a:r>
              <a:rPr sz="2800" spc="-105" dirty="0">
                <a:latin typeface="Times New Roman"/>
                <a:cs typeface="Times New Roman"/>
              </a:rPr>
              <a:t>tags,  </a:t>
            </a:r>
            <a:r>
              <a:rPr sz="2800" spc="-130" dirty="0">
                <a:latin typeface="Times New Roman"/>
                <a:cs typeface="Times New Roman"/>
              </a:rPr>
              <a:t>abbreviations, typos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35" dirty="0">
                <a:latin typeface="Times New Roman"/>
                <a:cs typeface="Times New Roman"/>
              </a:rPr>
              <a:t>colloquial  </a:t>
            </a:r>
            <a:r>
              <a:rPr sz="2800" spc="-140" dirty="0">
                <a:latin typeface="Times New Roman"/>
                <a:cs typeface="Times New Roman"/>
              </a:rPr>
              <a:t>speech </a:t>
            </a:r>
            <a:r>
              <a:rPr sz="2800" spc="-225" dirty="0">
                <a:latin typeface="Times New Roman"/>
                <a:cs typeface="Times New Roman"/>
              </a:rPr>
              <a:t>as </a:t>
            </a:r>
            <a:r>
              <a:rPr sz="2800" spc="-145" dirty="0">
                <a:latin typeface="Times New Roman"/>
                <a:cs typeface="Times New Roman"/>
              </a:rPr>
              <a:t>well </a:t>
            </a:r>
            <a:r>
              <a:rPr sz="2800" spc="-225" dirty="0">
                <a:latin typeface="Times New Roman"/>
                <a:cs typeface="Times New Roman"/>
              </a:rPr>
              <a:t>as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20" dirty="0">
                <a:latin typeface="Times New Roman"/>
                <a:cs typeface="Times New Roman"/>
              </a:rPr>
              <a:t>reliability </a:t>
            </a:r>
            <a:r>
              <a:rPr sz="2800" spc="-160" dirty="0">
                <a:latin typeface="Times New Roman"/>
                <a:cs typeface="Times New Roman"/>
              </a:rPr>
              <a:t>and  accuracy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80" dirty="0">
                <a:latin typeface="Times New Roman"/>
                <a:cs typeface="Times New Roman"/>
              </a:rPr>
              <a:t>content) </a:t>
            </a:r>
            <a:r>
              <a:rPr sz="2800" spc="-90" dirty="0">
                <a:latin typeface="Times New Roman"/>
                <a:cs typeface="Times New Roman"/>
              </a:rPr>
              <a:t>but </a:t>
            </a:r>
            <a:r>
              <a:rPr sz="2800" spc="-130" dirty="0">
                <a:latin typeface="Times New Roman"/>
                <a:cs typeface="Times New Roman"/>
              </a:rPr>
              <a:t>technology  </a:t>
            </a:r>
            <a:r>
              <a:rPr sz="2800" spc="-160" dirty="0">
                <a:latin typeface="Times New Roman"/>
                <a:cs typeface="Times New Roman"/>
              </a:rPr>
              <a:t>now </a:t>
            </a:r>
            <a:r>
              <a:rPr sz="2800" spc="-170" dirty="0">
                <a:latin typeface="Times New Roman"/>
                <a:cs typeface="Times New Roman"/>
              </a:rPr>
              <a:t>allows us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35" dirty="0">
                <a:latin typeface="Times New Roman"/>
                <a:cs typeface="Times New Roman"/>
              </a:rPr>
              <a:t>work </a:t>
            </a:r>
            <a:r>
              <a:rPr sz="2800" spc="-114" dirty="0">
                <a:latin typeface="Times New Roman"/>
                <a:cs typeface="Times New Roman"/>
              </a:rPr>
              <a:t>with </a:t>
            </a:r>
            <a:r>
              <a:rPr sz="2800" spc="-125" dirty="0">
                <a:latin typeface="Times New Roman"/>
                <a:cs typeface="Times New Roman"/>
              </a:rPr>
              <a:t>this </a:t>
            </a:r>
            <a:r>
              <a:rPr sz="2800" spc="-110" dirty="0">
                <a:latin typeface="Times New Roman"/>
                <a:cs typeface="Times New Roman"/>
              </a:rPr>
              <a:t>type 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40650" y="1877567"/>
            <a:ext cx="4012565" cy="4046220"/>
            <a:chOff x="6440650" y="1877567"/>
            <a:chExt cx="4012565" cy="4046220"/>
          </a:xfrm>
        </p:grpSpPr>
        <p:sp>
          <p:nvSpPr>
            <p:cNvPr id="6" name="object 6"/>
            <p:cNvSpPr/>
            <p:nvPr/>
          </p:nvSpPr>
          <p:spPr>
            <a:xfrm>
              <a:off x="8394170" y="1886678"/>
              <a:ext cx="1952286" cy="2049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5048" y="3244595"/>
              <a:ext cx="2068068" cy="2301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22236" y="3855719"/>
              <a:ext cx="2415539" cy="20680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02908" y="1877567"/>
              <a:ext cx="1972055" cy="20680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31783" y="1905126"/>
              <a:ext cx="1881251" cy="19781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31783" y="1905126"/>
              <a:ext cx="1881505" cy="1978660"/>
            </a:xfrm>
            <a:custGeom>
              <a:avLst/>
              <a:gdLst/>
              <a:ahLst/>
              <a:cxnLst/>
              <a:rect l="l" t="t" r="r" b="b"/>
              <a:pathLst>
                <a:path w="1881504" h="1978660">
                  <a:moveTo>
                    <a:pt x="0" y="0"/>
                  </a:moveTo>
                  <a:lnTo>
                    <a:pt x="49331" y="610"/>
                  </a:lnTo>
                  <a:lnTo>
                    <a:pt x="98428" y="2432"/>
                  </a:lnTo>
                  <a:lnTo>
                    <a:pt x="147276" y="5454"/>
                  </a:lnTo>
                  <a:lnTo>
                    <a:pt x="195856" y="9664"/>
                  </a:lnTo>
                  <a:lnTo>
                    <a:pt x="244152" y="15049"/>
                  </a:lnTo>
                  <a:lnTo>
                    <a:pt x="292146" y="21596"/>
                  </a:lnTo>
                  <a:lnTo>
                    <a:pt x="339823" y="29294"/>
                  </a:lnTo>
                  <a:lnTo>
                    <a:pt x="387164" y="38131"/>
                  </a:lnTo>
                  <a:lnTo>
                    <a:pt x="434154" y="48093"/>
                  </a:lnTo>
                  <a:lnTo>
                    <a:pt x="480775" y="59169"/>
                  </a:lnTo>
                  <a:lnTo>
                    <a:pt x="527009" y="71347"/>
                  </a:lnTo>
                  <a:lnTo>
                    <a:pt x="572841" y="84613"/>
                  </a:lnTo>
                  <a:lnTo>
                    <a:pt x="618253" y="98956"/>
                  </a:lnTo>
                  <a:lnTo>
                    <a:pt x="663229" y="114364"/>
                  </a:lnTo>
                  <a:lnTo>
                    <a:pt x="707750" y="130823"/>
                  </a:lnTo>
                  <a:lnTo>
                    <a:pt x="751802" y="148323"/>
                  </a:lnTo>
                  <a:lnTo>
                    <a:pt x="795365" y="166849"/>
                  </a:lnTo>
                  <a:lnTo>
                    <a:pt x="838424" y="186391"/>
                  </a:lnTo>
                  <a:lnTo>
                    <a:pt x="880962" y="206936"/>
                  </a:lnTo>
                  <a:lnTo>
                    <a:pt x="922961" y="228471"/>
                  </a:lnTo>
                  <a:lnTo>
                    <a:pt x="964405" y="250984"/>
                  </a:lnTo>
                  <a:lnTo>
                    <a:pt x="1005276" y="274463"/>
                  </a:lnTo>
                  <a:lnTo>
                    <a:pt x="1045558" y="298896"/>
                  </a:lnTo>
                  <a:lnTo>
                    <a:pt x="1085235" y="324270"/>
                  </a:lnTo>
                  <a:lnTo>
                    <a:pt x="1124288" y="350573"/>
                  </a:lnTo>
                  <a:lnTo>
                    <a:pt x="1162700" y="377793"/>
                  </a:lnTo>
                  <a:lnTo>
                    <a:pt x="1200456" y="405917"/>
                  </a:lnTo>
                  <a:lnTo>
                    <a:pt x="1237538" y="434933"/>
                  </a:lnTo>
                  <a:lnTo>
                    <a:pt x="1273929" y="464828"/>
                  </a:lnTo>
                  <a:lnTo>
                    <a:pt x="1309612" y="495591"/>
                  </a:lnTo>
                  <a:lnTo>
                    <a:pt x="1344570" y="527209"/>
                  </a:lnTo>
                  <a:lnTo>
                    <a:pt x="1378787" y="559670"/>
                  </a:lnTo>
                  <a:lnTo>
                    <a:pt x="1412245" y="592961"/>
                  </a:lnTo>
                  <a:lnTo>
                    <a:pt x="1444927" y="627070"/>
                  </a:lnTo>
                  <a:lnTo>
                    <a:pt x="1476816" y="661985"/>
                  </a:lnTo>
                  <a:lnTo>
                    <a:pt x="1507896" y="697694"/>
                  </a:lnTo>
                  <a:lnTo>
                    <a:pt x="1538150" y="734184"/>
                  </a:lnTo>
                  <a:lnTo>
                    <a:pt x="1567560" y="771443"/>
                  </a:lnTo>
                  <a:lnTo>
                    <a:pt x="1596110" y="809458"/>
                  </a:lnTo>
                  <a:lnTo>
                    <a:pt x="1623782" y="848217"/>
                  </a:lnTo>
                  <a:lnTo>
                    <a:pt x="1650560" y="887709"/>
                  </a:lnTo>
                  <a:lnTo>
                    <a:pt x="1676427" y="927920"/>
                  </a:lnTo>
                  <a:lnTo>
                    <a:pt x="1701366" y="968838"/>
                  </a:lnTo>
                  <a:lnTo>
                    <a:pt x="1725359" y="1010451"/>
                  </a:lnTo>
                  <a:lnTo>
                    <a:pt x="1748391" y="1052747"/>
                  </a:lnTo>
                  <a:lnTo>
                    <a:pt x="1770443" y="1095714"/>
                  </a:lnTo>
                  <a:lnTo>
                    <a:pt x="1791500" y="1139338"/>
                  </a:lnTo>
                  <a:lnTo>
                    <a:pt x="1811544" y="1183609"/>
                  </a:lnTo>
                  <a:lnTo>
                    <a:pt x="1830558" y="1228512"/>
                  </a:lnTo>
                  <a:lnTo>
                    <a:pt x="1848525" y="1274037"/>
                  </a:lnTo>
                  <a:lnTo>
                    <a:pt x="1865428" y="1320170"/>
                  </a:lnTo>
                  <a:lnTo>
                    <a:pt x="1881251" y="1366901"/>
                  </a:lnTo>
                  <a:lnTo>
                    <a:pt x="0" y="197815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5597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31783" y="3272027"/>
              <a:ext cx="1978233" cy="22115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31783" y="3272027"/>
              <a:ext cx="1978660" cy="2211705"/>
            </a:xfrm>
            <a:custGeom>
              <a:avLst/>
              <a:gdLst/>
              <a:ahLst/>
              <a:cxnLst/>
              <a:rect l="l" t="t" r="r" b="b"/>
              <a:pathLst>
                <a:path w="1978659" h="2211704">
                  <a:moveTo>
                    <a:pt x="1881251" y="0"/>
                  </a:moveTo>
                  <a:lnTo>
                    <a:pt x="1895920" y="47100"/>
                  </a:lnTo>
                  <a:lnTo>
                    <a:pt x="1909364" y="94353"/>
                  </a:lnTo>
                  <a:lnTo>
                    <a:pt x="1921589" y="141739"/>
                  </a:lnTo>
                  <a:lnTo>
                    <a:pt x="1932601" y="189239"/>
                  </a:lnTo>
                  <a:lnTo>
                    <a:pt x="1942408" y="236831"/>
                  </a:lnTo>
                  <a:lnTo>
                    <a:pt x="1951016" y="284497"/>
                  </a:lnTo>
                  <a:lnTo>
                    <a:pt x="1958431" y="332217"/>
                  </a:lnTo>
                  <a:lnTo>
                    <a:pt x="1964659" y="379970"/>
                  </a:lnTo>
                  <a:lnTo>
                    <a:pt x="1969708" y="427736"/>
                  </a:lnTo>
                  <a:lnTo>
                    <a:pt x="1973583" y="475497"/>
                  </a:lnTo>
                  <a:lnTo>
                    <a:pt x="1976291" y="523230"/>
                  </a:lnTo>
                  <a:lnTo>
                    <a:pt x="1977839" y="570918"/>
                  </a:lnTo>
                  <a:lnTo>
                    <a:pt x="1978233" y="618539"/>
                  </a:lnTo>
                  <a:lnTo>
                    <a:pt x="1977479" y="666074"/>
                  </a:lnTo>
                  <a:lnTo>
                    <a:pt x="1975585" y="713503"/>
                  </a:lnTo>
                  <a:lnTo>
                    <a:pt x="1972556" y="760806"/>
                  </a:lnTo>
                  <a:lnTo>
                    <a:pt x="1968399" y="807963"/>
                  </a:lnTo>
                  <a:lnTo>
                    <a:pt x="1963121" y="854954"/>
                  </a:lnTo>
                  <a:lnTo>
                    <a:pt x="1956727" y="901759"/>
                  </a:lnTo>
                  <a:lnTo>
                    <a:pt x="1949225" y="948359"/>
                  </a:lnTo>
                  <a:lnTo>
                    <a:pt x="1940621" y="994733"/>
                  </a:lnTo>
                  <a:lnTo>
                    <a:pt x="1930922" y="1040861"/>
                  </a:lnTo>
                  <a:lnTo>
                    <a:pt x="1920133" y="1086723"/>
                  </a:lnTo>
                  <a:lnTo>
                    <a:pt x="1908262" y="1132300"/>
                  </a:lnTo>
                  <a:lnTo>
                    <a:pt x="1895315" y="1177571"/>
                  </a:lnTo>
                  <a:lnTo>
                    <a:pt x="1881298" y="1222517"/>
                  </a:lnTo>
                  <a:lnTo>
                    <a:pt x="1866218" y="1267118"/>
                  </a:lnTo>
                  <a:lnTo>
                    <a:pt x="1850082" y="1311353"/>
                  </a:lnTo>
                  <a:lnTo>
                    <a:pt x="1832895" y="1355204"/>
                  </a:lnTo>
                  <a:lnTo>
                    <a:pt x="1814665" y="1398649"/>
                  </a:lnTo>
                  <a:lnTo>
                    <a:pt x="1795397" y="1441668"/>
                  </a:lnTo>
                  <a:lnTo>
                    <a:pt x="1775099" y="1484243"/>
                  </a:lnTo>
                  <a:lnTo>
                    <a:pt x="1753777" y="1526353"/>
                  </a:lnTo>
                  <a:lnTo>
                    <a:pt x="1731437" y="1567978"/>
                  </a:lnTo>
                  <a:lnTo>
                    <a:pt x="1708085" y="1609098"/>
                  </a:lnTo>
                  <a:lnTo>
                    <a:pt x="1683729" y="1649693"/>
                  </a:lnTo>
                  <a:lnTo>
                    <a:pt x="1658375" y="1689744"/>
                  </a:lnTo>
                  <a:lnTo>
                    <a:pt x="1632029" y="1729230"/>
                  </a:lnTo>
                  <a:lnTo>
                    <a:pt x="1604698" y="1768131"/>
                  </a:lnTo>
                  <a:lnTo>
                    <a:pt x="1576388" y="1806428"/>
                  </a:lnTo>
                  <a:lnTo>
                    <a:pt x="1547106" y="1844100"/>
                  </a:lnTo>
                  <a:lnTo>
                    <a:pt x="1516858" y="1881128"/>
                  </a:lnTo>
                  <a:lnTo>
                    <a:pt x="1485650" y="1917492"/>
                  </a:lnTo>
                  <a:lnTo>
                    <a:pt x="1453490" y="1953171"/>
                  </a:lnTo>
                  <a:lnTo>
                    <a:pt x="1420383" y="1988146"/>
                  </a:lnTo>
                  <a:lnTo>
                    <a:pt x="1386337" y="2022397"/>
                  </a:lnTo>
                  <a:lnTo>
                    <a:pt x="1351357" y="2055903"/>
                  </a:lnTo>
                  <a:lnTo>
                    <a:pt x="1315450" y="2088646"/>
                  </a:lnTo>
                  <a:lnTo>
                    <a:pt x="1278623" y="2120605"/>
                  </a:lnTo>
                  <a:lnTo>
                    <a:pt x="1240882" y="2151759"/>
                  </a:lnTo>
                  <a:lnTo>
                    <a:pt x="1202234" y="2182090"/>
                  </a:lnTo>
                  <a:lnTo>
                    <a:pt x="1162685" y="2211578"/>
                  </a:lnTo>
                  <a:lnTo>
                    <a:pt x="0" y="611251"/>
                  </a:lnTo>
                  <a:lnTo>
                    <a:pt x="1881251" y="0"/>
                  </a:lnTo>
                  <a:close/>
                </a:path>
              </a:pathLst>
            </a:custGeom>
            <a:ln w="9143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69099" y="3883278"/>
              <a:ext cx="2325370" cy="197812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69099" y="3883278"/>
              <a:ext cx="2325370" cy="1978660"/>
            </a:xfrm>
            <a:custGeom>
              <a:avLst/>
              <a:gdLst/>
              <a:ahLst/>
              <a:cxnLst/>
              <a:rect l="l" t="t" r="r" b="b"/>
              <a:pathLst>
                <a:path w="2325370" h="1978660">
                  <a:moveTo>
                    <a:pt x="2325370" y="1600327"/>
                  </a:moveTo>
                  <a:lnTo>
                    <a:pt x="2285103" y="1628829"/>
                  </a:lnTo>
                  <a:lnTo>
                    <a:pt x="2244313" y="1656214"/>
                  </a:lnTo>
                  <a:lnTo>
                    <a:pt x="2203019" y="1682481"/>
                  </a:lnTo>
                  <a:lnTo>
                    <a:pt x="2161244" y="1707631"/>
                  </a:lnTo>
                  <a:lnTo>
                    <a:pt x="2119009" y="1731662"/>
                  </a:lnTo>
                  <a:lnTo>
                    <a:pt x="2076333" y="1754576"/>
                  </a:lnTo>
                  <a:lnTo>
                    <a:pt x="2033238" y="1776372"/>
                  </a:lnTo>
                  <a:lnTo>
                    <a:pt x="1989745" y="1797051"/>
                  </a:lnTo>
                  <a:lnTo>
                    <a:pt x="1945874" y="1816611"/>
                  </a:lnTo>
                  <a:lnTo>
                    <a:pt x="1901648" y="1835054"/>
                  </a:lnTo>
                  <a:lnTo>
                    <a:pt x="1857087" y="1852379"/>
                  </a:lnTo>
                  <a:lnTo>
                    <a:pt x="1812211" y="1868587"/>
                  </a:lnTo>
                  <a:lnTo>
                    <a:pt x="1767042" y="1883676"/>
                  </a:lnTo>
                  <a:lnTo>
                    <a:pt x="1721600" y="1897648"/>
                  </a:lnTo>
                  <a:lnTo>
                    <a:pt x="1675907" y="1910502"/>
                  </a:lnTo>
                  <a:lnTo>
                    <a:pt x="1629984" y="1922239"/>
                  </a:lnTo>
                  <a:lnTo>
                    <a:pt x="1583851" y="1932857"/>
                  </a:lnTo>
                  <a:lnTo>
                    <a:pt x="1537530" y="1942358"/>
                  </a:lnTo>
                  <a:lnTo>
                    <a:pt x="1491041" y="1950741"/>
                  </a:lnTo>
                  <a:lnTo>
                    <a:pt x="1444405" y="1958007"/>
                  </a:lnTo>
                  <a:lnTo>
                    <a:pt x="1397644" y="1964154"/>
                  </a:lnTo>
                  <a:lnTo>
                    <a:pt x="1350778" y="1969184"/>
                  </a:lnTo>
                  <a:lnTo>
                    <a:pt x="1303828" y="1973096"/>
                  </a:lnTo>
                  <a:lnTo>
                    <a:pt x="1256815" y="1975891"/>
                  </a:lnTo>
                  <a:lnTo>
                    <a:pt x="1209760" y="1977567"/>
                  </a:lnTo>
                  <a:lnTo>
                    <a:pt x="1162685" y="1978126"/>
                  </a:lnTo>
                  <a:lnTo>
                    <a:pt x="1115609" y="1977567"/>
                  </a:lnTo>
                  <a:lnTo>
                    <a:pt x="1068554" y="1975891"/>
                  </a:lnTo>
                  <a:lnTo>
                    <a:pt x="1021541" y="1973096"/>
                  </a:lnTo>
                  <a:lnTo>
                    <a:pt x="974591" y="1969184"/>
                  </a:lnTo>
                  <a:lnTo>
                    <a:pt x="927725" y="1964154"/>
                  </a:lnTo>
                  <a:lnTo>
                    <a:pt x="880964" y="1958007"/>
                  </a:lnTo>
                  <a:lnTo>
                    <a:pt x="834328" y="1950741"/>
                  </a:lnTo>
                  <a:lnTo>
                    <a:pt x="787839" y="1942358"/>
                  </a:lnTo>
                  <a:lnTo>
                    <a:pt x="741518" y="1932857"/>
                  </a:lnTo>
                  <a:lnTo>
                    <a:pt x="695385" y="1922239"/>
                  </a:lnTo>
                  <a:lnTo>
                    <a:pt x="649462" y="1910502"/>
                  </a:lnTo>
                  <a:lnTo>
                    <a:pt x="603769" y="1897648"/>
                  </a:lnTo>
                  <a:lnTo>
                    <a:pt x="558327" y="1883676"/>
                  </a:lnTo>
                  <a:lnTo>
                    <a:pt x="513158" y="1868587"/>
                  </a:lnTo>
                  <a:lnTo>
                    <a:pt x="468282" y="1852379"/>
                  </a:lnTo>
                  <a:lnTo>
                    <a:pt x="423721" y="1835054"/>
                  </a:lnTo>
                  <a:lnTo>
                    <a:pt x="379495" y="1816611"/>
                  </a:lnTo>
                  <a:lnTo>
                    <a:pt x="335624" y="1797051"/>
                  </a:lnTo>
                  <a:lnTo>
                    <a:pt x="292131" y="1776372"/>
                  </a:lnTo>
                  <a:lnTo>
                    <a:pt x="249036" y="1754576"/>
                  </a:lnTo>
                  <a:lnTo>
                    <a:pt x="206360" y="1731662"/>
                  </a:lnTo>
                  <a:lnTo>
                    <a:pt x="164125" y="1707631"/>
                  </a:lnTo>
                  <a:lnTo>
                    <a:pt x="122350" y="1682481"/>
                  </a:lnTo>
                  <a:lnTo>
                    <a:pt x="81056" y="1656214"/>
                  </a:lnTo>
                  <a:lnTo>
                    <a:pt x="40266" y="1628829"/>
                  </a:lnTo>
                  <a:lnTo>
                    <a:pt x="0" y="1600327"/>
                  </a:lnTo>
                  <a:lnTo>
                    <a:pt x="1162684" y="0"/>
                  </a:lnTo>
                  <a:lnTo>
                    <a:pt x="2325370" y="1600327"/>
                  </a:lnTo>
                  <a:close/>
                </a:path>
              </a:pathLst>
            </a:custGeom>
            <a:ln w="9144">
              <a:solidFill>
                <a:srgbClr val="A0A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53604" y="3272027"/>
              <a:ext cx="1978660" cy="2211705"/>
            </a:xfrm>
            <a:custGeom>
              <a:avLst/>
              <a:gdLst/>
              <a:ahLst/>
              <a:cxnLst/>
              <a:rect l="l" t="t" r="r" b="b"/>
              <a:pathLst>
                <a:path w="1978659" h="2211704">
                  <a:moveTo>
                    <a:pt x="96928" y="0"/>
                  </a:moveTo>
                  <a:lnTo>
                    <a:pt x="82266" y="47107"/>
                  </a:lnTo>
                  <a:lnTo>
                    <a:pt x="68829" y="94366"/>
                  </a:lnTo>
                  <a:lnTo>
                    <a:pt x="56610" y="141759"/>
                  </a:lnTo>
                  <a:lnTo>
                    <a:pt x="45602" y="189263"/>
                  </a:lnTo>
                  <a:lnTo>
                    <a:pt x="35800" y="236861"/>
                  </a:lnTo>
                  <a:lnTo>
                    <a:pt x="27197" y="284532"/>
                  </a:lnTo>
                  <a:lnTo>
                    <a:pt x="19786" y="332255"/>
                  </a:lnTo>
                  <a:lnTo>
                    <a:pt x="13562" y="380012"/>
                  </a:lnTo>
                  <a:lnTo>
                    <a:pt x="8516" y="427782"/>
                  </a:lnTo>
                  <a:lnTo>
                    <a:pt x="4644" y="475544"/>
                  </a:lnTo>
                  <a:lnTo>
                    <a:pt x="1938" y="523280"/>
                  </a:lnTo>
                  <a:lnTo>
                    <a:pt x="392" y="570970"/>
                  </a:lnTo>
                  <a:lnTo>
                    <a:pt x="0" y="618593"/>
                  </a:lnTo>
                  <a:lnTo>
                    <a:pt x="754" y="666129"/>
                  </a:lnTo>
                  <a:lnTo>
                    <a:pt x="2650" y="713559"/>
                  </a:lnTo>
                  <a:lnTo>
                    <a:pt x="5679" y="760862"/>
                  </a:lnTo>
                  <a:lnTo>
                    <a:pt x="9836" y="808020"/>
                  </a:lnTo>
                  <a:lnTo>
                    <a:pt x="15115" y="855011"/>
                  </a:lnTo>
                  <a:lnTo>
                    <a:pt x="21508" y="901815"/>
                  </a:lnTo>
                  <a:lnTo>
                    <a:pt x="29009" y="948414"/>
                  </a:lnTo>
                  <a:lnTo>
                    <a:pt x="37612" y="994787"/>
                  </a:lnTo>
                  <a:lnTo>
                    <a:pt x="47311" y="1040914"/>
                  </a:lnTo>
                  <a:lnTo>
                    <a:pt x="58098" y="1086775"/>
                  </a:lnTo>
                  <a:lnTo>
                    <a:pt x="69968" y="1132351"/>
                  </a:lnTo>
                  <a:lnTo>
                    <a:pt x="82913" y="1177621"/>
                  </a:lnTo>
                  <a:lnTo>
                    <a:pt x="96928" y="1222565"/>
                  </a:lnTo>
                  <a:lnTo>
                    <a:pt x="112006" y="1267164"/>
                  </a:lnTo>
                  <a:lnTo>
                    <a:pt x="128141" y="1311397"/>
                  </a:lnTo>
                  <a:lnTo>
                    <a:pt x="145325" y="1355245"/>
                  </a:lnTo>
                  <a:lnTo>
                    <a:pt x="163553" y="1398688"/>
                  </a:lnTo>
                  <a:lnTo>
                    <a:pt x="182819" y="1441705"/>
                  </a:lnTo>
                  <a:lnTo>
                    <a:pt x="203114" y="1484278"/>
                  </a:lnTo>
                  <a:lnTo>
                    <a:pt x="224434" y="1526385"/>
                  </a:lnTo>
                  <a:lnTo>
                    <a:pt x="246772" y="1568008"/>
                  </a:lnTo>
                  <a:lnTo>
                    <a:pt x="270121" y="1609126"/>
                  </a:lnTo>
                  <a:lnTo>
                    <a:pt x="294474" y="1649718"/>
                  </a:lnTo>
                  <a:lnTo>
                    <a:pt x="319826" y="1689767"/>
                  </a:lnTo>
                  <a:lnTo>
                    <a:pt x="346170" y="1729250"/>
                  </a:lnTo>
                  <a:lnTo>
                    <a:pt x="373499" y="1768149"/>
                  </a:lnTo>
                  <a:lnTo>
                    <a:pt x="401806" y="1806444"/>
                  </a:lnTo>
                  <a:lnTo>
                    <a:pt x="431086" y="1844114"/>
                  </a:lnTo>
                  <a:lnTo>
                    <a:pt x="461332" y="1881139"/>
                  </a:lnTo>
                  <a:lnTo>
                    <a:pt x="492538" y="1917501"/>
                  </a:lnTo>
                  <a:lnTo>
                    <a:pt x="524696" y="1953178"/>
                  </a:lnTo>
                  <a:lnTo>
                    <a:pt x="557801" y="1988152"/>
                  </a:lnTo>
                  <a:lnTo>
                    <a:pt x="591846" y="2022401"/>
                  </a:lnTo>
                  <a:lnTo>
                    <a:pt x="626825" y="2055907"/>
                  </a:lnTo>
                  <a:lnTo>
                    <a:pt x="662730" y="2088648"/>
                  </a:lnTo>
                  <a:lnTo>
                    <a:pt x="699557" y="2120606"/>
                  </a:lnTo>
                  <a:lnTo>
                    <a:pt x="737297" y="2151760"/>
                  </a:lnTo>
                  <a:lnTo>
                    <a:pt x="775945" y="2182091"/>
                  </a:lnTo>
                  <a:lnTo>
                    <a:pt x="815494" y="2211578"/>
                  </a:lnTo>
                  <a:lnTo>
                    <a:pt x="1978179" y="611251"/>
                  </a:lnTo>
                  <a:lnTo>
                    <a:pt x="9692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53604" y="3272027"/>
              <a:ext cx="1978660" cy="2211705"/>
            </a:xfrm>
            <a:custGeom>
              <a:avLst/>
              <a:gdLst/>
              <a:ahLst/>
              <a:cxnLst/>
              <a:rect l="l" t="t" r="r" b="b"/>
              <a:pathLst>
                <a:path w="1978659" h="2211704">
                  <a:moveTo>
                    <a:pt x="815494" y="2211578"/>
                  </a:moveTo>
                  <a:lnTo>
                    <a:pt x="775945" y="2182091"/>
                  </a:lnTo>
                  <a:lnTo>
                    <a:pt x="737297" y="2151760"/>
                  </a:lnTo>
                  <a:lnTo>
                    <a:pt x="699557" y="2120606"/>
                  </a:lnTo>
                  <a:lnTo>
                    <a:pt x="662730" y="2088648"/>
                  </a:lnTo>
                  <a:lnTo>
                    <a:pt x="626825" y="2055907"/>
                  </a:lnTo>
                  <a:lnTo>
                    <a:pt x="591846" y="2022401"/>
                  </a:lnTo>
                  <a:lnTo>
                    <a:pt x="557801" y="1988152"/>
                  </a:lnTo>
                  <a:lnTo>
                    <a:pt x="524696" y="1953178"/>
                  </a:lnTo>
                  <a:lnTo>
                    <a:pt x="492538" y="1917501"/>
                  </a:lnTo>
                  <a:lnTo>
                    <a:pt x="461332" y="1881139"/>
                  </a:lnTo>
                  <a:lnTo>
                    <a:pt x="431086" y="1844114"/>
                  </a:lnTo>
                  <a:lnTo>
                    <a:pt x="401806" y="1806444"/>
                  </a:lnTo>
                  <a:lnTo>
                    <a:pt x="373499" y="1768149"/>
                  </a:lnTo>
                  <a:lnTo>
                    <a:pt x="346170" y="1729250"/>
                  </a:lnTo>
                  <a:lnTo>
                    <a:pt x="319826" y="1689767"/>
                  </a:lnTo>
                  <a:lnTo>
                    <a:pt x="294474" y="1649718"/>
                  </a:lnTo>
                  <a:lnTo>
                    <a:pt x="270121" y="1609126"/>
                  </a:lnTo>
                  <a:lnTo>
                    <a:pt x="246772" y="1568008"/>
                  </a:lnTo>
                  <a:lnTo>
                    <a:pt x="224434" y="1526385"/>
                  </a:lnTo>
                  <a:lnTo>
                    <a:pt x="203114" y="1484278"/>
                  </a:lnTo>
                  <a:lnTo>
                    <a:pt x="182819" y="1441705"/>
                  </a:lnTo>
                  <a:lnTo>
                    <a:pt x="163553" y="1398688"/>
                  </a:lnTo>
                  <a:lnTo>
                    <a:pt x="145325" y="1355245"/>
                  </a:lnTo>
                  <a:lnTo>
                    <a:pt x="128141" y="1311397"/>
                  </a:lnTo>
                  <a:lnTo>
                    <a:pt x="112006" y="1267164"/>
                  </a:lnTo>
                  <a:lnTo>
                    <a:pt x="96928" y="1222565"/>
                  </a:lnTo>
                  <a:lnTo>
                    <a:pt x="82913" y="1177621"/>
                  </a:lnTo>
                  <a:lnTo>
                    <a:pt x="69968" y="1132351"/>
                  </a:lnTo>
                  <a:lnTo>
                    <a:pt x="58098" y="1086775"/>
                  </a:lnTo>
                  <a:lnTo>
                    <a:pt x="47311" y="1040914"/>
                  </a:lnTo>
                  <a:lnTo>
                    <a:pt x="37612" y="994787"/>
                  </a:lnTo>
                  <a:lnTo>
                    <a:pt x="29009" y="948414"/>
                  </a:lnTo>
                  <a:lnTo>
                    <a:pt x="21508" y="901815"/>
                  </a:lnTo>
                  <a:lnTo>
                    <a:pt x="15115" y="855011"/>
                  </a:lnTo>
                  <a:lnTo>
                    <a:pt x="9836" y="808020"/>
                  </a:lnTo>
                  <a:lnTo>
                    <a:pt x="5679" y="760862"/>
                  </a:lnTo>
                  <a:lnTo>
                    <a:pt x="2650" y="713559"/>
                  </a:lnTo>
                  <a:lnTo>
                    <a:pt x="754" y="666129"/>
                  </a:lnTo>
                  <a:lnTo>
                    <a:pt x="0" y="618593"/>
                  </a:lnTo>
                  <a:lnTo>
                    <a:pt x="392" y="570970"/>
                  </a:lnTo>
                  <a:lnTo>
                    <a:pt x="1938" y="523280"/>
                  </a:lnTo>
                  <a:lnTo>
                    <a:pt x="4644" y="475544"/>
                  </a:lnTo>
                  <a:lnTo>
                    <a:pt x="8516" y="427782"/>
                  </a:lnTo>
                  <a:lnTo>
                    <a:pt x="13562" y="380012"/>
                  </a:lnTo>
                  <a:lnTo>
                    <a:pt x="19786" y="332255"/>
                  </a:lnTo>
                  <a:lnTo>
                    <a:pt x="27197" y="284532"/>
                  </a:lnTo>
                  <a:lnTo>
                    <a:pt x="35800" y="236861"/>
                  </a:lnTo>
                  <a:lnTo>
                    <a:pt x="45602" y="189263"/>
                  </a:lnTo>
                  <a:lnTo>
                    <a:pt x="56610" y="141759"/>
                  </a:lnTo>
                  <a:lnTo>
                    <a:pt x="68829" y="94366"/>
                  </a:lnTo>
                  <a:lnTo>
                    <a:pt x="82266" y="47107"/>
                  </a:lnTo>
                  <a:lnTo>
                    <a:pt x="96928" y="0"/>
                  </a:lnTo>
                  <a:lnTo>
                    <a:pt x="1978179" y="611251"/>
                  </a:lnTo>
                  <a:lnTo>
                    <a:pt x="815494" y="2211578"/>
                  </a:lnTo>
                  <a:close/>
                </a:path>
              </a:pathLst>
            </a:custGeom>
            <a:ln w="25908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50533" y="1905126"/>
              <a:ext cx="1881251" cy="197815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0533" y="1905126"/>
              <a:ext cx="1881505" cy="1978660"/>
            </a:xfrm>
            <a:custGeom>
              <a:avLst/>
              <a:gdLst/>
              <a:ahLst/>
              <a:cxnLst/>
              <a:rect l="l" t="t" r="r" b="b"/>
              <a:pathLst>
                <a:path w="1881504" h="1978660">
                  <a:moveTo>
                    <a:pt x="0" y="1366901"/>
                  </a:moveTo>
                  <a:lnTo>
                    <a:pt x="15822" y="1320170"/>
                  </a:lnTo>
                  <a:lnTo>
                    <a:pt x="32725" y="1274037"/>
                  </a:lnTo>
                  <a:lnTo>
                    <a:pt x="50692" y="1228512"/>
                  </a:lnTo>
                  <a:lnTo>
                    <a:pt x="69706" y="1183609"/>
                  </a:lnTo>
                  <a:lnTo>
                    <a:pt x="89750" y="1139338"/>
                  </a:lnTo>
                  <a:lnTo>
                    <a:pt x="110807" y="1095714"/>
                  </a:lnTo>
                  <a:lnTo>
                    <a:pt x="132859" y="1052747"/>
                  </a:lnTo>
                  <a:lnTo>
                    <a:pt x="155891" y="1010451"/>
                  </a:lnTo>
                  <a:lnTo>
                    <a:pt x="179884" y="968838"/>
                  </a:lnTo>
                  <a:lnTo>
                    <a:pt x="204823" y="927920"/>
                  </a:lnTo>
                  <a:lnTo>
                    <a:pt x="230690" y="887709"/>
                  </a:lnTo>
                  <a:lnTo>
                    <a:pt x="257468" y="848217"/>
                  </a:lnTo>
                  <a:lnTo>
                    <a:pt x="285140" y="809458"/>
                  </a:lnTo>
                  <a:lnTo>
                    <a:pt x="313690" y="771443"/>
                  </a:lnTo>
                  <a:lnTo>
                    <a:pt x="343100" y="734184"/>
                  </a:lnTo>
                  <a:lnTo>
                    <a:pt x="373354" y="697694"/>
                  </a:lnTo>
                  <a:lnTo>
                    <a:pt x="404434" y="661985"/>
                  </a:lnTo>
                  <a:lnTo>
                    <a:pt x="436323" y="627070"/>
                  </a:lnTo>
                  <a:lnTo>
                    <a:pt x="469005" y="592961"/>
                  </a:lnTo>
                  <a:lnTo>
                    <a:pt x="502463" y="559670"/>
                  </a:lnTo>
                  <a:lnTo>
                    <a:pt x="536680" y="527209"/>
                  </a:lnTo>
                  <a:lnTo>
                    <a:pt x="571638" y="495591"/>
                  </a:lnTo>
                  <a:lnTo>
                    <a:pt x="607321" y="464828"/>
                  </a:lnTo>
                  <a:lnTo>
                    <a:pt x="643712" y="434933"/>
                  </a:lnTo>
                  <a:lnTo>
                    <a:pt x="680794" y="405917"/>
                  </a:lnTo>
                  <a:lnTo>
                    <a:pt x="718550" y="377793"/>
                  </a:lnTo>
                  <a:lnTo>
                    <a:pt x="756962" y="350573"/>
                  </a:lnTo>
                  <a:lnTo>
                    <a:pt x="796015" y="324270"/>
                  </a:lnTo>
                  <a:lnTo>
                    <a:pt x="835692" y="298896"/>
                  </a:lnTo>
                  <a:lnTo>
                    <a:pt x="875974" y="274463"/>
                  </a:lnTo>
                  <a:lnTo>
                    <a:pt x="916845" y="250984"/>
                  </a:lnTo>
                  <a:lnTo>
                    <a:pt x="958289" y="228471"/>
                  </a:lnTo>
                  <a:lnTo>
                    <a:pt x="1000288" y="206936"/>
                  </a:lnTo>
                  <a:lnTo>
                    <a:pt x="1042826" y="186391"/>
                  </a:lnTo>
                  <a:lnTo>
                    <a:pt x="1085885" y="166849"/>
                  </a:lnTo>
                  <a:lnTo>
                    <a:pt x="1129448" y="148323"/>
                  </a:lnTo>
                  <a:lnTo>
                    <a:pt x="1173500" y="130823"/>
                  </a:lnTo>
                  <a:lnTo>
                    <a:pt x="1218021" y="114364"/>
                  </a:lnTo>
                  <a:lnTo>
                    <a:pt x="1262997" y="98956"/>
                  </a:lnTo>
                  <a:lnTo>
                    <a:pt x="1308409" y="84613"/>
                  </a:lnTo>
                  <a:lnTo>
                    <a:pt x="1354241" y="71347"/>
                  </a:lnTo>
                  <a:lnTo>
                    <a:pt x="1400475" y="59169"/>
                  </a:lnTo>
                  <a:lnTo>
                    <a:pt x="1447096" y="48093"/>
                  </a:lnTo>
                  <a:lnTo>
                    <a:pt x="1494086" y="38131"/>
                  </a:lnTo>
                  <a:lnTo>
                    <a:pt x="1541427" y="29294"/>
                  </a:lnTo>
                  <a:lnTo>
                    <a:pt x="1589104" y="21596"/>
                  </a:lnTo>
                  <a:lnTo>
                    <a:pt x="1637098" y="15049"/>
                  </a:lnTo>
                  <a:lnTo>
                    <a:pt x="1685394" y="9664"/>
                  </a:lnTo>
                  <a:lnTo>
                    <a:pt x="1733974" y="5454"/>
                  </a:lnTo>
                  <a:lnTo>
                    <a:pt x="1782822" y="2432"/>
                  </a:lnTo>
                  <a:lnTo>
                    <a:pt x="1831919" y="610"/>
                  </a:lnTo>
                  <a:lnTo>
                    <a:pt x="1881251" y="0"/>
                  </a:lnTo>
                  <a:lnTo>
                    <a:pt x="1881251" y="1978152"/>
                  </a:lnTo>
                  <a:lnTo>
                    <a:pt x="0" y="1366901"/>
                  </a:lnTo>
                  <a:close/>
                </a:path>
              </a:pathLst>
            </a:custGeom>
            <a:ln w="9143">
              <a:solidFill>
                <a:srgbClr val="3E6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697848" y="2555875"/>
            <a:ext cx="115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55" dirty="0">
                <a:latin typeface="Times New Roman"/>
                <a:cs typeface="Times New Roman"/>
              </a:rPr>
              <a:t>V</a:t>
            </a:r>
            <a:r>
              <a:rPr sz="3200" spc="-140" dirty="0">
                <a:latin typeface="Times New Roman"/>
                <a:cs typeface="Times New Roman"/>
              </a:rPr>
              <a:t>olume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26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50781" y="3822953"/>
            <a:ext cx="1212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15" dirty="0">
                <a:latin typeface="Times New Roman"/>
                <a:cs typeface="Times New Roman"/>
              </a:rPr>
              <a:t>Velocity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93506" y="5185359"/>
            <a:ext cx="8293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95" dirty="0">
                <a:latin typeface="Times New Roman"/>
                <a:cs typeface="Times New Roman"/>
              </a:rPr>
              <a:t>V</a:t>
            </a:r>
            <a:r>
              <a:rPr sz="3200" spc="-165" dirty="0">
                <a:latin typeface="Times New Roman"/>
                <a:cs typeface="Times New Roman"/>
              </a:rPr>
              <a:t>alue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36563" y="3818001"/>
            <a:ext cx="1331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30" dirty="0">
                <a:latin typeface="Arial"/>
                <a:cs typeface="Arial"/>
              </a:rPr>
              <a:t>V</a:t>
            </a:r>
            <a:r>
              <a:rPr sz="3000" b="1" spc="-130" dirty="0">
                <a:latin typeface="Arial"/>
                <a:cs typeface="Arial"/>
              </a:rPr>
              <a:t>e</a:t>
            </a:r>
            <a:r>
              <a:rPr sz="3000" b="1" spc="-100" dirty="0">
                <a:latin typeface="Arial"/>
                <a:cs typeface="Arial"/>
              </a:rPr>
              <a:t>r</a:t>
            </a:r>
            <a:r>
              <a:rPr sz="3000" b="1" spc="-130" dirty="0">
                <a:latin typeface="Arial"/>
                <a:cs typeface="Arial"/>
              </a:rPr>
              <a:t>acity</a:t>
            </a:r>
            <a:endParaRPr sz="3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92493" y="2507691"/>
            <a:ext cx="10756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95" dirty="0">
                <a:latin typeface="Times New Roman"/>
                <a:cs typeface="Times New Roman"/>
              </a:rPr>
              <a:t>Variety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99618"/>
            <a:ext cx="8126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/>
              <a:t>Value </a:t>
            </a:r>
            <a:r>
              <a:rPr sz="4400" dirty="0"/>
              <a:t>– the </a:t>
            </a:r>
            <a:r>
              <a:rPr sz="4400" spc="-15" dirty="0"/>
              <a:t>most </a:t>
            </a:r>
            <a:r>
              <a:rPr sz="4400" spc="-10" dirty="0"/>
              <a:t>important </a:t>
            </a:r>
            <a:r>
              <a:rPr sz="4400" dirty="0"/>
              <a:t>V of</a:t>
            </a:r>
            <a:r>
              <a:rPr sz="4400" spc="-45" dirty="0"/>
              <a:t> </a:t>
            </a:r>
            <a:r>
              <a:rPr sz="4400" dirty="0"/>
              <a:t>all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4377" y="1744725"/>
            <a:ext cx="4578985" cy="30111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259715">
              <a:lnSpc>
                <a:spcPct val="90000"/>
              </a:lnSpc>
              <a:spcBef>
                <a:spcPts val="430"/>
              </a:spcBef>
            </a:pPr>
            <a:r>
              <a:rPr sz="2800" spc="-110" dirty="0">
                <a:latin typeface="Times New Roman"/>
                <a:cs typeface="Times New Roman"/>
              </a:rPr>
              <a:t>There </a:t>
            </a:r>
            <a:r>
              <a:rPr sz="2800" spc="-180" dirty="0">
                <a:latin typeface="Times New Roman"/>
                <a:cs typeface="Times New Roman"/>
              </a:rPr>
              <a:t>is </a:t>
            </a:r>
            <a:r>
              <a:rPr sz="2800" spc="-100" dirty="0">
                <a:latin typeface="Times New Roman"/>
                <a:cs typeface="Times New Roman"/>
              </a:rPr>
              <a:t>another </a:t>
            </a:r>
            <a:r>
              <a:rPr sz="2800" spc="-365" dirty="0">
                <a:latin typeface="Times New Roman"/>
                <a:cs typeface="Times New Roman"/>
              </a:rPr>
              <a:t>V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35" dirty="0">
                <a:latin typeface="Times New Roman"/>
                <a:cs typeface="Times New Roman"/>
              </a:rPr>
              <a:t>take </a:t>
            </a:r>
            <a:r>
              <a:rPr sz="2800" spc="-85" dirty="0">
                <a:latin typeface="Times New Roman"/>
                <a:cs typeface="Times New Roman"/>
              </a:rPr>
              <a:t>into  </a:t>
            </a:r>
            <a:r>
              <a:rPr sz="2800" spc="-130" dirty="0">
                <a:latin typeface="Times New Roman"/>
                <a:cs typeface="Times New Roman"/>
              </a:rPr>
              <a:t>account </a:t>
            </a:r>
            <a:r>
              <a:rPr sz="2800" spc="-140" dirty="0">
                <a:latin typeface="Times New Roman"/>
                <a:cs typeface="Times New Roman"/>
              </a:rPr>
              <a:t>when </a:t>
            </a:r>
            <a:r>
              <a:rPr sz="2800" spc="-145" dirty="0">
                <a:latin typeface="Times New Roman"/>
                <a:cs typeface="Times New Roman"/>
              </a:rPr>
              <a:t>looking </a:t>
            </a:r>
            <a:r>
              <a:rPr sz="2800" spc="-110" dirty="0">
                <a:latin typeface="Times New Roman"/>
                <a:cs typeface="Times New Roman"/>
              </a:rPr>
              <a:t>at </a:t>
            </a:r>
            <a:r>
              <a:rPr sz="2800" spc="-180" dirty="0">
                <a:latin typeface="Times New Roman"/>
                <a:cs typeface="Times New Roman"/>
              </a:rPr>
              <a:t>big </a:t>
            </a:r>
            <a:r>
              <a:rPr sz="2800" spc="-105" dirty="0">
                <a:latin typeface="Times New Roman"/>
                <a:cs typeface="Times New Roman"/>
              </a:rPr>
              <a:t>data:  </a:t>
            </a:r>
            <a:r>
              <a:rPr sz="2800" b="1" spc="-160" dirty="0">
                <a:latin typeface="Arial"/>
                <a:cs typeface="Arial"/>
              </a:rPr>
              <a:t>Value</a:t>
            </a:r>
            <a:r>
              <a:rPr sz="2800" spc="-16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30"/>
              </a:lnSpc>
              <a:spcBef>
                <a:spcPts val="1050"/>
              </a:spcBef>
            </a:pPr>
            <a:r>
              <a:rPr sz="2800" spc="-200" dirty="0">
                <a:latin typeface="Times New Roman"/>
                <a:cs typeface="Times New Roman"/>
              </a:rPr>
              <a:t>Having </a:t>
            </a:r>
            <a:r>
              <a:rPr sz="2800" spc="-185" dirty="0">
                <a:latin typeface="Times New Roman"/>
                <a:cs typeface="Times New Roman"/>
              </a:rPr>
              <a:t>access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80" dirty="0">
                <a:latin typeface="Times New Roman"/>
                <a:cs typeface="Times New Roman"/>
              </a:rPr>
              <a:t>big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85" dirty="0">
                <a:latin typeface="Times New Roman"/>
                <a:cs typeface="Times New Roman"/>
              </a:rPr>
              <a:t>is </a:t>
            </a:r>
            <a:r>
              <a:rPr sz="2800" spc="-120" dirty="0">
                <a:latin typeface="Times New Roman"/>
                <a:cs typeface="Times New Roman"/>
              </a:rPr>
              <a:t>no </a:t>
            </a:r>
            <a:r>
              <a:rPr sz="2800" spc="-150" dirty="0">
                <a:latin typeface="Times New Roman"/>
                <a:cs typeface="Times New Roman"/>
              </a:rPr>
              <a:t>good  unless </a:t>
            </a:r>
            <a:r>
              <a:rPr sz="2800" spc="-190" dirty="0">
                <a:latin typeface="Times New Roman"/>
                <a:cs typeface="Times New Roman"/>
              </a:rPr>
              <a:t>we </a:t>
            </a:r>
            <a:r>
              <a:rPr sz="2800" spc="-170" dirty="0">
                <a:latin typeface="Times New Roman"/>
                <a:cs typeface="Times New Roman"/>
              </a:rPr>
              <a:t>can </a:t>
            </a:r>
            <a:r>
              <a:rPr sz="2800" spc="-25" dirty="0">
                <a:latin typeface="Times New Roman"/>
                <a:cs typeface="Times New Roman"/>
              </a:rPr>
              <a:t>turn </a:t>
            </a: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-85" dirty="0">
                <a:latin typeface="Times New Roman"/>
                <a:cs typeface="Times New Roman"/>
              </a:rPr>
              <a:t>into</a:t>
            </a:r>
            <a:r>
              <a:rPr sz="2800" spc="12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value.</a:t>
            </a:r>
            <a:endParaRPr sz="2800">
              <a:latin typeface="Times New Roman"/>
              <a:cs typeface="Times New Roman"/>
            </a:endParaRPr>
          </a:p>
          <a:p>
            <a:pPr marL="12700" marR="78740">
              <a:lnSpc>
                <a:spcPts val="3020"/>
              </a:lnSpc>
              <a:spcBef>
                <a:spcPts val="990"/>
              </a:spcBef>
            </a:pPr>
            <a:r>
              <a:rPr sz="2800" spc="-155" dirty="0">
                <a:latin typeface="Times New Roman"/>
                <a:cs typeface="Times New Roman"/>
              </a:rPr>
              <a:t>Companies </a:t>
            </a:r>
            <a:r>
              <a:rPr sz="2800" spc="-114" dirty="0">
                <a:latin typeface="Times New Roman"/>
                <a:cs typeface="Times New Roman"/>
              </a:rPr>
              <a:t>are </a:t>
            </a:r>
            <a:r>
              <a:rPr sz="2800" spc="-95" dirty="0">
                <a:latin typeface="Times New Roman"/>
                <a:cs typeface="Times New Roman"/>
              </a:rPr>
              <a:t>starting </a:t>
            </a:r>
            <a:r>
              <a:rPr sz="2800" spc="-50" dirty="0">
                <a:latin typeface="Times New Roman"/>
                <a:cs typeface="Times New Roman"/>
              </a:rPr>
              <a:t>to </a:t>
            </a:r>
            <a:r>
              <a:rPr sz="2800" spc="-110" dirty="0">
                <a:latin typeface="Times New Roman"/>
                <a:cs typeface="Times New Roman"/>
              </a:rPr>
              <a:t>generate  </a:t>
            </a:r>
            <a:r>
              <a:rPr sz="2800" spc="-195" dirty="0">
                <a:latin typeface="Times New Roman"/>
                <a:cs typeface="Times New Roman"/>
              </a:rPr>
              <a:t>amazing </a:t>
            </a:r>
            <a:r>
              <a:rPr sz="2800" spc="-170" dirty="0">
                <a:latin typeface="Times New Roman"/>
                <a:cs typeface="Times New Roman"/>
              </a:rPr>
              <a:t>value </a:t>
            </a:r>
            <a:r>
              <a:rPr sz="2800" spc="-125" dirty="0">
                <a:latin typeface="Times New Roman"/>
                <a:cs typeface="Times New Roman"/>
              </a:rPr>
              <a:t>from </a:t>
            </a:r>
            <a:r>
              <a:rPr sz="2800" spc="-75" dirty="0">
                <a:latin typeface="Times New Roman"/>
                <a:cs typeface="Times New Roman"/>
              </a:rPr>
              <a:t>their </a:t>
            </a:r>
            <a:r>
              <a:rPr sz="2800" spc="-180" dirty="0">
                <a:latin typeface="Times New Roman"/>
                <a:cs typeface="Times New Roman"/>
              </a:rPr>
              <a:t>big</a:t>
            </a:r>
            <a:r>
              <a:rPr sz="2800" spc="1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14388" y="1981200"/>
            <a:ext cx="4046220" cy="3996690"/>
            <a:chOff x="6914388" y="1981200"/>
            <a:chExt cx="4046220" cy="3996690"/>
          </a:xfrm>
        </p:grpSpPr>
        <p:sp>
          <p:nvSpPr>
            <p:cNvPr id="5" name="object 5"/>
            <p:cNvSpPr/>
            <p:nvPr/>
          </p:nvSpPr>
          <p:spPr>
            <a:xfrm>
              <a:off x="8901662" y="1990310"/>
              <a:ext cx="1952286" cy="204984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92539" y="3348227"/>
              <a:ext cx="2068068" cy="2301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14388" y="3348227"/>
              <a:ext cx="2068068" cy="23012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10400" y="1981200"/>
              <a:ext cx="1972055" cy="20680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39148" y="2008632"/>
              <a:ext cx="1881377" cy="19780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39148" y="2008632"/>
              <a:ext cx="1881505" cy="1978025"/>
            </a:xfrm>
            <a:custGeom>
              <a:avLst/>
              <a:gdLst/>
              <a:ahLst/>
              <a:cxnLst/>
              <a:rect l="l" t="t" r="r" b="b"/>
              <a:pathLst>
                <a:path w="1881504" h="1978025">
                  <a:moveTo>
                    <a:pt x="0" y="0"/>
                  </a:moveTo>
                  <a:lnTo>
                    <a:pt x="49331" y="610"/>
                  </a:lnTo>
                  <a:lnTo>
                    <a:pt x="98428" y="2432"/>
                  </a:lnTo>
                  <a:lnTo>
                    <a:pt x="147276" y="5454"/>
                  </a:lnTo>
                  <a:lnTo>
                    <a:pt x="195856" y="9664"/>
                  </a:lnTo>
                  <a:lnTo>
                    <a:pt x="244152" y="15048"/>
                  </a:lnTo>
                  <a:lnTo>
                    <a:pt x="292146" y="21596"/>
                  </a:lnTo>
                  <a:lnTo>
                    <a:pt x="339823" y="29294"/>
                  </a:lnTo>
                  <a:lnTo>
                    <a:pt x="387165" y="38130"/>
                  </a:lnTo>
                  <a:lnTo>
                    <a:pt x="434155" y="48093"/>
                  </a:lnTo>
                  <a:lnTo>
                    <a:pt x="480776" y="59169"/>
                  </a:lnTo>
                  <a:lnTo>
                    <a:pt x="527011" y="71346"/>
                  </a:lnTo>
                  <a:lnTo>
                    <a:pt x="572843" y="84612"/>
                  </a:lnTo>
                  <a:lnTo>
                    <a:pt x="618255" y="98954"/>
                  </a:lnTo>
                  <a:lnTo>
                    <a:pt x="663231" y="114361"/>
                  </a:lnTo>
                  <a:lnTo>
                    <a:pt x="707754" y="130820"/>
                  </a:lnTo>
                  <a:lnTo>
                    <a:pt x="751805" y="148319"/>
                  </a:lnTo>
                  <a:lnTo>
                    <a:pt x="795370" y="166845"/>
                  </a:lnTo>
                  <a:lnTo>
                    <a:pt x="838429" y="186386"/>
                  </a:lnTo>
                  <a:lnTo>
                    <a:pt x="880968" y="206930"/>
                  </a:lnTo>
                  <a:lnTo>
                    <a:pt x="922968" y="228464"/>
                  </a:lnTo>
                  <a:lnTo>
                    <a:pt x="964413" y="250976"/>
                  </a:lnTo>
                  <a:lnTo>
                    <a:pt x="1005286" y="274454"/>
                  </a:lnTo>
                  <a:lnTo>
                    <a:pt x="1045569" y="298885"/>
                  </a:lnTo>
                  <a:lnTo>
                    <a:pt x="1085247" y="324258"/>
                  </a:lnTo>
                  <a:lnTo>
                    <a:pt x="1124302" y="350559"/>
                  </a:lnTo>
                  <a:lnTo>
                    <a:pt x="1162716" y="377777"/>
                  </a:lnTo>
                  <a:lnTo>
                    <a:pt x="1200474" y="405899"/>
                  </a:lnTo>
                  <a:lnTo>
                    <a:pt x="1237558" y="434913"/>
                  </a:lnTo>
                  <a:lnTo>
                    <a:pt x="1273951" y="464806"/>
                  </a:lnTo>
                  <a:lnTo>
                    <a:pt x="1309636" y="495567"/>
                  </a:lnTo>
                  <a:lnTo>
                    <a:pt x="1344597" y="527182"/>
                  </a:lnTo>
                  <a:lnTo>
                    <a:pt x="1378816" y="559640"/>
                  </a:lnTo>
                  <a:lnTo>
                    <a:pt x="1412277" y="592929"/>
                  </a:lnTo>
                  <a:lnTo>
                    <a:pt x="1444962" y="627035"/>
                  </a:lnTo>
                  <a:lnTo>
                    <a:pt x="1476855" y="661947"/>
                  </a:lnTo>
                  <a:lnTo>
                    <a:pt x="1507939" y="697652"/>
                  </a:lnTo>
                  <a:lnTo>
                    <a:pt x="1538196" y="734138"/>
                  </a:lnTo>
                  <a:lnTo>
                    <a:pt x="1567610" y="771393"/>
                  </a:lnTo>
                  <a:lnTo>
                    <a:pt x="1596163" y="809404"/>
                  </a:lnTo>
                  <a:lnTo>
                    <a:pt x="1623840" y="848159"/>
                  </a:lnTo>
                  <a:lnTo>
                    <a:pt x="1650622" y="887646"/>
                  </a:lnTo>
                  <a:lnTo>
                    <a:pt x="1676494" y="927853"/>
                  </a:lnTo>
                  <a:lnTo>
                    <a:pt x="1701438" y="968766"/>
                  </a:lnTo>
                  <a:lnTo>
                    <a:pt x="1725436" y="1010375"/>
                  </a:lnTo>
                  <a:lnTo>
                    <a:pt x="1748473" y="1052665"/>
                  </a:lnTo>
                  <a:lnTo>
                    <a:pt x="1770531" y="1095626"/>
                  </a:lnTo>
                  <a:lnTo>
                    <a:pt x="1791594" y="1139245"/>
                  </a:lnTo>
                  <a:lnTo>
                    <a:pt x="1811644" y="1183509"/>
                  </a:lnTo>
                  <a:lnTo>
                    <a:pt x="1830664" y="1228406"/>
                  </a:lnTo>
                  <a:lnTo>
                    <a:pt x="1848637" y="1273924"/>
                  </a:lnTo>
                  <a:lnTo>
                    <a:pt x="1865548" y="1320051"/>
                  </a:lnTo>
                  <a:lnTo>
                    <a:pt x="1881377" y="1366773"/>
                  </a:lnTo>
                  <a:lnTo>
                    <a:pt x="0" y="197802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5597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39148" y="3375405"/>
              <a:ext cx="1978286" cy="22115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39148" y="3375405"/>
              <a:ext cx="1978660" cy="2211705"/>
            </a:xfrm>
            <a:custGeom>
              <a:avLst/>
              <a:gdLst/>
              <a:ahLst/>
              <a:cxnLst/>
              <a:rect l="l" t="t" r="r" b="b"/>
              <a:pathLst>
                <a:path w="1978659" h="2211704">
                  <a:moveTo>
                    <a:pt x="1881377" y="0"/>
                  </a:moveTo>
                  <a:lnTo>
                    <a:pt x="1896039" y="47107"/>
                  </a:lnTo>
                  <a:lnTo>
                    <a:pt x="1909476" y="94366"/>
                  </a:lnTo>
                  <a:lnTo>
                    <a:pt x="1921695" y="141759"/>
                  </a:lnTo>
                  <a:lnTo>
                    <a:pt x="1932701" y="189263"/>
                  </a:lnTo>
                  <a:lnTo>
                    <a:pt x="1942502" y="236861"/>
                  </a:lnTo>
                  <a:lnTo>
                    <a:pt x="1951104" y="284532"/>
                  </a:lnTo>
                  <a:lnTo>
                    <a:pt x="1958513" y="332255"/>
                  </a:lnTo>
                  <a:lnTo>
                    <a:pt x="1964736" y="380012"/>
                  </a:lnTo>
                  <a:lnTo>
                    <a:pt x="1969780" y="427782"/>
                  </a:lnTo>
                  <a:lnTo>
                    <a:pt x="1973650" y="475544"/>
                  </a:lnTo>
                  <a:lnTo>
                    <a:pt x="1976353" y="523280"/>
                  </a:lnTo>
                  <a:lnTo>
                    <a:pt x="1977897" y="570970"/>
                  </a:lnTo>
                  <a:lnTo>
                    <a:pt x="1978286" y="618593"/>
                  </a:lnTo>
                  <a:lnTo>
                    <a:pt x="1977529" y="666129"/>
                  </a:lnTo>
                  <a:lnTo>
                    <a:pt x="1975631" y="713559"/>
                  </a:lnTo>
                  <a:lnTo>
                    <a:pt x="1972598" y="760862"/>
                  </a:lnTo>
                  <a:lnTo>
                    <a:pt x="1968438" y="808020"/>
                  </a:lnTo>
                  <a:lnTo>
                    <a:pt x="1963156" y="855011"/>
                  </a:lnTo>
                  <a:lnTo>
                    <a:pt x="1956760" y="901815"/>
                  </a:lnTo>
                  <a:lnTo>
                    <a:pt x="1949255" y="948414"/>
                  </a:lnTo>
                  <a:lnTo>
                    <a:pt x="1940648" y="994787"/>
                  </a:lnTo>
                  <a:lnTo>
                    <a:pt x="1930946" y="1040914"/>
                  </a:lnTo>
                  <a:lnTo>
                    <a:pt x="1920155" y="1086775"/>
                  </a:lnTo>
                  <a:lnTo>
                    <a:pt x="1908282" y="1132351"/>
                  </a:lnTo>
                  <a:lnTo>
                    <a:pt x="1895333" y="1177621"/>
                  </a:lnTo>
                  <a:lnTo>
                    <a:pt x="1881314" y="1222565"/>
                  </a:lnTo>
                  <a:lnTo>
                    <a:pt x="1866232" y="1267164"/>
                  </a:lnTo>
                  <a:lnTo>
                    <a:pt x="1850094" y="1311397"/>
                  </a:lnTo>
                  <a:lnTo>
                    <a:pt x="1832906" y="1355245"/>
                  </a:lnTo>
                  <a:lnTo>
                    <a:pt x="1814674" y="1398688"/>
                  </a:lnTo>
                  <a:lnTo>
                    <a:pt x="1795406" y="1441705"/>
                  </a:lnTo>
                  <a:lnTo>
                    <a:pt x="1775106" y="1484278"/>
                  </a:lnTo>
                  <a:lnTo>
                    <a:pt x="1753783" y="1526385"/>
                  </a:lnTo>
                  <a:lnTo>
                    <a:pt x="1731442" y="1568008"/>
                  </a:lnTo>
                  <a:lnTo>
                    <a:pt x="1708090" y="1609126"/>
                  </a:lnTo>
                  <a:lnTo>
                    <a:pt x="1683733" y="1649718"/>
                  </a:lnTo>
                  <a:lnTo>
                    <a:pt x="1658378" y="1689767"/>
                  </a:lnTo>
                  <a:lnTo>
                    <a:pt x="1632032" y="1729250"/>
                  </a:lnTo>
                  <a:lnTo>
                    <a:pt x="1604700" y="1768149"/>
                  </a:lnTo>
                  <a:lnTo>
                    <a:pt x="1576390" y="1806444"/>
                  </a:lnTo>
                  <a:lnTo>
                    <a:pt x="1547107" y="1844114"/>
                  </a:lnTo>
                  <a:lnTo>
                    <a:pt x="1516859" y="1881139"/>
                  </a:lnTo>
                  <a:lnTo>
                    <a:pt x="1485651" y="1917501"/>
                  </a:lnTo>
                  <a:lnTo>
                    <a:pt x="1453490" y="1953178"/>
                  </a:lnTo>
                  <a:lnTo>
                    <a:pt x="1420384" y="1988152"/>
                  </a:lnTo>
                  <a:lnTo>
                    <a:pt x="1386337" y="2022401"/>
                  </a:lnTo>
                  <a:lnTo>
                    <a:pt x="1351357" y="2055907"/>
                  </a:lnTo>
                  <a:lnTo>
                    <a:pt x="1315450" y="2088648"/>
                  </a:lnTo>
                  <a:lnTo>
                    <a:pt x="1278623" y="2120606"/>
                  </a:lnTo>
                  <a:lnTo>
                    <a:pt x="1240882" y="2151760"/>
                  </a:lnTo>
                  <a:lnTo>
                    <a:pt x="1202234" y="2182091"/>
                  </a:lnTo>
                  <a:lnTo>
                    <a:pt x="1162684" y="2211578"/>
                  </a:lnTo>
                  <a:lnTo>
                    <a:pt x="0" y="611251"/>
                  </a:lnTo>
                  <a:lnTo>
                    <a:pt x="1881377" y="0"/>
                  </a:lnTo>
                  <a:close/>
                </a:path>
              </a:pathLst>
            </a:custGeom>
            <a:ln w="9143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76463" y="3986657"/>
              <a:ext cx="2325370" cy="1978660"/>
            </a:xfrm>
            <a:custGeom>
              <a:avLst/>
              <a:gdLst/>
              <a:ahLst/>
              <a:cxnLst/>
              <a:rect l="l" t="t" r="r" b="b"/>
              <a:pathLst>
                <a:path w="2325370" h="1978660">
                  <a:moveTo>
                    <a:pt x="1162684" y="0"/>
                  </a:moveTo>
                  <a:lnTo>
                    <a:pt x="0" y="1600327"/>
                  </a:lnTo>
                  <a:lnTo>
                    <a:pt x="40266" y="1628831"/>
                  </a:lnTo>
                  <a:lnTo>
                    <a:pt x="81056" y="1656217"/>
                  </a:lnTo>
                  <a:lnTo>
                    <a:pt x="122350" y="1682485"/>
                  </a:lnTo>
                  <a:lnTo>
                    <a:pt x="164125" y="1707636"/>
                  </a:lnTo>
                  <a:lnTo>
                    <a:pt x="206360" y="1731669"/>
                  </a:lnTo>
                  <a:lnTo>
                    <a:pt x="249036" y="1754584"/>
                  </a:lnTo>
                  <a:lnTo>
                    <a:pt x="292131" y="1776381"/>
                  </a:lnTo>
                  <a:lnTo>
                    <a:pt x="335624" y="1797060"/>
                  </a:lnTo>
                  <a:lnTo>
                    <a:pt x="379495" y="1816622"/>
                  </a:lnTo>
                  <a:lnTo>
                    <a:pt x="423721" y="1835066"/>
                  </a:lnTo>
                  <a:lnTo>
                    <a:pt x="468282" y="1852392"/>
                  </a:lnTo>
                  <a:lnTo>
                    <a:pt x="513158" y="1868600"/>
                  </a:lnTo>
                  <a:lnTo>
                    <a:pt x="558327" y="1883690"/>
                  </a:lnTo>
                  <a:lnTo>
                    <a:pt x="603769" y="1897663"/>
                  </a:lnTo>
                  <a:lnTo>
                    <a:pt x="649462" y="1910518"/>
                  </a:lnTo>
                  <a:lnTo>
                    <a:pt x="695385" y="1922255"/>
                  </a:lnTo>
                  <a:lnTo>
                    <a:pt x="741518" y="1932874"/>
                  </a:lnTo>
                  <a:lnTo>
                    <a:pt x="787839" y="1942375"/>
                  </a:lnTo>
                  <a:lnTo>
                    <a:pt x="834328" y="1950759"/>
                  </a:lnTo>
                  <a:lnTo>
                    <a:pt x="880964" y="1958025"/>
                  </a:lnTo>
                  <a:lnTo>
                    <a:pt x="927725" y="1964173"/>
                  </a:lnTo>
                  <a:lnTo>
                    <a:pt x="974591" y="1969203"/>
                  </a:lnTo>
                  <a:lnTo>
                    <a:pt x="1021541" y="1973115"/>
                  </a:lnTo>
                  <a:lnTo>
                    <a:pt x="1068554" y="1975910"/>
                  </a:lnTo>
                  <a:lnTo>
                    <a:pt x="1115609" y="1977586"/>
                  </a:lnTo>
                  <a:lnTo>
                    <a:pt x="1162685" y="1978145"/>
                  </a:lnTo>
                  <a:lnTo>
                    <a:pt x="1209760" y="1977586"/>
                  </a:lnTo>
                  <a:lnTo>
                    <a:pt x="1256815" y="1975910"/>
                  </a:lnTo>
                  <a:lnTo>
                    <a:pt x="1303828" y="1973115"/>
                  </a:lnTo>
                  <a:lnTo>
                    <a:pt x="1350778" y="1969203"/>
                  </a:lnTo>
                  <a:lnTo>
                    <a:pt x="1397644" y="1964173"/>
                  </a:lnTo>
                  <a:lnTo>
                    <a:pt x="1444405" y="1958025"/>
                  </a:lnTo>
                  <a:lnTo>
                    <a:pt x="1491041" y="1950759"/>
                  </a:lnTo>
                  <a:lnTo>
                    <a:pt x="1537530" y="1942375"/>
                  </a:lnTo>
                  <a:lnTo>
                    <a:pt x="1583851" y="1932874"/>
                  </a:lnTo>
                  <a:lnTo>
                    <a:pt x="1629984" y="1922255"/>
                  </a:lnTo>
                  <a:lnTo>
                    <a:pt x="1675907" y="1910518"/>
                  </a:lnTo>
                  <a:lnTo>
                    <a:pt x="1721600" y="1897663"/>
                  </a:lnTo>
                  <a:lnTo>
                    <a:pt x="1767042" y="1883690"/>
                  </a:lnTo>
                  <a:lnTo>
                    <a:pt x="1812211" y="1868600"/>
                  </a:lnTo>
                  <a:lnTo>
                    <a:pt x="1857087" y="1852392"/>
                  </a:lnTo>
                  <a:lnTo>
                    <a:pt x="1901648" y="1835066"/>
                  </a:lnTo>
                  <a:lnTo>
                    <a:pt x="1945874" y="1816622"/>
                  </a:lnTo>
                  <a:lnTo>
                    <a:pt x="1989745" y="1797060"/>
                  </a:lnTo>
                  <a:lnTo>
                    <a:pt x="2033238" y="1776381"/>
                  </a:lnTo>
                  <a:lnTo>
                    <a:pt x="2076333" y="1754584"/>
                  </a:lnTo>
                  <a:lnTo>
                    <a:pt x="2119009" y="1731669"/>
                  </a:lnTo>
                  <a:lnTo>
                    <a:pt x="2161244" y="1707636"/>
                  </a:lnTo>
                  <a:lnTo>
                    <a:pt x="2203019" y="1682485"/>
                  </a:lnTo>
                  <a:lnTo>
                    <a:pt x="2244313" y="1656217"/>
                  </a:lnTo>
                  <a:lnTo>
                    <a:pt x="2285103" y="1628831"/>
                  </a:lnTo>
                  <a:lnTo>
                    <a:pt x="2325369" y="1600327"/>
                  </a:lnTo>
                  <a:lnTo>
                    <a:pt x="1162684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76463" y="3986657"/>
              <a:ext cx="2325370" cy="1978660"/>
            </a:xfrm>
            <a:custGeom>
              <a:avLst/>
              <a:gdLst/>
              <a:ahLst/>
              <a:cxnLst/>
              <a:rect l="l" t="t" r="r" b="b"/>
              <a:pathLst>
                <a:path w="2325370" h="1978660">
                  <a:moveTo>
                    <a:pt x="2325369" y="1600327"/>
                  </a:moveTo>
                  <a:lnTo>
                    <a:pt x="2285103" y="1628831"/>
                  </a:lnTo>
                  <a:lnTo>
                    <a:pt x="2244313" y="1656217"/>
                  </a:lnTo>
                  <a:lnTo>
                    <a:pt x="2203019" y="1682485"/>
                  </a:lnTo>
                  <a:lnTo>
                    <a:pt x="2161244" y="1707636"/>
                  </a:lnTo>
                  <a:lnTo>
                    <a:pt x="2119009" y="1731669"/>
                  </a:lnTo>
                  <a:lnTo>
                    <a:pt x="2076333" y="1754584"/>
                  </a:lnTo>
                  <a:lnTo>
                    <a:pt x="2033238" y="1776381"/>
                  </a:lnTo>
                  <a:lnTo>
                    <a:pt x="1989745" y="1797060"/>
                  </a:lnTo>
                  <a:lnTo>
                    <a:pt x="1945874" y="1816622"/>
                  </a:lnTo>
                  <a:lnTo>
                    <a:pt x="1901648" y="1835066"/>
                  </a:lnTo>
                  <a:lnTo>
                    <a:pt x="1857087" y="1852392"/>
                  </a:lnTo>
                  <a:lnTo>
                    <a:pt x="1812211" y="1868600"/>
                  </a:lnTo>
                  <a:lnTo>
                    <a:pt x="1767042" y="1883690"/>
                  </a:lnTo>
                  <a:lnTo>
                    <a:pt x="1721600" y="1897663"/>
                  </a:lnTo>
                  <a:lnTo>
                    <a:pt x="1675907" y="1910518"/>
                  </a:lnTo>
                  <a:lnTo>
                    <a:pt x="1629984" y="1922255"/>
                  </a:lnTo>
                  <a:lnTo>
                    <a:pt x="1583851" y="1932874"/>
                  </a:lnTo>
                  <a:lnTo>
                    <a:pt x="1537530" y="1942375"/>
                  </a:lnTo>
                  <a:lnTo>
                    <a:pt x="1491041" y="1950759"/>
                  </a:lnTo>
                  <a:lnTo>
                    <a:pt x="1444405" y="1958025"/>
                  </a:lnTo>
                  <a:lnTo>
                    <a:pt x="1397644" y="1964173"/>
                  </a:lnTo>
                  <a:lnTo>
                    <a:pt x="1350778" y="1969203"/>
                  </a:lnTo>
                  <a:lnTo>
                    <a:pt x="1303828" y="1973115"/>
                  </a:lnTo>
                  <a:lnTo>
                    <a:pt x="1256815" y="1975910"/>
                  </a:lnTo>
                  <a:lnTo>
                    <a:pt x="1209760" y="1977586"/>
                  </a:lnTo>
                  <a:lnTo>
                    <a:pt x="1162685" y="1978145"/>
                  </a:lnTo>
                  <a:lnTo>
                    <a:pt x="1115609" y="1977586"/>
                  </a:lnTo>
                  <a:lnTo>
                    <a:pt x="1068554" y="1975910"/>
                  </a:lnTo>
                  <a:lnTo>
                    <a:pt x="1021541" y="1973115"/>
                  </a:lnTo>
                  <a:lnTo>
                    <a:pt x="974591" y="1969203"/>
                  </a:lnTo>
                  <a:lnTo>
                    <a:pt x="927725" y="1964173"/>
                  </a:lnTo>
                  <a:lnTo>
                    <a:pt x="880964" y="1958025"/>
                  </a:lnTo>
                  <a:lnTo>
                    <a:pt x="834328" y="1950759"/>
                  </a:lnTo>
                  <a:lnTo>
                    <a:pt x="787839" y="1942375"/>
                  </a:lnTo>
                  <a:lnTo>
                    <a:pt x="741518" y="1932874"/>
                  </a:lnTo>
                  <a:lnTo>
                    <a:pt x="695385" y="1922255"/>
                  </a:lnTo>
                  <a:lnTo>
                    <a:pt x="649462" y="1910518"/>
                  </a:lnTo>
                  <a:lnTo>
                    <a:pt x="603769" y="1897663"/>
                  </a:lnTo>
                  <a:lnTo>
                    <a:pt x="558327" y="1883690"/>
                  </a:lnTo>
                  <a:lnTo>
                    <a:pt x="513158" y="1868600"/>
                  </a:lnTo>
                  <a:lnTo>
                    <a:pt x="468282" y="1852392"/>
                  </a:lnTo>
                  <a:lnTo>
                    <a:pt x="423721" y="1835066"/>
                  </a:lnTo>
                  <a:lnTo>
                    <a:pt x="379495" y="1816622"/>
                  </a:lnTo>
                  <a:lnTo>
                    <a:pt x="335624" y="1797060"/>
                  </a:lnTo>
                  <a:lnTo>
                    <a:pt x="292131" y="1776381"/>
                  </a:lnTo>
                  <a:lnTo>
                    <a:pt x="249036" y="1754584"/>
                  </a:lnTo>
                  <a:lnTo>
                    <a:pt x="206360" y="1731669"/>
                  </a:lnTo>
                  <a:lnTo>
                    <a:pt x="164125" y="1707636"/>
                  </a:lnTo>
                  <a:lnTo>
                    <a:pt x="122350" y="1682485"/>
                  </a:lnTo>
                  <a:lnTo>
                    <a:pt x="81056" y="1656217"/>
                  </a:lnTo>
                  <a:lnTo>
                    <a:pt x="40266" y="1628831"/>
                  </a:lnTo>
                  <a:lnTo>
                    <a:pt x="0" y="1600327"/>
                  </a:lnTo>
                  <a:lnTo>
                    <a:pt x="1162684" y="0"/>
                  </a:lnTo>
                  <a:lnTo>
                    <a:pt x="2325369" y="1600327"/>
                  </a:lnTo>
                  <a:close/>
                </a:path>
              </a:pathLst>
            </a:custGeom>
            <a:ln w="25908">
              <a:solidFill>
                <a:srgbClr val="7878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60969" y="3375405"/>
              <a:ext cx="1978179" cy="22115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60969" y="3375405"/>
              <a:ext cx="1978660" cy="2211705"/>
            </a:xfrm>
            <a:custGeom>
              <a:avLst/>
              <a:gdLst/>
              <a:ahLst/>
              <a:cxnLst/>
              <a:rect l="l" t="t" r="r" b="b"/>
              <a:pathLst>
                <a:path w="1978659" h="2211704">
                  <a:moveTo>
                    <a:pt x="815494" y="2211578"/>
                  </a:moveTo>
                  <a:lnTo>
                    <a:pt x="775945" y="2182091"/>
                  </a:lnTo>
                  <a:lnTo>
                    <a:pt x="737297" y="2151760"/>
                  </a:lnTo>
                  <a:lnTo>
                    <a:pt x="699557" y="2120606"/>
                  </a:lnTo>
                  <a:lnTo>
                    <a:pt x="662730" y="2088648"/>
                  </a:lnTo>
                  <a:lnTo>
                    <a:pt x="626825" y="2055907"/>
                  </a:lnTo>
                  <a:lnTo>
                    <a:pt x="591846" y="2022401"/>
                  </a:lnTo>
                  <a:lnTo>
                    <a:pt x="557801" y="1988152"/>
                  </a:lnTo>
                  <a:lnTo>
                    <a:pt x="524696" y="1953178"/>
                  </a:lnTo>
                  <a:lnTo>
                    <a:pt x="492538" y="1917501"/>
                  </a:lnTo>
                  <a:lnTo>
                    <a:pt x="461332" y="1881139"/>
                  </a:lnTo>
                  <a:lnTo>
                    <a:pt x="431086" y="1844114"/>
                  </a:lnTo>
                  <a:lnTo>
                    <a:pt x="401806" y="1806444"/>
                  </a:lnTo>
                  <a:lnTo>
                    <a:pt x="373499" y="1768149"/>
                  </a:lnTo>
                  <a:lnTo>
                    <a:pt x="346170" y="1729250"/>
                  </a:lnTo>
                  <a:lnTo>
                    <a:pt x="319826" y="1689767"/>
                  </a:lnTo>
                  <a:lnTo>
                    <a:pt x="294474" y="1649718"/>
                  </a:lnTo>
                  <a:lnTo>
                    <a:pt x="270121" y="1609126"/>
                  </a:lnTo>
                  <a:lnTo>
                    <a:pt x="246772" y="1568008"/>
                  </a:lnTo>
                  <a:lnTo>
                    <a:pt x="224434" y="1526385"/>
                  </a:lnTo>
                  <a:lnTo>
                    <a:pt x="203114" y="1484278"/>
                  </a:lnTo>
                  <a:lnTo>
                    <a:pt x="182819" y="1441705"/>
                  </a:lnTo>
                  <a:lnTo>
                    <a:pt x="163553" y="1398688"/>
                  </a:lnTo>
                  <a:lnTo>
                    <a:pt x="145325" y="1355245"/>
                  </a:lnTo>
                  <a:lnTo>
                    <a:pt x="128141" y="1311397"/>
                  </a:lnTo>
                  <a:lnTo>
                    <a:pt x="112006" y="1267164"/>
                  </a:lnTo>
                  <a:lnTo>
                    <a:pt x="96928" y="1222565"/>
                  </a:lnTo>
                  <a:lnTo>
                    <a:pt x="82913" y="1177621"/>
                  </a:lnTo>
                  <a:lnTo>
                    <a:pt x="69968" y="1132351"/>
                  </a:lnTo>
                  <a:lnTo>
                    <a:pt x="58098" y="1086775"/>
                  </a:lnTo>
                  <a:lnTo>
                    <a:pt x="47311" y="1040914"/>
                  </a:lnTo>
                  <a:lnTo>
                    <a:pt x="37612" y="994787"/>
                  </a:lnTo>
                  <a:lnTo>
                    <a:pt x="29009" y="948414"/>
                  </a:lnTo>
                  <a:lnTo>
                    <a:pt x="21508" y="901815"/>
                  </a:lnTo>
                  <a:lnTo>
                    <a:pt x="15115" y="855011"/>
                  </a:lnTo>
                  <a:lnTo>
                    <a:pt x="9836" y="808020"/>
                  </a:lnTo>
                  <a:lnTo>
                    <a:pt x="5679" y="760862"/>
                  </a:lnTo>
                  <a:lnTo>
                    <a:pt x="2650" y="713559"/>
                  </a:lnTo>
                  <a:lnTo>
                    <a:pt x="754" y="666129"/>
                  </a:lnTo>
                  <a:lnTo>
                    <a:pt x="0" y="618593"/>
                  </a:lnTo>
                  <a:lnTo>
                    <a:pt x="392" y="570970"/>
                  </a:lnTo>
                  <a:lnTo>
                    <a:pt x="1938" y="523280"/>
                  </a:lnTo>
                  <a:lnTo>
                    <a:pt x="4644" y="475544"/>
                  </a:lnTo>
                  <a:lnTo>
                    <a:pt x="8516" y="427782"/>
                  </a:lnTo>
                  <a:lnTo>
                    <a:pt x="13562" y="380012"/>
                  </a:lnTo>
                  <a:lnTo>
                    <a:pt x="19786" y="332255"/>
                  </a:lnTo>
                  <a:lnTo>
                    <a:pt x="27197" y="284532"/>
                  </a:lnTo>
                  <a:lnTo>
                    <a:pt x="35800" y="236861"/>
                  </a:lnTo>
                  <a:lnTo>
                    <a:pt x="45602" y="189263"/>
                  </a:lnTo>
                  <a:lnTo>
                    <a:pt x="56610" y="141759"/>
                  </a:lnTo>
                  <a:lnTo>
                    <a:pt x="68829" y="94366"/>
                  </a:lnTo>
                  <a:lnTo>
                    <a:pt x="82266" y="47107"/>
                  </a:lnTo>
                  <a:lnTo>
                    <a:pt x="96928" y="0"/>
                  </a:lnTo>
                  <a:lnTo>
                    <a:pt x="1978179" y="611251"/>
                  </a:lnTo>
                  <a:lnTo>
                    <a:pt x="815494" y="2211578"/>
                  </a:lnTo>
                  <a:close/>
                </a:path>
              </a:pathLst>
            </a:custGeom>
            <a:ln w="9144">
              <a:solidFill>
                <a:srgbClr val="FFB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57898" y="2008632"/>
              <a:ext cx="1881251" cy="19780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57898" y="2008632"/>
              <a:ext cx="1881505" cy="1978025"/>
            </a:xfrm>
            <a:custGeom>
              <a:avLst/>
              <a:gdLst/>
              <a:ahLst/>
              <a:cxnLst/>
              <a:rect l="l" t="t" r="r" b="b"/>
              <a:pathLst>
                <a:path w="1881504" h="1978025">
                  <a:moveTo>
                    <a:pt x="0" y="1366773"/>
                  </a:moveTo>
                  <a:lnTo>
                    <a:pt x="15822" y="1320051"/>
                  </a:lnTo>
                  <a:lnTo>
                    <a:pt x="32725" y="1273924"/>
                  </a:lnTo>
                  <a:lnTo>
                    <a:pt x="50692" y="1228406"/>
                  </a:lnTo>
                  <a:lnTo>
                    <a:pt x="69706" y="1183509"/>
                  </a:lnTo>
                  <a:lnTo>
                    <a:pt x="89750" y="1139245"/>
                  </a:lnTo>
                  <a:lnTo>
                    <a:pt x="110807" y="1095626"/>
                  </a:lnTo>
                  <a:lnTo>
                    <a:pt x="132859" y="1052665"/>
                  </a:lnTo>
                  <a:lnTo>
                    <a:pt x="155891" y="1010375"/>
                  </a:lnTo>
                  <a:lnTo>
                    <a:pt x="179884" y="968766"/>
                  </a:lnTo>
                  <a:lnTo>
                    <a:pt x="204823" y="927853"/>
                  </a:lnTo>
                  <a:lnTo>
                    <a:pt x="230690" y="887646"/>
                  </a:lnTo>
                  <a:lnTo>
                    <a:pt x="257468" y="848159"/>
                  </a:lnTo>
                  <a:lnTo>
                    <a:pt x="285140" y="809404"/>
                  </a:lnTo>
                  <a:lnTo>
                    <a:pt x="313690" y="771393"/>
                  </a:lnTo>
                  <a:lnTo>
                    <a:pt x="343100" y="734138"/>
                  </a:lnTo>
                  <a:lnTo>
                    <a:pt x="373354" y="697652"/>
                  </a:lnTo>
                  <a:lnTo>
                    <a:pt x="404434" y="661947"/>
                  </a:lnTo>
                  <a:lnTo>
                    <a:pt x="436323" y="627035"/>
                  </a:lnTo>
                  <a:lnTo>
                    <a:pt x="469005" y="592929"/>
                  </a:lnTo>
                  <a:lnTo>
                    <a:pt x="502463" y="559640"/>
                  </a:lnTo>
                  <a:lnTo>
                    <a:pt x="536680" y="527182"/>
                  </a:lnTo>
                  <a:lnTo>
                    <a:pt x="571638" y="495567"/>
                  </a:lnTo>
                  <a:lnTo>
                    <a:pt x="607321" y="464806"/>
                  </a:lnTo>
                  <a:lnTo>
                    <a:pt x="643712" y="434913"/>
                  </a:lnTo>
                  <a:lnTo>
                    <a:pt x="680794" y="405899"/>
                  </a:lnTo>
                  <a:lnTo>
                    <a:pt x="718550" y="377777"/>
                  </a:lnTo>
                  <a:lnTo>
                    <a:pt x="756962" y="350559"/>
                  </a:lnTo>
                  <a:lnTo>
                    <a:pt x="796015" y="324258"/>
                  </a:lnTo>
                  <a:lnTo>
                    <a:pt x="835692" y="298885"/>
                  </a:lnTo>
                  <a:lnTo>
                    <a:pt x="875974" y="274454"/>
                  </a:lnTo>
                  <a:lnTo>
                    <a:pt x="916845" y="250976"/>
                  </a:lnTo>
                  <a:lnTo>
                    <a:pt x="958289" y="228464"/>
                  </a:lnTo>
                  <a:lnTo>
                    <a:pt x="1000288" y="206930"/>
                  </a:lnTo>
                  <a:lnTo>
                    <a:pt x="1042826" y="186386"/>
                  </a:lnTo>
                  <a:lnTo>
                    <a:pt x="1085885" y="166845"/>
                  </a:lnTo>
                  <a:lnTo>
                    <a:pt x="1129448" y="148319"/>
                  </a:lnTo>
                  <a:lnTo>
                    <a:pt x="1173500" y="130820"/>
                  </a:lnTo>
                  <a:lnTo>
                    <a:pt x="1218021" y="114361"/>
                  </a:lnTo>
                  <a:lnTo>
                    <a:pt x="1262997" y="98954"/>
                  </a:lnTo>
                  <a:lnTo>
                    <a:pt x="1308409" y="84612"/>
                  </a:lnTo>
                  <a:lnTo>
                    <a:pt x="1354241" y="71346"/>
                  </a:lnTo>
                  <a:lnTo>
                    <a:pt x="1400475" y="59169"/>
                  </a:lnTo>
                  <a:lnTo>
                    <a:pt x="1447096" y="48093"/>
                  </a:lnTo>
                  <a:lnTo>
                    <a:pt x="1494086" y="38130"/>
                  </a:lnTo>
                  <a:lnTo>
                    <a:pt x="1541427" y="29294"/>
                  </a:lnTo>
                  <a:lnTo>
                    <a:pt x="1589104" y="21596"/>
                  </a:lnTo>
                  <a:lnTo>
                    <a:pt x="1637098" y="15048"/>
                  </a:lnTo>
                  <a:lnTo>
                    <a:pt x="1685394" y="9664"/>
                  </a:lnTo>
                  <a:lnTo>
                    <a:pt x="1733974" y="5454"/>
                  </a:lnTo>
                  <a:lnTo>
                    <a:pt x="1782822" y="2432"/>
                  </a:lnTo>
                  <a:lnTo>
                    <a:pt x="1831919" y="610"/>
                  </a:lnTo>
                  <a:lnTo>
                    <a:pt x="1881251" y="0"/>
                  </a:lnTo>
                  <a:lnTo>
                    <a:pt x="1881251" y="1978024"/>
                  </a:lnTo>
                  <a:lnTo>
                    <a:pt x="0" y="1366773"/>
                  </a:lnTo>
                  <a:close/>
                </a:path>
              </a:pathLst>
            </a:custGeom>
            <a:ln w="9144">
              <a:solidFill>
                <a:srgbClr val="3E6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205086" y="2659126"/>
            <a:ext cx="115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55" dirty="0">
                <a:latin typeface="Times New Roman"/>
                <a:cs typeface="Times New Roman"/>
              </a:rPr>
              <a:t>V</a:t>
            </a:r>
            <a:r>
              <a:rPr sz="3200" spc="-140" dirty="0">
                <a:latin typeface="Times New Roman"/>
                <a:cs typeface="Times New Roman"/>
              </a:rPr>
              <a:t>olume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27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58273" y="3925900"/>
            <a:ext cx="1211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15" dirty="0">
                <a:latin typeface="Times New Roman"/>
                <a:cs typeface="Times New Roman"/>
              </a:rPr>
              <a:t>Velocity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54008" y="5269788"/>
            <a:ext cx="95821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9" dirty="0">
                <a:latin typeface="Arial"/>
                <a:cs typeface="Arial"/>
              </a:rPr>
              <a:t>V</a:t>
            </a:r>
            <a:r>
              <a:rPr sz="3200" b="1" spc="-175" dirty="0">
                <a:latin typeface="Arial"/>
                <a:cs typeface="Arial"/>
              </a:rPr>
              <a:t>alue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52309" y="3925900"/>
            <a:ext cx="1217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755" dirty="0">
                <a:latin typeface="Times New Roman"/>
                <a:cs typeface="Times New Roman"/>
              </a:rPr>
              <a:t>V</a:t>
            </a:r>
            <a:r>
              <a:rPr sz="3200" spc="-130" dirty="0">
                <a:latin typeface="Times New Roman"/>
                <a:cs typeface="Times New Roman"/>
              </a:rPr>
              <a:t>eracity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99984" y="2611627"/>
            <a:ext cx="10750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95" dirty="0">
                <a:latin typeface="Times New Roman"/>
                <a:cs typeface="Times New Roman"/>
              </a:rPr>
              <a:t>V</a:t>
            </a:r>
            <a:r>
              <a:rPr sz="3200" spc="-130" dirty="0">
                <a:latin typeface="Times New Roman"/>
                <a:cs typeface="Times New Roman"/>
              </a:rPr>
              <a:t>a</a:t>
            </a:r>
            <a:r>
              <a:rPr sz="3200" spc="-35" dirty="0">
                <a:latin typeface="Times New Roman"/>
                <a:cs typeface="Times New Roman"/>
              </a:rPr>
              <a:t>r</a:t>
            </a:r>
            <a:r>
              <a:rPr sz="3200" spc="-125" dirty="0">
                <a:latin typeface="Times New Roman"/>
                <a:cs typeface="Times New Roman"/>
              </a:rPr>
              <a:t>iety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6191" y="1653539"/>
            <a:ext cx="8445500" cy="483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85800"/>
            <a:ext cx="10589261" cy="64120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4370"/>
              </a:lnSpc>
              <a:spcBef>
                <a:spcPts val="600"/>
              </a:spcBef>
            </a:pPr>
            <a:r>
              <a:rPr spc="-10" dirty="0"/>
              <a:t>Competitive </a:t>
            </a:r>
            <a:r>
              <a:rPr spc="-25" dirty="0"/>
              <a:t>advantages </a:t>
            </a:r>
            <a:r>
              <a:rPr spc="-15" dirty="0"/>
              <a:t>gained  </a:t>
            </a:r>
            <a:r>
              <a:rPr spc="-10" dirty="0"/>
              <a:t>through </a:t>
            </a:r>
            <a:r>
              <a:rPr spc="-5" dirty="0"/>
              <a:t>big</a:t>
            </a:r>
            <a:r>
              <a:rPr spc="25" dirty="0"/>
              <a:t> </a:t>
            </a:r>
            <a:r>
              <a:rPr spc="-25" dirty="0"/>
              <a:t>data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28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018" y="252171"/>
            <a:ext cx="3514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25" dirty="0">
                <a:latin typeface="Verdana"/>
                <a:cs typeface="Verdana"/>
              </a:rPr>
              <a:t>To</a:t>
            </a:r>
            <a:r>
              <a:rPr sz="4400" b="0" spc="-280" dirty="0">
                <a:latin typeface="Verdana"/>
                <a:cs typeface="Verdana"/>
              </a:rPr>
              <a:t> </a:t>
            </a:r>
            <a:r>
              <a:rPr sz="4400" b="0" spc="-385" dirty="0">
                <a:latin typeface="Verdana"/>
                <a:cs typeface="Verdana"/>
              </a:rPr>
              <a:t>Summarize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1168" y="1229867"/>
            <a:ext cx="11242548" cy="56281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29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4001"/>
            <a:ext cx="3776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5" dirty="0">
                <a:latin typeface="Verdana"/>
                <a:cs typeface="Verdana"/>
              </a:rPr>
              <a:t>About </a:t>
            </a:r>
            <a:r>
              <a:rPr sz="4400" b="0" spc="-280" dirty="0">
                <a:latin typeface="Verdana"/>
                <a:cs typeface="Verdana"/>
              </a:rPr>
              <a:t>this</a:t>
            </a:r>
            <a:r>
              <a:rPr sz="4400" b="0" spc="-120" dirty="0">
                <a:latin typeface="Verdana"/>
                <a:cs typeface="Verdana"/>
              </a:rPr>
              <a:t> </a:t>
            </a:r>
            <a:r>
              <a:rPr sz="4400" b="0" spc="-340" dirty="0">
                <a:latin typeface="Verdana"/>
                <a:cs typeface="Verdana"/>
              </a:rPr>
              <a:t>class</a:t>
            </a:r>
            <a:endParaRPr sz="4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11087099" cy="315599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770"/>
              </a:spcBef>
              <a:tabLst>
                <a:tab pos="241300" algn="l"/>
              </a:tabLst>
            </a:pPr>
            <a:r>
              <a:rPr sz="2800" spc="-150" dirty="0">
                <a:latin typeface="Trebuchet MS"/>
              </a:rPr>
              <a:t>This class is covers</a:t>
            </a:r>
            <a:endParaRPr lang="en-US" sz="2800" spc="-150" dirty="0">
              <a:latin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+mj-lt"/>
              <a:buAutoNum type="arabicParenR"/>
              <a:tabLst>
                <a:tab pos="241300" algn="l"/>
              </a:tabLst>
            </a:pPr>
            <a:r>
              <a:rPr sz="2400" spc="-150" dirty="0">
                <a:latin typeface="Trebuchet MS"/>
                <a:cs typeface="Trebuchet MS"/>
              </a:rPr>
              <a:t>introduction </a:t>
            </a:r>
            <a:r>
              <a:rPr sz="2400" spc="-135" dirty="0">
                <a:latin typeface="Trebuchet MS"/>
                <a:cs typeface="Trebuchet MS"/>
              </a:rPr>
              <a:t>to </a:t>
            </a:r>
            <a:r>
              <a:rPr sz="2400" spc="-150" dirty="0">
                <a:latin typeface="Trebuchet MS"/>
                <a:cs typeface="Trebuchet MS"/>
              </a:rPr>
              <a:t>the </a:t>
            </a:r>
            <a:r>
              <a:rPr sz="2400" spc="-125" dirty="0">
                <a:latin typeface="Trebuchet MS"/>
                <a:cs typeface="Trebuchet MS"/>
              </a:rPr>
              <a:t>Big </a:t>
            </a:r>
            <a:r>
              <a:rPr sz="2400" spc="-165" dirty="0">
                <a:latin typeface="Trebuchet MS"/>
                <a:cs typeface="Trebuchet MS"/>
              </a:rPr>
              <a:t>Data </a:t>
            </a:r>
            <a:r>
              <a:rPr sz="2400" spc="-145" dirty="0">
                <a:latin typeface="Trebuchet MS"/>
                <a:cs typeface="Trebuchet MS"/>
              </a:rPr>
              <a:t>problem</a:t>
            </a:r>
            <a:r>
              <a:rPr lang="en-US" sz="2400" spc="-145" dirty="0">
                <a:latin typeface="Trebuchet MS"/>
                <a:cs typeface="Trebuchet MS"/>
              </a:rPr>
              <a:t>, </a:t>
            </a:r>
            <a:r>
              <a:rPr sz="2400" spc="-150" dirty="0">
                <a:latin typeface="Trebuchet MS"/>
                <a:cs typeface="Trebuchet MS"/>
              </a:rPr>
              <a:t>current </a:t>
            </a:r>
            <a:r>
              <a:rPr sz="2400" spc="-165" dirty="0">
                <a:latin typeface="Trebuchet MS"/>
                <a:cs typeface="Trebuchet MS"/>
              </a:rPr>
              <a:t>challenges, </a:t>
            </a:r>
            <a:r>
              <a:rPr sz="2400" spc="-160" dirty="0">
                <a:latin typeface="Trebuchet MS"/>
                <a:cs typeface="Trebuchet MS"/>
              </a:rPr>
              <a:t>trends, </a:t>
            </a:r>
            <a:r>
              <a:rPr sz="2400" spc="-114" dirty="0">
                <a:latin typeface="Trebuchet MS"/>
                <a:cs typeface="Trebuchet MS"/>
              </a:rPr>
              <a:t>and</a:t>
            </a:r>
            <a:r>
              <a:rPr sz="2400" spc="-35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applications</a:t>
            </a:r>
            <a:r>
              <a:rPr lang="en-US" sz="2400" spc="-145" dirty="0">
                <a:latin typeface="Trebuchet MS"/>
                <a:cs typeface="Trebuchet MS"/>
              </a:rPr>
              <a:t>.</a:t>
            </a:r>
            <a:endParaRPr lang="en-US" sz="24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+mj-lt"/>
              <a:buAutoNum type="arabicParenR"/>
              <a:tabLst>
                <a:tab pos="241300" algn="l"/>
              </a:tabLst>
            </a:pPr>
            <a:r>
              <a:rPr sz="2400" spc="-145" dirty="0">
                <a:latin typeface="Trebuchet MS"/>
                <a:cs typeface="Trebuchet MS"/>
              </a:rPr>
              <a:t>algorithms </a:t>
            </a:r>
            <a:r>
              <a:rPr sz="2400" spc="-160" dirty="0">
                <a:latin typeface="Trebuchet MS"/>
                <a:cs typeface="Trebuchet MS"/>
              </a:rPr>
              <a:t>for </a:t>
            </a:r>
            <a:r>
              <a:rPr sz="2400" spc="-125" dirty="0">
                <a:latin typeface="Trebuchet MS"/>
                <a:cs typeface="Trebuchet MS"/>
              </a:rPr>
              <a:t>Big </a:t>
            </a:r>
            <a:r>
              <a:rPr sz="2400" spc="-165" dirty="0">
                <a:latin typeface="Trebuchet MS"/>
                <a:cs typeface="Trebuchet MS"/>
              </a:rPr>
              <a:t>Data</a:t>
            </a:r>
            <a:r>
              <a:rPr sz="2400" spc="-635" dirty="0">
                <a:latin typeface="Trebuchet MS"/>
                <a:cs typeface="Trebuchet MS"/>
              </a:rPr>
              <a:t> </a:t>
            </a:r>
            <a:r>
              <a:rPr lang="en-US" sz="2400" spc="-63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analysis</a:t>
            </a:r>
            <a:r>
              <a:rPr lang="en-US" sz="240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mining </a:t>
            </a:r>
            <a:r>
              <a:rPr sz="2400" spc="-114" dirty="0">
                <a:latin typeface="Trebuchet MS"/>
                <a:cs typeface="Trebuchet MS"/>
              </a:rPr>
              <a:t>and </a:t>
            </a:r>
            <a:r>
              <a:rPr sz="2400" spc="-140" dirty="0">
                <a:latin typeface="Trebuchet MS"/>
                <a:cs typeface="Trebuchet MS"/>
              </a:rPr>
              <a:t>learning </a:t>
            </a:r>
            <a:r>
              <a:rPr sz="2400" spc="-130" dirty="0">
                <a:latin typeface="Trebuchet MS"/>
                <a:cs typeface="Trebuchet MS"/>
              </a:rPr>
              <a:t>algorithms </a:t>
            </a:r>
            <a:r>
              <a:rPr sz="2400" spc="-160" dirty="0">
                <a:latin typeface="Trebuchet MS"/>
                <a:cs typeface="Trebuchet MS"/>
              </a:rPr>
              <a:t>that </a:t>
            </a:r>
            <a:r>
              <a:rPr sz="2400" spc="-150" dirty="0">
                <a:latin typeface="Trebuchet MS"/>
                <a:cs typeface="Trebuchet MS"/>
              </a:rPr>
              <a:t>have </a:t>
            </a:r>
            <a:r>
              <a:rPr sz="2400" spc="-120" dirty="0">
                <a:latin typeface="Trebuchet MS"/>
                <a:cs typeface="Trebuchet MS"/>
              </a:rPr>
              <a:t>been</a:t>
            </a:r>
            <a:r>
              <a:rPr sz="2400" spc="-63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developed </a:t>
            </a:r>
            <a:r>
              <a:rPr sz="2400" spc="-170" dirty="0">
                <a:latin typeface="Trebuchet MS"/>
                <a:cs typeface="Trebuchet MS"/>
              </a:rPr>
              <a:t>specifically </a:t>
            </a:r>
            <a:r>
              <a:rPr sz="2400" spc="-130" dirty="0">
                <a:latin typeface="Trebuchet MS"/>
                <a:cs typeface="Trebuchet MS"/>
              </a:rPr>
              <a:t>to </a:t>
            </a:r>
            <a:r>
              <a:rPr sz="2400" spc="-155" dirty="0">
                <a:latin typeface="Trebuchet MS"/>
                <a:cs typeface="Trebuchet MS"/>
              </a:rPr>
              <a:t>deal </a:t>
            </a:r>
            <a:r>
              <a:rPr sz="2400" spc="-145" dirty="0">
                <a:latin typeface="Trebuchet MS"/>
                <a:cs typeface="Trebuchet MS"/>
              </a:rPr>
              <a:t>with </a:t>
            </a:r>
            <a:r>
              <a:rPr sz="2400" spc="-165" dirty="0">
                <a:latin typeface="Trebuchet MS"/>
                <a:cs typeface="Trebuchet MS"/>
              </a:rPr>
              <a:t>large</a:t>
            </a:r>
            <a:r>
              <a:rPr sz="2400" spc="-465" dirty="0">
                <a:latin typeface="Trebuchet MS"/>
                <a:cs typeface="Trebuchet MS"/>
              </a:rPr>
              <a:t> </a:t>
            </a:r>
            <a:r>
              <a:rPr lang="en-US" sz="2400" spc="-46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datasets</a:t>
            </a:r>
            <a:r>
              <a:rPr lang="en-US" sz="2400" spc="-140" dirty="0">
                <a:latin typeface="Trebuchet MS"/>
                <a:cs typeface="Trebuchet MS"/>
              </a:rPr>
              <a:t>.</a:t>
            </a:r>
            <a:endParaRPr lang="en-US" sz="2400" dirty="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+mj-lt"/>
              <a:buAutoNum type="arabicParenR"/>
              <a:tabLst>
                <a:tab pos="241300" algn="l"/>
              </a:tabLst>
            </a:pPr>
            <a:r>
              <a:rPr sz="2400" spc="-140" dirty="0">
                <a:latin typeface="Trebuchet MS"/>
                <a:cs typeface="Trebuchet MS"/>
              </a:rPr>
              <a:t>technologies </a:t>
            </a:r>
            <a:r>
              <a:rPr sz="2400" spc="-160" dirty="0">
                <a:latin typeface="Trebuchet MS"/>
                <a:cs typeface="Trebuchet MS"/>
              </a:rPr>
              <a:t>for </a:t>
            </a:r>
            <a:r>
              <a:rPr sz="2400" spc="-125" dirty="0">
                <a:latin typeface="Trebuchet MS"/>
                <a:cs typeface="Trebuchet MS"/>
              </a:rPr>
              <a:t>Big </a:t>
            </a:r>
            <a:r>
              <a:rPr sz="2400" spc="-165" dirty="0">
                <a:latin typeface="Trebuchet MS"/>
                <a:cs typeface="Trebuchet MS"/>
              </a:rPr>
              <a:t>Data</a:t>
            </a:r>
            <a:r>
              <a:rPr sz="2400" spc="-640" dirty="0">
                <a:latin typeface="Trebuchet MS"/>
                <a:cs typeface="Trebuchet MS"/>
              </a:rPr>
              <a:t> </a:t>
            </a:r>
            <a:r>
              <a:rPr lang="en-US" sz="2400" spc="-64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managemen</a:t>
            </a:r>
            <a:r>
              <a:rPr lang="en-US" sz="2400" spc="-155" dirty="0">
                <a:latin typeface="Trebuchet MS"/>
                <a:cs typeface="Trebuchet MS"/>
              </a:rPr>
              <a:t>t.</a:t>
            </a:r>
          </a:p>
          <a:p>
            <a:pPr marL="469900" indent="-457200">
              <a:lnSpc>
                <a:spcPct val="100000"/>
              </a:lnSpc>
              <a:spcBef>
                <a:spcPts val="770"/>
              </a:spcBef>
              <a:buFont typeface="+mj-lt"/>
              <a:buAutoNum type="arabicParenR"/>
              <a:tabLst>
                <a:tab pos="241300" algn="l"/>
              </a:tabLst>
            </a:pPr>
            <a:r>
              <a:rPr sz="2400" spc="-125" dirty="0">
                <a:latin typeface="Trebuchet MS"/>
                <a:cs typeface="Trebuchet MS"/>
              </a:rPr>
              <a:t>Big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Data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technology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and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tools,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special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consideration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made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100" dirty="0">
                <a:latin typeface="Trebuchet MS"/>
                <a:cs typeface="Trebuchet MS"/>
              </a:rPr>
              <a:t>Map-Reduce </a:t>
            </a:r>
            <a:r>
              <a:rPr sz="2400" spc="-140" dirty="0">
                <a:latin typeface="Trebuchet MS"/>
                <a:cs typeface="Trebuchet MS"/>
              </a:rPr>
              <a:t>paradigm </a:t>
            </a:r>
            <a:r>
              <a:rPr sz="2400" spc="-114" dirty="0">
                <a:latin typeface="Trebuchet MS"/>
                <a:cs typeface="Trebuchet MS"/>
              </a:rPr>
              <a:t>and </a:t>
            </a:r>
            <a:r>
              <a:rPr sz="2400" spc="-140" dirty="0">
                <a:latin typeface="Trebuchet MS"/>
                <a:cs typeface="Trebuchet MS"/>
              </a:rPr>
              <a:t>the </a:t>
            </a:r>
            <a:r>
              <a:rPr sz="2400" spc="-95" dirty="0">
                <a:latin typeface="Trebuchet MS"/>
                <a:cs typeface="Trebuchet MS"/>
              </a:rPr>
              <a:t>Hadoop</a:t>
            </a:r>
            <a:r>
              <a:rPr sz="2400" spc="-57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ecosystem.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4001"/>
            <a:ext cx="22453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15" dirty="0">
                <a:latin typeface="Verdana"/>
                <a:cs typeface="Verdana"/>
              </a:rPr>
              <a:t>Facebook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2054" y="5805932"/>
            <a:ext cx="718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Source: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580" y="6100571"/>
            <a:ext cx="2435352" cy="6949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2708" y="1449324"/>
            <a:ext cx="9002268" cy="4337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909316" y="5856732"/>
            <a:ext cx="5520690" cy="787400"/>
            <a:chOff x="2909316" y="5856732"/>
            <a:chExt cx="5520690" cy="787400"/>
          </a:xfrm>
        </p:grpSpPr>
        <p:sp>
          <p:nvSpPr>
            <p:cNvPr id="7" name="object 7"/>
            <p:cNvSpPr/>
            <p:nvPr/>
          </p:nvSpPr>
          <p:spPr>
            <a:xfrm>
              <a:off x="3040380" y="5925312"/>
              <a:ext cx="5287010" cy="523240"/>
            </a:xfrm>
            <a:custGeom>
              <a:avLst/>
              <a:gdLst/>
              <a:ahLst/>
              <a:cxnLst/>
              <a:rect l="l" t="t" r="r" b="b"/>
              <a:pathLst>
                <a:path w="5287009" h="523239">
                  <a:moveTo>
                    <a:pt x="5286756" y="0"/>
                  </a:moveTo>
                  <a:lnTo>
                    <a:pt x="0" y="0"/>
                  </a:lnTo>
                  <a:lnTo>
                    <a:pt x="0" y="522731"/>
                  </a:lnTo>
                  <a:lnTo>
                    <a:pt x="5286756" y="522731"/>
                  </a:lnTo>
                  <a:lnTo>
                    <a:pt x="528675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09316" y="5856732"/>
              <a:ext cx="5520689" cy="78714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18866" y="5936386"/>
            <a:ext cx="5081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AFEF"/>
                </a:solidFill>
                <a:latin typeface="Carlito"/>
                <a:cs typeface="Carlito"/>
              </a:rPr>
              <a:t>What </a:t>
            </a:r>
            <a:r>
              <a:rPr sz="2800" spc="-20" dirty="0">
                <a:solidFill>
                  <a:srgbClr val="00AFEF"/>
                </a:solidFill>
                <a:latin typeface="Carlito"/>
                <a:cs typeface="Carlito"/>
              </a:rPr>
              <a:t>you </a:t>
            </a:r>
            <a:r>
              <a:rPr sz="2800" spc="-30" dirty="0">
                <a:solidFill>
                  <a:srgbClr val="00AFEF"/>
                </a:solidFill>
                <a:latin typeface="Carlito"/>
                <a:cs typeface="Carlito"/>
              </a:rPr>
              <a:t>like </a:t>
            </a:r>
            <a:r>
              <a:rPr sz="2800" spc="-10" dirty="0">
                <a:solidFill>
                  <a:srgbClr val="00AFEF"/>
                </a:solidFill>
                <a:latin typeface="Carlito"/>
                <a:cs typeface="Carlito"/>
              </a:rPr>
              <a:t>tells </a:t>
            </a:r>
            <a:r>
              <a:rPr sz="2800" spc="-5" dirty="0">
                <a:solidFill>
                  <a:srgbClr val="00AFEF"/>
                </a:solidFill>
                <a:latin typeface="Carlito"/>
                <a:cs typeface="Carlito"/>
              </a:rPr>
              <a:t>me who </a:t>
            </a:r>
            <a:r>
              <a:rPr sz="2800" spc="-20" dirty="0">
                <a:solidFill>
                  <a:srgbClr val="00AFEF"/>
                </a:solidFill>
                <a:latin typeface="Carlito"/>
                <a:cs typeface="Carlito"/>
              </a:rPr>
              <a:t>you</a:t>
            </a:r>
            <a:r>
              <a:rPr sz="2800" spc="95" dirty="0">
                <a:solidFill>
                  <a:srgbClr val="00AFE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00AFEF"/>
                </a:solidFill>
                <a:latin typeface="Carlito"/>
                <a:cs typeface="Carlito"/>
              </a:rPr>
              <a:t>are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30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99618"/>
            <a:ext cx="9434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latin typeface="Carlito"/>
                <a:cs typeface="Carlito"/>
              </a:rPr>
              <a:t>What </a:t>
            </a:r>
            <a:r>
              <a:rPr sz="4400" b="0" dirty="0">
                <a:latin typeface="Carlito"/>
                <a:cs typeface="Carlito"/>
              </a:rPr>
              <a:t>music </a:t>
            </a:r>
            <a:r>
              <a:rPr sz="4400" b="0" spc="-20" dirty="0">
                <a:latin typeface="Carlito"/>
                <a:cs typeface="Carlito"/>
              </a:rPr>
              <a:t>you </a:t>
            </a:r>
            <a:r>
              <a:rPr sz="4400" b="0" spc="-40" dirty="0">
                <a:latin typeface="Carlito"/>
                <a:cs typeface="Carlito"/>
              </a:rPr>
              <a:t>like </a:t>
            </a:r>
            <a:r>
              <a:rPr sz="4400" b="0" spc="-10" dirty="0">
                <a:latin typeface="Carlito"/>
                <a:cs typeface="Carlito"/>
              </a:rPr>
              <a:t>tells </a:t>
            </a:r>
            <a:r>
              <a:rPr sz="4400" b="0" dirty="0">
                <a:latin typeface="Carlito"/>
                <a:cs typeface="Carlito"/>
              </a:rPr>
              <a:t>me who </a:t>
            </a:r>
            <a:r>
              <a:rPr sz="4400" b="0" spc="-15" dirty="0">
                <a:latin typeface="Carlito"/>
                <a:cs typeface="Carlito"/>
              </a:rPr>
              <a:t>you</a:t>
            </a:r>
            <a:r>
              <a:rPr sz="4400" b="0" spc="25" dirty="0">
                <a:latin typeface="Carlito"/>
                <a:cs typeface="Carlito"/>
              </a:rPr>
              <a:t> </a:t>
            </a:r>
            <a:r>
              <a:rPr sz="4400" b="0" spc="-20" dirty="0">
                <a:latin typeface="Carlito"/>
                <a:cs typeface="Carlito"/>
              </a:rPr>
              <a:t>are</a:t>
            </a:r>
            <a:endParaRPr sz="44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3448" y="1357883"/>
            <a:ext cx="5253228" cy="4750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2054" y="5805932"/>
            <a:ext cx="718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Source: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" y="6100571"/>
            <a:ext cx="2435352" cy="6949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31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A783-E1EB-4553-B402-E7F8B65B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983" y="616259"/>
            <a:ext cx="10358120" cy="983942"/>
          </a:xfrm>
        </p:spPr>
        <p:txBody>
          <a:bodyPr/>
          <a:lstStyle/>
          <a:p>
            <a:r>
              <a:rPr lang="en-US" sz="4400" b="0" spc="-5" dirty="0"/>
              <a:t>Facebook 'likes' serve as personality test</a:t>
            </a:r>
            <a:br>
              <a:rPr lang="en-US" sz="4400" b="0" spc="-5" dirty="0"/>
            </a:br>
            <a:endParaRPr lang="en-US" sz="4400" b="0" spc="-5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961B1-F902-4D50-81CA-FA82BF168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752600"/>
            <a:ext cx="7772400" cy="44018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Online Media 3" title="Study: Facebook 'likes' serve as personality test">
            <a:hlinkClick r:id="" action="ppaction://media"/>
            <a:extLst>
              <a:ext uri="{FF2B5EF4-FFF2-40B4-BE49-F238E27FC236}">
                <a16:creationId xmlns:a16="http://schemas.microsoft.com/office/drawing/2014/main" id="{0BCF1DE2-F42A-432C-9B22-93CEDE12663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90600" y="1752600"/>
            <a:ext cx="10515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0194" y="2990850"/>
            <a:ext cx="7209790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spc="-5" dirty="0">
                <a:solidFill>
                  <a:srgbClr val="6F2F9F"/>
                </a:solidFill>
                <a:latin typeface="Carlito"/>
                <a:cs typeface="Carlito"/>
              </a:rPr>
              <a:t>Applications, </a:t>
            </a:r>
            <a:r>
              <a:rPr sz="3600" b="1" spc="-15" dirty="0">
                <a:solidFill>
                  <a:srgbClr val="6F2F9F"/>
                </a:solidFill>
                <a:latin typeface="Carlito"/>
                <a:cs typeface="Carlito"/>
              </a:rPr>
              <a:t>data, </a:t>
            </a:r>
            <a:r>
              <a:rPr sz="3600" b="1" dirty="0">
                <a:solidFill>
                  <a:srgbClr val="6F2F9F"/>
                </a:solidFill>
                <a:latin typeface="Carlito"/>
                <a:cs typeface="Carlito"/>
              </a:rPr>
              <a:t>and </a:t>
            </a:r>
            <a:r>
              <a:rPr sz="3600" b="1" spc="-10" dirty="0">
                <a:solidFill>
                  <a:srgbClr val="6F2F9F"/>
                </a:solidFill>
                <a:latin typeface="Carlito"/>
                <a:cs typeface="Carlito"/>
              </a:rPr>
              <a:t>corresponding  </a:t>
            </a:r>
            <a:r>
              <a:rPr sz="3600" b="1" spc="-5" dirty="0">
                <a:solidFill>
                  <a:srgbClr val="6F2F9F"/>
                </a:solidFill>
                <a:latin typeface="Carlito"/>
                <a:cs typeface="Carlito"/>
              </a:rPr>
              <a:t>commonly </a:t>
            </a:r>
            <a:r>
              <a:rPr sz="3600" b="1" dirty="0">
                <a:solidFill>
                  <a:srgbClr val="6F2F9F"/>
                </a:solidFill>
                <a:latin typeface="Carlito"/>
                <a:cs typeface="Carlito"/>
              </a:rPr>
              <a:t>used </a:t>
            </a:r>
            <a:r>
              <a:rPr sz="3600" b="1" spc="-5" dirty="0">
                <a:solidFill>
                  <a:srgbClr val="6F2F9F"/>
                </a:solidFill>
                <a:latin typeface="Carlito"/>
                <a:cs typeface="Carlito"/>
              </a:rPr>
              <a:t>analytical</a:t>
            </a:r>
            <a:r>
              <a:rPr sz="3600" b="1" spc="-30" dirty="0">
                <a:solidFill>
                  <a:srgbClr val="6F2F9F"/>
                </a:solidFill>
                <a:latin typeface="Carlito"/>
                <a:cs typeface="Carlito"/>
              </a:rPr>
              <a:t> </a:t>
            </a:r>
            <a:r>
              <a:rPr sz="3600" b="1" spc="-10" dirty="0">
                <a:solidFill>
                  <a:srgbClr val="6F2F9F"/>
                </a:solidFill>
                <a:latin typeface="Carlito"/>
                <a:cs typeface="Carlito"/>
              </a:rPr>
              <a:t>techniques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33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48739"/>
            <a:ext cx="71323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1. </a:t>
            </a:r>
            <a:r>
              <a:rPr sz="3200" spc="-10" dirty="0"/>
              <a:t>E-Commerce </a:t>
            </a:r>
            <a:r>
              <a:rPr sz="3200" dirty="0"/>
              <a:t>and </a:t>
            </a:r>
            <a:r>
              <a:rPr sz="3200" spc="-15" dirty="0"/>
              <a:t>marketing</a:t>
            </a:r>
            <a:r>
              <a:rPr sz="3200" spc="-85" dirty="0"/>
              <a:t> </a:t>
            </a:r>
            <a:r>
              <a:rPr sz="3200" spc="-10" dirty="0"/>
              <a:t>intelligence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981200" y="2025395"/>
            <a:ext cx="8229600" cy="851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4203191"/>
            <a:ext cx="8229600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5660" y="2184273"/>
            <a:ext cx="7495540" cy="3621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Applications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 dirty="0">
              <a:latin typeface="Carlito"/>
              <a:cs typeface="Carlito"/>
            </a:endParaRPr>
          </a:p>
          <a:p>
            <a:pPr marL="365125" indent="-229235">
              <a:lnSpc>
                <a:spcPct val="100000"/>
              </a:lnSpc>
              <a:buChar char="•"/>
              <a:tabLst>
                <a:tab pos="365760" algn="l"/>
              </a:tabLst>
            </a:pPr>
            <a:r>
              <a:rPr sz="2000" spc="-5" dirty="0">
                <a:latin typeface="Carlito"/>
                <a:cs typeface="Carlito"/>
              </a:rPr>
              <a:t>Recommender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systems</a:t>
            </a:r>
            <a:endParaRPr sz="2000" dirty="0">
              <a:latin typeface="Carlito"/>
              <a:cs typeface="Carlito"/>
            </a:endParaRPr>
          </a:p>
          <a:p>
            <a:pPr marL="365125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365760" algn="l"/>
              </a:tabLst>
            </a:pPr>
            <a:r>
              <a:rPr sz="2000" dirty="0">
                <a:latin typeface="Carlito"/>
                <a:cs typeface="Carlito"/>
              </a:rPr>
              <a:t>Social </a:t>
            </a:r>
            <a:r>
              <a:rPr sz="2000" spc="-5" dirty="0">
                <a:latin typeface="Carlito"/>
                <a:cs typeface="Carlito"/>
              </a:rPr>
              <a:t>media monitoring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analysis</a:t>
            </a:r>
            <a:endParaRPr sz="2000" dirty="0">
              <a:latin typeface="Carlito"/>
              <a:cs typeface="Carlito"/>
            </a:endParaRPr>
          </a:p>
          <a:p>
            <a:pPr marL="365125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365760" algn="l"/>
              </a:tabLst>
            </a:pPr>
            <a:r>
              <a:rPr sz="2000" spc="-10" dirty="0">
                <a:latin typeface="Carlito"/>
                <a:cs typeface="Carlito"/>
              </a:rPr>
              <a:t>Crowd-sourcing</a:t>
            </a:r>
            <a:r>
              <a:rPr sz="2000" spc="-20" dirty="0">
                <a:latin typeface="Carlito"/>
                <a:cs typeface="Carlito"/>
              </a:rPr>
              <a:t> systems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800" spc="-20" dirty="0">
                <a:latin typeface="Carlito"/>
                <a:cs typeface="Carlito"/>
              </a:rPr>
              <a:t>Data</a:t>
            </a:r>
            <a:endParaRPr sz="2800" dirty="0">
              <a:latin typeface="Carlito"/>
              <a:cs typeface="Carlito"/>
            </a:endParaRPr>
          </a:p>
          <a:p>
            <a:pPr marL="365125" indent="-229235">
              <a:lnSpc>
                <a:spcPct val="100000"/>
              </a:lnSpc>
              <a:spcBef>
                <a:spcPts val="944"/>
              </a:spcBef>
              <a:buChar char="•"/>
              <a:tabLst>
                <a:tab pos="365760" algn="l"/>
              </a:tabLst>
            </a:pPr>
            <a:r>
              <a:rPr sz="2000" spc="-10" dirty="0">
                <a:latin typeface="Carlito"/>
                <a:cs typeface="Carlito"/>
              </a:rPr>
              <a:t>Search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user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logs</a:t>
            </a:r>
            <a:endParaRPr sz="2000" dirty="0">
              <a:latin typeface="Carlito"/>
              <a:cs typeface="Carlito"/>
            </a:endParaRPr>
          </a:p>
          <a:p>
            <a:pPr marL="365125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365760" algn="l"/>
              </a:tabLst>
            </a:pPr>
            <a:r>
              <a:rPr sz="2000" spc="-10" dirty="0">
                <a:latin typeface="Carlito"/>
                <a:cs typeface="Carlito"/>
              </a:rPr>
              <a:t>Customer </a:t>
            </a:r>
            <a:r>
              <a:rPr sz="2000" spc="-5" dirty="0">
                <a:latin typeface="Carlito"/>
                <a:cs typeface="Carlito"/>
              </a:rPr>
              <a:t>transaction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records</a:t>
            </a:r>
            <a:endParaRPr sz="2000" dirty="0">
              <a:latin typeface="Carlito"/>
              <a:cs typeface="Carlito"/>
            </a:endParaRPr>
          </a:p>
          <a:p>
            <a:pPr marL="365125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365760" algn="l"/>
              </a:tabLst>
            </a:pPr>
            <a:r>
              <a:rPr sz="2000" spc="-10" dirty="0">
                <a:latin typeface="Carlito"/>
                <a:cs typeface="Carlito"/>
              </a:rPr>
              <a:t>Customer generated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content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3366" y="6448805"/>
            <a:ext cx="24384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166" y="856642"/>
            <a:ext cx="55124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2. </a:t>
            </a:r>
            <a:r>
              <a:rPr sz="3200" spc="-10" dirty="0"/>
              <a:t>E-Government </a:t>
            </a:r>
            <a:r>
              <a:rPr sz="3200" dirty="0"/>
              <a:t>and </a:t>
            </a:r>
            <a:r>
              <a:rPr sz="3200" spc="-5" dirty="0"/>
              <a:t>Politics</a:t>
            </a:r>
            <a:r>
              <a:rPr sz="3200" spc="-90" dirty="0"/>
              <a:t> </a:t>
            </a:r>
            <a:r>
              <a:rPr sz="3200" spc="-5" dirty="0"/>
              <a:t>2.0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981200" y="1659635"/>
            <a:ext cx="8229600" cy="74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4072128"/>
            <a:ext cx="8229600" cy="74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3058" y="1515083"/>
            <a:ext cx="5043170" cy="4486275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3100" spc="-10" dirty="0">
                <a:latin typeface="Carlito"/>
                <a:cs typeface="Carlito"/>
              </a:rPr>
              <a:t>Applications</a:t>
            </a:r>
            <a:endParaRPr sz="3100">
              <a:latin typeface="Carlito"/>
              <a:cs typeface="Carlito"/>
            </a:endParaRPr>
          </a:p>
          <a:p>
            <a:pPr marL="347980" indent="-229235">
              <a:lnSpc>
                <a:spcPct val="100000"/>
              </a:lnSpc>
              <a:spcBef>
                <a:spcPts val="1345"/>
              </a:spcBef>
              <a:buChar char="•"/>
              <a:tabLst>
                <a:tab pos="348615" algn="l"/>
              </a:tabLst>
            </a:pPr>
            <a:r>
              <a:rPr sz="2400" spc="-5" dirty="0">
                <a:latin typeface="Carlito"/>
                <a:cs typeface="Carlito"/>
              </a:rPr>
              <a:t>Ubiquitous </a:t>
            </a:r>
            <a:r>
              <a:rPr sz="2400" spc="-10" dirty="0">
                <a:latin typeface="Carlito"/>
                <a:cs typeface="Carlito"/>
              </a:rPr>
              <a:t>government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services</a:t>
            </a:r>
            <a:endParaRPr sz="2400">
              <a:latin typeface="Carlito"/>
              <a:cs typeface="Carlito"/>
            </a:endParaRPr>
          </a:p>
          <a:p>
            <a:pPr marL="347980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348615" algn="l"/>
              </a:tabLst>
            </a:pPr>
            <a:r>
              <a:rPr sz="2400" spc="-10" dirty="0">
                <a:latin typeface="Carlito"/>
                <a:cs typeface="Carlito"/>
              </a:rPr>
              <a:t>Equal </a:t>
            </a:r>
            <a:r>
              <a:rPr sz="2400" dirty="0">
                <a:latin typeface="Carlito"/>
                <a:cs typeface="Carlito"/>
              </a:rPr>
              <a:t>access and </a:t>
            </a:r>
            <a:r>
              <a:rPr sz="2400" spc="-5" dirty="0">
                <a:latin typeface="Carlito"/>
                <a:cs typeface="Carlito"/>
              </a:rPr>
              <a:t>public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services</a:t>
            </a:r>
            <a:endParaRPr sz="2400">
              <a:latin typeface="Carlito"/>
              <a:cs typeface="Carlito"/>
            </a:endParaRPr>
          </a:p>
          <a:p>
            <a:pPr marL="347980" indent="-229235">
              <a:lnSpc>
                <a:spcPct val="100000"/>
              </a:lnSpc>
              <a:spcBef>
                <a:spcPts val="335"/>
              </a:spcBef>
              <a:buChar char="•"/>
              <a:tabLst>
                <a:tab pos="348615" algn="l"/>
              </a:tabLst>
            </a:pPr>
            <a:r>
              <a:rPr sz="2400" spc="-10" dirty="0">
                <a:latin typeface="Carlito"/>
                <a:cs typeface="Carlito"/>
              </a:rPr>
              <a:t>Citizen engagement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participation</a:t>
            </a:r>
            <a:endParaRPr sz="2400">
              <a:latin typeface="Carlito"/>
              <a:cs typeface="Carlito"/>
            </a:endParaRPr>
          </a:p>
          <a:p>
            <a:pPr marL="347980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348615" algn="l"/>
              </a:tabLst>
            </a:pPr>
            <a:r>
              <a:rPr sz="2400" spc="-15" dirty="0">
                <a:latin typeface="Carlito"/>
                <a:cs typeface="Carlito"/>
              </a:rPr>
              <a:t>Political </a:t>
            </a:r>
            <a:r>
              <a:rPr sz="2400" spc="-5" dirty="0">
                <a:latin typeface="Carlito"/>
                <a:cs typeface="Carlito"/>
              </a:rPr>
              <a:t>campaign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" dirty="0">
                <a:latin typeface="Carlito"/>
                <a:cs typeface="Carlito"/>
              </a:rPr>
              <a:t> e-polling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3100" spc="-20" dirty="0">
                <a:latin typeface="Carlito"/>
                <a:cs typeface="Carlito"/>
              </a:rPr>
              <a:t>Data</a:t>
            </a:r>
            <a:endParaRPr sz="3100">
              <a:latin typeface="Carlito"/>
              <a:cs typeface="Carlito"/>
            </a:endParaRPr>
          </a:p>
          <a:p>
            <a:pPr marL="347980" indent="-229235">
              <a:lnSpc>
                <a:spcPct val="100000"/>
              </a:lnSpc>
              <a:spcBef>
                <a:spcPts val="1345"/>
              </a:spcBef>
              <a:buChar char="•"/>
              <a:tabLst>
                <a:tab pos="348615" algn="l"/>
              </a:tabLst>
            </a:pPr>
            <a:r>
              <a:rPr sz="2400" spc="-10" dirty="0">
                <a:latin typeface="Carlito"/>
                <a:cs typeface="Carlito"/>
              </a:rPr>
              <a:t>Government </a:t>
            </a:r>
            <a:r>
              <a:rPr sz="2400" spc="-15" dirty="0">
                <a:latin typeface="Carlito"/>
                <a:cs typeface="Carlito"/>
              </a:rPr>
              <a:t>information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services</a:t>
            </a:r>
            <a:endParaRPr sz="2400">
              <a:latin typeface="Carlito"/>
              <a:cs typeface="Carlito"/>
            </a:endParaRPr>
          </a:p>
          <a:p>
            <a:pPr marL="347980" indent="-229235">
              <a:lnSpc>
                <a:spcPct val="100000"/>
              </a:lnSpc>
              <a:spcBef>
                <a:spcPts val="350"/>
              </a:spcBef>
              <a:buChar char="•"/>
              <a:tabLst>
                <a:tab pos="348615" algn="l"/>
              </a:tabLst>
            </a:pPr>
            <a:r>
              <a:rPr sz="2400" dirty="0">
                <a:latin typeface="Carlito"/>
                <a:cs typeface="Carlito"/>
              </a:rPr>
              <a:t>Rules and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regulations</a:t>
            </a:r>
            <a:endParaRPr sz="2400">
              <a:latin typeface="Carlito"/>
              <a:cs typeface="Carlito"/>
            </a:endParaRPr>
          </a:p>
          <a:p>
            <a:pPr marL="347980" indent="-229235">
              <a:lnSpc>
                <a:spcPct val="100000"/>
              </a:lnSpc>
              <a:spcBef>
                <a:spcPts val="335"/>
              </a:spcBef>
              <a:buChar char="•"/>
              <a:tabLst>
                <a:tab pos="348615" algn="l"/>
              </a:tabLst>
            </a:pPr>
            <a:r>
              <a:rPr sz="2400" spc="-10" dirty="0">
                <a:latin typeface="Carlito"/>
                <a:cs typeface="Carlito"/>
              </a:rPr>
              <a:t>Citizen feedback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comments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3366" y="6448805"/>
            <a:ext cx="24384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1543" y="845469"/>
            <a:ext cx="40640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6F2F9F"/>
                </a:solidFill>
                <a:latin typeface="Carlito"/>
                <a:ea typeface="+mj-ea"/>
              </a:rPr>
              <a:t>3. Science &amp; Technology</a:t>
            </a:r>
          </a:p>
        </p:txBody>
      </p:sp>
      <p:sp>
        <p:nvSpPr>
          <p:cNvPr id="3" name="object 3"/>
          <p:cNvSpPr/>
          <p:nvPr/>
        </p:nvSpPr>
        <p:spPr>
          <a:xfrm>
            <a:off x="1981200" y="1626107"/>
            <a:ext cx="8229600" cy="93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62936" y="1725244"/>
            <a:ext cx="2495550" cy="62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0" spc="-10" dirty="0">
                <a:solidFill>
                  <a:srgbClr val="000000"/>
                </a:solidFill>
                <a:latin typeface="Carlito"/>
                <a:cs typeface="Carlito"/>
              </a:rPr>
              <a:t>Applications</a:t>
            </a:r>
            <a:endParaRPr sz="39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81200" y="4136135"/>
            <a:ext cx="8229600" cy="9342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62936" y="2480785"/>
            <a:ext cx="7205980" cy="3557904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65760" indent="-287020">
              <a:lnSpc>
                <a:spcPct val="100000"/>
              </a:lnSpc>
              <a:spcBef>
                <a:spcPts val="525"/>
              </a:spcBef>
              <a:buChar char="•"/>
              <a:tabLst>
                <a:tab pos="366395" algn="l"/>
              </a:tabLst>
            </a:pPr>
            <a:r>
              <a:rPr sz="3000" spc="-5" dirty="0">
                <a:latin typeface="Carlito"/>
                <a:cs typeface="Carlito"/>
              </a:rPr>
              <a:t>S&amp;T</a:t>
            </a:r>
            <a:r>
              <a:rPr sz="3000" spc="-10" dirty="0">
                <a:latin typeface="Carlito"/>
                <a:cs typeface="Carlito"/>
              </a:rPr>
              <a:t> innovation</a:t>
            </a:r>
            <a:endParaRPr sz="3000">
              <a:latin typeface="Carlito"/>
              <a:cs typeface="Carlito"/>
            </a:endParaRPr>
          </a:p>
          <a:p>
            <a:pPr marL="365760" indent="-287020">
              <a:lnSpc>
                <a:spcPct val="100000"/>
              </a:lnSpc>
              <a:spcBef>
                <a:spcPts val="420"/>
              </a:spcBef>
              <a:buChar char="•"/>
              <a:tabLst>
                <a:tab pos="366395" algn="l"/>
              </a:tabLst>
            </a:pPr>
            <a:r>
              <a:rPr sz="3000" spc="-5" dirty="0">
                <a:latin typeface="Carlito"/>
                <a:cs typeface="Carlito"/>
              </a:rPr>
              <a:t>Hypothesis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testing</a:t>
            </a:r>
            <a:endParaRPr sz="3000">
              <a:latin typeface="Carlito"/>
              <a:cs typeface="Carlito"/>
            </a:endParaRPr>
          </a:p>
          <a:p>
            <a:pPr marL="365760" indent="-287020">
              <a:lnSpc>
                <a:spcPct val="100000"/>
              </a:lnSpc>
              <a:spcBef>
                <a:spcPts val="434"/>
              </a:spcBef>
              <a:buChar char="•"/>
              <a:tabLst>
                <a:tab pos="366395" algn="l"/>
              </a:tabLst>
            </a:pPr>
            <a:r>
              <a:rPr sz="3000" spc="-15" dirty="0">
                <a:latin typeface="Carlito"/>
                <a:cs typeface="Carlito"/>
              </a:rPr>
              <a:t>Knowledge</a:t>
            </a:r>
            <a:r>
              <a:rPr sz="3000" spc="-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discovery</a:t>
            </a:r>
            <a:endParaRPr sz="3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3900" spc="-25" dirty="0">
                <a:latin typeface="Carlito"/>
                <a:cs typeface="Carlito"/>
              </a:rPr>
              <a:t>Data</a:t>
            </a:r>
            <a:endParaRPr sz="3900">
              <a:latin typeface="Carlito"/>
              <a:cs typeface="Carlito"/>
            </a:endParaRPr>
          </a:p>
          <a:p>
            <a:pPr marL="365760" indent="-287020">
              <a:lnSpc>
                <a:spcPct val="100000"/>
              </a:lnSpc>
              <a:spcBef>
                <a:spcPts val="1689"/>
              </a:spcBef>
              <a:buChar char="•"/>
              <a:tabLst>
                <a:tab pos="366395" algn="l"/>
              </a:tabLst>
            </a:pPr>
            <a:r>
              <a:rPr sz="3000" spc="-5" dirty="0">
                <a:latin typeface="Carlito"/>
                <a:cs typeface="Carlito"/>
              </a:rPr>
              <a:t>S&amp;T </a:t>
            </a:r>
            <a:r>
              <a:rPr sz="3000" spc="-10" dirty="0">
                <a:latin typeface="Carlito"/>
                <a:cs typeface="Carlito"/>
              </a:rPr>
              <a:t>instruments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25" dirty="0">
                <a:latin typeface="Carlito"/>
                <a:cs typeface="Carlito"/>
              </a:rPr>
              <a:t>system </a:t>
            </a:r>
            <a:r>
              <a:rPr sz="3000" spc="-20" dirty="0">
                <a:latin typeface="Carlito"/>
                <a:cs typeface="Carlito"/>
              </a:rPr>
              <a:t>generated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data</a:t>
            </a:r>
            <a:endParaRPr sz="3000">
              <a:latin typeface="Carlito"/>
              <a:cs typeface="Carlito"/>
            </a:endParaRPr>
          </a:p>
          <a:p>
            <a:pPr marL="365760" indent="-287020">
              <a:lnSpc>
                <a:spcPct val="100000"/>
              </a:lnSpc>
              <a:spcBef>
                <a:spcPts val="425"/>
              </a:spcBef>
              <a:buChar char="•"/>
              <a:tabLst>
                <a:tab pos="366395" algn="l"/>
              </a:tabLst>
            </a:pPr>
            <a:r>
              <a:rPr sz="3000" spc="-5" dirty="0">
                <a:latin typeface="Carlito"/>
                <a:cs typeface="Carlito"/>
              </a:rPr>
              <a:t>Sensor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network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content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13366" y="6448805"/>
            <a:ext cx="24384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852439"/>
            <a:ext cx="51669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4. Smart Health and</a:t>
            </a:r>
            <a:r>
              <a:rPr sz="3200" spc="-114" dirty="0"/>
              <a:t> </a:t>
            </a:r>
            <a:r>
              <a:rPr sz="3200" spc="-15" dirty="0"/>
              <a:t>Wellbeing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981200" y="1610867"/>
            <a:ext cx="8229600" cy="839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3863340"/>
            <a:ext cx="8229600" cy="839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3125" y="1447725"/>
            <a:ext cx="4926330" cy="4587875"/>
          </a:xfrm>
          <a:prstGeom prst="rect">
            <a:avLst/>
          </a:prstGeom>
        </p:spPr>
        <p:txBody>
          <a:bodyPr vert="horz" wrap="square" lIns="0" tIns="263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sz="3500" spc="-10" dirty="0">
                <a:latin typeface="Carlito"/>
                <a:cs typeface="Carlito"/>
              </a:rPr>
              <a:t>Applications</a:t>
            </a:r>
            <a:endParaRPr sz="3500">
              <a:latin typeface="Carlito"/>
              <a:cs typeface="Carlito"/>
            </a:endParaRPr>
          </a:p>
          <a:p>
            <a:pPr marL="327660" indent="-229235">
              <a:lnSpc>
                <a:spcPct val="100000"/>
              </a:lnSpc>
              <a:spcBef>
                <a:spcPts val="1520"/>
              </a:spcBef>
              <a:buChar char="•"/>
              <a:tabLst>
                <a:tab pos="328295" algn="l"/>
              </a:tabLst>
            </a:pPr>
            <a:r>
              <a:rPr sz="2700" spc="-5" dirty="0">
                <a:latin typeface="Carlito"/>
                <a:cs typeface="Carlito"/>
              </a:rPr>
              <a:t>Human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10" dirty="0">
                <a:latin typeface="Carlito"/>
                <a:cs typeface="Carlito"/>
              </a:rPr>
              <a:t>plant</a:t>
            </a:r>
            <a:r>
              <a:rPr sz="2700" spc="-2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genomics</a:t>
            </a:r>
            <a:endParaRPr sz="2700">
              <a:latin typeface="Carlito"/>
              <a:cs typeface="Carlito"/>
            </a:endParaRPr>
          </a:p>
          <a:p>
            <a:pPr marL="327660" indent="-229235">
              <a:lnSpc>
                <a:spcPct val="100000"/>
              </a:lnSpc>
              <a:spcBef>
                <a:spcPts val="384"/>
              </a:spcBef>
              <a:buChar char="•"/>
              <a:tabLst>
                <a:tab pos="328295" algn="l"/>
              </a:tabLst>
            </a:pPr>
            <a:r>
              <a:rPr sz="2700" spc="-15" dirty="0">
                <a:latin typeface="Carlito"/>
                <a:cs typeface="Carlito"/>
              </a:rPr>
              <a:t>Healthcare </a:t>
            </a:r>
            <a:r>
              <a:rPr sz="2700" spc="-5" dirty="0">
                <a:latin typeface="Carlito"/>
                <a:cs typeface="Carlito"/>
              </a:rPr>
              <a:t>decision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support</a:t>
            </a:r>
            <a:endParaRPr sz="2700">
              <a:latin typeface="Carlito"/>
              <a:cs typeface="Carlito"/>
            </a:endParaRPr>
          </a:p>
          <a:p>
            <a:pPr marL="327660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328295" algn="l"/>
              </a:tabLst>
            </a:pPr>
            <a:r>
              <a:rPr sz="2700" spc="-20" dirty="0">
                <a:latin typeface="Carlito"/>
                <a:cs typeface="Carlito"/>
              </a:rPr>
              <a:t>Patient </a:t>
            </a:r>
            <a:r>
              <a:rPr sz="2700" spc="-10" dirty="0">
                <a:latin typeface="Carlito"/>
                <a:cs typeface="Carlito"/>
              </a:rPr>
              <a:t>community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analysis</a:t>
            </a:r>
            <a:endParaRPr sz="2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3500" spc="-20" dirty="0">
                <a:latin typeface="Carlito"/>
                <a:cs typeface="Carlito"/>
              </a:rPr>
              <a:t>Data</a:t>
            </a:r>
            <a:endParaRPr sz="3500">
              <a:latin typeface="Carlito"/>
              <a:cs typeface="Carlito"/>
            </a:endParaRPr>
          </a:p>
          <a:p>
            <a:pPr marL="327660" indent="-229235">
              <a:lnSpc>
                <a:spcPct val="100000"/>
              </a:lnSpc>
              <a:spcBef>
                <a:spcPts val="1520"/>
              </a:spcBef>
              <a:buChar char="•"/>
              <a:tabLst>
                <a:tab pos="328295" algn="l"/>
              </a:tabLst>
            </a:pPr>
            <a:r>
              <a:rPr sz="2700" dirty="0">
                <a:latin typeface="Carlito"/>
                <a:cs typeface="Carlito"/>
              </a:rPr>
              <a:t>Genomics and </a:t>
            </a:r>
            <a:r>
              <a:rPr sz="2700" spc="-5" dirty="0">
                <a:latin typeface="Carlito"/>
                <a:cs typeface="Carlito"/>
              </a:rPr>
              <a:t>sequence</a:t>
            </a:r>
            <a:r>
              <a:rPr sz="2700" spc="-50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data</a:t>
            </a:r>
            <a:endParaRPr sz="2700">
              <a:latin typeface="Carlito"/>
              <a:cs typeface="Carlito"/>
            </a:endParaRPr>
          </a:p>
          <a:p>
            <a:pPr marL="327660" indent="-229235">
              <a:lnSpc>
                <a:spcPct val="100000"/>
              </a:lnSpc>
              <a:spcBef>
                <a:spcPts val="380"/>
              </a:spcBef>
              <a:buChar char="•"/>
              <a:tabLst>
                <a:tab pos="328295" algn="l"/>
              </a:tabLst>
            </a:pPr>
            <a:r>
              <a:rPr sz="2700" spc="-10" dirty="0">
                <a:latin typeface="Carlito"/>
                <a:cs typeface="Carlito"/>
              </a:rPr>
              <a:t>Electronic </a:t>
            </a:r>
            <a:r>
              <a:rPr sz="2700" spc="-5" dirty="0">
                <a:latin typeface="Carlito"/>
                <a:cs typeface="Carlito"/>
              </a:rPr>
              <a:t>medical </a:t>
            </a:r>
            <a:r>
              <a:rPr sz="2700" spc="-20" dirty="0">
                <a:latin typeface="Carlito"/>
                <a:cs typeface="Carlito"/>
              </a:rPr>
              <a:t>records</a:t>
            </a:r>
            <a:r>
              <a:rPr sz="2700" spc="-6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(EMR)</a:t>
            </a:r>
            <a:endParaRPr sz="2700">
              <a:latin typeface="Carlito"/>
              <a:cs typeface="Carlito"/>
            </a:endParaRPr>
          </a:p>
          <a:p>
            <a:pPr marL="327660" indent="-229235">
              <a:lnSpc>
                <a:spcPct val="100000"/>
              </a:lnSpc>
              <a:spcBef>
                <a:spcPts val="385"/>
              </a:spcBef>
              <a:buChar char="•"/>
              <a:tabLst>
                <a:tab pos="328295" algn="l"/>
              </a:tabLst>
            </a:pPr>
            <a:r>
              <a:rPr sz="2700" spc="-5" dirty="0">
                <a:latin typeface="Carlito"/>
                <a:cs typeface="Carlito"/>
              </a:rPr>
              <a:t>Health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10" dirty="0">
                <a:latin typeface="Carlito"/>
                <a:cs typeface="Carlito"/>
              </a:rPr>
              <a:t>patient </a:t>
            </a:r>
            <a:r>
              <a:rPr sz="2700" spc="-5" dirty="0">
                <a:latin typeface="Carlito"/>
                <a:cs typeface="Carlito"/>
              </a:rPr>
              <a:t>social</a:t>
            </a:r>
            <a:r>
              <a:rPr sz="2700" spc="-7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media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3366" y="6448805"/>
            <a:ext cx="24384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864547"/>
            <a:ext cx="47758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5. Security and </a:t>
            </a:r>
            <a:r>
              <a:rPr sz="3200" spc="-5" dirty="0"/>
              <a:t>Public</a:t>
            </a:r>
            <a:r>
              <a:rPr sz="3200" spc="-110" dirty="0"/>
              <a:t> </a:t>
            </a:r>
            <a:r>
              <a:rPr sz="3200" spc="-20" dirty="0"/>
              <a:t>Safety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981200" y="1719072"/>
            <a:ext cx="8229600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3703320"/>
            <a:ext cx="8229600" cy="528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8227" y="1613310"/>
            <a:ext cx="3398520" cy="433324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200" spc="-10" dirty="0">
                <a:latin typeface="Carlito"/>
                <a:cs typeface="Carlito"/>
              </a:rPr>
              <a:t>Applications</a:t>
            </a:r>
            <a:endParaRPr sz="2200">
              <a:latin typeface="Carlito"/>
              <a:cs typeface="Carlito"/>
            </a:endParaRPr>
          </a:p>
          <a:p>
            <a:pPr marL="336550" indent="-172720">
              <a:lnSpc>
                <a:spcPct val="100000"/>
              </a:lnSpc>
              <a:spcBef>
                <a:spcPts val="960"/>
              </a:spcBef>
              <a:buChar char="•"/>
              <a:tabLst>
                <a:tab pos="337185" algn="l"/>
              </a:tabLst>
            </a:pPr>
            <a:r>
              <a:rPr sz="1700" dirty="0">
                <a:latin typeface="Carlito"/>
                <a:cs typeface="Carlito"/>
              </a:rPr>
              <a:t>Crime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analysis</a:t>
            </a:r>
            <a:endParaRPr sz="1700">
              <a:latin typeface="Carlito"/>
              <a:cs typeface="Carlito"/>
            </a:endParaRPr>
          </a:p>
          <a:p>
            <a:pPr marL="336550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337185" algn="l"/>
              </a:tabLst>
            </a:pPr>
            <a:r>
              <a:rPr sz="1700" spc="-5" dirty="0">
                <a:latin typeface="Carlito"/>
                <a:cs typeface="Carlito"/>
              </a:rPr>
              <a:t>Computational</a:t>
            </a:r>
            <a:r>
              <a:rPr sz="1700" spc="-3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criminology</a:t>
            </a:r>
            <a:endParaRPr sz="1700">
              <a:latin typeface="Carlito"/>
              <a:cs typeface="Carlito"/>
            </a:endParaRPr>
          </a:p>
          <a:p>
            <a:pPr marL="336550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337185" algn="l"/>
              </a:tabLst>
            </a:pPr>
            <a:r>
              <a:rPr sz="1700" spc="-20" dirty="0">
                <a:latin typeface="Carlito"/>
                <a:cs typeface="Carlito"/>
              </a:rPr>
              <a:t>Terrorism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informatics</a:t>
            </a:r>
            <a:endParaRPr sz="1700">
              <a:latin typeface="Carlito"/>
              <a:cs typeface="Carlito"/>
            </a:endParaRPr>
          </a:p>
          <a:p>
            <a:pPr marL="336550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337185" algn="l"/>
              </a:tabLst>
            </a:pPr>
            <a:r>
              <a:rPr sz="1700" spc="-5" dirty="0">
                <a:latin typeface="Carlito"/>
                <a:cs typeface="Carlito"/>
              </a:rPr>
              <a:t>Open-source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intelligence</a:t>
            </a:r>
            <a:endParaRPr sz="1700">
              <a:latin typeface="Carlito"/>
              <a:cs typeface="Carlito"/>
            </a:endParaRPr>
          </a:p>
          <a:p>
            <a:pPr marL="336550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337185" algn="l"/>
              </a:tabLst>
            </a:pPr>
            <a:r>
              <a:rPr sz="1700" spc="-5" dirty="0">
                <a:latin typeface="Carlito"/>
                <a:cs typeface="Carlito"/>
              </a:rPr>
              <a:t>Cyber</a:t>
            </a:r>
            <a:r>
              <a:rPr sz="1700" spc="-2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security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200" spc="-20" dirty="0">
                <a:latin typeface="Carlito"/>
                <a:cs typeface="Carlito"/>
              </a:rPr>
              <a:t>Data</a:t>
            </a:r>
            <a:endParaRPr sz="2200">
              <a:latin typeface="Carlito"/>
              <a:cs typeface="Carlito"/>
            </a:endParaRPr>
          </a:p>
          <a:p>
            <a:pPr marL="336550" indent="-172720">
              <a:lnSpc>
                <a:spcPct val="100000"/>
              </a:lnSpc>
              <a:spcBef>
                <a:spcPts val="960"/>
              </a:spcBef>
              <a:buChar char="•"/>
              <a:tabLst>
                <a:tab pos="337185" algn="l"/>
              </a:tabLst>
            </a:pPr>
            <a:r>
              <a:rPr sz="1700" dirty="0">
                <a:latin typeface="Carlito"/>
                <a:cs typeface="Carlito"/>
              </a:rPr>
              <a:t>Criminal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records</a:t>
            </a:r>
            <a:endParaRPr sz="1700">
              <a:latin typeface="Carlito"/>
              <a:cs typeface="Carlito"/>
            </a:endParaRPr>
          </a:p>
          <a:p>
            <a:pPr marL="336550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337185" algn="l"/>
              </a:tabLst>
            </a:pPr>
            <a:r>
              <a:rPr sz="1700" dirty="0">
                <a:latin typeface="Carlito"/>
                <a:cs typeface="Carlito"/>
              </a:rPr>
              <a:t>Crime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maps</a:t>
            </a:r>
            <a:endParaRPr sz="1700">
              <a:latin typeface="Carlito"/>
              <a:cs typeface="Carlito"/>
            </a:endParaRPr>
          </a:p>
          <a:p>
            <a:pPr marL="336550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337185" algn="l"/>
              </a:tabLst>
            </a:pPr>
            <a:r>
              <a:rPr sz="1700" dirty="0">
                <a:latin typeface="Carlito"/>
                <a:cs typeface="Carlito"/>
              </a:rPr>
              <a:t>Criminal</a:t>
            </a:r>
            <a:r>
              <a:rPr sz="1700" spc="-4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networks</a:t>
            </a:r>
            <a:endParaRPr sz="1700">
              <a:latin typeface="Carlito"/>
              <a:cs typeface="Carlito"/>
            </a:endParaRPr>
          </a:p>
          <a:p>
            <a:pPr marL="336550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337185" algn="l"/>
              </a:tabLst>
            </a:pPr>
            <a:r>
              <a:rPr sz="1700" spc="-5" dirty="0">
                <a:latin typeface="Carlito"/>
                <a:cs typeface="Carlito"/>
              </a:rPr>
              <a:t>News </a:t>
            </a:r>
            <a:r>
              <a:rPr sz="1700" dirty="0">
                <a:latin typeface="Carlito"/>
                <a:cs typeface="Carlito"/>
              </a:rPr>
              <a:t>and </a:t>
            </a:r>
            <a:r>
              <a:rPr sz="1700" spc="-5" dirty="0">
                <a:latin typeface="Carlito"/>
                <a:cs typeface="Carlito"/>
              </a:rPr>
              <a:t>web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contents</a:t>
            </a:r>
            <a:endParaRPr sz="1700">
              <a:latin typeface="Carlito"/>
              <a:cs typeface="Carlito"/>
            </a:endParaRPr>
          </a:p>
          <a:p>
            <a:pPr marL="336550" indent="-172720">
              <a:lnSpc>
                <a:spcPct val="100000"/>
              </a:lnSpc>
              <a:spcBef>
                <a:spcPts val="240"/>
              </a:spcBef>
              <a:buChar char="•"/>
              <a:tabLst>
                <a:tab pos="337185" algn="l"/>
              </a:tabLst>
            </a:pPr>
            <a:r>
              <a:rPr sz="1700" spc="-20" dirty="0">
                <a:latin typeface="Carlito"/>
                <a:cs typeface="Carlito"/>
              </a:rPr>
              <a:t>Terrorism </a:t>
            </a:r>
            <a:r>
              <a:rPr sz="1700" dirty="0">
                <a:latin typeface="Carlito"/>
                <a:cs typeface="Carlito"/>
              </a:rPr>
              <a:t>incident</a:t>
            </a:r>
            <a:r>
              <a:rPr sz="1700" spc="-7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databases</a:t>
            </a:r>
            <a:endParaRPr sz="1700">
              <a:latin typeface="Carlito"/>
              <a:cs typeface="Carlito"/>
            </a:endParaRPr>
          </a:p>
          <a:p>
            <a:pPr marL="336550" indent="-172720">
              <a:lnSpc>
                <a:spcPct val="100000"/>
              </a:lnSpc>
              <a:spcBef>
                <a:spcPts val="254"/>
              </a:spcBef>
              <a:buChar char="•"/>
              <a:tabLst>
                <a:tab pos="337185" algn="l"/>
              </a:tabLst>
            </a:pPr>
            <a:r>
              <a:rPr sz="1700" dirty="0">
                <a:latin typeface="Carlito"/>
                <a:cs typeface="Carlito"/>
              </a:rPr>
              <a:t>Viruses, cyber </a:t>
            </a:r>
            <a:r>
              <a:rPr sz="1700" spc="-10" dirty="0">
                <a:latin typeface="Carlito"/>
                <a:cs typeface="Carlito"/>
              </a:rPr>
              <a:t>attacks, </a:t>
            </a:r>
            <a:r>
              <a:rPr sz="1700" dirty="0">
                <a:latin typeface="Carlito"/>
                <a:cs typeface="Carlito"/>
              </a:rPr>
              <a:t>and</a:t>
            </a:r>
            <a:r>
              <a:rPr sz="1700" spc="-11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botnets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3366" y="6448805"/>
            <a:ext cx="24384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z="1200" spc="-5" dirty="0">
                <a:solidFill>
                  <a:srgbClr val="888888"/>
                </a:solidFill>
                <a:latin typeface="Arial"/>
                <a:cs typeface="Arial"/>
              </a:rPr>
              <a:t>38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637610"/>
            <a:ext cx="87331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5" dirty="0"/>
              <a:t>Typical </a:t>
            </a:r>
            <a:r>
              <a:rPr sz="5400" spc="-10" dirty="0"/>
              <a:t>applications </a:t>
            </a:r>
            <a:r>
              <a:rPr sz="5400" dirty="0"/>
              <a:t>in big </a:t>
            </a:r>
            <a:r>
              <a:rPr sz="5400" spc="-25" dirty="0"/>
              <a:t>data</a:t>
            </a:r>
            <a:endParaRPr sz="5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39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4001"/>
            <a:ext cx="37763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5" dirty="0">
                <a:latin typeface="Verdana"/>
                <a:cs typeface="Verdana"/>
              </a:rPr>
              <a:t>About </a:t>
            </a:r>
            <a:r>
              <a:rPr sz="4400" b="0" spc="-280" dirty="0">
                <a:latin typeface="Verdana"/>
                <a:cs typeface="Verdana"/>
              </a:rPr>
              <a:t>this</a:t>
            </a:r>
            <a:r>
              <a:rPr sz="4400" b="0" spc="-120" dirty="0">
                <a:latin typeface="Verdana"/>
                <a:cs typeface="Verdana"/>
              </a:rPr>
              <a:t> </a:t>
            </a:r>
            <a:r>
              <a:rPr sz="4400" b="0" spc="-340" dirty="0">
                <a:latin typeface="Verdana"/>
                <a:cs typeface="Verdana"/>
              </a:rPr>
              <a:t>class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4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9995535" cy="196207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This </a:t>
            </a:r>
            <a:r>
              <a:rPr sz="2800" spc="-140" dirty="0">
                <a:latin typeface="Trebuchet MS"/>
                <a:cs typeface="Trebuchet MS"/>
              </a:rPr>
              <a:t>class </a:t>
            </a:r>
            <a:r>
              <a:rPr sz="2800" spc="-120" dirty="0">
                <a:latin typeface="Trebuchet MS"/>
                <a:cs typeface="Trebuchet MS"/>
              </a:rPr>
              <a:t>is</a:t>
            </a:r>
            <a:r>
              <a:rPr sz="2800" spc="-51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NOT</a:t>
            </a:r>
            <a:endParaRPr sz="2800" dirty="0">
              <a:latin typeface="Trebuchet MS"/>
              <a:cs typeface="Trebuchet MS"/>
            </a:endParaRPr>
          </a:p>
          <a:p>
            <a:pPr marL="926465" lvl="1" indent="-457200">
              <a:lnSpc>
                <a:spcPct val="100000"/>
              </a:lnSpc>
              <a:spcBef>
                <a:spcPts val="245"/>
              </a:spcBef>
              <a:buFont typeface="+mj-lt"/>
              <a:buAutoNum type="arabicParenR"/>
              <a:tabLst>
                <a:tab pos="699135" algn="l"/>
              </a:tabLst>
            </a:pPr>
            <a:r>
              <a:rPr sz="2400" spc="-135" dirty="0">
                <a:latin typeface="Trebuchet MS"/>
                <a:cs typeface="Trebuchet MS"/>
              </a:rPr>
              <a:t>a </a:t>
            </a:r>
            <a:r>
              <a:rPr sz="2400" spc="-120" dirty="0">
                <a:latin typeface="Trebuchet MS"/>
                <a:cs typeface="Trebuchet MS"/>
              </a:rPr>
              <a:t>machine learning </a:t>
            </a:r>
            <a:r>
              <a:rPr sz="2400" spc="-75" dirty="0">
                <a:latin typeface="Trebuchet MS"/>
                <a:cs typeface="Trebuchet MS"/>
              </a:rPr>
              <a:t>or </a:t>
            </a:r>
            <a:r>
              <a:rPr sz="2400" spc="-150" dirty="0">
                <a:latin typeface="Trebuchet MS"/>
                <a:cs typeface="Trebuchet MS"/>
              </a:rPr>
              <a:t>data </a:t>
            </a:r>
            <a:r>
              <a:rPr sz="2400" spc="-105" dirty="0">
                <a:latin typeface="Trebuchet MS"/>
                <a:cs typeface="Trebuchet MS"/>
              </a:rPr>
              <a:t>mining</a:t>
            </a:r>
            <a:r>
              <a:rPr sz="2400" spc="-54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course</a:t>
            </a:r>
            <a:r>
              <a:rPr lang="en-US" sz="2400" spc="-105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 marL="926465" lvl="1" indent="-457200">
              <a:lnSpc>
                <a:spcPts val="2735"/>
              </a:lnSpc>
              <a:spcBef>
                <a:spcPts val="215"/>
              </a:spcBef>
              <a:buFont typeface="+mj-lt"/>
              <a:buAutoNum type="arabicParenR"/>
              <a:tabLst>
                <a:tab pos="699135" algn="l"/>
              </a:tabLst>
            </a:pPr>
            <a:r>
              <a:rPr sz="2400" spc="-135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programming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course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(however,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you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need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know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basic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programming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with</a:t>
            </a:r>
            <a:r>
              <a:rPr lang="en-US" sz="240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Python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and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some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basic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commands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Linux</a:t>
            </a:r>
            <a:r>
              <a:rPr lang="en-US" sz="2400" spc="-140" dirty="0"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87088"/>
            <a:ext cx="9747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1. </a:t>
            </a:r>
            <a:r>
              <a:rPr sz="4400" spc="-10" dirty="0"/>
              <a:t>Understanding </a:t>
            </a:r>
            <a:r>
              <a:rPr sz="4400" dirty="0"/>
              <a:t>and </a:t>
            </a:r>
            <a:r>
              <a:rPr sz="4400" spc="-20" dirty="0"/>
              <a:t>targeting</a:t>
            </a:r>
            <a:r>
              <a:rPr sz="4400" spc="-70" dirty="0"/>
              <a:t> </a:t>
            </a:r>
            <a:r>
              <a:rPr sz="4400" spc="-20" dirty="0"/>
              <a:t>customers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720087"/>
            <a:ext cx="5712461" cy="3806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7084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75" dirty="0">
                <a:latin typeface="Times New Roman"/>
                <a:cs typeface="Times New Roman"/>
              </a:rPr>
              <a:t>Big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85" dirty="0">
                <a:latin typeface="Times New Roman"/>
                <a:cs typeface="Times New Roman"/>
              </a:rPr>
              <a:t>is </a:t>
            </a:r>
            <a:r>
              <a:rPr sz="2800" spc="-140" dirty="0">
                <a:latin typeface="Times New Roman"/>
                <a:cs typeface="Times New Roman"/>
              </a:rPr>
              <a:t>used </a:t>
            </a:r>
            <a:r>
              <a:rPr sz="2800" spc="-45" dirty="0">
                <a:latin typeface="Times New Roman"/>
                <a:cs typeface="Times New Roman"/>
              </a:rPr>
              <a:t>to better </a:t>
            </a:r>
            <a:r>
              <a:rPr sz="2800" spc="-105" dirty="0">
                <a:latin typeface="Times New Roman"/>
                <a:cs typeface="Times New Roman"/>
              </a:rPr>
              <a:t>understand  </a:t>
            </a:r>
            <a:r>
              <a:rPr sz="2800" spc="-110" dirty="0">
                <a:latin typeface="Times New Roman"/>
                <a:cs typeface="Times New Roman"/>
              </a:rPr>
              <a:t>customers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75" dirty="0">
                <a:latin typeface="Times New Roman"/>
                <a:cs typeface="Times New Roman"/>
              </a:rPr>
              <a:t>their </a:t>
            </a:r>
            <a:r>
              <a:rPr sz="2800" spc="-155" dirty="0">
                <a:latin typeface="Times New Roman"/>
                <a:cs typeface="Times New Roman"/>
              </a:rPr>
              <a:t>behaviors and  </a:t>
            </a:r>
            <a:r>
              <a:rPr sz="2800" spc="-100" dirty="0">
                <a:latin typeface="Times New Roman"/>
                <a:cs typeface="Times New Roman"/>
              </a:rPr>
              <a:t>preferences.</a:t>
            </a:r>
            <a:endParaRPr sz="2800" dirty="0">
              <a:latin typeface="Times New Roman"/>
              <a:cs typeface="Times New Roman"/>
            </a:endParaRPr>
          </a:p>
          <a:p>
            <a:pPr marL="698500" marR="91440" lvl="1" indent="-228600">
              <a:lnSpc>
                <a:spcPts val="2590"/>
              </a:lnSpc>
              <a:spcBef>
                <a:spcPts val="550"/>
              </a:spcBef>
              <a:buFont typeface="Courier New"/>
              <a:buChar char="o"/>
              <a:tabLst>
                <a:tab pos="699135" algn="l"/>
              </a:tabLst>
            </a:pPr>
            <a:r>
              <a:rPr sz="2400" spc="-114" dirty="0">
                <a:latin typeface="Times New Roman"/>
                <a:cs typeface="Times New Roman"/>
              </a:rPr>
              <a:t>Target: </a:t>
            </a:r>
            <a:r>
              <a:rPr sz="2400" spc="-125" dirty="0">
                <a:latin typeface="Times New Roman"/>
                <a:cs typeface="Times New Roman"/>
              </a:rPr>
              <a:t>very </a:t>
            </a:r>
            <a:r>
              <a:rPr sz="2400" spc="-120" dirty="0">
                <a:latin typeface="Times New Roman"/>
                <a:cs typeface="Times New Roman"/>
              </a:rPr>
              <a:t>accurately </a:t>
            </a:r>
            <a:r>
              <a:rPr sz="2400" spc="-75" dirty="0">
                <a:latin typeface="Times New Roman"/>
                <a:cs typeface="Times New Roman"/>
              </a:rPr>
              <a:t>predict </a:t>
            </a:r>
            <a:r>
              <a:rPr sz="2400" spc="-120" dirty="0">
                <a:latin typeface="Times New Roman"/>
                <a:cs typeface="Times New Roman"/>
              </a:rPr>
              <a:t>when </a:t>
            </a:r>
            <a:r>
              <a:rPr sz="2400" spc="-100" dirty="0">
                <a:latin typeface="Times New Roman"/>
                <a:cs typeface="Times New Roman"/>
              </a:rPr>
              <a:t>one  </a:t>
            </a:r>
            <a:r>
              <a:rPr sz="2400" spc="-140" dirty="0">
                <a:latin typeface="Times New Roman"/>
                <a:cs typeface="Times New Roman"/>
              </a:rPr>
              <a:t>of </a:t>
            </a:r>
            <a:r>
              <a:rPr sz="2400" spc="-60" dirty="0">
                <a:latin typeface="Times New Roman"/>
                <a:cs typeface="Times New Roman"/>
              </a:rPr>
              <a:t>their </a:t>
            </a:r>
            <a:r>
              <a:rPr sz="2400" spc="-95" dirty="0">
                <a:latin typeface="Times New Roman"/>
                <a:cs typeface="Times New Roman"/>
              </a:rPr>
              <a:t>customers </a:t>
            </a:r>
            <a:r>
              <a:rPr sz="2400" spc="-110" dirty="0">
                <a:latin typeface="Times New Roman"/>
                <a:cs typeface="Times New Roman"/>
              </a:rPr>
              <a:t>will </a:t>
            </a:r>
            <a:r>
              <a:rPr sz="2400" spc="-85" dirty="0">
                <a:latin typeface="Times New Roman"/>
                <a:cs typeface="Times New Roman"/>
              </a:rPr>
              <a:t>expect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175" dirty="0">
                <a:latin typeface="Times New Roman"/>
                <a:cs typeface="Times New Roman"/>
              </a:rPr>
              <a:t>baby</a:t>
            </a:r>
            <a:endParaRPr sz="2400" dirty="0">
              <a:latin typeface="Times New Roman"/>
              <a:cs typeface="Times New Roman"/>
            </a:endParaRPr>
          </a:p>
          <a:p>
            <a:pPr marL="698500" marR="88265" lvl="1" indent="-228600">
              <a:lnSpc>
                <a:spcPts val="2590"/>
              </a:lnSpc>
              <a:spcBef>
                <a:spcPts val="505"/>
              </a:spcBef>
              <a:buFont typeface="Courier New"/>
              <a:buChar char="o"/>
              <a:tabLst>
                <a:tab pos="699135" algn="l"/>
              </a:tabLst>
            </a:pPr>
            <a:r>
              <a:rPr sz="2400" spc="-125" dirty="0">
                <a:latin typeface="Times New Roman"/>
                <a:cs typeface="Times New Roman"/>
              </a:rPr>
              <a:t>Wal-Mart </a:t>
            </a:r>
            <a:r>
              <a:rPr sz="2400" spc="-145" dirty="0">
                <a:latin typeface="Times New Roman"/>
                <a:cs typeface="Times New Roman"/>
              </a:rPr>
              <a:t>can </a:t>
            </a:r>
            <a:r>
              <a:rPr sz="2400" spc="-75" dirty="0">
                <a:latin typeface="Times New Roman"/>
                <a:cs typeface="Times New Roman"/>
              </a:rPr>
              <a:t>predict </a:t>
            </a:r>
            <a:r>
              <a:rPr sz="2400" spc="-120" dirty="0">
                <a:latin typeface="Times New Roman"/>
                <a:cs typeface="Times New Roman"/>
              </a:rPr>
              <a:t>what </a:t>
            </a:r>
            <a:r>
              <a:rPr sz="2400" spc="-90" dirty="0">
                <a:latin typeface="Times New Roman"/>
                <a:cs typeface="Times New Roman"/>
              </a:rPr>
              <a:t>products </a:t>
            </a:r>
            <a:r>
              <a:rPr sz="2400" spc="-114" dirty="0">
                <a:latin typeface="Times New Roman"/>
                <a:cs typeface="Times New Roman"/>
              </a:rPr>
              <a:t>will  sell</a:t>
            </a:r>
            <a:endParaRPr sz="2400" dirty="0">
              <a:latin typeface="Times New Roman"/>
              <a:cs typeface="Times New Roman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15"/>
              </a:spcBef>
              <a:buFont typeface="Courier New"/>
              <a:buChar char="o"/>
              <a:tabLst>
                <a:tab pos="699135" algn="l"/>
              </a:tabLst>
            </a:pPr>
            <a:r>
              <a:rPr sz="2400" spc="-100" dirty="0">
                <a:latin typeface="Times New Roman"/>
                <a:cs typeface="Times New Roman"/>
              </a:rPr>
              <a:t>Car </a:t>
            </a:r>
            <a:r>
              <a:rPr sz="2400" spc="-114" dirty="0">
                <a:latin typeface="Times New Roman"/>
                <a:cs typeface="Times New Roman"/>
              </a:rPr>
              <a:t>insurance </a:t>
            </a:r>
            <a:r>
              <a:rPr sz="2400" spc="-130" dirty="0">
                <a:latin typeface="Times New Roman"/>
                <a:cs typeface="Times New Roman"/>
              </a:rPr>
              <a:t>companies </a:t>
            </a:r>
            <a:r>
              <a:rPr sz="2400" spc="-90" dirty="0">
                <a:latin typeface="Times New Roman"/>
                <a:cs typeface="Times New Roman"/>
              </a:rPr>
              <a:t>understand </a:t>
            </a:r>
            <a:r>
              <a:rPr sz="2400" spc="-150" dirty="0">
                <a:latin typeface="Times New Roman"/>
                <a:cs typeface="Times New Roman"/>
              </a:rPr>
              <a:t>how  </a:t>
            </a:r>
            <a:r>
              <a:rPr sz="2400" spc="-125" dirty="0">
                <a:latin typeface="Times New Roman"/>
                <a:cs typeface="Times New Roman"/>
              </a:rPr>
              <a:t>well </a:t>
            </a:r>
            <a:r>
              <a:rPr sz="2400" spc="-60" dirty="0">
                <a:latin typeface="Times New Roman"/>
                <a:cs typeface="Times New Roman"/>
              </a:rPr>
              <a:t>their </a:t>
            </a:r>
            <a:r>
              <a:rPr sz="2400" spc="-95" dirty="0">
                <a:latin typeface="Times New Roman"/>
                <a:cs typeface="Times New Roman"/>
              </a:rPr>
              <a:t>customers </a:t>
            </a:r>
            <a:r>
              <a:rPr sz="2400" spc="-135" dirty="0">
                <a:latin typeface="Times New Roman"/>
                <a:cs typeface="Times New Roman"/>
              </a:rPr>
              <a:t>actually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drive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735"/>
              </a:lnSpc>
              <a:spcBef>
                <a:spcPts val="165"/>
              </a:spcBef>
              <a:buFont typeface="Courier New"/>
              <a:buChar char="o"/>
              <a:tabLst>
                <a:tab pos="699135" algn="l"/>
              </a:tabLst>
            </a:pPr>
            <a:r>
              <a:rPr sz="2400" spc="-125" dirty="0">
                <a:latin typeface="Times New Roman"/>
                <a:cs typeface="Times New Roman"/>
              </a:rPr>
              <a:t>Obama use </a:t>
            </a:r>
            <a:r>
              <a:rPr sz="2400" spc="-150" dirty="0">
                <a:latin typeface="Times New Roman"/>
                <a:cs typeface="Times New Roman"/>
              </a:rPr>
              <a:t>big </a:t>
            </a:r>
            <a:r>
              <a:rPr sz="2400" spc="-120" dirty="0">
                <a:latin typeface="Times New Roman"/>
                <a:cs typeface="Times New Roman"/>
              </a:rPr>
              <a:t>data </a:t>
            </a:r>
            <a:r>
              <a:rPr sz="2400" spc="-140" dirty="0">
                <a:latin typeface="Times New Roman"/>
                <a:cs typeface="Times New Roman"/>
              </a:rPr>
              <a:t>analytics </a:t>
            </a:r>
            <a:r>
              <a:rPr sz="2400" spc="-35" dirty="0">
                <a:latin typeface="Times New Roman"/>
                <a:cs typeface="Times New Roman"/>
              </a:rPr>
              <a:t>to </a:t>
            </a:r>
            <a:r>
              <a:rPr sz="2400" spc="-120" dirty="0">
                <a:latin typeface="Times New Roman"/>
                <a:cs typeface="Times New Roman"/>
              </a:rPr>
              <a:t>win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2012</a:t>
            </a:r>
            <a:endParaRPr sz="2400" dirty="0">
              <a:latin typeface="Times New Roman"/>
              <a:cs typeface="Times New Roman"/>
            </a:endParaRPr>
          </a:p>
          <a:p>
            <a:pPr marL="698500">
              <a:lnSpc>
                <a:spcPts val="2735"/>
              </a:lnSpc>
            </a:pPr>
            <a:r>
              <a:rPr sz="2400" spc="-95" dirty="0">
                <a:latin typeface="Times New Roman"/>
                <a:cs typeface="Times New Roman"/>
              </a:rPr>
              <a:t>presidential </a:t>
            </a:r>
            <a:r>
              <a:rPr sz="2400" spc="-90" dirty="0">
                <a:latin typeface="Times New Roman"/>
                <a:cs typeface="Times New Roman"/>
              </a:rPr>
              <a:t>election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campaign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34783" y="2567939"/>
            <a:ext cx="4559808" cy="267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85301" y="4315205"/>
            <a:ext cx="859155" cy="5359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32715" marR="5080" indent="-120650">
              <a:lnSpc>
                <a:spcPts val="1860"/>
              </a:lnSpc>
              <a:spcBef>
                <a:spcPts val="409"/>
              </a:spcBef>
            </a:pP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edict</a:t>
            </a:r>
            <a:r>
              <a:rPr sz="1800" spc="-8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19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e  </a:t>
            </a:r>
            <a:r>
              <a:rPr sz="1800" spc="-90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40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1933" y="3810380"/>
            <a:ext cx="1056640" cy="6216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236220">
              <a:lnSpc>
                <a:spcPts val="2170"/>
              </a:lnSpc>
              <a:spcBef>
                <a:spcPts val="459"/>
              </a:spcBef>
            </a:pPr>
            <a:r>
              <a:rPr sz="2100" spc="-150" dirty="0">
                <a:solidFill>
                  <a:srgbClr val="FFFFFF"/>
                </a:solidFill>
                <a:latin typeface="Times New Roman"/>
                <a:cs typeface="Times New Roman"/>
              </a:rPr>
              <a:t>Social  </a:t>
            </a:r>
            <a:r>
              <a:rPr sz="2100" spc="-120" dirty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r>
              <a:rPr sz="21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spc="-105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1401" y="2673858"/>
            <a:ext cx="825500" cy="6216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20979" marR="5080" indent="-208915">
              <a:lnSpc>
                <a:spcPts val="2170"/>
              </a:lnSpc>
              <a:spcBef>
                <a:spcPts val="459"/>
              </a:spcBef>
            </a:pPr>
            <a:r>
              <a:rPr sz="2100" spc="-204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100" spc="-1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100" spc="-15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2100" spc="-70" dirty="0">
                <a:solidFill>
                  <a:srgbClr val="FFFFFF"/>
                </a:solidFill>
                <a:latin typeface="Times New Roman"/>
                <a:cs typeface="Times New Roman"/>
              </a:rPr>
              <a:t>wser  </a:t>
            </a:r>
            <a:r>
              <a:rPr sz="2100" spc="-135" dirty="0">
                <a:solidFill>
                  <a:srgbClr val="FFFFFF"/>
                </a:solidFill>
                <a:latin typeface="Times New Roman"/>
                <a:cs typeface="Times New Roman"/>
              </a:rPr>
              <a:t>logs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725406" y="2673858"/>
            <a:ext cx="664845" cy="6216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35890" marR="5080" indent="-123825">
              <a:lnSpc>
                <a:spcPts val="2170"/>
              </a:lnSpc>
              <a:spcBef>
                <a:spcPts val="459"/>
              </a:spcBef>
            </a:pPr>
            <a:r>
              <a:rPr sz="2100" spc="-105" dirty="0">
                <a:solidFill>
                  <a:srgbClr val="FFFFFF"/>
                </a:solidFill>
                <a:latin typeface="Times New Roman"/>
                <a:cs typeface="Times New Roman"/>
              </a:rPr>
              <a:t>Sensor  data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2181" y="3810380"/>
            <a:ext cx="837565" cy="62166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193040">
              <a:lnSpc>
                <a:spcPts val="2170"/>
              </a:lnSpc>
              <a:spcBef>
                <a:spcPts val="459"/>
              </a:spcBef>
            </a:pPr>
            <a:r>
              <a:rPr sz="2100" spc="-130" dirty="0">
                <a:solidFill>
                  <a:srgbClr val="FFFFFF"/>
                </a:solidFill>
                <a:latin typeface="Times New Roman"/>
                <a:cs typeface="Times New Roman"/>
              </a:rPr>
              <a:t>Text  </a:t>
            </a:r>
            <a:r>
              <a:rPr sz="2100" spc="-145" dirty="0">
                <a:solidFill>
                  <a:srgbClr val="FFFFFF"/>
                </a:solidFill>
                <a:latin typeface="Times New Roman"/>
                <a:cs typeface="Times New Roman"/>
              </a:rPr>
              <a:t>ana</a:t>
            </a:r>
            <a:r>
              <a:rPr sz="2100" spc="-12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2100" spc="-90" dirty="0">
                <a:solidFill>
                  <a:srgbClr val="FFFFFF"/>
                </a:solidFill>
                <a:latin typeface="Times New Roman"/>
                <a:cs typeface="Times New Roman"/>
              </a:rPr>
              <a:t>yti</a:t>
            </a:r>
            <a:r>
              <a:rPr sz="2100" spc="-12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2100" spc="-16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2000"/>
            <a:ext cx="10358120" cy="62203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4370"/>
              </a:lnSpc>
              <a:spcBef>
                <a:spcPts val="600"/>
              </a:spcBef>
            </a:pPr>
            <a:r>
              <a:rPr sz="3600" spc="-5" dirty="0"/>
              <a:t>2. </a:t>
            </a:r>
            <a:r>
              <a:rPr sz="3600" spc="-15" dirty="0"/>
              <a:t>Understanding </a:t>
            </a:r>
            <a:r>
              <a:rPr sz="3600" spc="-5" dirty="0"/>
              <a:t>and optimizing business  </a:t>
            </a:r>
            <a:r>
              <a:rPr sz="3600" spc="-10" dirty="0"/>
              <a:t>processes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41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0087"/>
            <a:ext cx="10203815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 algn="just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imes New Roman"/>
                <a:cs typeface="Times New Roman"/>
              </a:rPr>
              <a:t>Retailers are </a:t>
            </a:r>
            <a:r>
              <a:rPr sz="2800" spc="-165" dirty="0">
                <a:latin typeface="Times New Roman"/>
                <a:cs typeface="Times New Roman"/>
              </a:rPr>
              <a:t>able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25" dirty="0">
                <a:latin typeface="Times New Roman"/>
                <a:cs typeface="Times New Roman"/>
              </a:rPr>
              <a:t>optimize </a:t>
            </a:r>
            <a:r>
              <a:rPr sz="2800" spc="-70" dirty="0">
                <a:latin typeface="Times New Roman"/>
                <a:cs typeface="Times New Roman"/>
              </a:rPr>
              <a:t>their </a:t>
            </a:r>
            <a:r>
              <a:rPr sz="2800" spc="-120" dirty="0">
                <a:latin typeface="Times New Roman"/>
                <a:cs typeface="Times New Roman"/>
              </a:rPr>
              <a:t>stock </a:t>
            </a:r>
            <a:r>
              <a:rPr sz="2800" spc="-165" dirty="0">
                <a:latin typeface="Times New Roman"/>
                <a:cs typeface="Times New Roman"/>
              </a:rPr>
              <a:t>based </a:t>
            </a:r>
            <a:r>
              <a:rPr sz="2800" spc="-120" dirty="0">
                <a:latin typeface="Times New Roman"/>
                <a:cs typeface="Times New Roman"/>
              </a:rPr>
              <a:t>on </a:t>
            </a:r>
            <a:r>
              <a:rPr sz="2800" spc="-110" dirty="0">
                <a:latin typeface="Times New Roman"/>
                <a:cs typeface="Times New Roman"/>
              </a:rPr>
              <a:t>predictions generated </a:t>
            </a:r>
            <a:r>
              <a:rPr sz="2800" spc="-125" dirty="0">
                <a:latin typeface="Times New Roman"/>
                <a:cs typeface="Times New Roman"/>
              </a:rPr>
              <a:t>from  </a:t>
            </a:r>
            <a:r>
              <a:rPr sz="2800" spc="-165" dirty="0">
                <a:latin typeface="Times New Roman"/>
                <a:cs typeface="Times New Roman"/>
              </a:rPr>
              <a:t>social </a:t>
            </a:r>
            <a:r>
              <a:rPr sz="2800" spc="-150" dirty="0">
                <a:latin typeface="Times New Roman"/>
                <a:cs typeface="Times New Roman"/>
              </a:rPr>
              <a:t>media </a:t>
            </a:r>
            <a:r>
              <a:rPr sz="2800" spc="-90" dirty="0">
                <a:latin typeface="Times New Roman"/>
                <a:cs typeface="Times New Roman"/>
              </a:rPr>
              <a:t>data, </a:t>
            </a:r>
            <a:r>
              <a:rPr sz="2800" spc="-175" dirty="0">
                <a:latin typeface="Times New Roman"/>
                <a:cs typeface="Times New Roman"/>
              </a:rPr>
              <a:t>web </a:t>
            </a:r>
            <a:r>
              <a:rPr sz="2800" spc="-135" dirty="0">
                <a:latin typeface="Times New Roman"/>
                <a:cs typeface="Times New Roman"/>
              </a:rPr>
              <a:t>search </a:t>
            </a:r>
            <a:r>
              <a:rPr sz="2800" spc="-60" dirty="0">
                <a:latin typeface="Times New Roman"/>
                <a:cs typeface="Times New Roman"/>
              </a:rPr>
              <a:t>trends,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20" dirty="0">
                <a:latin typeface="Times New Roman"/>
                <a:cs typeface="Times New Roman"/>
              </a:rPr>
              <a:t>weather</a:t>
            </a:r>
            <a:r>
              <a:rPr sz="2800" spc="14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forecasts;</a:t>
            </a:r>
            <a:endParaRPr sz="2800">
              <a:latin typeface="Times New Roman"/>
              <a:cs typeface="Times New Roman"/>
            </a:endParaRPr>
          </a:p>
          <a:p>
            <a:pPr marL="241300" marR="77470" indent="-228600" algn="just">
              <a:lnSpc>
                <a:spcPct val="90000"/>
              </a:lnSpc>
              <a:spcBef>
                <a:spcPts val="96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imes New Roman"/>
                <a:cs typeface="Times New Roman"/>
              </a:rPr>
              <a:t>Geographic </a:t>
            </a:r>
            <a:r>
              <a:rPr sz="2800" spc="-130" dirty="0">
                <a:latin typeface="Times New Roman"/>
                <a:cs typeface="Times New Roman"/>
              </a:rPr>
              <a:t>positioning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20" dirty="0">
                <a:latin typeface="Times New Roman"/>
                <a:cs typeface="Times New Roman"/>
              </a:rPr>
              <a:t>radio </a:t>
            </a:r>
            <a:r>
              <a:rPr sz="2800" spc="-130" dirty="0">
                <a:latin typeface="Times New Roman"/>
                <a:cs typeface="Times New Roman"/>
              </a:rPr>
              <a:t>frequency </a:t>
            </a:r>
            <a:r>
              <a:rPr sz="2800" spc="-120" dirty="0">
                <a:latin typeface="Times New Roman"/>
                <a:cs typeface="Times New Roman"/>
              </a:rPr>
              <a:t>identification </a:t>
            </a:r>
            <a:r>
              <a:rPr sz="2800" spc="-130" dirty="0">
                <a:latin typeface="Times New Roman"/>
                <a:cs typeface="Times New Roman"/>
              </a:rPr>
              <a:t>sensors </a:t>
            </a:r>
            <a:r>
              <a:rPr sz="2800" spc="-114" dirty="0">
                <a:latin typeface="Times New Roman"/>
                <a:cs typeface="Times New Roman"/>
              </a:rPr>
              <a:t>are </a:t>
            </a:r>
            <a:r>
              <a:rPr sz="2800" spc="-140" dirty="0">
                <a:latin typeface="Times New Roman"/>
                <a:cs typeface="Times New Roman"/>
              </a:rPr>
              <a:t>used </a:t>
            </a:r>
            <a:r>
              <a:rPr sz="2800" spc="-40" dirty="0">
                <a:latin typeface="Times New Roman"/>
                <a:cs typeface="Times New Roman"/>
              </a:rPr>
              <a:t>to  </a:t>
            </a:r>
            <a:r>
              <a:rPr sz="2800" spc="-90" dirty="0">
                <a:latin typeface="Times New Roman"/>
                <a:cs typeface="Times New Roman"/>
              </a:rPr>
              <a:t>track </a:t>
            </a:r>
            <a:r>
              <a:rPr sz="2800" spc="-165" dirty="0">
                <a:latin typeface="Times New Roman"/>
                <a:cs typeface="Times New Roman"/>
              </a:rPr>
              <a:t>goods </a:t>
            </a:r>
            <a:r>
              <a:rPr sz="2800" spc="-45" dirty="0">
                <a:latin typeface="Times New Roman"/>
                <a:cs typeface="Times New Roman"/>
              </a:rPr>
              <a:t>or </a:t>
            </a:r>
            <a:r>
              <a:rPr sz="2800" spc="-135" dirty="0">
                <a:latin typeface="Times New Roman"/>
                <a:cs typeface="Times New Roman"/>
              </a:rPr>
              <a:t>delivery </a:t>
            </a:r>
            <a:r>
              <a:rPr sz="2800" spc="-165" dirty="0">
                <a:latin typeface="Times New Roman"/>
                <a:cs typeface="Times New Roman"/>
              </a:rPr>
              <a:t>vehicles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25" dirty="0">
                <a:latin typeface="Times New Roman"/>
                <a:cs typeface="Times New Roman"/>
              </a:rPr>
              <a:t>optimize </a:t>
            </a:r>
            <a:r>
              <a:rPr sz="2800" spc="-90" dirty="0">
                <a:latin typeface="Times New Roman"/>
                <a:cs typeface="Times New Roman"/>
              </a:rPr>
              <a:t>routes </a:t>
            </a:r>
            <a:r>
              <a:rPr sz="2800" spc="-229" dirty="0">
                <a:latin typeface="Times New Roman"/>
                <a:cs typeface="Times New Roman"/>
              </a:rPr>
              <a:t>by </a:t>
            </a:r>
            <a:r>
              <a:rPr sz="2800" spc="-110" dirty="0">
                <a:latin typeface="Times New Roman"/>
                <a:cs typeface="Times New Roman"/>
              </a:rPr>
              <a:t>integrating </a:t>
            </a:r>
            <a:r>
              <a:rPr sz="2800" spc="-170" dirty="0">
                <a:latin typeface="Times New Roman"/>
                <a:cs typeface="Times New Roman"/>
              </a:rPr>
              <a:t>live </a:t>
            </a:r>
            <a:r>
              <a:rPr sz="2800" spc="-125" dirty="0">
                <a:latin typeface="Times New Roman"/>
                <a:cs typeface="Times New Roman"/>
              </a:rPr>
              <a:t>traffic  </a:t>
            </a:r>
            <a:r>
              <a:rPr sz="2800" spc="-90" dirty="0">
                <a:latin typeface="Times New Roman"/>
                <a:cs typeface="Times New Roman"/>
              </a:rPr>
              <a:t>data,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etc.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929" y="762000"/>
            <a:ext cx="10358120" cy="6085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4370"/>
              </a:lnSpc>
              <a:spcBef>
                <a:spcPts val="600"/>
              </a:spcBef>
            </a:pPr>
            <a:r>
              <a:rPr sz="3200" spc="-5" dirty="0"/>
              <a:t>3. </a:t>
            </a:r>
            <a:r>
              <a:rPr sz="3200" spc="-20" dirty="0"/>
              <a:t>Personal </a:t>
            </a:r>
            <a:r>
              <a:rPr sz="3200" spc="-10" dirty="0"/>
              <a:t>quantification </a:t>
            </a:r>
            <a:r>
              <a:rPr sz="3200" spc="-5" dirty="0"/>
              <a:t>and </a:t>
            </a:r>
            <a:r>
              <a:rPr sz="3200" spc="-10" dirty="0"/>
              <a:t>performance  </a:t>
            </a:r>
            <a:r>
              <a:rPr sz="3200" spc="-15" dirty="0"/>
              <a:t>optimization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42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0087"/>
            <a:ext cx="10274300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75946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 </a:t>
            </a:r>
            <a:r>
              <a:rPr sz="2800" spc="-175" dirty="0">
                <a:latin typeface="Times New Roman"/>
                <a:cs typeface="Times New Roman"/>
              </a:rPr>
              <a:t>Jawbone </a:t>
            </a:r>
            <a:r>
              <a:rPr sz="2800" spc="-135" dirty="0">
                <a:latin typeface="Times New Roman"/>
                <a:cs typeface="Times New Roman"/>
              </a:rPr>
              <a:t>armband </a:t>
            </a:r>
            <a:r>
              <a:rPr sz="2800" spc="-120" dirty="0">
                <a:latin typeface="Times New Roman"/>
                <a:cs typeface="Times New Roman"/>
              </a:rPr>
              <a:t>collects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20" dirty="0">
                <a:latin typeface="Times New Roman"/>
                <a:cs typeface="Times New Roman"/>
              </a:rPr>
              <a:t>on </a:t>
            </a:r>
            <a:r>
              <a:rPr sz="2800" spc="-70" dirty="0">
                <a:latin typeface="Times New Roman"/>
                <a:cs typeface="Times New Roman"/>
              </a:rPr>
              <a:t>our </a:t>
            </a:r>
            <a:r>
              <a:rPr sz="2800" spc="-110" dirty="0">
                <a:latin typeface="Times New Roman"/>
                <a:cs typeface="Times New Roman"/>
              </a:rPr>
              <a:t>calorie </a:t>
            </a:r>
            <a:r>
              <a:rPr sz="2800" spc="-105" dirty="0">
                <a:latin typeface="Times New Roman"/>
                <a:cs typeface="Times New Roman"/>
              </a:rPr>
              <a:t>consumption, </a:t>
            </a:r>
            <a:r>
              <a:rPr sz="2800" spc="-140" dirty="0">
                <a:latin typeface="Times New Roman"/>
                <a:cs typeface="Times New Roman"/>
              </a:rPr>
              <a:t>activity  </a:t>
            </a:r>
            <a:r>
              <a:rPr sz="2800" spc="-130" dirty="0">
                <a:latin typeface="Times New Roman"/>
                <a:cs typeface="Times New Roman"/>
              </a:rPr>
              <a:t>levels,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70" dirty="0">
                <a:latin typeface="Times New Roman"/>
                <a:cs typeface="Times New Roman"/>
              </a:rPr>
              <a:t>our </a:t>
            </a:r>
            <a:r>
              <a:rPr sz="2800" spc="-135" dirty="0">
                <a:latin typeface="Times New Roman"/>
                <a:cs typeface="Times New Roman"/>
              </a:rPr>
              <a:t>sleep </a:t>
            </a:r>
            <a:r>
              <a:rPr sz="2800" spc="-80" dirty="0">
                <a:latin typeface="Times New Roman"/>
                <a:cs typeface="Times New Roman"/>
              </a:rPr>
              <a:t>patterns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90" dirty="0">
                <a:latin typeface="Times New Roman"/>
                <a:cs typeface="Times New Roman"/>
              </a:rPr>
              <a:t>analyze </a:t>
            </a:r>
            <a:r>
              <a:rPr sz="2800" spc="-155" dirty="0">
                <a:latin typeface="Times New Roman"/>
                <a:cs typeface="Times New Roman"/>
              </a:rPr>
              <a:t>such </a:t>
            </a:r>
            <a:r>
              <a:rPr sz="2800" spc="-165" dirty="0">
                <a:latin typeface="Times New Roman"/>
                <a:cs typeface="Times New Roman"/>
              </a:rPr>
              <a:t>volumes of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14" dirty="0">
                <a:latin typeface="Times New Roman"/>
                <a:cs typeface="Times New Roman"/>
              </a:rPr>
              <a:t>bring  </a:t>
            </a:r>
            <a:r>
              <a:rPr sz="2800" spc="-105" dirty="0">
                <a:latin typeface="Times New Roman"/>
                <a:cs typeface="Times New Roman"/>
              </a:rPr>
              <a:t>entirely </a:t>
            </a:r>
            <a:r>
              <a:rPr sz="2800" spc="-145" dirty="0">
                <a:latin typeface="Times New Roman"/>
                <a:cs typeface="Times New Roman"/>
              </a:rPr>
              <a:t>new </a:t>
            </a:r>
            <a:r>
              <a:rPr sz="2800" spc="-150" dirty="0">
                <a:latin typeface="Times New Roman"/>
                <a:cs typeface="Times New Roman"/>
              </a:rPr>
              <a:t>insights </a:t>
            </a:r>
            <a:r>
              <a:rPr sz="2800" spc="-90" dirty="0">
                <a:latin typeface="Times New Roman"/>
                <a:cs typeface="Times New Roman"/>
              </a:rPr>
              <a:t>that </a:t>
            </a:r>
            <a:r>
              <a:rPr sz="2800" spc="-60" dirty="0">
                <a:latin typeface="Times New Roman"/>
                <a:cs typeface="Times New Roman"/>
              </a:rPr>
              <a:t>it </a:t>
            </a:r>
            <a:r>
              <a:rPr sz="2800" spc="-170" dirty="0">
                <a:latin typeface="Times New Roman"/>
                <a:cs typeface="Times New Roman"/>
              </a:rPr>
              <a:t>can </a:t>
            </a:r>
            <a:r>
              <a:rPr sz="2800" spc="-135" dirty="0">
                <a:latin typeface="Times New Roman"/>
                <a:cs typeface="Times New Roman"/>
              </a:rPr>
              <a:t>feed </a:t>
            </a:r>
            <a:r>
              <a:rPr sz="2800" spc="-170" dirty="0">
                <a:latin typeface="Times New Roman"/>
                <a:cs typeface="Times New Roman"/>
              </a:rPr>
              <a:t>back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50" dirty="0">
                <a:latin typeface="Times New Roman"/>
                <a:cs typeface="Times New Roman"/>
              </a:rPr>
              <a:t>individual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users;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imes New Roman"/>
                <a:cs typeface="Times New Roman"/>
              </a:rPr>
              <a:t>Most </a:t>
            </a:r>
            <a:r>
              <a:rPr sz="2800" spc="-120" dirty="0">
                <a:latin typeface="Times New Roman"/>
                <a:cs typeface="Times New Roman"/>
              </a:rPr>
              <a:t>online </a:t>
            </a:r>
            <a:r>
              <a:rPr sz="2800" spc="-140" dirty="0">
                <a:latin typeface="Times New Roman"/>
                <a:cs typeface="Times New Roman"/>
              </a:rPr>
              <a:t>dating </a:t>
            </a:r>
            <a:r>
              <a:rPr sz="2800" spc="-130" dirty="0">
                <a:latin typeface="Times New Roman"/>
                <a:cs typeface="Times New Roman"/>
              </a:rPr>
              <a:t>sites </a:t>
            </a:r>
            <a:r>
              <a:rPr sz="2800" spc="-175" dirty="0">
                <a:latin typeface="Times New Roman"/>
                <a:cs typeface="Times New Roman"/>
              </a:rPr>
              <a:t>apply </a:t>
            </a:r>
            <a:r>
              <a:rPr sz="2800" spc="-180" dirty="0">
                <a:latin typeface="Times New Roman"/>
                <a:cs typeface="Times New Roman"/>
              </a:rPr>
              <a:t>big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05" dirty="0">
                <a:latin typeface="Times New Roman"/>
                <a:cs typeface="Times New Roman"/>
              </a:rPr>
              <a:t>tools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30" dirty="0">
                <a:latin typeface="Times New Roman"/>
                <a:cs typeface="Times New Roman"/>
              </a:rPr>
              <a:t>algorithms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50" dirty="0">
                <a:latin typeface="Times New Roman"/>
                <a:cs typeface="Times New Roman"/>
              </a:rPr>
              <a:t>find </a:t>
            </a:r>
            <a:r>
              <a:rPr sz="2800" spc="-170" dirty="0">
                <a:latin typeface="Times New Roman"/>
                <a:cs typeface="Times New Roman"/>
              </a:rPr>
              <a:t>us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20" dirty="0">
                <a:latin typeface="Times New Roman"/>
                <a:cs typeface="Times New Roman"/>
              </a:rPr>
              <a:t>most  </a:t>
            </a:r>
            <a:r>
              <a:rPr sz="2800" spc="-100" dirty="0">
                <a:latin typeface="Times New Roman"/>
                <a:cs typeface="Times New Roman"/>
              </a:rPr>
              <a:t>appropriate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matches.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673" y="762000"/>
            <a:ext cx="9694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4. </a:t>
            </a:r>
            <a:r>
              <a:rPr sz="4400" spc="-10" dirty="0"/>
              <a:t>Improving healthcare </a:t>
            </a:r>
            <a:r>
              <a:rPr sz="4400" dirty="0"/>
              <a:t>and </a:t>
            </a:r>
            <a:r>
              <a:rPr sz="4400" spc="-5" dirty="0"/>
              <a:t>public</a:t>
            </a:r>
            <a:r>
              <a:rPr sz="4400" spc="-50" dirty="0"/>
              <a:t> </a:t>
            </a:r>
            <a:r>
              <a:rPr sz="4400" dirty="0"/>
              <a:t>health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43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0087"/>
            <a:ext cx="9772015" cy="3011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270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75" dirty="0">
                <a:latin typeface="Times New Roman"/>
                <a:cs typeface="Times New Roman"/>
              </a:rPr>
              <a:t>Big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25" dirty="0">
                <a:latin typeface="Times New Roman"/>
                <a:cs typeface="Times New Roman"/>
              </a:rPr>
              <a:t>techniques </a:t>
            </a:r>
            <a:r>
              <a:rPr sz="2800" spc="-114" dirty="0">
                <a:latin typeface="Times New Roman"/>
                <a:cs typeface="Times New Roman"/>
              </a:rPr>
              <a:t>are </a:t>
            </a:r>
            <a:r>
              <a:rPr sz="2800" spc="-155" dirty="0">
                <a:latin typeface="Times New Roman"/>
                <a:cs typeface="Times New Roman"/>
              </a:rPr>
              <a:t>already </a:t>
            </a:r>
            <a:r>
              <a:rPr sz="2800" spc="-150" dirty="0">
                <a:latin typeface="Times New Roman"/>
                <a:cs typeface="Times New Roman"/>
              </a:rPr>
              <a:t>being </a:t>
            </a:r>
            <a:r>
              <a:rPr sz="2800" spc="-145" dirty="0">
                <a:latin typeface="Times New Roman"/>
                <a:cs typeface="Times New Roman"/>
              </a:rPr>
              <a:t>used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90" dirty="0">
                <a:latin typeface="Times New Roman"/>
                <a:cs typeface="Times New Roman"/>
              </a:rPr>
              <a:t>monitor </a:t>
            </a:r>
            <a:r>
              <a:rPr sz="2800" spc="-165" dirty="0">
                <a:latin typeface="Times New Roman"/>
                <a:cs typeface="Times New Roman"/>
              </a:rPr>
              <a:t>babies </a:t>
            </a:r>
            <a:r>
              <a:rPr sz="2800" spc="-130" dirty="0">
                <a:latin typeface="Times New Roman"/>
                <a:cs typeface="Times New Roman"/>
              </a:rPr>
              <a:t>in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40" dirty="0">
                <a:latin typeface="Times New Roman"/>
                <a:cs typeface="Times New Roman"/>
              </a:rPr>
              <a:t>specialist  </a:t>
            </a:r>
            <a:r>
              <a:rPr sz="2800" spc="-95" dirty="0">
                <a:latin typeface="Times New Roman"/>
                <a:cs typeface="Times New Roman"/>
              </a:rPr>
              <a:t>premature </a:t>
            </a:r>
            <a:r>
              <a:rPr sz="2800" spc="-160" dirty="0">
                <a:latin typeface="Times New Roman"/>
                <a:cs typeface="Times New Roman"/>
              </a:rPr>
              <a:t>and sick </a:t>
            </a:r>
            <a:r>
              <a:rPr sz="2800" spc="-210" dirty="0">
                <a:latin typeface="Times New Roman"/>
                <a:cs typeface="Times New Roman"/>
              </a:rPr>
              <a:t>baby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unit;</a:t>
            </a:r>
            <a:endParaRPr sz="2800">
              <a:latin typeface="Times New Roman"/>
              <a:cs typeface="Times New Roman"/>
            </a:endParaRPr>
          </a:p>
          <a:p>
            <a:pPr marL="241300" marR="544195" indent="-228600">
              <a:lnSpc>
                <a:spcPts val="303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75" dirty="0">
                <a:latin typeface="Times New Roman"/>
                <a:cs typeface="Times New Roman"/>
              </a:rPr>
              <a:t>Big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65" dirty="0">
                <a:latin typeface="Times New Roman"/>
                <a:cs typeface="Times New Roman"/>
              </a:rPr>
              <a:t>analytics allow </a:t>
            </a:r>
            <a:r>
              <a:rPr sz="2800" spc="-170" dirty="0">
                <a:latin typeface="Times New Roman"/>
                <a:cs typeface="Times New Roman"/>
              </a:rPr>
              <a:t>us </a:t>
            </a:r>
            <a:r>
              <a:rPr sz="2800" spc="-40" dirty="0">
                <a:latin typeface="Times New Roman"/>
                <a:cs typeface="Times New Roman"/>
              </a:rPr>
              <a:t>to </a:t>
            </a:r>
            <a:r>
              <a:rPr sz="2800" spc="-90" dirty="0">
                <a:latin typeface="Times New Roman"/>
                <a:cs typeface="Times New Roman"/>
              </a:rPr>
              <a:t>monitor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90" dirty="0">
                <a:latin typeface="Times New Roman"/>
                <a:cs typeface="Times New Roman"/>
              </a:rPr>
              <a:t>predict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35" dirty="0">
                <a:latin typeface="Times New Roman"/>
                <a:cs typeface="Times New Roman"/>
              </a:rPr>
              <a:t>developments </a:t>
            </a:r>
            <a:r>
              <a:rPr sz="2800" spc="-160" dirty="0">
                <a:latin typeface="Times New Roman"/>
                <a:cs typeface="Times New Roman"/>
              </a:rPr>
              <a:t>of  </a:t>
            </a:r>
            <a:r>
              <a:rPr sz="2800" spc="-145" dirty="0">
                <a:latin typeface="Times New Roman"/>
                <a:cs typeface="Times New Roman"/>
              </a:rPr>
              <a:t>epidemics </a:t>
            </a:r>
            <a:r>
              <a:rPr sz="2800" spc="-160" dirty="0">
                <a:latin typeface="Times New Roman"/>
                <a:cs typeface="Times New Roman"/>
              </a:rPr>
              <a:t>and disease</a:t>
            </a:r>
            <a:r>
              <a:rPr sz="2800" spc="8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outbreaks;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90000"/>
              </a:lnSpc>
              <a:spcBef>
                <a:spcPts val="9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40" dirty="0">
                <a:latin typeface="Times New Roman"/>
                <a:cs typeface="Times New Roman"/>
              </a:rPr>
              <a:t>By </a:t>
            </a:r>
            <a:r>
              <a:rPr sz="2800" spc="-110" dirty="0">
                <a:latin typeface="Times New Roman"/>
                <a:cs typeface="Times New Roman"/>
              </a:rPr>
              <a:t>recording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90" dirty="0">
                <a:latin typeface="Times New Roman"/>
                <a:cs typeface="Times New Roman"/>
              </a:rPr>
              <a:t>analyzing </a:t>
            </a:r>
            <a:r>
              <a:rPr sz="2800" spc="-150" dirty="0">
                <a:latin typeface="Times New Roman"/>
                <a:cs typeface="Times New Roman"/>
              </a:rPr>
              <a:t>every </a:t>
            </a:r>
            <a:r>
              <a:rPr sz="2800" spc="-70" dirty="0">
                <a:latin typeface="Times New Roman"/>
                <a:cs typeface="Times New Roman"/>
              </a:rPr>
              <a:t>heart </a:t>
            </a:r>
            <a:r>
              <a:rPr sz="2800" spc="-114" dirty="0">
                <a:latin typeface="Times New Roman"/>
                <a:cs typeface="Times New Roman"/>
              </a:rPr>
              <a:t>beat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30" dirty="0">
                <a:latin typeface="Times New Roman"/>
                <a:cs typeface="Times New Roman"/>
              </a:rPr>
              <a:t>breathing </a:t>
            </a:r>
            <a:r>
              <a:rPr sz="2800" spc="-60" dirty="0">
                <a:latin typeface="Times New Roman"/>
                <a:cs typeface="Times New Roman"/>
              </a:rPr>
              <a:t>pattern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150" dirty="0">
                <a:latin typeface="Times New Roman"/>
                <a:cs typeface="Times New Roman"/>
              </a:rPr>
              <a:t>every  </a:t>
            </a:r>
            <a:r>
              <a:rPr sz="2800" spc="-200" dirty="0">
                <a:latin typeface="Times New Roman"/>
                <a:cs typeface="Times New Roman"/>
              </a:rPr>
              <a:t>baby, </a:t>
            </a:r>
            <a:r>
              <a:rPr sz="2800" spc="-130" dirty="0">
                <a:latin typeface="Times New Roman"/>
                <a:cs typeface="Times New Roman"/>
              </a:rPr>
              <a:t>infections </a:t>
            </a:r>
            <a:r>
              <a:rPr sz="2800" spc="-170" dirty="0">
                <a:latin typeface="Times New Roman"/>
                <a:cs typeface="Times New Roman"/>
              </a:rPr>
              <a:t>can </a:t>
            </a:r>
            <a:r>
              <a:rPr sz="2800" spc="-135" dirty="0">
                <a:latin typeface="Times New Roman"/>
                <a:cs typeface="Times New Roman"/>
              </a:rPr>
              <a:t>be </a:t>
            </a:r>
            <a:r>
              <a:rPr sz="2800" spc="-95" dirty="0">
                <a:latin typeface="Times New Roman"/>
                <a:cs typeface="Times New Roman"/>
              </a:rPr>
              <a:t>predicted </a:t>
            </a:r>
            <a:r>
              <a:rPr sz="2800" spc="-120" dirty="0">
                <a:latin typeface="Times New Roman"/>
                <a:cs typeface="Times New Roman"/>
              </a:rPr>
              <a:t>24 </a:t>
            </a:r>
            <a:r>
              <a:rPr sz="2800" spc="-110" dirty="0">
                <a:latin typeface="Times New Roman"/>
                <a:cs typeface="Times New Roman"/>
              </a:rPr>
              <a:t>hours </a:t>
            </a:r>
            <a:r>
              <a:rPr sz="2800" spc="-120" dirty="0">
                <a:latin typeface="Times New Roman"/>
                <a:cs typeface="Times New Roman"/>
              </a:rPr>
              <a:t>before </a:t>
            </a:r>
            <a:r>
              <a:rPr sz="2800" spc="-215" dirty="0">
                <a:latin typeface="Times New Roman"/>
                <a:cs typeface="Times New Roman"/>
              </a:rPr>
              <a:t>any </a:t>
            </a:r>
            <a:r>
              <a:rPr sz="2800" spc="-180" dirty="0">
                <a:latin typeface="Times New Roman"/>
                <a:cs typeface="Times New Roman"/>
              </a:rPr>
              <a:t>physical </a:t>
            </a:r>
            <a:r>
              <a:rPr sz="2800" spc="-150" dirty="0">
                <a:latin typeface="Times New Roman"/>
                <a:cs typeface="Times New Roman"/>
              </a:rPr>
              <a:t>symptoms  </a:t>
            </a:r>
            <a:r>
              <a:rPr sz="2800" spc="-135" dirty="0">
                <a:latin typeface="Times New Roman"/>
                <a:cs typeface="Times New Roman"/>
              </a:rPr>
              <a:t>appear.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5800"/>
            <a:ext cx="763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5. </a:t>
            </a:r>
            <a:r>
              <a:rPr sz="4400" spc="-10" dirty="0"/>
              <a:t>Improving </a:t>
            </a:r>
            <a:r>
              <a:rPr sz="4400" spc="-5" dirty="0"/>
              <a:t>sports</a:t>
            </a:r>
            <a:r>
              <a:rPr sz="4400" spc="-10" dirty="0"/>
              <a:t> performance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44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34134"/>
            <a:ext cx="9987915" cy="2328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imes New Roman"/>
                <a:cs typeface="Times New Roman"/>
              </a:rPr>
              <a:t>Use </a:t>
            </a:r>
            <a:r>
              <a:rPr sz="2800" spc="-145" dirty="0">
                <a:latin typeface="Times New Roman"/>
                <a:cs typeface="Times New Roman"/>
              </a:rPr>
              <a:t>video </a:t>
            </a:r>
            <a:r>
              <a:rPr sz="2800" spc="-165" dirty="0">
                <a:latin typeface="Times New Roman"/>
                <a:cs typeface="Times New Roman"/>
              </a:rPr>
              <a:t>analytics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90" dirty="0">
                <a:latin typeface="Times New Roman"/>
                <a:cs typeface="Times New Roman"/>
              </a:rPr>
              <a:t>track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10" dirty="0">
                <a:latin typeface="Times New Roman"/>
                <a:cs typeface="Times New Roman"/>
              </a:rPr>
              <a:t>performance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150" dirty="0">
                <a:latin typeface="Times New Roman"/>
                <a:cs typeface="Times New Roman"/>
              </a:rPr>
              <a:t>every</a:t>
            </a:r>
            <a:r>
              <a:rPr sz="2800" spc="30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player;</a:t>
            </a:r>
            <a:endParaRPr sz="2800">
              <a:latin typeface="Times New Roman"/>
              <a:cs typeface="Times New Roman"/>
            </a:endParaRPr>
          </a:p>
          <a:p>
            <a:pPr marL="241300" marR="29972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imes New Roman"/>
                <a:cs typeface="Times New Roman"/>
              </a:rPr>
              <a:t>Use </a:t>
            </a:r>
            <a:r>
              <a:rPr sz="2800" spc="-125" dirty="0">
                <a:latin typeface="Times New Roman"/>
                <a:cs typeface="Times New Roman"/>
              </a:rPr>
              <a:t>sensor </a:t>
            </a:r>
            <a:r>
              <a:rPr sz="2800" spc="-130" dirty="0">
                <a:latin typeface="Times New Roman"/>
                <a:cs typeface="Times New Roman"/>
              </a:rPr>
              <a:t>technology in </a:t>
            </a:r>
            <a:r>
              <a:rPr sz="2800" spc="-85" dirty="0">
                <a:latin typeface="Times New Roman"/>
                <a:cs typeface="Times New Roman"/>
              </a:rPr>
              <a:t>sports </a:t>
            </a:r>
            <a:r>
              <a:rPr sz="2800" spc="-110" dirty="0">
                <a:latin typeface="Times New Roman"/>
                <a:cs typeface="Times New Roman"/>
              </a:rPr>
              <a:t>equipment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65" dirty="0">
                <a:latin typeface="Times New Roman"/>
                <a:cs typeface="Times New Roman"/>
              </a:rPr>
              <a:t>allow </a:t>
            </a:r>
            <a:r>
              <a:rPr sz="2800" spc="-170" dirty="0">
                <a:latin typeface="Times New Roman"/>
                <a:cs typeface="Times New Roman"/>
              </a:rPr>
              <a:t>us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05" dirty="0">
                <a:latin typeface="Times New Roman"/>
                <a:cs typeface="Times New Roman"/>
              </a:rPr>
              <a:t>get </a:t>
            </a:r>
            <a:r>
              <a:rPr sz="2800" spc="-150" dirty="0">
                <a:latin typeface="Times New Roman"/>
                <a:cs typeface="Times New Roman"/>
              </a:rPr>
              <a:t>feedback </a:t>
            </a:r>
            <a:r>
              <a:rPr sz="2800" spc="-120" dirty="0">
                <a:latin typeface="Times New Roman"/>
                <a:cs typeface="Times New Roman"/>
              </a:rPr>
              <a:t>on  </a:t>
            </a:r>
            <a:r>
              <a:rPr sz="2800" spc="-155" dirty="0">
                <a:latin typeface="Times New Roman"/>
                <a:cs typeface="Times New Roman"/>
              </a:rPr>
              <a:t>games;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imes New Roman"/>
                <a:cs typeface="Times New Roman"/>
              </a:rPr>
              <a:t>Use </a:t>
            </a:r>
            <a:r>
              <a:rPr sz="2800" spc="-90" dirty="0">
                <a:latin typeface="Times New Roman"/>
                <a:cs typeface="Times New Roman"/>
              </a:rPr>
              <a:t>smart </a:t>
            </a:r>
            <a:r>
              <a:rPr sz="2800" spc="-130" dirty="0">
                <a:latin typeface="Times New Roman"/>
                <a:cs typeface="Times New Roman"/>
              </a:rPr>
              <a:t>technology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90" dirty="0">
                <a:latin typeface="Times New Roman"/>
                <a:cs typeface="Times New Roman"/>
              </a:rPr>
              <a:t>track </a:t>
            </a:r>
            <a:r>
              <a:rPr sz="2800" spc="-114" dirty="0">
                <a:latin typeface="Times New Roman"/>
                <a:cs typeface="Times New Roman"/>
              </a:rPr>
              <a:t>athletes outside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00" dirty="0">
                <a:latin typeface="Times New Roman"/>
                <a:cs typeface="Times New Roman"/>
              </a:rPr>
              <a:t>sporting </a:t>
            </a:r>
            <a:r>
              <a:rPr sz="2800" spc="-105" dirty="0">
                <a:latin typeface="Times New Roman"/>
                <a:cs typeface="Times New Roman"/>
              </a:rPr>
              <a:t>environment:  </a:t>
            </a:r>
            <a:r>
              <a:rPr sz="2800" spc="-50" dirty="0">
                <a:latin typeface="Times New Roman"/>
                <a:cs typeface="Times New Roman"/>
              </a:rPr>
              <a:t>nutrition, </a:t>
            </a:r>
            <a:r>
              <a:rPr sz="2800" spc="-100" dirty="0">
                <a:latin typeface="Times New Roman"/>
                <a:cs typeface="Times New Roman"/>
              </a:rPr>
              <a:t>sleep,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65" dirty="0">
                <a:latin typeface="Times New Roman"/>
                <a:cs typeface="Times New Roman"/>
              </a:rPr>
              <a:t>social </a:t>
            </a:r>
            <a:r>
              <a:rPr sz="2800" spc="-150" dirty="0">
                <a:latin typeface="Times New Roman"/>
                <a:cs typeface="Times New Roman"/>
              </a:rPr>
              <a:t>media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conversation.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676530"/>
            <a:ext cx="7870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6. </a:t>
            </a:r>
            <a:r>
              <a:rPr sz="4400" spc="-10" dirty="0"/>
              <a:t>Improving </a:t>
            </a:r>
            <a:r>
              <a:rPr sz="4400" dirty="0"/>
              <a:t>science and</a:t>
            </a:r>
            <a:r>
              <a:rPr sz="4400" spc="-70" dirty="0"/>
              <a:t> </a:t>
            </a:r>
            <a:r>
              <a:rPr sz="4400" spc="-20" dirty="0"/>
              <a:t>research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20087"/>
            <a:ext cx="5149850" cy="31407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5" dirty="0">
                <a:latin typeface="Times New Roman"/>
                <a:cs typeface="Times New Roman"/>
              </a:rPr>
              <a:t>CERN,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225" dirty="0">
                <a:latin typeface="Times New Roman"/>
                <a:cs typeface="Times New Roman"/>
              </a:rPr>
              <a:t>Swiss </a:t>
            </a:r>
            <a:r>
              <a:rPr sz="2800" spc="-120" dirty="0">
                <a:latin typeface="Times New Roman"/>
                <a:cs typeface="Times New Roman"/>
              </a:rPr>
              <a:t>nuclear </a:t>
            </a:r>
            <a:r>
              <a:rPr sz="2800" spc="-190" dirty="0">
                <a:latin typeface="Times New Roman"/>
                <a:cs typeface="Times New Roman"/>
              </a:rPr>
              <a:t>physics </a:t>
            </a:r>
            <a:r>
              <a:rPr sz="2800" spc="-165" dirty="0">
                <a:latin typeface="Times New Roman"/>
                <a:cs typeface="Times New Roman"/>
              </a:rPr>
              <a:t>lab  </a:t>
            </a:r>
            <a:r>
              <a:rPr sz="2800" spc="-110" dirty="0">
                <a:latin typeface="Times New Roman"/>
                <a:cs typeface="Times New Roman"/>
              </a:rPr>
              <a:t>with </a:t>
            </a:r>
            <a:r>
              <a:rPr sz="2800" spc="-105" dirty="0">
                <a:latin typeface="Times New Roman"/>
                <a:cs typeface="Times New Roman"/>
              </a:rPr>
              <a:t>its </a:t>
            </a:r>
            <a:r>
              <a:rPr sz="2800" spc="-175" dirty="0">
                <a:latin typeface="Times New Roman"/>
                <a:cs typeface="Times New Roman"/>
              </a:rPr>
              <a:t>Large </a:t>
            </a:r>
            <a:r>
              <a:rPr sz="2800" spc="-125" dirty="0">
                <a:latin typeface="Times New Roman"/>
                <a:cs typeface="Times New Roman"/>
              </a:rPr>
              <a:t>Hadron </a:t>
            </a:r>
            <a:r>
              <a:rPr sz="2800" spc="-110" dirty="0">
                <a:latin typeface="Times New Roman"/>
                <a:cs typeface="Times New Roman"/>
              </a:rPr>
              <a:t>Collider, </a:t>
            </a:r>
            <a:r>
              <a:rPr sz="2800" spc="-85" dirty="0">
                <a:latin typeface="Times New Roman"/>
                <a:cs typeface="Times New Roman"/>
              </a:rPr>
              <a:t>the  </a:t>
            </a:r>
            <a:r>
              <a:rPr sz="2800" spc="-170" dirty="0">
                <a:latin typeface="Times New Roman"/>
                <a:cs typeface="Times New Roman"/>
              </a:rPr>
              <a:t>world’s </a:t>
            </a:r>
            <a:r>
              <a:rPr sz="2800" spc="-125" dirty="0">
                <a:latin typeface="Times New Roman"/>
                <a:cs typeface="Times New Roman"/>
              </a:rPr>
              <a:t>largest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14" dirty="0">
                <a:latin typeface="Times New Roman"/>
                <a:cs typeface="Times New Roman"/>
              </a:rPr>
              <a:t>most </a:t>
            </a:r>
            <a:r>
              <a:rPr sz="2800" spc="-140" dirty="0">
                <a:latin typeface="Times New Roman"/>
                <a:cs typeface="Times New Roman"/>
              </a:rPr>
              <a:t>powerful  </a:t>
            </a:r>
            <a:r>
              <a:rPr sz="2800" spc="-90" dirty="0">
                <a:latin typeface="Times New Roman"/>
                <a:cs typeface="Times New Roman"/>
              </a:rPr>
              <a:t>particle </a:t>
            </a:r>
            <a:r>
              <a:rPr sz="2800" spc="-110" dirty="0">
                <a:latin typeface="Times New Roman"/>
                <a:cs typeface="Times New Roman"/>
              </a:rPr>
              <a:t>accelerator </a:t>
            </a:r>
            <a:r>
              <a:rPr sz="2800" spc="-180" dirty="0">
                <a:latin typeface="Times New Roman"/>
                <a:cs typeface="Times New Roman"/>
              </a:rPr>
              <a:t>is </a:t>
            </a:r>
            <a:r>
              <a:rPr sz="2800" spc="-165" dirty="0">
                <a:latin typeface="Times New Roman"/>
                <a:cs typeface="Times New Roman"/>
              </a:rPr>
              <a:t>using </a:t>
            </a:r>
            <a:r>
              <a:rPr sz="2800" spc="-140" dirty="0">
                <a:latin typeface="Times New Roman"/>
                <a:cs typeface="Times New Roman"/>
              </a:rPr>
              <a:t>thousands 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100" dirty="0">
                <a:latin typeface="Times New Roman"/>
                <a:cs typeface="Times New Roman"/>
              </a:rPr>
              <a:t>computers </a:t>
            </a:r>
            <a:r>
              <a:rPr sz="2800" spc="-90" dirty="0">
                <a:latin typeface="Times New Roman"/>
                <a:cs typeface="Times New Roman"/>
              </a:rPr>
              <a:t>distributed </a:t>
            </a:r>
            <a:r>
              <a:rPr sz="2800" spc="-160" dirty="0">
                <a:latin typeface="Times New Roman"/>
                <a:cs typeface="Times New Roman"/>
              </a:rPr>
              <a:t>across </a:t>
            </a:r>
            <a:r>
              <a:rPr sz="2800" spc="-120" dirty="0">
                <a:latin typeface="Times New Roman"/>
                <a:cs typeface="Times New Roman"/>
              </a:rPr>
              <a:t>150 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85" dirty="0">
                <a:latin typeface="Times New Roman"/>
                <a:cs typeface="Times New Roman"/>
              </a:rPr>
              <a:t>centers </a:t>
            </a:r>
            <a:r>
              <a:rPr sz="2800" spc="-130" dirty="0">
                <a:latin typeface="Times New Roman"/>
                <a:cs typeface="Times New Roman"/>
              </a:rPr>
              <a:t>worldwide </a:t>
            </a:r>
            <a:r>
              <a:rPr sz="2800" spc="-40" dirty="0">
                <a:latin typeface="Times New Roman"/>
                <a:cs typeface="Times New Roman"/>
              </a:rPr>
              <a:t>to </a:t>
            </a:r>
            <a:r>
              <a:rPr sz="2800" spc="-125" dirty="0">
                <a:latin typeface="Times New Roman"/>
                <a:cs typeface="Times New Roman"/>
              </a:rPr>
              <a:t>unlock </a:t>
            </a:r>
            <a:r>
              <a:rPr sz="2800" spc="-85" dirty="0">
                <a:latin typeface="Times New Roman"/>
                <a:cs typeface="Times New Roman"/>
              </a:rPr>
              <a:t>the  </a:t>
            </a:r>
            <a:r>
              <a:rPr sz="2800" spc="-110" dirty="0">
                <a:latin typeface="Times New Roman"/>
                <a:cs typeface="Times New Roman"/>
              </a:rPr>
              <a:t>secrets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70" dirty="0">
                <a:latin typeface="Times New Roman"/>
                <a:cs typeface="Times New Roman"/>
              </a:rPr>
              <a:t>our </a:t>
            </a:r>
            <a:r>
              <a:rPr sz="2800" spc="-130" dirty="0">
                <a:latin typeface="Times New Roman"/>
                <a:cs typeface="Times New Roman"/>
              </a:rPr>
              <a:t>universe </a:t>
            </a:r>
            <a:r>
              <a:rPr sz="2800" spc="-225" dirty="0">
                <a:latin typeface="Times New Roman"/>
                <a:cs typeface="Times New Roman"/>
              </a:rPr>
              <a:t>by </a:t>
            </a:r>
            <a:r>
              <a:rPr sz="2800" spc="-190" dirty="0">
                <a:latin typeface="Times New Roman"/>
                <a:cs typeface="Times New Roman"/>
              </a:rPr>
              <a:t>analyzing </a:t>
            </a:r>
            <a:r>
              <a:rPr sz="2800" spc="-105" dirty="0">
                <a:latin typeface="Times New Roman"/>
                <a:cs typeface="Times New Roman"/>
              </a:rPr>
              <a:t>its  </a:t>
            </a:r>
            <a:r>
              <a:rPr sz="2800" spc="-120" dirty="0">
                <a:latin typeface="Times New Roman"/>
                <a:cs typeface="Times New Roman"/>
              </a:rPr>
              <a:t>30 </a:t>
            </a:r>
            <a:r>
              <a:rPr sz="2800" spc="-130" dirty="0">
                <a:latin typeface="Times New Roman"/>
                <a:cs typeface="Times New Roman"/>
              </a:rPr>
              <a:t>petabytes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8543" y="2653283"/>
            <a:ext cx="4029455" cy="2831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45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613" y="762000"/>
            <a:ext cx="9966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7. Optimizing </a:t>
            </a:r>
            <a:r>
              <a:rPr spc="-10" dirty="0"/>
              <a:t>machine </a:t>
            </a:r>
            <a:r>
              <a:rPr spc="-5" dirty="0"/>
              <a:t>and device</a:t>
            </a:r>
            <a:r>
              <a:rPr spc="40" dirty="0"/>
              <a:t> </a:t>
            </a:r>
            <a:r>
              <a:rPr spc="-10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0087"/>
            <a:ext cx="5781040" cy="25006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10287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imes New Roman"/>
                <a:cs typeface="Times New Roman"/>
              </a:rPr>
              <a:t>Google </a:t>
            </a:r>
            <a:r>
              <a:rPr sz="2800" spc="-135" dirty="0">
                <a:latin typeface="Times New Roman"/>
                <a:cs typeface="Times New Roman"/>
              </a:rPr>
              <a:t>self-driving </a:t>
            </a:r>
            <a:r>
              <a:rPr sz="2800" spc="-90" dirty="0">
                <a:latin typeface="Times New Roman"/>
                <a:cs typeface="Times New Roman"/>
              </a:rPr>
              <a:t>car: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220" dirty="0">
                <a:latin typeface="Times New Roman"/>
                <a:cs typeface="Times New Roman"/>
              </a:rPr>
              <a:t>Toyota </a:t>
            </a:r>
            <a:r>
              <a:rPr sz="2800" spc="-110" dirty="0">
                <a:latin typeface="Times New Roman"/>
                <a:cs typeface="Times New Roman"/>
              </a:rPr>
              <a:t>Prius </a:t>
            </a:r>
            <a:r>
              <a:rPr sz="2800" spc="-180" dirty="0">
                <a:latin typeface="Times New Roman"/>
                <a:cs typeface="Times New Roman"/>
              </a:rPr>
              <a:t>is  </a:t>
            </a:r>
            <a:r>
              <a:rPr sz="2800" spc="-85" dirty="0">
                <a:latin typeface="Times New Roman"/>
                <a:cs typeface="Times New Roman"/>
              </a:rPr>
              <a:t>fitted </a:t>
            </a:r>
            <a:r>
              <a:rPr sz="2800" spc="-110" dirty="0">
                <a:latin typeface="Times New Roman"/>
                <a:cs typeface="Times New Roman"/>
              </a:rPr>
              <a:t>with </a:t>
            </a:r>
            <a:r>
              <a:rPr sz="2800" spc="-120" dirty="0">
                <a:latin typeface="Times New Roman"/>
                <a:cs typeface="Times New Roman"/>
              </a:rPr>
              <a:t>cameras, </a:t>
            </a:r>
            <a:r>
              <a:rPr sz="2800" spc="-160" dirty="0">
                <a:latin typeface="Times New Roman"/>
                <a:cs typeface="Times New Roman"/>
              </a:rPr>
              <a:t>GPS, </a:t>
            </a:r>
            <a:r>
              <a:rPr sz="2800" spc="-140" dirty="0">
                <a:latin typeface="Times New Roman"/>
                <a:cs typeface="Times New Roman"/>
              </a:rPr>
              <a:t>powerful  </a:t>
            </a:r>
            <a:r>
              <a:rPr sz="2800" spc="-100" dirty="0">
                <a:latin typeface="Times New Roman"/>
                <a:cs typeface="Times New Roman"/>
              </a:rPr>
              <a:t>computers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30" dirty="0">
                <a:latin typeface="Times New Roman"/>
                <a:cs typeface="Times New Roman"/>
              </a:rPr>
              <a:t>sensors </a:t>
            </a:r>
            <a:r>
              <a:rPr sz="2800" spc="-40" dirty="0">
                <a:latin typeface="Times New Roman"/>
                <a:cs typeface="Times New Roman"/>
              </a:rPr>
              <a:t>to </a:t>
            </a:r>
            <a:r>
              <a:rPr sz="2800" spc="-195" dirty="0">
                <a:latin typeface="Times New Roman"/>
                <a:cs typeface="Times New Roman"/>
              </a:rPr>
              <a:t>safely </a:t>
            </a:r>
            <a:r>
              <a:rPr sz="2800" spc="-120" dirty="0">
                <a:latin typeface="Times New Roman"/>
                <a:cs typeface="Times New Roman"/>
              </a:rPr>
              <a:t>drive  </a:t>
            </a:r>
            <a:r>
              <a:rPr sz="2800" spc="-95" dirty="0">
                <a:latin typeface="Times New Roman"/>
                <a:cs typeface="Times New Roman"/>
              </a:rPr>
              <a:t>without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90" dirty="0">
                <a:latin typeface="Times New Roman"/>
                <a:cs typeface="Times New Roman"/>
              </a:rPr>
              <a:t>intervention </a:t>
            </a:r>
            <a:r>
              <a:rPr sz="2800" spc="-165" dirty="0">
                <a:latin typeface="Times New Roman"/>
                <a:cs typeface="Times New Roman"/>
              </a:rPr>
              <a:t>of human</a:t>
            </a:r>
            <a:r>
              <a:rPr sz="2800" spc="9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beings;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75" dirty="0">
                <a:latin typeface="Times New Roman"/>
                <a:cs typeface="Times New Roman"/>
              </a:rPr>
              <a:t>Big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05" dirty="0">
                <a:latin typeface="Times New Roman"/>
                <a:cs typeface="Times New Roman"/>
              </a:rPr>
              <a:t>tools </a:t>
            </a:r>
            <a:r>
              <a:rPr sz="2800" spc="-114" dirty="0">
                <a:latin typeface="Times New Roman"/>
                <a:cs typeface="Times New Roman"/>
              </a:rPr>
              <a:t>are </a:t>
            </a:r>
            <a:r>
              <a:rPr sz="2800" spc="-170" dirty="0">
                <a:latin typeface="Times New Roman"/>
                <a:cs typeface="Times New Roman"/>
              </a:rPr>
              <a:t>also </a:t>
            </a:r>
            <a:r>
              <a:rPr sz="2800" spc="-140" dirty="0">
                <a:latin typeface="Times New Roman"/>
                <a:cs typeface="Times New Roman"/>
              </a:rPr>
              <a:t>used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25" dirty="0">
                <a:latin typeface="Times New Roman"/>
                <a:cs typeface="Times New Roman"/>
              </a:rPr>
              <a:t>optimize  </a:t>
            </a:r>
            <a:r>
              <a:rPr sz="2800" spc="-130" dirty="0">
                <a:latin typeface="Times New Roman"/>
                <a:cs typeface="Times New Roman"/>
              </a:rPr>
              <a:t>energy </a:t>
            </a:r>
            <a:r>
              <a:rPr sz="2800" spc="-120" dirty="0">
                <a:latin typeface="Times New Roman"/>
                <a:cs typeface="Times New Roman"/>
              </a:rPr>
              <a:t>grids </a:t>
            </a:r>
            <a:r>
              <a:rPr sz="2800" spc="-170" dirty="0">
                <a:latin typeface="Times New Roman"/>
                <a:cs typeface="Times New Roman"/>
              </a:rPr>
              <a:t>using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20" dirty="0">
                <a:latin typeface="Times New Roman"/>
                <a:cs typeface="Times New Roman"/>
              </a:rPr>
              <a:t>from </a:t>
            </a:r>
            <a:r>
              <a:rPr sz="2800" spc="-90" dirty="0">
                <a:latin typeface="Times New Roman"/>
                <a:cs typeface="Times New Roman"/>
              </a:rPr>
              <a:t>smart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meters.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70292" y="2324100"/>
            <a:ext cx="368300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46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2000"/>
            <a:ext cx="99637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8. </a:t>
            </a:r>
            <a:r>
              <a:rPr sz="4400" spc="-10" dirty="0"/>
              <a:t>Improving </a:t>
            </a:r>
            <a:r>
              <a:rPr sz="4400" dirty="0"/>
              <a:t>security and </a:t>
            </a:r>
            <a:r>
              <a:rPr sz="4400" spc="-15" dirty="0"/>
              <a:t>law</a:t>
            </a:r>
            <a:r>
              <a:rPr sz="4400" spc="-85" dirty="0"/>
              <a:t> </a:t>
            </a:r>
            <a:r>
              <a:rPr sz="4400" spc="-20" dirty="0"/>
              <a:t>enforcement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47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0087"/>
            <a:ext cx="9833610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2004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imes New Roman"/>
                <a:cs typeface="Times New Roman"/>
              </a:rPr>
              <a:t>National </a:t>
            </a:r>
            <a:r>
              <a:rPr sz="2800" spc="-130" dirty="0">
                <a:latin typeface="Times New Roman"/>
                <a:cs typeface="Times New Roman"/>
              </a:rPr>
              <a:t>Security </a:t>
            </a:r>
            <a:r>
              <a:rPr sz="2800" spc="-200" dirty="0">
                <a:latin typeface="Times New Roman"/>
                <a:cs typeface="Times New Roman"/>
              </a:rPr>
              <a:t>Agency </a:t>
            </a:r>
            <a:r>
              <a:rPr sz="2800" spc="-210" dirty="0">
                <a:latin typeface="Times New Roman"/>
                <a:cs typeface="Times New Roman"/>
              </a:rPr>
              <a:t>(NSA) </a:t>
            </a:r>
            <a:r>
              <a:rPr sz="2800" spc="-130" dirty="0">
                <a:latin typeface="Times New Roman"/>
                <a:cs typeface="Times New Roman"/>
              </a:rPr>
              <a:t>in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10" dirty="0">
                <a:latin typeface="Times New Roman"/>
                <a:cs typeface="Times New Roman"/>
              </a:rPr>
              <a:t>U.S. </a:t>
            </a:r>
            <a:r>
              <a:rPr sz="2800" spc="-165" dirty="0">
                <a:latin typeface="Times New Roman"/>
                <a:cs typeface="Times New Roman"/>
              </a:rPr>
              <a:t>uses </a:t>
            </a:r>
            <a:r>
              <a:rPr sz="2800" spc="-180" dirty="0">
                <a:latin typeface="Times New Roman"/>
                <a:cs typeface="Times New Roman"/>
              </a:rPr>
              <a:t>big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65" dirty="0">
                <a:latin typeface="Times New Roman"/>
                <a:cs typeface="Times New Roman"/>
              </a:rPr>
              <a:t>analytics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45" dirty="0">
                <a:latin typeface="Times New Roman"/>
                <a:cs typeface="Times New Roman"/>
              </a:rPr>
              <a:t>foil  </a:t>
            </a:r>
            <a:r>
              <a:rPr sz="2800" spc="-40" dirty="0">
                <a:latin typeface="Times New Roman"/>
                <a:cs typeface="Times New Roman"/>
              </a:rPr>
              <a:t>terrorist </a:t>
            </a:r>
            <a:r>
              <a:rPr sz="2800" spc="-105" dirty="0">
                <a:latin typeface="Times New Roman"/>
                <a:cs typeface="Times New Roman"/>
              </a:rPr>
              <a:t>plots </a:t>
            </a:r>
            <a:r>
              <a:rPr sz="2800" spc="-130" dirty="0">
                <a:latin typeface="Times New Roman"/>
                <a:cs typeface="Times New Roman"/>
              </a:rPr>
              <a:t>(and </a:t>
            </a:r>
            <a:r>
              <a:rPr sz="2800" spc="-200" dirty="0">
                <a:latin typeface="Times New Roman"/>
                <a:cs typeface="Times New Roman"/>
              </a:rPr>
              <a:t>maybe </a:t>
            </a:r>
            <a:r>
              <a:rPr sz="2800" spc="-215" dirty="0">
                <a:latin typeface="Times New Roman"/>
                <a:cs typeface="Times New Roman"/>
              </a:rPr>
              <a:t>spy </a:t>
            </a:r>
            <a:r>
              <a:rPr sz="2800" spc="-120" dirty="0">
                <a:latin typeface="Times New Roman"/>
                <a:cs typeface="Times New Roman"/>
              </a:rPr>
              <a:t>on</a:t>
            </a:r>
            <a:r>
              <a:rPr sz="2800" spc="24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us);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3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imes New Roman"/>
                <a:cs typeface="Times New Roman"/>
              </a:rPr>
              <a:t>Police </a:t>
            </a:r>
            <a:r>
              <a:rPr sz="2800" spc="-130" dirty="0">
                <a:latin typeface="Times New Roman"/>
                <a:cs typeface="Times New Roman"/>
              </a:rPr>
              <a:t>forces </a:t>
            </a:r>
            <a:r>
              <a:rPr sz="2800" spc="-150" dirty="0">
                <a:latin typeface="Times New Roman"/>
                <a:cs typeface="Times New Roman"/>
              </a:rPr>
              <a:t>use </a:t>
            </a:r>
            <a:r>
              <a:rPr sz="2800" spc="-180" dirty="0">
                <a:latin typeface="Times New Roman"/>
                <a:cs typeface="Times New Roman"/>
              </a:rPr>
              <a:t>big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05" dirty="0">
                <a:latin typeface="Times New Roman"/>
                <a:cs typeface="Times New Roman"/>
              </a:rPr>
              <a:t>tools </a:t>
            </a:r>
            <a:r>
              <a:rPr sz="2800" spc="-40" dirty="0">
                <a:latin typeface="Times New Roman"/>
                <a:cs typeface="Times New Roman"/>
              </a:rPr>
              <a:t>to </a:t>
            </a:r>
            <a:r>
              <a:rPr sz="2800" spc="-135" dirty="0">
                <a:latin typeface="Times New Roman"/>
                <a:cs typeface="Times New Roman"/>
              </a:rPr>
              <a:t>catch criminals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70" dirty="0">
                <a:latin typeface="Times New Roman"/>
                <a:cs typeface="Times New Roman"/>
              </a:rPr>
              <a:t>even </a:t>
            </a:r>
            <a:r>
              <a:rPr sz="2800" spc="-90" dirty="0">
                <a:latin typeface="Times New Roman"/>
                <a:cs typeface="Times New Roman"/>
              </a:rPr>
              <a:t>predict </a:t>
            </a:r>
            <a:r>
              <a:rPr sz="2800" spc="-125" dirty="0">
                <a:latin typeface="Times New Roman"/>
                <a:cs typeface="Times New Roman"/>
              </a:rPr>
              <a:t>criminal  </a:t>
            </a:r>
            <a:r>
              <a:rPr sz="2800" spc="-120" dirty="0">
                <a:latin typeface="Times New Roman"/>
                <a:cs typeface="Times New Roman"/>
              </a:rPr>
              <a:t>activity;</a:t>
            </a:r>
            <a:endParaRPr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0" dirty="0">
                <a:latin typeface="Times New Roman"/>
                <a:cs typeface="Times New Roman"/>
              </a:rPr>
              <a:t>Credit </a:t>
            </a:r>
            <a:r>
              <a:rPr sz="2800" spc="-120" dirty="0">
                <a:latin typeface="Times New Roman"/>
                <a:cs typeface="Times New Roman"/>
              </a:rPr>
              <a:t>card </a:t>
            </a:r>
            <a:r>
              <a:rPr sz="2800" spc="-155" dirty="0">
                <a:latin typeface="Times New Roman"/>
                <a:cs typeface="Times New Roman"/>
              </a:rPr>
              <a:t>companies </a:t>
            </a:r>
            <a:r>
              <a:rPr sz="2800" spc="-150" dirty="0">
                <a:latin typeface="Times New Roman"/>
                <a:cs typeface="Times New Roman"/>
              </a:rPr>
              <a:t>use </a:t>
            </a:r>
            <a:r>
              <a:rPr sz="2800" spc="-180" dirty="0">
                <a:latin typeface="Times New Roman"/>
                <a:cs typeface="Times New Roman"/>
              </a:rPr>
              <a:t>big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75" dirty="0">
                <a:latin typeface="Times New Roman"/>
                <a:cs typeface="Times New Roman"/>
              </a:rPr>
              <a:t>detect </a:t>
            </a:r>
            <a:r>
              <a:rPr sz="2800" spc="-105" dirty="0">
                <a:latin typeface="Times New Roman"/>
                <a:cs typeface="Times New Roman"/>
              </a:rPr>
              <a:t>fraudulent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transactions.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5988"/>
            <a:ext cx="10741661" cy="641201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4370"/>
              </a:lnSpc>
              <a:spcBef>
                <a:spcPts val="600"/>
              </a:spcBef>
            </a:pPr>
            <a:r>
              <a:rPr spc="-5" dirty="0"/>
              <a:t>9. </a:t>
            </a:r>
            <a:r>
              <a:rPr spc="-10" dirty="0"/>
              <a:t>Improving </a:t>
            </a:r>
            <a:r>
              <a:rPr spc="-5" dirty="0"/>
              <a:t>and optimizing </a:t>
            </a:r>
            <a:r>
              <a:rPr spc="-10" dirty="0"/>
              <a:t>cities  </a:t>
            </a:r>
            <a:r>
              <a:rPr spc="-5" dirty="0"/>
              <a:t>and </a:t>
            </a:r>
            <a:r>
              <a:rPr spc="-10" dirty="0"/>
              <a:t>countries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0087"/>
            <a:ext cx="1035558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imes New Roman"/>
                <a:cs typeface="Times New Roman"/>
              </a:rPr>
              <a:t>Smart cities optimize traffic </a:t>
            </a:r>
            <a:r>
              <a:rPr sz="2800" spc="-180" dirty="0">
                <a:latin typeface="Times New Roman"/>
                <a:cs typeface="Times New Roman"/>
              </a:rPr>
              <a:t>flows </a:t>
            </a:r>
            <a:r>
              <a:rPr sz="2800" spc="-170" dirty="0">
                <a:latin typeface="Times New Roman"/>
                <a:cs typeface="Times New Roman"/>
              </a:rPr>
              <a:t>based </a:t>
            </a:r>
            <a:r>
              <a:rPr sz="2800" spc="-120" dirty="0">
                <a:latin typeface="Times New Roman"/>
                <a:cs typeface="Times New Roman"/>
              </a:rPr>
              <a:t>on </a:t>
            </a:r>
            <a:r>
              <a:rPr sz="2800" spc="-110" dirty="0">
                <a:latin typeface="Times New Roman"/>
                <a:cs typeface="Times New Roman"/>
              </a:rPr>
              <a:t>real </a:t>
            </a:r>
            <a:r>
              <a:rPr sz="2800" spc="-95" dirty="0">
                <a:latin typeface="Times New Roman"/>
                <a:cs typeface="Times New Roman"/>
              </a:rPr>
              <a:t>time </a:t>
            </a:r>
            <a:r>
              <a:rPr sz="2800" spc="-125" dirty="0">
                <a:latin typeface="Times New Roman"/>
                <a:cs typeface="Times New Roman"/>
              </a:rPr>
              <a:t>traffic </a:t>
            </a:r>
            <a:r>
              <a:rPr sz="2800" spc="-114" dirty="0">
                <a:latin typeface="Times New Roman"/>
                <a:cs typeface="Times New Roman"/>
              </a:rPr>
              <a:t>information </a:t>
            </a:r>
            <a:r>
              <a:rPr sz="2800" spc="-225" dirty="0">
                <a:latin typeface="Times New Roman"/>
                <a:cs typeface="Times New Roman"/>
              </a:rPr>
              <a:t>as </a:t>
            </a:r>
            <a:r>
              <a:rPr sz="2800" spc="-150" dirty="0">
                <a:latin typeface="Times New Roman"/>
                <a:cs typeface="Times New Roman"/>
              </a:rPr>
              <a:t>well  </a:t>
            </a:r>
            <a:r>
              <a:rPr sz="2800" spc="-225" dirty="0">
                <a:latin typeface="Times New Roman"/>
                <a:cs typeface="Times New Roman"/>
              </a:rPr>
              <a:t>as </a:t>
            </a:r>
            <a:r>
              <a:rPr sz="2800" spc="-165" dirty="0">
                <a:latin typeface="Times New Roman"/>
                <a:cs typeface="Times New Roman"/>
              </a:rPr>
              <a:t>social </a:t>
            </a:r>
            <a:r>
              <a:rPr sz="2800" spc="-150" dirty="0">
                <a:latin typeface="Times New Roman"/>
                <a:cs typeface="Times New Roman"/>
              </a:rPr>
              <a:t>media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20" dirty="0">
                <a:latin typeface="Times New Roman"/>
                <a:cs typeface="Times New Roman"/>
              </a:rPr>
              <a:t>weather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39339" y="3581997"/>
            <a:ext cx="7449311" cy="2541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48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4708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10. </a:t>
            </a:r>
            <a:r>
              <a:rPr sz="4400" spc="-5" dirty="0"/>
              <a:t>Financial</a:t>
            </a:r>
            <a:r>
              <a:rPr sz="4400" spc="-65" dirty="0"/>
              <a:t> </a:t>
            </a:r>
            <a:r>
              <a:rPr sz="4400" spc="-15" dirty="0"/>
              <a:t>trading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49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20087"/>
            <a:ext cx="9824720" cy="16040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 </a:t>
            </a:r>
            <a:r>
              <a:rPr sz="2800" spc="-114" dirty="0">
                <a:latin typeface="Times New Roman"/>
                <a:cs typeface="Times New Roman"/>
              </a:rPr>
              <a:t>majority </a:t>
            </a:r>
            <a:r>
              <a:rPr sz="2800" spc="-165" dirty="0">
                <a:latin typeface="Times New Roman"/>
                <a:cs typeface="Times New Roman"/>
              </a:rPr>
              <a:t>of </a:t>
            </a:r>
            <a:r>
              <a:rPr sz="2800" spc="-120" dirty="0">
                <a:latin typeface="Times New Roman"/>
                <a:cs typeface="Times New Roman"/>
              </a:rPr>
              <a:t>equity </a:t>
            </a:r>
            <a:r>
              <a:rPr sz="2800" spc="-114" dirty="0">
                <a:latin typeface="Times New Roman"/>
                <a:cs typeface="Times New Roman"/>
              </a:rPr>
              <a:t>trading </a:t>
            </a:r>
            <a:r>
              <a:rPr sz="2800" spc="-160" dirty="0">
                <a:latin typeface="Times New Roman"/>
                <a:cs typeface="Times New Roman"/>
              </a:rPr>
              <a:t>now </a:t>
            </a:r>
            <a:r>
              <a:rPr sz="2800" spc="-150" dirty="0">
                <a:latin typeface="Times New Roman"/>
                <a:cs typeface="Times New Roman"/>
              </a:rPr>
              <a:t>takes </a:t>
            </a:r>
            <a:r>
              <a:rPr sz="2800" spc="-145" dirty="0">
                <a:latin typeface="Times New Roman"/>
                <a:cs typeface="Times New Roman"/>
              </a:rPr>
              <a:t>place </a:t>
            </a:r>
            <a:r>
              <a:rPr sz="2800" spc="-204" dirty="0">
                <a:latin typeface="Times New Roman"/>
                <a:cs typeface="Times New Roman"/>
              </a:rPr>
              <a:t>via </a:t>
            </a:r>
            <a:r>
              <a:rPr sz="2800" spc="-140" dirty="0">
                <a:latin typeface="Times New Roman"/>
                <a:cs typeface="Times New Roman"/>
              </a:rPr>
              <a:t>data </a:t>
            </a:r>
            <a:r>
              <a:rPr sz="2800" spc="-130" dirty="0">
                <a:latin typeface="Times New Roman"/>
                <a:cs typeface="Times New Roman"/>
              </a:rPr>
              <a:t>algorithms </a:t>
            </a:r>
            <a:r>
              <a:rPr sz="2800" spc="-85" dirty="0">
                <a:latin typeface="Times New Roman"/>
                <a:cs typeface="Times New Roman"/>
              </a:rPr>
              <a:t>that  </a:t>
            </a:r>
            <a:r>
              <a:rPr sz="2800" spc="-155" dirty="0">
                <a:latin typeface="Times New Roman"/>
                <a:cs typeface="Times New Roman"/>
              </a:rPr>
              <a:t>increasingly </a:t>
            </a:r>
            <a:r>
              <a:rPr sz="2800" spc="-130" dirty="0">
                <a:latin typeface="Times New Roman"/>
                <a:cs typeface="Times New Roman"/>
              </a:rPr>
              <a:t>take </a:t>
            </a:r>
            <a:r>
              <a:rPr sz="2800" spc="-85" dirty="0">
                <a:latin typeface="Times New Roman"/>
                <a:cs typeface="Times New Roman"/>
              </a:rPr>
              <a:t>into </a:t>
            </a:r>
            <a:r>
              <a:rPr sz="2800" spc="-130" dirty="0">
                <a:latin typeface="Times New Roman"/>
                <a:cs typeface="Times New Roman"/>
              </a:rPr>
              <a:t>account </a:t>
            </a:r>
            <a:r>
              <a:rPr sz="2800" spc="-180" dirty="0">
                <a:latin typeface="Times New Roman"/>
                <a:cs typeface="Times New Roman"/>
              </a:rPr>
              <a:t>signals </a:t>
            </a:r>
            <a:r>
              <a:rPr sz="2800" spc="-125" dirty="0">
                <a:latin typeface="Times New Roman"/>
                <a:cs typeface="Times New Roman"/>
              </a:rPr>
              <a:t>from </a:t>
            </a:r>
            <a:r>
              <a:rPr sz="2800" spc="-165" dirty="0">
                <a:latin typeface="Times New Roman"/>
                <a:cs typeface="Times New Roman"/>
              </a:rPr>
              <a:t>social </a:t>
            </a:r>
            <a:r>
              <a:rPr sz="2800" spc="-150" dirty="0">
                <a:latin typeface="Times New Roman"/>
                <a:cs typeface="Times New Roman"/>
              </a:rPr>
              <a:t>media </a:t>
            </a:r>
            <a:r>
              <a:rPr sz="2800" spc="-114" dirty="0">
                <a:latin typeface="Times New Roman"/>
                <a:cs typeface="Times New Roman"/>
              </a:rPr>
              <a:t>networks </a:t>
            </a:r>
            <a:r>
              <a:rPr sz="2800" spc="-160" dirty="0">
                <a:latin typeface="Times New Roman"/>
                <a:cs typeface="Times New Roman"/>
              </a:rPr>
              <a:t>and news  </a:t>
            </a:r>
            <a:r>
              <a:rPr sz="2800" spc="-145" dirty="0">
                <a:latin typeface="Times New Roman"/>
                <a:cs typeface="Times New Roman"/>
              </a:rPr>
              <a:t>websites </a:t>
            </a:r>
            <a:r>
              <a:rPr sz="2800" spc="-40" dirty="0">
                <a:latin typeface="Times New Roman"/>
                <a:cs typeface="Times New Roman"/>
              </a:rPr>
              <a:t>to </a:t>
            </a:r>
            <a:r>
              <a:rPr sz="2800" spc="-135" dirty="0">
                <a:latin typeface="Times New Roman"/>
                <a:cs typeface="Times New Roman"/>
              </a:rPr>
              <a:t>make, </a:t>
            </a:r>
            <a:r>
              <a:rPr sz="2800" spc="-180" dirty="0">
                <a:latin typeface="Times New Roman"/>
                <a:cs typeface="Times New Roman"/>
              </a:rPr>
              <a:t>buy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35" dirty="0">
                <a:latin typeface="Times New Roman"/>
                <a:cs typeface="Times New Roman"/>
              </a:rPr>
              <a:t>sell </a:t>
            </a:r>
            <a:r>
              <a:rPr sz="2800" spc="-150" dirty="0">
                <a:latin typeface="Times New Roman"/>
                <a:cs typeface="Times New Roman"/>
              </a:rPr>
              <a:t>decisions </a:t>
            </a:r>
            <a:r>
              <a:rPr sz="2800" spc="-130" dirty="0">
                <a:latin typeface="Times New Roman"/>
                <a:cs typeface="Times New Roman"/>
              </a:rPr>
              <a:t>in </a:t>
            </a:r>
            <a:r>
              <a:rPr sz="2800" spc="-110" dirty="0">
                <a:latin typeface="Times New Roman"/>
                <a:cs typeface="Times New Roman"/>
              </a:rPr>
              <a:t>split </a:t>
            </a:r>
            <a:r>
              <a:rPr sz="2800" spc="-155" dirty="0">
                <a:latin typeface="Times New Roman"/>
                <a:cs typeface="Times New Roman"/>
              </a:rPr>
              <a:t>seconds </a:t>
            </a:r>
            <a:r>
              <a:rPr sz="2800" spc="-140" dirty="0">
                <a:latin typeface="Times New Roman"/>
                <a:cs typeface="Times New Roman"/>
              </a:rPr>
              <a:t>(High-Frequency  Trading,</a:t>
            </a:r>
            <a:r>
              <a:rPr sz="2800" spc="-18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HFT).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4001"/>
            <a:ext cx="3614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9" dirty="0">
                <a:latin typeface="Verdana"/>
                <a:cs typeface="Verdana"/>
              </a:rPr>
              <a:t>Class</a:t>
            </a:r>
            <a:r>
              <a:rPr sz="4400" b="0" spc="-285" dirty="0">
                <a:latin typeface="Verdana"/>
                <a:cs typeface="Verdana"/>
              </a:rPr>
              <a:t> </a:t>
            </a:r>
            <a:r>
              <a:rPr sz="4400" b="0" spc="-400" dirty="0">
                <a:latin typeface="Verdana"/>
                <a:cs typeface="Verdana"/>
              </a:rPr>
              <a:t>Overview</a:t>
            </a:r>
            <a:endParaRPr sz="4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5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458268"/>
            <a:ext cx="10132061" cy="3941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4432935" algn="l"/>
              </a:tabLst>
            </a:pPr>
            <a:r>
              <a:rPr sz="2800" spc="-15" dirty="0">
                <a:latin typeface="Trebuchet MS" panose="020B0603020202020204" pitchFamily="34" charset="0"/>
                <a:cs typeface="Carlito"/>
              </a:rPr>
              <a:t>Introduction </a:t>
            </a:r>
            <a:r>
              <a:rPr sz="2800" spc="-20" dirty="0">
                <a:latin typeface="Trebuchet MS" panose="020B0603020202020204" pitchFamily="34" charset="0"/>
                <a:cs typeface="Carlito"/>
              </a:rPr>
              <a:t>to</a:t>
            </a:r>
            <a:r>
              <a:rPr sz="2800" spc="85" dirty="0">
                <a:latin typeface="Trebuchet MS" panose="020B0603020202020204" pitchFamily="34" charset="0"/>
                <a:cs typeface="Carlito"/>
              </a:rPr>
              <a:t> </a:t>
            </a:r>
            <a:r>
              <a:rPr sz="2800" spc="-5" dirty="0">
                <a:latin typeface="Trebuchet MS" panose="020B0603020202020204" pitchFamily="34" charset="0"/>
                <a:cs typeface="Carlito"/>
              </a:rPr>
              <a:t>Hadoop</a:t>
            </a:r>
            <a:r>
              <a:rPr sz="2800" spc="35" dirty="0">
                <a:latin typeface="Trebuchet MS" panose="020B0603020202020204" pitchFamily="34" charset="0"/>
                <a:cs typeface="Carlito"/>
              </a:rPr>
              <a:t> </a:t>
            </a:r>
            <a:r>
              <a:rPr sz="2800" spc="-5" dirty="0">
                <a:latin typeface="Trebuchet MS" panose="020B0603020202020204" pitchFamily="34" charset="0"/>
                <a:cs typeface="Carlito"/>
              </a:rPr>
              <a:t>and</a:t>
            </a:r>
            <a:r>
              <a:rPr lang="en-US" sz="2800" spc="-5" dirty="0">
                <a:latin typeface="Trebuchet MS" panose="020B0603020202020204" pitchFamily="34" charset="0"/>
                <a:cs typeface="Carlito"/>
              </a:rPr>
              <a:t> </a:t>
            </a:r>
            <a:r>
              <a:rPr sz="2800" spc="-10" dirty="0">
                <a:latin typeface="Trebuchet MS" panose="020B0603020202020204" pitchFamily="34" charset="0"/>
                <a:cs typeface="Carlito"/>
              </a:rPr>
              <a:t>MapReduce</a:t>
            </a:r>
            <a:r>
              <a:rPr sz="2800" dirty="0">
                <a:latin typeface="Trebuchet MS" panose="020B0603020202020204" pitchFamily="34" charset="0"/>
                <a:cs typeface="Carlito"/>
              </a:rPr>
              <a:t> </a:t>
            </a:r>
            <a:r>
              <a:rPr sz="2800" spc="-15" dirty="0">
                <a:latin typeface="Trebuchet MS" panose="020B0603020202020204" pitchFamily="34" charset="0"/>
                <a:cs typeface="Carlito"/>
              </a:rPr>
              <a:t>programming</a:t>
            </a:r>
            <a:endParaRPr sz="2800" dirty="0">
              <a:latin typeface="Trebuchet MS" panose="020B0603020202020204" pitchFamily="34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100" dirty="0">
              <a:latin typeface="Trebuchet MS" panose="020B060302020202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 panose="020B0603020202020204" pitchFamily="34" charset="0"/>
                <a:cs typeface="Carlito"/>
              </a:rPr>
              <a:t>Hadoop</a:t>
            </a:r>
            <a:r>
              <a:rPr sz="2800" spc="10" dirty="0">
                <a:latin typeface="Trebuchet MS" panose="020B0603020202020204" pitchFamily="34" charset="0"/>
                <a:cs typeface="Carlito"/>
              </a:rPr>
              <a:t> </a:t>
            </a:r>
            <a:r>
              <a:rPr sz="2800" spc="-10" dirty="0">
                <a:latin typeface="Trebuchet MS" panose="020B0603020202020204" pitchFamily="34" charset="0"/>
                <a:cs typeface="Carlito"/>
              </a:rPr>
              <a:t>overview</a:t>
            </a:r>
            <a:endParaRPr sz="2800" dirty="0">
              <a:latin typeface="Trebuchet MS" panose="020B060302020202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" dirty="0">
                <a:latin typeface="Trebuchet MS" panose="020B0603020202020204" pitchFamily="34" charset="0"/>
                <a:cs typeface="Carlito"/>
              </a:rPr>
              <a:t>Framework </a:t>
            </a:r>
            <a:r>
              <a:rPr sz="2400" dirty="0">
                <a:latin typeface="Trebuchet MS" panose="020B0603020202020204" pitchFamily="34" charset="0"/>
                <a:cs typeface="Carlito"/>
              </a:rPr>
              <a:t>/</a:t>
            </a:r>
            <a:r>
              <a:rPr sz="2400" spc="-35" dirty="0">
                <a:latin typeface="Trebuchet MS" panose="020B0603020202020204" pitchFamily="34" charset="0"/>
                <a:cs typeface="Carlito"/>
              </a:rPr>
              <a:t> </a:t>
            </a:r>
            <a:r>
              <a:rPr sz="2400" spc="-10" dirty="0">
                <a:latin typeface="Trebuchet MS" panose="020B0603020202020204" pitchFamily="34" charset="0"/>
                <a:cs typeface="Carlito"/>
              </a:rPr>
              <a:t>architecture</a:t>
            </a:r>
            <a:endParaRPr sz="2400" dirty="0">
              <a:latin typeface="Trebuchet MS" panose="020B0603020202020204" pitchFamily="34" charset="0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050" dirty="0">
              <a:latin typeface="Trebuchet MS" panose="020B060302020202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Trebuchet MS" panose="020B0603020202020204" pitchFamily="34" charset="0"/>
                <a:cs typeface="Carlito"/>
              </a:rPr>
              <a:t>Cloud computing </a:t>
            </a:r>
            <a:r>
              <a:rPr sz="2800" spc="-15" dirty="0">
                <a:latin typeface="Trebuchet MS" panose="020B0603020202020204" pitchFamily="34" charset="0"/>
                <a:cs typeface="Carlito"/>
              </a:rPr>
              <a:t>(Amazon</a:t>
            </a:r>
            <a:r>
              <a:rPr sz="2800" spc="65" dirty="0">
                <a:latin typeface="Trebuchet MS" panose="020B0603020202020204" pitchFamily="34" charset="0"/>
                <a:cs typeface="Carlito"/>
              </a:rPr>
              <a:t> </a:t>
            </a:r>
            <a:r>
              <a:rPr sz="2800" spc="-40" dirty="0">
                <a:latin typeface="Trebuchet MS" panose="020B0603020202020204" pitchFamily="34" charset="0"/>
                <a:cs typeface="Carlito"/>
              </a:rPr>
              <a:t>AWS)</a:t>
            </a:r>
            <a:endParaRPr sz="2800" dirty="0">
              <a:latin typeface="Trebuchet MS" panose="020B0603020202020204" pitchFamily="34" charset="0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050" dirty="0">
              <a:latin typeface="Trebuchet MS" panose="020B0603020202020204" pitchFamily="34" charset="0"/>
              <a:cs typeface="Carlito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Trebuchet MS" panose="020B0603020202020204" pitchFamily="34" charset="0"/>
                <a:cs typeface="Carlito"/>
              </a:rPr>
              <a:t>Data</a:t>
            </a:r>
            <a:r>
              <a:rPr sz="2800" dirty="0">
                <a:latin typeface="Trebuchet MS" panose="020B0603020202020204" pitchFamily="34" charset="0"/>
                <a:cs typeface="Carlito"/>
              </a:rPr>
              <a:t> </a:t>
            </a:r>
            <a:r>
              <a:rPr sz="2800" spc="-10" dirty="0">
                <a:latin typeface="Trebuchet MS" panose="020B0603020202020204" pitchFamily="34" charset="0"/>
                <a:cs typeface="Carlito"/>
              </a:rPr>
              <a:t>management</a:t>
            </a:r>
            <a:endParaRPr sz="2800" dirty="0">
              <a:latin typeface="Trebuchet MS" panose="020B0603020202020204" pitchFamily="34" charset="0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Trebuchet MS" panose="020B0603020202020204" pitchFamily="34" charset="0"/>
                <a:cs typeface="Carlito"/>
              </a:rPr>
              <a:t>Hbase, </a:t>
            </a:r>
            <a:r>
              <a:rPr sz="2400" spc="-10" dirty="0">
                <a:latin typeface="Trebuchet MS" panose="020B0603020202020204" pitchFamily="34" charset="0"/>
                <a:cs typeface="Carlito"/>
              </a:rPr>
              <a:t>hive, </a:t>
            </a:r>
            <a:r>
              <a:rPr sz="2400" dirty="0">
                <a:latin typeface="Trebuchet MS" panose="020B0603020202020204" pitchFamily="34" charset="0"/>
                <a:cs typeface="Carlito"/>
              </a:rPr>
              <a:t>pig, </a:t>
            </a:r>
            <a:r>
              <a:rPr sz="2400" spc="-5" dirty="0">
                <a:latin typeface="Trebuchet MS" panose="020B0603020202020204" pitchFamily="34" charset="0"/>
                <a:cs typeface="Carlito"/>
              </a:rPr>
              <a:t>sqoop,</a:t>
            </a:r>
            <a:r>
              <a:rPr sz="2400" spc="25" dirty="0">
                <a:latin typeface="Trebuchet MS" panose="020B0603020202020204" pitchFamily="34" charset="0"/>
                <a:cs typeface="Carlito"/>
              </a:rPr>
              <a:t> </a:t>
            </a:r>
            <a:r>
              <a:rPr sz="2400" spc="-20" dirty="0">
                <a:latin typeface="Trebuchet MS" panose="020B0603020202020204" pitchFamily="34" charset="0"/>
                <a:cs typeface="Carlito"/>
              </a:rPr>
              <a:t>kafka</a:t>
            </a:r>
            <a:endParaRPr sz="2400" dirty="0">
              <a:latin typeface="Trebuchet MS" panose="020B0603020202020204" pitchFamily="34" charset="0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38200"/>
            <a:ext cx="3155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Big </a:t>
            </a:r>
            <a:r>
              <a:rPr sz="3200" spc="-20" dirty="0"/>
              <a:t>Data</a:t>
            </a:r>
            <a:r>
              <a:rPr sz="3200" spc="-80" dirty="0"/>
              <a:t> </a:t>
            </a:r>
            <a:r>
              <a:rPr sz="3200" spc="-10" dirty="0"/>
              <a:t>Platforms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1295400" y="1600200"/>
            <a:ext cx="8141208" cy="5082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8766" y="6426809"/>
            <a:ext cx="1930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4852" y="838200"/>
            <a:ext cx="20999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Amazon</a:t>
            </a:r>
            <a:r>
              <a:rPr sz="3200" spc="-85" dirty="0"/>
              <a:t> </a:t>
            </a:r>
            <a:r>
              <a:rPr sz="3200" spc="-20" dirty="0"/>
              <a:t>EC2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74852" y="1650898"/>
            <a:ext cx="319849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Elastic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MapReduce</a:t>
            </a:r>
            <a:endParaRPr sz="2800">
              <a:latin typeface="Carlito"/>
              <a:cs typeface="Carlito"/>
            </a:endParaRPr>
          </a:p>
          <a:p>
            <a:pPr marL="469900" indent="-457834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rlito"/>
                <a:cs typeface="Carlito"/>
              </a:rPr>
              <a:t>DynamoDB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0452" y="3717035"/>
            <a:ext cx="4698492" cy="1726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51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14400"/>
            <a:ext cx="1730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HP</a:t>
            </a:r>
            <a:r>
              <a:rPr sz="3200" spc="-85" dirty="0"/>
              <a:t> </a:t>
            </a:r>
            <a:r>
              <a:rPr sz="3200" spc="-35" dirty="0"/>
              <a:t>HAVEn</a:t>
            </a:r>
            <a:endParaRPr sz="3200" dirty="0"/>
          </a:p>
        </p:txBody>
      </p:sp>
      <p:sp>
        <p:nvSpPr>
          <p:cNvPr id="3" name="object 3"/>
          <p:cNvSpPr/>
          <p:nvPr/>
        </p:nvSpPr>
        <p:spPr>
          <a:xfrm>
            <a:off x="838200" y="1600200"/>
            <a:ext cx="8752331" cy="4489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52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911151"/>
            <a:ext cx="2386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Using</a:t>
            </a:r>
            <a:r>
              <a:rPr sz="3200" spc="-95" dirty="0"/>
              <a:t> </a:t>
            </a:r>
            <a:r>
              <a:rPr sz="3200" dirty="0"/>
              <a:t>Hadoop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53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2335" y="1447800"/>
            <a:ext cx="10206990" cy="32861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Carlito"/>
                <a:cs typeface="Carlito"/>
              </a:rPr>
              <a:t>Java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language</a:t>
            </a:r>
            <a:endParaRPr sz="28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High-level </a:t>
            </a:r>
            <a:r>
              <a:rPr sz="2800" spc="-5" dirty="0">
                <a:latin typeface="Carlito"/>
                <a:cs typeface="Carlito"/>
              </a:rPr>
              <a:t>languages on </a:t>
            </a:r>
            <a:r>
              <a:rPr sz="2800" spc="-15" dirty="0">
                <a:latin typeface="Carlito"/>
                <a:cs typeface="Carlito"/>
              </a:rPr>
              <a:t>top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Hadoop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29"/>
              </a:spcBef>
              <a:buFont typeface="Courier New"/>
              <a:buChar char="o"/>
              <a:tabLst>
                <a:tab pos="699135" algn="l"/>
              </a:tabLst>
            </a:pPr>
            <a:r>
              <a:rPr sz="2400" spc="-10" dirty="0">
                <a:latin typeface="Carlito"/>
                <a:cs typeface="Carlito"/>
              </a:rPr>
              <a:t>Hive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(Facebook)</a:t>
            </a:r>
            <a:endParaRPr sz="2400" dirty="0">
              <a:latin typeface="Carlito"/>
              <a:cs typeface="Carlito"/>
            </a:endParaRPr>
          </a:p>
          <a:p>
            <a:pPr marL="1155700" marR="197485" lvl="2" indent="-228600">
              <a:lnSpc>
                <a:spcPts val="2160"/>
              </a:lnSpc>
              <a:spcBef>
                <a:spcPts val="565"/>
              </a:spcBef>
              <a:buFont typeface="Courier New"/>
              <a:buChar char="o"/>
              <a:tabLst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warehouse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Hadoop that </a:t>
            </a:r>
            <a:r>
              <a:rPr sz="2000" spc="-10" dirty="0">
                <a:latin typeface="Carlito"/>
                <a:cs typeface="Carlito"/>
              </a:rPr>
              <a:t>facilitates easy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spc="-10" dirty="0">
                <a:latin typeface="Carlito"/>
                <a:cs typeface="Carlito"/>
              </a:rPr>
              <a:t>summarization, </a:t>
            </a:r>
            <a:r>
              <a:rPr sz="2000" dirty="0">
                <a:latin typeface="Carlito"/>
                <a:cs typeface="Carlito"/>
              </a:rPr>
              <a:t>ad-hoc  queries, and the </a:t>
            </a:r>
            <a:r>
              <a:rPr sz="2000" spc="-5" dirty="0">
                <a:latin typeface="Carlito"/>
                <a:cs typeface="Carlito"/>
              </a:rPr>
              <a:t>analysis of </a:t>
            </a:r>
            <a:r>
              <a:rPr sz="2000" spc="-10" dirty="0">
                <a:latin typeface="Carlito"/>
                <a:cs typeface="Carlito"/>
              </a:rPr>
              <a:t>large datasets </a:t>
            </a:r>
            <a:r>
              <a:rPr sz="2000" spc="-15" dirty="0">
                <a:latin typeface="Carlito"/>
                <a:cs typeface="Carlito"/>
              </a:rPr>
              <a:t>stored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Hadoop compatible file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systems</a:t>
            </a:r>
            <a:endParaRPr sz="2000" dirty="0">
              <a:latin typeface="Carlito"/>
              <a:cs typeface="Carlito"/>
            </a:endParaRPr>
          </a:p>
          <a:p>
            <a:pPr marL="1155700" lvl="2" indent="-229235">
              <a:lnSpc>
                <a:spcPts val="2280"/>
              </a:lnSpc>
              <a:spcBef>
                <a:spcPts val="220"/>
              </a:spcBef>
              <a:buFont typeface="Courier New"/>
              <a:buChar char="o"/>
              <a:tabLst>
                <a:tab pos="1156335" algn="l"/>
              </a:tabLst>
            </a:pPr>
            <a:r>
              <a:rPr sz="2000" spc="-10" dirty="0">
                <a:latin typeface="Carlito"/>
                <a:cs typeface="Carlito"/>
              </a:rPr>
              <a:t>Provides </a:t>
            </a:r>
            <a:r>
              <a:rPr sz="2000" dirty="0">
                <a:latin typeface="Carlito"/>
                <a:cs typeface="Carlito"/>
              </a:rPr>
              <a:t>a mechanism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project </a:t>
            </a:r>
            <a:r>
              <a:rPr sz="2000" spc="-5" dirty="0">
                <a:latin typeface="Carlito"/>
                <a:cs typeface="Carlito"/>
              </a:rPr>
              <a:t>structure </a:t>
            </a:r>
            <a:r>
              <a:rPr sz="2000" spc="-15" dirty="0">
                <a:latin typeface="Carlito"/>
                <a:cs typeface="Carlito"/>
              </a:rPr>
              <a:t>onto </a:t>
            </a:r>
            <a:r>
              <a:rPr sz="2000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data </a:t>
            </a:r>
            <a:r>
              <a:rPr sz="2000" dirty="0">
                <a:latin typeface="Carlito"/>
                <a:cs typeface="Carlito"/>
              </a:rPr>
              <a:t>and query the </a:t>
            </a:r>
            <a:r>
              <a:rPr sz="2000" spc="-10" dirty="0">
                <a:latin typeface="Carlito"/>
                <a:cs typeface="Carlito"/>
              </a:rPr>
              <a:t>data </a:t>
            </a:r>
            <a:r>
              <a:rPr sz="2000" spc="-5" dirty="0">
                <a:latin typeface="Carlito"/>
                <a:cs typeface="Carlito"/>
              </a:rPr>
              <a:t>using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</a:p>
          <a:p>
            <a:pPr marL="1155700">
              <a:lnSpc>
                <a:spcPts val="2280"/>
              </a:lnSpc>
            </a:pPr>
            <a:r>
              <a:rPr sz="2000" spc="-10" dirty="0">
                <a:latin typeface="Carlito"/>
                <a:cs typeface="Carlito"/>
              </a:rPr>
              <a:t>SQL-like </a:t>
            </a:r>
            <a:r>
              <a:rPr sz="2000" dirty="0">
                <a:latin typeface="Carlito"/>
                <a:cs typeface="Carlito"/>
              </a:rPr>
              <a:t>language </a:t>
            </a:r>
            <a:r>
              <a:rPr sz="2000" spc="-5" dirty="0">
                <a:latin typeface="Carlito"/>
                <a:cs typeface="Carlito"/>
              </a:rPr>
              <a:t>called </a:t>
            </a:r>
            <a:r>
              <a:rPr sz="2000" spc="-10" dirty="0">
                <a:latin typeface="Carlito"/>
                <a:cs typeface="Carlito"/>
              </a:rPr>
              <a:t>HiveQL</a:t>
            </a:r>
            <a:endParaRPr sz="2000" dirty="0">
              <a:latin typeface="Carlito"/>
              <a:cs typeface="Carlito"/>
            </a:endParaRPr>
          </a:p>
          <a:p>
            <a:pPr marL="1155700" marR="5080" lvl="2" indent="-228600">
              <a:lnSpc>
                <a:spcPts val="2160"/>
              </a:lnSpc>
              <a:spcBef>
                <a:spcPts val="540"/>
              </a:spcBef>
              <a:buFont typeface="Courier New"/>
              <a:buChar char="o"/>
              <a:tabLst>
                <a:tab pos="1156335" algn="l"/>
              </a:tabLst>
            </a:pP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also </a:t>
            </a:r>
            <a:r>
              <a:rPr sz="2000" spc="-10" dirty="0">
                <a:latin typeface="Carlito"/>
                <a:cs typeface="Carlito"/>
              </a:rPr>
              <a:t>allows </a:t>
            </a:r>
            <a:r>
              <a:rPr sz="2000" spc="-5" dirty="0">
                <a:latin typeface="Carlito"/>
                <a:cs typeface="Carlito"/>
              </a:rPr>
              <a:t>traditional </a:t>
            </a:r>
            <a:r>
              <a:rPr sz="2000" dirty="0">
                <a:latin typeface="Carlito"/>
                <a:cs typeface="Carlito"/>
              </a:rPr>
              <a:t>map/reduce </a:t>
            </a:r>
            <a:r>
              <a:rPr sz="2000" spc="-15" dirty="0">
                <a:latin typeface="Carlito"/>
                <a:cs typeface="Carlito"/>
              </a:rPr>
              <a:t>programmers to </a:t>
            </a:r>
            <a:r>
              <a:rPr sz="2000" dirty="0">
                <a:latin typeface="Carlito"/>
                <a:cs typeface="Carlito"/>
              </a:rPr>
              <a:t>plug in their </a:t>
            </a:r>
            <a:r>
              <a:rPr sz="2000" spc="-10" dirty="0">
                <a:latin typeface="Carlito"/>
                <a:cs typeface="Carlito"/>
              </a:rPr>
              <a:t>custom mappers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10" dirty="0">
                <a:latin typeface="Carlito"/>
                <a:cs typeface="Carlito"/>
              </a:rPr>
              <a:t>reducers </a:t>
            </a:r>
            <a:r>
              <a:rPr sz="2000" dirty="0">
                <a:latin typeface="Carlito"/>
                <a:cs typeface="Carlito"/>
              </a:rPr>
              <a:t>when it </a:t>
            </a:r>
            <a:r>
              <a:rPr sz="2000" spc="-5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inconvenient </a:t>
            </a:r>
            <a:r>
              <a:rPr sz="2000" spc="-5" dirty="0">
                <a:latin typeface="Carlito"/>
                <a:cs typeface="Carlito"/>
              </a:rPr>
              <a:t>or </a:t>
            </a:r>
            <a:r>
              <a:rPr sz="2000" spc="-10" dirty="0">
                <a:latin typeface="Carlito"/>
                <a:cs typeface="Carlito"/>
              </a:rPr>
              <a:t>inefficient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express </a:t>
            </a:r>
            <a:r>
              <a:rPr sz="2000" dirty="0">
                <a:latin typeface="Carlito"/>
                <a:cs typeface="Carlito"/>
              </a:rPr>
              <a:t>this logic </a:t>
            </a:r>
            <a:r>
              <a:rPr sz="2000" spc="-5" dirty="0">
                <a:latin typeface="Carlito"/>
                <a:cs typeface="Carlito"/>
              </a:rPr>
              <a:t>in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HiveQL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600200"/>
            <a:ext cx="10137140" cy="310578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rlito"/>
                <a:cs typeface="Carlito"/>
              </a:rPr>
              <a:t>Pig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(Yahoo)</a:t>
            </a:r>
            <a:endParaRPr sz="2800" dirty="0">
              <a:latin typeface="Carlito"/>
              <a:cs typeface="Carlito"/>
            </a:endParaRPr>
          </a:p>
          <a:p>
            <a:pPr marL="698500" marR="5080" lvl="1" indent="-228600">
              <a:lnSpc>
                <a:spcPct val="90000"/>
              </a:lnSpc>
              <a:spcBef>
                <a:spcPts val="530"/>
              </a:spcBef>
              <a:buFont typeface="Courier New"/>
              <a:buChar char="o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platform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analyzing </a:t>
            </a:r>
            <a:r>
              <a:rPr sz="2400" spc="-15" dirty="0">
                <a:latin typeface="Carlito"/>
                <a:cs typeface="Carlito"/>
              </a:rPr>
              <a:t>large data </a:t>
            </a:r>
            <a:r>
              <a:rPr sz="2400" spc="-5" dirty="0">
                <a:latin typeface="Carlito"/>
                <a:cs typeface="Carlito"/>
              </a:rPr>
              <a:t>sets </a:t>
            </a:r>
            <a:r>
              <a:rPr sz="2400" spc="-10" dirty="0">
                <a:latin typeface="Carlito"/>
                <a:cs typeface="Carlito"/>
              </a:rPr>
              <a:t>that consists 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high-level language 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expressing </a:t>
            </a:r>
            <a:r>
              <a:rPr sz="2400" spc="-15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analysis </a:t>
            </a:r>
            <a:r>
              <a:rPr sz="2400" spc="-15" dirty="0">
                <a:latin typeface="Carlito"/>
                <a:cs typeface="Carlito"/>
              </a:rPr>
              <a:t>programs, </a:t>
            </a:r>
            <a:r>
              <a:rPr sz="2400" spc="-10" dirty="0">
                <a:latin typeface="Carlito"/>
                <a:cs typeface="Carlito"/>
              </a:rPr>
              <a:t>coupled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0" dirty="0">
                <a:latin typeface="Carlito"/>
                <a:cs typeface="Carlito"/>
              </a:rPr>
              <a:t>infrastructure </a:t>
            </a:r>
            <a:r>
              <a:rPr sz="2400" spc="-20" dirty="0">
                <a:latin typeface="Carlito"/>
                <a:cs typeface="Carlito"/>
              </a:rPr>
              <a:t>for  </a:t>
            </a:r>
            <a:r>
              <a:rPr sz="2400" spc="-10" dirty="0">
                <a:latin typeface="Carlito"/>
                <a:cs typeface="Carlito"/>
              </a:rPr>
              <a:t>evaluating </a:t>
            </a:r>
            <a:r>
              <a:rPr sz="2400" dirty="0">
                <a:latin typeface="Carlito"/>
                <a:cs typeface="Carlito"/>
              </a:rPr>
              <a:t>these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programs</a:t>
            </a:r>
            <a:endParaRPr sz="24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rlito"/>
                <a:cs typeface="Carlito"/>
              </a:rPr>
              <a:t>Jaql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(IBM)</a:t>
            </a:r>
            <a:endParaRPr sz="2800" dirty="0">
              <a:latin typeface="Carlito"/>
              <a:cs typeface="Carlito"/>
            </a:endParaRPr>
          </a:p>
          <a:p>
            <a:pPr marL="698500" marR="186055" lvl="1" indent="-228600">
              <a:lnSpc>
                <a:spcPct val="90100"/>
              </a:lnSpc>
              <a:spcBef>
                <a:spcPts val="530"/>
              </a:spcBef>
              <a:buFont typeface="Courier New"/>
              <a:buChar char="o"/>
              <a:tabLst>
                <a:tab pos="699135" algn="l"/>
              </a:tabLst>
            </a:pPr>
            <a:r>
              <a:rPr sz="2400" dirty="0">
                <a:latin typeface="Carlito"/>
                <a:cs typeface="Carlito"/>
              </a:rPr>
              <a:t>Primarily a query </a:t>
            </a:r>
            <a:r>
              <a:rPr sz="2400" spc="-5" dirty="0">
                <a:latin typeface="Carlito"/>
                <a:cs typeface="Carlito"/>
              </a:rPr>
              <a:t>language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JavaScript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0" dirty="0">
                <a:latin typeface="Carlito"/>
                <a:cs typeface="Carlito"/>
              </a:rPr>
              <a:t>Notation </a:t>
            </a:r>
            <a:r>
              <a:rPr sz="2400" spc="-5" dirty="0">
                <a:latin typeface="Carlito"/>
                <a:cs typeface="Carlito"/>
              </a:rPr>
              <a:t>(JSON), but  supports </a:t>
            </a:r>
            <a:r>
              <a:rPr sz="2400" spc="-10" dirty="0">
                <a:latin typeface="Carlito"/>
                <a:cs typeface="Carlito"/>
              </a:rPr>
              <a:t>more </a:t>
            </a:r>
            <a:r>
              <a:rPr sz="2400" dirty="0">
                <a:latin typeface="Carlito"/>
                <a:cs typeface="Carlito"/>
              </a:rPr>
              <a:t>than </a:t>
            </a:r>
            <a:r>
              <a:rPr sz="2400" spc="-10" dirty="0">
                <a:latin typeface="Carlito"/>
                <a:cs typeface="Carlito"/>
              </a:rPr>
              <a:t>just </a:t>
            </a:r>
            <a:r>
              <a:rPr sz="2400" dirty="0">
                <a:latin typeface="Carlito"/>
                <a:cs typeface="Carlito"/>
              </a:rPr>
              <a:t>JSON. It </a:t>
            </a:r>
            <a:r>
              <a:rPr sz="2400" spc="-10" dirty="0">
                <a:latin typeface="Carlito"/>
                <a:cs typeface="Carlito"/>
              </a:rPr>
              <a:t>allows you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process </a:t>
            </a:r>
            <a:r>
              <a:rPr sz="2400" spc="-5" dirty="0">
                <a:latin typeface="Carlito"/>
                <a:cs typeface="Carlito"/>
              </a:rPr>
              <a:t>both </a:t>
            </a:r>
            <a:r>
              <a:rPr sz="2400" spc="-10" dirty="0">
                <a:latin typeface="Carlito"/>
                <a:cs typeface="Carlito"/>
              </a:rPr>
              <a:t>structured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nontraditional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8766" y="6448805"/>
            <a:ext cx="19304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spc="-10" dirty="0">
                <a:solidFill>
                  <a:srgbClr val="888888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124200"/>
            <a:ext cx="7467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Big </a:t>
            </a:r>
            <a:r>
              <a:rPr sz="5400" spc="-30" dirty="0"/>
              <a:t>data </a:t>
            </a:r>
            <a:r>
              <a:rPr sz="5400" spc="-10" dirty="0"/>
              <a:t>analysis</a:t>
            </a:r>
            <a:r>
              <a:rPr sz="5400" spc="-15" dirty="0"/>
              <a:t> </a:t>
            </a:r>
            <a:r>
              <a:rPr sz="5400" dirty="0"/>
              <a:t>pipelines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2000"/>
            <a:ext cx="2089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Phase</a:t>
            </a:r>
            <a:r>
              <a:rPr sz="4400" spc="-95" dirty="0"/>
              <a:t> </a:t>
            </a:r>
            <a:r>
              <a:rPr sz="4400" spc="-5" dirty="0"/>
              <a:t>#1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600200"/>
            <a:ext cx="10015220" cy="227012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dirty="0">
                <a:latin typeface="Carlito"/>
                <a:cs typeface="Carlito"/>
              </a:rPr>
              <a:t>acquisition and</a:t>
            </a:r>
            <a:r>
              <a:rPr sz="3200" spc="90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recording</a:t>
            </a:r>
            <a:endParaRPr sz="3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20" dirty="0">
                <a:latin typeface="Carlito"/>
                <a:cs typeface="Carlito"/>
              </a:rPr>
              <a:t>Filters: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15" dirty="0">
                <a:latin typeface="Carlito"/>
                <a:cs typeface="Carlito"/>
              </a:rPr>
              <a:t>discard useful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25" dirty="0">
                <a:latin typeface="Carlito"/>
                <a:cs typeface="Carlito"/>
              </a:rPr>
              <a:t>store </a:t>
            </a:r>
            <a:r>
              <a:rPr sz="2800" spc="-20" dirty="0">
                <a:latin typeface="Carlito"/>
                <a:cs typeface="Carlito"/>
              </a:rPr>
              <a:t>irrelevant</a:t>
            </a:r>
            <a:r>
              <a:rPr sz="2800" spc="21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data</a:t>
            </a:r>
            <a:endParaRPr sz="2800" dirty="0">
              <a:latin typeface="Carlito"/>
              <a:cs typeface="Carlito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5" dirty="0">
                <a:latin typeface="Carlito"/>
                <a:cs typeface="Carlito"/>
              </a:rPr>
              <a:t>Metadata: </a:t>
            </a:r>
            <a:r>
              <a:rPr sz="2800" spc="-10" dirty="0">
                <a:latin typeface="Carlito"/>
                <a:cs typeface="Carlito"/>
              </a:rPr>
              <a:t>describe what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recorded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is </a:t>
            </a:r>
            <a:r>
              <a:rPr sz="2800" spc="-20" dirty="0">
                <a:latin typeface="Carlito"/>
                <a:cs typeface="Carlito"/>
              </a:rPr>
              <a:t>recorded 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measured</a:t>
            </a:r>
            <a:endParaRPr sz="28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14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15" dirty="0">
                <a:latin typeface="Carlito"/>
                <a:cs typeface="Carlito"/>
              </a:rPr>
              <a:t>provenance: </a:t>
            </a:r>
            <a:r>
              <a:rPr sz="2800" spc="-20" dirty="0">
                <a:latin typeface="Carlito"/>
                <a:cs typeface="Carlito"/>
              </a:rPr>
              <a:t>data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quality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2089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Phase</a:t>
            </a:r>
            <a:r>
              <a:rPr sz="4400" spc="-95" dirty="0"/>
              <a:t> </a:t>
            </a:r>
            <a:r>
              <a:rPr sz="4400" spc="-5" dirty="0"/>
              <a:t>#2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24000"/>
            <a:ext cx="6888480" cy="1582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15" dirty="0">
                <a:latin typeface="Carlito"/>
                <a:cs typeface="Carlito"/>
              </a:rPr>
              <a:t>Information extraction </a:t>
            </a:r>
            <a:r>
              <a:rPr sz="3600" dirty="0">
                <a:latin typeface="Carlito"/>
                <a:cs typeface="Carlito"/>
              </a:rPr>
              <a:t>and</a:t>
            </a:r>
            <a:r>
              <a:rPr sz="3600" spc="-25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cleaning</a:t>
            </a: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10" dirty="0">
                <a:latin typeface="Carlito"/>
                <a:cs typeface="Carlito"/>
              </a:rPr>
              <a:t>Raw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dirty="0">
                <a:latin typeface="Carlito"/>
                <a:cs typeface="Carlito"/>
              </a:rPr>
              <a:t>in </a:t>
            </a:r>
            <a:r>
              <a:rPr sz="3200" spc="-25" dirty="0">
                <a:latin typeface="Carlito"/>
                <a:cs typeface="Carlito"/>
              </a:rPr>
              <a:t>different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formats</a:t>
            </a:r>
            <a:endParaRPr sz="3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15" dirty="0">
                <a:latin typeface="Carlito"/>
                <a:cs typeface="Carlito"/>
              </a:rPr>
              <a:t>Inaccurate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5" dirty="0">
                <a:latin typeface="Carlito"/>
                <a:cs typeface="Carlito"/>
              </a:rPr>
              <a:t>due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15" dirty="0">
                <a:latin typeface="Carlito"/>
                <a:cs typeface="Carlito"/>
              </a:rPr>
              <a:t>many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reasons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85800"/>
            <a:ext cx="2089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Phase</a:t>
            </a:r>
            <a:r>
              <a:rPr sz="4400" spc="-95" dirty="0"/>
              <a:t> </a:t>
            </a:r>
            <a:r>
              <a:rPr sz="4400" spc="-5" dirty="0"/>
              <a:t>#3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980" y="1600200"/>
            <a:ext cx="9437370" cy="107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25" dirty="0">
                <a:latin typeface="Carlito"/>
                <a:cs typeface="Carlito"/>
              </a:rPr>
              <a:t>Data </a:t>
            </a:r>
            <a:r>
              <a:rPr sz="3600" spc="-20" dirty="0">
                <a:latin typeface="Carlito"/>
                <a:cs typeface="Carlito"/>
              </a:rPr>
              <a:t>integration, </a:t>
            </a:r>
            <a:r>
              <a:rPr sz="3600" spc="-10" dirty="0">
                <a:latin typeface="Carlito"/>
                <a:cs typeface="Carlito"/>
              </a:rPr>
              <a:t>aggregation, </a:t>
            </a:r>
            <a:r>
              <a:rPr sz="3600" dirty="0">
                <a:latin typeface="Carlito"/>
                <a:cs typeface="Carlito"/>
              </a:rPr>
              <a:t>and</a:t>
            </a:r>
            <a:r>
              <a:rPr sz="3600" spc="-5" dirty="0">
                <a:latin typeface="Carlito"/>
                <a:cs typeface="Carlito"/>
              </a:rPr>
              <a:t> </a:t>
            </a:r>
            <a:r>
              <a:rPr sz="3600" spc="-15" dirty="0">
                <a:latin typeface="Carlito"/>
                <a:cs typeface="Carlito"/>
              </a:rPr>
              <a:t>representation</a:t>
            </a:r>
            <a:endParaRPr sz="36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10" dirty="0">
                <a:latin typeface="Carlito"/>
                <a:cs typeface="Carlito"/>
              </a:rPr>
              <a:t>Database techniques: </a:t>
            </a:r>
            <a:r>
              <a:rPr sz="3200" dirty="0">
                <a:latin typeface="Carlito"/>
                <a:cs typeface="Carlito"/>
              </a:rPr>
              <a:t>NoSQL</a:t>
            </a:r>
            <a:r>
              <a:rPr sz="3200" spc="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DB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5800"/>
            <a:ext cx="2089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Phase</a:t>
            </a:r>
            <a:r>
              <a:rPr sz="4400" spc="-95" dirty="0"/>
              <a:t> </a:t>
            </a:r>
            <a:r>
              <a:rPr sz="4400" spc="-5" dirty="0"/>
              <a:t>#4</a:t>
            </a:r>
            <a:endParaRPr sz="44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80977" y="1524000"/>
            <a:ext cx="8836025" cy="2085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latin typeface="Carlito"/>
                <a:cs typeface="Carlito"/>
              </a:rPr>
              <a:t>Query </a:t>
            </a:r>
            <a:r>
              <a:rPr sz="3600" spc="-5" dirty="0">
                <a:latin typeface="Carlito"/>
                <a:cs typeface="Carlito"/>
              </a:rPr>
              <a:t>processing, </a:t>
            </a:r>
            <a:r>
              <a:rPr sz="3600" spc="-20" dirty="0">
                <a:latin typeface="Carlito"/>
                <a:cs typeface="Carlito"/>
              </a:rPr>
              <a:t>data </a:t>
            </a:r>
            <a:r>
              <a:rPr sz="3600" dirty="0">
                <a:latin typeface="Carlito"/>
                <a:cs typeface="Carlito"/>
              </a:rPr>
              <a:t>modeling, and</a:t>
            </a:r>
            <a:r>
              <a:rPr sz="3600" spc="-55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analysis</a:t>
            </a:r>
            <a:endParaRPr sz="36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5" dirty="0">
                <a:latin typeface="Carlito"/>
                <a:cs typeface="Carlito"/>
              </a:rPr>
              <a:t>mining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techniques</a:t>
            </a:r>
            <a:endParaRPr sz="3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15" dirty="0">
                <a:latin typeface="Carlito"/>
                <a:cs typeface="Carlito"/>
              </a:rPr>
              <a:t>Statistical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modeling</a:t>
            </a:r>
            <a:endParaRPr sz="32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35" dirty="0">
                <a:latin typeface="Carlito"/>
                <a:cs typeface="Carlito"/>
              </a:rPr>
              <a:t>Query, </a:t>
            </a:r>
            <a:r>
              <a:rPr sz="3200" spc="-5" dirty="0">
                <a:latin typeface="Carlito"/>
                <a:cs typeface="Carlito"/>
              </a:rPr>
              <a:t>indexing, </a:t>
            </a:r>
            <a:r>
              <a:rPr sz="3200" spc="-10" dirty="0">
                <a:latin typeface="Carlito"/>
                <a:cs typeface="Carlito"/>
              </a:rPr>
              <a:t>searching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techniques</a:t>
            </a:r>
            <a:endParaRPr sz="3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4001"/>
            <a:ext cx="5532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9" dirty="0">
                <a:latin typeface="Verdana"/>
                <a:cs typeface="Verdana"/>
              </a:rPr>
              <a:t>Class </a:t>
            </a:r>
            <a:r>
              <a:rPr sz="4400" b="0" spc="-400" dirty="0">
                <a:latin typeface="Verdana"/>
                <a:cs typeface="Verdana"/>
              </a:rPr>
              <a:t>Overview</a:t>
            </a:r>
            <a:r>
              <a:rPr sz="4400" b="0" spc="-125" dirty="0">
                <a:latin typeface="Verdana"/>
                <a:cs typeface="Verdana"/>
              </a:rPr>
              <a:t> </a:t>
            </a:r>
            <a:r>
              <a:rPr sz="4400" b="0" spc="-345" dirty="0">
                <a:latin typeface="Verdana"/>
                <a:cs typeface="Verdana"/>
              </a:rPr>
              <a:t>–cont’d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6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2908" y="1524000"/>
            <a:ext cx="4036061" cy="245451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241300" algn="l"/>
              </a:tabLst>
            </a:pPr>
            <a:r>
              <a:rPr sz="2800" spc="-160" dirty="0">
                <a:latin typeface="Trebuchet MS"/>
                <a:cs typeface="Trebuchet MS"/>
              </a:rPr>
              <a:t>Data</a:t>
            </a:r>
            <a:r>
              <a:rPr sz="2800" spc="-29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analytics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05" dirty="0">
                <a:latin typeface="Trebuchet MS"/>
                <a:cs typeface="Trebuchet MS"/>
              </a:rPr>
              <a:t>Association </a:t>
            </a:r>
            <a:r>
              <a:rPr sz="2400" spc="-120" dirty="0">
                <a:latin typeface="Trebuchet MS"/>
                <a:cs typeface="Trebuchet MS"/>
              </a:rPr>
              <a:t>rule</a:t>
            </a:r>
            <a:r>
              <a:rPr sz="2400" spc="-32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mining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25" dirty="0">
                <a:latin typeface="Trebuchet MS"/>
                <a:cs typeface="Trebuchet MS"/>
              </a:rPr>
              <a:t>Clustering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14" dirty="0">
                <a:latin typeface="Trebuchet MS"/>
                <a:cs typeface="Trebuchet MS"/>
              </a:rPr>
              <a:t>Recommender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system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85" dirty="0">
                <a:latin typeface="Trebuchet MS"/>
                <a:cs typeface="Trebuchet MS"/>
              </a:rPr>
              <a:t>Topic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modeling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923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25" dirty="0">
                <a:latin typeface="Trebuchet MS"/>
                <a:cs typeface="Trebuchet MS"/>
              </a:rPr>
              <a:t>Social </a:t>
            </a:r>
            <a:r>
              <a:rPr sz="2400" spc="-114" dirty="0">
                <a:latin typeface="Trebuchet MS"/>
                <a:cs typeface="Trebuchet MS"/>
              </a:rPr>
              <a:t>network</a:t>
            </a:r>
            <a:r>
              <a:rPr sz="2400" spc="-32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analysis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1200" y="2362200"/>
            <a:ext cx="5066030" cy="954405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228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0"/>
              </a:spcBef>
            </a:pPr>
            <a:r>
              <a:rPr sz="2800" spc="-10" dirty="0">
                <a:latin typeface="Carlito"/>
                <a:cs typeface="Carlito"/>
              </a:rPr>
              <a:t>Algorithm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level</a:t>
            </a:r>
            <a:endParaRPr sz="28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800" spc="-5" dirty="0">
                <a:latin typeface="Carlito"/>
                <a:cs typeface="Carlito"/>
              </a:rPr>
              <a:t>(not </a:t>
            </a:r>
            <a:r>
              <a:rPr sz="2800" spc="-15" dirty="0">
                <a:latin typeface="Carlito"/>
                <a:cs typeface="Carlito"/>
              </a:rPr>
              <a:t>just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terminology)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99618"/>
            <a:ext cx="2089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Phase</a:t>
            </a:r>
            <a:r>
              <a:rPr sz="4400" spc="-95" dirty="0"/>
              <a:t> </a:t>
            </a:r>
            <a:r>
              <a:rPr sz="4400" spc="-5" dirty="0"/>
              <a:t>#5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370"/>
              </a:lnSpc>
            </a:pP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447800"/>
            <a:ext cx="8686800" cy="1584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600" spc="-100" dirty="0">
                <a:latin typeface="Times New Roman"/>
                <a:cs typeface="Times New Roman"/>
              </a:rPr>
              <a:t>Interpretation</a:t>
            </a:r>
            <a:endParaRPr sz="36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80" dirty="0">
                <a:latin typeface="Times New Roman"/>
                <a:cs typeface="Times New Roman"/>
              </a:rPr>
              <a:t>Report</a:t>
            </a:r>
            <a:endParaRPr sz="32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699135" algn="l"/>
              </a:tabLst>
            </a:pPr>
            <a:r>
              <a:rPr sz="3200" spc="-190" dirty="0">
                <a:latin typeface="Times New Roman"/>
                <a:cs typeface="Times New Roman"/>
              </a:rPr>
              <a:t>Visualization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4001"/>
            <a:ext cx="2632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95" dirty="0">
                <a:latin typeface="Verdana"/>
                <a:cs typeface="Verdana"/>
              </a:rPr>
              <a:t>Quest</a:t>
            </a:r>
            <a:r>
              <a:rPr sz="4400" b="0" spc="-200" dirty="0">
                <a:latin typeface="Verdana"/>
                <a:cs typeface="Verdana"/>
              </a:rPr>
              <a:t>i</a:t>
            </a:r>
            <a:r>
              <a:rPr sz="4400" b="0" spc="-425" dirty="0">
                <a:latin typeface="Verdana"/>
                <a:cs typeface="Verdana"/>
              </a:rPr>
              <a:t>on</a:t>
            </a:r>
            <a:r>
              <a:rPr sz="4400" b="0" spc="-375" dirty="0">
                <a:latin typeface="Verdana"/>
                <a:cs typeface="Verdana"/>
              </a:rPr>
              <a:t>s</a:t>
            </a:r>
            <a:r>
              <a:rPr sz="4400" b="0" spc="-360" dirty="0">
                <a:latin typeface="Verdana"/>
                <a:cs typeface="Verdana"/>
              </a:rPr>
              <a:t>?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4001"/>
            <a:ext cx="2437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409" dirty="0">
                <a:latin typeface="Verdana"/>
                <a:cs typeface="Verdana"/>
              </a:rPr>
              <a:t>Textbooks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39899"/>
            <a:ext cx="6216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310" dirty="0">
                <a:latin typeface="Arial"/>
                <a:cs typeface="Arial"/>
              </a:rPr>
              <a:t>Recommend </a:t>
            </a:r>
            <a:r>
              <a:rPr sz="2800" spc="-190" dirty="0">
                <a:latin typeface="Arial"/>
                <a:cs typeface="Arial"/>
              </a:rPr>
              <a:t>you </a:t>
            </a:r>
            <a:r>
              <a:rPr sz="2800" spc="-50" dirty="0">
                <a:latin typeface="Arial"/>
                <a:cs typeface="Arial"/>
              </a:rPr>
              <a:t>read </a:t>
            </a:r>
            <a:r>
              <a:rPr sz="2800" spc="-175" dirty="0">
                <a:latin typeface="Arial"/>
                <a:cs typeface="Arial"/>
              </a:rPr>
              <a:t>the </a:t>
            </a:r>
            <a:r>
              <a:rPr sz="2800" spc="-95" dirty="0">
                <a:latin typeface="Arial"/>
                <a:cs typeface="Arial"/>
              </a:rPr>
              <a:t>following</a:t>
            </a:r>
            <a:r>
              <a:rPr sz="2800" spc="21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books: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631" y="2529839"/>
            <a:ext cx="2615184" cy="3736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85744" y="2328672"/>
            <a:ext cx="2333244" cy="3054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27420" y="2662427"/>
            <a:ext cx="2775204" cy="36362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15271" y="3381754"/>
            <a:ext cx="2776728" cy="34366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46281" y="6464985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4001"/>
            <a:ext cx="11131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95" dirty="0">
                <a:latin typeface="Verdana"/>
                <a:cs typeface="Verdana"/>
              </a:rPr>
              <a:t>Labs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8</a:t>
            </a:fld>
            <a:endParaRPr spc="-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600200"/>
            <a:ext cx="6035040" cy="3518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Configuration </a:t>
            </a:r>
            <a:r>
              <a:rPr sz="2800" spc="-114" dirty="0">
                <a:latin typeface="Trebuchet MS"/>
                <a:cs typeface="Trebuchet MS"/>
              </a:rPr>
              <a:t>and </a:t>
            </a:r>
            <a:r>
              <a:rPr sz="2800" spc="-155" dirty="0">
                <a:latin typeface="Trebuchet MS"/>
                <a:cs typeface="Trebuchet MS"/>
              </a:rPr>
              <a:t>installation </a:t>
            </a:r>
            <a:r>
              <a:rPr sz="2800" spc="-125" dirty="0">
                <a:latin typeface="Trebuchet MS"/>
                <a:cs typeface="Trebuchet MS"/>
              </a:rPr>
              <a:t>of</a:t>
            </a:r>
            <a:r>
              <a:rPr sz="2800" spc="-45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Hadoop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Data </a:t>
            </a:r>
            <a:r>
              <a:rPr sz="2800" spc="-135" dirty="0">
                <a:latin typeface="Trebuchet MS"/>
                <a:cs typeface="Trebuchet MS"/>
              </a:rPr>
              <a:t>management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(HQL)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Spark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practice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60" dirty="0">
                <a:latin typeface="Trebuchet MS"/>
                <a:cs typeface="Trebuchet MS"/>
              </a:rPr>
              <a:t>ML </a:t>
            </a:r>
            <a:r>
              <a:rPr sz="2800" spc="-160" dirty="0">
                <a:latin typeface="Trebuchet MS"/>
                <a:cs typeface="Trebuchet MS"/>
              </a:rPr>
              <a:t>practices</a:t>
            </a:r>
            <a:r>
              <a:rPr sz="2800" spc="-47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(multiple!)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24001"/>
            <a:ext cx="3063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80" dirty="0">
                <a:latin typeface="Verdana"/>
                <a:cs typeface="Verdana"/>
              </a:rPr>
              <a:t>Assignments</a:t>
            </a:r>
            <a:endParaRPr sz="4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36851"/>
            <a:ext cx="7232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5" dirty="0">
                <a:latin typeface="Trebuchet MS"/>
                <a:cs typeface="Trebuchet MS"/>
              </a:rPr>
              <a:t>4 </a:t>
            </a:r>
            <a:r>
              <a:rPr sz="2800" spc="-114" dirty="0">
                <a:latin typeface="Trebuchet MS"/>
                <a:cs typeface="Trebuchet MS"/>
              </a:rPr>
              <a:t>assignments </a:t>
            </a:r>
            <a:r>
              <a:rPr sz="2800" spc="-190" dirty="0">
                <a:latin typeface="Trebuchet MS"/>
                <a:cs typeface="Trebuchet MS"/>
              </a:rPr>
              <a:t>(all </a:t>
            </a:r>
            <a:r>
              <a:rPr sz="2800" spc="-120" dirty="0">
                <a:latin typeface="Trebuchet MS"/>
                <a:cs typeface="Trebuchet MS"/>
              </a:rPr>
              <a:t>of </a:t>
            </a:r>
            <a:r>
              <a:rPr sz="2800" spc="-135" dirty="0">
                <a:latin typeface="Trebuchet MS"/>
                <a:cs typeface="Trebuchet MS"/>
              </a:rPr>
              <a:t>them </a:t>
            </a:r>
            <a:r>
              <a:rPr sz="2800" spc="-150" dirty="0">
                <a:latin typeface="Trebuchet MS"/>
                <a:cs typeface="Trebuchet MS"/>
              </a:rPr>
              <a:t>require</a:t>
            </a:r>
            <a:r>
              <a:rPr sz="2800" spc="-6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programming)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642" y="2426080"/>
            <a:ext cx="4127500" cy="23833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0" dirty="0">
                <a:latin typeface="Trebuchet MS"/>
                <a:cs typeface="Trebuchet MS"/>
              </a:rPr>
              <a:t>Basic </a:t>
            </a:r>
            <a:r>
              <a:rPr sz="2400" spc="-75" dirty="0">
                <a:latin typeface="Trebuchet MS"/>
                <a:cs typeface="Trebuchet MS"/>
              </a:rPr>
              <a:t>MapReduce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programming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30" dirty="0">
                <a:latin typeface="Trebuchet MS"/>
                <a:cs typeface="Trebuchet MS"/>
              </a:rPr>
              <a:t>Data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management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5" dirty="0">
                <a:latin typeface="Trebuchet MS"/>
                <a:cs typeface="Trebuchet MS"/>
              </a:rPr>
              <a:t>Frequent Itemset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Mining</a:t>
            </a:r>
            <a:endParaRPr lang="en-US"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125" dirty="0">
                <a:latin typeface="Trebuchet MS"/>
              </a:rPr>
              <a:t>k-means clustering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latin typeface="Trebuchet MS"/>
                <a:cs typeface="Trebuchet MS"/>
              </a:rPr>
              <a:t>Recommendation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System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25" dirty="0">
                <a:latin typeface="Trebuchet MS"/>
                <a:cs typeface="Trebuchet MS"/>
              </a:rPr>
              <a:t>Social </a:t>
            </a:r>
            <a:r>
              <a:rPr sz="2400" spc="-114" dirty="0">
                <a:latin typeface="Trebuchet MS"/>
                <a:cs typeface="Trebuchet MS"/>
              </a:rPr>
              <a:t>network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analysis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2489" y="3419498"/>
            <a:ext cx="254127" cy="1371600"/>
          </a:xfrm>
          <a:custGeom>
            <a:avLst/>
            <a:gdLst/>
            <a:ahLst/>
            <a:cxnLst/>
            <a:rect l="l" t="t" r="r" b="b"/>
            <a:pathLst>
              <a:path w="222885" h="1617345">
                <a:moveTo>
                  <a:pt x="0" y="0"/>
                </a:moveTo>
                <a:lnTo>
                  <a:pt x="65714" y="31967"/>
                </a:lnTo>
                <a:lnTo>
                  <a:pt x="89794" y="67839"/>
                </a:lnTo>
                <a:lnTo>
                  <a:pt x="105582" y="113336"/>
                </a:lnTo>
                <a:lnTo>
                  <a:pt x="111252" y="165734"/>
                </a:lnTo>
                <a:lnTo>
                  <a:pt x="111252" y="658749"/>
                </a:lnTo>
                <a:lnTo>
                  <a:pt x="116921" y="711147"/>
                </a:lnTo>
                <a:lnTo>
                  <a:pt x="132709" y="756644"/>
                </a:lnTo>
                <a:lnTo>
                  <a:pt x="156789" y="792516"/>
                </a:lnTo>
                <a:lnTo>
                  <a:pt x="187330" y="816037"/>
                </a:lnTo>
                <a:lnTo>
                  <a:pt x="222504" y="824483"/>
                </a:lnTo>
                <a:lnTo>
                  <a:pt x="187330" y="832928"/>
                </a:lnTo>
                <a:lnTo>
                  <a:pt x="156789" y="856443"/>
                </a:lnTo>
                <a:lnTo>
                  <a:pt x="132709" y="892295"/>
                </a:lnTo>
                <a:lnTo>
                  <a:pt x="116921" y="937755"/>
                </a:lnTo>
                <a:lnTo>
                  <a:pt x="111252" y="990091"/>
                </a:lnTo>
                <a:lnTo>
                  <a:pt x="111252" y="1451228"/>
                </a:lnTo>
                <a:lnTo>
                  <a:pt x="105582" y="1503627"/>
                </a:lnTo>
                <a:lnTo>
                  <a:pt x="89794" y="1549124"/>
                </a:lnTo>
                <a:lnTo>
                  <a:pt x="65714" y="1584996"/>
                </a:lnTo>
                <a:lnTo>
                  <a:pt x="35173" y="1608517"/>
                </a:lnTo>
                <a:lnTo>
                  <a:pt x="0" y="1616964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43600" y="3583685"/>
            <a:ext cx="2929255" cy="462280"/>
          </a:xfrm>
          <a:prstGeom prst="rect">
            <a:avLst/>
          </a:prstGeom>
          <a:solidFill>
            <a:srgbClr val="F8CAAC"/>
          </a:solidFill>
        </p:spPr>
        <p:txBody>
          <a:bodyPr vert="horz" wrap="square" lIns="0" tIns="266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10"/>
              </a:spcBef>
            </a:pPr>
            <a:r>
              <a:rPr sz="2400" spc="-45" dirty="0">
                <a:latin typeface="Carlito"/>
                <a:cs typeface="Carlito"/>
              </a:rPr>
              <a:t>Two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these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topics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0"/>
              </a:lnSpc>
            </a:pPr>
            <a:fld id="{81D60167-4931-47E6-BA6A-407CBD079E47}" type="slidenum">
              <a:rPr spc="-5" dirty="0">
                <a:latin typeface="Arial"/>
                <a:cs typeface="Arial"/>
              </a:rPr>
              <a:t>9</a:t>
            </a:fld>
            <a:endParaRPr spc="-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8888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2214</Words>
  <Application>Microsoft Office PowerPoint</Application>
  <PresentationFormat>Widescreen</PresentationFormat>
  <Paragraphs>352</Paragraphs>
  <Slides>61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Carlito</vt:lpstr>
      <vt:lpstr>Courier New</vt:lpstr>
      <vt:lpstr>Times New Roman</vt:lpstr>
      <vt:lpstr>Trebuchet MS</vt:lpstr>
      <vt:lpstr>Verdana</vt:lpstr>
      <vt:lpstr>Office Theme</vt:lpstr>
      <vt:lpstr>PowerPoint Presentation</vt:lpstr>
      <vt:lpstr>pre-course survey</vt:lpstr>
      <vt:lpstr>About this class</vt:lpstr>
      <vt:lpstr>About this class</vt:lpstr>
      <vt:lpstr>Class Overview</vt:lpstr>
      <vt:lpstr>Class Overview –cont’d</vt:lpstr>
      <vt:lpstr>Textbooks</vt:lpstr>
      <vt:lpstr>Labs</vt:lpstr>
      <vt:lpstr>Assignments</vt:lpstr>
      <vt:lpstr>Start to use GitHub</vt:lpstr>
      <vt:lpstr>Project</vt:lpstr>
      <vt:lpstr>Big Data Overview</vt:lpstr>
      <vt:lpstr>Learning Outcomes </vt:lpstr>
      <vt:lpstr>Why Big Data?</vt:lpstr>
      <vt:lpstr>Big data is everywhere…</vt:lpstr>
      <vt:lpstr>Big data is everywhere cont’d</vt:lpstr>
      <vt:lpstr>PowerPoint Presentation</vt:lpstr>
      <vt:lpstr>5 Vs of Big Data</vt:lpstr>
      <vt:lpstr>We see increasing volume of data,  that grow at exponential rates</vt:lpstr>
      <vt:lpstr>Big data is more prevalent than you think</vt:lpstr>
      <vt:lpstr>We see increasing velocity (or speed) at which data changes, travels, or increases</vt:lpstr>
      <vt:lpstr>Stream Data and Real Time Data</vt:lpstr>
      <vt:lpstr>We see increasing variety of data types</vt:lpstr>
      <vt:lpstr>Data Evolution &amp; Rise of Big Data Sources</vt:lpstr>
      <vt:lpstr>Emerging Big Data Ecosystem</vt:lpstr>
      <vt:lpstr>We see increasing veracity (or accuracy) of data</vt:lpstr>
      <vt:lpstr>Value – the most important V of all</vt:lpstr>
      <vt:lpstr>Competitive advantages gained  through big data</vt:lpstr>
      <vt:lpstr>To Summarize</vt:lpstr>
      <vt:lpstr>Facebook</vt:lpstr>
      <vt:lpstr>What music you like tells me who you are</vt:lpstr>
      <vt:lpstr>Facebook 'likes' serve as personality test </vt:lpstr>
      <vt:lpstr>PowerPoint Presentation</vt:lpstr>
      <vt:lpstr>1. E-Commerce and marketing intelligence</vt:lpstr>
      <vt:lpstr>2. E-Government and Politics 2.0</vt:lpstr>
      <vt:lpstr>Applications</vt:lpstr>
      <vt:lpstr>4. Smart Health and Wellbeing</vt:lpstr>
      <vt:lpstr>5. Security and Public Safety</vt:lpstr>
      <vt:lpstr>Typical applications in big data</vt:lpstr>
      <vt:lpstr>1. Understanding and targeting customers</vt:lpstr>
      <vt:lpstr>2. Understanding and optimizing business  processes</vt:lpstr>
      <vt:lpstr>3. Personal quantification and performance  optimization</vt:lpstr>
      <vt:lpstr>4. Improving healthcare and public health</vt:lpstr>
      <vt:lpstr>5. Improving sports performance</vt:lpstr>
      <vt:lpstr>6. Improving science and research</vt:lpstr>
      <vt:lpstr>7. Optimizing machine and device performance</vt:lpstr>
      <vt:lpstr>8. Improving security and law enforcement</vt:lpstr>
      <vt:lpstr>9. Improving and optimizing cities  and countries</vt:lpstr>
      <vt:lpstr>10. Financial trading</vt:lpstr>
      <vt:lpstr>Big Data Platforms</vt:lpstr>
      <vt:lpstr>Amazon EC2</vt:lpstr>
      <vt:lpstr>HP HAVEn</vt:lpstr>
      <vt:lpstr>Using Hadoop</vt:lpstr>
      <vt:lpstr>PowerPoint Presentation</vt:lpstr>
      <vt:lpstr>Big data analysis pipelines</vt:lpstr>
      <vt:lpstr>Phase #1</vt:lpstr>
      <vt:lpstr>Phase #2</vt:lpstr>
      <vt:lpstr>Phase #3</vt:lpstr>
      <vt:lpstr>Phase #4</vt:lpstr>
      <vt:lpstr>Phase #5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Yilu Zhou</dc:creator>
  <cp:lastModifiedBy>Demissie, Dawit H.</cp:lastModifiedBy>
  <cp:revision>20</cp:revision>
  <dcterms:created xsi:type="dcterms:W3CDTF">2021-01-29T20:31:42Z</dcterms:created>
  <dcterms:modified xsi:type="dcterms:W3CDTF">2021-02-01T22:28:38Z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2021-01-29T00:00:00Z</vt:filetime>
  </property>
</Properties>
</file>