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716" y="207390"/>
            <a:ext cx="111865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47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82200" y="65531"/>
            <a:ext cx="2098548" cy="550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645" y="1208278"/>
            <a:ext cx="5668009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598" y="1200150"/>
            <a:ext cx="11204803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12" Type="http://schemas.openxmlformats.org/officeDocument/2006/relationships/image" Target="../media/image37.png"/><Relationship Id="rId17" Type="http://schemas.openxmlformats.org/officeDocument/2006/relationships/image" Target="../media/image42.jp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507617"/>
            <a:ext cx="11204803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155"/>
              </a:lnSpc>
              <a:spcBef>
                <a:spcPts val="100"/>
              </a:spcBef>
            </a:pPr>
            <a:r>
              <a:rPr sz="5400" b="1" dirty="0">
                <a:solidFill>
                  <a:srgbClr val="6F2F9F"/>
                </a:solidFill>
                <a:latin typeface="Verdana Pro Cond"/>
                <a:cs typeface="Verdana Pro Cond"/>
              </a:rPr>
              <a:t>Big </a:t>
            </a:r>
            <a:r>
              <a:rPr sz="5400" b="1" spc="-5" dirty="0">
                <a:solidFill>
                  <a:srgbClr val="6F2F9F"/>
                </a:solidFill>
                <a:latin typeface="Verdana Pro Cond"/>
                <a:cs typeface="Verdana Pro Cond"/>
              </a:rPr>
              <a:t>Data</a:t>
            </a:r>
            <a:r>
              <a:rPr sz="5400" b="1" spc="-85" dirty="0">
                <a:solidFill>
                  <a:srgbClr val="6F2F9F"/>
                </a:solidFill>
                <a:latin typeface="Verdana Pro Cond"/>
                <a:cs typeface="Verdana Pro Cond"/>
              </a:rPr>
              <a:t> </a:t>
            </a:r>
            <a:r>
              <a:rPr sz="5400" b="1" spc="-5" dirty="0">
                <a:solidFill>
                  <a:srgbClr val="6F2F9F"/>
                </a:solidFill>
                <a:latin typeface="Verdana Pro Cond"/>
                <a:cs typeface="Verdana Pro Cond"/>
              </a:rPr>
              <a:t>Analytics</a:t>
            </a:r>
            <a:endParaRPr sz="5400" dirty="0">
              <a:latin typeface="Verdana Pro Cond"/>
              <a:cs typeface="Verdana Pro Cond"/>
            </a:endParaRPr>
          </a:p>
          <a:p>
            <a:pPr algn="ctr">
              <a:lnSpc>
                <a:spcPts val="6155"/>
              </a:lnSpc>
            </a:pPr>
            <a:r>
              <a:rPr sz="5400" b="0" dirty="0">
                <a:solidFill>
                  <a:srgbClr val="6F2F9F"/>
                </a:solidFill>
                <a:latin typeface="Verdana Pro Cond"/>
                <a:cs typeface="Verdana Pro Cond"/>
              </a:rPr>
              <a:t>Lecture 2</a:t>
            </a:r>
            <a:endParaRPr sz="5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415" y="2918587"/>
            <a:ext cx="2202180" cy="8337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5400" spc="-5" dirty="0">
                <a:solidFill>
                  <a:srgbClr val="6F2F9F"/>
                </a:solidFill>
                <a:latin typeface="Verdana Pro Cond"/>
                <a:cs typeface="Verdana Pro Cond"/>
              </a:rPr>
              <a:t>Hadoop</a:t>
            </a:r>
            <a:endParaRPr sz="5400" dirty="0">
              <a:latin typeface="Verdana Pro Cond"/>
              <a:cs typeface="Verdana Pro C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0906" y="3752342"/>
            <a:ext cx="4775199" cy="170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94022"/>
            <a:ext cx="4531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Verdana Pro Cond"/>
                <a:cs typeface="Verdana Pro Cond"/>
              </a:rPr>
              <a:t>Hadoop’s</a:t>
            </a:r>
            <a:r>
              <a:rPr sz="4000" b="0" dirty="0">
                <a:latin typeface="Verdana Pro Cond"/>
                <a:cs typeface="Verdana Pro Cond"/>
              </a:rPr>
              <a:t> </a:t>
            </a:r>
            <a:r>
              <a:rPr sz="4000" b="0" spc="-10" dirty="0">
                <a:latin typeface="Verdana Pro Cond"/>
                <a:cs typeface="Verdana Pro Cond"/>
              </a:rPr>
              <a:t>Developers</a:t>
            </a:r>
            <a:endParaRPr sz="40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1530" y="4087367"/>
            <a:ext cx="2120649" cy="813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1002" y="1825602"/>
            <a:ext cx="2101596" cy="2874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7323" y="2874225"/>
            <a:ext cx="95250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198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2005</a:t>
            </a:r>
            <a:r>
              <a:rPr sz="1800" spc="-5" dirty="0">
                <a:latin typeface="Calibri"/>
                <a:cs typeface="Calibri"/>
              </a:rPr>
              <a:t>: Doug </a:t>
            </a:r>
            <a:r>
              <a:rPr sz="1800" spc="-10" dirty="0">
                <a:latin typeface="Calibri"/>
                <a:cs typeface="Calibri"/>
              </a:rPr>
              <a:t>Cutting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Michael </a:t>
            </a:r>
            <a:r>
              <a:rPr sz="1800" spc="-10" dirty="0">
                <a:latin typeface="Calibri"/>
                <a:cs typeface="Calibri"/>
              </a:rPr>
              <a:t>J. Cafarella </a:t>
            </a:r>
            <a:r>
              <a:rPr sz="1800" spc="-5" dirty="0">
                <a:latin typeface="Calibri"/>
                <a:cs typeface="Calibri"/>
              </a:rPr>
              <a:t>developed  Hadoop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support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Nutch</a:t>
            </a:r>
            <a:r>
              <a:rPr sz="1800" spc="-1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 </a:t>
            </a:r>
            <a:r>
              <a:rPr sz="1800" dirty="0">
                <a:latin typeface="Calibri"/>
                <a:cs typeface="Calibri"/>
              </a:rPr>
              <a:t>engine  </a:t>
            </a:r>
            <a:r>
              <a:rPr sz="1800" spc="-10" dirty="0">
                <a:latin typeface="Calibri"/>
                <a:cs typeface="Calibri"/>
              </a:rPr>
              <a:t>project.</a:t>
            </a:r>
            <a:endParaRPr sz="1800" dirty="0">
              <a:latin typeface="Calibri"/>
              <a:cs typeface="Calibri"/>
            </a:endParaRPr>
          </a:p>
          <a:p>
            <a:pPr marL="187198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 was </a:t>
            </a:r>
            <a:r>
              <a:rPr sz="1800" spc="-5" dirty="0">
                <a:latin typeface="Calibri"/>
                <a:cs typeface="Calibri"/>
              </a:rPr>
              <a:t>funded by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Yahoo.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871980" marR="1842770">
              <a:lnSpc>
                <a:spcPct val="100000"/>
              </a:lnSpc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2006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25" dirty="0">
                <a:latin typeface="Calibri"/>
                <a:cs typeface="Calibri"/>
              </a:rPr>
              <a:t>Yahoo </a:t>
            </a:r>
            <a:r>
              <a:rPr sz="1800" spc="-20" dirty="0">
                <a:latin typeface="Calibri"/>
                <a:cs typeface="Calibri"/>
              </a:rPr>
              <a:t>gave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 to </a:t>
            </a:r>
            <a:r>
              <a:rPr sz="1800" spc="-5" dirty="0">
                <a:latin typeface="Calibri"/>
                <a:cs typeface="Calibri"/>
              </a:rPr>
              <a:t>Apache 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1773935"/>
            <a:ext cx="4419600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051" y="628585"/>
            <a:ext cx="3531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Google</a:t>
            </a:r>
            <a:r>
              <a:rPr sz="4400" b="0" spc="-7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Origins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288" y="1904217"/>
            <a:ext cx="2913529" cy="63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3955" y="3064523"/>
            <a:ext cx="3791472" cy="112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994" y="218249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2003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4" y="337731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2004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5447" y="1845564"/>
            <a:ext cx="2514600" cy="784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7361" y="221208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7388" y="48005"/>
                </a:lnTo>
                <a:lnTo>
                  <a:pt x="393700" y="48005"/>
                </a:lnTo>
                <a:lnTo>
                  <a:pt x="393700" y="28193"/>
                </a:lnTo>
                <a:lnTo>
                  <a:pt x="437387" y="28193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81000" y="48005"/>
                </a:lnTo>
                <a:lnTo>
                  <a:pt x="381000" y="28193"/>
                </a:lnTo>
                <a:close/>
              </a:path>
              <a:path w="457200" h="76200">
                <a:moveTo>
                  <a:pt x="437387" y="28193"/>
                </a:moveTo>
                <a:lnTo>
                  <a:pt x="393700" y="28193"/>
                </a:lnTo>
                <a:lnTo>
                  <a:pt x="393700" y="48005"/>
                </a:lnTo>
                <a:lnTo>
                  <a:pt x="437388" y="48005"/>
                </a:lnTo>
                <a:lnTo>
                  <a:pt x="457200" y="38100"/>
                </a:lnTo>
                <a:lnTo>
                  <a:pt x="437387" y="2819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0" y="3048000"/>
            <a:ext cx="2514600" cy="769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561" y="337642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7388" y="48005"/>
                </a:lnTo>
                <a:lnTo>
                  <a:pt x="393700" y="48005"/>
                </a:lnTo>
                <a:lnTo>
                  <a:pt x="393700" y="28193"/>
                </a:lnTo>
                <a:lnTo>
                  <a:pt x="437387" y="28193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81000" y="48005"/>
                </a:lnTo>
                <a:lnTo>
                  <a:pt x="381000" y="28193"/>
                </a:lnTo>
                <a:close/>
              </a:path>
              <a:path w="457200" h="76200">
                <a:moveTo>
                  <a:pt x="437387" y="28193"/>
                </a:moveTo>
                <a:lnTo>
                  <a:pt x="393700" y="28193"/>
                </a:lnTo>
                <a:lnTo>
                  <a:pt x="393700" y="48005"/>
                </a:lnTo>
                <a:lnTo>
                  <a:pt x="437388" y="48005"/>
                </a:lnTo>
                <a:lnTo>
                  <a:pt x="457200" y="38100"/>
                </a:lnTo>
                <a:lnTo>
                  <a:pt x="437387" y="2819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5666" y="4480178"/>
            <a:ext cx="2171700" cy="538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8614" y="46870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7387" y="48006"/>
                </a:lnTo>
                <a:lnTo>
                  <a:pt x="393700" y="48006"/>
                </a:lnTo>
                <a:lnTo>
                  <a:pt x="393700" y="28193"/>
                </a:lnTo>
                <a:lnTo>
                  <a:pt x="437387" y="28193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81000" y="48006"/>
                </a:lnTo>
                <a:lnTo>
                  <a:pt x="381000" y="28193"/>
                </a:lnTo>
                <a:close/>
              </a:path>
              <a:path w="457200" h="76200">
                <a:moveTo>
                  <a:pt x="437387" y="28193"/>
                </a:moveTo>
                <a:lnTo>
                  <a:pt x="393700" y="28193"/>
                </a:lnTo>
                <a:lnTo>
                  <a:pt x="393700" y="48006"/>
                </a:lnTo>
                <a:lnTo>
                  <a:pt x="437387" y="48006"/>
                </a:lnTo>
                <a:lnTo>
                  <a:pt x="457200" y="38100"/>
                </a:lnTo>
                <a:lnTo>
                  <a:pt x="437387" y="2819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5711" y="4533391"/>
            <a:ext cx="2126488" cy="1209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65782" y="4882642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2006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75957"/>
            <a:ext cx="5995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Some </a:t>
            </a:r>
            <a:r>
              <a:rPr sz="4400" b="0" spc="-5" dirty="0">
                <a:latin typeface="Verdana Pro Cond"/>
                <a:cs typeface="Verdana Pro Cond"/>
              </a:rPr>
              <a:t>Hadoop</a:t>
            </a:r>
            <a:r>
              <a:rPr sz="4400" b="0" spc="-85" dirty="0">
                <a:latin typeface="Verdana Pro Cond"/>
                <a:cs typeface="Verdana Pro Cond"/>
              </a:rPr>
              <a:t> </a:t>
            </a:r>
            <a:r>
              <a:rPr sz="4400" b="0" dirty="0">
                <a:latin typeface="Verdana Pro Cond"/>
                <a:cs typeface="Verdana Pro Cond"/>
              </a:rPr>
              <a:t>Milestones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1600200"/>
            <a:ext cx="961453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2008 - Hadoop </a:t>
            </a:r>
            <a:r>
              <a:rPr sz="2000" b="1" spc="-5" dirty="0">
                <a:latin typeface="Calibri"/>
                <a:cs typeface="Calibri"/>
              </a:rPr>
              <a:t>Wins </a:t>
            </a:r>
            <a:r>
              <a:rPr sz="2000" b="1" spc="-30" dirty="0">
                <a:latin typeface="Calibri"/>
                <a:cs typeface="Calibri"/>
              </a:rPr>
              <a:t>Terabyte </a:t>
            </a:r>
            <a:r>
              <a:rPr sz="2000" b="1" dirty="0">
                <a:latin typeface="Calibri"/>
                <a:cs typeface="Calibri"/>
              </a:rPr>
              <a:t>Sort Benchmark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sorted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15" dirty="0">
                <a:latin typeface="Calibri"/>
                <a:cs typeface="Calibri"/>
              </a:rPr>
              <a:t>terabyte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in 209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seconds,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compared </a:t>
            </a:r>
            <a:r>
              <a:rPr sz="2000" spc="-10" dirty="0">
                <a:latin typeface="Calibri"/>
                <a:cs typeface="Calibri"/>
              </a:rPr>
              <a:t>to previous </a:t>
            </a:r>
            <a:r>
              <a:rPr sz="2000" spc="-15" dirty="0">
                <a:latin typeface="Calibri"/>
                <a:cs typeface="Calibri"/>
              </a:rPr>
              <a:t>record </a:t>
            </a:r>
            <a:r>
              <a:rPr sz="2000" dirty="0">
                <a:latin typeface="Calibri"/>
                <a:cs typeface="Calibri"/>
              </a:rPr>
              <a:t>of 297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2009 - </a:t>
            </a:r>
            <a:r>
              <a:rPr sz="2000" spc="-20" dirty="0">
                <a:latin typeface="Calibri"/>
                <a:cs typeface="Calibri"/>
              </a:rPr>
              <a:t>Avro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Chukwa became new </a:t>
            </a:r>
            <a:r>
              <a:rPr sz="2000" spc="-10" dirty="0">
                <a:latin typeface="Calibri"/>
                <a:cs typeface="Calibri"/>
              </a:rPr>
              <a:t>members </a:t>
            </a:r>
            <a:r>
              <a:rPr sz="2000" spc="-5" dirty="0">
                <a:latin typeface="Calibri"/>
                <a:cs typeface="Calibri"/>
              </a:rPr>
              <a:t>of Hadoop </a:t>
            </a:r>
            <a:r>
              <a:rPr sz="2000" spc="-10" dirty="0">
                <a:latin typeface="Calibri"/>
                <a:cs typeface="Calibri"/>
              </a:rPr>
              <a:t>Framework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806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2010 - Hadoop's </a:t>
            </a:r>
            <a:r>
              <a:rPr sz="2000" spc="-5" dirty="0">
                <a:latin typeface="Calibri"/>
                <a:cs typeface="Calibri"/>
              </a:rPr>
              <a:t>Hbase, </a:t>
            </a:r>
            <a:r>
              <a:rPr sz="2000" spc="-15" dirty="0">
                <a:latin typeface="Calibri"/>
                <a:cs typeface="Calibri"/>
              </a:rPr>
              <a:t>Hive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Pig </a:t>
            </a:r>
            <a:r>
              <a:rPr sz="2000" spc="-10" dirty="0">
                <a:latin typeface="Calibri"/>
                <a:cs typeface="Calibri"/>
              </a:rPr>
              <a:t>subprojects completed, </a:t>
            </a:r>
            <a:r>
              <a:rPr sz="2000" dirty="0">
                <a:latin typeface="Calibri"/>
                <a:cs typeface="Calibri"/>
              </a:rPr>
              <a:t>adding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computational  power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Hadoop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framework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2011 - </a:t>
            </a:r>
            <a:r>
              <a:rPr sz="2000" b="1" spc="-5" dirty="0">
                <a:latin typeface="Calibri"/>
                <a:cs typeface="Calibri"/>
              </a:rPr>
              <a:t>ZooKeeper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Completed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2013 - Hadoop 1.1.2 and Hadoop 2.0.3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alpha.</a:t>
            </a:r>
            <a:endParaRPr sz="2000" dirty="0">
              <a:latin typeface="Calibri"/>
              <a:cs typeface="Calibri"/>
            </a:endParaRPr>
          </a:p>
          <a:p>
            <a:pPr marL="86868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alibri"/>
                <a:cs typeface="Calibri"/>
              </a:rPr>
              <a:t>- Ambari, </a:t>
            </a:r>
            <a:r>
              <a:rPr sz="2000" b="1" spc="-10" dirty="0">
                <a:latin typeface="Calibri"/>
                <a:cs typeface="Calibri"/>
              </a:rPr>
              <a:t>Cassandra, </a:t>
            </a:r>
            <a:r>
              <a:rPr sz="2000" b="1" dirty="0">
                <a:latin typeface="Calibri"/>
                <a:cs typeface="Calibri"/>
              </a:rPr>
              <a:t>Mahout </a:t>
            </a:r>
            <a:r>
              <a:rPr sz="2000" b="1" spc="-15" dirty="0">
                <a:latin typeface="Calibri"/>
                <a:cs typeface="Calibri"/>
              </a:rPr>
              <a:t>have </a:t>
            </a:r>
            <a:r>
              <a:rPr sz="2000" b="1" dirty="0">
                <a:latin typeface="Calibri"/>
                <a:cs typeface="Calibri"/>
              </a:rPr>
              <a:t>been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added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7150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One popular solution:</a:t>
            </a:r>
            <a:r>
              <a:rPr sz="4400" b="0" spc="-6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Hadoop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10192512" cy="440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3126" y="5963208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Calibri"/>
                <a:cs typeface="Calibri"/>
              </a:rPr>
              <a:t>Hadoop </a:t>
            </a:r>
            <a:r>
              <a:rPr sz="2400" spc="-55" dirty="0">
                <a:latin typeface="Calibri"/>
                <a:cs typeface="Calibri"/>
              </a:rPr>
              <a:t>Cluster </a:t>
            </a:r>
            <a:r>
              <a:rPr sz="2400" spc="10" dirty="0">
                <a:latin typeface="Calibri"/>
                <a:cs typeface="Calibri"/>
              </a:rPr>
              <a:t>at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Yahoo!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49183"/>
            <a:ext cx="4636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mbria"/>
                <a:cs typeface="Cambria"/>
              </a:rPr>
              <a:t>Hadoop in </a:t>
            </a:r>
            <a:r>
              <a:rPr sz="4400" b="0" spc="-5" dirty="0">
                <a:latin typeface="Cambria"/>
                <a:cs typeface="Cambria"/>
              </a:rPr>
              <a:t>the</a:t>
            </a:r>
            <a:r>
              <a:rPr sz="4400" b="0" spc="-85" dirty="0">
                <a:latin typeface="Cambria"/>
                <a:cs typeface="Cambria"/>
              </a:rPr>
              <a:t> </a:t>
            </a:r>
            <a:r>
              <a:rPr sz="4400" b="0" spc="-5" dirty="0">
                <a:latin typeface="Cambria"/>
                <a:cs typeface="Cambria"/>
              </a:rPr>
              <a:t>Wild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497327"/>
            <a:ext cx="10996295" cy="471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5" dirty="0">
                <a:latin typeface="Calibri Light"/>
                <a:cs typeface="Calibri Light"/>
              </a:rPr>
              <a:t>Hadoop is in use </a:t>
            </a:r>
            <a:r>
              <a:rPr sz="2800" b="0" spc="-15" dirty="0">
                <a:latin typeface="Calibri Light"/>
                <a:cs typeface="Calibri Light"/>
              </a:rPr>
              <a:t>at most </a:t>
            </a:r>
            <a:r>
              <a:rPr sz="2800" b="0" spc="-20" dirty="0">
                <a:latin typeface="Calibri Light"/>
                <a:cs typeface="Calibri Light"/>
              </a:rPr>
              <a:t>organizations </a:t>
            </a:r>
            <a:r>
              <a:rPr sz="2800" b="0" spc="-10" dirty="0">
                <a:latin typeface="Calibri Light"/>
                <a:cs typeface="Calibri Light"/>
              </a:rPr>
              <a:t>that </a:t>
            </a:r>
            <a:r>
              <a:rPr sz="2800" b="0" spc="-5" dirty="0">
                <a:latin typeface="Calibri Light"/>
                <a:cs typeface="Calibri Light"/>
              </a:rPr>
              <a:t>handle big</a:t>
            </a:r>
            <a:r>
              <a:rPr sz="2800" b="0" spc="114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data:</a:t>
            </a:r>
            <a:endParaRPr sz="280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81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30" dirty="0">
                <a:latin typeface="Calibri Light"/>
                <a:cs typeface="Calibri Light"/>
              </a:rPr>
              <a:t>Yahoo!</a:t>
            </a:r>
            <a:endParaRPr sz="240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805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Facebook</a:t>
            </a:r>
            <a:endParaRPr sz="240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81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Amazon</a:t>
            </a:r>
            <a:endParaRPr sz="240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80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5" dirty="0">
                <a:latin typeface="Calibri Light"/>
                <a:cs typeface="Calibri Light"/>
              </a:rPr>
              <a:t>Netflix</a:t>
            </a:r>
            <a:endParaRPr sz="240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84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Etc…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50" dirty="0">
              <a:latin typeface="Calibri Light"/>
              <a:cs typeface="Calibri Light"/>
            </a:endParaRPr>
          </a:p>
          <a:p>
            <a:pPr marL="299085" indent="-287020">
              <a:lnSpc>
                <a:spcPts val="3329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5" dirty="0">
                <a:latin typeface="Calibri Light"/>
                <a:cs typeface="Calibri Light"/>
              </a:rPr>
              <a:t>Some </a:t>
            </a:r>
            <a:r>
              <a:rPr sz="2800" b="0" spc="-15" dirty="0">
                <a:latin typeface="Calibri Light"/>
                <a:cs typeface="Calibri Light"/>
              </a:rPr>
              <a:t>examples </a:t>
            </a:r>
            <a:r>
              <a:rPr sz="2800" b="0" spc="-5" dirty="0">
                <a:latin typeface="Calibri Light"/>
                <a:cs typeface="Calibri Light"/>
              </a:rPr>
              <a:t>of</a:t>
            </a:r>
            <a:r>
              <a:rPr sz="2800" b="0" spc="4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scale:</a:t>
            </a:r>
            <a:endParaRPr sz="2800" dirty="0">
              <a:latin typeface="Calibri Light"/>
              <a:cs typeface="Calibri Light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0" spc="-45" dirty="0">
                <a:latin typeface="Calibri Light"/>
                <a:cs typeface="Calibri Light"/>
              </a:rPr>
              <a:t>Yahoo!’s </a:t>
            </a:r>
            <a:r>
              <a:rPr sz="2400" b="0" spc="-10" dirty="0">
                <a:latin typeface="Calibri Light"/>
                <a:cs typeface="Calibri Light"/>
              </a:rPr>
              <a:t>Search </a:t>
            </a:r>
            <a:r>
              <a:rPr sz="2400" b="0" spc="-20" dirty="0">
                <a:latin typeface="Calibri Light"/>
                <a:cs typeface="Calibri Light"/>
              </a:rPr>
              <a:t>Webmap </a:t>
            </a:r>
            <a:r>
              <a:rPr sz="2400" b="0" dirty="0">
                <a:latin typeface="Calibri Light"/>
                <a:cs typeface="Calibri Light"/>
              </a:rPr>
              <a:t>runs </a:t>
            </a:r>
            <a:r>
              <a:rPr sz="2400" b="0" spc="-10" dirty="0">
                <a:latin typeface="Calibri Light"/>
                <a:cs typeface="Calibri Light"/>
              </a:rPr>
              <a:t>on </a:t>
            </a:r>
            <a:r>
              <a:rPr sz="2400" b="0" spc="-5" dirty="0">
                <a:latin typeface="Calibri Light"/>
                <a:cs typeface="Calibri Light"/>
              </a:rPr>
              <a:t>10,000 </a:t>
            </a:r>
            <a:r>
              <a:rPr sz="2400" b="0" spc="-20" dirty="0">
                <a:latin typeface="Calibri Light"/>
                <a:cs typeface="Calibri Light"/>
              </a:rPr>
              <a:t>core </a:t>
            </a:r>
            <a:r>
              <a:rPr sz="2400" b="0" dirty="0">
                <a:latin typeface="Calibri Light"/>
                <a:cs typeface="Calibri Light"/>
              </a:rPr>
              <a:t>Linux </a:t>
            </a:r>
            <a:r>
              <a:rPr sz="2400" b="0" spc="-15" dirty="0">
                <a:latin typeface="Calibri Light"/>
                <a:cs typeface="Calibri Light"/>
              </a:rPr>
              <a:t>cluster </a:t>
            </a:r>
            <a:r>
              <a:rPr sz="2400" b="0" dirty="0">
                <a:latin typeface="Calibri Light"/>
                <a:cs typeface="Calibri Light"/>
              </a:rPr>
              <a:t>and </a:t>
            </a:r>
            <a:r>
              <a:rPr sz="2400" b="0" spc="-20" dirty="0">
                <a:latin typeface="Calibri Light"/>
                <a:cs typeface="Calibri Light"/>
              </a:rPr>
              <a:t>powers </a:t>
            </a:r>
            <a:r>
              <a:rPr sz="2400" b="0" spc="-30" dirty="0">
                <a:latin typeface="Calibri Light"/>
                <a:cs typeface="Calibri Light"/>
              </a:rPr>
              <a:t>Yahoo! </a:t>
            </a:r>
            <a:r>
              <a:rPr sz="2400" b="0" spc="-35" dirty="0">
                <a:latin typeface="Calibri Light"/>
                <a:cs typeface="Calibri Light"/>
              </a:rPr>
              <a:t>Web  </a:t>
            </a:r>
            <a:r>
              <a:rPr sz="2400" b="0" spc="-10" dirty="0">
                <a:latin typeface="Calibri Light"/>
                <a:cs typeface="Calibri Light"/>
              </a:rPr>
              <a:t>search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250" dirty="0">
              <a:latin typeface="Calibri Light"/>
              <a:cs typeface="Calibri Light"/>
            </a:endParaRPr>
          </a:p>
          <a:p>
            <a:pPr marL="756285" lvl="1" indent="-287020">
              <a:lnSpc>
                <a:spcPts val="259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b="0" spc="-40" dirty="0">
                <a:latin typeface="Calibri Light"/>
                <a:cs typeface="Calibri Light"/>
              </a:rPr>
              <a:t>FB’s </a:t>
            </a:r>
            <a:r>
              <a:rPr sz="2400" b="0" spc="-5" dirty="0">
                <a:latin typeface="Calibri Light"/>
                <a:cs typeface="Calibri Light"/>
              </a:rPr>
              <a:t>Hadoop </a:t>
            </a:r>
            <a:r>
              <a:rPr sz="2400" b="0" spc="-15" dirty="0">
                <a:latin typeface="Calibri Light"/>
                <a:cs typeface="Calibri Light"/>
              </a:rPr>
              <a:t>cluster </a:t>
            </a:r>
            <a:r>
              <a:rPr sz="2400" b="0" spc="-10" dirty="0">
                <a:latin typeface="Calibri Light"/>
                <a:cs typeface="Calibri Light"/>
              </a:rPr>
              <a:t>hosts </a:t>
            </a:r>
            <a:r>
              <a:rPr sz="2400" b="0" spc="-5" dirty="0">
                <a:latin typeface="Calibri Light"/>
                <a:cs typeface="Calibri Light"/>
              </a:rPr>
              <a:t>100+ </a:t>
            </a:r>
            <a:r>
              <a:rPr sz="2400" b="0" dirty="0">
                <a:latin typeface="Calibri Light"/>
                <a:cs typeface="Calibri Light"/>
              </a:rPr>
              <a:t>PB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35" dirty="0">
                <a:latin typeface="Calibri Light"/>
                <a:cs typeface="Calibri Light"/>
              </a:rPr>
              <a:t>(July, </a:t>
            </a:r>
            <a:r>
              <a:rPr sz="2400" b="0" spc="-5" dirty="0">
                <a:latin typeface="Calibri Light"/>
                <a:cs typeface="Calibri Light"/>
              </a:rPr>
              <a:t>2012) </a:t>
            </a:r>
            <a:r>
              <a:rPr sz="2400" b="0" dirty="0">
                <a:latin typeface="Calibri Light"/>
                <a:cs typeface="Calibri Light"/>
              </a:rPr>
              <a:t>&amp; </a:t>
            </a:r>
            <a:r>
              <a:rPr sz="2400" b="0" spc="-10" dirty="0">
                <a:latin typeface="Calibri Light"/>
                <a:cs typeface="Calibri Light"/>
              </a:rPr>
              <a:t>growing </a:t>
            </a:r>
            <a:r>
              <a:rPr sz="2400" b="0" spc="-15" dirty="0">
                <a:latin typeface="Calibri Light"/>
                <a:cs typeface="Calibri Light"/>
              </a:rPr>
              <a:t>at </a:t>
            </a:r>
            <a:r>
              <a:rPr sz="2400" b="0" dirty="0">
                <a:latin typeface="Calibri Light"/>
                <a:cs typeface="Calibri Light"/>
              </a:rPr>
              <a:t>½ </a:t>
            </a:r>
            <a:r>
              <a:rPr sz="2400" b="0" spc="-10" dirty="0">
                <a:latin typeface="Calibri Light"/>
                <a:cs typeface="Calibri Light"/>
              </a:rPr>
              <a:t>PB/day</a:t>
            </a:r>
            <a:r>
              <a:rPr sz="2400" b="0" spc="55" dirty="0">
                <a:latin typeface="Calibri Light"/>
                <a:cs typeface="Calibri Light"/>
              </a:rPr>
              <a:t> </a:t>
            </a:r>
            <a:r>
              <a:rPr sz="2400" b="0" spc="-50" dirty="0">
                <a:latin typeface="Calibri Light"/>
                <a:cs typeface="Calibri Light"/>
              </a:rPr>
              <a:t>(Nov,</a:t>
            </a:r>
            <a:endParaRPr sz="2400" dirty="0">
              <a:latin typeface="Calibri Light"/>
              <a:cs typeface="Calibri Light"/>
            </a:endParaRPr>
          </a:p>
          <a:p>
            <a:pPr marL="756285">
              <a:lnSpc>
                <a:spcPts val="2590"/>
              </a:lnSpc>
            </a:pPr>
            <a:r>
              <a:rPr sz="2400" b="0" spc="-5" dirty="0">
                <a:latin typeface="Calibri Light"/>
                <a:cs typeface="Calibri Light"/>
              </a:rPr>
              <a:t>2012)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0" y="5562598"/>
            <a:ext cx="1752600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8930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mbria"/>
              </a:rPr>
              <a:t>Three main applications of 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16" y="1600200"/>
            <a:ext cx="1013523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Advertisement </a:t>
            </a:r>
            <a:r>
              <a:rPr sz="2800" b="0" spc="-5" dirty="0">
                <a:latin typeface="Calibri Light"/>
                <a:cs typeface="Calibri Light"/>
              </a:rPr>
              <a:t>(Mining user </a:t>
            </a:r>
            <a:r>
              <a:rPr sz="2800" b="0" spc="-10" dirty="0">
                <a:latin typeface="Calibri Light"/>
                <a:cs typeface="Calibri Light"/>
              </a:rPr>
              <a:t>behavior to </a:t>
            </a:r>
            <a:r>
              <a:rPr sz="2800" b="0" spc="-25" dirty="0">
                <a:latin typeface="Calibri Light"/>
                <a:cs typeface="Calibri Light"/>
              </a:rPr>
              <a:t>generate</a:t>
            </a:r>
            <a:r>
              <a:rPr sz="2800" b="0" spc="18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recommendations)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Searches </a:t>
            </a:r>
            <a:r>
              <a:rPr sz="2800" b="0" spc="-15" dirty="0">
                <a:latin typeface="Calibri Light"/>
                <a:cs typeface="Calibri Light"/>
              </a:rPr>
              <a:t>(group </a:t>
            </a:r>
            <a:r>
              <a:rPr sz="2800" b="0" spc="-20" dirty="0">
                <a:latin typeface="Calibri Light"/>
                <a:cs typeface="Calibri Light"/>
              </a:rPr>
              <a:t>related</a:t>
            </a:r>
            <a:r>
              <a:rPr sz="2800" b="0" spc="3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documents)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Security (search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0" dirty="0">
                <a:latin typeface="Calibri Light"/>
                <a:cs typeface="Calibri Light"/>
              </a:rPr>
              <a:t>uncommon</a:t>
            </a:r>
            <a:r>
              <a:rPr sz="2800" b="0" spc="5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patterns)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7426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Big </a:t>
            </a:r>
            <a:r>
              <a:rPr sz="4400" b="0" spc="-5" dirty="0">
                <a:latin typeface="Verdana Pro Cond"/>
                <a:cs typeface="Verdana Pro Cond"/>
              </a:rPr>
              <a:t>data storage </a:t>
            </a:r>
            <a:r>
              <a:rPr sz="4400" b="0" dirty="0">
                <a:latin typeface="Verdana Pro Cond"/>
                <a:cs typeface="Verdana Pro Cond"/>
              </a:rPr>
              <a:t>is</a:t>
            </a:r>
            <a:r>
              <a:rPr sz="4400" b="0" spc="-7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challenging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788" y="1600200"/>
            <a:ext cx="11002645" cy="21793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volumes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5" dirty="0">
                <a:latin typeface="Calibri"/>
                <a:cs typeface="Calibri"/>
              </a:rPr>
              <a:t> massive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Reliability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storing </a:t>
            </a:r>
            <a:r>
              <a:rPr sz="3000" dirty="0">
                <a:latin typeface="Calibri"/>
                <a:cs typeface="Calibri"/>
              </a:rPr>
              <a:t>PBs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challenging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All </a:t>
            </a:r>
            <a:r>
              <a:rPr sz="3000" spc="-5" dirty="0">
                <a:latin typeface="Calibri"/>
                <a:cs typeface="Calibri"/>
              </a:rPr>
              <a:t>kinds of 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failures</a:t>
            </a:r>
            <a:r>
              <a:rPr sz="3000" spc="-15" dirty="0">
                <a:latin typeface="Calibri"/>
                <a:cs typeface="Calibri"/>
              </a:rPr>
              <a:t>: </a:t>
            </a:r>
            <a:r>
              <a:rPr sz="3000" spc="-10" dirty="0">
                <a:latin typeface="Calibri"/>
                <a:cs typeface="Calibri"/>
              </a:rPr>
              <a:t>Disk/Hardware/Network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Failures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Probability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failures </a:t>
            </a:r>
            <a:r>
              <a:rPr sz="3000" spc="-5" dirty="0">
                <a:latin typeface="Calibri"/>
                <a:cs typeface="Calibri"/>
              </a:rPr>
              <a:t>simply increase </a:t>
            </a:r>
            <a:r>
              <a:rPr sz="3000" dirty="0">
                <a:latin typeface="Calibri"/>
                <a:cs typeface="Calibri"/>
              </a:rPr>
              <a:t>with the </a:t>
            </a:r>
            <a:r>
              <a:rPr sz="3000" spc="-10" dirty="0">
                <a:latin typeface="Calibri"/>
                <a:cs typeface="Calibri"/>
              </a:rPr>
              <a:t>number </a:t>
            </a:r>
            <a:r>
              <a:rPr sz="3000" spc="-5" dirty="0">
                <a:latin typeface="Calibri"/>
                <a:cs typeface="Calibri"/>
              </a:rPr>
              <a:t>of machines </a:t>
            </a:r>
            <a:r>
              <a:rPr sz="3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47" y="685800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How much</a:t>
            </a:r>
            <a:r>
              <a:rPr sz="4400" b="0" spc="-8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data?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747" y="1573212"/>
            <a:ext cx="8653780" cy="37115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Facebook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500 TB </a:t>
            </a:r>
            <a:r>
              <a:rPr sz="2400" b="0" dirty="0">
                <a:latin typeface="Calibri Light"/>
                <a:cs typeface="Calibri Light"/>
              </a:rPr>
              <a:t>per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day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40" dirty="0">
                <a:latin typeface="Calibri Light"/>
                <a:cs typeface="Calibri Light"/>
              </a:rPr>
              <a:t>Yahoo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Over </a:t>
            </a:r>
            <a:r>
              <a:rPr sz="2400" b="0" spc="-5" dirty="0">
                <a:latin typeface="Calibri Light"/>
                <a:cs typeface="Calibri Light"/>
              </a:rPr>
              <a:t>170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PB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eBay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Over </a:t>
            </a:r>
            <a:r>
              <a:rPr sz="2400" b="0" dirty="0">
                <a:latin typeface="Calibri Light"/>
                <a:cs typeface="Calibri Light"/>
              </a:rPr>
              <a:t>6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PB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Getting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5" dirty="0">
                <a:latin typeface="Calibri Light"/>
                <a:cs typeface="Calibri Light"/>
              </a:rPr>
              <a:t>to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processors </a:t>
            </a:r>
            <a:r>
              <a:rPr sz="2800" b="0" spc="-10" dirty="0">
                <a:latin typeface="Calibri Light"/>
                <a:cs typeface="Calibri Light"/>
              </a:rPr>
              <a:t>becomes </a:t>
            </a:r>
            <a:r>
              <a:rPr sz="2800" b="0" spc="-5" dirty="0">
                <a:latin typeface="Calibri Light"/>
                <a:cs typeface="Calibri Light"/>
              </a:rPr>
              <a:t>the</a:t>
            </a:r>
            <a:r>
              <a:rPr sz="2800" b="0" spc="18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bottleneck</a:t>
            </a:r>
            <a:endParaRPr sz="28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039" y="762000"/>
            <a:ext cx="60153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/>
              <a:t>Hadoop offers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13765"/>
            <a:ext cx="5778500" cy="15589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Calibri"/>
                <a:cs typeface="Calibri"/>
              </a:rPr>
              <a:t>Redundant, </a:t>
            </a:r>
            <a:r>
              <a:rPr sz="2800" spc="-60" dirty="0">
                <a:latin typeface="Calibri"/>
                <a:cs typeface="Calibri"/>
              </a:rPr>
              <a:t>Fault-tolerant </a:t>
            </a:r>
            <a:r>
              <a:rPr sz="2800" spc="70" dirty="0">
                <a:latin typeface="Calibri"/>
                <a:cs typeface="Calibri"/>
              </a:rPr>
              <a:t>data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Parallel </a:t>
            </a:r>
            <a:r>
              <a:rPr sz="2800" spc="-114" dirty="0">
                <a:latin typeface="Calibri"/>
                <a:cs typeface="Calibri"/>
              </a:rPr>
              <a:t>computation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framework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0" dirty="0">
                <a:latin typeface="Calibri"/>
                <a:cs typeface="Calibri"/>
              </a:rPr>
              <a:t>Job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coordination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1091" y="4225035"/>
            <a:ext cx="42672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91" y="797561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Hadoop offers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300" y="3707891"/>
            <a:ext cx="1435608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7994" y="5435295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Programmers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1791" y="4366259"/>
            <a:ext cx="1728216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791" y="4366259"/>
            <a:ext cx="1728470" cy="419100"/>
          </a:xfrm>
          <a:custGeom>
            <a:avLst/>
            <a:gdLst/>
            <a:ahLst/>
            <a:cxnLst/>
            <a:rect l="l" t="t" r="r" b="b"/>
            <a:pathLst>
              <a:path w="1728470" h="419100">
                <a:moveTo>
                  <a:pt x="0" y="104775"/>
                </a:moveTo>
                <a:lnTo>
                  <a:pt x="1518666" y="104775"/>
                </a:lnTo>
                <a:lnTo>
                  <a:pt x="1518666" y="0"/>
                </a:lnTo>
                <a:lnTo>
                  <a:pt x="1728216" y="209550"/>
                </a:lnTo>
                <a:lnTo>
                  <a:pt x="1518666" y="419100"/>
                </a:lnTo>
                <a:lnTo>
                  <a:pt x="1518666" y="314325"/>
                </a:lnTo>
                <a:lnTo>
                  <a:pt x="0" y="314325"/>
                </a:lnTo>
                <a:lnTo>
                  <a:pt x="0" y="10477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6575" y="3489705"/>
            <a:ext cx="212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spc="-85" dirty="0">
                <a:latin typeface="Calibri"/>
                <a:cs typeface="Calibri"/>
              </a:rPr>
              <a:t>No </a:t>
            </a:r>
            <a:r>
              <a:rPr sz="2400" b="1" i="1" spc="-120" dirty="0">
                <a:latin typeface="Calibri"/>
                <a:cs typeface="Calibri"/>
              </a:rPr>
              <a:t>longer </a:t>
            </a:r>
            <a:r>
              <a:rPr sz="2400" b="1" i="1" spc="-105" dirty="0">
                <a:latin typeface="Calibri"/>
                <a:cs typeface="Calibri"/>
              </a:rPr>
              <a:t>need </a:t>
            </a:r>
            <a:r>
              <a:rPr sz="2400" b="1" i="1" spc="-140" dirty="0">
                <a:latin typeface="Calibri"/>
                <a:cs typeface="Calibri"/>
              </a:rPr>
              <a:t>to  </a:t>
            </a:r>
            <a:r>
              <a:rPr sz="2400" b="1" i="1" spc="-70" dirty="0">
                <a:latin typeface="Calibri"/>
                <a:cs typeface="Calibri"/>
              </a:rPr>
              <a:t>worry</a:t>
            </a:r>
            <a:r>
              <a:rPr sz="2400" b="1" i="1" spc="75" dirty="0">
                <a:latin typeface="Calibri"/>
                <a:cs typeface="Calibri"/>
              </a:rPr>
              <a:t> </a:t>
            </a:r>
            <a:r>
              <a:rPr sz="2400" b="1" i="1" spc="-120" dirty="0">
                <a:latin typeface="Calibri"/>
                <a:cs typeface="Calibri"/>
              </a:rPr>
              <a:t>about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3952" y="2857500"/>
            <a:ext cx="1080770" cy="3531235"/>
          </a:xfrm>
          <a:custGeom>
            <a:avLst/>
            <a:gdLst/>
            <a:ahLst/>
            <a:cxnLst/>
            <a:rect l="l" t="t" r="r" b="b"/>
            <a:pathLst>
              <a:path w="1080770" h="3531235">
                <a:moveTo>
                  <a:pt x="1080516" y="3531108"/>
                </a:moveTo>
                <a:lnTo>
                  <a:pt x="1007217" y="3530286"/>
                </a:lnTo>
                <a:lnTo>
                  <a:pt x="936912" y="3527891"/>
                </a:lnTo>
                <a:lnTo>
                  <a:pt x="870245" y="3524032"/>
                </a:lnTo>
                <a:lnTo>
                  <a:pt x="807861" y="3518815"/>
                </a:lnTo>
                <a:lnTo>
                  <a:pt x="750403" y="3512347"/>
                </a:lnTo>
                <a:lnTo>
                  <a:pt x="698515" y="3504736"/>
                </a:lnTo>
                <a:lnTo>
                  <a:pt x="652843" y="3496089"/>
                </a:lnTo>
                <a:lnTo>
                  <a:pt x="614030" y="3486513"/>
                </a:lnTo>
                <a:lnTo>
                  <a:pt x="559560" y="3465003"/>
                </a:lnTo>
                <a:lnTo>
                  <a:pt x="540257" y="3441065"/>
                </a:lnTo>
                <a:lnTo>
                  <a:pt x="540257" y="1855597"/>
                </a:lnTo>
                <a:lnTo>
                  <a:pt x="535325" y="1843367"/>
                </a:lnTo>
                <a:lnTo>
                  <a:pt x="497794" y="1820525"/>
                </a:lnTo>
                <a:lnTo>
                  <a:pt x="427672" y="1800551"/>
                </a:lnTo>
                <a:lnTo>
                  <a:pt x="382000" y="1791906"/>
                </a:lnTo>
                <a:lnTo>
                  <a:pt x="330112" y="1784298"/>
                </a:lnTo>
                <a:lnTo>
                  <a:pt x="272654" y="1777835"/>
                </a:lnTo>
                <a:lnTo>
                  <a:pt x="210270" y="1772622"/>
                </a:lnTo>
                <a:lnTo>
                  <a:pt x="143603" y="1768766"/>
                </a:lnTo>
                <a:lnTo>
                  <a:pt x="73298" y="1766374"/>
                </a:lnTo>
                <a:lnTo>
                  <a:pt x="0" y="1765554"/>
                </a:lnTo>
                <a:lnTo>
                  <a:pt x="73298" y="1764733"/>
                </a:lnTo>
                <a:lnTo>
                  <a:pt x="143603" y="1762341"/>
                </a:lnTo>
                <a:lnTo>
                  <a:pt x="210270" y="1758485"/>
                </a:lnTo>
                <a:lnTo>
                  <a:pt x="272654" y="1753272"/>
                </a:lnTo>
                <a:lnTo>
                  <a:pt x="330112" y="1746809"/>
                </a:lnTo>
                <a:lnTo>
                  <a:pt x="382000" y="1739201"/>
                </a:lnTo>
                <a:lnTo>
                  <a:pt x="427672" y="1730556"/>
                </a:lnTo>
                <a:lnTo>
                  <a:pt x="466485" y="1720981"/>
                </a:lnTo>
                <a:lnTo>
                  <a:pt x="520955" y="1699466"/>
                </a:lnTo>
                <a:lnTo>
                  <a:pt x="540257" y="1675511"/>
                </a:lnTo>
                <a:lnTo>
                  <a:pt x="540257" y="90042"/>
                </a:lnTo>
                <a:lnTo>
                  <a:pt x="545190" y="77813"/>
                </a:lnTo>
                <a:lnTo>
                  <a:pt x="582721" y="54971"/>
                </a:lnTo>
                <a:lnTo>
                  <a:pt x="652843" y="34997"/>
                </a:lnTo>
                <a:lnTo>
                  <a:pt x="698515" y="26352"/>
                </a:lnTo>
                <a:lnTo>
                  <a:pt x="750403" y="18744"/>
                </a:lnTo>
                <a:lnTo>
                  <a:pt x="807861" y="12281"/>
                </a:lnTo>
                <a:lnTo>
                  <a:pt x="870245" y="7068"/>
                </a:lnTo>
                <a:lnTo>
                  <a:pt x="936912" y="3212"/>
                </a:lnTo>
                <a:lnTo>
                  <a:pt x="1007217" y="820"/>
                </a:lnTo>
                <a:lnTo>
                  <a:pt x="1080516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00" y="1556074"/>
            <a:ext cx="9087485" cy="22402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Calibri"/>
                <a:cs typeface="Calibri"/>
              </a:rPr>
              <a:t>Redundant, </a:t>
            </a:r>
            <a:r>
              <a:rPr sz="2800" spc="-60" dirty="0">
                <a:latin typeface="Calibri"/>
                <a:cs typeface="Calibri"/>
              </a:rPr>
              <a:t>Fault-tolerant </a:t>
            </a:r>
            <a:r>
              <a:rPr sz="2800" spc="70" dirty="0">
                <a:latin typeface="Calibri"/>
                <a:cs typeface="Calibri"/>
              </a:rPr>
              <a:t>data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Parallel </a:t>
            </a:r>
            <a:r>
              <a:rPr sz="2800" spc="-114" dirty="0">
                <a:latin typeface="Calibri"/>
                <a:cs typeface="Calibri"/>
              </a:rPr>
              <a:t>computation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framework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65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0" dirty="0">
                <a:latin typeface="Calibri"/>
                <a:cs typeface="Calibri"/>
              </a:rPr>
              <a:t>Job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coordination</a:t>
            </a:r>
            <a:endParaRPr sz="2800" dirty="0">
              <a:latin typeface="Calibri"/>
              <a:cs typeface="Calibri"/>
            </a:endParaRPr>
          </a:p>
          <a:p>
            <a:pPr marL="7120255">
              <a:lnSpc>
                <a:spcPts val="2685"/>
              </a:lnSpc>
            </a:pPr>
            <a:r>
              <a:rPr sz="2400" b="1" spc="40" dirty="0">
                <a:solidFill>
                  <a:srgbClr val="0000FF"/>
                </a:solidFill>
                <a:latin typeface="Calibri"/>
                <a:cs typeface="Calibri"/>
              </a:rPr>
              <a:t>Q: </a:t>
            </a:r>
            <a:r>
              <a:rPr sz="2400" b="1" spc="-95" dirty="0">
                <a:solidFill>
                  <a:srgbClr val="0000FF"/>
                </a:solidFill>
                <a:latin typeface="Calibri"/>
                <a:cs typeface="Calibri"/>
              </a:rPr>
              <a:t>Where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400" b="1" spc="-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5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endParaRPr sz="2400" dirty="0">
              <a:latin typeface="Calibri"/>
              <a:cs typeface="Calibri"/>
            </a:endParaRPr>
          </a:p>
          <a:p>
            <a:pPr marL="7120255">
              <a:lnSpc>
                <a:spcPct val="100000"/>
              </a:lnSpc>
            </a:pP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located?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0602" y="3725671"/>
            <a:ext cx="2582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00FF"/>
                </a:solidFill>
                <a:latin typeface="Calibri"/>
                <a:cs typeface="Calibri"/>
              </a:rPr>
              <a:t>Q: </a:t>
            </a:r>
            <a:r>
              <a:rPr sz="2400" b="1" spc="15" dirty="0">
                <a:solidFill>
                  <a:srgbClr val="0000FF"/>
                </a:solidFill>
                <a:latin typeface="Calibri"/>
                <a:cs typeface="Calibri"/>
              </a:rPr>
              <a:t>How </a:t>
            </a:r>
            <a:r>
              <a:rPr sz="2400" b="1" spc="-114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handle  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failures </a:t>
            </a:r>
            <a:r>
              <a:rPr sz="2400" b="1" spc="-175" dirty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lost?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0602" y="4747386"/>
            <a:ext cx="219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00FF"/>
                </a:solidFill>
                <a:latin typeface="Calibri"/>
                <a:cs typeface="Calibri"/>
              </a:rPr>
              <a:t>Q: </a:t>
            </a:r>
            <a:r>
              <a:rPr sz="2400" b="1" spc="15" dirty="0">
                <a:solidFill>
                  <a:srgbClr val="0000FF"/>
                </a:solidFill>
                <a:latin typeface="Calibri"/>
                <a:cs typeface="Calibri"/>
              </a:rPr>
              <a:t>How </a:t>
            </a:r>
            <a:r>
              <a:rPr sz="2400" b="1" spc="-114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b="1" spc="15" dirty="0">
                <a:solidFill>
                  <a:srgbClr val="0000FF"/>
                </a:solidFill>
                <a:latin typeface="Calibri"/>
                <a:cs typeface="Calibri"/>
              </a:rPr>
              <a:t>divide  </a:t>
            </a:r>
            <a:r>
              <a:rPr sz="2400" b="1" spc="-35" dirty="0">
                <a:solidFill>
                  <a:srgbClr val="0000FF"/>
                </a:solidFill>
                <a:latin typeface="Calibri"/>
                <a:cs typeface="Calibri"/>
              </a:rPr>
              <a:t>computation?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8702" y="5783681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00FF"/>
                </a:solidFill>
                <a:latin typeface="Calibri"/>
                <a:cs typeface="Calibri"/>
              </a:rPr>
              <a:t>Q: </a:t>
            </a:r>
            <a:r>
              <a:rPr sz="2400" b="1" spc="15" dirty="0">
                <a:solidFill>
                  <a:srgbClr val="0000FF"/>
                </a:solidFill>
                <a:latin typeface="Calibri"/>
                <a:cs typeface="Calibri"/>
              </a:rPr>
              <a:t>How </a:t>
            </a:r>
            <a:r>
              <a:rPr sz="2400" b="1" spc="-114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program  </a:t>
            </a:r>
            <a:r>
              <a:rPr sz="2400" b="1" spc="-5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4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40" dirty="0">
                <a:solidFill>
                  <a:srgbClr val="0000FF"/>
                </a:solidFill>
                <a:latin typeface="Calibri"/>
                <a:cs typeface="Calibri"/>
              </a:rPr>
              <a:t>scaling?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4794" y="4853940"/>
            <a:ext cx="1115013" cy="1025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4410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What </a:t>
            </a:r>
            <a:r>
              <a:rPr sz="4400" b="0" spc="-5" dirty="0">
                <a:latin typeface="Verdana Pro Cond"/>
                <a:cs typeface="Verdana Pro Cond"/>
              </a:rPr>
              <a:t>we’ll</a:t>
            </a:r>
            <a:r>
              <a:rPr sz="4400" b="0" spc="-9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cover…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031684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Hadoop </a:t>
            </a:r>
            <a:r>
              <a:rPr sz="2800" b="0" spc="-15" dirty="0">
                <a:latin typeface="Calibri Light"/>
                <a:cs typeface="Calibri Light"/>
              </a:rPr>
              <a:t>history </a:t>
            </a:r>
            <a:r>
              <a:rPr sz="2800" b="0" spc="-5" dirty="0">
                <a:latin typeface="Calibri Light"/>
                <a:cs typeface="Calibri Light"/>
              </a:rPr>
              <a:t>and</a:t>
            </a:r>
            <a:r>
              <a:rPr sz="2800" b="0" spc="2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advantages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Architecture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Hadoop </a:t>
            </a:r>
            <a:r>
              <a:rPr sz="2400" b="0" spc="-10" dirty="0">
                <a:latin typeface="Calibri Light"/>
                <a:cs typeface="Calibri Light"/>
              </a:rPr>
              <a:t>distributed </a:t>
            </a:r>
            <a:r>
              <a:rPr sz="2400" b="0" dirty="0">
                <a:latin typeface="Calibri Light"/>
                <a:cs typeface="Calibri Light"/>
              </a:rPr>
              <a:t>file </a:t>
            </a:r>
            <a:r>
              <a:rPr sz="2400" b="0" spc="-25" dirty="0">
                <a:latin typeface="Calibri Light"/>
                <a:cs typeface="Calibri Light"/>
              </a:rPr>
              <a:t>system</a:t>
            </a:r>
            <a:r>
              <a:rPr sz="2400" b="0" spc="-5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(HDFS)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Hands-on </a:t>
            </a:r>
            <a:r>
              <a:rPr sz="2800" b="0" spc="-35" dirty="0">
                <a:latin typeface="Calibri Light"/>
                <a:cs typeface="Calibri Light"/>
              </a:rPr>
              <a:t>Preparation </a:t>
            </a:r>
            <a:r>
              <a:rPr sz="2800" b="0" spc="-40" dirty="0">
                <a:latin typeface="Calibri Light"/>
                <a:cs typeface="Calibri Light"/>
              </a:rPr>
              <a:t>for </a:t>
            </a:r>
            <a:r>
              <a:rPr sz="2800" b="0" spc="-25" dirty="0">
                <a:latin typeface="Calibri Light"/>
                <a:cs typeface="Calibri Light"/>
              </a:rPr>
              <a:t>Cloudera </a:t>
            </a:r>
            <a:r>
              <a:rPr sz="2800" b="0" spc="-35" dirty="0">
                <a:latin typeface="Calibri Light"/>
                <a:cs typeface="Calibri Light"/>
              </a:rPr>
              <a:t>environment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Installation </a:t>
            </a:r>
            <a:r>
              <a:rPr sz="2400" b="0" spc="-5" dirty="0">
                <a:latin typeface="Calibri Light"/>
                <a:cs typeface="Calibri Light"/>
              </a:rPr>
              <a:t>of GitHub </a:t>
            </a:r>
            <a:r>
              <a:rPr sz="2400" b="0" dirty="0">
                <a:latin typeface="Calibri Light"/>
                <a:cs typeface="Calibri Light"/>
              </a:rPr>
              <a:t>– Lab</a:t>
            </a:r>
            <a:r>
              <a:rPr sz="2400" b="0" spc="-55" dirty="0">
                <a:latin typeface="Calibri Light"/>
                <a:cs typeface="Calibri Light"/>
              </a:rPr>
              <a:t> </a:t>
            </a:r>
            <a:r>
              <a:rPr lang="en-US" sz="2400" dirty="0">
                <a:latin typeface="Calibri Light"/>
                <a:cs typeface="Calibri Light"/>
              </a:rPr>
              <a:t>2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585" y="6426809"/>
            <a:ext cx="1098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11" y="745928"/>
            <a:ext cx="558819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Who uses Hadoop?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6491" y="3634728"/>
            <a:ext cx="2757696" cy="4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1869948"/>
            <a:ext cx="2743200" cy="1766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2760" y="3535679"/>
            <a:ext cx="1497330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2631948"/>
            <a:ext cx="1469136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7768" y="1404315"/>
            <a:ext cx="174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Homeland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6504" y="4032630"/>
            <a:ext cx="1637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Real </a:t>
            </a:r>
            <a:r>
              <a:rPr sz="1600" spc="-20" dirty="0">
                <a:latin typeface="Arial"/>
                <a:cs typeface="Arial"/>
              </a:rPr>
              <a:t>Time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Search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7964" y="1430528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1076" y="4032630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eCommerce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6208" y="2092916"/>
            <a:ext cx="2210816" cy="1554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19521" y="1354328"/>
            <a:ext cx="1477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25" dirty="0">
                <a:latin typeface="Calibri"/>
                <a:cs typeface="Calibri"/>
              </a:rPr>
              <a:t>Tracking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Engagement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8575" y="4032630"/>
            <a:ext cx="1671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Financial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48600" y="5526023"/>
            <a:ext cx="3810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8307" y="4928615"/>
            <a:ext cx="2424684" cy="483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4216" y="4605774"/>
            <a:ext cx="885405" cy="3166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7913" y="5486400"/>
            <a:ext cx="436061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9200" y="5474208"/>
            <a:ext cx="4572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9535" y="1391411"/>
            <a:ext cx="106616" cy="47411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5161" y="141351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6535" y="1391411"/>
            <a:ext cx="106616" cy="47411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2161" y="141351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6127" y="3814508"/>
            <a:ext cx="8324088" cy="106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9561" y="385038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7676" y="4535423"/>
            <a:ext cx="2129791" cy="1398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3528" y="1604772"/>
            <a:ext cx="2474976" cy="2470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8600" y="1799844"/>
            <a:ext cx="1905000" cy="19004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1532" y="4442459"/>
            <a:ext cx="1469136" cy="16184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09521"/>
            <a:ext cx="5562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/>
              <a:t>Who uses Hadoop?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9" y="1459814"/>
            <a:ext cx="9144635" cy="5398770"/>
          </a:xfrm>
          <a:custGeom>
            <a:avLst/>
            <a:gdLst/>
            <a:ahLst/>
            <a:cxnLst/>
            <a:rect l="l" t="t" r="r" b="b"/>
            <a:pathLst>
              <a:path w="9144635" h="5398770">
                <a:moveTo>
                  <a:pt x="0" y="5398183"/>
                </a:moveTo>
                <a:lnTo>
                  <a:pt x="9144041" y="5398183"/>
                </a:lnTo>
                <a:lnTo>
                  <a:pt x="9144041" y="0"/>
                </a:lnTo>
                <a:lnTo>
                  <a:pt x="0" y="0"/>
                </a:lnTo>
                <a:lnTo>
                  <a:pt x="0" y="53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521" y="2214242"/>
            <a:ext cx="4939211" cy="370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999" y="1459814"/>
            <a:ext cx="9144041" cy="5398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" y="757825"/>
            <a:ext cx="4587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/>
              <a:t>Hadoop big picture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391622"/>
            <a:ext cx="9107666" cy="377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6800" y="1454420"/>
            <a:ext cx="28892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MapReduce: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Programming 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YARN: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Resource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Scheduling  Hadoop: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Management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0" y="6195448"/>
            <a:ext cx="4592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HDFS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MapReduce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core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get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work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done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6105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Hadoop Framework 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752600"/>
            <a:ext cx="8526780" cy="492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41" y="762000"/>
            <a:ext cx="48512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/>
              <a:t>Hadoop 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741" y="1600200"/>
            <a:ext cx="10549890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2100" algn="l"/>
              </a:tabLst>
            </a:pPr>
            <a:r>
              <a:rPr sz="2800" b="1" spc="-5" dirty="0">
                <a:solidFill>
                  <a:srgbClr val="943735"/>
                </a:solidFill>
                <a:latin typeface="Arial"/>
                <a:cs typeface="Arial"/>
              </a:rPr>
              <a:t>Scalable</a:t>
            </a:r>
            <a:r>
              <a:rPr sz="2800" spc="-5" dirty="0">
                <a:latin typeface="Arial"/>
                <a:cs typeface="Arial"/>
              </a:rPr>
              <a:t>: Petabytes </a:t>
            </a:r>
            <a:r>
              <a:rPr sz="2800" spc="5" dirty="0">
                <a:latin typeface="Arial"/>
                <a:cs typeface="Arial"/>
              </a:rPr>
              <a:t>(10</a:t>
            </a:r>
            <a:r>
              <a:rPr sz="2775" spc="7" baseline="25525" dirty="0">
                <a:latin typeface="Arial"/>
                <a:cs typeface="Arial"/>
              </a:rPr>
              <a:t>15 </a:t>
            </a:r>
            <a:r>
              <a:rPr sz="2800" spc="-5" dirty="0">
                <a:latin typeface="Arial"/>
                <a:cs typeface="Arial"/>
              </a:rPr>
              <a:t>Bytes) of data on thousands on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nodes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050" dirty="0">
              <a:latin typeface="Arial"/>
              <a:cs typeface="Arial"/>
            </a:endParaRPr>
          </a:p>
          <a:p>
            <a:pPr marL="292100" indent="-228600">
              <a:lnSpc>
                <a:spcPct val="100000"/>
              </a:lnSpc>
              <a:buFont typeface="Arial"/>
              <a:buChar char="•"/>
              <a:tabLst>
                <a:tab pos="292100" algn="l"/>
              </a:tabLst>
            </a:pP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Economical</a:t>
            </a:r>
            <a:r>
              <a:rPr sz="2800" spc="-5" dirty="0">
                <a:latin typeface="Arial"/>
                <a:cs typeface="Arial"/>
              </a:rPr>
              <a:t>: Commodity components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only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050" dirty="0">
              <a:latin typeface="Arial"/>
              <a:cs typeface="Arial"/>
            </a:endParaRPr>
          </a:p>
          <a:p>
            <a:pPr marL="292100" indent="-228600">
              <a:lnSpc>
                <a:spcPct val="100000"/>
              </a:lnSpc>
              <a:buFont typeface="Arial"/>
              <a:buChar char="•"/>
              <a:tabLst>
                <a:tab pos="292100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Reliable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fault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tolerance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1874901"/>
            <a:ext cx="10905364" cy="78418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-3853179">
              <a:spcBef>
                <a:spcPts val="100"/>
              </a:spcBef>
            </a:pPr>
            <a:r>
              <a:rPr sz="4400" b="0" spc="-5" dirty="0"/>
              <a:t>Hadoop Distributed File System </a:t>
            </a:r>
            <a:r>
              <a:rPr lang="en-US" sz="4400" b="0" spc="-5" dirty="0"/>
              <a:t>(</a:t>
            </a:r>
            <a:r>
              <a:rPr sz="4400" b="0" spc="-5" dirty="0"/>
              <a:t>HDFS</a:t>
            </a:r>
            <a:r>
              <a:rPr lang="en-US" sz="4400" b="0" spc="-5" dirty="0"/>
              <a:t>)</a:t>
            </a:r>
            <a:endParaRPr sz="4400" b="0"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11072495" cy="249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Responsible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5" dirty="0">
                <a:latin typeface="Calibri Light"/>
                <a:cs typeface="Calibri Light"/>
              </a:rPr>
              <a:t>storing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5" dirty="0">
                <a:latin typeface="Calibri Light"/>
                <a:cs typeface="Calibri Light"/>
              </a:rPr>
              <a:t>on </a:t>
            </a:r>
            <a:r>
              <a:rPr sz="2800" b="0" dirty="0">
                <a:latin typeface="Calibri Light"/>
                <a:cs typeface="Calibri Light"/>
              </a:rPr>
              <a:t>the</a:t>
            </a:r>
            <a:r>
              <a:rPr sz="2800" b="0" spc="8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cluster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files </a:t>
            </a:r>
            <a:r>
              <a:rPr sz="2800" b="0" spc="-20" dirty="0">
                <a:latin typeface="Calibri Light"/>
                <a:cs typeface="Calibri Light"/>
              </a:rPr>
              <a:t>are </a:t>
            </a:r>
            <a:r>
              <a:rPr sz="2800" b="0" spc="-5" dirty="0">
                <a:latin typeface="Calibri Light"/>
                <a:cs typeface="Calibri Light"/>
              </a:rPr>
              <a:t>split </a:t>
            </a:r>
            <a:r>
              <a:rPr sz="2800" b="0" spc="-15" dirty="0">
                <a:latin typeface="Calibri Light"/>
                <a:cs typeface="Calibri Light"/>
              </a:rPr>
              <a:t>into </a:t>
            </a: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5" dirty="0">
                <a:latin typeface="Calibri Light"/>
                <a:cs typeface="Calibri Light"/>
              </a:rPr>
              <a:t>and </a:t>
            </a:r>
            <a:r>
              <a:rPr sz="2800" b="0" spc="-10" dirty="0">
                <a:latin typeface="Calibri Light"/>
                <a:cs typeface="Calibri Light"/>
              </a:rPr>
              <a:t>distributed </a:t>
            </a:r>
            <a:r>
              <a:rPr sz="2800" b="0" spc="-15" dirty="0">
                <a:latin typeface="Calibri Light"/>
                <a:cs typeface="Calibri Light"/>
              </a:rPr>
              <a:t>across </a:t>
            </a:r>
            <a:r>
              <a:rPr sz="2800" b="0" spc="-5" dirty="0">
                <a:latin typeface="Calibri Light"/>
                <a:cs typeface="Calibri Light"/>
              </a:rPr>
              <a:t>the nodes in the</a:t>
            </a:r>
            <a:r>
              <a:rPr sz="2800" b="0" spc="245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cluster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Each </a:t>
            </a:r>
            <a:r>
              <a:rPr sz="2800" b="0" spc="-5" dirty="0">
                <a:latin typeface="Calibri Light"/>
                <a:cs typeface="Calibri Light"/>
              </a:rPr>
              <a:t>block is </a:t>
            </a:r>
            <a:r>
              <a:rPr sz="2800" b="0" spc="-20" dirty="0">
                <a:latin typeface="Calibri Light"/>
                <a:cs typeface="Calibri Light"/>
              </a:rPr>
              <a:t>replicated </a:t>
            </a:r>
            <a:r>
              <a:rPr sz="2800" b="0" spc="-5" dirty="0">
                <a:latin typeface="Calibri Light"/>
                <a:cs typeface="Calibri Light"/>
              </a:rPr>
              <a:t>multiple</a:t>
            </a:r>
            <a:r>
              <a:rPr sz="2800" b="0" spc="5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times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2242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/>
              <a:t>Overview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768297"/>
            <a:ext cx="913447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HDFS </a:t>
            </a:r>
            <a:r>
              <a:rPr sz="2800" b="0" spc="-5" dirty="0">
                <a:latin typeface="Calibri Light"/>
                <a:cs typeface="Calibri Light"/>
              </a:rPr>
              <a:t>is a file </a:t>
            </a:r>
            <a:r>
              <a:rPr sz="2800" b="0" spc="-30" dirty="0">
                <a:latin typeface="Calibri Light"/>
                <a:cs typeface="Calibri Light"/>
              </a:rPr>
              <a:t>system </a:t>
            </a:r>
            <a:r>
              <a:rPr sz="2800" b="0" spc="-15" dirty="0">
                <a:latin typeface="Calibri Light"/>
                <a:cs typeface="Calibri Light"/>
              </a:rPr>
              <a:t>written </a:t>
            </a:r>
            <a:r>
              <a:rPr sz="2800" b="0" spc="-5" dirty="0">
                <a:latin typeface="Calibri Light"/>
                <a:cs typeface="Calibri Light"/>
              </a:rPr>
              <a:t>in </a:t>
            </a:r>
            <a:r>
              <a:rPr sz="2800" b="0" spc="-25" dirty="0">
                <a:latin typeface="Calibri Light"/>
                <a:cs typeface="Calibri Light"/>
              </a:rPr>
              <a:t>Java </a:t>
            </a:r>
            <a:r>
              <a:rPr sz="2800" b="0" spc="-5" dirty="0">
                <a:latin typeface="Calibri Light"/>
                <a:cs typeface="Calibri Light"/>
              </a:rPr>
              <a:t>based on the </a:t>
            </a:r>
            <a:r>
              <a:rPr sz="2800" b="0" spc="-30" dirty="0">
                <a:latin typeface="Calibri Light"/>
                <a:cs typeface="Calibri Light"/>
              </a:rPr>
              <a:t>Google’s</a:t>
            </a:r>
            <a:r>
              <a:rPr sz="2800" b="0" spc="229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GFS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Provides </a:t>
            </a:r>
            <a:r>
              <a:rPr sz="2800" b="0" spc="-15" dirty="0">
                <a:latin typeface="Calibri Light"/>
                <a:cs typeface="Calibri Light"/>
              </a:rPr>
              <a:t>redundant </a:t>
            </a:r>
            <a:r>
              <a:rPr sz="2800" b="0" spc="-25" dirty="0">
                <a:latin typeface="Calibri Light"/>
                <a:cs typeface="Calibri Light"/>
              </a:rPr>
              <a:t>storage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0" dirty="0">
                <a:latin typeface="Calibri Light"/>
                <a:cs typeface="Calibri Light"/>
              </a:rPr>
              <a:t>massive amounts </a:t>
            </a:r>
            <a:r>
              <a:rPr sz="2800" b="0" dirty="0">
                <a:latin typeface="Calibri Light"/>
                <a:cs typeface="Calibri Light"/>
              </a:rPr>
              <a:t>of</a:t>
            </a:r>
            <a:r>
              <a:rPr sz="2800" b="0" spc="16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data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4999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HDFS </a:t>
            </a:r>
            <a:r>
              <a:rPr sz="4400" b="0" dirty="0">
                <a:latin typeface="Verdana Pro Cond"/>
                <a:cs typeface="Verdana Pro Cond"/>
              </a:rPr>
              <a:t>Basic</a:t>
            </a:r>
            <a:r>
              <a:rPr sz="4400" b="0" spc="-8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Concepts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961" y="685800"/>
            <a:ext cx="1279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16" y="1524000"/>
            <a:ext cx="11308284" cy="3358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Master-Slave</a:t>
            </a:r>
            <a:r>
              <a:rPr sz="2800" b="0" spc="1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architecture</a:t>
            </a:r>
            <a:endParaRPr sz="2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Single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NameNode</a:t>
            </a:r>
            <a:endParaRPr sz="2800" dirty="0">
              <a:latin typeface="Calibri Light"/>
              <a:cs typeface="Calibri Light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400" b="0" spc="-5" dirty="0">
                <a:latin typeface="Calibri Light"/>
                <a:cs typeface="Calibri Light"/>
              </a:rPr>
              <a:t>Sometimes </a:t>
            </a:r>
            <a:r>
              <a:rPr sz="2400" b="0" dirty="0">
                <a:latin typeface="Calibri Light"/>
                <a:cs typeface="Calibri Light"/>
              </a:rPr>
              <a:t>a </a:t>
            </a:r>
            <a:r>
              <a:rPr sz="2400" b="0" spc="-5" dirty="0">
                <a:latin typeface="Calibri Light"/>
                <a:cs typeface="Calibri Light"/>
              </a:rPr>
              <a:t>backup: </a:t>
            </a:r>
            <a:r>
              <a:rPr sz="2400" b="0" spc="-10" dirty="0">
                <a:latin typeface="Calibri Light"/>
                <a:cs typeface="Calibri Light"/>
              </a:rPr>
              <a:t>secondary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NameNode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Many </a:t>
            </a:r>
            <a:r>
              <a:rPr sz="2800" b="0" spc="-5" dirty="0">
                <a:latin typeface="Calibri Light"/>
                <a:cs typeface="Calibri Light"/>
              </a:rPr>
              <a:t>(Thousands)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DataNodes</a:t>
            </a:r>
            <a:endParaRPr sz="2800" dirty="0">
              <a:latin typeface="Calibri Light"/>
              <a:cs typeface="Calibri Light"/>
            </a:endParaRPr>
          </a:p>
          <a:p>
            <a:pPr marL="241300" marR="163195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Files </a:t>
            </a:r>
            <a:r>
              <a:rPr sz="2800" b="0" spc="-15" dirty="0">
                <a:latin typeface="Calibri Light"/>
                <a:cs typeface="Calibri Light"/>
              </a:rPr>
              <a:t>are </a:t>
            </a:r>
            <a:r>
              <a:rPr sz="2800" b="0" spc="-5" dirty="0">
                <a:latin typeface="Calibri Light"/>
                <a:cs typeface="Calibri Light"/>
              </a:rPr>
              <a:t>split </a:t>
            </a:r>
            <a:r>
              <a:rPr sz="2800" b="0" spc="-15" dirty="0">
                <a:latin typeface="Calibri Light"/>
                <a:cs typeface="Calibri Light"/>
              </a:rPr>
              <a:t>into </a:t>
            </a:r>
            <a:r>
              <a:rPr sz="2800" b="0" spc="-20" dirty="0">
                <a:latin typeface="Calibri Light"/>
                <a:cs typeface="Calibri Light"/>
              </a:rPr>
              <a:t>fixed sized </a:t>
            </a: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5" dirty="0">
                <a:latin typeface="Calibri Light"/>
                <a:cs typeface="Calibri Light"/>
              </a:rPr>
              <a:t>and </a:t>
            </a:r>
            <a:r>
              <a:rPr sz="2800" b="0" spc="-20" dirty="0">
                <a:latin typeface="Calibri Light"/>
                <a:cs typeface="Calibri Light"/>
              </a:rPr>
              <a:t>stored </a:t>
            </a:r>
            <a:r>
              <a:rPr sz="2800" b="0" spc="-5" dirty="0">
                <a:latin typeface="Calibri Light"/>
                <a:cs typeface="Calibri Light"/>
              </a:rPr>
              <a:t>on </a:t>
            </a:r>
            <a:r>
              <a:rPr sz="2800" b="0" spc="-15" dirty="0">
                <a:latin typeface="Calibri Light"/>
                <a:cs typeface="Calibri Light"/>
              </a:rPr>
              <a:t>data </a:t>
            </a:r>
            <a:r>
              <a:rPr sz="2800" b="0" spc="-5" dirty="0">
                <a:latin typeface="Calibri Light"/>
                <a:cs typeface="Calibri Light"/>
              </a:rPr>
              <a:t>nodes </a:t>
            </a:r>
            <a:r>
              <a:rPr sz="2800" b="0" spc="-10" dirty="0">
                <a:latin typeface="Calibri Light"/>
                <a:cs typeface="Calibri Light"/>
              </a:rPr>
              <a:t>(default:  </a:t>
            </a:r>
            <a:r>
              <a:rPr sz="2800" b="0" spc="-5" dirty="0">
                <a:latin typeface="Calibri Light"/>
                <a:cs typeface="Calibri Light"/>
              </a:rPr>
              <a:t>64MB)</a:t>
            </a:r>
            <a:endParaRPr sz="2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20" dirty="0">
                <a:latin typeface="Calibri Light"/>
                <a:cs typeface="Calibri Light"/>
              </a:rPr>
              <a:t>are replicated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5" dirty="0">
                <a:latin typeface="Calibri Light"/>
                <a:cs typeface="Calibri Light"/>
              </a:rPr>
              <a:t>fault tolerance </a:t>
            </a:r>
            <a:r>
              <a:rPr sz="2800" b="0" spc="-5" dirty="0">
                <a:latin typeface="Calibri Light"/>
                <a:cs typeface="Calibri Light"/>
              </a:rPr>
              <a:t>and </a:t>
            </a:r>
            <a:r>
              <a:rPr sz="2800" b="0" spc="-30" dirty="0">
                <a:latin typeface="Calibri Light"/>
                <a:cs typeface="Calibri Light"/>
              </a:rPr>
              <a:t>fast </a:t>
            </a:r>
            <a:r>
              <a:rPr sz="2800" b="0" spc="-5" dirty="0">
                <a:latin typeface="Calibri Light"/>
                <a:cs typeface="Calibri Light"/>
              </a:rPr>
              <a:t>access </a:t>
            </a:r>
            <a:r>
              <a:rPr sz="2800" b="0" spc="-15" dirty="0">
                <a:latin typeface="Calibri Light"/>
                <a:cs typeface="Calibri Light"/>
              </a:rPr>
              <a:t>(default:</a:t>
            </a:r>
            <a:r>
              <a:rPr sz="2800" b="0" spc="24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3)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481" y="1371600"/>
            <a:ext cx="9622155" cy="33185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HDFS </a:t>
            </a:r>
            <a:r>
              <a:rPr sz="2800" b="0" spc="-15" dirty="0">
                <a:latin typeface="Calibri Light"/>
                <a:cs typeface="Calibri Light"/>
              </a:rPr>
              <a:t>works best </a:t>
            </a:r>
            <a:r>
              <a:rPr sz="2800" b="0" spc="-5" dirty="0">
                <a:latin typeface="Calibri Light"/>
                <a:cs typeface="Calibri Light"/>
              </a:rPr>
              <a:t>with a </a:t>
            </a:r>
            <a:r>
              <a:rPr sz="2800" b="0" spc="-10" dirty="0">
                <a:latin typeface="Calibri Light"/>
                <a:cs typeface="Calibri Light"/>
              </a:rPr>
              <a:t>smaller </a:t>
            </a:r>
            <a:r>
              <a:rPr sz="2800" b="0" spc="-5" dirty="0">
                <a:latin typeface="Calibri Light"/>
                <a:cs typeface="Calibri Light"/>
              </a:rPr>
              <a:t>number of </a:t>
            </a:r>
            <a:r>
              <a:rPr sz="2800" b="0" spc="-20" dirty="0">
                <a:latin typeface="Calibri Light"/>
                <a:cs typeface="Calibri Light"/>
              </a:rPr>
              <a:t>large</a:t>
            </a:r>
            <a:r>
              <a:rPr sz="2800" b="0" spc="15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files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Millions </a:t>
            </a:r>
            <a:r>
              <a:rPr sz="2400" b="0" dirty="0">
                <a:latin typeface="Calibri Light"/>
                <a:cs typeface="Calibri Light"/>
              </a:rPr>
              <a:t>as </a:t>
            </a:r>
            <a:r>
              <a:rPr sz="2400" b="0" spc="-10" dirty="0">
                <a:latin typeface="Calibri Light"/>
                <a:cs typeface="Calibri Light"/>
              </a:rPr>
              <a:t>opposed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5" dirty="0">
                <a:latin typeface="Calibri Light"/>
                <a:cs typeface="Calibri Light"/>
              </a:rPr>
              <a:t>billions of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files</a:t>
            </a:r>
            <a:endParaRPr sz="24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20" dirty="0">
                <a:latin typeface="Calibri Light"/>
                <a:cs typeface="Calibri Light"/>
              </a:rPr>
              <a:t>Typically </a:t>
            </a:r>
            <a:r>
              <a:rPr sz="2400" b="0" spc="-5" dirty="0">
                <a:latin typeface="Calibri Light"/>
                <a:cs typeface="Calibri Light"/>
              </a:rPr>
              <a:t>100MB </a:t>
            </a:r>
            <a:r>
              <a:rPr sz="2400" b="0" spc="-10" dirty="0">
                <a:latin typeface="Calibri Light"/>
                <a:cs typeface="Calibri Light"/>
              </a:rPr>
              <a:t>or </a:t>
            </a:r>
            <a:r>
              <a:rPr sz="2400" b="0" spc="-15" dirty="0">
                <a:latin typeface="Calibri Light"/>
                <a:cs typeface="Calibri Light"/>
              </a:rPr>
              <a:t>more </a:t>
            </a:r>
            <a:r>
              <a:rPr sz="2400" b="0" dirty="0">
                <a:latin typeface="Calibri Light"/>
                <a:cs typeface="Calibri Light"/>
              </a:rPr>
              <a:t>per</a:t>
            </a:r>
            <a:r>
              <a:rPr sz="2400" b="0" spc="2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file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Files in </a:t>
            </a:r>
            <a:r>
              <a:rPr sz="2800" b="0" spc="-20" dirty="0">
                <a:latin typeface="Calibri Light"/>
                <a:cs typeface="Calibri Light"/>
              </a:rPr>
              <a:t>HDFS </a:t>
            </a:r>
            <a:r>
              <a:rPr sz="2800" b="0" spc="-15" dirty="0">
                <a:latin typeface="Calibri Light"/>
                <a:cs typeface="Calibri Light"/>
              </a:rPr>
              <a:t>are </a:t>
            </a:r>
            <a:r>
              <a:rPr sz="2800" b="0" spc="-10" dirty="0">
                <a:latin typeface="Calibri Light"/>
                <a:cs typeface="Calibri Light"/>
              </a:rPr>
              <a:t>write</a:t>
            </a:r>
            <a:r>
              <a:rPr sz="2800" b="0" spc="6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once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Optimized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5" dirty="0">
                <a:latin typeface="Calibri Light"/>
                <a:cs typeface="Calibri Light"/>
              </a:rPr>
              <a:t>streaming reads </a:t>
            </a:r>
            <a:r>
              <a:rPr sz="2800" b="0" spc="-5" dirty="0">
                <a:latin typeface="Calibri Light"/>
                <a:cs typeface="Calibri Light"/>
              </a:rPr>
              <a:t>of </a:t>
            </a:r>
            <a:r>
              <a:rPr sz="2800" b="0" spc="-20" dirty="0">
                <a:latin typeface="Calibri Light"/>
                <a:cs typeface="Calibri Light"/>
              </a:rPr>
              <a:t>large </a:t>
            </a:r>
            <a:r>
              <a:rPr sz="2800" b="0" spc="-5" dirty="0">
                <a:latin typeface="Calibri Light"/>
                <a:cs typeface="Calibri Light"/>
              </a:rPr>
              <a:t>files and not </a:t>
            </a:r>
            <a:r>
              <a:rPr sz="2800" b="0" spc="-15" dirty="0">
                <a:latin typeface="Calibri Light"/>
                <a:cs typeface="Calibri Light"/>
              </a:rPr>
              <a:t>random</a:t>
            </a:r>
            <a:r>
              <a:rPr sz="2800" b="0" spc="21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reads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481" y="649852"/>
            <a:ext cx="4999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HDFS </a:t>
            </a:r>
            <a:r>
              <a:rPr sz="4400" b="0" dirty="0">
                <a:latin typeface="Verdana Pro Cond"/>
                <a:cs typeface="Verdana Pro Cond"/>
              </a:rPr>
              <a:t>Basic</a:t>
            </a:r>
            <a:r>
              <a:rPr sz="4400" b="0" spc="-8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Concepts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25" y="609600"/>
            <a:ext cx="5608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Brief </a:t>
            </a:r>
            <a:r>
              <a:rPr sz="4400" b="0" spc="-5" dirty="0">
                <a:latin typeface="Verdana Pro Cond"/>
                <a:cs typeface="Verdana Pro Cond"/>
              </a:rPr>
              <a:t>History </a:t>
            </a:r>
            <a:r>
              <a:rPr sz="4400" b="0" dirty="0">
                <a:latin typeface="Verdana Pro Cond"/>
                <a:cs typeface="Verdana Pro Cond"/>
              </a:rPr>
              <a:t>of</a:t>
            </a:r>
            <a:r>
              <a:rPr sz="4400" b="0" spc="-9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Hadoop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813752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Calibri Light"/>
                <a:cs typeface="Calibri Light"/>
              </a:rPr>
              <a:t>Designed </a:t>
            </a:r>
            <a:r>
              <a:rPr sz="2800" b="0" spc="-15" dirty="0">
                <a:latin typeface="Calibri Light"/>
                <a:cs typeface="Calibri Light"/>
              </a:rPr>
              <a:t>to </a:t>
            </a:r>
            <a:r>
              <a:rPr sz="2800" b="0" spc="-10" dirty="0">
                <a:latin typeface="Calibri Light"/>
                <a:cs typeface="Calibri Light"/>
              </a:rPr>
              <a:t>answer </a:t>
            </a:r>
            <a:r>
              <a:rPr sz="2800" b="0" spc="-5" dirty="0">
                <a:latin typeface="Calibri Light"/>
                <a:cs typeface="Calibri Light"/>
              </a:rPr>
              <a:t>the</a:t>
            </a:r>
            <a:r>
              <a:rPr sz="2800" b="0" spc="7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question: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2800" b="0" spc="-15" dirty="0">
                <a:latin typeface="Calibri Light"/>
                <a:cs typeface="Calibri Light"/>
              </a:rPr>
              <a:t>“How </a:t>
            </a:r>
            <a:r>
              <a:rPr sz="2800" b="0" spc="-20" dirty="0">
                <a:latin typeface="Calibri Light"/>
                <a:cs typeface="Calibri Light"/>
              </a:rPr>
              <a:t>to </a:t>
            </a:r>
            <a:r>
              <a:rPr sz="2800" b="0" spc="-25" dirty="0">
                <a:latin typeface="Calibri Light"/>
                <a:cs typeface="Calibri Light"/>
              </a:rPr>
              <a:t>process </a:t>
            </a:r>
            <a:r>
              <a:rPr sz="2800" b="0" spc="-10" dirty="0">
                <a:latin typeface="Calibri Light"/>
                <a:cs typeface="Calibri Light"/>
              </a:rPr>
              <a:t>big </a:t>
            </a:r>
            <a:r>
              <a:rPr sz="2800" b="0" spc="-35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with </a:t>
            </a:r>
            <a:r>
              <a:rPr sz="2800" b="0" spc="-25" dirty="0">
                <a:latin typeface="Calibri Light"/>
                <a:cs typeface="Calibri Light"/>
              </a:rPr>
              <a:t>reasonable </a:t>
            </a:r>
            <a:r>
              <a:rPr sz="2800" b="0" spc="-30" dirty="0">
                <a:latin typeface="Calibri Light"/>
                <a:cs typeface="Calibri Light"/>
              </a:rPr>
              <a:t>cost </a:t>
            </a:r>
            <a:r>
              <a:rPr sz="2800" b="0" spc="-15" dirty="0">
                <a:latin typeface="Calibri Light"/>
                <a:cs typeface="Calibri Light"/>
              </a:rPr>
              <a:t>and</a:t>
            </a:r>
            <a:r>
              <a:rPr sz="2800" b="0" spc="-35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time?”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7543" y="5235500"/>
            <a:ext cx="1752600" cy="131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447800"/>
            <a:ext cx="10826750" cy="2847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Files </a:t>
            </a:r>
            <a:r>
              <a:rPr sz="2800" b="0" spc="-20" dirty="0">
                <a:latin typeface="Calibri Light"/>
                <a:cs typeface="Calibri Light"/>
              </a:rPr>
              <a:t>are </a:t>
            </a:r>
            <a:r>
              <a:rPr sz="2800" b="0" spc="-5" dirty="0">
                <a:latin typeface="Calibri Light"/>
                <a:cs typeface="Calibri Light"/>
              </a:rPr>
              <a:t>split </a:t>
            </a:r>
            <a:r>
              <a:rPr sz="2800" b="0" spc="-15" dirty="0">
                <a:latin typeface="Calibri Light"/>
                <a:cs typeface="Calibri Light"/>
              </a:rPr>
              <a:t>into</a:t>
            </a:r>
            <a:r>
              <a:rPr sz="2800" b="0" spc="4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blocks</a:t>
            </a:r>
            <a:endParaRPr sz="2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15" dirty="0">
                <a:latin typeface="Calibri Light"/>
                <a:cs typeface="Calibri Light"/>
              </a:rPr>
              <a:t>are </a:t>
            </a:r>
            <a:r>
              <a:rPr sz="2800" b="0" spc="-5" dirty="0">
                <a:latin typeface="Calibri Light"/>
                <a:cs typeface="Calibri Light"/>
              </a:rPr>
              <a:t>split </a:t>
            </a:r>
            <a:r>
              <a:rPr sz="2800" b="0" spc="-15" dirty="0">
                <a:latin typeface="Calibri Light"/>
                <a:cs typeface="Calibri Light"/>
              </a:rPr>
              <a:t>across </a:t>
            </a:r>
            <a:r>
              <a:rPr sz="2800" b="0" spc="-20" dirty="0">
                <a:latin typeface="Calibri Light"/>
                <a:cs typeface="Calibri Light"/>
              </a:rPr>
              <a:t>many </a:t>
            </a:r>
            <a:r>
              <a:rPr sz="2800" b="0" spc="-5" dirty="0">
                <a:latin typeface="Calibri Light"/>
                <a:cs typeface="Calibri Light"/>
              </a:rPr>
              <a:t>machines </a:t>
            </a:r>
            <a:r>
              <a:rPr sz="2800" b="0" spc="-15" dirty="0">
                <a:latin typeface="Calibri Light"/>
                <a:cs typeface="Calibri Light"/>
              </a:rPr>
              <a:t>at </a:t>
            </a:r>
            <a:r>
              <a:rPr sz="2800" b="0" dirty="0">
                <a:latin typeface="Calibri Light"/>
                <a:cs typeface="Calibri Light"/>
              </a:rPr>
              <a:t>load</a:t>
            </a:r>
            <a:r>
              <a:rPr sz="2800" b="0" spc="8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time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25" dirty="0">
                <a:latin typeface="Calibri Light"/>
                <a:cs typeface="Calibri Light"/>
              </a:rPr>
              <a:t>Different </a:t>
            </a:r>
            <a:r>
              <a:rPr sz="2400" b="0" spc="-10" dirty="0">
                <a:latin typeface="Calibri Light"/>
                <a:cs typeface="Calibri Light"/>
              </a:rPr>
              <a:t>blocks </a:t>
            </a:r>
            <a:r>
              <a:rPr sz="2400" b="0" spc="-15" dirty="0">
                <a:latin typeface="Calibri Light"/>
                <a:cs typeface="Calibri Light"/>
              </a:rPr>
              <a:t>from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5" dirty="0">
                <a:latin typeface="Calibri Light"/>
                <a:cs typeface="Calibri Light"/>
              </a:rPr>
              <a:t>same </a:t>
            </a:r>
            <a:r>
              <a:rPr sz="2400" b="0" dirty="0">
                <a:latin typeface="Calibri Light"/>
                <a:cs typeface="Calibri Light"/>
              </a:rPr>
              <a:t>file will be </a:t>
            </a:r>
            <a:r>
              <a:rPr sz="2400" b="0" spc="-20" dirty="0">
                <a:latin typeface="Calibri Light"/>
                <a:cs typeface="Calibri Light"/>
              </a:rPr>
              <a:t>stored </a:t>
            </a:r>
            <a:r>
              <a:rPr sz="2400" b="0" spc="-5" dirty="0">
                <a:latin typeface="Calibri Light"/>
                <a:cs typeface="Calibri Light"/>
              </a:rPr>
              <a:t>on </a:t>
            </a:r>
            <a:r>
              <a:rPr sz="2400" b="0" spc="-25" dirty="0">
                <a:latin typeface="Calibri Light"/>
                <a:cs typeface="Calibri Light"/>
              </a:rPr>
              <a:t>different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machines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20" dirty="0">
                <a:latin typeface="Calibri Light"/>
                <a:cs typeface="Calibri Light"/>
              </a:rPr>
              <a:t>are replicated </a:t>
            </a:r>
            <a:r>
              <a:rPr sz="2800" b="0" spc="-15" dirty="0">
                <a:latin typeface="Calibri Light"/>
                <a:cs typeface="Calibri Light"/>
              </a:rPr>
              <a:t>across </a:t>
            </a:r>
            <a:r>
              <a:rPr sz="2800" b="0" spc="-5" dirty="0">
                <a:latin typeface="Calibri Light"/>
                <a:cs typeface="Calibri Light"/>
              </a:rPr>
              <a:t>multiple</a:t>
            </a:r>
            <a:r>
              <a:rPr sz="2800" b="0" spc="6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machines</a:t>
            </a:r>
            <a:endParaRPr sz="2800" dirty="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0" dirty="0">
                <a:latin typeface="Calibri Light"/>
                <a:cs typeface="Calibri Light"/>
              </a:rPr>
              <a:t>NameNode </a:t>
            </a:r>
            <a:r>
              <a:rPr sz="2800" b="0" spc="-30" dirty="0">
                <a:latin typeface="Calibri Light"/>
                <a:cs typeface="Calibri Light"/>
              </a:rPr>
              <a:t>keeps </a:t>
            </a:r>
            <a:r>
              <a:rPr sz="2800" b="0" spc="-15" dirty="0">
                <a:latin typeface="Calibri Light"/>
                <a:cs typeface="Calibri Light"/>
              </a:rPr>
              <a:t>track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5" dirty="0">
                <a:latin typeface="Calibri Light"/>
                <a:cs typeface="Calibri Light"/>
              </a:rPr>
              <a:t>which </a:t>
            </a: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30" dirty="0">
                <a:latin typeface="Calibri Light"/>
                <a:cs typeface="Calibri Light"/>
              </a:rPr>
              <a:t>make </a:t>
            </a:r>
            <a:r>
              <a:rPr sz="2800" b="0" spc="-5" dirty="0">
                <a:latin typeface="Calibri Light"/>
                <a:cs typeface="Calibri Light"/>
              </a:rPr>
              <a:t>up a file and </a:t>
            </a:r>
            <a:r>
              <a:rPr sz="2800" b="0" spc="-15" dirty="0">
                <a:latin typeface="Calibri Light"/>
                <a:cs typeface="Calibri Light"/>
              </a:rPr>
              <a:t>where </a:t>
            </a:r>
            <a:r>
              <a:rPr sz="2800" b="0" spc="-5" dirty="0">
                <a:latin typeface="Calibri Light"/>
                <a:cs typeface="Calibri Light"/>
              </a:rPr>
              <a:t>they  </a:t>
            </a:r>
            <a:r>
              <a:rPr sz="2800" b="0" spc="-20" dirty="0">
                <a:latin typeface="Calibri Light"/>
                <a:cs typeface="Calibri Light"/>
              </a:rPr>
              <a:t>are</a:t>
            </a:r>
            <a:r>
              <a:rPr sz="2800" b="0" spc="-10" dirty="0">
                <a:latin typeface="Calibri Light"/>
                <a:cs typeface="Calibri Light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stored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43807"/>
            <a:ext cx="4970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How are Files Stored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10968"/>
            <a:ext cx="408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Default </a:t>
            </a:r>
            <a:r>
              <a:rPr sz="2800" b="0" spc="-15" dirty="0">
                <a:latin typeface="Calibri Light"/>
                <a:cs typeface="Calibri Light"/>
              </a:rPr>
              <a:t>replication </a:t>
            </a:r>
            <a:r>
              <a:rPr sz="2800" b="0" spc="-10" dirty="0">
                <a:latin typeface="Calibri Light"/>
                <a:cs typeface="Calibri Light"/>
              </a:rPr>
              <a:t>is</a:t>
            </a:r>
            <a:r>
              <a:rPr sz="2800" b="0" spc="3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3-fold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854138"/>
            <a:ext cx="3928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Data</a:t>
            </a:r>
            <a:r>
              <a:rPr sz="4400" b="0" spc="-9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Replication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743200"/>
            <a:ext cx="7990729" cy="256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84" y="762000"/>
            <a:ext cx="5297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Hadoop’s</a:t>
            </a:r>
            <a:r>
              <a:rPr sz="4400" b="0" spc="-5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Architecture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185" y="1600200"/>
            <a:ext cx="10978515" cy="464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0" u="heavy" spc="-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NameNode:</a:t>
            </a:r>
            <a:endParaRPr sz="2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5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b="0" spc="-15" dirty="0">
                <a:latin typeface="Calibri Light"/>
                <a:cs typeface="Calibri Light"/>
              </a:rPr>
              <a:t>Stores metadata </a:t>
            </a:r>
            <a:r>
              <a:rPr sz="2600" b="0" spc="-25" dirty="0">
                <a:latin typeface="Calibri Light"/>
                <a:cs typeface="Calibri Light"/>
              </a:rPr>
              <a:t>for </a:t>
            </a:r>
            <a:r>
              <a:rPr sz="2600" b="0" dirty="0">
                <a:latin typeface="Calibri Light"/>
                <a:cs typeface="Calibri Light"/>
              </a:rPr>
              <a:t>the files, </a:t>
            </a:r>
            <a:r>
              <a:rPr sz="2600" b="0" spc="-20" dirty="0">
                <a:latin typeface="Calibri Light"/>
                <a:cs typeface="Calibri Light"/>
              </a:rPr>
              <a:t>like </a:t>
            </a:r>
            <a:r>
              <a:rPr sz="2600" b="0" dirty="0">
                <a:latin typeface="Calibri Light"/>
                <a:cs typeface="Calibri Light"/>
              </a:rPr>
              <a:t>the </a:t>
            </a:r>
            <a:r>
              <a:rPr sz="2600" b="0" spc="-10" dirty="0">
                <a:latin typeface="Calibri Light"/>
                <a:cs typeface="Calibri Light"/>
              </a:rPr>
              <a:t>directory structure </a:t>
            </a:r>
            <a:r>
              <a:rPr sz="2600" b="0" spc="-5" dirty="0">
                <a:latin typeface="Calibri Light"/>
                <a:cs typeface="Calibri Light"/>
              </a:rPr>
              <a:t>of </a:t>
            </a:r>
            <a:r>
              <a:rPr sz="2600" b="0" dirty="0">
                <a:latin typeface="Calibri Light"/>
                <a:cs typeface="Calibri Light"/>
              </a:rPr>
              <a:t>a </a:t>
            </a:r>
            <a:r>
              <a:rPr sz="2600" b="0" spc="-5" dirty="0">
                <a:latin typeface="Calibri Light"/>
                <a:cs typeface="Calibri Light"/>
              </a:rPr>
              <a:t>typical</a:t>
            </a:r>
            <a:r>
              <a:rPr sz="2600" b="0" spc="-70" dirty="0">
                <a:latin typeface="Calibri Light"/>
                <a:cs typeface="Calibri Light"/>
              </a:rPr>
              <a:t> </a:t>
            </a:r>
            <a:r>
              <a:rPr sz="2600" b="0" spc="-15" dirty="0">
                <a:latin typeface="Calibri Light"/>
                <a:cs typeface="Calibri Light"/>
              </a:rPr>
              <a:t>FS.</a:t>
            </a:r>
            <a:endParaRPr sz="2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65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b="0" spc="-5" dirty="0">
                <a:latin typeface="Calibri Light"/>
                <a:cs typeface="Calibri Light"/>
              </a:rPr>
              <a:t>The server </a:t>
            </a:r>
            <a:r>
              <a:rPr sz="2600" b="0" dirty="0">
                <a:latin typeface="Calibri Light"/>
                <a:cs typeface="Calibri Light"/>
              </a:rPr>
              <a:t>holding the </a:t>
            </a:r>
            <a:r>
              <a:rPr sz="2600" b="0" spc="-5" dirty="0">
                <a:latin typeface="Calibri Light"/>
                <a:cs typeface="Calibri Light"/>
              </a:rPr>
              <a:t>NameNode </a:t>
            </a:r>
            <a:r>
              <a:rPr sz="2600" b="0" spc="-10" dirty="0">
                <a:latin typeface="Calibri Light"/>
                <a:cs typeface="Calibri Light"/>
              </a:rPr>
              <a:t>instance </a:t>
            </a:r>
            <a:r>
              <a:rPr sz="2600" b="0" dirty="0">
                <a:latin typeface="Calibri Light"/>
                <a:cs typeface="Calibri Light"/>
              </a:rPr>
              <a:t>is </a:t>
            </a:r>
            <a:r>
              <a:rPr sz="2600" b="0" spc="-5" dirty="0">
                <a:latin typeface="Calibri Light"/>
                <a:cs typeface="Calibri Light"/>
              </a:rPr>
              <a:t>quite crucial, </a:t>
            </a:r>
            <a:r>
              <a:rPr sz="2600" b="0" dirty="0">
                <a:latin typeface="Calibri Light"/>
                <a:cs typeface="Calibri Light"/>
              </a:rPr>
              <a:t>as </a:t>
            </a:r>
            <a:r>
              <a:rPr sz="2600" b="0" spc="-10" dirty="0">
                <a:latin typeface="Calibri Light"/>
                <a:cs typeface="Calibri Light"/>
              </a:rPr>
              <a:t>there </a:t>
            </a:r>
            <a:r>
              <a:rPr sz="2600" b="0" dirty="0">
                <a:latin typeface="Calibri Light"/>
                <a:cs typeface="Calibri Light"/>
              </a:rPr>
              <a:t>is </a:t>
            </a:r>
            <a:r>
              <a:rPr sz="2600" b="0" spc="-5" dirty="0">
                <a:latin typeface="Calibri Light"/>
                <a:cs typeface="Calibri Light"/>
              </a:rPr>
              <a:t>only</a:t>
            </a:r>
            <a:r>
              <a:rPr sz="2600" b="0" spc="-55" dirty="0">
                <a:latin typeface="Calibri Light"/>
                <a:cs typeface="Calibri Light"/>
              </a:rPr>
              <a:t> </a:t>
            </a:r>
            <a:r>
              <a:rPr sz="2600" b="0" spc="-5" dirty="0">
                <a:latin typeface="Calibri Light"/>
                <a:cs typeface="Calibri Light"/>
              </a:rPr>
              <a:t>one.</a:t>
            </a:r>
            <a:endParaRPr sz="2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950" dirty="0">
              <a:latin typeface="Calibri Light"/>
              <a:cs typeface="Calibri Light"/>
            </a:endParaRPr>
          </a:p>
          <a:p>
            <a:pPr marL="299085" marR="492759" indent="-287020">
              <a:lnSpc>
                <a:spcPts val="281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b="0" spc="-25" dirty="0">
                <a:latin typeface="Calibri Light"/>
                <a:cs typeface="Calibri Light"/>
              </a:rPr>
              <a:t>Transaction </a:t>
            </a:r>
            <a:r>
              <a:rPr sz="2600" b="0" dirty="0">
                <a:latin typeface="Calibri Light"/>
                <a:cs typeface="Calibri Light"/>
              </a:rPr>
              <a:t>log </a:t>
            </a:r>
            <a:r>
              <a:rPr sz="2600" b="0" spc="-25" dirty="0">
                <a:latin typeface="Calibri Light"/>
                <a:cs typeface="Calibri Light"/>
              </a:rPr>
              <a:t>for </a:t>
            </a:r>
            <a:r>
              <a:rPr sz="2600" b="0" dirty="0">
                <a:latin typeface="Calibri Light"/>
                <a:cs typeface="Calibri Light"/>
              </a:rPr>
              <a:t>file </a:t>
            </a:r>
            <a:r>
              <a:rPr sz="2600" b="0" spc="-10" dirty="0">
                <a:latin typeface="Calibri Light"/>
                <a:cs typeface="Calibri Light"/>
              </a:rPr>
              <a:t>deletes/adds, </a:t>
            </a:r>
            <a:r>
              <a:rPr sz="2600" b="0" spc="-20" dirty="0">
                <a:latin typeface="Calibri Light"/>
                <a:cs typeface="Calibri Light"/>
              </a:rPr>
              <a:t>etc. </a:t>
            </a:r>
            <a:r>
              <a:rPr sz="2600" b="0" dirty="0">
                <a:latin typeface="Calibri Light"/>
                <a:cs typeface="Calibri Light"/>
              </a:rPr>
              <a:t>Does not use </a:t>
            </a:r>
            <a:r>
              <a:rPr sz="2600" b="0" spc="-5" dirty="0">
                <a:latin typeface="Calibri Light"/>
                <a:cs typeface="Calibri Light"/>
              </a:rPr>
              <a:t>transactions </a:t>
            </a:r>
            <a:r>
              <a:rPr sz="2600" b="0" spc="-25" dirty="0">
                <a:latin typeface="Calibri Light"/>
                <a:cs typeface="Calibri Light"/>
              </a:rPr>
              <a:t>for </a:t>
            </a:r>
            <a:r>
              <a:rPr sz="2600" b="0" dirty="0">
                <a:latin typeface="Calibri Light"/>
                <a:cs typeface="Calibri Light"/>
              </a:rPr>
              <a:t>whole  </a:t>
            </a:r>
            <a:r>
              <a:rPr sz="2600" b="0" spc="-5" dirty="0">
                <a:latin typeface="Calibri Light"/>
                <a:cs typeface="Calibri Light"/>
              </a:rPr>
              <a:t>blocks </a:t>
            </a:r>
            <a:r>
              <a:rPr sz="2600" b="0" dirty="0">
                <a:latin typeface="Calibri Light"/>
                <a:cs typeface="Calibri Light"/>
              </a:rPr>
              <a:t>or </a:t>
            </a:r>
            <a:r>
              <a:rPr sz="2600" b="0" spc="-10" dirty="0">
                <a:latin typeface="Calibri Light"/>
                <a:cs typeface="Calibri Light"/>
              </a:rPr>
              <a:t>file-streams, </a:t>
            </a:r>
            <a:r>
              <a:rPr sz="2600" b="0" spc="-5" dirty="0">
                <a:latin typeface="Calibri Light"/>
                <a:cs typeface="Calibri Light"/>
              </a:rPr>
              <a:t>only</a:t>
            </a:r>
            <a:r>
              <a:rPr sz="2600" b="0" spc="-65" dirty="0">
                <a:latin typeface="Calibri Light"/>
                <a:cs typeface="Calibri Light"/>
              </a:rPr>
              <a:t> </a:t>
            </a:r>
            <a:r>
              <a:rPr sz="2600" b="0" spc="-15" dirty="0">
                <a:latin typeface="Calibri Light"/>
                <a:cs typeface="Calibri Light"/>
              </a:rPr>
              <a:t>metadata.</a:t>
            </a:r>
            <a:endParaRPr sz="2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b="0" spc="-5" dirty="0">
                <a:latin typeface="Calibri Light"/>
                <a:cs typeface="Calibri Light"/>
              </a:rPr>
              <a:t>Handles </a:t>
            </a:r>
            <a:r>
              <a:rPr sz="2600" b="0" spc="-10" dirty="0">
                <a:latin typeface="Calibri Light"/>
                <a:cs typeface="Calibri Light"/>
              </a:rPr>
              <a:t>creation </a:t>
            </a:r>
            <a:r>
              <a:rPr sz="2600" b="0" spc="-5" dirty="0">
                <a:latin typeface="Calibri Light"/>
                <a:cs typeface="Calibri Light"/>
              </a:rPr>
              <a:t>of </a:t>
            </a:r>
            <a:r>
              <a:rPr sz="2600" b="0" spc="-10" dirty="0">
                <a:latin typeface="Calibri Light"/>
                <a:cs typeface="Calibri Light"/>
              </a:rPr>
              <a:t>more </a:t>
            </a:r>
            <a:r>
              <a:rPr sz="2600" b="0" spc="-15" dirty="0">
                <a:latin typeface="Calibri Light"/>
                <a:cs typeface="Calibri Light"/>
              </a:rPr>
              <a:t>replica </a:t>
            </a:r>
            <a:r>
              <a:rPr sz="2600" b="0" spc="-5" dirty="0">
                <a:latin typeface="Calibri Light"/>
                <a:cs typeface="Calibri Light"/>
              </a:rPr>
              <a:t>blocks </a:t>
            </a:r>
            <a:r>
              <a:rPr sz="2600" b="0" dirty="0">
                <a:latin typeface="Calibri Light"/>
                <a:cs typeface="Calibri Light"/>
              </a:rPr>
              <a:t>when necessary </a:t>
            </a:r>
            <a:r>
              <a:rPr sz="2600" b="0" spc="-10" dirty="0">
                <a:latin typeface="Calibri Light"/>
                <a:cs typeface="Calibri Light"/>
              </a:rPr>
              <a:t>after </a:t>
            </a:r>
            <a:r>
              <a:rPr sz="2600" b="0" dirty="0">
                <a:latin typeface="Calibri Light"/>
                <a:cs typeface="Calibri Light"/>
              </a:rPr>
              <a:t>a </a:t>
            </a:r>
            <a:r>
              <a:rPr sz="2600" b="0" spc="-10" dirty="0">
                <a:latin typeface="Calibri Light"/>
                <a:cs typeface="Calibri Light"/>
              </a:rPr>
              <a:t>DataNode</a:t>
            </a:r>
            <a:r>
              <a:rPr sz="2600" b="0" spc="-40" dirty="0">
                <a:latin typeface="Calibri Light"/>
                <a:cs typeface="Calibri Light"/>
              </a:rPr>
              <a:t> </a:t>
            </a:r>
            <a:r>
              <a:rPr sz="2600" b="0" spc="-15" dirty="0">
                <a:latin typeface="Calibri Light"/>
                <a:cs typeface="Calibri Light"/>
              </a:rPr>
              <a:t>failure</a:t>
            </a:r>
            <a:endParaRPr sz="26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400" y="4610100"/>
            <a:ext cx="1752600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6" y="685800"/>
            <a:ext cx="5297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Hadoop’s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16" y="1524000"/>
            <a:ext cx="8567420" cy="454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u="heavy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DataNode: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Stores </a:t>
            </a:r>
            <a:r>
              <a:rPr sz="2800" b="0" spc="-5" dirty="0">
                <a:latin typeface="Calibri Light"/>
                <a:cs typeface="Calibri Light"/>
              </a:rPr>
              <a:t>the actual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5" dirty="0">
                <a:latin typeface="Calibri Light"/>
                <a:cs typeface="Calibri Light"/>
              </a:rPr>
              <a:t>in</a:t>
            </a:r>
            <a:r>
              <a:rPr sz="2800" b="0" spc="4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HDFS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5" dirty="0">
                <a:latin typeface="Calibri Light"/>
                <a:cs typeface="Calibri Light"/>
              </a:rPr>
              <a:t>Can </a:t>
            </a:r>
            <a:r>
              <a:rPr sz="2800" b="0" spc="-10" dirty="0">
                <a:latin typeface="Calibri Light"/>
                <a:cs typeface="Calibri Light"/>
              </a:rPr>
              <a:t>run </a:t>
            </a:r>
            <a:r>
              <a:rPr sz="2800" b="0" spc="-5" dirty="0">
                <a:latin typeface="Calibri Light"/>
                <a:cs typeface="Calibri Light"/>
              </a:rPr>
              <a:t>on </a:t>
            </a:r>
            <a:r>
              <a:rPr sz="2800" b="0" spc="-25" dirty="0">
                <a:latin typeface="Calibri Light"/>
                <a:cs typeface="Calibri Light"/>
              </a:rPr>
              <a:t>any </a:t>
            </a:r>
            <a:r>
              <a:rPr sz="2800" b="0" spc="-5" dirty="0">
                <a:latin typeface="Calibri Light"/>
                <a:cs typeface="Calibri Light"/>
              </a:rPr>
              <a:t>underlying </a:t>
            </a:r>
            <a:r>
              <a:rPr sz="2800" b="0" spc="-20" dirty="0">
                <a:latin typeface="Calibri Light"/>
                <a:cs typeface="Calibri Light"/>
              </a:rPr>
              <a:t>filesystem </a:t>
            </a:r>
            <a:r>
              <a:rPr sz="2800" b="0" spc="-5" dirty="0">
                <a:latin typeface="Calibri Light"/>
                <a:cs typeface="Calibri Light"/>
              </a:rPr>
              <a:t>(ext3/4, </a:t>
            </a:r>
            <a:r>
              <a:rPr sz="2800" b="0" spc="-10" dirty="0">
                <a:latin typeface="Calibri Light"/>
                <a:cs typeface="Calibri Light"/>
              </a:rPr>
              <a:t>NTFS,</a:t>
            </a:r>
            <a:r>
              <a:rPr sz="2800" b="0" spc="10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etc)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5" dirty="0">
                <a:latin typeface="Calibri Light"/>
                <a:cs typeface="Calibri Light"/>
              </a:rPr>
              <a:t>Notifies </a:t>
            </a:r>
            <a:r>
              <a:rPr sz="2800" b="0" spc="-10" dirty="0">
                <a:latin typeface="Calibri Light"/>
                <a:cs typeface="Calibri Light"/>
              </a:rPr>
              <a:t>NameNode </a:t>
            </a:r>
            <a:r>
              <a:rPr sz="2800" b="0" spc="-5" dirty="0">
                <a:latin typeface="Calibri Light"/>
                <a:cs typeface="Calibri Light"/>
              </a:rPr>
              <a:t>of </a:t>
            </a:r>
            <a:r>
              <a:rPr sz="2800" b="0" spc="-10" dirty="0">
                <a:latin typeface="Calibri Light"/>
                <a:cs typeface="Calibri Light"/>
              </a:rPr>
              <a:t>what blocks </a:t>
            </a:r>
            <a:r>
              <a:rPr sz="2800" b="0" spc="-5" dirty="0">
                <a:latin typeface="Calibri Light"/>
                <a:cs typeface="Calibri Light"/>
              </a:rPr>
              <a:t>it</a:t>
            </a:r>
            <a:r>
              <a:rPr sz="2800" b="0" spc="7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has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0" spc="-5" dirty="0">
                <a:latin typeface="Calibri Light"/>
                <a:cs typeface="Calibri Light"/>
              </a:rPr>
              <a:t>NameNode </a:t>
            </a:r>
            <a:r>
              <a:rPr sz="2800" b="0" spc="-20" dirty="0">
                <a:latin typeface="Calibri Light"/>
                <a:cs typeface="Calibri Light"/>
              </a:rPr>
              <a:t>replicates </a:t>
            </a:r>
            <a:r>
              <a:rPr sz="2800" b="0" spc="-10" dirty="0">
                <a:latin typeface="Calibri Light"/>
                <a:cs typeface="Calibri Light"/>
              </a:rPr>
              <a:t>blocks </a:t>
            </a:r>
            <a:r>
              <a:rPr sz="2800" b="0" spc="-5" dirty="0">
                <a:latin typeface="Calibri Light"/>
                <a:cs typeface="Calibri Light"/>
              </a:rPr>
              <a:t>2x in </a:t>
            </a:r>
            <a:r>
              <a:rPr sz="2800" b="0" spc="-10" dirty="0">
                <a:latin typeface="Calibri Light"/>
                <a:cs typeface="Calibri Light"/>
              </a:rPr>
              <a:t>local </a:t>
            </a:r>
            <a:r>
              <a:rPr sz="2800" b="0" spc="-15" dirty="0">
                <a:latin typeface="Calibri Light"/>
                <a:cs typeface="Calibri Light"/>
              </a:rPr>
              <a:t>rack, </a:t>
            </a:r>
            <a:r>
              <a:rPr sz="2800" b="0" spc="-5" dirty="0">
                <a:latin typeface="Calibri Light"/>
                <a:cs typeface="Calibri Light"/>
              </a:rPr>
              <a:t>1x</a:t>
            </a:r>
            <a:r>
              <a:rPr sz="2800" b="0" spc="15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elsewhere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2200" y="5417820"/>
            <a:ext cx="1752600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5867400" cy="444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4400" spc="-5" dirty="0">
                <a:solidFill>
                  <a:srgbClr val="6F2F9F"/>
                </a:solidFill>
                <a:latin typeface="Verdana Pro Cond"/>
                <a:ea typeface="+mj-ea"/>
              </a:rPr>
              <a:t>Hadoop 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401698" y="1600200"/>
            <a:ext cx="9144000" cy="50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00200"/>
            <a:ext cx="11059160" cy="247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When a </a:t>
            </a:r>
            <a:r>
              <a:rPr sz="2800" b="0" spc="-15" dirty="0">
                <a:latin typeface="Calibri Light"/>
                <a:cs typeface="Calibri Light"/>
              </a:rPr>
              <a:t>client wants to retrieve</a:t>
            </a:r>
            <a:r>
              <a:rPr sz="2800" b="0" spc="9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data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750" dirty="0">
              <a:latin typeface="Calibri Light"/>
              <a:cs typeface="Calibri Light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Communicates </a:t>
            </a:r>
            <a:r>
              <a:rPr sz="2400" b="0" dirty="0">
                <a:latin typeface="Calibri Light"/>
                <a:cs typeface="Calibri Light"/>
              </a:rPr>
              <a:t>with the </a:t>
            </a:r>
            <a:r>
              <a:rPr sz="2400" b="0" spc="-5" dirty="0">
                <a:latin typeface="Calibri Light"/>
                <a:cs typeface="Calibri Light"/>
              </a:rPr>
              <a:t>NameNode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10" dirty="0">
                <a:latin typeface="Calibri Light"/>
                <a:cs typeface="Calibri Light"/>
              </a:rPr>
              <a:t>determine </a:t>
            </a:r>
            <a:r>
              <a:rPr sz="2400" b="0" dirty="0">
                <a:latin typeface="Calibri Light"/>
                <a:cs typeface="Calibri Light"/>
              </a:rPr>
              <a:t>which </a:t>
            </a:r>
            <a:r>
              <a:rPr sz="2400" b="0" spc="-10" dirty="0">
                <a:latin typeface="Calibri Light"/>
                <a:cs typeface="Calibri Light"/>
              </a:rPr>
              <a:t>blocks </a:t>
            </a:r>
            <a:r>
              <a:rPr sz="2400" b="0" spc="-25" dirty="0">
                <a:latin typeface="Calibri Light"/>
                <a:cs typeface="Calibri Light"/>
              </a:rPr>
              <a:t>make </a:t>
            </a:r>
            <a:r>
              <a:rPr sz="2400" b="0" dirty="0">
                <a:latin typeface="Calibri Light"/>
                <a:cs typeface="Calibri Light"/>
              </a:rPr>
              <a:t>up a file and </a:t>
            </a:r>
            <a:r>
              <a:rPr sz="2400" b="0" spc="-5" dirty="0">
                <a:latin typeface="Calibri Light"/>
                <a:cs typeface="Calibri Light"/>
              </a:rPr>
              <a:t>on  </a:t>
            </a:r>
            <a:r>
              <a:rPr sz="2400" b="0" dirty="0">
                <a:latin typeface="Calibri Light"/>
                <a:cs typeface="Calibri Light"/>
              </a:rPr>
              <a:t>which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dirty="0">
                <a:latin typeface="Calibri Light"/>
                <a:cs typeface="Calibri Light"/>
              </a:rPr>
              <a:t>nodes those </a:t>
            </a:r>
            <a:r>
              <a:rPr sz="2400" b="0" spc="-10" dirty="0">
                <a:latin typeface="Calibri Light"/>
                <a:cs typeface="Calibri Light"/>
              </a:rPr>
              <a:t>blocks </a:t>
            </a:r>
            <a:r>
              <a:rPr sz="2400" b="0" spc="-15" dirty="0">
                <a:latin typeface="Calibri Light"/>
                <a:cs typeface="Calibri Light"/>
              </a:rPr>
              <a:t>are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stored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Then </a:t>
            </a:r>
            <a:r>
              <a:rPr sz="2400" b="0" spc="-15" dirty="0">
                <a:latin typeface="Calibri Light"/>
                <a:cs typeface="Calibri Light"/>
              </a:rPr>
              <a:t>communicated </a:t>
            </a:r>
            <a:r>
              <a:rPr sz="2400" b="0" spc="-10" dirty="0">
                <a:latin typeface="Calibri Light"/>
                <a:cs typeface="Calibri Light"/>
              </a:rPr>
              <a:t>directly </a:t>
            </a:r>
            <a:r>
              <a:rPr sz="2400" b="0" dirty="0">
                <a:latin typeface="Calibri Light"/>
                <a:cs typeface="Calibri Light"/>
              </a:rPr>
              <a:t>with the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5" dirty="0">
                <a:latin typeface="Calibri Light"/>
                <a:cs typeface="Calibri Light"/>
              </a:rPr>
              <a:t>nodes </a:t>
            </a:r>
            <a:r>
              <a:rPr sz="2400" b="0" spc="-15" dirty="0">
                <a:latin typeface="Calibri Light"/>
                <a:cs typeface="Calibri Light"/>
              </a:rPr>
              <a:t>to read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35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685800"/>
            <a:ext cx="3407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Data</a:t>
            </a:r>
            <a:r>
              <a:rPr sz="4400" b="0" spc="-9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Retrieval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1981200"/>
            <a:ext cx="4730115" cy="129458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solidFill>
                  <a:srgbClr val="6F2F9F"/>
                </a:solidFill>
                <a:latin typeface="Verdana Pro Cond"/>
                <a:ea typeface="+mj-ea"/>
              </a:rPr>
              <a:t>MapReduce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b="0" spc="-5" dirty="0">
                <a:solidFill>
                  <a:srgbClr val="888888"/>
                </a:solidFill>
                <a:latin typeface="Calibri Light"/>
                <a:cs typeface="Calibri Light"/>
              </a:rPr>
              <a:t>Distributing </a:t>
            </a:r>
            <a:r>
              <a:rPr sz="24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computation </a:t>
            </a:r>
            <a:r>
              <a:rPr sz="2400" b="0" spc="-15" dirty="0">
                <a:solidFill>
                  <a:srgbClr val="888888"/>
                </a:solidFill>
                <a:latin typeface="Calibri Light"/>
                <a:cs typeface="Calibri Light"/>
              </a:rPr>
              <a:t>across</a:t>
            </a:r>
            <a:r>
              <a:rPr sz="2400" b="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 Light"/>
                <a:cs typeface="Calibri Light"/>
              </a:rPr>
              <a:t>nodes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154" y="1600200"/>
            <a:ext cx="9779845" cy="328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A method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10" dirty="0">
                <a:latin typeface="Calibri Light"/>
                <a:cs typeface="Calibri Light"/>
              </a:rPr>
              <a:t>distributing </a:t>
            </a:r>
            <a:r>
              <a:rPr sz="2800" b="0" spc="-15" dirty="0">
                <a:latin typeface="Calibri Light"/>
                <a:cs typeface="Calibri Light"/>
              </a:rPr>
              <a:t>computation across </a:t>
            </a:r>
            <a:r>
              <a:rPr sz="2800" b="0" spc="-5" dirty="0">
                <a:latin typeface="Calibri Light"/>
                <a:cs typeface="Calibri Light"/>
              </a:rPr>
              <a:t>multiple</a:t>
            </a:r>
            <a:r>
              <a:rPr sz="2800" b="0" spc="12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nodes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Each </a:t>
            </a:r>
            <a:r>
              <a:rPr sz="2800" b="0" spc="-10" dirty="0">
                <a:latin typeface="Calibri Light"/>
                <a:cs typeface="Calibri Light"/>
              </a:rPr>
              <a:t>node </a:t>
            </a:r>
            <a:r>
              <a:rPr sz="2800" b="0" spc="-15" dirty="0">
                <a:latin typeface="Calibri Light"/>
                <a:cs typeface="Calibri Light"/>
              </a:rPr>
              <a:t>processes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that is </a:t>
            </a:r>
            <a:r>
              <a:rPr sz="2800" b="0" spc="-20" dirty="0">
                <a:latin typeface="Calibri Light"/>
                <a:cs typeface="Calibri Light"/>
              </a:rPr>
              <a:t>stored </a:t>
            </a:r>
            <a:r>
              <a:rPr sz="2800" b="0" spc="-15" dirty="0">
                <a:latin typeface="Calibri Light"/>
                <a:cs typeface="Calibri Light"/>
              </a:rPr>
              <a:t>at </a:t>
            </a:r>
            <a:r>
              <a:rPr sz="2800" b="0" spc="-10" dirty="0">
                <a:latin typeface="Calibri Light"/>
                <a:cs typeface="Calibri Light"/>
              </a:rPr>
              <a:t>that</a:t>
            </a:r>
            <a:r>
              <a:rPr sz="2800" b="0" spc="18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node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Consists </a:t>
            </a:r>
            <a:r>
              <a:rPr sz="2800" b="0" spc="-5" dirty="0">
                <a:latin typeface="Calibri Light"/>
                <a:cs typeface="Calibri Light"/>
              </a:rPr>
              <a:t>of </a:t>
            </a:r>
            <a:r>
              <a:rPr sz="2800" b="0" spc="-10" dirty="0">
                <a:latin typeface="Calibri Light"/>
                <a:cs typeface="Calibri Light"/>
              </a:rPr>
              <a:t>two </a:t>
            </a:r>
            <a:r>
              <a:rPr sz="2800" b="0" spc="-5" dirty="0">
                <a:latin typeface="Calibri Light"/>
                <a:cs typeface="Calibri Light"/>
              </a:rPr>
              <a:t>main</a:t>
            </a:r>
            <a:r>
              <a:rPr sz="2800" b="0" spc="4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phases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dirty="0">
                <a:latin typeface="Calibri Light"/>
                <a:cs typeface="Calibri Light"/>
              </a:rPr>
              <a:t>Map</a:t>
            </a:r>
            <a:endParaRPr sz="24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Reduce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155" y="762000"/>
            <a:ext cx="5137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MapReduce</a:t>
            </a:r>
            <a:r>
              <a:rPr sz="4400" b="0" spc="-7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Overview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00200"/>
            <a:ext cx="7677150" cy="249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Automatic </a:t>
            </a:r>
            <a:r>
              <a:rPr sz="2800" b="0" spc="-15" dirty="0">
                <a:latin typeface="Calibri Light"/>
                <a:cs typeface="Calibri Light"/>
              </a:rPr>
              <a:t>parallelization </a:t>
            </a:r>
            <a:r>
              <a:rPr sz="2800" b="0" spc="-5" dirty="0">
                <a:latin typeface="Calibri Light"/>
                <a:cs typeface="Calibri Light"/>
              </a:rPr>
              <a:t>and </a:t>
            </a:r>
            <a:r>
              <a:rPr sz="2800" b="0" spc="-10" dirty="0">
                <a:latin typeface="Calibri Light"/>
                <a:cs typeface="Calibri Light"/>
              </a:rPr>
              <a:t>distribution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30" dirty="0">
                <a:latin typeface="Calibri Light"/>
                <a:cs typeface="Calibri Light"/>
              </a:rPr>
              <a:t>Fault-Tolerance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Provides </a:t>
            </a:r>
            <a:r>
              <a:rPr sz="2800" b="0" spc="-5" dirty="0">
                <a:latin typeface="Calibri Light"/>
                <a:cs typeface="Calibri Light"/>
              </a:rPr>
              <a:t>a </a:t>
            </a:r>
            <a:r>
              <a:rPr sz="2800" b="0" spc="-10" dirty="0">
                <a:latin typeface="Calibri Light"/>
                <a:cs typeface="Calibri Light"/>
              </a:rPr>
              <a:t>clean </a:t>
            </a:r>
            <a:r>
              <a:rPr sz="2800" b="0" spc="-15" dirty="0">
                <a:latin typeface="Calibri Light"/>
                <a:cs typeface="Calibri Light"/>
              </a:rPr>
              <a:t>abstraction </a:t>
            </a:r>
            <a:r>
              <a:rPr sz="2800" b="0" spc="-30" dirty="0">
                <a:latin typeface="Calibri Light"/>
                <a:cs typeface="Calibri Light"/>
              </a:rPr>
              <a:t>for </a:t>
            </a:r>
            <a:r>
              <a:rPr sz="2800" b="0" spc="-25" dirty="0">
                <a:latin typeface="Calibri Light"/>
                <a:cs typeface="Calibri Light"/>
              </a:rPr>
              <a:t>programmers </a:t>
            </a:r>
            <a:r>
              <a:rPr sz="2800" b="0" spc="-15" dirty="0">
                <a:latin typeface="Calibri Light"/>
                <a:cs typeface="Calibri Light"/>
              </a:rPr>
              <a:t>to</a:t>
            </a:r>
            <a:r>
              <a:rPr sz="2800" b="0" spc="204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use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4976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MapReduce Features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76400"/>
            <a:ext cx="6583884" cy="19011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Reads data </a:t>
            </a:r>
            <a:r>
              <a:rPr sz="2800" b="0" spc="-5" dirty="0">
                <a:latin typeface="Calibri Light"/>
                <a:cs typeface="Calibri Light"/>
              </a:rPr>
              <a:t>as </a:t>
            </a:r>
            <a:r>
              <a:rPr sz="2800" b="0" spc="-20" dirty="0">
                <a:latin typeface="Calibri Light"/>
                <a:cs typeface="Calibri Light"/>
              </a:rPr>
              <a:t>key/value</a:t>
            </a:r>
            <a:r>
              <a:rPr sz="2800" b="0" spc="2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pairs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The </a:t>
            </a:r>
            <a:r>
              <a:rPr sz="2400" b="0" spc="-35" dirty="0">
                <a:latin typeface="Calibri Light"/>
                <a:cs typeface="Calibri Light"/>
              </a:rPr>
              <a:t>key </a:t>
            </a:r>
            <a:r>
              <a:rPr sz="2400" b="0" dirty="0">
                <a:latin typeface="Calibri Light"/>
                <a:cs typeface="Calibri Light"/>
              </a:rPr>
              <a:t>is </a:t>
            </a:r>
            <a:r>
              <a:rPr sz="2400" b="0" spc="-10" dirty="0">
                <a:latin typeface="Calibri Light"/>
                <a:cs typeface="Calibri Light"/>
              </a:rPr>
              <a:t>often</a:t>
            </a:r>
            <a:r>
              <a:rPr sz="2400" b="0" spc="1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discarded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Outputs </a:t>
            </a:r>
            <a:r>
              <a:rPr sz="2800" b="0" spc="-40" dirty="0">
                <a:latin typeface="Calibri Light"/>
                <a:cs typeface="Calibri Light"/>
              </a:rPr>
              <a:t>zero </a:t>
            </a:r>
            <a:r>
              <a:rPr sz="2800" b="0" spc="-5" dirty="0">
                <a:latin typeface="Calibri Light"/>
                <a:cs typeface="Calibri Light"/>
              </a:rPr>
              <a:t>or </a:t>
            </a:r>
            <a:r>
              <a:rPr sz="2800" b="0" spc="-15" dirty="0">
                <a:latin typeface="Calibri Light"/>
                <a:cs typeface="Calibri Light"/>
              </a:rPr>
              <a:t>more </a:t>
            </a:r>
            <a:r>
              <a:rPr sz="2800" b="0" spc="-20" dirty="0">
                <a:latin typeface="Calibri Light"/>
                <a:cs typeface="Calibri Light"/>
              </a:rPr>
              <a:t>key/value</a:t>
            </a:r>
            <a:r>
              <a:rPr sz="2800" b="0" spc="95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pairs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2859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/>
              <a:t>The Mapper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536378"/>
            <a:ext cx="5345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Verdana Pro Cond"/>
                <a:cs typeface="Verdana Pro Cond"/>
              </a:rPr>
              <a:t>Search engines in</a:t>
            </a:r>
            <a:r>
              <a:rPr sz="4000" b="0" spc="15" dirty="0">
                <a:latin typeface="Verdana Pro Cond"/>
                <a:cs typeface="Verdana Pro Cond"/>
              </a:rPr>
              <a:t> </a:t>
            </a:r>
            <a:r>
              <a:rPr sz="4000" b="0" spc="-5" dirty="0">
                <a:latin typeface="Verdana Pro Cond"/>
                <a:cs typeface="Verdana Pro Cond"/>
              </a:rPr>
              <a:t>1990s</a:t>
            </a:r>
            <a:endParaRPr sz="400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200" y="931163"/>
            <a:ext cx="4572000" cy="2330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6919" y="4191000"/>
            <a:ext cx="3224645" cy="2325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200" y="3429000"/>
            <a:ext cx="4191000" cy="2020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3182" y="5080508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1996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0305" y="1389329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1996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8017" y="1389329"/>
            <a:ext cx="3733800" cy="2721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3182" y="2685110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1996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0"/>
            <a:ext cx="1040320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Output </a:t>
            </a:r>
            <a:r>
              <a:rPr sz="2800" b="0" spc="-20" dirty="0">
                <a:latin typeface="Calibri Light"/>
                <a:cs typeface="Calibri Light"/>
              </a:rPr>
              <a:t>from </a:t>
            </a:r>
            <a:r>
              <a:rPr sz="2800" b="0" spc="-5" dirty="0">
                <a:latin typeface="Calibri Light"/>
                <a:cs typeface="Calibri Light"/>
              </a:rPr>
              <a:t>the mapper is </a:t>
            </a:r>
            <a:r>
              <a:rPr sz="2800" b="0" spc="-10" dirty="0">
                <a:latin typeface="Calibri Light"/>
                <a:cs typeface="Calibri Light"/>
              </a:rPr>
              <a:t>sorted by</a:t>
            </a:r>
            <a:r>
              <a:rPr sz="2800" b="0" spc="75" dirty="0">
                <a:latin typeface="Calibri Light"/>
                <a:cs typeface="Calibri Light"/>
              </a:rPr>
              <a:t> </a:t>
            </a:r>
            <a:r>
              <a:rPr sz="2800" b="0" spc="-40" dirty="0">
                <a:latin typeface="Calibri Light"/>
                <a:cs typeface="Calibri Light"/>
              </a:rPr>
              <a:t>key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All </a:t>
            </a:r>
            <a:r>
              <a:rPr sz="2800" b="0" spc="-10" dirty="0">
                <a:latin typeface="Calibri Light"/>
                <a:cs typeface="Calibri Light"/>
              </a:rPr>
              <a:t>values </a:t>
            </a:r>
            <a:r>
              <a:rPr sz="2800" b="0" spc="-5" dirty="0">
                <a:latin typeface="Calibri Light"/>
                <a:cs typeface="Calibri Light"/>
              </a:rPr>
              <a:t>with the same </a:t>
            </a:r>
            <a:r>
              <a:rPr sz="2800" b="0" spc="-40" dirty="0">
                <a:latin typeface="Calibri Light"/>
                <a:cs typeface="Calibri Light"/>
              </a:rPr>
              <a:t>key </a:t>
            </a:r>
            <a:r>
              <a:rPr sz="2800" b="0" spc="-20" dirty="0">
                <a:latin typeface="Calibri Light"/>
                <a:cs typeface="Calibri Light"/>
              </a:rPr>
              <a:t>are </a:t>
            </a:r>
            <a:r>
              <a:rPr sz="2800" b="0" spc="-15" dirty="0">
                <a:latin typeface="Calibri Light"/>
                <a:cs typeface="Calibri Light"/>
              </a:rPr>
              <a:t>guaranteed to </a:t>
            </a:r>
            <a:r>
              <a:rPr sz="2800" b="0" spc="-10" dirty="0">
                <a:latin typeface="Calibri Light"/>
                <a:cs typeface="Calibri Light"/>
              </a:rPr>
              <a:t>go </a:t>
            </a:r>
            <a:r>
              <a:rPr sz="2800" b="0" spc="-15" dirty="0">
                <a:latin typeface="Calibri Light"/>
                <a:cs typeface="Calibri Light"/>
              </a:rPr>
              <a:t>to </a:t>
            </a:r>
            <a:r>
              <a:rPr sz="2800" b="0" spc="-5" dirty="0">
                <a:latin typeface="Calibri Light"/>
                <a:cs typeface="Calibri Light"/>
              </a:rPr>
              <a:t>the same</a:t>
            </a:r>
            <a:r>
              <a:rPr sz="2800" b="0" spc="21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machine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3898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Shuffle and Sort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524000"/>
            <a:ext cx="7982584" cy="289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Called once </a:t>
            </a:r>
            <a:r>
              <a:rPr sz="2800" b="0" spc="-25" dirty="0">
                <a:latin typeface="Calibri Light"/>
                <a:cs typeface="Calibri Light"/>
              </a:rPr>
              <a:t>for </a:t>
            </a:r>
            <a:r>
              <a:rPr sz="2800" b="0" spc="-10" dirty="0">
                <a:latin typeface="Calibri Light"/>
                <a:cs typeface="Calibri Light"/>
              </a:rPr>
              <a:t>each </a:t>
            </a:r>
            <a:r>
              <a:rPr sz="2800" b="0" spc="-5" dirty="0">
                <a:latin typeface="Calibri Light"/>
                <a:cs typeface="Calibri Light"/>
              </a:rPr>
              <a:t>unique</a:t>
            </a:r>
            <a:r>
              <a:rPr sz="2800" b="0" spc="40" dirty="0">
                <a:latin typeface="Calibri Light"/>
                <a:cs typeface="Calibri Light"/>
              </a:rPr>
              <a:t> </a:t>
            </a:r>
            <a:r>
              <a:rPr sz="2800" b="0" spc="-40" dirty="0">
                <a:latin typeface="Calibri Light"/>
                <a:cs typeface="Calibri Light"/>
              </a:rPr>
              <a:t>key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Gets </a:t>
            </a:r>
            <a:r>
              <a:rPr sz="2800" b="0" spc="-5" dirty="0">
                <a:latin typeface="Calibri Light"/>
                <a:cs typeface="Calibri Light"/>
              </a:rPr>
              <a:t>a </a:t>
            </a:r>
            <a:r>
              <a:rPr sz="2800" b="0" spc="-15" dirty="0">
                <a:latin typeface="Calibri Light"/>
                <a:cs typeface="Calibri Light"/>
              </a:rPr>
              <a:t>list </a:t>
            </a:r>
            <a:r>
              <a:rPr sz="2800" b="0" spc="-5" dirty="0">
                <a:latin typeface="Calibri Light"/>
                <a:cs typeface="Calibri Light"/>
              </a:rPr>
              <a:t>of all </a:t>
            </a:r>
            <a:r>
              <a:rPr sz="2800" b="0" spc="-10" dirty="0">
                <a:latin typeface="Calibri Light"/>
                <a:cs typeface="Calibri Light"/>
              </a:rPr>
              <a:t>values associated </a:t>
            </a:r>
            <a:r>
              <a:rPr sz="2800" b="0" spc="-5" dirty="0">
                <a:latin typeface="Calibri Light"/>
                <a:cs typeface="Calibri Light"/>
              </a:rPr>
              <a:t>with a </a:t>
            </a:r>
            <a:r>
              <a:rPr sz="2800" b="0" spc="-40" dirty="0">
                <a:latin typeface="Calibri Light"/>
                <a:cs typeface="Calibri Light"/>
              </a:rPr>
              <a:t>key </a:t>
            </a:r>
            <a:r>
              <a:rPr sz="2800" b="0" spc="-5" dirty="0">
                <a:latin typeface="Calibri Light"/>
                <a:cs typeface="Calibri Light"/>
              </a:rPr>
              <a:t>as</a:t>
            </a:r>
            <a:r>
              <a:rPr sz="2800" b="0" spc="17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input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reducer </a:t>
            </a:r>
            <a:r>
              <a:rPr sz="2800" b="0" spc="-5" dirty="0">
                <a:latin typeface="Calibri Light"/>
                <a:cs typeface="Calibri Light"/>
              </a:rPr>
              <a:t>outputs </a:t>
            </a:r>
            <a:r>
              <a:rPr sz="2800" b="0" spc="-40" dirty="0">
                <a:latin typeface="Calibri Light"/>
                <a:cs typeface="Calibri Light"/>
              </a:rPr>
              <a:t>zero </a:t>
            </a:r>
            <a:r>
              <a:rPr sz="2800" b="0" spc="-5" dirty="0">
                <a:latin typeface="Calibri Light"/>
                <a:cs typeface="Calibri Light"/>
              </a:rPr>
              <a:t>or </a:t>
            </a:r>
            <a:r>
              <a:rPr sz="2800" b="0" spc="-15" dirty="0">
                <a:latin typeface="Calibri Light"/>
                <a:cs typeface="Calibri Light"/>
              </a:rPr>
              <a:t>more </a:t>
            </a:r>
            <a:r>
              <a:rPr sz="2800" b="0" spc="-5" dirty="0">
                <a:latin typeface="Calibri Light"/>
                <a:cs typeface="Calibri Light"/>
              </a:rPr>
              <a:t>final </a:t>
            </a:r>
            <a:r>
              <a:rPr sz="2800" b="0" spc="-20" dirty="0">
                <a:latin typeface="Calibri Light"/>
                <a:cs typeface="Calibri Light"/>
              </a:rPr>
              <a:t>key/value</a:t>
            </a:r>
            <a:r>
              <a:rPr sz="2800" b="0" spc="12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pairs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Usually </a:t>
            </a:r>
            <a:r>
              <a:rPr sz="2400" b="0" spc="-10" dirty="0">
                <a:latin typeface="Calibri Light"/>
                <a:cs typeface="Calibri Light"/>
              </a:rPr>
              <a:t>just </a:t>
            </a:r>
            <a:r>
              <a:rPr sz="2400" b="0" spc="-5" dirty="0">
                <a:latin typeface="Calibri Light"/>
                <a:cs typeface="Calibri Light"/>
              </a:rPr>
              <a:t>one output </a:t>
            </a:r>
            <a:r>
              <a:rPr sz="2400" b="0" dirty="0">
                <a:latin typeface="Calibri Light"/>
                <a:cs typeface="Calibri Light"/>
              </a:rPr>
              <a:t>per input</a:t>
            </a:r>
            <a:r>
              <a:rPr sz="2400" b="0" spc="-35" dirty="0">
                <a:latin typeface="Calibri Light"/>
                <a:cs typeface="Calibri Light"/>
              </a:rPr>
              <a:t> key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91" y="685800"/>
            <a:ext cx="3006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The</a:t>
            </a:r>
            <a:r>
              <a:rPr sz="4400" b="0" spc="-9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Reducer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795" y="1831848"/>
            <a:ext cx="8596884" cy="399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9719" y="5915659"/>
            <a:ext cx="9052560" cy="137160"/>
          </a:xfrm>
          <a:custGeom>
            <a:avLst/>
            <a:gdLst/>
            <a:ahLst/>
            <a:cxnLst/>
            <a:rect l="l" t="t" r="r" b="b"/>
            <a:pathLst>
              <a:path w="9052560" h="137160">
                <a:moveTo>
                  <a:pt x="0" y="137159"/>
                </a:moveTo>
                <a:lnTo>
                  <a:pt x="9052560" y="137159"/>
                </a:lnTo>
                <a:lnTo>
                  <a:pt x="905256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9719" y="1742439"/>
            <a:ext cx="137160" cy="4173220"/>
          </a:xfrm>
          <a:custGeom>
            <a:avLst/>
            <a:gdLst/>
            <a:ahLst/>
            <a:cxnLst/>
            <a:rect l="l" t="t" r="r" b="b"/>
            <a:pathLst>
              <a:path w="137160" h="4173220">
                <a:moveTo>
                  <a:pt x="0" y="4173220"/>
                </a:moveTo>
                <a:lnTo>
                  <a:pt x="137160" y="4173220"/>
                </a:lnTo>
                <a:lnTo>
                  <a:pt x="137160" y="0"/>
                </a:lnTo>
                <a:lnTo>
                  <a:pt x="0" y="0"/>
                </a:lnTo>
                <a:lnTo>
                  <a:pt x="0" y="4173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6377" y="1660399"/>
            <a:ext cx="9052560" cy="137160"/>
          </a:xfrm>
          <a:custGeom>
            <a:avLst/>
            <a:gdLst/>
            <a:ahLst/>
            <a:cxnLst/>
            <a:rect l="l" t="t" r="r" b="b"/>
            <a:pathLst>
              <a:path w="9052560" h="137160">
                <a:moveTo>
                  <a:pt x="0" y="137160"/>
                </a:moveTo>
                <a:lnTo>
                  <a:pt x="9052560" y="137160"/>
                </a:lnTo>
                <a:lnTo>
                  <a:pt x="90525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9" y="1741932"/>
            <a:ext cx="137160" cy="4174490"/>
          </a:xfrm>
          <a:custGeom>
            <a:avLst/>
            <a:gdLst/>
            <a:ahLst/>
            <a:cxnLst/>
            <a:rect l="l" t="t" r="r" b="b"/>
            <a:pathLst>
              <a:path w="137159" h="4174490">
                <a:moveTo>
                  <a:pt x="137159" y="0"/>
                </a:moveTo>
                <a:lnTo>
                  <a:pt x="0" y="0"/>
                </a:lnTo>
                <a:lnTo>
                  <a:pt x="0" y="4174235"/>
                </a:lnTo>
                <a:lnTo>
                  <a:pt x="137159" y="4174236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847079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5460" y="1833879"/>
            <a:ext cx="0" cy="3990340"/>
          </a:xfrm>
          <a:custGeom>
            <a:avLst/>
            <a:gdLst/>
            <a:ahLst/>
            <a:cxnLst/>
            <a:rect l="l" t="t" r="r" b="b"/>
            <a:pathLst>
              <a:path h="3990340">
                <a:moveTo>
                  <a:pt x="0" y="0"/>
                </a:moveTo>
                <a:lnTo>
                  <a:pt x="0" y="399034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181102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16540" y="1833372"/>
            <a:ext cx="0" cy="3991610"/>
          </a:xfrm>
          <a:custGeom>
            <a:avLst/>
            <a:gdLst/>
            <a:ahLst/>
            <a:cxnLst/>
            <a:rect l="l" t="t" r="r" b="b"/>
            <a:pathLst>
              <a:path h="3991610">
                <a:moveTo>
                  <a:pt x="0" y="0"/>
                </a:moveTo>
                <a:lnTo>
                  <a:pt x="0" y="399135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9600" y="662622"/>
            <a:ext cx="5913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MapReduce: Word</a:t>
            </a:r>
            <a:r>
              <a:rPr sz="4400" b="0" spc="-10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Count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09800"/>
            <a:ext cx="66871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Verdana Pro Cond"/>
                <a:cs typeface="Verdana Pro Cond"/>
              </a:rPr>
              <a:t>Hadoop</a:t>
            </a:r>
            <a:r>
              <a:rPr sz="6000" b="0" spc="-40" dirty="0">
                <a:latin typeface="Verdana Pro Cond"/>
                <a:cs typeface="Verdana Pro Cond"/>
              </a:rPr>
              <a:t> </a:t>
            </a:r>
            <a:r>
              <a:rPr sz="6000" b="0" spc="-10" dirty="0">
                <a:latin typeface="Verdana Pro Cond"/>
                <a:cs typeface="Verdana Pro Cond"/>
              </a:rPr>
              <a:t>Architecture</a:t>
            </a:r>
            <a:endParaRPr sz="60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752600"/>
            <a:ext cx="7146925" cy="4500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NameNode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Holds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15" dirty="0">
                <a:latin typeface="Calibri Light"/>
                <a:cs typeface="Calibri Light"/>
              </a:rPr>
              <a:t>metadata </a:t>
            </a:r>
            <a:r>
              <a:rPr sz="2400" b="0" spc="-25" dirty="0">
                <a:latin typeface="Calibri Light"/>
                <a:cs typeface="Calibri Light"/>
              </a:rPr>
              <a:t>for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HDFS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Secondary </a:t>
            </a:r>
            <a:r>
              <a:rPr sz="2800" b="0" spc="-5" dirty="0">
                <a:latin typeface="Calibri Light"/>
                <a:cs typeface="Calibri Light"/>
              </a:rPr>
              <a:t>NameNode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20" dirty="0">
                <a:latin typeface="Calibri Light"/>
                <a:cs typeface="Calibri Light"/>
              </a:rPr>
              <a:t>Performs </a:t>
            </a:r>
            <a:r>
              <a:rPr sz="2400" b="0" spc="-15" dirty="0">
                <a:latin typeface="Calibri Light"/>
                <a:cs typeface="Calibri Light"/>
              </a:rPr>
              <a:t>housekeeping </a:t>
            </a:r>
            <a:r>
              <a:rPr sz="2400" b="0" dirty="0">
                <a:latin typeface="Calibri Light"/>
                <a:cs typeface="Calibri Light"/>
              </a:rPr>
              <a:t>functions </a:t>
            </a:r>
            <a:r>
              <a:rPr sz="2400" b="0" spc="-25" dirty="0">
                <a:latin typeface="Calibri Light"/>
                <a:cs typeface="Calibri Light"/>
              </a:rPr>
              <a:t>for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5" dirty="0">
                <a:latin typeface="Calibri Light"/>
                <a:cs typeface="Calibri Light"/>
              </a:rPr>
              <a:t>NameNode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DataNode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Stores </a:t>
            </a:r>
            <a:r>
              <a:rPr sz="2400" b="0" dirty="0">
                <a:latin typeface="Calibri Light"/>
                <a:cs typeface="Calibri Light"/>
              </a:rPr>
              <a:t>the actual </a:t>
            </a:r>
            <a:r>
              <a:rPr sz="2400" b="0" spc="-15" dirty="0">
                <a:latin typeface="Calibri Light"/>
                <a:cs typeface="Calibri Light"/>
              </a:rPr>
              <a:t>HDFS data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blocks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40" dirty="0">
                <a:latin typeface="Calibri Light"/>
                <a:cs typeface="Calibri Light"/>
              </a:rPr>
              <a:t>JobTracker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Manages </a:t>
            </a:r>
            <a:r>
              <a:rPr sz="2400" b="0" spc="-10" dirty="0">
                <a:latin typeface="Calibri Light"/>
                <a:cs typeface="Calibri Light"/>
              </a:rPr>
              <a:t>MapReduce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jobs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5" dirty="0">
                <a:latin typeface="Calibri Light"/>
                <a:cs typeface="Calibri Light"/>
              </a:rPr>
              <a:t>TaskTracker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Monitors </a:t>
            </a:r>
            <a:r>
              <a:rPr sz="2400" b="0" spc="-5" dirty="0">
                <a:latin typeface="Calibri Light"/>
                <a:cs typeface="Calibri Light"/>
              </a:rPr>
              <a:t>individual </a:t>
            </a:r>
            <a:r>
              <a:rPr sz="2400" b="0" dirty="0">
                <a:latin typeface="Calibri Light"/>
                <a:cs typeface="Calibri Light"/>
              </a:rPr>
              <a:t>Map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15" dirty="0">
                <a:latin typeface="Calibri Light"/>
                <a:cs typeface="Calibri Light"/>
              </a:rPr>
              <a:t>Reduce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tasks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/>
              <a:t>What parts actually make up a Hadoop cluster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00200"/>
            <a:ext cx="8870950" cy="25730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40" dirty="0">
                <a:latin typeface="Calibri Light"/>
                <a:cs typeface="Calibri Light"/>
              </a:rPr>
              <a:t>JobTracker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Determines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15" dirty="0">
                <a:latin typeface="Calibri Light"/>
                <a:cs typeface="Calibri Light"/>
              </a:rPr>
              <a:t>execution </a:t>
            </a:r>
            <a:r>
              <a:rPr sz="2400" b="0" dirty="0">
                <a:latin typeface="Calibri Light"/>
                <a:cs typeface="Calibri Light"/>
              </a:rPr>
              <a:t>plan </a:t>
            </a:r>
            <a:r>
              <a:rPr sz="2400" b="0" spc="-25" dirty="0">
                <a:latin typeface="Calibri Light"/>
                <a:cs typeface="Calibri Light"/>
              </a:rPr>
              <a:t>for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job</a:t>
            </a:r>
            <a:endParaRPr sz="24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Assigns individual</a:t>
            </a:r>
            <a:r>
              <a:rPr sz="2400" b="0" spc="-5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tasks</a:t>
            </a:r>
            <a:endParaRPr sz="24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5" dirty="0">
                <a:latin typeface="Calibri Light"/>
                <a:cs typeface="Calibri Light"/>
              </a:rPr>
              <a:t>TaskTracker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Keeps </a:t>
            </a:r>
            <a:r>
              <a:rPr sz="2400" b="0" spc="-10" dirty="0">
                <a:latin typeface="Calibri Light"/>
                <a:cs typeface="Calibri Light"/>
              </a:rPr>
              <a:t>track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10" dirty="0">
                <a:latin typeface="Calibri Light"/>
                <a:cs typeface="Calibri Light"/>
              </a:rPr>
              <a:t>performance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dirty="0">
                <a:latin typeface="Calibri Light"/>
                <a:cs typeface="Calibri Light"/>
              </a:rPr>
              <a:t>an </a:t>
            </a:r>
            <a:r>
              <a:rPr sz="2400" b="0" spc="-5" dirty="0">
                <a:latin typeface="Calibri Light"/>
                <a:cs typeface="Calibri Light"/>
              </a:rPr>
              <a:t>individual mapper or</a:t>
            </a:r>
            <a:r>
              <a:rPr sz="2400" b="0" spc="-5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reducer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6779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JobTracker and</a:t>
            </a:r>
            <a:r>
              <a:rPr sz="4400" b="0" spc="-75" dirty="0">
                <a:latin typeface="Verdana Pro Cond"/>
                <a:cs typeface="Verdana Pro Cond"/>
              </a:rPr>
              <a:t> </a:t>
            </a:r>
            <a:r>
              <a:rPr sz="4400" b="0" dirty="0">
                <a:latin typeface="Verdana Pro Cond"/>
                <a:cs typeface="Verdana Pro Cond"/>
              </a:rPr>
              <a:t>TaskTracker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94" y="762000"/>
            <a:ext cx="89372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High-level architecture of 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594" y="1600200"/>
            <a:ext cx="9358853" cy="385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44" y="762000"/>
            <a:ext cx="5297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Hadoop’s</a:t>
            </a:r>
            <a:r>
              <a:rPr sz="4400" b="0" spc="-5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Architecture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5899785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u="heavy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H</a:t>
            </a:r>
            <a:r>
              <a:rPr sz="2400" b="0" spc="-5" dirty="0">
                <a:latin typeface="Calibri Light"/>
                <a:cs typeface="Calibri Light"/>
              </a:rPr>
              <a:t>adoop </a:t>
            </a:r>
            <a:r>
              <a:rPr sz="2400" b="0" u="heavy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2400" b="0" spc="-10" dirty="0">
                <a:latin typeface="Calibri Light"/>
                <a:cs typeface="Calibri Light"/>
              </a:rPr>
              <a:t>istributed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u="heavy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F</a:t>
            </a:r>
            <a:r>
              <a:rPr sz="2400" b="0" spc="-20" dirty="0">
                <a:latin typeface="Calibri Light"/>
                <a:cs typeface="Calibri Light"/>
              </a:rPr>
              <a:t>ile</a:t>
            </a:r>
            <a:r>
              <a:rPr sz="2400" b="0" u="heavy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2400" b="0" spc="-20" dirty="0">
                <a:latin typeface="Calibri Light"/>
                <a:cs typeface="Calibri Light"/>
              </a:rPr>
              <a:t>ystem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35" dirty="0">
                <a:latin typeface="Calibri Light"/>
                <a:cs typeface="Calibri Light"/>
              </a:rPr>
              <a:t>Tailored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dirty="0">
                <a:latin typeface="Calibri Light"/>
                <a:cs typeface="Calibri Light"/>
              </a:rPr>
              <a:t>needs </a:t>
            </a:r>
            <a:r>
              <a:rPr sz="2400" b="0" spc="-5" dirty="0">
                <a:latin typeface="Calibri Light"/>
                <a:cs typeface="Calibri Light"/>
              </a:rPr>
              <a:t>of</a:t>
            </a:r>
            <a:r>
              <a:rPr sz="2400" b="0" spc="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MapReduce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35" dirty="0">
                <a:latin typeface="Calibri Light"/>
                <a:cs typeface="Calibri Light"/>
              </a:rPr>
              <a:t>Targeted </a:t>
            </a:r>
            <a:r>
              <a:rPr sz="2400" b="0" spc="-20" dirty="0">
                <a:latin typeface="Calibri Light"/>
                <a:cs typeface="Calibri Light"/>
              </a:rPr>
              <a:t>towards </a:t>
            </a:r>
            <a:r>
              <a:rPr sz="2400" b="0" spc="-15" dirty="0">
                <a:latin typeface="Calibri Light"/>
                <a:cs typeface="Calibri Light"/>
              </a:rPr>
              <a:t>many reads </a:t>
            </a:r>
            <a:r>
              <a:rPr sz="2400" b="0" spc="-5" dirty="0">
                <a:latin typeface="Calibri Light"/>
                <a:cs typeface="Calibri Light"/>
              </a:rPr>
              <a:t>of</a:t>
            </a:r>
            <a:r>
              <a:rPr sz="2400" b="0" spc="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filestreams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20" dirty="0">
                <a:latin typeface="Calibri Light"/>
                <a:cs typeface="Calibri Light"/>
              </a:rPr>
              <a:t>Writes </a:t>
            </a:r>
            <a:r>
              <a:rPr sz="2400" b="0" spc="-15" dirty="0">
                <a:latin typeface="Calibri Light"/>
                <a:cs typeface="Calibri Light"/>
              </a:rPr>
              <a:t>are more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costly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5" dirty="0">
                <a:latin typeface="Calibri Light"/>
                <a:cs typeface="Calibri Light"/>
              </a:rPr>
              <a:t>High </a:t>
            </a:r>
            <a:r>
              <a:rPr sz="2400" b="0" spc="-10" dirty="0">
                <a:latin typeface="Calibri Light"/>
                <a:cs typeface="Calibri Light"/>
              </a:rPr>
              <a:t>degree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15" dirty="0">
                <a:latin typeface="Calibri Light"/>
                <a:cs typeface="Calibri Light"/>
              </a:rPr>
              <a:t>replication </a:t>
            </a:r>
            <a:r>
              <a:rPr sz="2400" b="0" spc="-5" dirty="0">
                <a:latin typeface="Calibri Light"/>
                <a:cs typeface="Calibri Light"/>
              </a:rPr>
              <a:t>(3x </a:t>
            </a:r>
            <a:r>
              <a:rPr sz="2400" b="0" spc="-10" dirty="0">
                <a:latin typeface="Calibri Light"/>
                <a:cs typeface="Calibri Light"/>
              </a:rPr>
              <a:t>by</a:t>
            </a:r>
            <a:r>
              <a:rPr sz="2400" b="0" spc="-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default)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dirty="0">
                <a:latin typeface="Calibri Light"/>
                <a:cs typeface="Calibri Light"/>
              </a:rPr>
              <a:t>No need </a:t>
            </a:r>
            <a:r>
              <a:rPr sz="2400" b="0" spc="-25" dirty="0">
                <a:latin typeface="Calibri Light"/>
                <a:cs typeface="Calibri Light"/>
              </a:rPr>
              <a:t>for </a:t>
            </a:r>
            <a:r>
              <a:rPr sz="2400" b="0" spc="-5" dirty="0">
                <a:latin typeface="Calibri Light"/>
                <a:cs typeface="Calibri Light"/>
              </a:rPr>
              <a:t>RAID on normal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nodes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Large </a:t>
            </a:r>
            <a:r>
              <a:rPr sz="2400" b="0" spc="-15" dirty="0">
                <a:latin typeface="Calibri Light"/>
                <a:cs typeface="Calibri Light"/>
              </a:rPr>
              <a:t>blocksize </a:t>
            </a:r>
            <a:r>
              <a:rPr sz="2400" b="0" spc="-5" dirty="0">
                <a:latin typeface="Calibri Light"/>
                <a:cs typeface="Calibri Light"/>
              </a:rPr>
              <a:t>(64MB)</a:t>
            </a:r>
            <a:endParaRPr sz="2400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Location </a:t>
            </a:r>
            <a:r>
              <a:rPr sz="2400" b="0" spc="-15" dirty="0">
                <a:latin typeface="Calibri Light"/>
                <a:cs typeface="Calibri Light"/>
              </a:rPr>
              <a:t>awareness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spc="-10" dirty="0">
                <a:latin typeface="Calibri Light"/>
                <a:cs typeface="Calibri Light"/>
              </a:rPr>
              <a:t>DataNodes </a:t>
            </a:r>
            <a:r>
              <a:rPr sz="2400" b="0" spc="-5" dirty="0">
                <a:latin typeface="Calibri Light"/>
                <a:cs typeface="Calibri Light"/>
              </a:rPr>
              <a:t>in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network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98" y="695445"/>
            <a:ext cx="5353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mbria"/>
                <a:cs typeface="Cambria"/>
              </a:rPr>
              <a:t>Hadoop’s</a:t>
            </a:r>
            <a:r>
              <a:rPr sz="4400" b="0" spc="-65" dirty="0">
                <a:latin typeface="Cambria"/>
                <a:cs typeface="Cambria"/>
              </a:rPr>
              <a:t> </a:t>
            </a:r>
            <a:r>
              <a:rPr sz="4400" b="0" spc="-15" dirty="0">
                <a:latin typeface="Cambria"/>
                <a:cs typeface="Cambria"/>
              </a:rPr>
              <a:t>Architecture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3598" y="1752600"/>
            <a:ext cx="11204803" cy="448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5" dirty="0"/>
              <a:t>Distributed, </a:t>
            </a:r>
            <a:r>
              <a:rPr dirty="0"/>
              <a:t>with some</a:t>
            </a:r>
            <a:r>
              <a:rPr spc="-75" dirty="0"/>
              <a:t> </a:t>
            </a:r>
            <a:r>
              <a:rPr spc="-15" dirty="0"/>
              <a:t>centralization</a:t>
            </a:r>
          </a:p>
          <a:p>
            <a:pPr marL="8890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00" dirty="0"/>
          </a:p>
          <a:p>
            <a:pPr marL="307975" marR="115570" indent="-287020">
              <a:lnSpc>
                <a:spcPct val="701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dirty="0"/>
              <a:t>Main nodes of </a:t>
            </a:r>
            <a:r>
              <a:rPr spc="-15" dirty="0"/>
              <a:t>cluster are </a:t>
            </a:r>
            <a:r>
              <a:rPr spc="-10" dirty="0"/>
              <a:t>where most </a:t>
            </a:r>
            <a:r>
              <a:rPr dirty="0"/>
              <a:t>of the </a:t>
            </a:r>
            <a:r>
              <a:rPr spc="-10" dirty="0"/>
              <a:t>computational power </a:t>
            </a:r>
            <a:r>
              <a:rPr dirty="0"/>
              <a:t>and </a:t>
            </a:r>
            <a:r>
              <a:rPr spc="-25" dirty="0"/>
              <a:t>storage </a:t>
            </a:r>
            <a:r>
              <a:rPr spc="-5" dirty="0"/>
              <a:t>of  </a:t>
            </a:r>
            <a:r>
              <a:rPr dirty="0"/>
              <a:t>the </a:t>
            </a:r>
            <a:r>
              <a:rPr spc="-30" dirty="0"/>
              <a:t>system </a:t>
            </a:r>
            <a:r>
              <a:rPr dirty="0"/>
              <a:t>lies</a:t>
            </a:r>
          </a:p>
          <a:p>
            <a:pPr marL="8890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00" dirty="0"/>
          </a:p>
          <a:p>
            <a:pPr marL="307975" marR="621030" indent="-287020">
              <a:lnSpc>
                <a:spcPct val="701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dirty="0"/>
              <a:t>Main nodes run </a:t>
            </a:r>
            <a:r>
              <a:rPr spc="-65" dirty="0"/>
              <a:t>TaskTracker </a:t>
            </a:r>
            <a:r>
              <a:rPr spc="-15" dirty="0"/>
              <a:t>to </a:t>
            </a:r>
            <a:r>
              <a:rPr spc="-5" dirty="0"/>
              <a:t>accept </a:t>
            </a:r>
            <a:r>
              <a:rPr dirty="0"/>
              <a:t>and </a:t>
            </a:r>
            <a:r>
              <a:rPr spc="-10" dirty="0"/>
              <a:t>reply </a:t>
            </a:r>
            <a:r>
              <a:rPr spc="-15" dirty="0"/>
              <a:t>to </a:t>
            </a:r>
            <a:r>
              <a:rPr spc="-5" dirty="0"/>
              <a:t>MapReduce </a:t>
            </a:r>
            <a:r>
              <a:rPr spc="-15" dirty="0"/>
              <a:t>tasks, </a:t>
            </a:r>
            <a:r>
              <a:rPr dirty="0"/>
              <a:t>and also  </a:t>
            </a:r>
            <a:r>
              <a:rPr spc="-30" dirty="0"/>
              <a:t>DataNode </a:t>
            </a:r>
            <a:r>
              <a:rPr spc="-15" dirty="0"/>
              <a:t>to </a:t>
            </a:r>
            <a:r>
              <a:rPr spc="-25" dirty="0"/>
              <a:t>store </a:t>
            </a:r>
            <a:r>
              <a:rPr dirty="0"/>
              <a:t>needed </a:t>
            </a:r>
            <a:r>
              <a:rPr spc="-5" dirty="0"/>
              <a:t>blocks closely </a:t>
            </a:r>
            <a:r>
              <a:rPr dirty="0"/>
              <a:t>as</a:t>
            </a:r>
            <a:r>
              <a:rPr spc="-90" dirty="0"/>
              <a:t> </a:t>
            </a:r>
            <a:r>
              <a:rPr dirty="0"/>
              <a:t>possible</a:t>
            </a:r>
          </a:p>
          <a:p>
            <a:pPr marL="8890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00" dirty="0"/>
          </a:p>
          <a:p>
            <a:pPr marL="307975" marR="5080" indent="-287020">
              <a:lnSpc>
                <a:spcPct val="700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15" dirty="0"/>
              <a:t>Central </a:t>
            </a:r>
            <a:r>
              <a:rPr spc="-20" dirty="0"/>
              <a:t>control </a:t>
            </a:r>
            <a:r>
              <a:rPr dirty="0"/>
              <a:t>node runs </a:t>
            </a:r>
            <a:r>
              <a:rPr spc="-25" dirty="0"/>
              <a:t>NameNode </a:t>
            </a:r>
            <a:r>
              <a:rPr spc="-15" dirty="0"/>
              <a:t>to </a:t>
            </a:r>
            <a:r>
              <a:rPr spc="-25" dirty="0"/>
              <a:t>keep </a:t>
            </a:r>
            <a:r>
              <a:rPr spc="-15" dirty="0"/>
              <a:t>track </a:t>
            </a:r>
            <a:r>
              <a:rPr spc="-5" dirty="0"/>
              <a:t>of </a:t>
            </a:r>
            <a:r>
              <a:rPr spc="-10" dirty="0"/>
              <a:t>HDFS directories </a:t>
            </a:r>
            <a:r>
              <a:rPr dirty="0"/>
              <a:t>&amp; files, and  </a:t>
            </a:r>
            <a:r>
              <a:rPr spc="-50" dirty="0"/>
              <a:t>JobTracker </a:t>
            </a:r>
            <a:r>
              <a:rPr spc="-15" dirty="0"/>
              <a:t>to </a:t>
            </a:r>
            <a:r>
              <a:rPr spc="-10" dirty="0"/>
              <a:t>dispatch compute </a:t>
            </a:r>
            <a:r>
              <a:rPr spc="-15" dirty="0"/>
              <a:t>tasks to</a:t>
            </a:r>
            <a:r>
              <a:rPr spc="-80" dirty="0"/>
              <a:t> </a:t>
            </a:r>
            <a:r>
              <a:rPr spc="-50" dirty="0"/>
              <a:t>TaskTracker</a:t>
            </a:r>
          </a:p>
          <a:p>
            <a:pPr marL="8890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50" dirty="0"/>
          </a:p>
          <a:p>
            <a:pPr marL="307975" indent="-287020">
              <a:lnSpc>
                <a:spcPct val="1000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20" dirty="0"/>
              <a:t>Written </a:t>
            </a:r>
            <a:r>
              <a:rPr dirty="0"/>
              <a:t>in </a:t>
            </a:r>
            <a:r>
              <a:rPr spc="-20" dirty="0"/>
              <a:t>Java, </a:t>
            </a:r>
            <a:r>
              <a:rPr dirty="0"/>
              <a:t>also supports </a:t>
            </a:r>
            <a:r>
              <a:rPr spc="-5" dirty="0"/>
              <a:t>Python </a:t>
            </a:r>
            <a:r>
              <a:rPr dirty="0"/>
              <a:t>and</a:t>
            </a:r>
            <a:r>
              <a:rPr spc="-80" dirty="0"/>
              <a:t> </a:t>
            </a:r>
            <a:r>
              <a:rPr spc="-5" dirty="0"/>
              <a:t>Ruby</a:t>
            </a:r>
          </a:p>
        </p:txBody>
      </p:sp>
      <p:sp>
        <p:nvSpPr>
          <p:cNvPr id="4" name="object 4"/>
          <p:cNvSpPr/>
          <p:nvPr/>
        </p:nvSpPr>
        <p:spPr>
          <a:xfrm>
            <a:off x="9176004" y="5288840"/>
            <a:ext cx="1752600" cy="131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66" y="643819"/>
            <a:ext cx="5605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HDFS network</a:t>
            </a:r>
            <a:r>
              <a:rPr sz="4400" b="0" spc="-5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topology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514893"/>
            <a:ext cx="10812780" cy="1607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HDFS </a:t>
            </a:r>
            <a:r>
              <a:rPr sz="2800" b="0" spc="-30" dirty="0">
                <a:latin typeface="Calibri Light"/>
                <a:cs typeface="Calibri Light"/>
              </a:rPr>
              <a:t>takes </a:t>
            </a:r>
            <a:r>
              <a:rPr sz="2800" b="0" spc="-5" dirty="0">
                <a:latin typeface="Calibri Light"/>
                <a:cs typeface="Calibri Light"/>
              </a:rPr>
              <a:t>a simple</a:t>
            </a:r>
            <a:r>
              <a:rPr sz="2800" b="0" spc="7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approach:</a:t>
            </a:r>
            <a:endParaRPr sz="2800" dirty="0">
              <a:latin typeface="Calibri Light"/>
              <a:cs typeface="Calibri Light"/>
            </a:endParaRPr>
          </a:p>
          <a:p>
            <a:pPr marL="741680" lvl="1" indent="-272415">
              <a:lnSpc>
                <a:spcPct val="100000"/>
              </a:lnSpc>
              <a:spcBef>
                <a:spcPts val="24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b="0" dirty="0">
                <a:latin typeface="Calibri Light"/>
                <a:cs typeface="Calibri Light"/>
              </a:rPr>
              <a:t>See the </a:t>
            </a:r>
            <a:r>
              <a:rPr sz="2400" b="0" spc="-10" dirty="0">
                <a:latin typeface="Calibri Light"/>
                <a:cs typeface="Calibri Light"/>
              </a:rPr>
              <a:t>network </a:t>
            </a:r>
            <a:r>
              <a:rPr sz="2400" b="0" dirty="0">
                <a:latin typeface="Calibri Light"/>
                <a:cs typeface="Calibri Light"/>
              </a:rPr>
              <a:t>as a</a:t>
            </a:r>
            <a:r>
              <a:rPr sz="2400" b="0" spc="-45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tree</a:t>
            </a:r>
            <a:endParaRPr sz="2400" dirty="0">
              <a:latin typeface="Calibri Light"/>
              <a:cs typeface="Calibri Light"/>
            </a:endParaRPr>
          </a:p>
          <a:p>
            <a:pPr marL="742315" lvl="1" indent="-273050">
              <a:lnSpc>
                <a:spcPts val="2735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Distance between two </a:t>
            </a:r>
            <a:r>
              <a:rPr sz="2400" b="0" spc="-5" dirty="0">
                <a:latin typeface="Calibri Light"/>
                <a:cs typeface="Calibri Light"/>
              </a:rPr>
              <a:t>nodes </a:t>
            </a:r>
            <a:r>
              <a:rPr sz="2400" b="0" dirty="0">
                <a:latin typeface="Calibri Light"/>
                <a:cs typeface="Calibri Light"/>
              </a:rPr>
              <a:t>is the sum </a:t>
            </a:r>
            <a:r>
              <a:rPr sz="2400" b="0" spc="-5" dirty="0">
                <a:latin typeface="Calibri Light"/>
                <a:cs typeface="Calibri Light"/>
              </a:rPr>
              <a:t>of </a:t>
            </a:r>
            <a:r>
              <a:rPr sz="2400" b="0" dirty="0">
                <a:latin typeface="Calibri Light"/>
                <a:cs typeface="Calibri Light"/>
              </a:rPr>
              <a:t>their </a:t>
            </a:r>
            <a:r>
              <a:rPr sz="2400" b="0" spc="-10" dirty="0">
                <a:latin typeface="Calibri Light"/>
                <a:cs typeface="Calibri Light"/>
              </a:rPr>
              <a:t>distances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5" dirty="0">
                <a:latin typeface="Calibri Light"/>
                <a:cs typeface="Calibri Light"/>
              </a:rPr>
              <a:t>their </a:t>
            </a:r>
            <a:r>
              <a:rPr sz="2400" b="0" spc="-10" dirty="0">
                <a:latin typeface="Calibri Light"/>
                <a:cs typeface="Calibri Light"/>
              </a:rPr>
              <a:t>closest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common</a:t>
            </a:r>
            <a:endParaRPr sz="2400" dirty="0">
              <a:latin typeface="Calibri Light"/>
              <a:cs typeface="Calibri Light"/>
            </a:endParaRPr>
          </a:p>
          <a:p>
            <a:pPr marL="698500">
              <a:lnSpc>
                <a:spcPts val="2735"/>
              </a:lnSpc>
            </a:pPr>
            <a:r>
              <a:rPr sz="2400" b="0" spc="-10" dirty="0">
                <a:latin typeface="Calibri Light"/>
                <a:cs typeface="Calibri Light"/>
              </a:rPr>
              <a:t>ancestor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1007" y="3453384"/>
            <a:ext cx="3657600" cy="3289300"/>
          </a:xfrm>
          <a:custGeom>
            <a:avLst/>
            <a:gdLst/>
            <a:ahLst/>
            <a:cxnLst/>
            <a:rect l="l" t="t" r="r" b="b"/>
            <a:pathLst>
              <a:path w="3657600" h="3289300">
                <a:moveTo>
                  <a:pt x="0" y="3288791"/>
                </a:moveTo>
                <a:lnTo>
                  <a:pt x="3657600" y="3288791"/>
                </a:lnTo>
                <a:lnTo>
                  <a:pt x="3657600" y="0"/>
                </a:lnTo>
                <a:lnTo>
                  <a:pt x="0" y="0"/>
                </a:lnTo>
                <a:lnTo>
                  <a:pt x="0" y="32887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1904" y="3744467"/>
            <a:ext cx="1062355" cy="2376170"/>
          </a:xfrm>
          <a:custGeom>
            <a:avLst/>
            <a:gdLst/>
            <a:ahLst/>
            <a:cxnLst/>
            <a:rect l="l" t="t" r="r" b="b"/>
            <a:pathLst>
              <a:path w="1062354" h="2376170">
                <a:moveTo>
                  <a:pt x="0" y="2375916"/>
                </a:moveTo>
                <a:lnTo>
                  <a:pt x="1062227" y="2375916"/>
                </a:lnTo>
                <a:lnTo>
                  <a:pt x="1062227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6622" y="377266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Rack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9356" y="4370832"/>
            <a:ext cx="687324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9356" y="4475734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822"/>
                </a:lnTo>
                <a:lnTo>
                  <a:pt x="586644" y="74168"/>
                </a:lnTo>
                <a:lnTo>
                  <a:pt x="535779" y="86980"/>
                </a:lnTo>
                <a:lnTo>
                  <a:pt x="477404" y="96654"/>
                </a:lnTo>
                <a:lnTo>
                  <a:pt x="412904" y="102769"/>
                </a:lnTo>
                <a:lnTo>
                  <a:pt x="343662" y="104902"/>
                </a:lnTo>
                <a:lnTo>
                  <a:pt x="274419" y="102769"/>
                </a:lnTo>
                <a:lnTo>
                  <a:pt x="209919" y="96654"/>
                </a:lnTo>
                <a:lnTo>
                  <a:pt x="151544" y="86980"/>
                </a:lnTo>
                <a:lnTo>
                  <a:pt x="100679" y="74168"/>
                </a:lnTo>
                <a:lnTo>
                  <a:pt x="58708" y="58641"/>
                </a:lnTo>
                <a:lnTo>
                  <a:pt x="6984" y="21134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9356" y="4370832"/>
            <a:ext cx="687705" cy="629920"/>
          </a:xfrm>
          <a:custGeom>
            <a:avLst/>
            <a:gdLst/>
            <a:ahLst/>
            <a:cxnLst/>
            <a:rect l="l" t="t" r="r" b="b"/>
            <a:pathLst>
              <a:path w="687704" h="629920">
                <a:moveTo>
                  <a:pt x="0" y="104902"/>
                </a:moveTo>
                <a:lnTo>
                  <a:pt x="27015" y="64079"/>
                </a:lnTo>
                <a:lnTo>
                  <a:pt x="100679" y="30734"/>
                </a:lnTo>
                <a:lnTo>
                  <a:pt x="151544" y="17921"/>
                </a:lnTo>
                <a:lnTo>
                  <a:pt x="209919" y="8247"/>
                </a:lnTo>
                <a:lnTo>
                  <a:pt x="274419" y="2132"/>
                </a:lnTo>
                <a:lnTo>
                  <a:pt x="343662" y="0"/>
                </a:lnTo>
                <a:lnTo>
                  <a:pt x="412904" y="2132"/>
                </a:lnTo>
                <a:lnTo>
                  <a:pt x="477404" y="8247"/>
                </a:lnTo>
                <a:lnTo>
                  <a:pt x="535779" y="17921"/>
                </a:lnTo>
                <a:lnTo>
                  <a:pt x="586644" y="30734"/>
                </a:lnTo>
                <a:lnTo>
                  <a:pt x="628615" y="46260"/>
                </a:lnTo>
                <a:lnTo>
                  <a:pt x="680339" y="83767"/>
                </a:lnTo>
                <a:lnTo>
                  <a:pt x="687324" y="104902"/>
                </a:lnTo>
                <a:lnTo>
                  <a:pt x="687324" y="524510"/>
                </a:lnTo>
                <a:lnTo>
                  <a:pt x="660308" y="565332"/>
                </a:lnTo>
                <a:lnTo>
                  <a:pt x="586644" y="598678"/>
                </a:lnTo>
                <a:lnTo>
                  <a:pt x="535779" y="611490"/>
                </a:lnTo>
                <a:lnTo>
                  <a:pt x="477404" y="621164"/>
                </a:lnTo>
                <a:lnTo>
                  <a:pt x="412904" y="627279"/>
                </a:lnTo>
                <a:lnTo>
                  <a:pt x="343662" y="629412"/>
                </a:lnTo>
                <a:lnTo>
                  <a:pt x="274419" y="627279"/>
                </a:lnTo>
                <a:lnTo>
                  <a:pt x="209919" y="621164"/>
                </a:lnTo>
                <a:lnTo>
                  <a:pt x="151544" y="611490"/>
                </a:lnTo>
                <a:lnTo>
                  <a:pt x="100679" y="598678"/>
                </a:lnTo>
                <a:lnTo>
                  <a:pt x="58708" y="583151"/>
                </a:lnTo>
                <a:lnTo>
                  <a:pt x="6984" y="545644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45222" y="4582744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9356" y="5158740"/>
            <a:ext cx="687324" cy="7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9356" y="5278882"/>
            <a:ext cx="687705" cy="120650"/>
          </a:xfrm>
          <a:custGeom>
            <a:avLst/>
            <a:gdLst/>
            <a:ahLst/>
            <a:cxnLst/>
            <a:rect l="l" t="t" r="r" b="b"/>
            <a:pathLst>
              <a:path w="687704" h="120650">
                <a:moveTo>
                  <a:pt x="687324" y="0"/>
                </a:moveTo>
                <a:lnTo>
                  <a:pt x="660308" y="46739"/>
                </a:lnTo>
                <a:lnTo>
                  <a:pt x="586644" y="84931"/>
                </a:lnTo>
                <a:lnTo>
                  <a:pt x="535779" y="99608"/>
                </a:lnTo>
                <a:lnTo>
                  <a:pt x="477404" y="110692"/>
                </a:lnTo>
                <a:lnTo>
                  <a:pt x="412904" y="117698"/>
                </a:lnTo>
                <a:lnTo>
                  <a:pt x="343662" y="120142"/>
                </a:lnTo>
                <a:lnTo>
                  <a:pt x="274419" y="117698"/>
                </a:lnTo>
                <a:lnTo>
                  <a:pt x="209919" y="110692"/>
                </a:lnTo>
                <a:lnTo>
                  <a:pt x="151544" y="99608"/>
                </a:lnTo>
                <a:lnTo>
                  <a:pt x="100679" y="84931"/>
                </a:lnTo>
                <a:lnTo>
                  <a:pt x="58708" y="67146"/>
                </a:lnTo>
                <a:lnTo>
                  <a:pt x="6984" y="24195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9356" y="5158740"/>
            <a:ext cx="687705" cy="721360"/>
          </a:xfrm>
          <a:custGeom>
            <a:avLst/>
            <a:gdLst/>
            <a:ahLst/>
            <a:cxnLst/>
            <a:rect l="l" t="t" r="r" b="b"/>
            <a:pathLst>
              <a:path w="687704" h="721360">
                <a:moveTo>
                  <a:pt x="0" y="120142"/>
                </a:moveTo>
                <a:lnTo>
                  <a:pt x="27015" y="73402"/>
                </a:lnTo>
                <a:lnTo>
                  <a:pt x="100679" y="35210"/>
                </a:lnTo>
                <a:lnTo>
                  <a:pt x="151544" y="20533"/>
                </a:lnTo>
                <a:lnTo>
                  <a:pt x="209919" y="9449"/>
                </a:lnTo>
                <a:lnTo>
                  <a:pt x="274419" y="2443"/>
                </a:lnTo>
                <a:lnTo>
                  <a:pt x="343662" y="0"/>
                </a:lnTo>
                <a:lnTo>
                  <a:pt x="412904" y="2443"/>
                </a:lnTo>
                <a:lnTo>
                  <a:pt x="477404" y="9449"/>
                </a:lnTo>
                <a:lnTo>
                  <a:pt x="535779" y="20533"/>
                </a:lnTo>
                <a:lnTo>
                  <a:pt x="586644" y="35210"/>
                </a:lnTo>
                <a:lnTo>
                  <a:pt x="628615" y="52995"/>
                </a:lnTo>
                <a:lnTo>
                  <a:pt x="680339" y="95946"/>
                </a:lnTo>
                <a:lnTo>
                  <a:pt x="687324" y="120142"/>
                </a:lnTo>
                <a:lnTo>
                  <a:pt x="687324" y="600710"/>
                </a:lnTo>
                <a:lnTo>
                  <a:pt x="660308" y="647476"/>
                </a:lnTo>
                <a:lnTo>
                  <a:pt x="586644" y="685665"/>
                </a:lnTo>
                <a:lnTo>
                  <a:pt x="535779" y="700334"/>
                </a:lnTo>
                <a:lnTo>
                  <a:pt x="477404" y="711411"/>
                </a:lnTo>
                <a:lnTo>
                  <a:pt x="412904" y="718411"/>
                </a:lnTo>
                <a:lnTo>
                  <a:pt x="343662" y="720852"/>
                </a:lnTo>
                <a:lnTo>
                  <a:pt x="274419" y="718411"/>
                </a:lnTo>
                <a:lnTo>
                  <a:pt x="209919" y="711411"/>
                </a:lnTo>
                <a:lnTo>
                  <a:pt x="151544" y="700334"/>
                </a:lnTo>
                <a:lnTo>
                  <a:pt x="100679" y="685665"/>
                </a:lnTo>
                <a:lnTo>
                  <a:pt x="58708" y="667884"/>
                </a:lnTo>
                <a:lnTo>
                  <a:pt x="6984" y="624924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5222" y="5424322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0204" y="3744467"/>
            <a:ext cx="1062355" cy="2376170"/>
          </a:xfrm>
          <a:custGeom>
            <a:avLst/>
            <a:gdLst/>
            <a:ahLst/>
            <a:cxnLst/>
            <a:rect l="l" t="t" r="r" b="b"/>
            <a:pathLst>
              <a:path w="1062354" h="2376170">
                <a:moveTo>
                  <a:pt x="0" y="2375916"/>
                </a:moveTo>
                <a:lnTo>
                  <a:pt x="1062227" y="2375916"/>
                </a:lnTo>
                <a:lnTo>
                  <a:pt x="1062227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55177" y="377266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Rack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77656" y="4370832"/>
            <a:ext cx="687324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77656" y="4475734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822"/>
                </a:lnTo>
                <a:lnTo>
                  <a:pt x="586644" y="74168"/>
                </a:lnTo>
                <a:lnTo>
                  <a:pt x="535779" y="86980"/>
                </a:lnTo>
                <a:lnTo>
                  <a:pt x="477404" y="96654"/>
                </a:lnTo>
                <a:lnTo>
                  <a:pt x="412904" y="102769"/>
                </a:lnTo>
                <a:lnTo>
                  <a:pt x="343662" y="104902"/>
                </a:lnTo>
                <a:lnTo>
                  <a:pt x="274419" y="102769"/>
                </a:lnTo>
                <a:lnTo>
                  <a:pt x="209919" y="96654"/>
                </a:lnTo>
                <a:lnTo>
                  <a:pt x="151544" y="86980"/>
                </a:lnTo>
                <a:lnTo>
                  <a:pt x="100679" y="74168"/>
                </a:lnTo>
                <a:lnTo>
                  <a:pt x="58708" y="58641"/>
                </a:lnTo>
                <a:lnTo>
                  <a:pt x="6984" y="21134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7656" y="4370832"/>
            <a:ext cx="687705" cy="629920"/>
          </a:xfrm>
          <a:custGeom>
            <a:avLst/>
            <a:gdLst/>
            <a:ahLst/>
            <a:cxnLst/>
            <a:rect l="l" t="t" r="r" b="b"/>
            <a:pathLst>
              <a:path w="687704" h="629920">
                <a:moveTo>
                  <a:pt x="0" y="104902"/>
                </a:moveTo>
                <a:lnTo>
                  <a:pt x="27015" y="64079"/>
                </a:lnTo>
                <a:lnTo>
                  <a:pt x="100679" y="30734"/>
                </a:lnTo>
                <a:lnTo>
                  <a:pt x="151544" y="17921"/>
                </a:lnTo>
                <a:lnTo>
                  <a:pt x="209919" y="8247"/>
                </a:lnTo>
                <a:lnTo>
                  <a:pt x="274419" y="2132"/>
                </a:lnTo>
                <a:lnTo>
                  <a:pt x="343662" y="0"/>
                </a:lnTo>
                <a:lnTo>
                  <a:pt x="412904" y="2132"/>
                </a:lnTo>
                <a:lnTo>
                  <a:pt x="477404" y="8247"/>
                </a:lnTo>
                <a:lnTo>
                  <a:pt x="535779" y="17921"/>
                </a:lnTo>
                <a:lnTo>
                  <a:pt x="586644" y="30734"/>
                </a:lnTo>
                <a:lnTo>
                  <a:pt x="628615" y="46260"/>
                </a:lnTo>
                <a:lnTo>
                  <a:pt x="680339" y="83767"/>
                </a:lnTo>
                <a:lnTo>
                  <a:pt x="687324" y="104902"/>
                </a:lnTo>
                <a:lnTo>
                  <a:pt x="687324" y="524510"/>
                </a:lnTo>
                <a:lnTo>
                  <a:pt x="660308" y="565332"/>
                </a:lnTo>
                <a:lnTo>
                  <a:pt x="586644" y="598678"/>
                </a:lnTo>
                <a:lnTo>
                  <a:pt x="535779" y="611490"/>
                </a:lnTo>
                <a:lnTo>
                  <a:pt x="477404" y="621164"/>
                </a:lnTo>
                <a:lnTo>
                  <a:pt x="412904" y="627279"/>
                </a:lnTo>
                <a:lnTo>
                  <a:pt x="343662" y="629412"/>
                </a:lnTo>
                <a:lnTo>
                  <a:pt x="274419" y="627279"/>
                </a:lnTo>
                <a:lnTo>
                  <a:pt x="209919" y="621164"/>
                </a:lnTo>
                <a:lnTo>
                  <a:pt x="151544" y="611490"/>
                </a:lnTo>
                <a:lnTo>
                  <a:pt x="100679" y="598678"/>
                </a:lnTo>
                <a:lnTo>
                  <a:pt x="58708" y="583151"/>
                </a:lnTo>
                <a:lnTo>
                  <a:pt x="6984" y="545644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83522" y="4582744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77656" y="5158740"/>
            <a:ext cx="687324" cy="7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77656" y="5278882"/>
            <a:ext cx="687705" cy="120650"/>
          </a:xfrm>
          <a:custGeom>
            <a:avLst/>
            <a:gdLst/>
            <a:ahLst/>
            <a:cxnLst/>
            <a:rect l="l" t="t" r="r" b="b"/>
            <a:pathLst>
              <a:path w="687704" h="120650">
                <a:moveTo>
                  <a:pt x="687324" y="0"/>
                </a:moveTo>
                <a:lnTo>
                  <a:pt x="660308" y="46739"/>
                </a:lnTo>
                <a:lnTo>
                  <a:pt x="586644" y="84931"/>
                </a:lnTo>
                <a:lnTo>
                  <a:pt x="535779" y="99608"/>
                </a:lnTo>
                <a:lnTo>
                  <a:pt x="477404" y="110692"/>
                </a:lnTo>
                <a:lnTo>
                  <a:pt x="412904" y="117698"/>
                </a:lnTo>
                <a:lnTo>
                  <a:pt x="343662" y="120142"/>
                </a:lnTo>
                <a:lnTo>
                  <a:pt x="274419" y="117698"/>
                </a:lnTo>
                <a:lnTo>
                  <a:pt x="209919" y="110692"/>
                </a:lnTo>
                <a:lnTo>
                  <a:pt x="151544" y="99608"/>
                </a:lnTo>
                <a:lnTo>
                  <a:pt x="100679" y="84931"/>
                </a:lnTo>
                <a:lnTo>
                  <a:pt x="58708" y="67146"/>
                </a:lnTo>
                <a:lnTo>
                  <a:pt x="6984" y="24195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77656" y="5158740"/>
            <a:ext cx="687705" cy="721360"/>
          </a:xfrm>
          <a:custGeom>
            <a:avLst/>
            <a:gdLst/>
            <a:ahLst/>
            <a:cxnLst/>
            <a:rect l="l" t="t" r="r" b="b"/>
            <a:pathLst>
              <a:path w="687704" h="721360">
                <a:moveTo>
                  <a:pt x="0" y="120142"/>
                </a:moveTo>
                <a:lnTo>
                  <a:pt x="27015" y="73402"/>
                </a:lnTo>
                <a:lnTo>
                  <a:pt x="100679" y="35210"/>
                </a:lnTo>
                <a:lnTo>
                  <a:pt x="151544" y="20533"/>
                </a:lnTo>
                <a:lnTo>
                  <a:pt x="209919" y="9449"/>
                </a:lnTo>
                <a:lnTo>
                  <a:pt x="274419" y="2443"/>
                </a:lnTo>
                <a:lnTo>
                  <a:pt x="343662" y="0"/>
                </a:lnTo>
                <a:lnTo>
                  <a:pt x="412904" y="2443"/>
                </a:lnTo>
                <a:lnTo>
                  <a:pt x="477404" y="9449"/>
                </a:lnTo>
                <a:lnTo>
                  <a:pt x="535779" y="20533"/>
                </a:lnTo>
                <a:lnTo>
                  <a:pt x="586644" y="35210"/>
                </a:lnTo>
                <a:lnTo>
                  <a:pt x="628615" y="52995"/>
                </a:lnTo>
                <a:lnTo>
                  <a:pt x="680339" y="95946"/>
                </a:lnTo>
                <a:lnTo>
                  <a:pt x="687324" y="120142"/>
                </a:lnTo>
                <a:lnTo>
                  <a:pt x="687324" y="600710"/>
                </a:lnTo>
                <a:lnTo>
                  <a:pt x="660308" y="647476"/>
                </a:lnTo>
                <a:lnTo>
                  <a:pt x="586644" y="685665"/>
                </a:lnTo>
                <a:lnTo>
                  <a:pt x="535779" y="700334"/>
                </a:lnTo>
                <a:lnTo>
                  <a:pt x="477404" y="711411"/>
                </a:lnTo>
                <a:lnTo>
                  <a:pt x="412904" y="718411"/>
                </a:lnTo>
                <a:lnTo>
                  <a:pt x="343662" y="720852"/>
                </a:lnTo>
                <a:lnTo>
                  <a:pt x="274419" y="718411"/>
                </a:lnTo>
                <a:lnTo>
                  <a:pt x="209919" y="711411"/>
                </a:lnTo>
                <a:lnTo>
                  <a:pt x="151544" y="700334"/>
                </a:lnTo>
                <a:lnTo>
                  <a:pt x="100679" y="685665"/>
                </a:lnTo>
                <a:lnTo>
                  <a:pt x="58708" y="667884"/>
                </a:lnTo>
                <a:lnTo>
                  <a:pt x="6984" y="624924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83522" y="5424322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94142" y="6306413"/>
            <a:ext cx="139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 center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74392" y="3471670"/>
            <a:ext cx="3657600" cy="3289300"/>
          </a:xfrm>
          <a:custGeom>
            <a:avLst/>
            <a:gdLst/>
            <a:ahLst/>
            <a:cxnLst/>
            <a:rect l="l" t="t" r="r" b="b"/>
            <a:pathLst>
              <a:path w="3657600" h="3289300">
                <a:moveTo>
                  <a:pt x="0" y="3288791"/>
                </a:moveTo>
                <a:lnTo>
                  <a:pt x="3657600" y="3288791"/>
                </a:lnTo>
                <a:lnTo>
                  <a:pt x="3657600" y="0"/>
                </a:lnTo>
                <a:lnTo>
                  <a:pt x="0" y="0"/>
                </a:lnTo>
                <a:lnTo>
                  <a:pt x="0" y="32887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86811" y="3739896"/>
            <a:ext cx="1062355" cy="2374900"/>
          </a:xfrm>
          <a:custGeom>
            <a:avLst/>
            <a:gdLst/>
            <a:ahLst/>
            <a:cxnLst/>
            <a:rect l="l" t="t" r="r" b="b"/>
            <a:pathLst>
              <a:path w="1062354" h="2374900">
                <a:moveTo>
                  <a:pt x="0" y="2374391"/>
                </a:moveTo>
                <a:lnTo>
                  <a:pt x="1062227" y="2374391"/>
                </a:lnTo>
                <a:lnTo>
                  <a:pt x="1062227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03982" y="3757625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Rack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74264" y="4364735"/>
            <a:ext cx="687324" cy="630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4264" y="4469891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915"/>
                </a:lnTo>
                <a:lnTo>
                  <a:pt x="586644" y="74342"/>
                </a:lnTo>
                <a:lnTo>
                  <a:pt x="535779" y="87187"/>
                </a:lnTo>
                <a:lnTo>
                  <a:pt x="477404" y="96887"/>
                </a:lnTo>
                <a:lnTo>
                  <a:pt x="412904" y="103018"/>
                </a:lnTo>
                <a:lnTo>
                  <a:pt x="343662" y="105155"/>
                </a:lnTo>
                <a:lnTo>
                  <a:pt x="274419" y="103018"/>
                </a:lnTo>
                <a:lnTo>
                  <a:pt x="209919" y="96887"/>
                </a:lnTo>
                <a:lnTo>
                  <a:pt x="151544" y="87187"/>
                </a:lnTo>
                <a:lnTo>
                  <a:pt x="100679" y="74342"/>
                </a:lnTo>
                <a:lnTo>
                  <a:pt x="58708" y="58777"/>
                </a:lnTo>
                <a:lnTo>
                  <a:pt x="6984" y="2118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4264" y="4364735"/>
            <a:ext cx="687705" cy="631190"/>
          </a:xfrm>
          <a:custGeom>
            <a:avLst/>
            <a:gdLst/>
            <a:ahLst/>
            <a:cxnLst/>
            <a:rect l="l" t="t" r="r" b="b"/>
            <a:pathLst>
              <a:path w="687704" h="631189">
                <a:moveTo>
                  <a:pt x="0" y="105156"/>
                </a:moveTo>
                <a:lnTo>
                  <a:pt x="27015" y="64240"/>
                </a:lnTo>
                <a:lnTo>
                  <a:pt x="100679" y="30813"/>
                </a:lnTo>
                <a:lnTo>
                  <a:pt x="151544" y="17968"/>
                </a:lnTo>
                <a:lnTo>
                  <a:pt x="209919" y="8268"/>
                </a:lnTo>
                <a:lnTo>
                  <a:pt x="274419" y="2137"/>
                </a:lnTo>
                <a:lnTo>
                  <a:pt x="343662" y="0"/>
                </a:lnTo>
                <a:lnTo>
                  <a:pt x="412904" y="2137"/>
                </a:lnTo>
                <a:lnTo>
                  <a:pt x="477404" y="8268"/>
                </a:lnTo>
                <a:lnTo>
                  <a:pt x="535779" y="17968"/>
                </a:lnTo>
                <a:lnTo>
                  <a:pt x="586644" y="30813"/>
                </a:lnTo>
                <a:lnTo>
                  <a:pt x="628615" y="46378"/>
                </a:lnTo>
                <a:lnTo>
                  <a:pt x="680339" y="83974"/>
                </a:lnTo>
                <a:lnTo>
                  <a:pt x="687324" y="105156"/>
                </a:lnTo>
                <a:lnTo>
                  <a:pt x="687324" y="525780"/>
                </a:lnTo>
                <a:lnTo>
                  <a:pt x="660308" y="566695"/>
                </a:lnTo>
                <a:lnTo>
                  <a:pt x="586644" y="600122"/>
                </a:lnTo>
                <a:lnTo>
                  <a:pt x="535779" y="612967"/>
                </a:lnTo>
                <a:lnTo>
                  <a:pt x="477404" y="622667"/>
                </a:lnTo>
                <a:lnTo>
                  <a:pt x="412904" y="628798"/>
                </a:lnTo>
                <a:lnTo>
                  <a:pt x="343662" y="630936"/>
                </a:lnTo>
                <a:lnTo>
                  <a:pt x="274419" y="628798"/>
                </a:lnTo>
                <a:lnTo>
                  <a:pt x="209919" y="622667"/>
                </a:lnTo>
                <a:lnTo>
                  <a:pt x="151544" y="612967"/>
                </a:lnTo>
                <a:lnTo>
                  <a:pt x="100679" y="600122"/>
                </a:lnTo>
                <a:lnTo>
                  <a:pt x="58708" y="584557"/>
                </a:lnTo>
                <a:lnTo>
                  <a:pt x="6984" y="546961"/>
                </a:lnTo>
                <a:lnTo>
                  <a:pt x="0" y="525780"/>
                </a:lnTo>
                <a:lnTo>
                  <a:pt x="0" y="10515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86480" y="4568697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74264" y="5154167"/>
            <a:ext cx="687324" cy="719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4264" y="5274055"/>
            <a:ext cx="687705" cy="120014"/>
          </a:xfrm>
          <a:custGeom>
            <a:avLst/>
            <a:gdLst/>
            <a:ahLst/>
            <a:cxnLst/>
            <a:rect l="l" t="t" r="r" b="b"/>
            <a:pathLst>
              <a:path w="687704" h="120014">
                <a:moveTo>
                  <a:pt x="687324" y="0"/>
                </a:moveTo>
                <a:lnTo>
                  <a:pt x="660308" y="46646"/>
                </a:lnTo>
                <a:lnTo>
                  <a:pt x="586644" y="84756"/>
                </a:lnTo>
                <a:lnTo>
                  <a:pt x="535779" y="99401"/>
                </a:lnTo>
                <a:lnTo>
                  <a:pt x="477404" y="110460"/>
                </a:lnTo>
                <a:lnTo>
                  <a:pt x="412904" y="117450"/>
                </a:lnTo>
                <a:lnTo>
                  <a:pt x="343662" y="119888"/>
                </a:lnTo>
                <a:lnTo>
                  <a:pt x="274419" y="117450"/>
                </a:lnTo>
                <a:lnTo>
                  <a:pt x="209919" y="110460"/>
                </a:lnTo>
                <a:lnTo>
                  <a:pt x="151544" y="99401"/>
                </a:lnTo>
                <a:lnTo>
                  <a:pt x="100679" y="84756"/>
                </a:lnTo>
                <a:lnTo>
                  <a:pt x="58708" y="67010"/>
                </a:lnTo>
                <a:lnTo>
                  <a:pt x="6984" y="24148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74264" y="5154167"/>
            <a:ext cx="687705" cy="719455"/>
          </a:xfrm>
          <a:custGeom>
            <a:avLst/>
            <a:gdLst/>
            <a:ahLst/>
            <a:cxnLst/>
            <a:rect l="l" t="t" r="r" b="b"/>
            <a:pathLst>
              <a:path w="687704" h="719454">
                <a:moveTo>
                  <a:pt x="0" y="119887"/>
                </a:moveTo>
                <a:lnTo>
                  <a:pt x="27015" y="73241"/>
                </a:lnTo>
                <a:lnTo>
                  <a:pt x="100679" y="35131"/>
                </a:lnTo>
                <a:lnTo>
                  <a:pt x="151544" y="20486"/>
                </a:lnTo>
                <a:lnTo>
                  <a:pt x="209919" y="9427"/>
                </a:lnTo>
                <a:lnTo>
                  <a:pt x="274419" y="2437"/>
                </a:lnTo>
                <a:lnTo>
                  <a:pt x="343662" y="0"/>
                </a:lnTo>
                <a:lnTo>
                  <a:pt x="412904" y="2437"/>
                </a:lnTo>
                <a:lnTo>
                  <a:pt x="477404" y="9427"/>
                </a:lnTo>
                <a:lnTo>
                  <a:pt x="535779" y="20486"/>
                </a:lnTo>
                <a:lnTo>
                  <a:pt x="586644" y="35131"/>
                </a:lnTo>
                <a:lnTo>
                  <a:pt x="628615" y="52877"/>
                </a:lnTo>
                <a:lnTo>
                  <a:pt x="680339" y="95739"/>
                </a:lnTo>
                <a:lnTo>
                  <a:pt x="687324" y="119887"/>
                </a:lnTo>
                <a:lnTo>
                  <a:pt x="687324" y="599439"/>
                </a:lnTo>
                <a:lnTo>
                  <a:pt x="660308" y="646108"/>
                </a:lnTo>
                <a:lnTo>
                  <a:pt x="586644" y="684215"/>
                </a:lnTo>
                <a:lnTo>
                  <a:pt x="535779" y="698854"/>
                </a:lnTo>
                <a:lnTo>
                  <a:pt x="477404" y="709907"/>
                </a:lnTo>
                <a:lnTo>
                  <a:pt x="412904" y="716892"/>
                </a:lnTo>
                <a:lnTo>
                  <a:pt x="343662" y="719327"/>
                </a:lnTo>
                <a:lnTo>
                  <a:pt x="274419" y="716892"/>
                </a:lnTo>
                <a:lnTo>
                  <a:pt x="209919" y="709907"/>
                </a:lnTo>
                <a:lnTo>
                  <a:pt x="151544" y="698854"/>
                </a:lnTo>
                <a:lnTo>
                  <a:pt x="100679" y="684215"/>
                </a:lnTo>
                <a:lnTo>
                  <a:pt x="58708" y="666472"/>
                </a:lnTo>
                <a:lnTo>
                  <a:pt x="6984" y="623603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86480" y="5410301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5111" y="3739896"/>
            <a:ext cx="1062355" cy="2374900"/>
          </a:xfrm>
          <a:custGeom>
            <a:avLst/>
            <a:gdLst/>
            <a:ahLst/>
            <a:cxnLst/>
            <a:rect l="l" t="t" r="r" b="b"/>
            <a:pathLst>
              <a:path w="1062354" h="2374900">
                <a:moveTo>
                  <a:pt x="0" y="2374391"/>
                </a:moveTo>
                <a:lnTo>
                  <a:pt x="1062227" y="2374391"/>
                </a:lnTo>
                <a:lnTo>
                  <a:pt x="1062227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42282" y="3757625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Rack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12564" y="4364735"/>
            <a:ext cx="687324" cy="630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2564" y="4469891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915"/>
                </a:lnTo>
                <a:lnTo>
                  <a:pt x="586644" y="74342"/>
                </a:lnTo>
                <a:lnTo>
                  <a:pt x="535779" y="87187"/>
                </a:lnTo>
                <a:lnTo>
                  <a:pt x="477404" y="96887"/>
                </a:lnTo>
                <a:lnTo>
                  <a:pt x="412904" y="103018"/>
                </a:lnTo>
                <a:lnTo>
                  <a:pt x="343662" y="105155"/>
                </a:lnTo>
                <a:lnTo>
                  <a:pt x="274419" y="103018"/>
                </a:lnTo>
                <a:lnTo>
                  <a:pt x="209919" y="96887"/>
                </a:lnTo>
                <a:lnTo>
                  <a:pt x="151544" y="87187"/>
                </a:lnTo>
                <a:lnTo>
                  <a:pt x="100679" y="74342"/>
                </a:lnTo>
                <a:lnTo>
                  <a:pt x="58708" y="58777"/>
                </a:lnTo>
                <a:lnTo>
                  <a:pt x="6984" y="2118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2564" y="4364735"/>
            <a:ext cx="687705" cy="631190"/>
          </a:xfrm>
          <a:custGeom>
            <a:avLst/>
            <a:gdLst/>
            <a:ahLst/>
            <a:cxnLst/>
            <a:rect l="l" t="t" r="r" b="b"/>
            <a:pathLst>
              <a:path w="687704" h="631189">
                <a:moveTo>
                  <a:pt x="0" y="105156"/>
                </a:moveTo>
                <a:lnTo>
                  <a:pt x="27015" y="64240"/>
                </a:lnTo>
                <a:lnTo>
                  <a:pt x="100679" y="30813"/>
                </a:lnTo>
                <a:lnTo>
                  <a:pt x="151544" y="17968"/>
                </a:lnTo>
                <a:lnTo>
                  <a:pt x="209919" y="8268"/>
                </a:lnTo>
                <a:lnTo>
                  <a:pt x="274419" y="2137"/>
                </a:lnTo>
                <a:lnTo>
                  <a:pt x="343662" y="0"/>
                </a:lnTo>
                <a:lnTo>
                  <a:pt x="412904" y="2137"/>
                </a:lnTo>
                <a:lnTo>
                  <a:pt x="477404" y="8268"/>
                </a:lnTo>
                <a:lnTo>
                  <a:pt x="535779" y="17968"/>
                </a:lnTo>
                <a:lnTo>
                  <a:pt x="586644" y="30813"/>
                </a:lnTo>
                <a:lnTo>
                  <a:pt x="628615" y="46378"/>
                </a:lnTo>
                <a:lnTo>
                  <a:pt x="680339" y="83974"/>
                </a:lnTo>
                <a:lnTo>
                  <a:pt x="687324" y="105156"/>
                </a:lnTo>
                <a:lnTo>
                  <a:pt x="687324" y="525780"/>
                </a:lnTo>
                <a:lnTo>
                  <a:pt x="660308" y="566695"/>
                </a:lnTo>
                <a:lnTo>
                  <a:pt x="586644" y="600122"/>
                </a:lnTo>
                <a:lnTo>
                  <a:pt x="535779" y="612967"/>
                </a:lnTo>
                <a:lnTo>
                  <a:pt x="477404" y="622667"/>
                </a:lnTo>
                <a:lnTo>
                  <a:pt x="412904" y="628798"/>
                </a:lnTo>
                <a:lnTo>
                  <a:pt x="343662" y="630936"/>
                </a:lnTo>
                <a:lnTo>
                  <a:pt x="274419" y="628798"/>
                </a:lnTo>
                <a:lnTo>
                  <a:pt x="209919" y="622667"/>
                </a:lnTo>
                <a:lnTo>
                  <a:pt x="151544" y="612967"/>
                </a:lnTo>
                <a:lnTo>
                  <a:pt x="100679" y="600122"/>
                </a:lnTo>
                <a:lnTo>
                  <a:pt x="58708" y="584557"/>
                </a:lnTo>
                <a:lnTo>
                  <a:pt x="6984" y="546961"/>
                </a:lnTo>
                <a:lnTo>
                  <a:pt x="0" y="525780"/>
                </a:lnTo>
                <a:lnTo>
                  <a:pt x="0" y="10515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25161" y="4568697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12564" y="5154167"/>
            <a:ext cx="687324" cy="719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2564" y="5274055"/>
            <a:ext cx="687705" cy="120014"/>
          </a:xfrm>
          <a:custGeom>
            <a:avLst/>
            <a:gdLst/>
            <a:ahLst/>
            <a:cxnLst/>
            <a:rect l="l" t="t" r="r" b="b"/>
            <a:pathLst>
              <a:path w="687704" h="120014">
                <a:moveTo>
                  <a:pt x="687324" y="0"/>
                </a:moveTo>
                <a:lnTo>
                  <a:pt x="660308" y="46646"/>
                </a:lnTo>
                <a:lnTo>
                  <a:pt x="586644" y="84756"/>
                </a:lnTo>
                <a:lnTo>
                  <a:pt x="535779" y="99401"/>
                </a:lnTo>
                <a:lnTo>
                  <a:pt x="477404" y="110460"/>
                </a:lnTo>
                <a:lnTo>
                  <a:pt x="412904" y="117450"/>
                </a:lnTo>
                <a:lnTo>
                  <a:pt x="343662" y="119888"/>
                </a:lnTo>
                <a:lnTo>
                  <a:pt x="274419" y="117450"/>
                </a:lnTo>
                <a:lnTo>
                  <a:pt x="209919" y="110460"/>
                </a:lnTo>
                <a:lnTo>
                  <a:pt x="151544" y="99401"/>
                </a:lnTo>
                <a:lnTo>
                  <a:pt x="100679" y="84756"/>
                </a:lnTo>
                <a:lnTo>
                  <a:pt x="58708" y="67010"/>
                </a:lnTo>
                <a:lnTo>
                  <a:pt x="6984" y="24148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12564" y="5154167"/>
            <a:ext cx="687705" cy="719455"/>
          </a:xfrm>
          <a:custGeom>
            <a:avLst/>
            <a:gdLst/>
            <a:ahLst/>
            <a:cxnLst/>
            <a:rect l="l" t="t" r="r" b="b"/>
            <a:pathLst>
              <a:path w="687704" h="719454">
                <a:moveTo>
                  <a:pt x="0" y="119887"/>
                </a:moveTo>
                <a:lnTo>
                  <a:pt x="27015" y="73241"/>
                </a:lnTo>
                <a:lnTo>
                  <a:pt x="100679" y="35131"/>
                </a:lnTo>
                <a:lnTo>
                  <a:pt x="151544" y="20486"/>
                </a:lnTo>
                <a:lnTo>
                  <a:pt x="209919" y="9427"/>
                </a:lnTo>
                <a:lnTo>
                  <a:pt x="274419" y="2437"/>
                </a:lnTo>
                <a:lnTo>
                  <a:pt x="343662" y="0"/>
                </a:lnTo>
                <a:lnTo>
                  <a:pt x="412904" y="2437"/>
                </a:lnTo>
                <a:lnTo>
                  <a:pt x="477404" y="9427"/>
                </a:lnTo>
                <a:lnTo>
                  <a:pt x="535779" y="20486"/>
                </a:lnTo>
                <a:lnTo>
                  <a:pt x="586644" y="35131"/>
                </a:lnTo>
                <a:lnTo>
                  <a:pt x="628615" y="52877"/>
                </a:lnTo>
                <a:lnTo>
                  <a:pt x="680339" y="95739"/>
                </a:lnTo>
                <a:lnTo>
                  <a:pt x="687324" y="119887"/>
                </a:lnTo>
                <a:lnTo>
                  <a:pt x="687324" y="599439"/>
                </a:lnTo>
                <a:lnTo>
                  <a:pt x="660308" y="646108"/>
                </a:lnTo>
                <a:lnTo>
                  <a:pt x="586644" y="684215"/>
                </a:lnTo>
                <a:lnTo>
                  <a:pt x="535779" y="698854"/>
                </a:lnTo>
                <a:lnTo>
                  <a:pt x="477404" y="709907"/>
                </a:lnTo>
                <a:lnTo>
                  <a:pt x="412904" y="716892"/>
                </a:lnTo>
                <a:lnTo>
                  <a:pt x="343662" y="719327"/>
                </a:lnTo>
                <a:lnTo>
                  <a:pt x="274419" y="716892"/>
                </a:lnTo>
                <a:lnTo>
                  <a:pt x="209919" y="709907"/>
                </a:lnTo>
                <a:lnTo>
                  <a:pt x="151544" y="698854"/>
                </a:lnTo>
                <a:lnTo>
                  <a:pt x="100679" y="684215"/>
                </a:lnTo>
                <a:lnTo>
                  <a:pt x="58708" y="666472"/>
                </a:lnTo>
                <a:lnTo>
                  <a:pt x="6984" y="623603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25161" y="5410301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8034" y="6300927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 center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118" y="665505"/>
            <a:ext cx="5312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mbria"/>
                <a:cs typeface="Cambria"/>
              </a:rPr>
              <a:t>Google </a:t>
            </a:r>
            <a:r>
              <a:rPr sz="4400" b="0" spc="-10" dirty="0">
                <a:latin typeface="Cambria"/>
                <a:cs typeface="Cambria"/>
              </a:rPr>
              <a:t>search</a:t>
            </a:r>
            <a:r>
              <a:rPr sz="4400" b="0" spc="-75" dirty="0">
                <a:latin typeface="Cambria"/>
                <a:cs typeface="Cambria"/>
              </a:rPr>
              <a:t> </a:t>
            </a:r>
            <a:r>
              <a:rPr sz="4400" b="0" dirty="0">
                <a:latin typeface="Cambria"/>
                <a:cs typeface="Cambria"/>
              </a:rPr>
              <a:t>engines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8689" y="1767839"/>
            <a:ext cx="5219860" cy="1851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8302" y="4182801"/>
            <a:ext cx="5066453" cy="1934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4231" y="2761310"/>
            <a:ext cx="490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1998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6409" y="487235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2013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74" y="762000"/>
            <a:ext cx="8663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HDFS filesystem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66951"/>
            <a:ext cx="9906000" cy="484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ts val="309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110" dirty="0">
                <a:latin typeface="Calibri"/>
                <a:cs typeface="Calibri"/>
              </a:rPr>
              <a:t>List </a:t>
            </a:r>
            <a:r>
              <a:rPr sz="2600" spc="-130" dirty="0">
                <a:latin typeface="Calibri"/>
                <a:cs typeface="Calibri"/>
              </a:rPr>
              <a:t>the </a:t>
            </a:r>
            <a:r>
              <a:rPr sz="2600" spc="-140" dirty="0">
                <a:latin typeface="Calibri"/>
                <a:cs typeface="Calibri"/>
              </a:rPr>
              <a:t>contents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190" dirty="0">
                <a:latin typeface="Calibri"/>
                <a:cs typeface="Calibri"/>
              </a:rPr>
              <a:t>a</a:t>
            </a:r>
            <a:r>
              <a:rPr sz="2600" spc="5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directory</a:t>
            </a:r>
            <a:endParaRPr sz="2600" dirty="0">
              <a:latin typeface="Calibri"/>
              <a:cs typeface="Calibri"/>
            </a:endParaRPr>
          </a:p>
          <a:p>
            <a:pPr marL="926465" lvl="1" indent="-513715">
              <a:lnSpc>
                <a:spcPts val="261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fs</a:t>
            </a:r>
            <a:r>
              <a:rPr sz="22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-ls</a:t>
            </a:r>
            <a:endParaRPr sz="2200" dirty="0">
              <a:latin typeface="Courier New"/>
              <a:cs typeface="Courier New"/>
            </a:endParaRPr>
          </a:p>
          <a:p>
            <a:pPr marL="527685" indent="-515620">
              <a:lnSpc>
                <a:spcPts val="3095"/>
              </a:lnSpc>
              <a:spcBef>
                <a:spcPts val="4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30" dirty="0">
                <a:latin typeface="Calibri"/>
                <a:cs typeface="Calibri"/>
              </a:rPr>
              <a:t>Create </a:t>
            </a:r>
            <a:r>
              <a:rPr sz="2600" spc="19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directory </a:t>
            </a:r>
            <a:r>
              <a:rPr sz="2600" spc="-12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HDFS </a:t>
            </a:r>
            <a:r>
              <a:rPr sz="2600" spc="10" dirty="0">
                <a:latin typeface="Calibri"/>
                <a:cs typeface="Calibri"/>
              </a:rPr>
              <a:t>at </a:t>
            </a:r>
            <a:r>
              <a:rPr sz="2600" spc="-25" dirty="0">
                <a:latin typeface="Calibri"/>
                <a:cs typeface="Calibri"/>
              </a:rPr>
              <a:t>given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path(s)</a:t>
            </a:r>
            <a:endParaRPr sz="2600" dirty="0">
              <a:latin typeface="Calibri"/>
              <a:cs typeface="Calibri"/>
            </a:endParaRPr>
          </a:p>
          <a:p>
            <a:pPr marL="926465" lvl="1" indent="-513715">
              <a:lnSpc>
                <a:spcPts val="2615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fs -mkdir &lt;directory</a:t>
            </a:r>
            <a:r>
              <a:rPr sz="2200" b="1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name&gt;</a:t>
            </a:r>
            <a:endParaRPr sz="22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o"/>
            </a:pPr>
            <a:endParaRPr sz="2650" dirty="0">
              <a:latin typeface="Courier New"/>
              <a:cs typeface="Courier New"/>
            </a:endParaRPr>
          </a:p>
          <a:p>
            <a:pPr marL="527685" indent="-515620">
              <a:lnSpc>
                <a:spcPts val="311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600" spc="25" dirty="0">
                <a:solidFill>
                  <a:srgbClr val="0000FF"/>
                </a:solidFill>
                <a:latin typeface="Calibri"/>
                <a:cs typeface="Calibri"/>
              </a:rPr>
              <a:t>Upload </a:t>
            </a:r>
            <a:r>
              <a:rPr sz="2600" spc="1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download </a:t>
            </a:r>
            <a:r>
              <a:rPr sz="2600" spc="19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sz="2600" spc="-12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6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HDFS</a:t>
            </a:r>
            <a:endParaRPr sz="2600" dirty="0">
              <a:latin typeface="Calibri"/>
              <a:cs typeface="Calibri"/>
            </a:endParaRPr>
          </a:p>
          <a:p>
            <a:pPr marL="926465" lvl="1" indent="-513715">
              <a:lnSpc>
                <a:spcPts val="262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Upload: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fs -put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&lt;local file&gt; &lt;remote</a:t>
            </a:r>
            <a:r>
              <a:rPr sz="2200" b="1" spc="3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path&gt;</a:t>
            </a:r>
            <a:endParaRPr sz="2200" dirty="0">
              <a:latin typeface="Courier New"/>
              <a:cs typeface="Courier New"/>
            </a:endParaRPr>
          </a:p>
          <a:p>
            <a:pPr marL="926465" lvl="1" indent="-513715">
              <a:lnSpc>
                <a:spcPts val="263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200" spc="-50" dirty="0">
                <a:solidFill>
                  <a:srgbClr val="0000FF"/>
                </a:solidFill>
                <a:latin typeface="Calibri"/>
                <a:cs typeface="Calibri"/>
              </a:rPr>
              <a:t>Download: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fs -get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&lt;file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HDFS&gt; &lt;local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path&gt;</a:t>
            </a:r>
            <a:endParaRPr lang="en-US" sz="2200" b="1" spc="-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926465" lvl="1" indent="-513715">
              <a:lnSpc>
                <a:spcPts val="2630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endParaRPr sz="2600" dirty="0">
              <a:latin typeface="Courier New"/>
              <a:cs typeface="Courier New"/>
            </a:endParaRPr>
          </a:p>
          <a:p>
            <a:pPr marL="527685" indent="-515620">
              <a:lnSpc>
                <a:spcPts val="3095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600" spc="40" dirty="0">
                <a:latin typeface="Calibri"/>
                <a:cs typeface="Calibri"/>
              </a:rPr>
              <a:t>See </a:t>
            </a:r>
            <a:r>
              <a:rPr sz="2600" spc="-140" dirty="0">
                <a:latin typeface="Calibri"/>
                <a:cs typeface="Calibri"/>
              </a:rPr>
              <a:t>contents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190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file</a:t>
            </a:r>
            <a:endParaRPr sz="2600" dirty="0">
              <a:latin typeface="Calibri"/>
              <a:cs typeface="Calibri"/>
            </a:endParaRPr>
          </a:p>
          <a:p>
            <a:pPr marL="926465" lvl="1" indent="-513715">
              <a:lnSpc>
                <a:spcPts val="2615"/>
              </a:lnSpc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fs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-cat</a:t>
            </a:r>
            <a:r>
              <a:rPr sz="22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&lt;filename&gt;</a:t>
            </a:r>
            <a:endParaRPr sz="2200" dirty="0">
              <a:latin typeface="Courier New"/>
              <a:cs typeface="Courier New"/>
            </a:endParaRPr>
          </a:p>
          <a:p>
            <a:pPr marL="527685" indent="-515620">
              <a:lnSpc>
                <a:spcPts val="3110"/>
              </a:lnSpc>
              <a:spcBef>
                <a:spcPts val="4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35" dirty="0">
                <a:latin typeface="Calibri"/>
                <a:cs typeface="Calibri"/>
              </a:rPr>
              <a:t>Delete </a:t>
            </a:r>
            <a:r>
              <a:rPr sz="2600" spc="19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file/directory </a:t>
            </a:r>
            <a:r>
              <a:rPr sz="2600" spc="-130" dirty="0">
                <a:latin typeface="Calibri"/>
                <a:cs typeface="Calibri"/>
              </a:rPr>
              <a:t>in</a:t>
            </a:r>
            <a:r>
              <a:rPr sz="2600" spc="2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HDFS</a:t>
            </a:r>
            <a:endParaRPr sz="2600" dirty="0">
              <a:latin typeface="Calibri"/>
              <a:cs typeface="Calibri"/>
            </a:endParaRPr>
          </a:p>
          <a:p>
            <a:pPr marL="853440" lvl="1" indent="-384175">
              <a:lnSpc>
                <a:spcPts val="2630"/>
              </a:lnSpc>
              <a:buClr>
                <a:srgbClr val="000000"/>
              </a:buClr>
              <a:buFont typeface="Courier New"/>
              <a:buChar char="o"/>
              <a:tabLst>
                <a:tab pos="854075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fs -rm/rmr &lt;file or</a:t>
            </a:r>
            <a:r>
              <a:rPr sz="2200" b="1" spc="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directory&gt;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HDFS filesystem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44" y="1524000"/>
            <a:ext cx="7877809" cy="44773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28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800" spc="-105" dirty="0">
                <a:latin typeface="Calibri"/>
                <a:cs typeface="Calibri"/>
              </a:rPr>
              <a:t>Move </a:t>
            </a:r>
            <a:r>
              <a:rPr sz="2800" spc="5" dirty="0">
                <a:latin typeface="Calibri"/>
                <a:cs typeface="Calibri"/>
              </a:rPr>
              <a:t>file </a:t>
            </a:r>
            <a:r>
              <a:rPr sz="2800" spc="-120" dirty="0">
                <a:latin typeface="Calibri"/>
                <a:cs typeface="Calibri"/>
              </a:rPr>
              <a:t>from </a:t>
            </a:r>
            <a:r>
              <a:rPr sz="2800" spc="-110" dirty="0">
                <a:latin typeface="Calibri"/>
                <a:cs typeface="Calibri"/>
              </a:rPr>
              <a:t>source </a:t>
            </a:r>
            <a:r>
              <a:rPr sz="2800" spc="-135" dirty="0">
                <a:latin typeface="Calibri"/>
                <a:cs typeface="Calibri"/>
              </a:rPr>
              <a:t>to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destination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fs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-mv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&lt;src&gt;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&lt;dst&gt;</a:t>
            </a:r>
            <a:endParaRPr sz="2400" dirty="0">
              <a:latin typeface="Courier New"/>
              <a:cs typeface="Courier New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800" spc="-60" dirty="0">
                <a:latin typeface="Calibri"/>
                <a:cs typeface="Calibri"/>
              </a:rPr>
              <a:t>Report </a:t>
            </a:r>
            <a:r>
              <a:rPr sz="2800" spc="-145" dirty="0">
                <a:latin typeface="Calibri"/>
                <a:cs typeface="Calibri"/>
              </a:rPr>
              <a:t>the </a:t>
            </a:r>
            <a:r>
              <a:rPr sz="2800" spc="-155" dirty="0">
                <a:latin typeface="Calibri"/>
                <a:cs typeface="Calibri"/>
              </a:rPr>
              <a:t>amount </a:t>
            </a:r>
            <a:r>
              <a:rPr sz="2800" dirty="0">
                <a:latin typeface="Calibri"/>
                <a:cs typeface="Calibri"/>
              </a:rPr>
              <a:t>of space </a:t>
            </a:r>
            <a:r>
              <a:rPr sz="2800" spc="-85" dirty="0">
                <a:latin typeface="Calibri"/>
                <a:cs typeface="Calibri"/>
              </a:rPr>
              <a:t>used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availability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fs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-df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hdfs:/</a:t>
            </a:r>
            <a:endParaRPr sz="2400" dirty="0">
              <a:latin typeface="Courier New"/>
              <a:cs typeface="Courier New"/>
            </a:endParaRPr>
          </a:p>
          <a:p>
            <a:pPr marL="527685" indent="-515620">
              <a:lnSpc>
                <a:spcPct val="100000"/>
              </a:lnSpc>
              <a:spcBef>
                <a:spcPts val="7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800" spc="-120" dirty="0">
                <a:latin typeface="Calibri"/>
                <a:cs typeface="Calibri"/>
              </a:rPr>
              <a:t>How </a:t>
            </a:r>
            <a:r>
              <a:rPr sz="2800" spc="-204" dirty="0">
                <a:latin typeface="Calibri"/>
                <a:cs typeface="Calibri"/>
              </a:rPr>
              <a:t>much </a:t>
            </a:r>
            <a:r>
              <a:rPr sz="2800" dirty="0">
                <a:latin typeface="Calibri"/>
                <a:cs typeface="Calibri"/>
              </a:rPr>
              <a:t>space </a:t>
            </a:r>
            <a:r>
              <a:rPr sz="2800" spc="200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directory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occupies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fs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-du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-s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-h &lt;dir</a:t>
            </a:r>
            <a:r>
              <a:rPr sz="24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name&gt;</a:t>
            </a:r>
            <a:endParaRPr sz="2400" dirty="0">
              <a:latin typeface="Courier New"/>
              <a:cs typeface="Courier New"/>
            </a:endParaRPr>
          </a:p>
          <a:p>
            <a:pPr marL="527685" indent="-515620">
              <a:lnSpc>
                <a:spcPct val="100000"/>
              </a:lnSpc>
              <a:spcBef>
                <a:spcPts val="7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800" spc="10" dirty="0">
                <a:latin typeface="Calibri"/>
                <a:cs typeface="Calibri"/>
              </a:rPr>
              <a:t>Change </a:t>
            </a:r>
            <a:r>
              <a:rPr sz="2800" spc="-100" dirty="0">
                <a:latin typeface="Calibri"/>
                <a:cs typeface="Calibri"/>
              </a:rPr>
              <a:t>permission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files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sudo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fs -chmod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600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&lt;file&gt;</a:t>
            </a:r>
            <a:endParaRPr sz="2400" dirty="0">
              <a:latin typeface="Courier New"/>
              <a:cs typeface="Courier New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 startAt="6"/>
              <a:tabLst>
                <a:tab pos="528320" algn="l"/>
              </a:tabLst>
            </a:pPr>
            <a:r>
              <a:rPr sz="2800" spc="10" dirty="0">
                <a:latin typeface="Calibri"/>
                <a:cs typeface="Calibri"/>
              </a:rPr>
              <a:t>Change </a:t>
            </a:r>
            <a:r>
              <a:rPr sz="2800" spc="-120" dirty="0">
                <a:latin typeface="Calibri"/>
                <a:cs typeface="Calibri"/>
              </a:rPr>
              <a:t>owner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group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files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sudo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hadoop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fs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-chown root:root</a:t>
            </a:r>
            <a:r>
              <a:rPr sz="24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&lt;file&gt;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471" y="781429"/>
            <a:ext cx="76329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*</a:t>
            </a:r>
            <a:r>
              <a:rPr sz="4400" b="0" spc="-5" dirty="0"/>
              <a:t>HDFS admin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471" y="1600200"/>
            <a:ext cx="10805160" cy="2337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DFSAdmin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endParaRPr sz="28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-report: reports basic </a:t>
            </a:r>
            <a:r>
              <a:rPr sz="2400" spc="-15" dirty="0">
                <a:latin typeface="Calibri"/>
                <a:cs typeface="Calibri"/>
              </a:rPr>
              <a:t>statistics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HDFS</a:t>
            </a:r>
            <a:endParaRPr sz="2400" dirty="0">
              <a:latin typeface="Calibri"/>
              <a:cs typeface="Calibri"/>
            </a:endParaRPr>
          </a:p>
          <a:p>
            <a:pPr marL="926465" lvl="1" indent="-513715">
              <a:lnSpc>
                <a:spcPts val="2735"/>
              </a:lnSpc>
              <a:spcBef>
                <a:spcPts val="21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spc="-10" dirty="0">
                <a:latin typeface="Calibri"/>
                <a:cs typeface="Calibri"/>
              </a:rPr>
              <a:t>-safemode: </a:t>
            </a:r>
            <a:r>
              <a:rPr sz="2400" spc="-5" dirty="0">
                <a:latin typeface="Calibri"/>
                <a:cs typeface="Calibri"/>
              </a:rPr>
              <a:t>though usually </a:t>
            </a:r>
            <a:r>
              <a:rPr sz="2400" spc="-10" dirty="0">
                <a:latin typeface="Calibri"/>
                <a:cs typeface="Calibri"/>
              </a:rPr>
              <a:t>not required,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administrator can </a:t>
            </a:r>
            <a:r>
              <a:rPr sz="2400" dirty="0">
                <a:latin typeface="Calibri"/>
                <a:cs typeface="Calibri"/>
              </a:rPr>
              <a:t>manually </a:t>
            </a:r>
            <a:r>
              <a:rPr sz="2400" spc="-10" dirty="0">
                <a:latin typeface="Calibri"/>
                <a:cs typeface="Calibri"/>
              </a:rPr>
              <a:t>enter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926465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leave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safemode</a:t>
            </a:r>
            <a:endParaRPr sz="2400" dirty="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280"/>
              </a:spcBef>
              <a:tabLst>
                <a:tab pos="1327785" algn="l"/>
              </a:tabLst>
            </a:pPr>
            <a:r>
              <a:rPr sz="2000" dirty="0">
                <a:latin typeface="Courier New"/>
                <a:cs typeface="Courier New"/>
              </a:rPr>
              <a:t>o	</a:t>
            </a:r>
            <a:r>
              <a:rPr sz="2000" spc="-40" dirty="0">
                <a:latin typeface="Calibri"/>
                <a:cs typeface="Calibri"/>
              </a:rPr>
              <a:t>enter, </a:t>
            </a:r>
            <a:r>
              <a:rPr sz="2000" spc="-15" dirty="0">
                <a:latin typeface="Calibri"/>
                <a:cs typeface="Calibri"/>
              </a:rPr>
              <a:t>leave, </a:t>
            </a:r>
            <a:r>
              <a:rPr sz="2000" spc="-5" dirty="0">
                <a:latin typeface="Calibri"/>
                <a:cs typeface="Calibri"/>
              </a:rPr>
              <a:t>get,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wait</a:t>
            </a:r>
            <a:endParaRPr sz="2000" dirty="0">
              <a:latin typeface="Calibri"/>
              <a:cs typeface="Calibri"/>
            </a:endParaRPr>
          </a:p>
          <a:p>
            <a:pPr marL="926465" lvl="1" indent="-51371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2400" spc="-10" dirty="0">
                <a:latin typeface="Calibri"/>
                <a:cs typeface="Calibri"/>
              </a:rPr>
              <a:t>-refreshNodes: updates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set of hosts allowed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connect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namenode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471" y="4333228"/>
            <a:ext cx="109095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Usage</a:t>
            </a:r>
            <a:r>
              <a:rPr sz="1800" spc="-5" dirty="0">
                <a:latin typeface="Calibri"/>
                <a:cs typeface="Calibri"/>
              </a:rPr>
              <a:t>: hadoop </a:t>
            </a:r>
            <a:r>
              <a:rPr sz="1800" spc="-10" dirty="0">
                <a:latin typeface="Calibri"/>
                <a:cs typeface="Calibri"/>
              </a:rPr>
              <a:t>dfsadmin </a:t>
            </a:r>
            <a:r>
              <a:rPr sz="1800" spc="-5" dirty="0">
                <a:latin typeface="Calibri"/>
                <a:cs typeface="Calibri"/>
              </a:rPr>
              <a:t>[-report] </a:t>
            </a:r>
            <a:r>
              <a:rPr sz="1800" spc="-10" dirty="0">
                <a:latin typeface="Calibri"/>
                <a:cs typeface="Calibri"/>
              </a:rPr>
              <a:t>[-safemode enter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10" dirty="0">
                <a:latin typeface="Calibri"/>
                <a:cs typeface="Calibri"/>
              </a:rPr>
              <a:t>leave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10" dirty="0">
                <a:latin typeface="Calibri"/>
                <a:cs typeface="Calibri"/>
              </a:rPr>
              <a:t>wait] </a:t>
            </a:r>
            <a:r>
              <a:rPr sz="1800" spc="-5" dirty="0">
                <a:latin typeface="Calibri"/>
                <a:cs typeface="Calibri"/>
              </a:rPr>
              <a:t>[-refreshNodes]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[-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finalizeUpgrade] [-upgradeProgress </a:t>
            </a:r>
            <a:r>
              <a:rPr sz="1800" spc="-15" dirty="0">
                <a:latin typeface="Calibri"/>
                <a:cs typeface="Calibri"/>
              </a:rPr>
              <a:t>status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10" dirty="0">
                <a:latin typeface="Calibri"/>
                <a:cs typeface="Calibri"/>
              </a:rPr>
              <a:t>details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15" dirty="0">
                <a:latin typeface="Calibri"/>
                <a:cs typeface="Calibri"/>
              </a:rPr>
              <a:t>force] </a:t>
            </a:r>
            <a:r>
              <a:rPr sz="1800" spc="-10" dirty="0">
                <a:latin typeface="Calibri"/>
                <a:cs typeface="Calibri"/>
              </a:rPr>
              <a:t>[-metasave </a:t>
            </a:r>
            <a:r>
              <a:rPr sz="1800" spc="-5" dirty="0">
                <a:latin typeface="Calibri"/>
                <a:cs typeface="Calibri"/>
              </a:rPr>
              <a:t>filename]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[-setQuota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&lt;quota&gt; </a:t>
            </a:r>
            <a:r>
              <a:rPr sz="1800" spc="-5" dirty="0">
                <a:latin typeface="Calibri"/>
                <a:cs typeface="Calibri"/>
              </a:rPr>
              <a:t>&lt;dirname&gt;...&lt;dirname&gt;] [-clrQuota &lt;dirname&gt;...&lt;dirname&gt;] </a:t>
            </a:r>
            <a:r>
              <a:rPr sz="1800" dirty="0">
                <a:latin typeface="Calibri"/>
                <a:cs typeface="Calibri"/>
              </a:rPr>
              <a:t>[-help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[cmd]]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6" y="164719"/>
            <a:ext cx="2631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Questions?</a:t>
            </a:r>
            <a:endParaRPr sz="440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553" y="1524000"/>
            <a:ext cx="11222990" cy="2169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latin typeface="Calibri Light"/>
                <a:cs typeface="Calibri Light"/>
              </a:rPr>
              <a:t>Historically computation was</a:t>
            </a:r>
            <a:r>
              <a:rPr sz="2800" b="0" spc="3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processor-bound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10" dirty="0">
                <a:latin typeface="Calibri Light"/>
                <a:cs typeface="Calibri Light"/>
              </a:rPr>
              <a:t>volume </a:t>
            </a:r>
            <a:r>
              <a:rPr sz="2400" b="0" dirty="0">
                <a:latin typeface="Calibri Light"/>
                <a:cs typeface="Calibri Light"/>
              </a:rPr>
              <a:t>has been </a:t>
            </a:r>
            <a:r>
              <a:rPr sz="2400" b="0" spc="-15" dirty="0">
                <a:latin typeface="Calibri Light"/>
                <a:cs typeface="Calibri Light"/>
              </a:rPr>
              <a:t>relatively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small</a:t>
            </a:r>
            <a:endParaRPr sz="24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Complicated computations </a:t>
            </a:r>
            <a:r>
              <a:rPr sz="2400" b="0" spc="-15" dirty="0">
                <a:latin typeface="Calibri Light"/>
                <a:cs typeface="Calibri Light"/>
              </a:rPr>
              <a:t>are </a:t>
            </a:r>
            <a:r>
              <a:rPr sz="2400" b="0" spc="-10" dirty="0">
                <a:latin typeface="Calibri Light"/>
                <a:cs typeface="Calibri Light"/>
              </a:rPr>
              <a:t>performed </a:t>
            </a:r>
            <a:r>
              <a:rPr sz="2400" b="0" spc="-5" dirty="0">
                <a:latin typeface="Calibri Light"/>
                <a:cs typeface="Calibri Light"/>
              </a:rPr>
              <a:t>on </a:t>
            </a:r>
            <a:r>
              <a:rPr sz="2400" b="0" spc="-10" dirty="0">
                <a:latin typeface="Calibri Light"/>
                <a:cs typeface="Calibri Light"/>
              </a:rPr>
              <a:t>that </a:t>
            </a:r>
            <a:r>
              <a:rPr sz="2400" b="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Advances </a:t>
            </a:r>
            <a:r>
              <a:rPr sz="2800" b="0" spc="-5" dirty="0">
                <a:latin typeface="Calibri Light"/>
                <a:cs typeface="Calibri Light"/>
              </a:rPr>
              <a:t>in </a:t>
            </a:r>
            <a:r>
              <a:rPr sz="2800" b="0" spc="-15" dirty="0">
                <a:latin typeface="Calibri Light"/>
                <a:cs typeface="Calibri Light"/>
              </a:rPr>
              <a:t>computer </a:t>
            </a:r>
            <a:r>
              <a:rPr sz="2800" b="0" spc="-10" dirty="0">
                <a:latin typeface="Calibri Light"/>
                <a:cs typeface="Calibri Light"/>
              </a:rPr>
              <a:t>technology </a:t>
            </a:r>
            <a:r>
              <a:rPr sz="2800" b="0" spc="-5" dirty="0">
                <a:latin typeface="Calibri Light"/>
                <a:cs typeface="Calibri Light"/>
              </a:rPr>
              <a:t>has </a:t>
            </a:r>
            <a:r>
              <a:rPr sz="2800" b="0" spc="-15" dirty="0">
                <a:latin typeface="Calibri Light"/>
                <a:cs typeface="Calibri Light"/>
              </a:rPr>
              <a:t>historically </a:t>
            </a:r>
            <a:r>
              <a:rPr sz="2800" b="0" spc="-20" dirty="0">
                <a:latin typeface="Calibri Light"/>
                <a:cs typeface="Calibri Light"/>
              </a:rPr>
              <a:t>centered around </a:t>
            </a:r>
            <a:r>
              <a:rPr sz="2800" b="0" spc="-15" dirty="0">
                <a:latin typeface="Calibri Light"/>
                <a:cs typeface="Calibri Light"/>
              </a:rPr>
              <a:t>improving 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0" dirty="0">
                <a:latin typeface="Calibri Light"/>
                <a:cs typeface="Calibri Light"/>
              </a:rPr>
              <a:t>power </a:t>
            </a:r>
            <a:r>
              <a:rPr sz="2800" b="0" spc="-5" dirty="0">
                <a:latin typeface="Calibri Light"/>
                <a:cs typeface="Calibri Light"/>
              </a:rPr>
              <a:t>of a </a:t>
            </a:r>
            <a:r>
              <a:rPr sz="2800" b="0" spc="-10" dirty="0">
                <a:latin typeface="Calibri Light"/>
                <a:cs typeface="Calibri Light"/>
              </a:rPr>
              <a:t>single</a:t>
            </a:r>
            <a:r>
              <a:rPr sz="2800" b="0" spc="4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machine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967" y="762000"/>
            <a:ext cx="6895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Early Large </a:t>
            </a:r>
            <a:r>
              <a:rPr sz="4400" b="0" dirty="0">
                <a:latin typeface="Verdana Pro Cond"/>
                <a:cs typeface="Verdana Pro Cond"/>
              </a:rPr>
              <a:t>Scale</a:t>
            </a:r>
            <a:r>
              <a:rPr sz="4400" b="0" spc="-7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Computing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24000"/>
            <a:ext cx="11201399" cy="18594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1920" marR="5080">
              <a:lnSpc>
                <a:spcPts val="3020"/>
              </a:lnSpc>
              <a:spcBef>
                <a:spcPts val="480"/>
              </a:spcBef>
            </a:pPr>
            <a:r>
              <a:rPr sz="2800" b="0" spc="-45" dirty="0">
                <a:latin typeface="Calibri Light"/>
                <a:cs typeface="Calibri Light"/>
              </a:rPr>
              <a:t>“You </a:t>
            </a:r>
            <a:r>
              <a:rPr sz="2800" b="0" spc="-5" dirty="0">
                <a:latin typeface="Calibri Light"/>
                <a:cs typeface="Calibri Light"/>
              </a:rPr>
              <a:t>know </a:t>
            </a:r>
            <a:r>
              <a:rPr sz="2800" b="0" spc="-20" dirty="0">
                <a:latin typeface="Calibri Light"/>
                <a:cs typeface="Calibri Light"/>
              </a:rPr>
              <a:t>you have </a:t>
            </a:r>
            <a:r>
              <a:rPr sz="2800" b="0" spc="-5" dirty="0">
                <a:latin typeface="Calibri Light"/>
                <a:cs typeface="Calibri Light"/>
              </a:rPr>
              <a:t>a </a:t>
            </a:r>
            <a:r>
              <a:rPr sz="2800" b="0" spc="-10" dirty="0">
                <a:latin typeface="Calibri Light"/>
                <a:cs typeface="Calibri Light"/>
              </a:rPr>
              <a:t>distributed </a:t>
            </a:r>
            <a:r>
              <a:rPr sz="2800" b="0" spc="-30" dirty="0">
                <a:latin typeface="Calibri Light"/>
                <a:cs typeface="Calibri Light"/>
              </a:rPr>
              <a:t>system </a:t>
            </a:r>
            <a:r>
              <a:rPr sz="2800" b="0" spc="-5" dirty="0">
                <a:latin typeface="Calibri Light"/>
                <a:cs typeface="Calibri Light"/>
              </a:rPr>
              <a:t>when the </a:t>
            </a:r>
            <a:r>
              <a:rPr sz="2800" b="0" spc="-15" dirty="0">
                <a:latin typeface="Calibri Light"/>
                <a:cs typeface="Calibri Light"/>
              </a:rPr>
              <a:t>crash </a:t>
            </a:r>
            <a:r>
              <a:rPr sz="2800" b="0" spc="-5" dirty="0">
                <a:latin typeface="Calibri Light"/>
                <a:cs typeface="Calibri Light"/>
              </a:rPr>
              <a:t>of a </a:t>
            </a:r>
            <a:r>
              <a:rPr sz="2800" b="0" spc="-15" dirty="0">
                <a:latin typeface="Calibri Light"/>
                <a:cs typeface="Calibri Light"/>
              </a:rPr>
              <a:t>computer  </a:t>
            </a:r>
            <a:r>
              <a:rPr sz="2800" b="0" spc="-20" dirty="0">
                <a:latin typeface="Calibri Light"/>
                <a:cs typeface="Calibri Light"/>
              </a:rPr>
              <a:t>you’ve</a:t>
            </a:r>
            <a:r>
              <a:rPr sz="2800" b="0" spc="-10" dirty="0">
                <a:latin typeface="Calibri Light"/>
                <a:cs typeface="Calibri Light"/>
              </a:rPr>
              <a:t> never</a:t>
            </a:r>
            <a:r>
              <a:rPr lang="en-US" sz="280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heard </a:t>
            </a:r>
            <a:r>
              <a:rPr sz="2800" b="0" spc="-5" dirty="0">
                <a:latin typeface="Calibri Light"/>
                <a:cs typeface="Calibri Light"/>
              </a:rPr>
              <a:t>of </a:t>
            </a:r>
            <a:r>
              <a:rPr sz="2800" b="0" spc="-20" dirty="0">
                <a:latin typeface="Calibri Light"/>
                <a:cs typeface="Calibri Light"/>
              </a:rPr>
              <a:t>stops </a:t>
            </a:r>
            <a:r>
              <a:rPr sz="2800" b="0" spc="-15" dirty="0">
                <a:latin typeface="Calibri Light"/>
                <a:cs typeface="Calibri Light"/>
              </a:rPr>
              <a:t>you </a:t>
            </a:r>
            <a:r>
              <a:rPr sz="2800" b="0" spc="-20" dirty="0">
                <a:latin typeface="Calibri Light"/>
                <a:cs typeface="Calibri Light"/>
              </a:rPr>
              <a:t>from </a:t>
            </a:r>
            <a:r>
              <a:rPr sz="2800" b="0" spc="-15" dirty="0">
                <a:latin typeface="Calibri Light"/>
                <a:cs typeface="Calibri Light"/>
              </a:rPr>
              <a:t>getting </a:t>
            </a:r>
            <a:r>
              <a:rPr sz="2800" b="0" spc="-25" dirty="0">
                <a:latin typeface="Calibri Light"/>
                <a:cs typeface="Calibri Light"/>
              </a:rPr>
              <a:t>any </a:t>
            </a:r>
            <a:r>
              <a:rPr sz="2800" b="0" spc="-15" dirty="0">
                <a:latin typeface="Calibri Light"/>
                <a:cs typeface="Calibri Light"/>
              </a:rPr>
              <a:t>work </a:t>
            </a:r>
            <a:r>
              <a:rPr sz="2800" b="0" spc="-40" dirty="0">
                <a:latin typeface="Calibri Light"/>
                <a:cs typeface="Calibri Light"/>
              </a:rPr>
              <a:t>done.” </a:t>
            </a:r>
            <a:r>
              <a:rPr sz="2800" b="0" spc="-5" dirty="0">
                <a:latin typeface="Calibri Light"/>
                <a:cs typeface="Calibri Light"/>
              </a:rPr>
              <a:t>–Leslie</a:t>
            </a:r>
            <a:r>
              <a:rPr sz="2800" b="0" spc="27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Lamport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Distributed </a:t>
            </a:r>
            <a:r>
              <a:rPr sz="2800" b="0" spc="-25" dirty="0">
                <a:latin typeface="Calibri Light"/>
                <a:cs typeface="Calibri Light"/>
              </a:rPr>
              <a:t>systems </a:t>
            </a:r>
            <a:r>
              <a:rPr sz="2800" b="0" spc="-15" dirty="0">
                <a:latin typeface="Calibri Light"/>
                <a:cs typeface="Calibri Light"/>
              </a:rPr>
              <a:t>must </a:t>
            </a:r>
            <a:r>
              <a:rPr sz="2800" b="0" spc="-5" dirty="0">
                <a:latin typeface="Calibri Light"/>
                <a:cs typeface="Calibri Light"/>
              </a:rPr>
              <a:t>be designed with the </a:t>
            </a:r>
            <a:r>
              <a:rPr sz="2800" b="0" spc="-15" dirty="0">
                <a:latin typeface="Calibri Light"/>
                <a:cs typeface="Calibri Light"/>
              </a:rPr>
              <a:t>expectation </a:t>
            </a:r>
            <a:r>
              <a:rPr sz="2800" b="0" spc="-5" dirty="0">
                <a:latin typeface="Calibri Light"/>
                <a:cs typeface="Calibri Light"/>
              </a:rPr>
              <a:t>of</a:t>
            </a:r>
            <a:r>
              <a:rPr sz="2800" b="0" spc="18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failure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27405"/>
            <a:ext cx="7183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Distributed System:</a:t>
            </a:r>
            <a:r>
              <a:rPr sz="4400" b="0" spc="-60" dirty="0">
                <a:latin typeface="Verdana Pro Cond"/>
                <a:cs typeface="Verdana Pro Cond"/>
              </a:rPr>
              <a:t> </a:t>
            </a:r>
            <a:r>
              <a:rPr sz="4400" b="0" dirty="0">
                <a:latin typeface="Verdana Pro Cond"/>
                <a:cs typeface="Verdana Pro Cond"/>
              </a:rPr>
              <a:t>Problems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042" y="1589380"/>
            <a:ext cx="11257915" cy="1857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If a </a:t>
            </a:r>
            <a:r>
              <a:rPr sz="2800" b="0" spc="-15" dirty="0">
                <a:latin typeface="Calibri Light"/>
                <a:cs typeface="Calibri Light"/>
              </a:rPr>
              <a:t>component fails, </a:t>
            </a:r>
            <a:r>
              <a:rPr sz="2800" b="0" spc="-5" dirty="0">
                <a:latin typeface="Calibri Light"/>
                <a:cs typeface="Calibri Light"/>
              </a:rPr>
              <a:t>it should be able </a:t>
            </a:r>
            <a:r>
              <a:rPr sz="2800" b="0" spc="-15" dirty="0">
                <a:latin typeface="Calibri Light"/>
                <a:cs typeface="Calibri Light"/>
              </a:rPr>
              <a:t>to </a:t>
            </a:r>
            <a:r>
              <a:rPr sz="2800" b="0" spc="-20" dirty="0">
                <a:latin typeface="Calibri Light"/>
                <a:cs typeface="Calibri Light"/>
              </a:rPr>
              <a:t>recover </a:t>
            </a:r>
            <a:r>
              <a:rPr sz="2800" b="0" spc="-5" dirty="0">
                <a:latin typeface="Calibri Light"/>
                <a:cs typeface="Calibri Light"/>
              </a:rPr>
              <a:t>without </a:t>
            </a:r>
            <a:r>
              <a:rPr sz="2800" b="0" spc="-15" dirty="0">
                <a:latin typeface="Calibri Light"/>
                <a:cs typeface="Calibri Light"/>
              </a:rPr>
              <a:t>restarting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entire  </a:t>
            </a:r>
            <a:r>
              <a:rPr sz="2800" b="0" spc="-35" dirty="0">
                <a:latin typeface="Calibri Light"/>
                <a:cs typeface="Calibri Light"/>
              </a:rPr>
              <a:t>system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Component </a:t>
            </a:r>
            <a:r>
              <a:rPr sz="2800" b="0" spc="-20" dirty="0">
                <a:latin typeface="Calibri Light"/>
                <a:cs typeface="Calibri Light"/>
              </a:rPr>
              <a:t>failure </a:t>
            </a:r>
            <a:r>
              <a:rPr sz="2800" b="0" spc="-5" dirty="0">
                <a:latin typeface="Calibri Light"/>
                <a:cs typeface="Calibri Light"/>
              </a:rPr>
              <a:t>or </a:t>
            </a:r>
            <a:r>
              <a:rPr sz="2800" b="0" spc="-20" dirty="0">
                <a:latin typeface="Calibri Light"/>
                <a:cs typeface="Calibri Light"/>
              </a:rPr>
              <a:t>recovery </a:t>
            </a:r>
            <a:r>
              <a:rPr sz="2800" b="0" spc="-5" dirty="0">
                <a:latin typeface="Calibri Light"/>
                <a:cs typeface="Calibri Light"/>
              </a:rPr>
              <a:t>during a job </a:t>
            </a:r>
            <a:r>
              <a:rPr sz="2800" b="0" spc="-15" dirty="0">
                <a:latin typeface="Calibri Light"/>
                <a:cs typeface="Calibri Light"/>
              </a:rPr>
              <a:t>must </a:t>
            </a:r>
            <a:r>
              <a:rPr sz="2800" b="0" spc="-5" dirty="0">
                <a:latin typeface="Calibri Light"/>
                <a:cs typeface="Calibri Light"/>
              </a:rPr>
              <a:t>not </a:t>
            </a:r>
            <a:r>
              <a:rPr sz="2800" b="0" spc="-25" dirty="0">
                <a:latin typeface="Calibri Light"/>
                <a:cs typeface="Calibri Light"/>
              </a:rPr>
              <a:t>affect </a:t>
            </a:r>
            <a:r>
              <a:rPr sz="2800" b="0" spc="-5" dirty="0">
                <a:latin typeface="Calibri Light"/>
                <a:cs typeface="Calibri Light"/>
              </a:rPr>
              <a:t>the final</a:t>
            </a:r>
            <a:r>
              <a:rPr sz="2800" b="0" spc="19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output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5076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Component</a:t>
            </a:r>
            <a:r>
              <a:rPr sz="4400" b="0" spc="-85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Recovery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447800"/>
            <a:ext cx="10802620" cy="291618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Based </a:t>
            </a:r>
            <a:r>
              <a:rPr sz="2800" b="0" spc="-5" dirty="0">
                <a:latin typeface="Calibri Light"/>
                <a:cs typeface="Calibri Light"/>
              </a:rPr>
              <a:t>on </a:t>
            </a:r>
            <a:r>
              <a:rPr sz="2800" b="0" spc="-15" dirty="0">
                <a:latin typeface="Calibri Light"/>
                <a:cs typeface="Calibri Light"/>
              </a:rPr>
              <a:t>work </a:t>
            </a:r>
            <a:r>
              <a:rPr sz="2800" b="0" spc="-5" dirty="0">
                <a:latin typeface="Calibri Light"/>
                <a:cs typeface="Calibri Light"/>
              </a:rPr>
              <a:t>done by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Google </a:t>
            </a:r>
            <a:r>
              <a:rPr sz="2800" b="0" spc="-5" dirty="0">
                <a:latin typeface="Calibri Light"/>
                <a:cs typeface="Calibri Light"/>
              </a:rPr>
              <a:t>in the </a:t>
            </a:r>
            <a:r>
              <a:rPr sz="2800" b="0" spc="-10" dirty="0">
                <a:latin typeface="Calibri Light"/>
                <a:cs typeface="Calibri Light"/>
              </a:rPr>
              <a:t>early</a:t>
            </a:r>
            <a:r>
              <a:rPr sz="2800" b="0" spc="6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2000s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25" dirty="0">
                <a:latin typeface="Calibri Light"/>
                <a:cs typeface="Calibri Light"/>
              </a:rPr>
              <a:t>“The </a:t>
            </a:r>
            <a:r>
              <a:rPr sz="2400" b="0" spc="-10" dirty="0">
                <a:latin typeface="Calibri Light"/>
                <a:cs typeface="Calibri Light"/>
              </a:rPr>
              <a:t>Google </a:t>
            </a:r>
            <a:r>
              <a:rPr sz="2400" b="0" dirty="0">
                <a:latin typeface="Calibri Light"/>
                <a:cs typeface="Calibri Light"/>
              </a:rPr>
              <a:t>File </a:t>
            </a:r>
            <a:r>
              <a:rPr sz="2400" b="0" spc="-20" dirty="0">
                <a:latin typeface="Calibri Light"/>
                <a:cs typeface="Calibri Light"/>
              </a:rPr>
              <a:t>System” </a:t>
            </a:r>
            <a:r>
              <a:rPr sz="2400" b="0" dirty="0">
                <a:latin typeface="Calibri Light"/>
                <a:cs typeface="Calibri Light"/>
              </a:rPr>
              <a:t>in</a:t>
            </a:r>
            <a:r>
              <a:rPr sz="2400" b="0" spc="-5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2003</a:t>
            </a:r>
            <a:endParaRPr sz="24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“MapReduce: </a:t>
            </a:r>
            <a:r>
              <a:rPr sz="2400" b="0" dirty="0">
                <a:latin typeface="Calibri Light"/>
                <a:cs typeface="Calibri Light"/>
              </a:rPr>
              <a:t>Simplified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15" dirty="0">
                <a:latin typeface="Calibri Light"/>
                <a:cs typeface="Calibri Light"/>
              </a:rPr>
              <a:t>Processing </a:t>
            </a:r>
            <a:r>
              <a:rPr sz="2400" b="0" spc="-5" dirty="0">
                <a:latin typeface="Calibri Light"/>
                <a:cs typeface="Calibri Light"/>
              </a:rPr>
              <a:t>on </a:t>
            </a:r>
            <a:r>
              <a:rPr sz="2400" b="0" spc="-10" dirty="0">
                <a:latin typeface="Calibri Light"/>
                <a:cs typeface="Calibri Light"/>
              </a:rPr>
              <a:t>Large </a:t>
            </a:r>
            <a:r>
              <a:rPr sz="2400" b="0" spc="-15" dirty="0">
                <a:latin typeface="Calibri Light"/>
                <a:cs typeface="Calibri Light"/>
              </a:rPr>
              <a:t>Clusters” </a:t>
            </a:r>
            <a:r>
              <a:rPr sz="2400" b="0" dirty="0">
                <a:latin typeface="Calibri Light"/>
                <a:cs typeface="Calibri Light"/>
              </a:rPr>
              <a:t>in</a:t>
            </a:r>
            <a:r>
              <a:rPr sz="2400" b="0" spc="-10" dirty="0">
                <a:latin typeface="Calibri Light"/>
                <a:cs typeface="Calibri Light"/>
              </a:rPr>
              <a:t> 2004</a:t>
            </a:r>
            <a:endParaRPr lang="en-US" sz="2400" b="0" spc="-10" dirty="0">
              <a:latin typeface="Calibri Light"/>
              <a:cs typeface="Calibri Light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core </a:t>
            </a:r>
            <a:r>
              <a:rPr sz="2800" b="0" spc="-5" dirty="0">
                <a:latin typeface="Calibri Light"/>
                <a:cs typeface="Calibri Light"/>
              </a:rPr>
              <a:t>idea </a:t>
            </a:r>
            <a:r>
              <a:rPr sz="2800" b="0" spc="-15" dirty="0">
                <a:latin typeface="Calibri Light"/>
                <a:cs typeface="Calibri Light"/>
              </a:rPr>
              <a:t>was to </a:t>
            </a:r>
            <a:r>
              <a:rPr sz="2800" b="0" spc="-10" dirty="0">
                <a:latin typeface="Calibri Light"/>
                <a:cs typeface="Calibri Light"/>
              </a:rPr>
              <a:t>distribute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5" dirty="0">
                <a:latin typeface="Calibri Light"/>
                <a:cs typeface="Calibri Light"/>
              </a:rPr>
              <a:t>as it is initially</a:t>
            </a:r>
            <a:r>
              <a:rPr sz="2800" b="0" spc="125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stored</a:t>
            </a:r>
            <a:endParaRPr sz="2800" dirty="0">
              <a:latin typeface="Calibri Light"/>
              <a:cs typeface="Calibri Light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15" dirty="0">
                <a:latin typeface="Calibri Light"/>
                <a:cs typeface="Calibri Light"/>
              </a:rPr>
              <a:t>Each </a:t>
            </a:r>
            <a:r>
              <a:rPr sz="2400" b="0" spc="-5" dirty="0">
                <a:latin typeface="Calibri Light"/>
                <a:cs typeface="Calibri Light"/>
              </a:rPr>
              <a:t>node </a:t>
            </a:r>
            <a:r>
              <a:rPr sz="2400" b="0" spc="-10" dirty="0">
                <a:latin typeface="Calibri Light"/>
                <a:cs typeface="Calibri Light"/>
              </a:rPr>
              <a:t>can </a:t>
            </a:r>
            <a:r>
              <a:rPr sz="2400" b="0" dirty="0">
                <a:latin typeface="Calibri Light"/>
                <a:cs typeface="Calibri Light"/>
              </a:rPr>
              <a:t>then </a:t>
            </a:r>
            <a:r>
              <a:rPr sz="2400" b="0" spc="-10" dirty="0">
                <a:latin typeface="Calibri Light"/>
                <a:cs typeface="Calibri Light"/>
              </a:rPr>
              <a:t>perform </a:t>
            </a:r>
            <a:r>
              <a:rPr sz="2400" b="0" spc="-15" dirty="0">
                <a:latin typeface="Calibri Light"/>
                <a:cs typeface="Calibri Light"/>
              </a:rPr>
              <a:t>computation </a:t>
            </a:r>
            <a:r>
              <a:rPr sz="2400" b="0" spc="-5" dirty="0">
                <a:latin typeface="Calibri Light"/>
                <a:cs typeface="Calibri Light"/>
              </a:rPr>
              <a:t>on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dirty="0">
                <a:latin typeface="Calibri Light"/>
                <a:cs typeface="Calibri Light"/>
              </a:rPr>
              <a:t>it </a:t>
            </a:r>
            <a:r>
              <a:rPr sz="2400" b="0" spc="-20" dirty="0">
                <a:latin typeface="Calibri Light"/>
                <a:cs typeface="Calibri Light"/>
              </a:rPr>
              <a:t>stores </a:t>
            </a:r>
            <a:r>
              <a:rPr sz="2400" b="0" dirty="0">
                <a:latin typeface="Calibri Light"/>
                <a:cs typeface="Calibri Light"/>
              </a:rPr>
              <a:t>without </a:t>
            </a:r>
            <a:r>
              <a:rPr sz="2400" b="0" spc="-5" dirty="0">
                <a:latin typeface="Calibri Light"/>
                <a:cs typeface="Calibri Light"/>
              </a:rPr>
              <a:t>moving </a:t>
            </a:r>
            <a:r>
              <a:rPr sz="2400" b="0" dirty="0">
                <a:latin typeface="Calibri Light"/>
                <a:cs typeface="Calibri Light"/>
              </a:rPr>
              <a:t>the  </a:t>
            </a:r>
            <a:r>
              <a:rPr sz="2400" b="0" spc="-20" dirty="0">
                <a:latin typeface="Calibri Light"/>
                <a:cs typeface="Calibri Light"/>
              </a:rPr>
              <a:t>data </a:t>
            </a:r>
            <a:r>
              <a:rPr sz="2400" b="0" spc="-25" dirty="0">
                <a:latin typeface="Calibri Light"/>
                <a:cs typeface="Calibri Light"/>
              </a:rPr>
              <a:t>for </a:t>
            </a:r>
            <a:r>
              <a:rPr sz="2400" b="0" dirty="0">
                <a:latin typeface="Calibri Light"/>
                <a:cs typeface="Calibri Light"/>
              </a:rPr>
              <a:t>the </a:t>
            </a:r>
            <a:r>
              <a:rPr sz="2400" b="0" spc="-5" dirty="0">
                <a:latin typeface="Calibri Light"/>
                <a:cs typeface="Calibri Light"/>
              </a:rPr>
              <a:t>initial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processing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75005"/>
            <a:ext cx="18218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Hadoop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1728</Words>
  <Application>Microsoft Office PowerPoint</Application>
  <PresentationFormat>Widescreen</PresentationFormat>
  <Paragraphs>337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Courier New</vt:lpstr>
      <vt:lpstr>Verdana Pro Cond</vt:lpstr>
      <vt:lpstr>Wingdings</vt:lpstr>
      <vt:lpstr>Office Theme</vt:lpstr>
      <vt:lpstr>PowerPoint Presentation</vt:lpstr>
      <vt:lpstr>What we’ll cover…</vt:lpstr>
      <vt:lpstr>Brief History of Hadoop</vt:lpstr>
      <vt:lpstr>Search engines in 1990s</vt:lpstr>
      <vt:lpstr>Google search engines</vt:lpstr>
      <vt:lpstr>Early Large Scale Computing</vt:lpstr>
      <vt:lpstr>Distributed System: Problems</vt:lpstr>
      <vt:lpstr>Component Recovery</vt:lpstr>
      <vt:lpstr>Hadoop</vt:lpstr>
      <vt:lpstr>Hadoop’s Developers</vt:lpstr>
      <vt:lpstr>Google Origins</vt:lpstr>
      <vt:lpstr>Some Hadoop Milestones</vt:lpstr>
      <vt:lpstr>One popular solution: Hadoop</vt:lpstr>
      <vt:lpstr>Hadoop in the Wild</vt:lpstr>
      <vt:lpstr>Three main applications of Hadoop</vt:lpstr>
      <vt:lpstr>Big data storage is challenging</vt:lpstr>
      <vt:lpstr>How much data?</vt:lpstr>
      <vt:lpstr>Hadoop offers</vt:lpstr>
      <vt:lpstr>Hadoop offers</vt:lpstr>
      <vt:lpstr>Who uses Hadoop?</vt:lpstr>
      <vt:lpstr>Who uses Hadoop?</vt:lpstr>
      <vt:lpstr>Hadoop big picture</vt:lpstr>
      <vt:lpstr>Hadoop Framework Tools</vt:lpstr>
      <vt:lpstr>Hadoop goals</vt:lpstr>
      <vt:lpstr>Hadoop Distributed File System (HDFS)</vt:lpstr>
      <vt:lpstr>Overview</vt:lpstr>
      <vt:lpstr>HDFS Basic Concepts</vt:lpstr>
      <vt:lpstr>HDFS</vt:lpstr>
      <vt:lpstr>HDFS Basic Concepts</vt:lpstr>
      <vt:lpstr>How are Files Stored</vt:lpstr>
      <vt:lpstr>Data Replication</vt:lpstr>
      <vt:lpstr>Hadoop’s Architecture</vt:lpstr>
      <vt:lpstr>Hadoop’s Architecture</vt:lpstr>
      <vt:lpstr>PowerPoint Presentation</vt:lpstr>
      <vt:lpstr>Data Retrieval</vt:lpstr>
      <vt:lpstr>PowerPoint Presentation</vt:lpstr>
      <vt:lpstr>MapReduce Overview</vt:lpstr>
      <vt:lpstr>MapReduce Features</vt:lpstr>
      <vt:lpstr>The Mapper</vt:lpstr>
      <vt:lpstr>Shuffle and Sort</vt:lpstr>
      <vt:lpstr>The Reducer</vt:lpstr>
      <vt:lpstr>MapReduce: Word Count</vt:lpstr>
      <vt:lpstr>Hadoop Architecture</vt:lpstr>
      <vt:lpstr>What parts actually make up a Hadoop cluster</vt:lpstr>
      <vt:lpstr>JobTracker and TaskTracker</vt:lpstr>
      <vt:lpstr>High-level architecture of Hadoop</vt:lpstr>
      <vt:lpstr>Hadoop’s Architecture</vt:lpstr>
      <vt:lpstr>Hadoop’s Architecture</vt:lpstr>
      <vt:lpstr>HDFS network topology</vt:lpstr>
      <vt:lpstr>HDFS filesystem commands</vt:lpstr>
      <vt:lpstr>HDFS filesystem commands</vt:lpstr>
      <vt:lpstr>*HDFS admin commands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 Zhou</dc:creator>
  <cp:lastModifiedBy>Demissie, Dawit H.</cp:lastModifiedBy>
  <cp:revision>9</cp:revision>
  <dcterms:created xsi:type="dcterms:W3CDTF">2021-02-07T20:54:35Z</dcterms:created>
  <dcterms:modified xsi:type="dcterms:W3CDTF">2021-02-12T02:31:23Z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2021-02-07T00:00:00Z</vt:filetime>
  </property>
</Properties>
</file>