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716" y="207390"/>
            <a:ext cx="111865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0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3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0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48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3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478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82200" y="65531"/>
            <a:ext cx="2098548" cy="550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645" y="1208278"/>
            <a:ext cx="5668009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6F2F9F"/>
                </a:solidFill>
                <a:latin typeface="Verdana Pro Cond"/>
                <a:cs typeface="Verdana Pro C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598" y="1200150"/>
            <a:ext cx="11204803" cy="448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4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507617"/>
            <a:ext cx="11204803" cy="1499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155"/>
              </a:lnSpc>
              <a:spcBef>
                <a:spcPts val="100"/>
              </a:spcBef>
            </a:pPr>
            <a:r>
              <a:rPr sz="5400" b="1" dirty="0">
                <a:solidFill>
                  <a:srgbClr val="6F2F9F"/>
                </a:solidFill>
                <a:latin typeface="Verdana Pro Cond"/>
                <a:cs typeface="Verdana Pro Cond"/>
              </a:rPr>
              <a:t>Big </a:t>
            </a:r>
            <a:r>
              <a:rPr sz="5400" b="1" spc="-5" dirty="0">
                <a:solidFill>
                  <a:srgbClr val="6F2F9F"/>
                </a:solidFill>
                <a:latin typeface="Verdana Pro Cond"/>
                <a:cs typeface="Verdana Pro Cond"/>
              </a:rPr>
              <a:t>Data</a:t>
            </a:r>
            <a:r>
              <a:rPr sz="5400" b="1" spc="-85" dirty="0">
                <a:solidFill>
                  <a:srgbClr val="6F2F9F"/>
                </a:solidFill>
                <a:latin typeface="Verdana Pro Cond"/>
                <a:cs typeface="Verdana Pro Cond"/>
              </a:rPr>
              <a:t> </a:t>
            </a:r>
            <a:r>
              <a:rPr sz="5400" b="1" spc="-5" dirty="0">
                <a:solidFill>
                  <a:srgbClr val="6F2F9F"/>
                </a:solidFill>
                <a:latin typeface="Verdana Pro Cond"/>
                <a:cs typeface="Verdana Pro Cond"/>
              </a:rPr>
              <a:t>Analytics</a:t>
            </a:r>
            <a:endParaRPr sz="5400" dirty="0">
              <a:latin typeface="Verdana Pro Cond"/>
              <a:cs typeface="Verdana Pro Cond"/>
            </a:endParaRPr>
          </a:p>
          <a:p>
            <a:pPr algn="ctr">
              <a:lnSpc>
                <a:spcPts val="6155"/>
              </a:lnSpc>
            </a:pPr>
            <a:r>
              <a:rPr sz="3600" b="0" dirty="0">
                <a:solidFill>
                  <a:srgbClr val="6F2F9F"/>
                </a:solidFill>
                <a:latin typeface="Verdana Pro Cond"/>
                <a:cs typeface="Verdana Pro Cond"/>
              </a:rPr>
              <a:t>Lecture </a:t>
            </a:r>
            <a:r>
              <a:rPr lang="en-US" sz="3600" b="0" dirty="0">
                <a:solidFill>
                  <a:srgbClr val="6F2F9F"/>
                </a:solidFill>
                <a:latin typeface="Verdana Pro Cond"/>
                <a:cs typeface="Verdana Pro Cond"/>
              </a:rPr>
              <a:t>3</a:t>
            </a:r>
            <a:endParaRPr sz="36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7608" y="3592602"/>
            <a:ext cx="4441811" cy="6194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Verdana Pro Cond"/>
                <a:ea typeface="+mn-ea"/>
                <a:cs typeface="+mn-cs"/>
              </a:rPr>
              <a:t>MapReduce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F397BC7-F74A-4A1F-87F1-4B3DBF5CF2E4}"/>
              </a:ext>
            </a:extLst>
          </p:cNvPr>
          <p:cNvSpPr txBox="1"/>
          <p:nvPr/>
        </p:nvSpPr>
        <p:spPr>
          <a:xfrm>
            <a:off x="4275808" y="4797025"/>
            <a:ext cx="6895873" cy="553357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Distributing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computation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across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00200"/>
            <a:ext cx="8870950" cy="25730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JobTracker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Determines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execution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plan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job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Assigns individual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tasks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TaskTracker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Keeps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track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performance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individual mapper or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reducer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6779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JobTracker and</a:t>
            </a:r>
            <a:r>
              <a:rPr sz="4400" b="0" spc="-75" dirty="0">
                <a:latin typeface="Verdana Pro Cond"/>
                <a:cs typeface="Verdana Pro Cond"/>
              </a:rPr>
              <a:t> </a:t>
            </a:r>
            <a:r>
              <a:rPr sz="4400" b="0" dirty="0">
                <a:latin typeface="Verdana Pro Cond"/>
                <a:cs typeface="Verdana Pro Cond"/>
              </a:rPr>
              <a:t>TaskTracker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94" y="762000"/>
            <a:ext cx="89372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High-level architecture of 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1594" y="1600200"/>
            <a:ext cx="9358853" cy="385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44" y="762000"/>
            <a:ext cx="5297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Hadoop’s</a:t>
            </a:r>
            <a:r>
              <a:rPr sz="4400" b="0" spc="-5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Architecture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5899785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 Light"/>
                <a:ea typeface="+mn-ea"/>
                <a:cs typeface="Calibri Light"/>
              </a:rPr>
              <a:t>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adoop </a:t>
            </a:r>
            <a:r>
              <a:rPr kumimoji="0" sz="24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 Light"/>
                <a:ea typeface="+mn-ea"/>
                <a:cs typeface="Calibri Light"/>
              </a:rPr>
              <a:t>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istributed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 Light"/>
                <a:ea typeface="+mn-ea"/>
                <a:cs typeface="Calibri Light"/>
              </a:rPr>
              <a:t>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ile</a:t>
            </a:r>
            <a:r>
              <a:rPr kumimoji="0" sz="240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 Light"/>
                <a:ea typeface="+mn-ea"/>
                <a:cs typeface="Calibri Light"/>
              </a:rPr>
              <a:t>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ystem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Tailored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needs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MapReduce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Targeted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towards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many reads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filestreams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Writes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are more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costly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High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degree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data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replication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(3x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default)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 need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RAID on normal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nodes</a:t>
            </a: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6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Large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blocksize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(64MB)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Location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awareness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DataNodes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network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0" y="5584554"/>
            <a:ext cx="1752600" cy="127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598" y="695445"/>
            <a:ext cx="5353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mbria"/>
                <a:cs typeface="Cambria"/>
              </a:rPr>
              <a:t>Hadoop’s</a:t>
            </a:r>
            <a:r>
              <a:rPr sz="4400" b="0" spc="-65" dirty="0">
                <a:latin typeface="Cambria"/>
                <a:cs typeface="Cambria"/>
              </a:rPr>
              <a:t> </a:t>
            </a:r>
            <a:r>
              <a:rPr sz="4400" b="0" spc="-15" dirty="0">
                <a:latin typeface="Cambria"/>
                <a:cs typeface="Cambria"/>
              </a:rPr>
              <a:t>Architecture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3598" y="1752600"/>
            <a:ext cx="11204803" cy="448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5" dirty="0"/>
              <a:t>Distributed, </a:t>
            </a:r>
            <a:r>
              <a:rPr dirty="0"/>
              <a:t>with some</a:t>
            </a:r>
            <a:r>
              <a:rPr spc="-75" dirty="0"/>
              <a:t> </a:t>
            </a:r>
            <a:r>
              <a:rPr spc="-15" dirty="0"/>
              <a:t>centralization</a:t>
            </a:r>
          </a:p>
          <a:p>
            <a:pPr marL="8890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00" dirty="0"/>
          </a:p>
          <a:p>
            <a:pPr marL="307975" marR="115570" indent="-287020">
              <a:lnSpc>
                <a:spcPct val="701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dirty="0"/>
              <a:t>Main nodes of </a:t>
            </a:r>
            <a:r>
              <a:rPr spc="-15" dirty="0"/>
              <a:t>cluster are </a:t>
            </a:r>
            <a:r>
              <a:rPr spc="-10" dirty="0"/>
              <a:t>where most </a:t>
            </a:r>
            <a:r>
              <a:rPr dirty="0"/>
              <a:t>of the </a:t>
            </a:r>
            <a:r>
              <a:rPr spc="-10" dirty="0"/>
              <a:t>computational power </a:t>
            </a:r>
            <a:r>
              <a:rPr dirty="0"/>
              <a:t>and </a:t>
            </a:r>
            <a:r>
              <a:rPr spc="-25" dirty="0"/>
              <a:t>storage </a:t>
            </a:r>
            <a:r>
              <a:rPr spc="-5" dirty="0"/>
              <a:t>of  </a:t>
            </a:r>
            <a:r>
              <a:rPr dirty="0"/>
              <a:t>the </a:t>
            </a:r>
            <a:r>
              <a:rPr spc="-30" dirty="0"/>
              <a:t>system </a:t>
            </a:r>
            <a:r>
              <a:rPr dirty="0"/>
              <a:t>lies</a:t>
            </a:r>
          </a:p>
          <a:p>
            <a:pPr marL="8890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00" dirty="0"/>
          </a:p>
          <a:p>
            <a:pPr marL="307975" marR="621030" indent="-287020">
              <a:lnSpc>
                <a:spcPct val="701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dirty="0"/>
              <a:t>Main nodes run </a:t>
            </a:r>
            <a:r>
              <a:rPr spc="-65" dirty="0"/>
              <a:t>TaskTracker </a:t>
            </a:r>
            <a:r>
              <a:rPr spc="-15" dirty="0"/>
              <a:t>to </a:t>
            </a:r>
            <a:r>
              <a:rPr spc="-5" dirty="0"/>
              <a:t>accept </a:t>
            </a:r>
            <a:r>
              <a:rPr dirty="0"/>
              <a:t>and </a:t>
            </a:r>
            <a:r>
              <a:rPr spc="-10" dirty="0"/>
              <a:t>reply </a:t>
            </a:r>
            <a:r>
              <a:rPr spc="-15" dirty="0"/>
              <a:t>to </a:t>
            </a:r>
            <a:r>
              <a:rPr spc="-5" dirty="0"/>
              <a:t>MapReduce </a:t>
            </a:r>
            <a:r>
              <a:rPr spc="-15" dirty="0"/>
              <a:t>tasks, </a:t>
            </a:r>
            <a:r>
              <a:rPr dirty="0"/>
              <a:t>and also  </a:t>
            </a:r>
            <a:r>
              <a:rPr spc="-30" dirty="0"/>
              <a:t>DataNode </a:t>
            </a:r>
            <a:r>
              <a:rPr spc="-15" dirty="0"/>
              <a:t>to </a:t>
            </a:r>
            <a:r>
              <a:rPr spc="-25" dirty="0"/>
              <a:t>store </a:t>
            </a:r>
            <a:r>
              <a:rPr dirty="0"/>
              <a:t>needed </a:t>
            </a:r>
            <a:r>
              <a:rPr spc="-5" dirty="0"/>
              <a:t>blocks closely </a:t>
            </a:r>
            <a:r>
              <a:rPr dirty="0"/>
              <a:t>as</a:t>
            </a:r>
            <a:r>
              <a:rPr spc="-90" dirty="0"/>
              <a:t> </a:t>
            </a:r>
            <a:r>
              <a:rPr dirty="0"/>
              <a:t>possible</a:t>
            </a:r>
          </a:p>
          <a:p>
            <a:pPr marL="8890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00" dirty="0"/>
          </a:p>
          <a:p>
            <a:pPr marL="307975" marR="5080" indent="-287020">
              <a:lnSpc>
                <a:spcPct val="700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15" dirty="0"/>
              <a:t>Central </a:t>
            </a:r>
            <a:r>
              <a:rPr spc="-20" dirty="0"/>
              <a:t>control </a:t>
            </a:r>
            <a:r>
              <a:rPr dirty="0"/>
              <a:t>node runs </a:t>
            </a:r>
            <a:r>
              <a:rPr spc="-25" dirty="0"/>
              <a:t>NameNode </a:t>
            </a:r>
            <a:r>
              <a:rPr spc="-15" dirty="0"/>
              <a:t>to </a:t>
            </a:r>
            <a:r>
              <a:rPr spc="-25" dirty="0"/>
              <a:t>keep </a:t>
            </a:r>
            <a:r>
              <a:rPr spc="-15" dirty="0"/>
              <a:t>track </a:t>
            </a:r>
            <a:r>
              <a:rPr spc="-5" dirty="0"/>
              <a:t>of </a:t>
            </a:r>
            <a:r>
              <a:rPr spc="-10" dirty="0"/>
              <a:t>HDFS directories </a:t>
            </a:r>
            <a:r>
              <a:rPr dirty="0"/>
              <a:t>&amp; files, and  </a:t>
            </a:r>
            <a:r>
              <a:rPr spc="-50" dirty="0"/>
              <a:t>JobTracker </a:t>
            </a:r>
            <a:r>
              <a:rPr spc="-15" dirty="0"/>
              <a:t>to </a:t>
            </a:r>
            <a:r>
              <a:rPr spc="-10" dirty="0"/>
              <a:t>dispatch compute </a:t>
            </a:r>
            <a:r>
              <a:rPr spc="-15" dirty="0"/>
              <a:t>tasks to</a:t>
            </a:r>
            <a:r>
              <a:rPr spc="-80" dirty="0"/>
              <a:t> </a:t>
            </a:r>
            <a:r>
              <a:rPr spc="-50" dirty="0"/>
              <a:t>TaskTracker</a:t>
            </a:r>
          </a:p>
          <a:p>
            <a:pPr marL="8890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50" dirty="0"/>
          </a:p>
          <a:p>
            <a:pPr marL="307975" indent="-287020">
              <a:lnSpc>
                <a:spcPct val="100000"/>
              </a:lnSpc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pc="-20" dirty="0"/>
              <a:t>Written </a:t>
            </a:r>
            <a:r>
              <a:rPr dirty="0"/>
              <a:t>in </a:t>
            </a:r>
            <a:r>
              <a:rPr spc="-20" dirty="0"/>
              <a:t>Java, </a:t>
            </a:r>
            <a:r>
              <a:rPr dirty="0"/>
              <a:t>also supports </a:t>
            </a:r>
            <a:r>
              <a:rPr spc="-5" dirty="0"/>
              <a:t>Python </a:t>
            </a:r>
            <a:r>
              <a:rPr dirty="0"/>
              <a:t>and</a:t>
            </a:r>
            <a:r>
              <a:rPr spc="-80" dirty="0"/>
              <a:t> </a:t>
            </a:r>
            <a:r>
              <a:rPr spc="-5" dirty="0"/>
              <a:t>Ruby</a:t>
            </a:r>
          </a:p>
        </p:txBody>
      </p:sp>
      <p:sp>
        <p:nvSpPr>
          <p:cNvPr id="4" name="object 4"/>
          <p:cNvSpPr/>
          <p:nvPr/>
        </p:nvSpPr>
        <p:spPr>
          <a:xfrm>
            <a:off x="9176004" y="5288840"/>
            <a:ext cx="1752600" cy="131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66" y="643819"/>
            <a:ext cx="5605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HDFS network</a:t>
            </a:r>
            <a:r>
              <a:rPr sz="4400" b="0" spc="-5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topology</a:t>
            </a:r>
            <a:endParaRPr sz="4400" dirty="0">
              <a:latin typeface="Verdana Pro Cond"/>
              <a:cs typeface="Verdana Pro C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514893"/>
            <a:ext cx="10812780" cy="16078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HDFS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takes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simple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approach: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41680" marR="0" lvl="1" indent="-272415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Pct val="95833"/>
              <a:buFont typeface="Wingdings"/>
              <a:buChar char=""/>
              <a:tabLst>
                <a:tab pos="74231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See 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network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 a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tree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742315" marR="0" lvl="1" indent="-273050" algn="l" defTabSz="914400" rtl="0" eaLnBrk="1" fontAlgn="auto" latinLnBrk="0" hangingPunct="1">
              <a:lnSpc>
                <a:spcPts val="2735"/>
              </a:lnSpc>
              <a:spcBef>
                <a:spcPts val="215"/>
              </a:spcBef>
              <a:spcAft>
                <a:spcPts val="0"/>
              </a:spcAft>
              <a:buClrTx/>
              <a:buSzPct val="95833"/>
              <a:buFont typeface="Wingdings"/>
              <a:buChar char=""/>
              <a:tabLst>
                <a:tab pos="74295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Distance between two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is the sum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their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distances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their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closest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common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ancestor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1007" y="3453384"/>
            <a:ext cx="3657600" cy="3289300"/>
          </a:xfrm>
          <a:custGeom>
            <a:avLst/>
            <a:gdLst/>
            <a:ahLst/>
            <a:cxnLst/>
            <a:rect l="l" t="t" r="r" b="b"/>
            <a:pathLst>
              <a:path w="3657600" h="3289300">
                <a:moveTo>
                  <a:pt x="0" y="3288791"/>
                </a:moveTo>
                <a:lnTo>
                  <a:pt x="3657600" y="3288791"/>
                </a:lnTo>
                <a:lnTo>
                  <a:pt x="3657600" y="0"/>
                </a:lnTo>
                <a:lnTo>
                  <a:pt x="0" y="0"/>
                </a:lnTo>
                <a:lnTo>
                  <a:pt x="0" y="32887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1904" y="3744467"/>
            <a:ext cx="1062355" cy="2376170"/>
          </a:xfrm>
          <a:custGeom>
            <a:avLst/>
            <a:gdLst/>
            <a:ahLst/>
            <a:cxnLst/>
            <a:rect l="l" t="t" r="r" b="b"/>
            <a:pathLst>
              <a:path w="1062354" h="2376170">
                <a:moveTo>
                  <a:pt x="0" y="2375916"/>
                </a:moveTo>
                <a:lnTo>
                  <a:pt x="1062227" y="2375916"/>
                </a:lnTo>
                <a:lnTo>
                  <a:pt x="1062227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6622" y="377266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Rack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9356" y="4370832"/>
            <a:ext cx="687324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39356" y="4475734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822"/>
                </a:lnTo>
                <a:lnTo>
                  <a:pt x="586644" y="74168"/>
                </a:lnTo>
                <a:lnTo>
                  <a:pt x="535779" y="86980"/>
                </a:lnTo>
                <a:lnTo>
                  <a:pt x="477404" y="96654"/>
                </a:lnTo>
                <a:lnTo>
                  <a:pt x="412904" y="102769"/>
                </a:lnTo>
                <a:lnTo>
                  <a:pt x="343662" y="104902"/>
                </a:lnTo>
                <a:lnTo>
                  <a:pt x="274419" y="102769"/>
                </a:lnTo>
                <a:lnTo>
                  <a:pt x="209919" y="96654"/>
                </a:lnTo>
                <a:lnTo>
                  <a:pt x="151544" y="86980"/>
                </a:lnTo>
                <a:lnTo>
                  <a:pt x="100679" y="74168"/>
                </a:lnTo>
                <a:lnTo>
                  <a:pt x="58708" y="58641"/>
                </a:lnTo>
                <a:lnTo>
                  <a:pt x="6984" y="21134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39356" y="4370832"/>
            <a:ext cx="687705" cy="629920"/>
          </a:xfrm>
          <a:custGeom>
            <a:avLst/>
            <a:gdLst/>
            <a:ahLst/>
            <a:cxnLst/>
            <a:rect l="l" t="t" r="r" b="b"/>
            <a:pathLst>
              <a:path w="687704" h="629920">
                <a:moveTo>
                  <a:pt x="0" y="104902"/>
                </a:moveTo>
                <a:lnTo>
                  <a:pt x="27015" y="64079"/>
                </a:lnTo>
                <a:lnTo>
                  <a:pt x="100679" y="30734"/>
                </a:lnTo>
                <a:lnTo>
                  <a:pt x="151544" y="17921"/>
                </a:lnTo>
                <a:lnTo>
                  <a:pt x="209919" y="8247"/>
                </a:lnTo>
                <a:lnTo>
                  <a:pt x="274419" y="2132"/>
                </a:lnTo>
                <a:lnTo>
                  <a:pt x="343662" y="0"/>
                </a:lnTo>
                <a:lnTo>
                  <a:pt x="412904" y="2132"/>
                </a:lnTo>
                <a:lnTo>
                  <a:pt x="477404" y="8247"/>
                </a:lnTo>
                <a:lnTo>
                  <a:pt x="535779" y="17921"/>
                </a:lnTo>
                <a:lnTo>
                  <a:pt x="586644" y="30734"/>
                </a:lnTo>
                <a:lnTo>
                  <a:pt x="628615" y="46260"/>
                </a:lnTo>
                <a:lnTo>
                  <a:pt x="680339" y="83767"/>
                </a:lnTo>
                <a:lnTo>
                  <a:pt x="687324" y="104902"/>
                </a:lnTo>
                <a:lnTo>
                  <a:pt x="687324" y="524510"/>
                </a:lnTo>
                <a:lnTo>
                  <a:pt x="660308" y="565332"/>
                </a:lnTo>
                <a:lnTo>
                  <a:pt x="586644" y="598678"/>
                </a:lnTo>
                <a:lnTo>
                  <a:pt x="535779" y="611490"/>
                </a:lnTo>
                <a:lnTo>
                  <a:pt x="477404" y="621164"/>
                </a:lnTo>
                <a:lnTo>
                  <a:pt x="412904" y="627279"/>
                </a:lnTo>
                <a:lnTo>
                  <a:pt x="343662" y="629412"/>
                </a:lnTo>
                <a:lnTo>
                  <a:pt x="274419" y="627279"/>
                </a:lnTo>
                <a:lnTo>
                  <a:pt x="209919" y="621164"/>
                </a:lnTo>
                <a:lnTo>
                  <a:pt x="151544" y="611490"/>
                </a:lnTo>
                <a:lnTo>
                  <a:pt x="100679" y="598678"/>
                </a:lnTo>
                <a:lnTo>
                  <a:pt x="58708" y="583151"/>
                </a:lnTo>
                <a:lnTo>
                  <a:pt x="6984" y="545644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5222" y="4582744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39356" y="5158740"/>
            <a:ext cx="687324" cy="7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9356" y="5278882"/>
            <a:ext cx="687705" cy="120650"/>
          </a:xfrm>
          <a:custGeom>
            <a:avLst/>
            <a:gdLst/>
            <a:ahLst/>
            <a:cxnLst/>
            <a:rect l="l" t="t" r="r" b="b"/>
            <a:pathLst>
              <a:path w="687704" h="120650">
                <a:moveTo>
                  <a:pt x="687324" y="0"/>
                </a:moveTo>
                <a:lnTo>
                  <a:pt x="660308" y="46739"/>
                </a:lnTo>
                <a:lnTo>
                  <a:pt x="586644" y="84931"/>
                </a:lnTo>
                <a:lnTo>
                  <a:pt x="535779" y="99608"/>
                </a:lnTo>
                <a:lnTo>
                  <a:pt x="477404" y="110692"/>
                </a:lnTo>
                <a:lnTo>
                  <a:pt x="412904" y="117698"/>
                </a:lnTo>
                <a:lnTo>
                  <a:pt x="343662" y="120142"/>
                </a:lnTo>
                <a:lnTo>
                  <a:pt x="274419" y="117698"/>
                </a:lnTo>
                <a:lnTo>
                  <a:pt x="209919" y="110692"/>
                </a:lnTo>
                <a:lnTo>
                  <a:pt x="151544" y="99608"/>
                </a:lnTo>
                <a:lnTo>
                  <a:pt x="100679" y="84931"/>
                </a:lnTo>
                <a:lnTo>
                  <a:pt x="58708" y="67146"/>
                </a:lnTo>
                <a:lnTo>
                  <a:pt x="6984" y="24195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39356" y="5158740"/>
            <a:ext cx="687705" cy="721360"/>
          </a:xfrm>
          <a:custGeom>
            <a:avLst/>
            <a:gdLst/>
            <a:ahLst/>
            <a:cxnLst/>
            <a:rect l="l" t="t" r="r" b="b"/>
            <a:pathLst>
              <a:path w="687704" h="721360">
                <a:moveTo>
                  <a:pt x="0" y="120142"/>
                </a:moveTo>
                <a:lnTo>
                  <a:pt x="27015" y="73402"/>
                </a:lnTo>
                <a:lnTo>
                  <a:pt x="100679" y="35210"/>
                </a:lnTo>
                <a:lnTo>
                  <a:pt x="151544" y="20533"/>
                </a:lnTo>
                <a:lnTo>
                  <a:pt x="209919" y="9449"/>
                </a:lnTo>
                <a:lnTo>
                  <a:pt x="274419" y="2443"/>
                </a:lnTo>
                <a:lnTo>
                  <a:pt x="343662" y="0"/>
                </a:lnTo>
                <a:lnTo>
                  <a:pt x="412904" y="2443"/>
                </a:lnTo>
                <a:lnTo>
                  <a:pt x="477404" y="9449"/>
                </a:lnTo>
                <a:lnTo>
                  <a:pt x="535779" y="20533"/>
                </a:lnTo>
                <a:lnTo>
                  <a:pt x="586644" y="35210"/>
                </a:lnTo>
                <a:lnTo>
                  <a:pt x="628615" y="52995"/>
                </a:lnTo>
                <a:lnTo>
                  <a:pt x="680339" y="95946"/>
                </a:lnTo>
                <a:lnTo>
                  <a:pt x="687324" y="120142"/>
                </a:lnTo>
                <a:lnTo>
                  <a:pt x="687324" y="600710"/>
                </a:lnTo>
                <a:lnTo>
                  <a:pt x="660308" y="647476"/>
                </a:lnTo>
                <a:lnTo>
                  <a:pt x="586644" y="685665"/>
                </a:lnTo>
                <a:lnTo>
                  <a:pt x="535779" y="700334"/>
                </a:lnTo>
                <a:lnTo>
                  <a:pt x="477404" y="711411"/>
                </a:lnTo>
                <a:lnTo>
                  <a:pt x="412904" y="718411"/>
                </a:lnTo>
                <a:lnTo>
                  <a:pt x="343662" y="720852"/>
                </a:lnTo>
                <a:lnTo>
                  <a:pt x="274419" y="718411"/>
                </a:lnTo>
                <a:lnTo>
                  <a:pt x="209919" y="711411"/>
                </a:lnTo>
                <a:lnTo>
                  <a:pt x="151544" y="700334"/>
                </a:lnTo>
                <a:lnTo>
                  <a:pt x="100679" y="685665"/>
                </a:lnTo>
                <a:lnTo>
                  <a:pt x="58708" y="667884"/>
                </a:lnTo>
                <a:lnTo>
                  <a:pt x="6984" y="624924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5222" y="5424322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0204" y="3744467"/>
            <a:ext cx="1062355" cy="2376170"/>
          </a:xfrm>
          <a:custGeom>
            <a:avLst/>
            <a:gdLst/>
            <a:ahLst/>
            <a:cxnLst/>
            <a:rect l="l" t="t" r="r" b="b"/>
            <a:pathLst>
              <a:path w="1062354" h="2376170">
                <a:moveTo>
                  <a:pt x="0" y="2375916"/>
                </a:moveTo>
                <a:lnTo>
                  <a:pt x="1062227" y="2375916"/>
                </a:lnTo>
                <a:lnTo>
                  <a:pt x="1062227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5177" y="377266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Rack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77656" y="4370832"/>
            <a:ext cx="687324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77656" y="4475734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822"/>
                </a:lnTo>
                <a:lnTo>
                  <a:pt x="586644" y="74168"/>
                </a:lnTo>
                <a:lnTo>
                  <a:pt x="535779" y="86980"/>
                </a:lnTo>
                <a:lnTo>
                  <a:pt x="477404" y="96654"/>
                </a:lnTo>
                <a:lnTo>
                  <a:pt x="412904" y="102769"/>
                </a:lnTo>
                <a:lnTo>
                  <a:pt x="343662" y="104902"/>
                </a:lnTo>
                <a:lnTo>
                  <a:pt x="274419" y="102769"/>
                </a:lnTo>
                <a:lnTo>
                  <a:pt x="209919" y="96654"/>
                </a:lnTo>
                <a:lnTo>
                  <a:pt x="151544" y="86980"/>
                </a:lnTo>
                <a:lnTo>
                  <a:pt x="100679" y="74168"/>
                </a:lnTo>
                <a:lnTo>
                  <a:pt x="58708" y="58641"/>
                </a:lnTo>
                <a:lnTo>
                  <a:pt x="6984" y="21134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77656" y="4370832"/>
            <a:ext cx="687705" cy="629920"/>
          </a:xfrm>
          <a:custGeom>
            <a:avLst/>
            <a:gdLst/>
            <a:ahLst/>
            <a:cxnLst/>
            <a:rect l="l" t="t" r="r" b="b"/>
            <a:pathLst>
              <a:path w="687704" h="629920">
                <a:moveTo>
                  <a:pt x="0" y="104902"/>
                </a:moveTo>
                <a:lnTo>
                  <a:pt x="27015" y="64079"/>
                </a:lnTo>
                <a:lnTo>
                  <a:pt x="100679" y="30734"/>
                </a:lnTo>
                <a:lnTo>
                  <a:pt x="151544" y="17921"/>
                </a:lnTo>
                <a:lnTo>
                  <a:pt x="209919" y="8247"/>
                </a:lnTo>
                <a:lnTo>
                  <a:pt x="274419" y="2132"/>
                </a:lnTo>
                <a:lnTo>
                  <a:pt x="343662" y="0"/>
                </a:lnTo>
                <a:lnTo>
                  <a:pt x="412904" y="2132"/>
                </a:lnTo>
                <a:lnTo>
                  <a:pt x="477404" y="8247"/>
                </a:lnTo>
                <a:lnTo>
                  <a:pt x="535779" y="17921"/>
                </a:lnTo>
                <a:lnTo>
                  <a:pt x="586644" y="30734"/>
                </a:lnTo>
                <a:lnTo>
                  <a:pt x="628615" y="46260"/>
                </a:lnTo>
                <a:lnTo>
                  <a:pt x="680339" y="83767"/>
                </a:lnTo>
                <a:lnTo>
                  <a:pt x="687324" y="104902"/>
                </a:lnTo>
                <a:lnTo>
                  <a:pt x="687324" y="524510"/>
                </a:lnTo>
                <a:lnTo>
                  <a:pt x="660308" y="565332"/>
                </a:lnTo>
                <a:lnTo>
                  <a:pt x="586644" y="598678"/>
                </a:lnTo>
                <a:lnTo>
                  <a:pt x="535779" y="611490"/>
                </a:lnTo>
                <a:lnTo>
                  <a:pt x="477404" y="621164"/>
                </a:lnTo>
                <a:lnTo>
                  <a:pt x="412904" y="627279"/>
                </a:lnTo>
                <a:lnTo>
                  <a:pt x="343662" y="629412"/>
                </a:lnTo>
                <a:lnTo>
                  <a:pt x="274419" y="627279"/>
                </a:lnTo>
                <a:lnTo>
                  <a:pt x="209919" y="621164"/>
                </a:lnTo>
                <a:lnTo>
                  <a:pt x="151544" y="611490"/>
                </a:lnTo>
                <a:lnTo>
                  <a:pt x="100679" y="598678"/>
                </a:lnTo>
                <a:lnTo>
                  <a:pt x="58708" y="583151"/>
                </a:lnTo>
                <a:lnTo>
                  <a:pt x="6984" y="545644"/>
                </a:lnTo>
                <a:lnTo>
                  <a:pt x="0" y="524510"/>
                </a:lnTo>
                <a:lnTo>
                  <a:pt x="0" y="10490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3522" y="4582744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77656" y="5158740"/>
            <a:ext cx="687324" cy="7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77656" y="5278882"/>
            <a:ext cx="687705" cy="120650"/>
          </a:xfrm>
          <a:custGeom>
            <a:avLst/>
            <a:gdLst/>
            <a:ahLst/>
            <a:cxnLst/>
            <a:rect l="l" t="t" r="r" b="b"/>
            <a:pathLst>
              <a:path w="687704" h="120650">
                <a:moveTo>
                  <a:pt x="687324" y="0"/>
                </a:moveTo>
                <a:lnTo>
                  <a:pt x="660308" y="46739"/>
                </a:lnTo>
                <a:lnTo>
                  <a:pt x="586644" y="84931"/>
                </a:lnTo>
                <a:lnTo>
                  <a:pt x="535779" y="99608"/>
                </a:lnTo>
                <a:lnTo>
                  <a:pt x="477404" y="110692"/>
                </a:lnTo>
                <a:lnTo>
                  <a:pt x="412904" y="117698"/>
                </a:lnTo>
                <a:lnTo>
                  <a:pt x="343662" y="120142"/>
                </a:lnTo>
                <a:lnTo>
                  <a:pt x="274419" y="117698"/>
                </a:lnTo>
                <a:lnTo>
                  <a:pt x="209919" y="110692"/>
                </a:lnTo>
                <a:lnTo>
                  <a:pt x="151544" y="99608"/>
                </a:lnTo>
                <a:lnTo>
                  <a:pt x="100679" y="84931"/>
                </a:lnTo>
                <a:lnTo>
                  <a:pt x="58708" y="67146"/>
                </a:lnTo>
                <a:lnTo>
                  <a:pt x="6984" y="24195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77656" y="5158740"/>
            <a:ext cx="687705" cy="721360"/>
          </a:xfrm>
          <a:custGeom>
            <a:avLst/>
            <a:gdLst/>
            <a:ahLst/>
            <a:cxnLst/>
            <a:rect l="l" t="t" r="r" b="b"/>
            <a:pathLst>
              <a:path w="687704" h="721360">
                <a:moveTo>
                  <a:pt x="0" y="120142"/>
                </a:moveTo>
                <a:lnTo>
                  <a:pt x="27015" y="73402"/>
                </a:lnTo>
                <a:lnTo>
                  <a:pt x="100679" y="35210"/>
                </a:lnTo>
                <a:lnTo>
                  <a:pt x="151544" y="20533"/>
                </a:lnTo>
                <a:lnTo>
                  <a:pt x="209919" y="9449"/>
                </a:lnTo>
                <a:lnTo>
                  <a:pt x="274419" y="2443"/>
                </a:lnTo>
                <a:lnTo>
                  <a:pt x="343662" y="0"/>
                </a:lnTo>
                <a:lnTo>
                  <a:pt x="412904" y="2443"/>
                </a:lnTo>
                <a:lnTo>
                  <a:pt x="477404" y="9449"/>
                </a:lnTo>
                <a:lnTo>
                  <a:pt x="535779" y="20533"/>
                </a:lnTo>
                <a:lnTo>
                  <a:pt x="586644" y="35210"/>
                </a:lnTo>
                <a:lnTo>
                  <a:pt x="628615" y="52995"/>
                </a:lnTo>
                <a:lnTo>
                  <a:pt x="680339" y="95946"/>
                </a:lnTo>
                <a:lnTo>
                  <a:pt x="687324" y="120142"/>
                </a:lnTo>
                <a:lnTo>
                  <a:pt x="687324" y="600710"/>
                </a:lnTo>
                <a:lnTo>
                  <a:pt x="660308" y="647476"/>
                </a:lnTo>
                <a:lnTo>
                  <a:pt x="586644" y="685665"/>
                </a:lnTo>
                <a:lnTo>
                  <a:pt x="535779" y="700334"/>
                </a:lnTo>
                <a:lnTo>
                  <a:pt x="477404" y="711411"/>
                </a:lnTo>
                <a:lnTo>
                  <a:pt x="412904" y="718411"/>
                </a:lnTo>
                <a:lnTo>
                  <a:pt x="343662" y="720852"/>
                </a:lnTo>
                <a:lnTo>
                  <a:pt x="274419" y="718411"/>
                </a:lnTo>
                <a:lnTo>
                  <a:pt x="209919" y="711411"/>
                </a:lnTo>
                <a:lnTo>
                  <a:pt x="151544" y="700334"/>
                </a:lnTo>
                <a:lnTo>
                  <a:pt x="100679" y="685665"/>
                </a:lnTo>
                <a:lnTo>
                  <a:pt x="58708" y="667884"/>
                </a:lnTo>
                <a:lnTo>
                  <a:pt x="6984" y="624924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3522" y="5424322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94142" y="6306413"/>
            <a:ext cx="1399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center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74392" y="3471670"/>
            <a:ext cx="3657600" cy="3289300"/>
          </a:xfrm>
          <a:custGeom>
            <a:avLst/>
            <a:gdLst/>
            <a:ahLst/>
            <a:cxnLst/>
            <a:rect l="l" t="t" r="r" b="b"/>
            <a:pathLst>
              <a:path w="3657600" h="3289300">
                <a:moveTo>
                  <a:pt x="0" y="3288791"/>
                </a:moveTo>
                <a:lnTo>
                  <a:pt x="3657600" y="3288791"/>
                </a:lnTo>
                <a:lnTo>
                  <a:pt x="3657600" y="0"/>
                </a:lnTo>
                <a:lnTo>
                  <a:pt x="0" y="0"/>
                </a:lnTo>
                <a:lnTo>
                  <a:pt x="0" y="3288791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86811" y="3739896"/>
            <a:ext cx="1062355" cy="2374900"/>
          </a:xfrm>
          <a:custGeom>
            <a:avLst/>
            <a:gdLst/>
            <a:ahLst/>
            <a:cxnLst/>
            <a:rect l="l" t="t" r="r" b="b"/>
            <a:pathLst>
              <a:path w="1062354" h="2374900">
                <a:moveTo>
                  <a:pt x="0" y="2374391"/>
                </a:moveTo>
                <a:lnTo>
                  <a:pt x="1062227" y="2374391"/>
                </a:lnTo>
                <a:lnTo>
                  <a:pt x="1062227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03982" y="3757625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Rack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74264" y="4364735"/>
            <a:ext cx="687324" cy="630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74264" y="4469891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915"/>
                </a:lnTo>
                <a:lnTo>
                  <a:pt x="586644" y="74342"/>
                </a:lnTo>
                <a:lnTo>
                  <a:pt x="535779" y="87187"/>
                </a:lnTo>
                <a:lnTo>
                  <a:pt x="477404" y="96887"/>
                </a:lnTo>
                <a:lnTo>
                  <a:pt x="412904" y="103018"/>
                </a:lnTo>
                <a:lnTo>
                  <a:pt x="343662" y="105155"/>
                </a:lnTo>
                <a:lnTo>
                  <a:pt x="274419" y="103018"/>
                </a:lnTo>
                <a:lnTo>
                  <a:pt x="209919" y="96887"/>
                </a:lnTo>
                <a:lnTo>
                  <a:pt x="151544" y="87187"/>
                </a:lnTo>
                <a:lnTo>
                  <a:pt x="100679" y="74342"/>
                </a:lnTo>
                <a:lnTo>
                  <a:pt x="58708" y="58777"/>
                </a:lnTo>
                <a:lnTo>
                  <a:pt x="6984" y="2118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74264" y="4364735"/>
            <a:ext cx="687705" cy="631190"/>
          </a:xfrm>
          <a:custGeom>
            <a:avLst/>
            <a:gdLst/>
            <a:ahLst/>
            <a:cxnLst/>
            <a:rect l="l" t="t" r="r" b="b"/>
            <a:pathLst>
              <a:path w="687704" h="631189">
                <a:moveTo>
                  <a:pt x="0" y="105156"/>
                </a:moveTo>
                <a:lnTo>
                  <a:pt x="27015" y="64240"/>
                </a:lnTo>
                <a:lnTo>
                  <a:pt x="100679" y="30813"/>
                </a:lnTo>
                <a:lnTo>
                  <a:pt x="151544" y="17968"/>
                </a:lnTo>
                <a:lnTo>
                  <a:pt x="209919" y="8268"/>
                </a:lnTo>
                <a:lnTo>
                  <a:pt x="274419" y="2137"/>
                </a:lnTo>
                <a:lnTo>
                  <a:pt x="343662" y="0"/>
                </a:lnTo>
                <a:lnTo>
                  <a:pt x="412904" y="2137"/>
                </a:lnTo>
                <a:lnTo>
                  <a:pt x="477404" y="8268"/>
                </a:lnTo>
                <a:lnTo>
                  <a:pt x="535779" y="17968"/>
                </a:lnTo>
                <a:lnTo>
                  <a:pt x="586644" y="30813"/>
                </a:lnTo>
                <a:lnTo>
                  <a:pt x="628615" y="46378"/>
                </a:lnTo>
                <a:lnTo>
                  <a:pt x="680339" y="83974"/>
                </a:lnTo>
                <a:lnTo>
                  <a:pt x="687324" y="105156"/>
                </a:lnTo>
                <a:lnTo>
                  <a:pt x="687324" y="525780"/>
                </a:lnTo>
                <a:lnTo>
                  <a:pt x="660308" y="566695"/>
                </a:lnTo>
                <a:lnTo>
                  <a:pt x="586644" y="600122"/>
                </a:lnTo>
                <a:lnTo>
                  <a:pt x="535779" y="612967"/>
                </a:lnTo>
                <a:lnTo>
                  <a:pt x="477404" y="622667"/>
                </a:lnTo>
                <a:lnTo>
                  <a:pt x="412904" y="628798"/>
                </a:lnTo>
                <a:lnTo>
                  <a:pt x="343662" y="630936"/>
                </a:lnTo>
                <a:lnTo>
                  <a:pt x="274419" y="628798"/>
                </a:lnTo>
                <a:lnTo>
                  <a:pt x="209919" y="622667"/>
                </a:lnTo>
                <a:lnTo>
                  <a:pt x="151544" y="612967"/>
                </a:lnTo>
                <a:lnTo>
                  <a:pt x="100679" y="600122"/>
                </a:lnTo>
                <a:lnTo>
                  <a:pt x="58708" y="584557"/>
                </a:lnTo>
                <a:lnTo>
                  <a:pt x="6984" y="546961"/>
                </a:lnTo>
                <a:lnTo>
                  <a:pt x="0" y="525780"/>
                </a:lnTo>
                <a:lnTo>
                  <a:pt x="0" y="10515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86480" y="4568697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74264" y="5154167"/>
            <a:ext cx="687324" cy="719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74264" y="5274055"/>
            <a:ext cx="687705" cy="120014"/>
          </a:xfrm>
          <a:custGeom>
            <a:avLst/>
            <a:gdLst/>
            <a:ahLst/>
            <a:cxnLst/>
            <a:rect l="l" t="t" r="r" b="b"/>
            <a:pathLst>
              <a:path w="687704" h="120014">
                <a:moveTo>
                  <a:pt x="687324" y="0"/>
                </a:moveTo>
                <a:lnTo>
                  <a:pt x="660308" y="46646"/>
                </a:lnTo>
                <a:lnTo>
                  <a:pt x="586644" y="84756"/>
                </a:lnTo>
                <a:lnTo>
                  <a:pt x="535779" y="99401"/>
                </a:lnTo>
                <a:lnTo>
                  <a:pt x="477404" y="110460"/>
                </a:lnTo>
                <a:lnTo>
                  <a:pt x="412904" y="117450"/>
                </a:lnTo>
                <a:lnTo>
                  <a:pt x="343662" y="119888"/>
                </a:lnTo>
                <a:lnTo>
                  <a:pt x="274419" y="117450"/>
                </a:lnTo>
                <a:lnTo>
                  <a:pt x="209919" y="110460"/>
                </a:lnTo>
                <a:lnTo>
                  <a:pt x="151544" y="99401"/>
                </a:lnTo>
                <a:lnTo>
                  <a:pt x="100679" y="84756"/>
                </a:lnTo>
                <a:lnTo>
                  <a:pt x="58708" y="67010"/>
                </a:lnTo>
                <a:lnTo>
                  <a:pt x="6984" y="24148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74264" y="5154167"/>
            <a:ext cx="687705" cy="719455"/>
          </a:xfrm>
          <a:custGeom>
            <a:avLst/>
            <a:gdLst/>
            <a:ahLst/>
            <a:cxnLst/>
            <a:rect l="l" t="t" r="r" b="b"/>
            <a:pathLst>
              <a:path w="687704" h="719454">
                <a:moveTo>
                  <a:pt x="0" y="119887"/>
                </a:moveTo>
                <a:lnTo>
                  <a:pt x="27015" y="73241"/>
                </a:lnTo>
                <a:lnTo>
                  <a:pt x="100679" y="35131"/>
                </a:lnTo>
                <a:lnTo>
                  <a:pt x="151544" y="20486"/>
                </a:lnTo>
                <a:lnTo>
                  <a:pt x="209919" y="9427"/>
                </a:lnTo>
                <a:lnTo>
                  <a:pt x="274419" y="2437"/>
                </a:lnTo>
                <a:lnTo>
                  <a:pt x="343662" y="0"/>
                </a:lnTo>
                <a:lnTo>
                  <a:pt x="412904" y="2437"/>
                </a:lnTo>
                <a:lnTo>
                  <a:pt x="477404" y="9427"/>
                </a:lnTo>
                <a:lnTo>
                  <a:pt x="535779" y="20486"/>
                </a:lnTo>
                <a:lnTo>
                  <a:pt x="586644" y="35131"/>
                </a:lnTo>
                <a:lnTo>
                  <a:pt x="628615" y="52877"/>
                </a:lnTo>
                <a:lnTo>
                  <a:pt x="680339" y="95739"/>
                </a:lnTo>
                <a:lnTo>
                  <a:pt x="687324" y="119887"/>
                </a:lnTo>
                <a:lnTo>
                  <a:pt x="687324" y="599439"/>
                </a:lnTo>
                <a:lnTo>
                  <a:pt x="660308" y="646108"/>
                </a:lnTo>
                <a:lnTo>
                  <a:pt x="586644" y="684215"/>
                </a:lnTo>
                <a:lnTo>
                  <a:pt x="535779" y="698854"/>
                </a:lnTo>
                <a:lnTo>
                  <a:pt x="477404" y="709907"/>
                </a:lnTo>
                <a:lnTo>
                  <a:pt x="412904" y="716892"/>
                </a:lnTo>
                <a:lnTo>
                  <a:pt x="343662" y="719327"/>
                </a:lnTo>
                <a:lnTo>
                  <a:pt x="274419" y="716892"/>
                </a:lnTo>
                <a:lnTo>
                  <a:pt x="209919" y="709907"/>
                </a:lnTo>
                <a:lnTo>
                  <a:pt x="151544" y="698854"/>
                </a:lnTo>
                <a:lnTo>
                  <a:pt x="100679" y="684215"/>
                </a:lnTo>
                <a:lnTo>
                  <a:pt x="58708" y="666472"/>
                </a:lnTo>
                <a:lnTo>
                  <a:pt x="6984" y="623603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5410301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5111" y="3739896"/>
            <a:ext cx="1062355" cy="2374900"/>
          </a:xfrm>
          <a:custGeom>
            <a:avLst/>
            <a:gdLst/>
            <a:ahLst/>
            <a:cxnLst/>
            <a:rect l="l" t="t" r="r" b="b"/>
            <a:pathLst>
              <a:path w="1062354" h="2374900">
                <a:moveTo>
                  <a:pt x="0" y="2374391"/>
                </a:moveTo>
                <a:lnTo>
                  <a:pt x="1062227" y="2374391"/>
                </a:lnTo>
                <a:lnTo>
                  <a:pt x="1062227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42282" y="3757625"/>
            <a:ext cx="628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Rack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12564" y="4364735"/>
            <a:ext cx="687324" cy="630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12564" y="4469891"/>
            <a:ext cx="687705" cy="105410"/>
          </a:xfrm>
          <a:custGeom>
            <a:avLst/>
            <a:gdLst/>
            <a:ahLst/>
            <a:cxnLst/>
            <a:rect l="l" t="t" r="r" b="b"/>
            <a:pathLst>
              <a:path w="687704" h="105410">
                <a:moveTo>
                  <a:pt x="687324" y="0"/>
                </a:moveTo>
                <a:lnTo>
                  <a:pt x="660308" y="40915"/>
                </a:lnTo>
                <a:lnTo>
                  <a:pt x="586644" y="74342"/>
                </a:lnTo>
                <a:lnTo>
                  <a:pt x="535779" y="87187"/>
                </a:lnTo>
                <a:lnTo>
                  <a:pt x="477404" y="96887"/>
                </a:lnTo>
                <a:lnTo>
                  <a:pt x="412904" y="103018"/>
                </a:lnTo>
                <a:lnTo>
                  <a:pt x="343662" y="105155"/>
                </a:lnTo>
                <a:lnTo>
                  <a:pt x="274419" y="103018"/>
                </a:lnTo>
                <a:lnTo>
                  <a:pt x="209919" y="96887"/>
                </a:lnTo>
                <a:lnTo>
                  <a:pt x="151544" y="87187"/>
                </a:lnTo>
                <a:lnTo>
                  <a:pt x="100679" y="74342"/>
                </a:lnTo>
                <a:lnTo>
                  <a:pt x="58708" y="58777"/>
                </a:lnTo>
                <a:lnTo>
                  <a:pt x="6984" y="21181"/>
                </a:ln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12564" y="4364735"/>
            <a:ext cx="687705" cy="631190"/>
          </a:xfrm>
          <a:custGeom>
            <a:avLst/>
            <a:gdLst/>
            <a:ahLst/>
            <a:cxnLst/>
            <a:rect l="l" t="t" r="r" b="b"/>
            <a:pathLst>
              <a:path w="687704" h="631189">
                <a:moveTo>
                  <a:pt x="0" y="105156"/>
                </a:moveTo>
                <a:lnTo>
                  <a:pt x="27015" y="64240"/>
                </a:lnTo>
                <a:lnTo>
                  <a:pt x="100679" y="30813"/>
                </a:lnTo>
                <a:lnTo>
                  <a:pt x="151544" y="17968"/>
                </a:lnTo>
                <a:lnTo>
                  <a:pt x="209919" y="8268"/>
                </a:lnTo>
                <a:lnTo>
                  <a:pt x="274419" y="2137"/>
                </a:lnTo>
                <a:lnTo>
                  <a:pt x="343662" y="0"/>
                </a:lnTo>
                <a:lnTo>
                  <a:pt x="412904" y="2137"/>
                </a:lnTo>
                <a:lnTo>
                  <a:pt x="477404" y="8268"/>
                </a:lnTo>
                <a:lnTo>
                  <a:pt x="535779" y="17968"/>
                </a:lnTo>
                <a:lnTo>
                  <a:pt x="586644" y="30813"/>
                </a:lnTo>
                <a:lnTo>
                  <a:pt x="628615" y="46378"/>
                </a:lnTo>
                <a:lnTo>
                  <a:pt x="680339" y="83974"/>
                </a:lnTo>
                <a:lnTo>
                  <a:pt x="687324" y="105156"/>
                </a:lnTo>
                <a:lnTo>
                  <a:pt x="687324" y="525780"/>
                </a:lnTo>
                <a:lnTo>
                  <a:pt x="660308" y="566695"/>
                </a:lnTo>
                <a:lnTo>
                  <a:pt x="586644" y="600122"/>
                </a:lnTo>
                <a:lnTo>
                  <a:pt x="535779" y="612967"/>
                </a:lnTo>
                <a:lnTo>
                  <a:pt x="477404" y="622667"/>
                </a:lnTo>
                <a:lnTo>
                  <a:pt x="412904" y="628798"/>
                </a:lnTo>
                <a:lnTo>
                  <a:pt x="343662" y="630936"/>
                </a:lnTo>
                <a:lnTo>
                  <a:pt x="274419" y="628798"/>
                </a:lnTo>
                <a:lnTo>
                  <a:pt x="209919" y="622667"/>
                </a:lnTo>
                <a:lnTo>
                  <a:pt x="151544" y="612967"/>
                </a:lnTo>
                <a:lnTo>
                  <a:pt x="100679" y="600122"/>
                </a:lnTo>
                <a:lnTo>
                  <a:pt x="58708" y="584557"/>
                </a:lnTo>
                <a:lnTo>
                  <a:pt x="6984" y="546961"/>
                </a:lnTo>
                <a:lnTo>
                  <a:pt x="0" y="525780"/>
                </a:lnTo>
                <a:lnTo>
                  <a:pt x="0" y="10515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5161" y="4568697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12564" y="5154167"/>
            <a:ext cx="687324" cy="719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12564" y="5274055"/>
            <a:ext cx="687705" cy="120014"/>
          </a:xfrm>
          <a:custGeom>
            <a:avLst/>
            <a:gdLst/>
            <a:ahLst/>
            <a:cxnLst/>
            <a:rect l="l" t="t" r="r" b="b"/>
            <a:pathLst>
              <a:path w="687704" h="120014">
                <a:moveTo>
                  <a:pt x="687324" y="0"/>
                </a:moveTo>
                <a:lnTo>
                  <a:pt x="660308" y="46646"/>
                </a:lnTo>
                <a:lnTo>
                  <a:pt x="586644" y="84756"/>
                </a:lnTo>
                <a:lnTo>
                  <a:pt x="535779" y="99401"/>
                </a:lnTo>
                <a:lnTo>
                  <a:pt x="477404" y="110460"/>
                </a:lnTo>
                <a:lnTo>
                  <a:pt x="412904" y="117450"/>
                </a:lnTo>
                <a:lnTo>
                  <a:pt x="343662" y="119888"/>
                </a:lnTo>
                <a:lnTo>
                  <a:pt x="274419" y="117450"/>
                </a:lnTo>
                <a:lnTo>
                  <a:pt x="209919" y="110460"/>
                </a:lnTo>
                <a:lnTo>
                  <a:pt x="151544" y="99401"/>
                </a:lnTo>
                <a:lnTo>
                  <a:pt x="100679" y="84756"/>
                </a:lnTo>
                <a:lnTo>
                  <a:pt x="58708" y="67010"/>
                </a:lnTo>
                <a:lnTo>
                  <a:pt x="6984" y="24148"/>
                </a:lnTo>
                <a:lnTo>
                  <a:pt x="0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12564" y="5154167"/>
            <a:ext cx="687705" cy="719455"/>
          </a:xfrm>
          <a:custGeom>
            <a:avLst/>
            <a:gdLst/>
            <a:ahLst/>
            <a:cxnLst/>
            <a:rect l="l" t="t" r="r" b="b"/>
            <a:pathLst>
              <a:path w="687704" h="719454">
                <a:moveTo>
                  <a:pt x="0" y="119887"/>
                </a:moveTo>
                <a:lnTo>
                  <a:pt x="27015" y="73241"/>
                </a:lnTo>
                <a:lnTo>
                  <a:pt x="100679" y="35131"/>
                </a:lnTo>
                <a:lnTo>
                  <a:pt x="151544" y="20486"/>
                </a:lnTo>
                <a:lnTo>
                  <a:pt x="209919" y="9427"/>
                </a:lnTo>
                <a:lnTo>
                  <a:pt x="274419" y="2437"/>
                </a:lnTo>
                <a:lnTo>
                  <a:pt x="343662" y="0"/>
                </a:lnTo>
                <a:lnTo>
                  <a:pt x="412904" y="2437"/>
                </a:lnTo>
                <a:lnTo>
                  <a:pt x="477404" y="9427"/>
                </a:lnTo>
                <a:lnTo>
                  <a:pt x="535779" y="20486"/>
                </a:lnTo>
                <a:lnTo>
                  <a:pt x="586644" y="35131"/>
                </a:lnTo>
                <a:lnTo>
                  <a:pt x="628615" y="52877"/>
                </a:lnTo>
                <a:lnTo>
                  <a:pt x="680339" y="95739"/>
                </a:lnTo>
                <a:lnTo>
                  <a:pt x="687324" y="119887"/>
                </a:lnTo>
                <a:lnTo>
                  <a:pt x="687324" y="599439"/>
                </a:lnTo>
                <a:lnTo>
                  <a:pt x="660308" y="646108"/>
                </a:lnTo>
                <a:lnTo>
                  <a:pt x="586644" y="684215"/>
                </a:lnTo>
                <a:lnTo>
                  <a:pt x="535779" y="698854"/>
                </a:lnTo>
                <a:lnTo>
                  <a:pt x="477404" y="709907"/>
                </a:lnTo>
                <a:lnTo>
                  <a:pt x="412904" y="716892"/>
                </a:lnTo>
                <a:lnTo>
                  <a:pt x="343662" y="719327"/>
                </a:lnTo>
                <a:lnTo>
                  <a:pt x="274419" y="716892"/>
                </a:lnTo>
                <a:lnTo>
                  <a:pt x="209919" y="709907"/>
                </a:lnTo>
                <a:lnTo>
                  <a:pt x="151544" y="698854"/>
                </a:lnTo>
                <a:lnTo>
                  <a:pt x="100679" y="684215"/>
                </a:lnTo>
                <a:lnTo>
                  <a:pt x="58708" y="666472"/>
                </a:lnTo>
                <a:lnTo>
                  <a:pt x="6984" y="623603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5161" y="5410301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8034" y="6300927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center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74" y="762000"/>
            <a:ext cx="8663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HDFS filesystem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66951"/>
            <a:ext cx="9906000" cy="484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ts val="309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List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contents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6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5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directory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</a:t>
            </a:r>
            <a:r>
              <a:rPr kumimoji="0" sz="2200" b="1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-ls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ts val="3095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Create </a:t>
            </a:r>
            <a:r>
              <a:rPr kumimoji="0" sz="26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directory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HDFS 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 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given</a:t>
            </a:r>
            <a:r>
              <a:rPr kumimoji="0" sz="26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path(s)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-mkdir &lt;directory</a:t>
            </a:r>
            <a:r>
              <a:rPr kumimoji="0" sz="2200" b="1" i="0" u="none" strike="noStrike" kern="1200" cap="none" spc="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name&gt;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Char char="o"/>
              <a:tabLst/>
              <a:defRPr/>
            </a:pPr>
            <a:endParaRPr kumimoji="0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6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Upload 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download </a:t>
            </a:r>
            <a:r>
              <a:rPr kumimoji="0" sz="2600" b="0" i="0" u="none" strike="noStrike" kern="1200" cap="none" spc="1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 </a:t>
            </a:r>
            <a:r>
              <a:rPr kumimoji="0" sz="2600" b="0" i="0" u="none" strike="noStrike" kern="1200" cap="none" spc="-1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HDFS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Upload: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fs -put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&lt;local file&gt; &lt;remote</a:t>
            </a:r>
            <a:r>
              <a:rPr kumimoji="0" sz="2200" b="1" i="0" u="none" strike="noStrike" kern="1200" cap="none" spc="3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path&gt;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2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Download: 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fs -get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&lt;file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HDFS&gt; &lt;local</a:t>
            </a: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path&gt;</a:t>
            </a:r>
            <a:endParaRPr kumimoji="0" lang="en-US" sz="2200" b="1" i="0" u="none" strike="noStrike" kern="1200" cap="none" spc="-1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ts val="30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6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See </a:t>
            </a:r>
            <a:r>
              <a:rPr kumimoji="0" sz="26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contents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</a:t>
            </a:r>
            <a:r>
              <a:rPr kumimoji="0" sz="26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6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-cat</a:t>
            </a:r>
            <a:r>
              <a:rPr kumimoji="0" sz="2200" b="1" i="0" u="none" strike="noStrike" kern="1200" cap="none" spc="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&lt;filename&gt;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ts val="311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Delete </a:t>
            </a:r>
            <a:r>
              <a:rPr kumimoji="0" sz="26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file/directory </a:t>
            </a:r>
            <a:r>
              <a:rPr kumimoji="0" sz="26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600" b="0" i="0" u="none" strike="noStrike" kern="1200" cap="none" spc="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HDFS</a:t>
            </a:r>
            <a:endParaRPr kumimoji="0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53440" marR="0" lvl="1" indent="-384175" algn="l" defTabSz="914400" rtl="0" eaLnBrk="1" fontAlgn="auto" latinLnBrk="0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ourier New"/>
              <a:buChar char="o"/>
              <a:tabLst>
                <a:tab pos="854075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fs -rm/rmr &lt;file or</a:t>
            </a:r>
            <a:r>
              <a:rPr kumimoji="0" sz="2200" b="1" i="0" u="none" strike="noStrike" kern="1200" cap="none" spc="1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directory&gt;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spc="-5" dirty="0"/>
              <a:t>HDFS filesystem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44" y="1524000"/>
            <a:ext cx="7877809" cy="44773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Move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from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 </a:t>
            </a:r>
            <a:r>
              <a:rPr kumimoji="0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destination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-mv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&lt;src&gt;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&lt;dst&gt;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Report 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space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availability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-df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hdfs:/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How </a:t>
            </a:r>
            <a:r>
              <a:rPr kumimoji="0" sz="28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much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space </a:t>
            </a:r>
            <a:r>
              <a:rPr kumimoji="0" sz="280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directory</a:t>
            </a:r>
            <a:r>
              <a:rPr kumimoji="0" sz="2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occupies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-du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-h &lt;dir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name&gt;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Change 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permission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sudo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-chmod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600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&lt;file&gt;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528320" algn="l"/>
              </a:tabLst>
              <a:defRPr/>
            </a:pP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Change 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owner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group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sudo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hadoop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fs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-chown root:root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&lt;file&gt;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471" y="781429"/>
            <a:ext cx="76329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*</a:t>
            </a:r>
            <a:r>
              <a:rPr sz="4400" b="0" spc="-5" dirty="0"/>
              <a:t>HDFS admin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471" y="1600200"/>
            <a:ext cx="10805160" cy="2337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DFSAdmin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command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-report: reports basic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statistics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HDFS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ts val="2735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-safemode: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though usually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 required,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administrator can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manually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safemode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12165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2778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	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enter,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leave,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get,</a:t>
            </a:r>
            <a:r>
              <a:rPr kumimoji="0" sz="2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wait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926465" marR="0" lvl="1" indent="-513715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6465" algn="l"/>
                <a:tab pos="9271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-refreshNodes: updates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 of hosts allowed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connect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namenode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1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471" y="4333228"/>
            <a:ext cx="109095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Usage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hadoop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dfsadmin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[-report]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[-safemode enter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wait]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[-refreshNodes]</a:t>
            </a:r>
            <a:r>
              <a:rPr kumimoji="0" sz="1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finalizeUpgrade] [-upgradeProgress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status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details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|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force]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[-metasave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filename]</a:t>
            </a:r>
            <a:r>
              <a:rPr kumimoji="0" sz="1800" b="0" i="0" u="none" strike="noStrike" kern="120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[-setQuota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&lt;quota&gt;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&lt;dirname&gt;...&lt;dirname&gt;] [-clrQuota &lt;dirname&gt;...&lt;dirname&gt;]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[-help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[cmd]]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716" y="164719"/>
            <a:ext cx="2631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Verdana Pro Cond"/>
                <a:cs typeface="Verdana Pro Cond"/>
              </a:rPr>
              <a:t>Questions?</a:t>
            </a:r>
            <a:endParaRPr sz="440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154" y="1600200"/>
            <a:ext cx="9779845" cy="328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method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distributing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computation across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multiple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Each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processes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data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that is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stored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that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node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Consists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two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main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phases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Map</a:t>
            </a: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Reduce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155" y="762000"/>
            <a:ext cx="5137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MapReduce</a:t>
            </a:r>
            <a:r>
              <a:rPr sz="4400" b="0" spc="-7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Overview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00200"/>
            <a:ext cx="7677150" cy="2496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Automatic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parallelization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distribution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Fault-Tolerance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Provides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clean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abstraction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programmers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to</a:t>
            </a:r>
            <a:r>
              <a:rPr kumimoji="0" sz="2800" b="0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4976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MapReduce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676400"/>
            <a:ext cx="6583884" cy="19011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Reads data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key/value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pairs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often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discarded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Outputs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zero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more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key/value</a:t>
            </a:r>
            <a:r>
              <a:rPr kumimoji="0" sz="2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pairs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716" y="762000"/>
            <a:ext cx="2859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/>
              <a:t>The Mapper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0"/>
            <a:ext cx="1040320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Output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mapper is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sorted by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All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values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with the same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guaranteed 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same</a:t>
            </a:r>
            <a:r>
              <a:rPr kumimoji="0" sz="2800" b="0" i="0" u="none" strike="noStrike" kern="120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machine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3898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0" dirty="0"/>
              <a:t>Shuffle and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716" y="1524000"/>
            <a:ext cx="7982584" cy="289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Called once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unique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Gets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list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of all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values associated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with a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sz="28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input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reducer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outputs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zero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more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final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key/value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pairs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Usually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just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one output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per input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key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91" y="685800"/>
            <a:ext cx="3006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The</a:t>
            </a:r>
            <a:r>
              <a:rPr sz="4400" b="0" spc="-9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Reducer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6795" y="1831848"/>
            <a:ext cx="8596884" cy="399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9719" y="5915659"/>
            <a:ext cx="9052560" cy="137160"/>
          </a:xfrm>
          <a:custGeom>
            <a:avLst/>
            <a:gdLst/>
            <a:ahLst/>
            <a:cxnLst/>
            <a:rect l="l" t="t" r="r" b="b"/>
            <a:pathLst>
              <a:path w="9052560" h="137160">
                <a:moveTo>
                  <a:pt x="0" y="137159"/>
                </a:moveTo>
                <a:lnTo>
                  <a:pt x="9052560" y="137159"/>
                </a:lnTo>
                <a:lnTo>
                  <a:pt x="905256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9719" y="1742439"/>
            <a:ext cx="137160" cy="4173220"/>
          </a:xfrm>
          <a:custGeom>
            <a:avLst/>
            <a:gdLst/>
            <a:ahLst/>
            <a:cxnLst/>
            <a:rect l="l" t="t" r="r" b="b"/>
            <a:pathLst>
              <a:path w="137160" h="4173220">
                <a:moveTo>
                  <a:pt x="0" y="4173220"/>
                </a:moveTo>
                <a:lnTo>
                  <a:pt x="137160" y="4173220"/>
                </a:lnTo>
                <a:lnTo>
                  <a:pt x="137160" y="0"/>
                </a:lnTo>
                <a:lnTo>
                  <a:pt x="0" y="0"/>
                </a:lnTo>
                <a:lnTo>
                  <a:pt x="0" y="4173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6377" y="1660399"/>
            <a:ext cx="9052560" cy="137160"/>
          </a:xfrm>
          <a:custGeom>
            <a:avLst/>
            <a:gdLst/>
            <a:ahLst/>
            <a:cxnLst/>
            <a:rect l="l" t="t" r="r" b="b"/>
            <a:pathLst>
              <a:path w="9052560" h="137160">
                <a:moveTo>
                  <a:pt x="0" y="137160"/>
                </a:moveTo>
                <a:lnTo>
                  <a:pt x="9052560" y="137160"/>
                </a:lnTo>
                <a:lnTo>
                  <a:pt x="90525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85119" y="1741932"/>
            <a:ext cx="137160" cy="4174490"/>
          </a:xfrm>
          <a:custGeom>
            <a:avLst/>
            <a:gdLst/>
            <a:ahLst/>
            <a:cxnLst/>
            <a:rect l="l" t="t" r="r" b="b"/>
            <a:pathLst>
              <a:path w="137159" h="4174490">
                <a:moveTo>
                  <a:pt x="137159" y="0"/>
                </a:moveTo>
                <a:lnTo>
                  <a:pt x="0" y="0"/>
                </a:lnTo>
                <a:lnTo>
                  <a:pt x="0" y="4174235"/>
                </a:lnTo>
                <a:lnTo>
                  <a:pt x="137159" y="4174236"/>
                </a:lnTo>
                <a:lnTo>
                  <a:pt x="137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5847079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5460" y="1833879"/>
            <a:ext cx="0" cy="3990340"/>
          </a:xfrm>
          <a:custGeom>
            <a:avLst/>
            <a:gdLst/>
            <a:ahLst/>
            <a:cxnLst/>
            <a:rect l="l" t="t" r="r" b="b"/>
            <a:pathLst>
              <a:path h="3990340">
                <a:moveTo>
                  <a:pt x="0" y="0"/>
                </a:moveTo>
                <a:lnTo>
                  <a:pt x="0" y="399034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181102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16540" y="1833372"/>
            <a:ext cx="0" cy="3991610"/>
          </a:xfrm>
          <a:custGeom>
            <a:avLst/>
            <a:gdLst/>
            <a:ahLst/>
            <a:cxnLst/>
            <a:rect l="l" t="t" r="r" b="b"/>
            <a:pathLst>
              <a:path h="3991610">
                <a:moveTo>
                  <a:pt x="0" y="0"/>
                </a:moveTo>
                <a:lnTo>
                  <a:pt x="0" y="3991355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9600" y="662622"/>
            <a:ext cx="5913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Verdana Pro Cond"/>
                <a:cs typeface="Verdana Pro Cond"/>
              </a:rPr>
              <a:t>MapReduce: Word</a:t>
            </a:r>
            <a:r>
              <a:rPr sz="4400" b="0" spc="-100" dirty="0">
                <a:latin typeface="Verdana Pro Cond"/>
                <a:cs typeface="Verdana Pro Cond"/>
              </a:rPr>
              <a:t> </a:t>
            </a:r>
            <a:r>
              <a:rPr sz="4400" b="0" spc="-5" dirty="0">
                <a:latin typeface="Verdana Pro Cond"/>
                <a:cs typeface="Verdana Pro Cond"/>
              </a:rPr>
              <a:t>Count</a:t>
            </a:r>
            <a:endParaRPr sz="44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09800"/>
            <a:ext cx="66871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latin typeface="Verdana Pro Cond"/>
                <a:cs typeface="Verdana Pro Cond"/>
              </a:rPr>
              <a:t>Hadoop</a:t>
            </a:r>
            <a:r>
              <a:rPr sz="6000" b="0" spc="-40" dirty="0">
                <a:latin typeface="Verdana Pro Cond"/>
                <a:cs typeface="Verdana Pro Cond"/>
              </a:rPr>
              <a:t> </a:t>
            </a:r>
            <a:r>
              <a:rPr sz="6000" b="0" spc="-10" dirty="0">
                <a:latin typeface="Verdana Pro Cond"/>
                <a:cs typeface="Verdana Pro Cond"/>
              </a:rPr>
              <a:t>Architecture</a:t>
            </a:r>
            <a:endParaRPr sz="6000" dirty="0">
              <a:latin typeface="Verdana Pro Cond"/>
              <a:cs typeface="Verdana Pro C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752600"/>
            <a:ext cx="7146925" cy="4500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NameNode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Holds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metadata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HDFS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Secondary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NameNode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Performs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housekeeping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functions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NameNode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DataNode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Stores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actual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HDFS data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blocks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JobTracker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Manages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MapReduce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jobs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TaskTracker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6985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8500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Monitors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individual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Map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and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Reduce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tasks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/>
              <a:t>What parts actually make up a Hadoop cluster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462C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688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Courier New</vt:lpstr>
      <vt:lpstr>Verdana Pro Cond</vt:lpstr>
      <vt:lpstr>Wingdings</vt:lpstr>
      <vt:lpstr>1_Office Theme</vt:lpstr>
      <vt:lpstr>PowerPoint Presentation</vt:lpstr>
      <vt:lpstr>MapReduce Overview</vt:lpstr>
      <vt:lpstr>MapReduce Features</vt:lpstr>
      <vt:lpstr>The Mapper</vt:lpstr>
      <vt:lpstr>Shuffle and Sort</vt:lpstr>
      <vt:lpstr>The Reducer</vt:lpstr>
      <vt:lpstr>MapReduce: Word Count</vt:lpstr>
      <vt:lpstr>Hadoop Architecture</vt:lpstr>
      <vt:lpstr>What parts actually make up a Hadoop cluster</vt:lpstr>
      <vt:lpstr>JobTracker and TaskTracker</vt:lpstr>
      <vt:lpstr>High-level architecture of Hadoop</vt:lpstr>
      <vt:lpstr>Hadoop’s Architecture</vt:lpstr>
      <vt:lpstr>Hadoop’s Architecture</vt:lpstr>
      <vt:lpstr>HDFS network topology</vt:lpstr>
      <vt:lpstr>HDFS filesystem commands</vt:lpstr>
      <vt:lpstr>HDFS filesystem commands</vt:lpstr>
      <vt:lpstr>*HDFS admin commands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Demissie, Dawit H.</dc:creator>
  <cp:lastModifiedBy>Demissie, Dawit H.</cp:lastModifiedBy>
  <cp:revision>2</cp:revision>
  <dcterms:created xsi:type="dcterms:W3CDTF">2021-02-15T17:52:42Z</dcterms:created>
  <dcterms:modified xsi:type="dcterms:W3CDTF">2021-02-15T21:30:32Z</dcterms:modified>
</cp:coreProperties>
</file>