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F474-F0D7-4DCC-D865-FEBAD4BC4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30337-4F8E-55F6-5EBC-E47A8AF4C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5036-B8B1-92BD-B5DF-1970FC42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72F6-080F-4E7A-A650-4C0038902F4C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C8855-FB12-1DD5-8054-818C830C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54477-90BC-46D2-33D0-0B69CB70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0475-7707-49DB-B761-DD1C3749B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20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1B0-0B44-D221-17B4-975C50AE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97207-DCC9-EC15-915E-D64583EDD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3B484-56E6-21E8-7063-84464FC6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72F6-080F-4E7A-A650-4C0038902F4C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C9050-653D-990C-7C21-8DC7C968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0762-70F7-D550-B52B-76783798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0475-7707-49DB-B761-DD1C3749B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59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9B997-2969-ADEA-9176-BE15F11F9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0CE5E-3C77-5C4F-1717-F089AA40C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54403-7946-FA47-94D4-8E604B3D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72F6-080F-4E7A-A650-4C0038902F4C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072BD-52DA-5E65-D557-46C3F58C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EF848-C505-A51F-21E3-1F106B26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0475-7707-49DB-B761-DD1C3749B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5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E58E-907B-7E46-2A36-1A6341D9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7CAB-23EF-DC31-C114-8B94EA3FE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6A92-5417-F572-73E3-BBE7D52C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72F6-080F-4E7A-A650-4C0038902F4C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BF3B-C5A8-BAD7-3B23-B1300A67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E933E-89AB-3BB1-CBA4-E3BA26BB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0475-7707-49DB-B761-DD1C3749B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84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D8D-A74A-18F5-CDB4-0319DBBB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BEAEE-9BFD-1695-7A76-E01CA61A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9D2F2-B8CB-ABEA-8AB2-385F81A3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72F6-080F-4E7A-A650-4C0038902F4C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52D4C-7176-6E80-3160-13E5120A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BCB43-5FAE-869C-1586-D9DDF576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0475-7707-49DB-B761-DD1C3749B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8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76B6-A445-06E1-57D4-6AE42FAB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B21C-7570-221A-52A7-867926D23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F1F7D-926C-BD0E-6C9E-1B95AE280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6386B-A775-AD31-A5B9-D5AE40BF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72F6-080F-4E7A-A650-4C0038902F4C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5AA25-DF53-3959-4730-BFAA5532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1A594-4005-A156-98C1-EB38BFC2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0475-7707-49DB-B761-DD1C3749B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13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616F-46F4-E143-2082-B289F4FA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DFC96-8E9F-AF07-7CC2-140DFEA90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625BB-014B-D1DE-7E9B-F98B9AE52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539FA-0163-1BFA-D4FD-1652F0801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14D8E-FBED-D8E3-BFD8-AB362014E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6C9D8-3A2E-B67D-34A3-58E4B2DC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72F6-080F-4E7A-A650-4C0038902F4C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32748-7019-5673-2348-DF0A1390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D4617-18C8-C672-3853-89F4F8AA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0475-7707-49DB-B761-DD1C3749B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9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4578-662B-706E-CE33-5AEF90D5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C7606-B3C1-20C4-7EDD-2EDF722F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72F6-080F-4E7A-A650-4C0038902F4C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5570F-C772-BFDD-8E27-F8D70BEC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84A26-D671-9CCE-3F89-467A2631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0475-7707-49DB-B761-DD1C3749B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2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48342-0981-0ADC-13F3-C46BE00A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72F6-080F-4E7A-A650-4C0038902F4C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C5AD8-B61B-9B1F-2AAF-CE6DEE2D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59FDF-074D-D764-DE2F-B81AB74C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0475-7707-49DB-B761-DD1C3749B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9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6A4E-CB1E-74F9-DC0B-8126D5CD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EDBF5-BACF-00BA-10DF-EA0B3BB38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9DFE4-DC75-A0D9-4B64-D13518493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2BE95-DD15-2C22-9507-77115595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72F6-080F-4E7A-A650-4C0038902F4C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A6D60-F0B2-BD4B-90EF-1F58F132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F7EBC-AFD0-79C8-DA45-D9D68496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0475-7707-49DB-B761-DD1C3749B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67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E17C-6692-22A3-C1A0-F3893A92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DB226E-73F6-699C-A6D9-AF3E0264A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1CF4E-1147-F96A-4F0D-6EA2783E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93419-F451-74C6-B1B1-617CB4A7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72F6-080F-4E7A-A650-4C0038902F4C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342FE-8000-92FB-42B7-1AE67D86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F8998-3B42-5C1A-1192-786D470F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0475-7707-49DB-B761-DD1C3749B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8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014C6-81DA-D41B-7568-ADDBA013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50019-CD3B-8896-9D00-0EFF39F7E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0A2DF-3840-2845-1910-E75DF22E1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772F6-080F-4E7A-A650-4C0038902F4C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C16B1-D210-82BD-2F71-DFD7F90DB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59DA4-363F-B9D3-4CA5-68126346B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E0475-7707-49DB-B761-DD1C3749B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31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B7C3-F117-A43B-8836-B61365E12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ECE6217 </a:t>
            </a:r>
            <a:br>
              <a:rPr lang="en-US" altLang="zh-CN" dirty="0"/>
            </a:br>
            <a:r>
              <a:rPr lang="en-US" altLang="zh-CN" dirty="0"/>
              <a:t>Lab 2: Current Mirror Circuit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2A216-B692-CB91-010E-6A0A4ED8C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09/12/2022</a:t>
            </a:r>
          </a:p>
          <a:p>
            <a:r>
              <a:rPr lang="en-US" altLang="zh-CN" dirty="0"/>
              <a:t>TA: You Zhou</a:t>
            </a:r>
          </a:p>
          <a:p>
            <a:r>
              <a:rPr lang="en-US" altLang="zh-CN" dirty="0"/>
              <a:t>E-mail: yzhou57@gwu.edu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108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8999-34CF-C6E8-2D45-66E15381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0493"/>
            <a:ext cx="10515600" cy="1325563"/>
          </a:xfrm>
        </p:spPr>
        <p:txBody>
          <a:bodyPr/>
          <a:lstStyle/>
          <a:p>
            <a:r>
              <a:rPr lang="en-US" altLang="zh-CN" dirty="0"/>
              <a:t>Testbench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C25B4A-57C3-926D-B573-A8B8DC445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852" y="607955"/>
            <a:ext cx="11668662" cy="625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1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8D7E-4701-3CDF-4148-0D4D4314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29F79-0CD5-FC4B-E007-82F097862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Launch -&gt;ADE L</a:t>
            </a:r>
          </a:p>
          <a:p>
            <a:pPr marL="0" indent="0"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 the Simulation window, select 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Setup -&gt; Simulator/Directory/Host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Ensure the Simulator cyclic field is reading </a:t>
            </a:r>
            <a:r>
              <a:rPr lang="en-US" altLang="zh-CN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Spectre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Leave other fields to default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 the simulation window, select 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Setup -&gt; Model Libraries…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Ensure that the files shown below are in the list, if not, browse for the following files using the &lt;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…&gt;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icon </a:t>
            </a:r>
          </a:p>
          <a:p>
            <a:pPr marL="0" indent="0">
              <a:buNone/>
            </a:pPr>
            <a:endParaRPr lang="en-US" altLang="zh-C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554C3-99E9-DA3A-C7FD-148FA3749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63341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2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2493-0B91-879C-9959-C94859A9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Choosing Analyses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3AFD3-A445-F274-D28E-F06217A8B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From the menu choose Analysis -&gt; Choose... 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form appears. 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Select the “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trans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” analysis or “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dc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Set stop time = 150u as shown in the figure </a:t>
            </a:r>
            <a:endParaRPr lang="en-US" altLang="zh-CN" sz="18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4AA97-76EC-D336-4476-4B54DA41E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539" y="1713349"/>
            <a:ext cx="4333461" cy="51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2AD9-FF70-9151-3241-FE070B37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Choose the simulation node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5BDC-FD6C-2F9E-3AAD-D90FA049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Outputs -&gt; to be plotted -&gt;from schematic</a:t>
            </a:r>
          </a:p>
          <a:p>
            <a:r>
              <a:rPr lang="en-US" altLang="zh-CN" dirty="0"/>
              <a:t>Click on the nodes as shown below.(do not choose wire)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03A58-5B2B-3195-74D7-75448218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2857500"/>
            <a:ext cx="81819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72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0C17-C59A-5B9A-AD11-4A50B5AD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simulation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33B0D2-AE41-84AB-C621-BE1CDCD6B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5183" y="1674714"/>
            <a:ext cx="6506817" cy="51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71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D6F6-7E82-FC0E-ECD2-14DB22C6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79E20-D61F-F71A-6430-03904DD35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Finish the Layout of current mirror circuit 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Change the width (w) of the </a:t>
            </a:r>
            <a:r>
              <a:rPr lang="en-US" altLang="zh-CN" dirty="0" err="1"/>
              <a:t>nmos</a:t>
            </a:r>
            <a:r>
              <a:rPr lang="en-US" altLang="zh-CN" dirty="0"/>
              <a:t> close to the output Pin from 1.5 um to 3 um and see what will happen.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187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9B731B-2B36-F899-AA93-FEA76CB09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47" y="1500326"/>
            <a:ext cx="3285969" cy="2032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6250C1-3061-D050-6E46-E76F3EC18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4" y="0"/>
            <a:ext cx="665111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EFAB64-588F-CE1F-9235-32E90B55B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496" y="0"/>
            <a:ext cx="5743504" cy="1890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56F73E-D6F7-484C-B591-801ADAB4D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130" y="1890287"/>
            <a:ext cx="5072110" cy="38150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ED88D4-E5A9-11EE-E443-7559B0B122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8086" y="5627034"/>
            <a:ext cx="1953914" cy="12309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B7D958-538D-3D8C-3F70-653A89FC45BF}"/>
              </a:ext>
            </a:extLst>
          </p:cNvPr>
          <p:cNvSpPr txBox="1"/>
          <p:nvPr/>
        </p:nvSpPr>
        <p:spPr>
          <a:xfrm>
            <a:off x="5842333" y="6420989"/>
            <a:ext cx="4429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(IEEE Press Series on Microelectronic Systems) R. Jacob Baker - CMOS_ Circuit Design, Layout, and Simulation -Wiley-IEEE Press (2010) (1)</a:t>
            </a:r>
            <a:endParaRPr lang="zh-CN" altLang="en-US" sz="11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1F6119-7695-395A-F0FE-C6DB31642B42}"/>
              </a:ext>
            </a:extLst>
          </p:cNvPr>
          <p:cNvSpPr/>
          <p:nvPr/>
        </p:nvSpPr>
        <p:spPr>
          <a:xfrm>
            <a:off x="80774" y="6070299"/>
            <a:ext cx="2396096" cy="43088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9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6BE0-7A76-FC4F-75A5-C6FB36AE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a new Library for ECE6217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8FC8-173E-7B98-C5A8-8D10D21F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to Library manager window</a:t>
            </a:r>
          </a:p>
          <a:p>
            <a:r>
              <a:rPr lang="en-US" altLang="zh-CN" dirty="0"/>
              <a:t>From the menu, select File -&gt;New -&gt;Library</a:t>
            </a:r>
          </a:p>
          <a:p>
            <a:r>
              <a:rPr lang="en-US" altLang="zh-CN" dirty="0"/>
              <a:t>You will see a dialog like this </a:t>
            </a:r>
          </a:p>
          <a:p>
            <a:r>
              <a:rPr lang="en-US" altLang="zh-CN" dirty="0"/>
              <a:t>NAME: ECE6217_lab</a:t>
            </a:r>
            <a:endParaRPr lang="zh-CN" alt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Attach to existing tech library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” section,</a:t>
            </a:r>
          </a:p>
          <a:p>
            <a:pPr marL="0" indent="0"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select: 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AMI 0.60u C5N (3M, 2P, high-res)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Press OK</a:t>
            </a:r>
          </a:p>
          <a:p>
            <a:pPr marL="0" indent="0"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Ensure no errors</a:t>
            </a:r>
          </a:p>
          <a:p>
            <a:endParaRPr lang="zh-CN" alt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82D22-B5EA-FD3B-E761-51DC0968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15" y="2806325"/>
            <a:ext cx="5995386" cy="405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5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D6F4-6E3C-AAD7-7708-E8D696F1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a New design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6661-C726-FDA0-0413-3F7C3E55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the Library Manager, click on the “ECE6217_lab” library you just created.</a:t>
            </a:r>
          </a:p>
          <a:p>
            <a:r>
              <a:rPr lang="en-US" altLang="zh-CN" dirty="0"/>
              <a:t>From the menu, choose File-&gt;New-&gt;</a:t>
            </a:r>
            <a:r>
              <a:rPr lang="en-US" altLang="zh-CN" dirty="0" err="1"/>
              <a:t>Cellview</a:t>
            </a:r>
            <a:r>
              <a:rPr lang="en-US" altLang="zh-CN" dirty="0"/>
              <a:t>, and fill in the form as shown below.</a:t>
            </a:r>
          </a:p>
          <a:p>
            <a:r>
              <a:rPr lang="en-US" altLang="zh-CN" dirty="0"/>
              <a:t>In the cell Field, type “</a:t>
            </a:r>
            <a:r>
              <a:rPr lang="en-US" altLang="zh-CN" dirty="0" err="1"/>
              <a:t>Current_mirror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Click always when you see “Upgrade License”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F3EAC-40CC-B465-6F28-BCBE2D484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885" y="3317659"/>
            <a:ext cx="2924175" cy="327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42CF56-6654-3485-BF77-A0426F367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19" y="4641079"/>
            <a:ext cx="44100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0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31F4-EE61-24A5-611E-FF7D6A28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Instancing parts to create the Current Mirror circuit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6CF64-B8B4-EC3D-D14F-E8503308B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the Menu choose: Create -&gt; Instance</a:t>
            </a:r>
          </a:p>
          <a:p>
            <a:r>
              <a:rPr lang="en-US" altLang="zh-CN" dirty="0"/>
              <a:t>Choose “nmos4”</a:t>
            </a:r>
          </a:p>
          <a:p>
            <a:r>
              <a:rPr lang="en-US" altLang="zh-CN" dirty="0"/>
              <a:t>The default size for this “</a:t>
            </a:r>
            <a:r>
              <a:rPr lang="en-US" altLang="zh-CN" dirty="0" err="1"/>
              <a:t>nmos</a:t>
            </a:r>
            <a:r>
              <a:rPr lang="en-US" altLang="zh-CN" dirty="0"/>
              <a:t>” is </a:t>
            </a:r>
          </a:p>
          <a:p>
            <a:r>
              <a:rPr lang="en-US" altLang="zh-CN" dirty="0"/>
              <a:t>W/L = 1.5um/0.6um</a:t>
            </a:r>
          </a:p>
          <a:p>
            <a:endParaRPr lang="en-US" altLang="zh-CN" dirty="0"/>
          </a:p>
          <a:p>
            <a:r>
              <a:rPr lang="en-US" altLang="zh-CN" dirty="0"/>
              <a:t>Then create another </a:t>
            </a:r>
            <a:r>
              <a:rPr lang="en-US" altLang="zh-CN" dirty="0" err="1"/>
              <a:t>nmos</a:t>
            </a:r>
            <a:r>
              <a:rPr lang="en-US" altLang="zh-CN" dirty="0"/>
              <a:t> with the </a:t>
            </a:r>
          </a:p>
          <a:p>
            <a:pPr marL="0" indent="0">
              <a:buNone/>
            </a:pPr>
            <a:r>
              <a:rPr lang="en-US" altLang="zh-CN" dirty="0"/>
              <a:t>same parameters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F05CA-CEA1-904F-7ECC-A129D74E9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722" y="1390009"/>
            <a:ext cx="3971278" cy="54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5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CFDB-E2BC-CA72-D335-301887F7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mirror current circuit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83CE3-22E4-0B70-0EB4-AE79C909B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the instance menu, choose “</a:t>
            </a:r>
            <a:r>
              <a:rPr lang="en-US" altLang="zh-CN" dirty="0" err="1"/>
              <a:t>gnd</a:t>
            </a:r>
            <a:r>
              <a:rPr lang="en-US" altLang="zh-CN" dirty="0"/>
              <a:t>” and place it under the </a:t>
            </a:r>
            <a:r>
              <a:rPr lang="en-US" altLang="zh-CN" dirty="0" err="1"/>
              <a:t>the</a:t>
            </a:r>
            <a:r>
              <a:rPr lang="en-US" altLang="zh-CN" dirty="0"/>
              <a:t> transistors.</a:t>
            </a:r>
          </a:p>
          <a:p>
            <a:r>
              <a:rPr lang="en-US" altLang="zh-CN" dirty="0"/>
              <a:t>Adding I/O Pins, press P to add “Vin” and “</a:t>
            </a:r>
            <a:r>
              <a:rPr lang="en-US" altLang="zh-CN" dirty="0" err="1"/>
              <a:t>Vout</a:t>
            </a:r>
            <a:r>
              <a:rPr lang="en-US" altLang="zh-CN" dirty="0"/>
              <a:t>” as input signal and output signal.</a:t>
            </a:r>
          </a:p>
          <a:p>
            <a:r>
              <a:rPr lang="en-US" altLang="zh-CN" dirty="0"/>
              <a:t>Then connect the Pins and electronic components with wires.</a:t>
            </a:r>
          </a:p>
        </p:txBody>
      </p:sp>
    </p:spTree>
    <p:extLst>
      <p:ext uri="{BB962C8B-B14F-4D97-AF65-F5344CB8AC3E}">
        <p14:creationId xmlns:p14="http://schemas.microsoft.com/office/powerpoint/2010/main" val="131957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7B07F-7867-54FE-D604-44694A61E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6139" y="879750"/>
            <a:ext cx="8295861" cy="59782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C26810B-331B-2BC1-38B8-BCA59F68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Build mirror current circuit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1D185-1137-FF16-D67F-A1870AED547F}"/>
              </a:ext>
            </a:extLst>
          </p:cNvPr>
          <p:cNvSpPr txBox="1"/>
          <p:nvPr/>
        </p:nvSpPr>
        <p:spPr>
          <a:xfrm>
            <a:off x="119270" y="1431235"/>
            <a:ext cx="3776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check and save after you build this circuit to see if there are any errors.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3E42B-F011-0064-8E7C-D909FC287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0" y="2354565"/>
            <a:ext cx="3759868" cy="3429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8E2EE57-5599-CA18-0364-49D17E042921}"/>
              </a:ext>
            </a:extLst>
          </p:cNvPr>
          <p:cNvSpPr/>
          <p:nvPr/>
        </p:nvSpPr>
        <p:spPr>
          <a:xfrm>
            <a:off x="1364974" y="3312284"/>
            <a:ext cx="583096" cy="5565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7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26E7-3678-2000-2CB8-259AFEF9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Make a symbol 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1FA1E3-1AA5-CB28-394B-2AFBEF27E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53286"/>
            <a:ext cx="4972050" cy="3267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5D8F4D-2D97-1D33-6385-03B64B83704D}"/>
              </a:ext>
            </a:extLst>
          </p:cNvPr>
          <p:cNvSpPr txBox="1"/>
          <p:nvPr/>
        </p:nvSpPr>
        <p:spPr>
          <a:xfrm>
            <a:off x="925996" y="1396949"/>
            <a:ext cx="53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 -&gt; </a:t>
            </a:r>
            <a:r>
              <a:rPr lang="en-US" altLang="zh-CN" dirty="0" err="1"/>
              <a:t>Cellview</a:t>
            </a:r>
            <a:r>
              <a:rPr lang="en-US" altLang="zh-CN" dirty="0"/>
              <a:t> -&gt; From </a:t>
            </a:r>
            <a:r>
              <a:rPr lang="en-US" altLang="zh-CN" dirty="0" err="1"/>
              <a:t>Cellview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80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B366-499A-2EC4-4DCF-E56F4738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a Testbench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1A820-5F2B-93B6-4D6E-CFC2FAEAB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 the Library Manager, click on your “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ECE6217_lab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” Library. </a:t>
            </a:r>
          </a:p>
          <a:p>
            <a:pPr marL="0" indent="0"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From the Library Manager Menu choose: 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File-&gt; New-&gt; </a:t>
            </a:r>
            <a:r>
              <a:rPr lang="en-US" altLang="zh-CN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Cellview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...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Fill it as shown below, to create a new cell called: </a:t>
            </a:r>
            <a:r>
              <a:rPr lang="en-US" altLang="zh-CN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current_mirror_tb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en-US" altLang="zh-CN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Click Ok. A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new Composer-Schematic window appears.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Create -&gt; Instance:</a:t>
            </a:r>
          </a:p>
          <a:p>
            <a:pPr algn="l"/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Vdd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 X2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vdc: 5V DC voltage X2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res: 1 K ohm </a:t>
            </a:r>
          </a:p>
          <a:p>
            <a:pPr algn="l"/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gnd</a:t>
            </a: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Create -&gt; ECE6217_lab -&gt; current mirror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Connect the power source component with the current mirror circuit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Save and check if there are any errors</a:t>
            </a:r>
          </a:p>
          <a:p>
            <a:pPr algn="l"/>
            <a:endParaRPr lang="en-US" altLang="zh-C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44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569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Theme</vt:lpstr>
      <vt:lpstr>ECE6217  Lab 2: Current Mirror Circuit</vt:lpstr>
      <vt:lpstr>PowerPoint Presentation</vt:lpstr>
      <vt:lpstr>Create a new Library for ECE6217</vt:lpstr>
      <vt:lpstr>Create a New design</vt:lpstr>
      <vt:lpstr>Instancing parts to create the Current Mirror circuit</vt:lpstr>
      <vt:lpstr>Build mirror current circuit</vt:lpstr>
      <vt:lpstr>Build mirror current circuit</vt:lpstr>
      <vt:lpstr>Make a symbol </vt:lpstr>
      <vt:lpstr>Create a Testbench</vt:lpstr>
      <vt:lpstr>Testbench</vt:lpstr>
      <vt:lpstr>Simulation</vt:lpstr>
      <vt:lpstr>Choosing Analyses</vt:lpstr>
      <vt:lpstr>Choose the simulation node</vt:lpstr>
      <vt:lpstr>Run simulation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ECE6217  Lab 2: Current Mirror Circuit</dc:title>
  <dc:creator>Zhou, You</dc:creator>
  <cp:lastModifiedBy>Zhou, You</cp:lastModifiedBy>
  <cp:revision>3</cp:revision>
  <dcterms:created xsi:type="dcterms:W3CDTF">2022-09-10T22:37:15Z</dcterms:created>
  <dcterms:modified xsi:type="dcterms:W3CDTF">2022-09-12T02:01:51Z</dcterms:modified>
</cp:coreProperties>
</file>