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7"/>
  </p:handoutMasterIdLst>
  <p:sldIdLst>
    <p:sldId id="256" r:id="rId2"/>
    <p:sldId id="259" r:id="rId3"/>
    <p:sldId id="258" r:id="rId4"/>
    <p:sldId id="265" r:id="rId5"/>
    <p:sldId id="260" r:id="rId6"/>
    <p:sldId id="261" r:id="rId7"/>
    <p:sldId id="263" r:id="rId8"/>
    <p:sldId id="262" r:id="rId9"/>
    <p:sldId id="264" r:id="rId10"/>
    <p:sldId id="283"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1" r:id="rId35"/>
    <p:sldId id="29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48" y="230"/>
      </p:cViewPr>
      <p:guideLst/>
    </p:cSldViewPr>
  </p:slideViewPr>
  <p:notesTextViewPr>
    <p:cViewPr>
      <p:scale>
        <a:sx n="1" d="1"/>
        <a:sy n="1" d="1"/>
      </p:scale>
      <p:origin x="0" y="0"/>
    </p:cViewPr>
  </p:notesTextViewPr>
  <p:notesViewPr>
    <p:cSldViewPr snapToGrid="0">
      <p:cViewPr varScale="1">
        <p:scale>
          <a:sx n="85" d="100"/>
          <a:sy n="85" d="100"/>
        </p:scale>
        <p:origin x="380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E74357-DA9B-485A-95B4-D252FC6F5032}" type="datetimeFigureOut">
              <a:rPr lang="zh-CN" altLang="en-US" smtClean="0"/>
              <a:t>2021/6/21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8CE5-20B1-4E22-AEAF-7A74BA45DC67}" type="slidenum">
              <a:rPr lang="zh-CN" altLang="en-US" smtClean="0"/>
              <a:t>‹#›</a:t>
            </a:fld>
            <a:endParaRPr lang="zh-CN" altLang="en-US"/>
          </a:p>
        </p:txBody>
      </p:sp>
    </p:spTree>
    <p:extLst>
      <p:ext uri="{BB962C8B-B14F-4D97-AF65-F5344CB8AC3E}">
        <p14:creationId xmlns:p14="http://schemas.microsoft.com/office/powerpoint/2010/main" val="27227527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236363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25272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93963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50000"/>
              </a:lnSpc>
              <a:defRPr>
                <a:latin typeface="华文楷体" panose="02010600040101010101" pitchFamily="2" charset="-122"/>
                <a:ea typeface="华文楷体" panose="02010600040101010101" pitchFamily="2" charset="-122"/>
              </a:defRPr>
            </a:lvl1pPr>
            <a:lvl2pPr>
              <a:lnSpc>
                <a:spcPct val="150000"/>
              </a:lnSpc>
              <a:defRPr>
                <a:latin typeface="华文楷体" panose="02010600040101010101" pitchFamily="2" charset="-122"/>
                <a:ea typeface="华文楷体" panose="02010600040101010101" pitchFamily="2" charset="-122"/>
              </a:defRPr>
            </a:lvl2pPr>
            <a:lvl3pPr>
              <a:lnSpc>
                <a:spcPct val="150000"/>
              </a:lnSpc>
              <a:defRPr>
                <a:latin typeface="华文楷体" panose="02010600040101010101" pitchFamily="2" charset="-122"/>
                <a:ea typeface="华文楷体" panose="02010600040101010101" pitchFamily="2" charset="-122"/>
              </a:defRPr>
            </a:lvl3pPr>
            <a:lvl4pPr>
              <a:lnSpc>
                <a:spcPct val="150000"/>
              </a:lnSpc>
              <a:defRPr>
                <a:latin typeface="华文楷体" panose="02010600040101010101" pitchFamily="2" charset="-122"/>
                <a:ea typeface="华文楷体" panose="02010600040101010101" pitchFamily="2" charset="-122"/>
              </a:defRPr>
            </a:lvl4pPr>
            <a:lvl5pPr>
              <a:lnSpc>
                <a:spcPct val="150000"/>
              </a:lnSpc>
              <a:defRPr>
                <a:latin typeface="华文楷体" panose="02010600040101010101" pitchFamily="2" charset="-122"/>
                <a:ea typeface="华文楷体" panose="020106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401149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373182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30576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644954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273190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361039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399109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4F48BA2-F6B1-475D-A7B9-9356E4817986}" type="datetimeFigureOut">
              <a:rPr lang="zh-CN" altLang="en-US" smtClean="0"/>
              <a:t>2021/6/21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1152049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48BA2-F6B1-475D-A7B9-9356E4817986}" type="datetimeFigureOut">
              <a:rPr lang="zh-CN" altLang="en-US" smtClean="0"/>
              <a:t>2021/6/21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B6FF2-60C2-476E-9D2D-7A161ECE9CAB}" type="slidenum">
              <a:rPr lang="zh-CN" altLang="en-US" smtClean="0"/>
              <a:t>‹#›</a:t>
            </a:fld>
            <a:endParaRPr lang="zh-CN" altLang="en-US"/>
          </a:p>
        </p:txBody>
      </p:sp>
    </p:spTree>
    <p:extLst>
      <p:ext uri="{BB962C8B-B14F-4D97-AF65-F5344CB8AC3E}">
        <p14:creationId xmlns:p14="http://schemas.microsoft.com/office/powerpoint/2010/main" val="14462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sciencedirect.com/journal/artificial-intellige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hyperlink" Target="http://lib.tsinghua.edu.cn/info/1184/3548.htm#WOS" TargetMode="External"/><Relationship Id="rId2" Type="http://schemas.openxmlformats.org/officeDocument/2006/relationships/hyperlink" Target="http://tlink.lib.tsinghua.edu.cn/go?url=http://apps.webofknowledge.com/" TargetMode="External"/><Relationship Id="rId1" Type="http://schemas.openxmlformats.org/officeDocument/2006/relationships/slideLayout" Target="../slideLayouts/slideLayout2.xml"/><Relationship Id="rId4" Type="http://schemas.openxmlformats.org/officeDocument/2006/relationships/hyperlink" Target="https://link.zhihu.com/?target=http%3A//ip-science.thomsonreuters.com/cgi-bin/jrnlst/jlresults.cgi%3FPC%3DD"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lib.tsinghua.edu.cn/info/1184/3548.htm#WOS"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siggraph.org/" TargetMode="External"/><Relationship Id="rId7" Type="http://schemas.openxmlformats.org/officeDocument/2006/relationships/image" Target="../media/image7.png"/><Relationship Id="rId2" Type="http://schemas.openxmlformats.org/officeDocument/2006/relationships/hyperlink" Target="http://www.kdd.org/" TargetMode="Externa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www.sigmod.org/" TargetMode="External"/><Relationship Id="rId10" Type="http://schemas.openxmlformats.org/officeDocument/2006/relationships/image" Target="../media/image10.png"/><Relationship Id="rId4" Type="http://schemas.openxmlformats.org/officeDocument/2006/relationships/hyperlink" Target="http://www.sigmetrics.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从哪儿找，往哪儿投？</a:t>
            </a:r>
          </a:p>
        </p:txBody>
      </p:sp>
      <p:sp>
        <p:nvSpPr>
          <p:cNvPr id="3" name="副标题 2"/>
          <p:cNvSpPr>
            <a:spLocks noGrp="1"/>
          </p:cNvSpPr>
          <p:nvPr>
            <p:ph type="subTitle" idx="1"/>
          </p:nvPr>
        </p:nvSpPr>
        <p:spPr>
          <a:xfrm>
            <a:off x="1524000" y="4436198"/>
            <a:ext cx="9144000" cy="821602"/>
          </a:xfrm>
        </p:spPr>
        <p:txBody>
          <a:bodyPr/>
          <a:lstStyle/>
          <a:p>
            <a:r>
              <a:rPr lang="zh-CN" altLang="en-US" dirty="0"/>
              <a:t>期刊会议分级简介</a:t>
            </a:r>
          </a:p>
        </p:txBody>
      </p:sp>
    </p:spTree>
    <p:extLst>
      <p:ext uri="{BB962C8B-B14F-4D97-AF65-F5344CB8AC3E}">
        <p14:creationId xmlns:p14="http://schemas.microsoft.com/office/powerpoint/2010/main" val="107575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应该熟悉的</a:t>
            </a:r>
            <a:r>
              <a:rPr lang="en-US" altLang="zh-CN" dirty="0"/>
              <a:t>IEEE/ACM</a:t>
            </a:r>
            <a:r>
              <a:rPr lang="zh-CN" altLang="en-US" dirty="0"/>
              <a:t>期刊</a:t>
            </a:r>
          </a:p>
        </p:txBody>
      </p:sp>
      <p:sp>
        <p:nvSpPr>
          <p:cNvPr id="3" name="内容占位符 2"/>
          <p:cNvSpPr>
            <a:spLocks noGrp="1"/>
          </p:cNvSpPr>
          <p:nvPr>
            <p:ph idx="1"/>
          </p:nvPr>
        </p:nvSpPr>
        <p:spPr>
          <a:xfrm>
            <a:off x="838199" y="1825624"/>
            <a:ext cx="5788937" cy="4783405"/>
          </a:xfrm>
        </p:spPr>
        <p:txBody>
          <a:bodyPr>
            <a:normAutofit fontScale="77500" lnSpcReduction="20000"/>
          </a:bodyPr>
          <a:lstStyle/>
          <a:p>
            <a:r>
              <a:rPr lang="zh-CN" altLang="en-US" dirty="0"/>
              <a:t>人工智能</a:t>
            </a:r>
            <a:r>
              <a:rPr lang="en-US" altLang="zh-CN" dirty="0"/>
              <a:t>/</a:t>
            </a:r>
            <a:r>
              <a:rPr lang="zh-CN" altLang="en-US" dirty="0"/>
              <a:t>机器学习</a:t>
            </a:r>
            <a:endParaRPr lang="en-US" altLang="zh-CN" dirty="0"/>
          </a:p>
          <a:p>
            <a:pPr lvl="1"/>
            <a:r>
              <a:rPr lang="en-US" altLang="zh-CN" dirty="0"/>
              <a:t>IEEE Transactions on Pattern Analysis and Machine Intelligence </a:t>
            </a:r>
            <a:r>
              <a:rPr lang="zh-CN" altLang="en-US" dirty="0"/>
              <a:t>（</a:t>
            </a:r>
            <a:r>
              <a:rPr lang="en-US" altLang="zh-CN" dirty="0"/>
              <a:t>TPAMI </a:t>
            </a:r>
            <a:r>
              <a:rPr lang="zh-CN" altLang="en-US" dirty="0"/>
              <a:t>）</a:t>
            </a:r>
            <a:endParaRPr lang="en-US" altLang="zh-CN" dirty="0"/>
          </a:p>
          <a:p>
            <a:pPr lvl="1"/>
            <a:r>
              <a:rPr lang="en-US" altLang="zh-CN" dirty="0"/>
              <a:t>IEEE Transactions on Knowledge and Data Engineering</a:t>
            </a:r>
            <a:r>
              <a:rPr lang="zh-CN" altLang="en-US" dirty="0"/>
              <a:t>（</a:t>
            </a:r>
            <a:r>
              <a:rPr lang="en-US" altLang="zh-CN" dirty="0"/>
              <a:t>TKDE</a:t>
            </a:r>
            <a:r>
              <a:rPr lang="zh-CN" altLang="en-US" dirty="0"/>
              <a:t>）</a:t>
            </a:r>
            <a:endParaRPr lang="en-US" altLang="zh-CN" dirty="0"/>
          </a:p>
          <a:p>
            <a:pPr lvl="1"/>
            <a:r>
              <a:rPr lang="en-US" altLang="zh-CN" dirty="0"/>
              <a:t>IEEE Transactions on Evolutionary Computation </a:t>
            </a:r>
            <a:r>
              <a:rPr lang="zh-CN" altLang="en-US" dirty="0"/>
              <a:t>（</a:t>
            </a:r>
            <a:r>
              <a:rPr lang="en-US" altLang="zh-CN" dirty="0"/>
              <a:t>TEC</a:t>
            </a:r>
            <a:r>
              <a:rPr lang="zh-CN" altLang="en-US" dirty="0"/>
              <a:t>）</a:t>
            </a:r>
            <a:endParaRPr lang="en-US" altLang="zh-CN" dirty="0"/>
          </a:p>
          <a:p>
            <a:pPr lvl="1"/>
            <a:r>
              <a:rPr lang="en-US" altLang="zh-CN" dirty="0"/>
              <a:t>IEEE Transactions on Cybernetics 	</a:t>
            </a:r>
          </a:p>
          <a:p>
            <a:pPr lvl="1"/>
            <a:r>
              <a:rPr lang="en-US" altLang="zh-CN" dirty="0"/>
              <a:t>IEEE Transactions on Fuzzy Systems </a:t>
            </a:r>
            <a:r>
              <a:rPr lang="zh-CN" altLang="en-US" dirty="0"/>
              <a:t>（</a:t>
            </a:r>
            <a:r>
              <a:rPr lang="en-US" altLang="zh-CN" dirty="0"/>
              <a:t>TFS</a:t>
            </a:r>
            <a:r>
              <a:rPr lang="zh-CN" altLang="en-US" dirty="0"/>
              <a:t>）</a:t>
            </a:r>
            <a:endParaRPr lang="en-US" altLang="zh-CN" dirty="0"/>
          </a:p>
          <a:p>
            <a:pPr lvl="1"/>
            <a:r>
              <a:rPr lang="en-US" altLang="zh-CN" dirty="0"/>
              <a:t>IEEE Transactions on Neural Networks and learning systems </a:t>
            </a:r>
            <a:r>
              <a:rPr lang="zh-CN" altLang="en-US" dirty="0"/>
              <a:t>（</a:t>
            </a:r>
            <a:r>
              <a:rPr lang="en-US" altLang="zh-CN" dirty="0"/>
              <a:t>TNNLS</a:t>
            </a:r>
            <a:r>
              <a:rPr lang="zh-CN" altLang="en-US" dirty="0"/>
              <a:t>）</a:t>
            </a:r>
            <a:endParaRPr lang="en-US" altLang="zh-CN" dirty="0"/>
          </a:p>
        </p:txBody>
      </p:sp>
      <p:sp>
        <p:nvSpPr>
          <p:cNvPr id="4" name="内容占位符 2"/>
          <p:cNvSpPr txBox="1">
            <a:spLocks/>
          </p:cNvSpPr>
          <p:nvPr/>
        </p:nvSpPr>
        <p:spPr>
          <a:xfrm>
            <a:off x="6627137" y="1807519"/>
            <a:ext cx="4851150" cy="435133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200" dirty="0"/>
              <a:t>计算机网络</a:t>
            </a:r>
            <a:endParaRPr lang="en-US" altLang="zh-CN" sz="2200" dirty="0"/>
          </a:p>
          <a:p>
            <a:pPr lvl="1"/>
            <a:r>
              <a:rPr lang="en-US" altLang="zh-CN" sz="1900" dirty="0"/>
              <a:t>IEEE Journal of Selected Areas in Communications </a:t>
            </a:r>
            <a:r>
              <a:rPr lang="zh-CN" altLang="en-US" sz="1900" dirty="0"/>
              <a:t>（</a:t>
            </a:r>
            <a:r>
              <a:rPr lang="en-US" altLang="zh-CN" sz="1900" dirty="0"/>
              <a:t>TON</a:t>
            </a:r>
            <a:r>
              <a:rPr lang="zh-CN" altLang="en-US" sz="1900" dirty="0"/>
              <a:t>）</a:t>
            </a:r>
            <a:r>
              <a:rPr lang="en-US" altLang="zh-CN" sz="1900" dirty="0"/>
              <a:t>	</a:t>
            </a:r>
          </a:p>
          <a:p>
            <a:pPr lvl="1"/>
            <a:r>
              <a:rPr lang="en-US" altLang="zh-CN" sz="1900" dirty="0"/>
              <a:t>IEEE Journal of Selected Areas in Communications </a:t>
            </a:r>
            <a:r>
              <a:rPr lang="zh-CN" altLang="en-US" sz="1900" dirty="0"/>
              <a:t>（</a:t>
            </a:r>
            <a:r>
              <a:rPr lang="en-US" altLang="zh-CN" sz="1900" dirty="0"/>
              <a:t>JSAC</a:t>
            </a:r>
            <a:r>
              <a:rPr lang="zh-CN" altLang="en-US" sz="1900" dirty="0"/>
              <a:t>）</a:t>
            </a:r>
            <a:r>
              <a:rPr lang="en-US" altLang="zh-CN" sz="1900" dirty="0"/>
              <a:t>	</a:t>
            </a:r>
          </a:p>
          <a:p>
            <a:pPr lvl="1"/>
            <a:r>
              <a:rPr lang="fr-FR" altLang="zh-CN" sz="1900" dirty="0"/>
              <a:t>IEEE Transactions on Mobile Computing </a:t>
            </a:r>
          </a:p>
          <a:p>
            <a:pPr lvl="1"/>
            <a:r>
              <a:rPr lang="en-US" altLang="zh-CN" sz="1900" dirty="0"/>
              <a:t>IEEE Transactions on Communications 	</a:t>
            </a:r>
            <a:r>
              <a:rPr lang="zh-CN" altLang="en-US" sz="1900" dirty="0"/>
              <a:t>（</a:t>
            </a:r>
            <a:r>
              <a:rPr lang="en-US" altLang="zh-CN" sz="1900" dirty="0"/>
              <a:t>TCOM</a:t>
            </a:r>
            <a:r>
              <a:rPr lang="zh-CN" altLang="en-US" sz="1900" dirty="0"/>
              <a:t>）</a:t>
            </a:r>
          </a:p>
        </p:txBody>
      </p:sp>
    </p:spTree>
    <p:extLst>
      <p:ext uri="{BB962C8B-B14F-4D97-AF65-F5344CB8AC3E}">
        <p14:creationId xmlns:p14="http://schemas.microsoft.com/office/powerpoint/2010/main" val="343486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两大协会三大出版商</a:t>
            </a:r>
            <a:endParaRPr lang="en-US" altLang="zh-CN" dirty="0"/>
          </a:p>
          <a:p>
            <a:r>
              <a:rPr lang="en-US" altLang="zh-CN" dirty="0"/>
              <a:t>IEEE</a:t>
            </a:r>
            <a:r>
              <a:rPr lang="zh-CN" altLang="en-US" dirty="0"/>
              <a:t>与</a:t>
            </a:r>
            <a:r>
              <a:rPr lang="en-US" altLang="zh-CN" dirty="0"/>
              <a:t>ACM</a:t>
            </a:r>
          </a:p>
          <a:p>
            <a:r>
              <a:rPr lang="en-US" altLang="zh-CN" b="1" dirty="0">
                <a:solidFill>
                  <a:srgbClr val="FF0000"/>
                </a:solidFill>
                <a:latin typeface="微软雅黑" panose="020B0503020204020204" pitchFamily="34" charset="-122"/>
                <a:ea typeface="微软雅黑" panose="020B0503020204020204" pitchFamily="34" charset="-122"/>
              </a:rPr>
              <a:t>Elsevier</a:t>
            </a:r>
            <a:r>
              <a:rPr lang="zh-CN" altLang="en-US" b="1" dirty="0">
                <a:solidFill>
                  <a:srgbClr val="FF0000"/>
                </a:solidFill>
                <a:latin typeface="微软雅黑" panose="020B0503020204020204" pitchFamily="34" charset="-122"/>
                <a:ea typeface="微软雅黑" panose="020B0503020204020204" pitchFamily="34" charset="-122"/>
              </a:rPr>
              <a:t>与</a:t>
            </a:r>
            <a:r>
              <a:rPr lang="en-US" altLang="zh-CN" b="1" dirty="0">
                <a:solidFill>
                  <a:srgbClr val="FF0000"/>
                </a:solidFill>
                <a:latin typeface="微软雅黑" panose="020B0503020204020204" pitchFamily="34" charset="-122"/>
                <a:ea typeface="微软雅黑" panose="020B0503020204020204" pitchFamily="34" charset="-122"/>
              </a:rPr>
              <a:t>Springer</a:t>
            </a:r>
            <a:r>
              <a:rPr lang="zh-CN" altLang="en-US" b="1" dirty="0">
                <a:solidFill>
                  <a:srgbClr val="FF0000"/>
                </a:solidFill>
                <a:latin typeface="微软雅黑" panose="020B0503020204020204" pitchFamily="34" charset="-122"/>
                <a:ea typeface="微软雅黑" panose="020B0503020204020204" pitchFamily="34" charset="-122"/>
              </a:rPr>
              <a:t>期刊</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dirty="0"/>
              <a:t>中国计算机学会与</a:t>
            </a:r>
            <a:r>
              <a:rPr lang="en-US" altLang="zh-CN" dirty="0"/>
              <a:t>CCF</a:t>
            </a:r>
            <a:r>
              <a:rPr lang="zh-CN" altLang="en-US" dirty="0"/>
              <a:t>列表</a:t>
            </a:r>
            <a:endParaRPr lang="en-US" altLang="zh-CN" dirty="0"/>
          </a:p>
          <a:p>
            <a:r>
              <a:rPr lang="zh-CN" altLang="en-US" dirty="0"/>
              <a:t>其他出版商期刊</a:t>
            </a:r>
          </a:p>
        </p:txBody>
      </p:sp>
    </p:spTree>
    <p:extLst>
      <p:ext uri="{BB962C8B-B14F-4D97-AF65-F5344CB8AC3E}">
        <p14:creationId xmlns:p14="http://schemas.microsoft.com/office/powerpoint/2010/main" val="167033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Elsevier</a:t>
            </a:r>
            <a:endParaRPr lang="zh-CN" altLang="en-US" dirty="0"/>
          </a:p>
        </p:txBody>
      </p:sp>
      <p:sp>
        <p:nvSpPr>
          <p:cNvPr id="3" name="内容占位符 2"/>
          <p:cNvSpPr>
            <a:spLocks noGrp="1"/>
          </p:cNvSpPr>
          <p:nvPr>
            <p:ph idx="1"/>
          </p:nvPr>
        </p:nvSpPr>
        <p:spPr>
          <a:xfrm>
            <a:off x="838200" y="1825625"/>
            <a:ext cx="7488677" cy="4351338"/>
          </a:xfrm>
        </p:spPr>
        <p:txBody>
          <a:bodyPr>
            <a:noAutofit/>
          </a:bodyPr>
          <a:lstStyle/>
          <a:p>
            <a:r>
              <a:rPr lang="zh-CN" altLang="en-US" sz="2400" dirty="0"/>
              <a:t>中译“爱思唯尔”，全世界最大的跨国学术出版商</a:t>
            </a:r>
            <a:endParaRPr lang="en-US" altLang="zh-CN" sz="2400" dirty="0"/>
          </a:p>
          <a:p>
            <a:r>
              <a:rPr lang="zh-CN" altLang="en-US" sz="2400" dirty="0"/>
              <a:t>拥有大约</a:t>
            </a:r>
            <a:r>
              <a:rPr lang="en-US" altLang="zh-CN" sz="2400" dirty="0"/>
              <a:t>2500</a:t>
            </a:r>
            <a:r>
              <a:rPr lang="zh-CN" altLang="en-US" sz="2400" dirty="0"/>
              <a:t>种期刊</a:t>
            </a:r>
            <a:endParaRPr lang="en-US" altLang="zh-CN" sz="2400" dirty="0"/>
          </a:p>
          <a:p>
            <a:r>
              <a:rPr lang="en-US" altLang="zh-CN" sz="2400" dirty="0"/>
              <a:t>2018</a:t>
            </a:r>
            <a:r>
              <a:rPr lang="zh-CN" altLang="en-US" sz="2400" dirty="0"/>
              <a:t>年，</a:t>
            </a:r>
            <a:r>
              <a:rPr lang="en-US" altLang="zh-CN" sz="2400" dirty="0"/>
              <a:t> Elsevier</a:t>
            </a:r>
            <a:r>
              <a:rPr lang="zh-CN" altLang="en-US" sz="2400" dirty="0"/>
              <a:t>出版的论文大约占全球学术论文出版总量的</a:t>
            </a:r>
            <a:r>
              <a:rPr lang="en-US" altLang="zh-CN" sz="2400" dirty="0"/>
              <a:t>18%</a:t>
            </a:r>
            <a:r>
              <a:rPr lang="zh-CN" altLang="en-US" sz="2400" dirty="0"/>
              <a:t>，引用占比</a:t>
            </a:r>
            <a:r>
              <a:rPr lang="en-US" altLang="zh-CN" sz="2400" dirty="0"/>
              <a:t>25%</a:t>
            </a:r>
          </a:p>
          <a:p>
            <a:r>
              <a:rPr lang="en-US" altLang="zh-CN" sz="2400" dirty="0" err="1"/>
              <a:t>ScienceDirect</a:t>
            </a:r>
            <a:r>
              <a:rPr lang="zh-CN" altLang="en-US" sz="2400" dirty="0"/>
              <a:t>：</a:t>
            </a:r>
            <a:r>
              <a:rPr lang="en-US" altLang="zh-CN" sz="2400" dirty="0"/>
              <a:t> Elsevier</a:t>
            </a:r>
            <a:r>
              <a:rPr lang="zh-CN" altLang="en-US" sz="2400" dirty="0"/>
              <a:t>的学术出版物数据库</a:t>
            </a:r>
            <a:endParaRPr lang="en-US" altLang="zh-CN" sz="2400" dirty="0"/>
          </a:p>
          <a:p>
            <a:r>
              <a:rPr lang="en-US" altLang="zh-CN" sz="2400" dirty="0"/>
              <a:t>Elsevier</a:t>
            </a:r>
            <a:r>
              <a:rPr lang="zh-CN" altLang="en-US" sz="2400" dirty="0"/>
              <a:t>期刊近几年加快了审稿速度，出版周期明显缩短，一般</a:t>
            </a:r>
            <a:r>
              <a:rPr lang="en-US" altLang="zh-CN" sz="2400" dirty="0"/>
              <a:t>6~12</a:t>
            </a:r>
            <a:r>
              <a:rPr lang="zh-CN" altLang="en-US" sz="2400" dirty="0"/>
              <a:t>个月</a:t>
            </a:r>
          </a:p>
        </p:txBody>
      </p:sp>
      <p:pic>
        <p:nvPicPr>
          <p:cNvPr id="4" name="Picture 16" descr="https://gimg2.baidu.com/image_search/src=http%3A%2F%2Fyxy.njucm.edu.cn%2F_upload%2Farticle%2Fimages%2Fa9%2F1e%2F4ab9617948dd82cd453d0565f2a9%2F2865354b-6b25-441b-94b5-6a1fe52c9183.png&amp;refer=http%3A%2F%2Fyxy.njucm.edu.cn&amp;app=2002&amp;size=f9999,10000&amp;q=a80&amp;n=0&amp;g=0n&amp;fmt=jpeg?sec=1625619477&amp;t=ab96b680d6c0a57cd8c749d9c459a5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616" y="1690688"/>
            <a:ext cx="3090478" cy="3427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32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Elsevier</a:t>
            </a:r>
            <a:r>
              <a:rPr lang="zh-CN" altLang="en-US" dirty="0"/>
              <a:t>人工智能期刊</a:t>
            </a:r>
          </a:p>
        </p:txBody>
      </p:sp>
      <p:sp>
        <p:nvSpPr>
          <p:cNvPr id="3" name="内容占位符 2"/>
          <p:cNvSpPr>
            <a:spLocks noGrp="1"/>
          </p:cNvSpPr>
          <p:nvPr>
            <p:ph idx="1"/>
          </p:nvPr>
        </p:nvSpPr>
        <p:spPr>
          <a:xfrm>
            <a:off x="838200" y="1825625"/>
            <a:ext cx="7449766" cy="4351338"/>
          </a:xfrm>
        </p:spPr>
        <p:txBody>
          <a:bodyPr/>
          <a:lstStyle/>
          <a:p>
            <a:r>
              <a:rPr lang="en-US" altLang="zh-CN" dirty="0">
                <a:hlinkClick r:id="rId2"/>
              </a:rPr>
              <a:t>Artificial Intelligence</a:t>
            </a:r>
            <a:r>
              <a:rPr lang="zh-CN" altLang="en-US" dirty="0"/>
              <a:t>：人工智能领域</a:t>
            </a:r>
            <a:r>
              <a:rPr lang="en-US" altLang="zh-CN" dirty="0"/>
              <a:t>No. 1</a:t>
            </a:r>
          </a:p>
          <a:p>
            <a:r>
              <a:rPr lang="zh-CN" altLang="en-US" dirty="0"/>
              <a:t>平均一期不到</a:t>
            </a:r>
            <a:r>
              <a:rPr lang="en-US" altLang="zh-CN" dirty="0"/>
              <a:t>10</a:t>
            </a:r>
            <a:r>
              <a:rPr lang="zh-CN" altLang="en-US" dirty="0"/>
              <a:t>篇文章</a:t>
            </a:r>
            <a:endParaRPr lang="en-US" altLang="zh-CN" dirty="0"/>
          </a:p>
          <a:p>
            <a:r>
              <a:rPr lang="zh-CN" altLang="en-US" dirty="0"/>
              <a:t>最新影响因子</a:t>
            </a:r>
            <a:r>
              <a:rPr lang="en-US" altLang="zh-CN" dirty="0"/>
              <a:t>6.628</a:t>
            </a:r>
            <a:endParaRPr lang="zh-CN" altLang="en-US" dirty="0"/>
          </a:p>
        </p:txBody>
      </p:sp>
      <p:pic>
        <p:nvPicPr>
          <p:cNvPr id="3074" name="Picture 2" descr="Go to journal home page - Artificial Intellig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7643" y="1896793"/>
            <a:ext cx="3244717" cy="442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8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Elsevier</a:t>
            </a:r>
            <a:r>
              <a:rPr lang="zh-CN" altLang="en-US" dirty="0"/>
              <a:t>人工智能期刊</a:t>
            </a:r>
          </a:p>
        </p:txBody>
      </p:sp>
      <p:sp>
        <p:nvSpPr>
          <p:cNvPr id="3" name="内容占位符 2"/>
          <p:cNvSpPr>
            <a:spLocks noGrp="1"/>
          </p:cNvSpPr>
          <p:nvPr>
            <p:ph idx="1"/>
          </p:nvPr>
        </p:nvSpPr>
        <p:spPr>
          <a:xfrm>
            <a:off x="838200" y="1825625"/>
            <a:ext cx="7449766" cy="4351338"/>
          </a:xfrm>
        </p:spPr>
        <p:txBody>
          <a:bodyPr/>
          <a:lstStyle/>
          <a:p>
            <a:r>
              <a:rPr lang="en-US" altLang="zh-CN" dirty="0"/>
              <a:t>Pattern Recognition</a:t>
            </a:r>
            <a:r>
              <a:rPr lang="zh-CN" altLang="en-US" dirty="0"/>
              <a:t>：模式识别老牌</a:t>
            </a:r>
            <a:r>
              <a:rPr lang="en-US" altLang="zh-CN" dirty="0"/>
              <a:t>Journal</a:t>
            </a:r>
          </a:p>
          <a:p>
            <a:r>
              <a:rPr lang="en-US" altLang="zh-CN" dirty="0"/>
              <a:t>Neural Networks</a:t>
            </a:r>
            <a:r>
              <a:rPr lang="zh-CN" altLang="en-US" dirty="0"/>
              <a:t>：</a:t>
            </a:r>
            <a:r>
              <a:rPr lang="en-US" altLang="zh-CN" dirty="0"/>
              <a:t>Elsevier</a:t>
            </a:r>
            <a:r>
              <a:rPr lang="zh-CN" altLang="en-US" dirty="0"/>
              <a:t>神经网络旗舰</a:t>
            </a:r>
            <a:r>
              <a:rPr lang="en-US" altLang="zh-CN" dirty="0"/>
              <a:t>Journal</a:t>
            </a:r>
          </a:p>
          <a:p>
            <a:r>
              <a:rPr lang="en-US" altLang="zh-CN" dirty="0"/>
              <a:t>Information Sciences</a:t>
            </a:r>
            <a:r>
              <a:rPr lang="zh-CN" altLang="en-US" dirty="0"/>
              <a:t>：我们的老朋友，主题比较广泛，几乎涵盖计算机学科所有主题</a:t>
            </a:r>
            <a:endParaRPr lang="en-US" altLang="zh-CN" dirty="0"/>
          </a:p>
          <a:p>
            <a:r>
              <a:rPr lang="en-US" altLang="zh-CN" dirty="0"/>
              <a:t>Applied Soft Computing</a:t>
            </a:r>
            <a:r>
              <a:rPr lang="zh-CN" altLang="en-US" dirty="0"/>
              <a:t>：软计算领域的期刊，主题也比较广泛</a:t>
            </a:r>
          </a:p>
        </p:txBody>
      </p:sp>
      <p:pic>
        <p:nvPicPr>
          <p:cNvPr id="5122" name="Picture 2" descr="Go to journal home page - Pattern Recogni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7966" y="1329449"/>
            <a:ext cx="1709635" cy="22795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o to journal home page - Neural Networ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9510" y="1344802"/>
            <a:ext cx="1698121" cy="226416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o to journal home page - Information Scien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7966" y="3858639"/>
            <a:ext cx="1709635" cy="229947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Go to journal home page - Applied Soft Comput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89510" y="3858639"/>
            <a:ext cx="1673157" cy="223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78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Elsevier</a:t>
            </a:r>
            <a:r>
              <a:rPr lang="zh-CN" altLang="en-US" dirty="0"/>
              <a:t>计算机网络期刊</a:t>
            </a:r>
          </a:p>
        </p:txBody>
      </p:sp>
      <p:sp>
        <p:nvSpPr>
          <p:cNvPr id="3" name="内容占位符 2"/>
          <p:cNvSpPr>
            <a:spLocks noGrp="1"/>
          </p:cNvSpPr>
          <p:nvPr>
            <p:ph idx="1"/>
          </p:nvPr>
        </p:nvSpPr>
        <p:spPr>
          <a:xfrm>
            <a:off x="838200" y="1825625"/>
            <a:ext cx="6953655" cy="4351338"/>
          </a:xfrm>
        </p:spPr>
        <p:txBody>
          <a:bodyPr>
            <a:normAutofit fontScale="85000" lnSpcReduction="20000"/>
          </a:bodyPr>
          <a:lstStyle/>
          <a:p>
            <a:r>
              <a:rPr lang="en-US" altLang="zh-CN" dirty="0"/>
              <a:t>Computer Networks</a:t>
            </a:r>
            <a:r>
              <a:rPr lang="zh-CN" altLang="en-US" dirty="0"/>
              <a:t>：</a:t>
            </a:r>
            <a:r>
              <a:rPr lang="en-US" altLang="zh-CN" dirty="0"/>
              <a:t>Elsevier</a:t>
            </a:r>
            <a:r>
              <a:rPr lang="zh-CN" altLang="en-US" dirty="0"/>
              <a:t>计算机网络旗舰</a:t>
            </a:r>
            <a:r>
              <a:rPr lang="en-US" altLang="zh-CN" dirty="0"/>
              <a:t>Journal</a:t>
            </a:r>
          </a:p>
          <a:p>
            <a:r>
              <a:rPr lang="en-US" altLang="zh-CN" dirty="0"/>
              <a:t>Journal of Network &amp; Computer Applications</a:t>
            </a:r>
            <a:r>
              <a:rPr lang="zh-CN" altLang="en-US" dirty="0"/>
              <a:t>：另一个网络老牌</a:t>
            </a:r>
            <a:r>
              <a:rPr lang="en-US" altLang="zh-CN" dirty="0"/>
              <a:t>Journal</a:t>
            </a:r>
          </a:p>
          <a:p>
            <a:r>
              <a:rPr lang="en-US" altLang="zh-CN" dirty="0"/>
              <a:t>Computer Communications</a:t>
            </a:r>
            <a:r>
              <a:rPr lang="zh-CN" altLang="en-US" dirty="0"/>
              <a:t>：又一个不错的网络</a:t>
            </a:r>
            <a:r>
              <a:rPr lang="en-US" altLang="zh-CN" dirty="0"/>
              <a:t>Journal</a:t>
            </a:r>
          </a:p>
          <a:p>
            <a:r>
              <a:rPr lang="en-US" altLang="zh-CN" dirty="0"/>
              <a:t>Computers &amp; Security</a:t>
            </a:r>
            <a:r>
              <a:rPr lang="zh-CN" altLang="en-US" dirty="0"/>
              <a:t>：</a:t>
            </a:r>
            <a:r>
              <a:rPr lang="en-US" altLang="zh-CN" dirty="0"/>
              <a:t> Elsevier</a:t>
            </a:r>
            <a:r>
              <a:rPr lang="zh-CN" altLang="en-US" dirty="0"/>
              <a:t>网络安全旗舰</a:t>
            </a:r>
            <a:r>
              <a:rPr lang="en-US" altLang="zh-CN" dirty="0"/>
              <a:t>Journal</a:t>
            </a:r>
            <a:endParaRPr lang="zh-CN" altLang="en-US" dirty="0"/>
          </a:p>
        </p:txBody>
      </p:sp>
      <p:pic>
        <p:nvPicPr>
          <p:cNvPr id="6146" name="Picture 2" descr="Go to journal home page - Computer Networ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1855" y="1241966"/>
            <a:ext cx="1870092" cy="249345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o to journal home page - Journal of Network and Computer Applic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2758" y="1206321"/>
            <a:ext cx="1896826" cy="25291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o to journal home page - Computer Communicati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2070" y="4072717"/>
            <a:ext cx="1859877" cy="247983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Go to journal home page - Computers &amp; Securi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2758" y="4072717"/>
            <a:ext cx="1859877" cy="247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97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8" descr="https://gimg2.baidu.com/image_search/src=http%3A%2F%2Fimg1.17img.cn%2F17img%2Fimages%2F201706%2Fnoimg%2Fef7f7594-fca1-4146-857b-69584dedc0dc.jpg&amp;refer=http%3A%2F%2Fimg1.17img.cn&amp;app=2002&amp;size=f9999,10000&amp;q=a80&amp;n=0&amp;g=0n&amp;fmt=jpeg?sec=1625619509&amp;t=e423afacf3dfb1eca326328093dcb1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094" y="4035388"/>
            <a:ext cx="3402437" cy="25518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Springer</a:t>
            </a:r>
            <a:endParaRPr lang="zh-CN" altLang="en-US" dirty="0"/>
          </a:p>
        </p:txBody>
      </p:sp>
      <p:sp>
        <p:nvSpPr>
          <p:cNvPr id="3" name="内容占位符 2"/>
          <p:cNvSpPr>
            <a:spLocks noGrp="1"/>
          </p:cNvSpPr>
          <p:nvPr>
            <p:ph idx="1"/>
          </p:nvPr>
        </p:nvSpPr>
        <p:spPr>
          <a:xfrm>
            <a:off x="838200" y="1825625"/>
            <a:ext cx="10515600" cy="2979839"/>
          </a:xfrm>
        </p:spPr>
        <p:txBody>
          <a:bodyPr/>
          <a:lstStyle/>
          <a:p>
            <a:r>
              <a:rPr lang="zh-CN" altLang="en-US" dirty="0"/>
              <a:t>德国</a:t>
            </a:r>
            <a:r>
              <a:rPr lang="en-US" altLang="zh-CN" dirty="0"/>
              <a:t>Springer-</a:t>
            </a:r>
            <a:r>
              <a:rPr lang="en-US" altLang="zh-CN" dirty="0" err="1"/>
              <a:t>Verlag</a:t>
            </a:r>
            <a:r>
              <a:rPr lang="zh-CN" altLang="en-US" dirty="0"/>
              <a:t>的简称，中译斯普林格，世界上最大的科技出版社之一</a:t>
            </a:r>
            <a:endParaRPr lang="en-US" altLang="zh-CN" dirty="0"/>
          </a:p>
          <a:p>
            <a:r>
              <a:rPr lang="zh-CN" altLang="en-US" dirty="0"/>
              <a:t>旗下有近</a:t>
            </a:r>
            <a:r>
              <a:rPr lang="en-US" altLang="zh-CN" dirty="0"/>
              <a:t>2900</a:t>
            </a:r>
            <a:r>
              <a:rPr lang="zh-CN" altLang="en-US" dirty="0"/>
              <a:t>种各领域期刊</a:t>
            </a:r>
            <a:endParaRPr lang="en-US" altLang="zh-CN" dirty="0"/>
          </a:p>
          <a:p>
            <a:r>
              <a:rPr lang="zh-CN" altLang="en-US" dirty="0"/>
              <a:t>刊出周期比较长</a:t>
            </a:r>
          </a:p>
        </p:txBody>
      </p:sp>
    </p:spTree>
    <p:extLst>
      <p:ext uri="{BB962C8B-B14F-4D97-AF65-F5344CB8AC3E}">
        <p14:creationId xmlns:p14="http://schemas.microsoft.com/office/powerpoint/2010/main" val="225486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Springer</a:t>
            </a:r>
            <a:r>
              <a:rPr lang="zh-CN" altLang="en-US" dirty="0"/>
              <a:t>期刊</a:t>
            </a:r>
          </a:p>
        </p:txBody>
      </p:sp>
      <p:sp>
        <p:nvSpPr>
          <p:cNvPr id="3" name="内容占位符 2"/>
          <p:cNvSpPr>
            <a:spLocks noGrp="1"/>
          </p:cNvSpPr>
          <p:nvPr>
            <p:ph idx="1"/>
          </p:nvPr>
        </p:nvSpPr>
        <p:spPr>
          <a:xfrm>
            <a:off x="838200" y="1825625"/>
            <a:ext cx="7080116" cy="4351338"/>
          </a:xfrm>
        </p:spPr>
        <p:txBody>
          <a:bodyPr/>
          <a:lstStyle/>
          <a:p>
            <a:r>
              <a:rPr lang="en-US" altLang="zh-CN" dirty="0"/>
              <a:t>Machine Learning Journal</a:t>
            </a:r>
            <a:r>
              <a:rPr lang="zh-CN" altLang="en-US" dirty="0"/>
              <a:t>：影响因子不高，但影响力很大</a:t>
            </a:r>
            <a:endParaRPr lang="en-US" altLang="zh-CN" dirty="0"/>
          </a:p>
          <a:p>
            <a:r>
              <a:rPr lang="en-US" altLang="zh-CN" dirty="0"/>
              <a:t>Data Mining and Knowledge Discovery</a:t>
            </a:r>
            <a:r>
              <a:rPr lang="zh-CN" altLang="en-US" dirty="0"/>
              <a:t>：同上</a:t>
            </a:r>
            <a:endParaRPr lang="en-US" altLang="zh-CN" dirty="0"/>
          </a:p>
          <a:p>
            <a:r>
              <a:rPr lang="en-US" altLang="zh-CN" dirty="0"/>
              <a:t>Journal of Cryptology</a:t>
            </a:r>
            <a:r>
              <a:rPr lang="zh-CN" altLang="en-US" dirty="0"/>
              <a:t>：加密领域顶刊</a:t>
            </a:r>
            <a:endParaRPr lang="en-US" altLang="zh-CN" dirty="0"/>
          </a:p>
          <a:p>
            <a:r>
              <a:rPr lang="en-US" altLang="zh-CN" dirty="0"/>
              <a:t>The VLDB Journal</a:t>
            </a:r>
            <a:r>
              <a:rPr lang="zh-CN" altLang="en-US" dirty="0"/>
              <a:t>：数据库领域顶刊</a:t>
            </a:r>
          </a:p>
        </p:txBody>
      </p:sp>
      <p:pic>
        <p:nvPicPr>
          <p:cNvPr id="7172" name="Picture 4" descr="Scibey | Journals -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251" y="1290604"/>
            <a:ext cx="145732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ata Mining and Knowledge Discover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6475" y="1290604"/>
            <a:ext cx="145732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Journal of Cryptology 1/2018 | springerprofessional.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5251" y="3798819"/>
            <a:ext cx="1479102" cy="223837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5"/>
          <a:stretch>
            <a:fillRect/>
          </a:stretch>
        </p:blipFill>
        <p:spPr>
          <a:xfrm>
            <a:off x="9232460" y="4592604"/>
            <a:ext cx="2785353" cy="1044507"/>
          </a:xfrm>
          <a:prstGeom prst="rect">
            <a:avLst/>
          </a:prstGeom>
        </p:spPr>
      </p:pic>
    </p:spTree>
    <p:extLst>
      <p:ext uri="{BB962C8B-B14F-4D97-AF65-F5344CB8AC3E}">
        <p14:creationId xmlns:p14="http://schemas.microsoft.com/office/powerpoint/2010/main" val="1830044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两大协会三大出版商</a:t>
            </a:r>
            <a:endParaRPr lang="en-US" altLang="zh-CN" dirty="0"/>
          </a:p>
          <a:p>
            <a:r>
              <a:rPr lang="en-US" altLang="zh-CN" dirty="0"/>
              <a:t>IEEE</a:t>
            </a:r>
            <a:r>
              <a:rPr lang="zh-CN" altLang="en-US" dirty="0"/>
              <a:t>与</a:t>
            </a:r>
            <a:r>
              <a:rPr lang="en-US" altLang="zh-CN" dirty="0"/>
              <a:t>ACM</a:t>
            </a:r>
          </a:p>
          <a:p>
            <a:r>
              <a:rPr lang="en-US" altLang="zh-CN" dirty="0"/>
              <a:t>Elsevier</a:t>
            </a:r>
            <a:r>
              <a:rPr lang="zh-CN" altLang="en-US" dirty="0"/>
              <a:t>与</a:t>
            </a:r>
            <a:r>
              <a:rPr lang="en-US" altLang="zh-CN" dirty="0"/>
              <a:t>Springer</a:t>
            </a:r>
            <a:r>
              <a:rPr lang="zh-CN" altLang="en-US" dirty="0"/>
              <a:t>期刊</a:t>
            </a:r>
            <a:endParaRPr lang="en-US" altLang="zh-CN" dirty="0"/>
          </a:p>
          <a:p>
            <a:r>
              <a:rPr lang="zh-CN" altLang="en-US" b="1" dirty="0">
                <a:solidFill>
                  <a:srgbClr val="FF0000"/>
                </a:solidFill>
                <a:latin typeface="微软雅黑" panose="020B0503020204020204" pitchFamily="34" charset="-122"/>
                <a:ea typeface="微软雅黑" panose="020B0503020204020204" pitchFamily="34" charset="-122"/>
              </a:rPr>
              <a:t>中国计算机学会</a:t>
            </a:r>
            <a:r>
              <a:rPr lang="en-US" altLang="zh-CN" b="1" dirty="0">
                <a:solidFill>
                  <a:srgbClr val="FF0000"/>
                </a:solidFill>
                <a:latin typeface="微软雅黑" panose="020B0503020204020204" pitchFamily="34" charset="-122"/>
                <a:ea typeface="微软雅黑" panose="020B0503020204020204" pitchFamily="34" charset="-122"/>
              </a:rPr>
              <a:t>(CCF)</a:t>
            </a:r>
            <a:r>
              <a:rPr lang="zh-CN" altLang="en-US" b="1" dirty="0">
                <a:solidFill>
                  <a:srgbClr val="FF0000"/>
                </a:solidFill>
                <a:latin typeface="微软雅黑" panose="020B0503020204020204" pitchFamily="34" charset="-122"/>
                <a:ea typeface="微软雅黑" panose="020B0503020204020204" pitchFamily="34" charset="-122"/>
              </a:rPr>
              <a:t>列表</a:t>
            </a:r>
            <a:endParaRPr lang="en-US" altLang="zh-CN" b="1" dirty="0">
              <a:solidFill>
                <a:srgbClr val="FF0000"/>
              </a:solidFill>
              <a:latin typeface="微软雅黑" panose="020B0503020204020204" pitchFamily="34" charset="-122"/>
              <a:ea typeface="微软雅黑" panose="020B0503020204020204" pitchFamily="34" charset="-122"/>
            </a:endParaRPr>
          </a:p>
          <a:p>
            <a:r>
              <a:rPr lang="zh-CN" altLang="en-US" dirty="0"/>
              <a:t>其他出版商期刊</a:t>
            </a:r>
          </a:p>
        </p:txBody>
      </p:sp>
    </p:spTree>
    <p:extLst>
      <p:ext uri="{BB962C8B-B14F-4D97-AF65-F5344CB8AC3E}">
        <p14:creationId xmlns:p14="http://schemas.microsoft.com/office/powerpoint/2010/main" val="286472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CCF</a:t>
            </a:r>
            <a:r>
              <a:rPr lang="zh-CN" altLang="en-US" dirty="0"/>
              <a:t>列表</a:t>
            </a:r>
          </a:p>
        </p:txBody>
      </p:sp>
      <p:sp>
        <p:nvSpPr>
          <p:cNvPr id="3" name="内容占位符 2"/>
          <p:cNvSpPr>
            <a:spLocks noGrp="1"/>
          </p:cNvSpPr>
          <p:nvPr>
            <p:ph idx="1"/>
          </p:nvPr>
        </p:nvSpPr>
        <p:spPr/>
        <p:txBody>
          <a:bodyPr>
            <a:normAutofit fontScale="85000" lnSpcReduction="10000"/>
          </a:bodyPr>
          <a:lstStyle/>
          <a:p>
            <a:r>
              <a:rPr lang="zh-CN" altLang="en-US" dirty="0"/>
              <a:t>如果你不知道一个期刊或会议是好是坏，那就从</a:t>
            </a:r>
            <a:r>
              <a:rPr lang="en-US" altLang="zh-CN" dirty="0"/>
              <a:t>CCF</a:t>
            </a:r>
            <a:r>
              <a:rPr lang="zh-CN" altLang="en-US" dirty="0"/>
              <a:t>列表中去找</a:t>
            </a:r>
            <a:endParaRPr lang="en-US" altLang="zh-CN" dirty="0"/>
          </a:p>
          <a:p>
            <a:r>
              <a:rPr lang="en-US" altLang="zh-CN" dirty="0"/>
              <a:t>CCF</a:t>
            </a:r>
            <a:r>
              <a:rPr lang="zh-CN" altLang="en-US" dirty="0"/>
              <a:t>列表：中国计算机学会为方便计算机专业从业研究工作者以及工程技术人员对学术论文水平进行评判，制定的业内比较认可的学术期刊和学术会议分级目录</a:t>
            </a:r>
            <a:endParaRPr lang="en-US" altLang="zh-CN" dirty="0"/>
          </a:p>
          <a:p>
            <a:r>
              <a:rPr lang="en-US" altLang="zh-CN" dirty="0"/>
              <a:t>CCF</a:t>
            </a:r>
            <a:r>
              <a:rPr lang="zh-CN" altLang="en-US" dirty="0"/>
              <a:t>列表对计算机专业各个方向的著名国际期刊、国际会议进行了分级，分为Ａ、Ｂ、Ｃ三级</a:t>
            </a:r>
            <a:endParaRPr lang="en-US" altLang="zh-CN" dirty="0"/>
          </a:p>
          <a:p>
            <a:r>
              <a:rPr lang="zh-CN" altLang="en-US" dirty="0"/>
              <a:t>列表获取地址：</a:t>
            </a:r>
            <a:r>
              <a:rPr lang="en-US" altLang="zh-CN" dirty="0"/>
              <a:t>https://www.ccf.org.cn/Academic_Evaluation/By_category/</a:t>
            </a:r>
            <a:endParaRPr lang="zh-CN" altLang="en-US" dirty="0"/>
          </a:p>
        </p:txBody>
      </p:sp>
    </p:spTree>
    <p:extLst>
      <p:ext uri="{BB962C8B-B14F-4D97-AF65-F5344CB8AC3E}">
        <p14:creationId xmlns:p14="http://schemas.microsoft.com/office/powerpoint/2010/main" val="108442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b="1" dirty="0">
                <a:solidFill>
                  <a:srgbClr val="FF0000"/>
                </a:solidFill>
                <a:latin typeface="微软雅黑" panose="020B0503020204020204" pitchFamily="34" charset="-122"/>
                <a:ea typeface="微软雅黑" panose="020B0503020204020204" pitchFamily="34" charset="-122"/>
              </a:rPr>
              <a:t>两大协会三大出版商</a:t>
            </a:r>
            <a:endParaRPr lang="en-US" altLang="zh-CN" b="1" dirty="0">
              <a:solidFill>
                <a:srgbClr val="FF0000"/>
              </a:solidFill>
              <a:latin typeface="微软雅黑" panose="020B0503020204020204" pitchFamily="34" charset="-122"/>
              <a:ea typeface="微软雅黑" panose="020B0503020204020204" pitchFamily="34" charset="-122"/>
            </a:endParaRPr>
          </a:p>
          <a:p>
            <a:r>
              <a:rPr lang="en-US" altLang="zh-CN" dirty="0"/>
              <a:t>IEEE</a:t>
            </a:r>
            <a:r>
              <a:rPr lang="zh-CN" altLang="en-US" dirty="0"/>
              <a:t>与</a:t>
            </a:r>
            <a:r>
              <a:rPr lang="en-US" altLang="zh-CN" dirty="0"/>
              <a:t>ACM</a:t>
            </a:r>
          </a:p>
          <a:p>
            <a:r>
              <a:rPr lang="en-US" altLang="zh-CN" dirty="0"/>
              <a:t>Elsevier</a:t>
            </a:r>
            <a:r>
              <a:rPr lang="zh-CN" altLang="en-US" dirty="0"/>
              <a:t>与</a:t>
            </a:r>
            <a:r>
              <a:rPr lang="en-US" altLang="zh-CN" dirty="0"/>
              <a:t>Springer</a:t>
            </a:r>
            <a:r>
              <a:rPr lang="zh-CN" altLang="en-US" dirty="0"/>
              <a:t>期刊</a:t>
            </a:r>
            <a:endParaRPr lang="en-US" altLang="zh-CN" dirty="0"/>
          </a:p>
          <a:p>
            <a:r>
              <a:rPr lang="zh-CN" altLang="en-US" dirty="0"/>
              <a:t>中国计算机学会与</a:t>
            </a:r>
            <a:r>
              <a:rPr lang="en-US" altLang="zh-CN" dirty="0"/>
              <a:t>CCF</a:t>
            </a:r>
            <a:r>
              <a:rPr lang="zh-CN" altLang="en-US" dirty="0"/>
              <a:t>列表</a:t>
            </a:r>
            <a:endParaRPr lang="en-US" altLang="zh-CN" dirty="0"/>
          </a:p>
          <a:p>
            <a:r>
              <a:rPr lang="zh-CN" altLang="en-US" dirty="0"/>
              <a:t>其他出版商期刊</a:t>
            </a:r>
          </a:p>
        </p:txBody>
      </p:sp>
    </p:spTree>
    <p:extLst>
      <p:ext uri="{BB962C8B-B14F-4D97-AF65-F5344CB8AC3E}">
        <p14:creationId xmlns:p14="http://schemas.microsoft.com/office/powerpoint/2010/main" val="1308477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CCF</a:t>
            </a:r>
            <a:r>
              <a:rPr lang="zh-CN" altLang="en-US" dirty="0"/>
              <a:t>列表</a:t>
            </a:r>
          </a:p>
        </p:txBody>
      </p:sp>
      <p:sp>
        <p:nvSpPr>
          <p:cNvPr id="3" name="内容占位符 2"/>
          <p:cNvSpPr>
            <a:spLocks noGrp="1"/>
          </p:cNvSpPr>
          <p:nvPr>
            <p:ph idx="1"/>
          </p:nvPr>
        </p:nvSpPr>
        <p:spPr/>
        <p:txBody>
          <a:bodyPr>
            <a:normAutofit lnSpcReduction="10000"/>
          </a:bodyPr>
          <a:lstStyle/>
          <a:p>
            <a:r>
              <a:rPr lang="en-US" altLang="zh-CN" dirty="0"/>
              <a:t>CCF</a:t>
            </a:r>
            <a:r>
              <a:rPr lang="zh-CN" altLang="en-US" dirty="0"/>
              <a:t>列表版本历史</a:t>
            </a:r>
            <a:endParaRPr lang="en-US" altLang="zh-CN" dirty="0"/>
          </a:p>
          <a:p>
            <a:pPr lvl="1"/>
            <a:r>
              <a:rPr lang="zh-CN" altLang="en-US" dirty="0"/>
              <a:t>第一版，</a:t>
            </a:r>
            <a:r>
              <a:rPr lang="en-US" altLang="zh-CN" dirty="0"/>
              <a:t>2009</a:t>
            </a:r>
            <a:r>
              <a:rPr lang="zh-CN" altLang="en-US" dirty="0"/>
              <a:t>年</a:t>
            </a:r>
            <a:endParaRPr lang="en-US" altLang="zh-CN" dirty="0"/>
          </a:p>
          <a:p>
            <a:pPr lvl="1"/>
            <a:r>
              <a:rPr lang="zh-CN" altLang="en-US" dirty="0"/>
              <a:t>第二版，</a:t>
            </a:r>
            <a:r>
              <a:rPr lang="en-US" altLang="zh-CN" dirty="0"/>
              <a:t>2011</a:t>
            </a:r>
            <a:r>
              <a:rPr lang="zh-CN" altLang="en-US" dirty="0"/>
              <a:t>年</a:t>
            </a:r>
          </a:p>
          <a:p>
            <a:pPr lvl="1"/>
            <a:r>
              <a:rPr lang="zh-CN" altLang="en-US" dirty="0"/>
              <a:t>第三版，</a:t>
            </a:r>
            <a:r>
              <a:rPr lang="en-US" altLang="zh-CN" dirty="0"/>
              <a:t>2013</a:t>
            </a:r>
            <a:r>
              <a:rPr lang="zh-CN" altLang="en-US" dirty="0"/>
              <a:t>年</a:t>
            </a:r>
          </a:p>
          <a:p>
            <a:pPr lvl="1"/>
            <a:r>
              <a:rPr lang="zh-CN" altLang="en-US" dirty="0"/>
              <a:t>第四版，</a:t>
            </a:r>
            <a:r>
              <a:rPr lang="en-US" altLang="zh-CN" dirty="0"/>
              <a:t>2015</a:t>
            </a:r>
            <a:r>
              <a:rPr lang="zh-CN" altLang="en-US" dirty="0"/>
              <a:t>年</a:t>
            </a:r>
          </a:p>
          <a:p>
            <a:pPr lvl="1"/>
            <a:r>
              <a:rPr lang="zh-CN" altLang="en-US" dirty="0"/>
              <a:t>第五版，</a:t>
            </a:r>
            <a:r>
              <a:rPr lang="en-US" altLang="zh-CN" dirty="0"/>
              <a:t>2018</a:t>
            </a:r>
            <a:r>
              <a:rPr lang="zh-CN" altLang="en-US" dirty="0"/>
              <a:t>年</a:t>
            </a:r>
          </a:p>
          <a:p>
            <a:pPr lvl="1"/>
            <a:r>
              <a:rPr lang="zh-CN" altLang="en-US" dirty="0"/>
              <a:t>最近一版，</a:t>
            </a:r>
            <a:r>
              <a:rPr lang="en-US" altLang="zh-CN" dirty="0"/>
              <a:t>2019</a:t>
            </a:r>
            <a:r>
              <a:rPr lang="zh-CN" altLang="en-US" dirty="0"/>
              <a:t>年</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852" y="1587390"/>
            <a:ext cx="6039939" cy="4827807"/>
          </a:xfrm>
          <a:prstGeom prst="rect">
            <a:avLst/>
          </a:prstGeom>
        </p:spPr>
      </p:pic>
    </p:spTree>
    <p:extLst>
      <p:ext uri="{BB962C8B-B14F-4D97-AF65-F5344CB8AC3E}">
        <p14:creationId xmlns:p14="http://schemas.microsoft.com/office/powerpoint/2010/main" val="90887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CCF</a:t>
            </a:r>
            <a:r>
              <a:rPr lang="zh-CN" altLang="en-US" dirty="0"/>
              <a:t>列表</a:t>
            </a:r>
          </a:p>
        </p:txBody>
      </p:sp>
      <p:sp>
        <p:nvSpPr>
          <p:cNvPr id="3" name="内容占位符 2"/>
          <p:cNvSpPr>
            <a:spLocks noGrp="1"/>
          </p:cNvSpPr>
          <p:nvPr>
            <p:ph idx="1"/>
          </p:nvPr>
        </p:nvSpPr>
        <p:spPr>
          <a:xfrm>
            <a:off x="838200" y="1825625"/>
            <a:ext cx="5947975" cy="4351338"/>
          </a:xfrm>
        </p:spPr>
        <p:txBody>
          <a:bodyPr>
            <a:normAutofit fontScale="85000" lnSpcReduction="10000"/>
          </a:bodyPr>
          <a:lstStyle/>
          <a:p>
            <a:r>
              <a:rPr lang="en-US" altLang="zh-CN" dirty="0"/>
              <a:t>CCF</a:t>
            </a:r>
            <a:r>
              <a:rPr lang="zh-CN" altLang="en-US" dirty="0"/>
              <a:t>列表在业界争议很大，但总体上靠谱</a:t>
            </a:r>
            <a:endParaRPr lang="en-US" altLang="zh-CN" dirty="0"/>
          </a:p>
          <a:p>
            <a:r>
              <a:rPr lang="zh-CN" altLang="en-US" dirty="0"/>
              <a:t>可以作为文献查找、论文投稿的基本依据</a:t>
            </a:r>
            <a:endParaRPr lang="en-US" altLang="zh-CN" dirty="0"/>
          </a:p>
          <a:p>
            <a:r>
              <a:rPr lang="en-US" altLang="zh-CN" dirty="0"/>
              <a:t>2019</a:t>
            </a:r>
            <a:r>
              <a:rPr lang="zh-CN" altLang="en-US" dirty="0"/>
              <a:t>年又加入了中文期刊列表</a:t>
            </a:r>
            <a:endParaRPr lang="en-US" altLang="zh-CN" dirty="0"/>
          </a:p>
          <a:p>
            <a:r>
              <a:rPr lang="zh-CN" altLang="en-US" dirty="0"/>
              <a:t>国内外各大机构也有自己的期刊、会议分级列表，例如清华、中科院、新加坡</a:t>
            </a:r>
            <a:r>
              <a:rPr lang="en-US" altLang="zh-CN" dirty="0"/>
              <a:t>NUS</a:t>
            </a:r>
            <a:r>
              <a:rPr lang="zh-CN" altLang="en-US" dirty="0"/>
              <a:t>、澳洲</a:t>
            </a:r>
            <a:r>
              <a:rPr lang="en-US" altLang="zh-CN" dirty="0"/>
              <a:t>AUS</a:t>
            </a:r>
            <a:r>
              <a:rPr lang="zh-CN" altLang="en-US" dirty="0"/>
              <a:t>等，但国内影响力最大的分级还是</a:t>
            </a:r>
            <a:r>
              <a:rPr lang="en-US" altLang="zh-CN" dirty="0"/>
              <a:t>CCF</a:t>
            </a:r>
            <a:r>
              <a:rPr lang="zh-CN" altLang="en-US" dirty="0"/>
              <a:t>列表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175" y="1705085"/>
            <a:ext cx="5073585" cy="4592417"/>
          </a:xfrm>
          <a:prstGeom prst="rect">
            <a:avLst/>
          </a:prstGeom>
        </p:spPr>
      </p:pic>
    </p:spTree>
    <p:extLst>
      <p:ext uri="{BB962C8B-B14F-4D97-AF65-F5344CB8AC3E}">
        <p14:creationId xmlns:p14="http://schemas.microsoft.com/office/powerpoint/2010/main" val="300996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两大协会三大出版商</a:t>
            </a:r>
            <a:endParaRPr lang="en-US" altLang="zh-CN" dirty="0"/>
          </a:p>
          <a:p>
            <a:r>
              <a:rPr lang="en-US" altLang="zh-CN" dirty="0"/>
              <a:t>IEEE</a:t>
            </a:r>
            <a:r>
              <a:rPr lang="zh-CN" altLang="en-US" dirty="0"/>
              <a:t>与</a:t>
            </a:r>
            <a:r>
              <a:rPr lang="en-US" altLang="zh-CN" dirty="0"/>
              <a:t>ACM</a:t>
            </a:r>
          </a:p>
          <a:p>
            <a:r>
              <a:rPr lang="en-US" altLang="zh-CN" dirty="0"/>
              <a:t>Elsevier</a:t>
            </a:r>
            <a:r>
              <a:rPr lang="zh-CN" altLang="en-US" dirty="0"/>
              <a:t>与</a:t>
            </a:r>
            <a:r>
              <a:rPr lang="en-US" altLang="zh-CN" dirty="0"/>
              <a:t>Springer</a:t>
            </a:r>
            <a:r>
              <a:rPr lang="zh-CN" altLang="en-US" dirty="0"/>
              <a:t>期刊</a:t>
            </a:r>
            <a:endParaRPr lang="en-US" altLang="zh-CN" dirty="0"/>
          </a:p>
          <a:p>
            <a:r>
              <a:rPr lang="zh-CN" altLang="en-US" dirty="0"/>
              <a:t>中国计算机学会</a:t>
            </a:r>
            <a:r>
              <a:rPr lang="en-US" altLang="zh-CN" dirty="0"/>
              <a:t>(CCF)</a:t>
            </a:r>
            <a:r>
              <a:rPr lang="zh-CN" altLang="en-US" dirty="0"/>
              <a:t>列表</a:t>
            </a:r>
            <a:endParaRPr lang="en-US" altLang="zh-CN" dirty="0"/>
          </a:p>
          <a:p>
            <a:r>
              <a:rPr lang="zh-CN" altLang="en-US" b="1" dirty="0">
                <a:solidFill>
                  <a:srgbClr val="FF0000"/>
                </a:solidFill>
                <a:latin typeface="微软雅黑" panose="020B0503020204020204" pitchFamily="34" charset="-122"/>
                <a:ea typeface="微软雅黑" panose="020B0503020204020204" pitchFamily="34" charset="-122"/>
              </a:rPr>
              <a:t>其他出版商期刊</a:t>
            </a:r>
          </a:p>
        </p:txBody>
      </p:sp>
    </p:spTree>
    <p:extLst>
      <p:ext uri="{BB962C8B-B14F-4D97-AF65-F5344CB8AC3E}">
        <p14:creationId xmlns:p14="http://schemas.microsoft.com/office/powerpoint/2010/main" val="90734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其他出版商</a:t>
            </a:r>
          </a:p>
        </p:txBody>
      </p:sp>
      <p:sp>
        <p:nvSpPr>
          <p:cNvPr id="3" name="内容占位符 2"/>
          <p:cNvSpPr>
            <a:spLocks noGrp="1"/>
          </p:cNvSpPr>
          <p:nvPr>
            <p:ph idx="1"/>
          </p:nvPr>
        </p:nvSpPr>
        <p:spPr/>
        <p:txBody>
          <a:bodyPr/>
          <a:lstStyle/>
          <a:p>
            <a:r>
              <a:rPr lang="en-US" altLang="zh-CN" dirty="0"/>
              <a:t>Wiley</a:t>
            </a:r>
            <a:r>
              <a:rPr lang="zh-CN" altLang="en-US" dirty="0"/>
              <a:t>：第三大学术期刊出版商，影响力不如</a:t>
            </a:r>
            <a:r>
              <a:rPr lang="en-US" altLang="zh-CN" dirty="0"/>
              <a:t>Elsevier</a:t>
            </a:r>
            <a:r>
              <a:rPr lang="zh-CN" altLang="en-US" dirty="0"/>
              <a:t>和</a:t>
            </a:r>
            <a:r>
              <a:rPr lang="en-US" altLang="zh-CN" dirty="0"/>
              <a:t>Springer</a:t>
            </a:r>
          </a:p>
          <a:p>
            <a:r>
              <a:rPr lang="en-US" altLang="zh-CN" dirty="0"/>
              <a:t>MIT</a:t>
            </a:r>
            <a:r>
              <a:rPr lang="zh-CN" altLang="en-US" dirty="0"/>
              <a:t>出版社：牛！！</a:t>
            </a:r>
            <a:endParaRPr lang="en-US" altLang="zh-CN" dirty="0"/>
          </a:p>
          <a:p>
            <a:pPr lvl="1"/>
            <a:r>
              <a:rPr lang="zh-CN" altLang="en-US" dirty="0"/>
              <a:t>旗下仅</a:t>
            </a:r>
            <a:r>
              <a:rPr lang="en-US" altLang="zh-CN" dirty="0"/>
              <a:t>42</a:t>
            </a:r>
            <a:r>
              <a:rPr lang="zh-CN" altLang="en-US" dirty="0"/>
              <a:t>个期刊，几乎都是顶刊</a:t>
            </a:r>
            <a:endParaRPr lang="en-US" altLang="zh-CN" dirty="0"/>
          </a:p>
          <a:p>
            <a:pPr lvl="1"/>
            <a:r>
              <a:rPr lang="zh-CN" altLang="en-US" dirty="0"/>
              <a:t>每个刊物上的文章都是少而精，对投稿论文主题、内容审理极其严格</a:t>
            </a:r>
            <a:endParaRPr lang="en-US" altLang="zh-CN" dirty="0"/>
          </a:p>
          <a:p>
            <a:pPr lvl="1"/>
            <a:r>
              <a:rPr lang="zh-CN" altLang="en-US" dirty="0"/>
              <a:t>影响因子都不高，因为几乎都是基础理论研究</a:t>
            </a:r>
          </a:p>
        </p:txBody>
      </p:sp>
    </p:spTree>
    <p:extLst>
      <p:ext uri="{BB962C8B-B14F-4D97-AF65-F5344CB8AC3E}">
        <p14:creationId xmlns:p14="http://schemas.microsoft.com/office/powerpoint/2010/main" val="160334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其他出版商</a:t>
            </a:r>
          </a:p>
        </p:txBody>
      </p:sp>
      <p:sp>
        <p:nvSpPr>
          <p:cNvPr id="3" name="内容占位符 2"/>
          <p:cNvSpPr>
            <a:spLocks noGrp="1"/>
          </p:cNvSpPr>
          <p:nvPr>
            <p:ph idx="1"/>
          </p:nvPr>
        </p:nvSpPr>
        <p:spPr>
          <a:xfrm>
            <a:off x="838200" y="1825625"/>
            <a:ext cx="10360937" cy="4351338"/>
          </a:xfrm>
        </p:spPr>
        <p:txBody>
          <a:bodyPr>
            <a:normAutofit fontScale="92500"/>
          </a:bodyPr>
          <a:lstStyle/>
          <a:p>
            <a:r>
              <a:rPr lang="en-US" altLang="zh-CN" dirty="0"/>
              <a:t>Journal of Machine Learning Research </a:t>
            </a:r>
            <a:r>
              <a:rPr lang="zh-CN" altLang="en-US" dirty="0"/>
              <a:t>：机器学习领域扛把子，月刊</a:t>
            </a:r>
          </a:p>
          <a:p>
            <a:r>
              <a:rPr lang="en-US" altLang="zh-CN" dirty="0"/>
              <a:t>Evolutionary Computation</a:t>
            </a:r>
            <a:r>
              <a:rPr lang="zh-CN" altLang="en-US" dirty="0"/>
              <a:t>：进化计算，季刊，一期不超过</a:t>
            </a:r>
            <a:r>
              <a:rPr lang="en-US" altLang="zh-CN" dirty="0"/>
              <a:t>10</a:t>
            </a:r>
            <a:r>
              <a:rPr lang="zh-CN" altLang="en-US" dirty="0"/>
              <a:t>篇文章，要求理论研究有重大贡献的文章</a:t>
            </a:r>
            <a:endParaRPr lang="en-US" altLang="zh-CN" dirty="0"/>
          </a:p>
          <a:p>
            <a:r>
              <a:rPr lang="en-US" altLang="zh-CN" dirty="0"/>
              <a:t>Neural Computation</a:t>
            </a:r>
            <a:r>
              <a:rPr lang="zh-CN" altLang="en-US" dirty="0"/>
              <a:t>：神经计算，月刊，一期十几篇文章</a:t>
            </a:r>
            <a:endParaRPr lang="en-US" altLang="zh-CN" dirty="0"/>
          </a:p>
          <a:p>
            <a:r>
              <a:rPr lang="en-US" altLang="zh-CN" dirty="0"/>
              <a:t>Computational Linguistics</a:t>
            </a:r>
            <a:r>
              <a:rPr lang="zh-CN" altLang="en-US" dirty="0"/>
              <a:t>：自然语言处理，季刊，一期不超过</a:t>
            </a:r>
            <a:r>
              <a:rPr lang="en-US" altLang="zh-CN" dirty="0"/>
              <a:t>10</a:t>
            </a:r>
            <a:r>
              <a:rPr lang="zh-CN" altLang="en-US" dirty="0"/>
              <a:t>篇文章</a:t>
            </a:r>
            <a:endParaRPr lang="en-US" altLang="zh-CN" dirty="0"/>
          </a:p>
        </p:txBody>
      </p:sp>
    </p:spTree>
    <p:extLst>
      <p:ext uri="{BB962C8B-B14F-4D97-AF65-F5344CB8AC3E}">
        <p14:creationId xmlns:p14="http://schemas.microsoft.com/office/powerpoint/2010/main" val="209623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其他出版商</a:t>
            </a:r>
          </a:p>
        </p:txBody>
      </p:sp>
      <p:sp>
        <p:nvSpPr>
          <p:cNvPr id="3" name="内容占位符 2"/>
          <p:cNvSpPr>
            <a:spLocks noGrp="1"/>
          </p:cNvSpPr>
          <p:nvPr>
            <p:ph idx="1"/>
          </p:nvPr>
        </p:nvSpPr>
        <p:spPr>
          <a:xfrm>
            <a:off x="838200" y="1825625"/>
            <a:ext cx="7690164" cy="4351338"/>
          </a:xfrm>
        </p:spPr>
        <p:txBody>
          <a:bodyPr/>
          <a:lstStyle/>
          <a:p>
            <a:r>
              <a:rPr lang="en-US" altLang="zh-CN" dirty="0"/>
              <a:t>Science</a:t>
            </a:r>
            <a:r>
              <a:rPr lang="zh-CN" altLang="en-US" dirty="0"/>
              <a:t>：美国科学促进会（</a:t>
            </a:r>
            <a:r>
              <a:rPr lang="en-US" altLang="zh-CN" dirty="0"/>
              <a:t>American Association for the Advancement of Science</a:t>
            </a:r>
            <a:r>
              <a:rPr lang="zh-CN" altLang="en-US" dirty="0"/>
              <a:t>，</a:t>
            </a:r>
            <a:r>
              <a:rPr lang="en-US" altLang="zh-CN" dirty="0"/>
              <a:t>AAAS</a:t>
            </a:r>
            <a:r>
              <a:rPr lang="zh-CN" altLang="en-US" dirty="0"/>
              <a:t>）</a:t>
            </a:r>
            <a:endParaRPr lang="en-US" altLang="zh-CN" dirty="0"/>
          </a:p>
          <a:p>
            <a:pPr lvl="1"/>
            <a:r>
              <a:rPr lang="zh-CN" altLang="en-US" dirty="0"/>
              <a:t>也有少量计算机科学论文，例如</a:t>
            </a:r>
            <a:r>
              <a:rPr lang="en-US" altLang="zh-CN" dirty="0"/>
              <a:t>Hinton</a:t>
            </a:r>
            <a:r>
              <a:rPr lang="zh-CN" altLang="en-US" dirty="0"/>
              <a:t>的深度信念网络、特征选择</a:t>
            </a:r>
            <a:endParaRPr lang="en-US" altLang="zh-CN" dirty="0"/>
          </a:p>
          <a:p>
            <a:r>
              <a:rPr lang="en-US" altLang="zh-CN" dirty="0"/>
              <a:t>Nature</a:t>
            </a:r>
            <a:r>
              <a:rPr lang="zh-CN" altLang="en-US" dirty="0"/>
              <a:t>：英国自然出版集团</a:t>
            </a:r>
            <a:endParaRPr lang="en-US" altLang="zh-CN" dirty="0"/>
          </a:p>
          <a:p>
            <a:pPr lvl="1"/>
            <a:r>
              <a:rPr lang="zh-CN" altLang="en-US" dirty="0"/>
              <a:t>其</a:t>
            </a:r>
            <a:r>
              <a:rPr lang="en-US" altLang="zh-CN" dirty="0"/>
              <a:t>Nature Neuroscience</a:t>
            </a:r>
            <a:r>
              <a:rPr lang="zh-CN" altLang="en-US" dirty="0"/>
              <a:t>子刊值得关注</a:t>
            </a:r>
            <a:endParaRPr lang="en-US" altLang="zh-CN" dirty="0"/>
          </a:p>
        </p:txBody>
      </p:sp>
      <p:pic>
        <p:nvPicPr>
          <p:cNvPr id="1026" name="Picture 2" descr="Cover image expa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8911" y="72550"/>
            <a:ext cx="2544889" cy="32362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bkimg.cdn.bcebos.com/pic/37d3d539b6003af3b2d82c313a2ac65c1038b605?x-bce-process=image/resize,m_lfit,w_268,limit_1/format,f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100" y="3375088"/>
            <a:ext cx="25527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54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5400" b="1" dirty="0"/>
              <a:t>小   结</a:t>
            </a:r>
          </a:p>
        </p:txBody>
      </p:sp>
    </p:spTree>
    <p:extLst>
      <p:ext uri="{BB962C8B-B14F-4D97-AF65-F5344CB8AC3E}">
        <p14:creationId xmlns:p14="http://schemas.microsoft.com/office/powerpoint/2010/main" val="7019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51026"/>
            <a:ext cx="10515600" cy="5325937"/>
          </a:xfrm>
        </p:spPr>
        <p:txBody>
          <a:bodyPr/>
          <a:lstStyle/>
          <a:p>
            <a:r>
              <a:rPr lang="en-US" altLang="zh-CN" dirty="0"/>
              <a:t>IEEE/ACM</a:t>
            </a:r>
            <a:r>
              <a:rPr lang="zh-CN" altLang="en-US" dirty="0"/>
              <a:t>的</a:t>
            </a:r>
            <a:r>
              <a:rPr lang="en-US" altLang="zh-CN" dirty="0"/>
              <a:t>Transactions</a:t>
            </a:r>
            <a:r>
              <a:rPr lang="zh-CN" altLang="en-US" dirty="0"/>
              <a:t>全部都是领域顶级期刊</a:t>
            </a:r>
            <a:endParaRPr lang="en-US" altLang="zh-CN" dirty="0"/>
          </a:p>
          <a:p>
            <a:pPr lvl="1"/>
            <a:r>
              <a:rPr lang="zh-CN" altLang="en-US" dirty="0"/>
              <a:t>注意一些其他组织也有</a:t>
            </a:r>
            <a:r>
              <a:rPr lang="en-US" altLang="zh-CN" dirty="0"/>
              <a:t>Transactions</a:t>
            </a:r>
            <a:r>
              <a:rPr lang="zh-CN" altLang="en-US" dirty="0"/>
              <a:t>，千万别混淆了，例如</a:t>
            </a:r>
            <a:r>
              <a:rPr lang="en-US" altLang="zh-CN" dirty="0"/>
              <a:t>IET Transactions on …</a:t>
            </a:r>
          </a:p>
          <a:p>
            <a:r>
              <a:rPr lang="en-US" altLang="zh-CN" dirty="0"/>
              <a:t>ACM SIGXXX</a:t>
            </a:r>
            <a:r>
              <a:rPr lang="zh-CN" altLang="en-US" dirty="0"/>
              <a:t>，不用问，最好的会议</a:t>
            </a:r>
            <a:endParaRPr lang="en-US" altLang="zh-CN" dirty="0"/>
          </a:p>
          <a:p>
            <a:r>
              <a:rPr lang="en-US" altLang="zh-CN" dirty="0"/>
              <a:t>Elsevier</a:t>
            </a:r>
            <a:r>
              <a:rPr lang="zh-CN" altLang="en-US" dirty="0"/>
              <a:t>、</a:t>
            </a:r>
            <a:r>
              <a:rPr lang="en-US" altLang="zh-CN" dirty="0"/>
              <a:t>Springer</a:t>
            </a:r>
            <a:r>
              <a:rPr lang="zh-CN" altLang="en-US" dirty="0"/>
              <a:t>各种档次都有，发文好地方</a:t>
            </a:r>
            <a:endParaRPr lang="en-US" altLang="zh-CN" dirty="0"/>
          </a:p>
          <a:p>
            <a:r>
              <a:rPr lang="en-US" altLang="zh-CN" dirty="0"/>
              <a:t>MIT</a:t>
            </a:r>
            <a:r>
              <a:rPr lang="zh-CN" altLang="en-US" dirty="0"/>
              <a:t>四大神刊的文章，只要相关，一定要读</a:t>
            </a:r>
            <a:endParaRPr lang="en-US" altLang="zh-CN" dirty="0"/>
          </a:p>
          <a:p>
            <a:r>
              <a:rPr lang="zh-CN" altLang="en-US" dirty="0"/>
              <a:t>其他期刊会议，参考</a:t>
            </a:r>
            <a:r>
              <a:rPr lang="en-US" altLang="zh-CN" dirty="0"/>
              <a:t>CCF</a:t>
            </a:r>
            <a:r>
              <a:rPr lang="zh-CN" altLang="en-US" dirty="0"/>
              <a:t>列表</a:t>
            </a:r>
            <a:endParaRPr lang="en-US" altLang="zh-CN" dirty="0"/>
          </a:p>
          <a:p>
            <a:endParaRPr lang="zh-CN" altLang="en-US" dirty="0"/>
          </a:p>
        </p:txBody>
      </p:sp>
    </p:spTree>
    <p:extLst>
      <p:ext uri="{BB962C8B-B14F-4D97-AF65-F5344CB8AC3E}">
        <p14:creationId xmlns:p14="http://schemas.microsoft.com/office/powerpoint/2010/main" val="2485971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429D-32A8-441F-8C00-BBE63ECC01E9}"/>
              </a:ext>
            </a:extLst>
          </p:cNvPr>
          <p:cNvSpPr>
            <a:spLocks noGrp="1"/>
          </p:cNvSpPr>
          <p:nvPr>
            <p:ph type="title"/>
          </p:nvPr>
        </p:nvSpPr>
        <p:spPr>
          <a:xfrm>
            <a:off x="1132840" y="2766218"/>
            <a:ext cx="10515600" cy="1325563"/>
          </a:xfrm>
        </p:spPr>
        <p:txBody>
          <a:bodyPr/>
          <a:lstStyle/>
          <a:p>
            <a:r>
              <a:rPr lang="zh-CN" altLang="en-US" dirty="0"/>
              <a:t>关于 </a:t>
            </a:r>
            <a:r>
              <a:rPr lang="en-US" altLang="zh-CN" dirty="0"/>
              <a:t>SCI EI </a:t>
            </a:r>
            <a:r>
              <a:rPr lang="zh-CN" altLang="en-US" dirty="0"/>
              <a:t>中科院分区</a:t>
            </a:r>
            <a:r>
              <a:rPr lang="en-US" altLang="zh-CN" dirty="0"/>
              <a:t>…</a:t>
            </a:r>
            <a:endParaRPr lang="zh-CN" altLang="en-US" dirty="0"/>
          </a:p>
        </p:txBody>
      </p:sp>
    </p:spTree>
    <p:extLst>
      <p:ext uri="{BB962C8B-B14F-4D97-AF65-F5344CB8AC3E}">
        <p14:creationId xmlns:p14="http://schemas.microsoft.com/office/powerpoint/2010/main" val="4250037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C13D6-541B-4C9D-96BE-DC24DD3D9C37}"/>
              </a:ext>
            </a:extLst>
          </p:cNvPr>
          <p:cNvSpPr>
            <a:spLocks noGrp="1"/>
          </p:cNvSpPr>
          <p:nvPr>
            <p:ph type="title"/>
          </p:nvPr>
        </p:nvSpPr>
        <p:spPr/>
        <p:txBody>
          <a:bodyPr/>
          <a:lstStyle/>
          <a:p>
            <a:r>
              <a:rPr lang="en-US" altLang="zh-CN" dirty="0"/>
              <a:t>SCI </a:t>
            </a:r>
            <a:endParaRPr lang="zh-CN" altLang="en-US" dirty="0"/>
          </a:p>
        </p:txBody>
      </p:sp>
      <p:sp>
        <p:nvSpPr>
          <p:cNvPr id="3" name="内容占位符 2">
            <a:extLst>
              <a:ext uri="{FF2B5EF4-FFF2-40B4-BE49-F238E27FC236}">
                <a16:creationId xmlns:a16="http://schemas.microsoft.com/office/drawing/2014/main" id="{D80F9DC4-A15C-40FD-B1FB-CA932ECC2F9C}"/>
              </a:ext>
            </a:extLst>
          </p:cNvPr>
          <p:cNvSpPr>
            <a:spLocks noGrp="1"/>
          </p:cNvSpPr>
          <p:nvPr>
            <p:ph idx="1"/>
          </p:nvPr>
        </p:nvSpPr>
        <p:spPr/>
        <p:txBody>
          <a:bodyPr>
            <a:normAutofit lnSpcReduction="10000"/>
          </a:bodyPr>
          <a:lstStyle/>
          <a:p>
            <a:r>
              <a:rPr lang="en-US" altLang="zh-CN" b="1" i="0" dirty="0">
                <a:solidFill>
                  <a:srgbClr val="333333"/>
                </a:solidFill>
                <a:effectLst/>
                <a:latin typeface="Microsoft YaHei" panose="020B0503020204020204" pitchFamily="34" charset="-122"/>
                <a:ea typeface="Microsoft YaHei" panose="020B0503020204020204" pitchFamily="34" charset="-122"/>
              </a:rPr>
              <a:t>SCI</a:t>
            </a:r>
            <a:r>
              <a:rPr lang="zh-CN" altLang="en-US" b="1" i="0" dirty="0">
                <a:solidFill>
                  <a:srgbClr val="333333"/>
                </a:solidFill>
                <a:effectLst/>
                <a:latin typeface="Microsoft YaHei" panose="020B0503020204020204" pitchFamily="34" charset="-122"/>
                <a:ea typeface="Microsoft YaHei" panose="020B0503020204020204" pitchFamily="34" charset="-122"/>
              </a:rPr>
              <a:t>索引</a:t>
            </a:r>
            <a:r>
              <a:rPr lang="zh-CN" altLang="en-US" b="0" i="0" dirty="0">
                <a:solidFill>
                  <a:srgbClr val="333333"/>
                </a:solidFill>
                <a:effectLst/>
                <a:latin typeface="Microsoft YaHei" panose="020B0503020204020204" pitchFamily="34" charset="-122"/>
                <a:ea typeface="Microsoft YaHei" panose="020B0503020204020204" pitchFamily="34" charset="-122"/>
              </a:rPr>
              <a:t>（别名</a:t>
            </a:r>
            <a:r>
              <a:rPr lang="en-US" altLang="zh-CN" b="0" i="0" dirty="0">
                <a:solidFill>
                  <a:srgbClr val="333333"/>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科学引文索引</a:t>
            </a:r>
            <a:r>
              <a:rPr lang="en-US" altLang="zh-CN" b="0" i="0" dirty="0">
                <a:solidFill>
                  <a:srgbClr val="333333"/>
                </a:solidFill>
                <a:effectLst/>
                <a:latin typeface="Microsoft YaHei" panose="020B0503020204020204" pitchFamily="34" charset="-122"/>
                <a:ea typeface="Microsoft YaHei" panose="020B0503020204020204" pitchFamily="34" charset="-122"/>
              </a:rPr>
              <a:t>》</a:t>
            </a:r>
            <a:r>
              <a:rPr lang="zh-CN" altLang="en-US" b="0" i="0" dirty="0">
                <a:solidFill>
                  <a:srgbClr val="333333"/>
                </a:solidFill>
                <a:effectLst/>
                <a:latin typeface="Microsoft YaHei" panose="020B0503020204020204" pitchFamily="34" charset="-122"/>
                <a:ea typeface="Microsoft YaHei" panose="020B0503020204020204" pitchFamily="34" charset="-122"/>
              </a:rPr>
              <a:t>，英文全称是</a:t>
            </a:r>
            <a:r>
              <a:rPr lang="en-US" altLang="zh-CN" b="0" i="0" dirty="0">
                <a:solidFill>
                  <a:srgbClr val="333333"/>
                </a:solidFill>
                <a:effectLst/>
                <a:latin typeface="Microsoft YaHei" panose="020B0503020204020204" pitchFamily="34" charset="-122"/>
                <a:ea typeface="Microsoft YaHei" panose="020B0503020204020204" pitchFamily="34" charset="-122"/>
              </a:rPr>
              <a:t>Science Citation Index</a:t>
            </a:r>
            <a:r>
              <a:rPr lang="zh-CN" altLang="en-US" b="0" i="0" dirty="0">
                <a:solidFill>
                  <a:srgbClr val="333333"/>
                </a:solidFill>
                <a:effectLst/>
                <a:latin typeface="Microsoft YaHei" panose="020B0503020204020204" pitchFamily="34" charset="-122"/>
                <a:ea typeface="Microsoft YaHei" panose="020B0503020204020204" pitchFamily="34" charset="-122"/>
              </a:rPr>
              <a:t>）是美国科学情报研究所出版的一个世界著名的期刊文献检索工具。它收录全世界出版的数、理、化、农、林、医、生命科学、天文、地理、环境、材料、工程技术等</a:t>
            </a:r>
            <a:r>
              <a:rPr lang="zh-CN" altLang="en-US" b="1" i="0" dirty="0">
                <a:solidFill>
                  <a:srgbClr val="333333"/>
                </a:solidFill>
                <a:effectLst/>
                <a:latin typeface="Microsoft YaHei" panose="020B0503020204020204" pitchFamily="34" charset="-122"/>
                <a:ea typeface="Microsoft YaHei" panose="020B0503020204020204" pitchFamily="34" charset="-122"/>
              </a:rPr>
              <a:t>自然科学</a:t>
            </a:r>
            <a:r>
              <a:rPr lang="zh-CN" altLang="en-US" b="0" i="0" dirty="0">
                <a:solidFill>
                  <a:srgbClr val="333333"/>
                </a:solidFill>
                <a:effectLst/>
                <a:latin typeface="Microsoft YaHei" panose="020B0503020204020204" pitchFamily="34" charset="-122"/>
                <a:ea typeface="Microsoft YaHei" panose="020B0503020204020204" pitchFamily="34" charset="-122"/>
              </a:rPr>
              <a:t>各学科的核心期刊</a:t>
            </a:r>
            <a:r>
              <a:rPr lang="en-US" altLang="zh-CN" b="0" i="0" dirty="0">
                <a:solidFill>
                  <a:srgbClr val="333333"/>
                </a:solidFill>
                <a:effectLst/>
                <a:latin typeface="Microsoft YaHei" panose="020B0503020204020204" pitchFamily="34" charset="-122"/>
                <a:ea typeface="Microsoft YaHei" panose="020B0503020204020204" pitchFamily="34" charset="-122"/>
              </a:rPr>
              <a:t>3700</a:t>
            </a:r>
            <a:r>
              <a:rPr lang="zh-CN" altLang="en-US" b="0" i="0" dirty="0">
                <a:solidFill>
                  <a:srgbClr val="333333"/>
                </a:solidFill>
                <a:effectLst/>
                <a:latin typeface="Microsoft YaHei" panose="020B0503020204020204" pitchFamily="34" charset="-122"/>
                <a:ea typeface="Microsoft YaHei" panose="020B0503020204020204" pitchFamily="34" charset="-122"/>
              </a:rPr>
              <a:t>多种。通过其严格的选刊标准和评估程序来挑选刊源，使得</a:t>
            </a:r>
            <a:r>
              <a:rPr lang="en-US" altLang="zh-CN" b="0" i="0" dirty="0">
                <a:solidFill>
                  <a:srgbClr val="333333"/>
                </a:solidFill>
                <a:effectLst/>
                <a:latin typeface="Microsoft YaHei" panose="020B0503020204020204" pitchFamily="34" charset="-122"/>
                <a:ea typeface="Microsoft YaHei" panose="020B0503020204020204" pitchFamily="34" charset="-122"/>
              </a:rPr>
              <a:t>SCI</a:t>
            </a:r>
            <a:r>
              <a:rPr lang="zh-CN" altLang="en-US" b="0" i="0" dirty="0">
                <a:solidFill>
                  <a:srgbClr val="333333"/>
                </a:solidFill>
                <a:effectLst/>
                <a:latin typeface="Microsoft YaHei" panose="020B0503020204020204" pitchFamily="34" charset="-122"/>
                <a:ea typeface="Microsoft YaHei" panose="020B0503020204020204" pitchFamily="34" charset="-122"/>
              </a:rPr>
              <a:t>收录的文献能够全面覆盖全世界最重要和最有影响力的研究成果。</a:t>
            </a:r>
            <a:endParaRPr lang="zh-CN" altLang="en-US" dirty="0"/>
          </a:p>
        </p:txBody>
      </p:sp>
    </p:spTree>
    <p:extLst>
      <p:ext uri="{BB962C8B-B14F-4D97-AF65-F5344CB8AC3E}">
        <p14:creationId xmlns:p14="http://schemas.microsoft.com/office/powerpoint/2010/main" val="175349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825625"/>
            <a:ext cx="4439970" cy="4351338"/>
          </a:xfrm>
        </p:spPr>
        <p:txBody>
          <a:bodyPr>
            <a:normAutofit lnSpcReduction="10000"/>
          </a:bodyPr>
          <a:lstStyle/>
          <a:p>
            <a:r>
              <a:rPr lang="zh-CN" altLang="en-US" dirty="0"/>
              <a:t>两大协会</a:t>
            </a:r>
            <a:endParaRPr lang="en-US" altLang="zh-CN" dirty="0"/>
          </a:p>
          <a:p>
            <a:pPr lvl="1"/>
            <a:r>
              <a:rPr lang="en-US" altLang="zh-CN" dirty="0"/>
              <a:t>IEEE</a:t>
            </a:r>
          </a:p>
          <a:p>
            <a:pPr lvl="1"/>
            <a:r>
              <a:rPr lang="en-US" altLang="zh-CN" dirty="0"/>
              <a:t>ACM</a:t>
            </a:r>
          </a:p>
          <a:p>
            <a:r>
              <a:rPr lang="zh-CN" altLang="en-US" dirty="0"/>
              <a:t>三大出版商</a:t>
            </a:r>
            <a:endParaRPr lang="en-US" altLang="zh-CN" dirty="0"/>
          </a:p>
          <a:p>
            <a:pPr lvl="1"/>
            <a:r>
              <a:rPr lang="en-US" altLang="zh-CN" dirty="0"/>
              <a:t>Elsevier</a:t>
            </a:r>
          </a:p>
          <a:p>
            <a:pPr lvl="1"/>
            <a:r>
              <a:rPr lang="en-US" altLang="zh-CN" dirty="0"/>
              <a:t>Springer</a:t>
            </a:r>
          </a:p>
          <a:p>
            <a:pPr lvl="1"/>
            <a:r>
              <a:rPr lang="en-US" altLang="zh-CN" dirty="0"/>
              <a:t>Willey</a:t>
            </a:r>
            <a:endParaRPr lang="zh-CN" altLang="en-US" dirty="0"/>
          </a:p>
        </p:txBody>
      </p:sp>
      <p:pic>
        <p:nvPicPr>
          <p:cNvPr id="1038" name="Picture 14" descr="https://gimg2.baidu.com/image_search/src=http%3A%2F%2Fwww.chinabaike.com%2Fuploads%2Fallimg%2F160805%2F0I3424J7-0.jpg&amp;refer=http%3A%2F%2Fwww.chinabaike.com&amp;app=2002&amp;size=f9999,10000&amp;q=a80&amp;n=0&amp;g=0n&amp;fmt=jpeg?sec=1625619136&amp;t=fdcb61e0b4d28a0f632a30f8581ce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282" y="2274920"/>
            <a:ext cx="3800263" cy="125041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3"/>
          <a:stretch>
            <a:fillRect/>
          </a:stretch>
        </p:blipFill>
        <p:spPr>
          <a:xfrm>
            <a:off x="7985391" y="2377802"/>
            <a:ext cx="3198734" cy="1147528"/>
          </a:xfrm>
          <a:prstGeom prst="rect">
            <a:avLst/>
          </a:prstGeom>
        </p:spPr>
      </p:pic>
      <p:pic>
        <p:nvPicPr>
          <p:cNvPr id="1040" name="Picture 16" descr="https://gimg2.baidu.com/image_search/src=http%3A%2F%2Fyxy.njucm.edu.cn%2F_upload%2Farticle%2Fimages%2Fa9%2F1e%2F4ab9617948dd82cd453d0565f2a9%2F2865354b-6b25-441b-94b5-6a1fe52c9183.png&amp;refer=http%3A%2F%2Fyxy.njucm.edu.cn&amp;app=2002&amp;size=f9999,10000&amp;q=a80&amp;n=0&amp;g=0n&amp;fmt=jpeg?sec=1625619477&amp;t=ab96b680d6c0a57cd8c749d9c459a58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3710" y="3790964"/>
            <a:ext cx="1911902" cy="212036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gimg2.baidu.com/image_search/src=http%3A%2F%2Fimg1.17img.cn%2F17img%2Fimages%2F201706%2Fnoimg%2Fef7f7594-fca1-4146-857b-69584dedc0dc.jpg&amp;refer=http%3A%2F%2Fimg1.17img.cn&amp;app=2002&amp;size=f9999,10000&amp;q=a80&amp;n=0&amp;g=0n&amp;fmt=jpeg?sec=1625619509&amp;t=e423afacf3dfb1eca326328093dcb1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476" y="3681412"/>
            <a:ext cx="3402437" cy="255182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gimg2.baidu.com/image_search/src=http%3A%2F%2F5b0988e595225.cdn.sohucs.com%2Fq_mini%2Cc_zoom%2Cw_640%2Fimages%2F20171105%2F708bde1607894f97a6a534b5c0225ab7.jpeg&amp;refer=http%3A%2F%2F5b0988e595225.cdn.sohucs.com&amp;app=2002&amp;size=f9999,10000&amp;q=a80&amp;n=0&amp;g=0n&amp;fmt=jpeg?sec=1625619549&amp;t=8fa9d7476d4d08cef69064406fde976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24662" y="4561771"/>
            <a:ext cx="2399576" cy="79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02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E81C8-D8F1-46B9-84C9-F78AD968B966}"/>
              </a:ext>
            </a:extLst>
          </p:cNvPr>
          <p:cNvSpPr>
            <a:spLocks noGrp="1"/>
          </p:cNvSpPr>
          <p:nvPr>
            <p:ph type="title"/>
          </p:nvPr>
        </p:nvSpPr>
        <p:spPr/>
        <p:txBody>
          <a:bodyPr/>
          <a:lstStyle/>
          <a:p>
            <a:r>
              <a:rPr lang="en-US" altLang="zh-CN" b="1" i="0" dirty="0">
                <a:solidFill>
                  <a:srgbClr val="121212"/>
                </a:solidFill>
                <a:effectLst/>
                <a:latin typeface="-apple-system"/>
              </a:rPr>
              <a:t>Web of Science</a:t>
            </a:r>
            <a:r>
              <a:rPr lang="zh-CN" altLang="en-US" b="1" i="0" dirty="0">
                <a:solidFill>
                  <a:srgbClr val="121212"/>
                </a:solidFill>
                <a:effectLst/>
                <a:latin typeface="-apple-system"/>
              </a:rPr>
              <a:t>能检索到的文献不一定是</a:t>
            </a:r>
            <a:r>
              <a:rPr lang="en-US" altLang="zh-CN" b="1" i="0" dirty="0">
                <a:solidFill>
                  <a:srgbClr val="121212"/>
                </a:solidFill>
                <a:effectLst/>
                <a:latin typeface="-apple-system"/>
              </a:rPr>
              <a:t>SCI</a:t>
            </a:r>
            <a:endParaRPr lang="zh-CN" altLang="en-US" dirty="0"/>
          </a:p>
        </p:txBody>
      </p:sp>
      <p:sp>
        <p:nvSpPr>
          <p:cNvPr id="3" name="内容占位符 2">
            <a:extLst>
              <a:ext uri="{FF2B5EF4-FFF2-40B4-BE49-F238E27FC236}">
                <a16:creationId xmlns:a16="http://schemas.microsoft.com/office/drawing/2014/main" id="{77354F25-E0E1-4E7B-9621-3B0FEAA36C9F}"/>
              </a:ext>
            </a:extLst>
          </p:cNvPr>
          <p:cNvSpPr>
            <a:spLocks noGrp="1"/>
          </p:cNvSpPr>
          <p:nvPr>
            <p:ph idx="1"/>
          </p:nvPr>
        </p:nvSpPr>
        <p:spPr/>
        <p:txBody>
          <a:bodyPr>
            <a:normAutofit fontScale="77500" lnSpcReduction="20000"/>
          </a:bodyPr>
          <a:lstStyle/>
          <a:p>
            <a:r>
              <a:rPr lang="zh-CN" altLang="en-US" b="0" i="0" dirty="0">
                <a:solidFill>
                  <a:srgbClr val="555555"/>
                </a:solidFill>
                <a:effectLst/>
                <a:latin typeface="Microsoft YaHei" panose="020B0503020204020204" pitchFamily="34" charset="-122"/>
                <a:ea typeface="Microsoft YaHei" panose="020B0503020204020204" pitchFamily="34" charset="-122"/>
              </a:rPr>
              <a:t>　</a:t>
            </a:r>
            <a:r>
              <a:rPr lang="en-US" altLang="zh-CN" b="0" i="0" u="none" strike="noStrike" dirty="0">
                <a:solidFill>
                  <a:srgbClr val="82318E"/>
                </a:solidFill>
                <a:effectLst/>
                <a:latin typeface="Microsoft YaHei" panose="020B0503020204020204" pitchFamily="34" charset="-122"/>
                <a:ea typeface="Microsoft YaHei" panose="020B0503020204020204" pitchFamily="34" charset="-122"/>
                <a:hlinkClick r:id="rId2"/>
              </a:rPr>
              <a:t>Web of Science</a:t>
            </a:r>
            <a:r>
              <a:rPr lang="zh-CN" altLang="en-US" b="0" i="0" dirty="0">
                <a:solidFill>
                  <a:srgbClr val="555555"/>
                </a:solidFill>
                <a:effectLst/>
                <a:latin typeface="Microsoft YaHei" panose="020B0503020204020204" pitchFamily="34" charset="-122"/>
                <a:ea typeface="Microsoft YaHei" panose="020B0503020204020204" pitchFamily="34" charset="-122"/>
              </a:rPr>
              <a:t>是</a:t>
            </a:r>
            <a:r>
              <a:rPr lang="en-US" altLang="zh-CN" b="0" i="0" dirty="0">
                <a:solidFill>
                  <a:srgbClr val="555555"/>
                </a:solidFill>
                <a:effectLst/>
                <a:latin typeface="Microsoft YaHei" panose="020B0503020204020204" pitchFamily="34" charset="-122"/>
                <a:ea typeface="Microsoft YaHei" panose="020B0503020204020204" pitchFamily="34" charset="-122"/>
              </a:rPr>
              <a:t>Clarivate Analytics</a:t>
            </a:r>
            <a:r>
              <a:rPr lang="zh-CN" altLang="en-US" b="0" i="0" dirty="0">
                <a:solidFill>
                  <a:srgbClr val="555555"/>
                </a:solidFill>
                <a:effectLst/>
                <a:latin typeface="Microsoft YaHei" panose="020B0503020204020204" pitchFamily="34" charset="-122"/>
                <a:ea typeface="Microsoft YaHei" panose="020B0503020204020204" pitchFamily="34" charset="-122"/>
              </a:rPr>
              <a:t>（科睿唯安，原汤森路透</a:t>
            </a:r>
            <a:r>
              <a:rPr lang="en-US" altLang="zh-CN" b="0" i="0" dirty="0">
                <a:solidFill>
                  <a:srgbClr val="555555"/>
                </a:solidFill>
                <a:effectLst/>
                <a:latin typeface="Microsoft YaHei" panose="020B0503020204020204" pitchFamily="34" charset="-122"/>
                <a:ea typeface="Microsoft YaHei" panose="020B0503020204020204" pitchFamily="34" charset="-122"/>
              </a:rPr>
              <a:t>—</a:t>
            </a:r>
            <a:r>
              <a:rPr lang="zh-CN" altLang="en-US" b="0" i="0" dirty="0">
                <a:solidFill>
                  <a:srgbClr val="555555"/>
                </a:solidFill>
                <a:effectLst/>
                <a:latin typeface="Microsoft YaHei" panose="020B0503020204020204" pitchFamily="34" charset="-122"/>
                <a:ea typeface="Microsoft YaHei" panose="020B0503020204020204" pitchFamily="34" charset="-122"/>
              </a:rPr>
              <a:t>知识产权与科技）开发的信息服务平台，支持自然科学、社会科学、艺术与人文学科的文献检索，数据来源于期刊、图书、专利、会议录、网络资源（包括免费开放资源）等</a:t>
            </a:r>
            <a:endParaRPr lang="en-US" altLang="zh-CN" b="0" i="0" dirty="0">
              <a:solidFill>
                <a:srgbClr val="555555"/>
              </a:solidFill>
              <a:effectLst/>
              <a:latin typeface="Microsoft YaHei" panose="020B0503020204020204" pitchFamily="34" charset="-122"/>
              <a:ea typeface="Microsoft YaHei" panose="020B0503020204020204" pitchFamily="34" charset="-122"/>
            </a:endParaRPr>
          </a:p>
          <a:p>
            <a:r>
              <a:rPr lang="en-US" altLang="zh-CN" dirty="0">
                <a:hlinkClick r:id="rId3"/>
              </a:rPr>
              <a:t>http://lib.tsinghua.edu.cn/info/1184/3548.htm#WOS</a:t>
            </a:r>
            <a:endParaRPr lang="en-US" altLang="zh-CN" dirty="0"/>
          </a:p>
          <a:p>
            <a:r>
              <a:rPr lang="en-US" altLang="zh-CN" b="1" i="0" dirty="0">
                <a:solidFill>
                  <a:srgbClr val="121212"/>
                </a:solidFill>
                <a:effectLst/>
                <a:latin typeface="-apple-system"/>
              </a:rPr>
              <a:t>SCI</a:t>
            </a:r>
            <a:r>
              <a:rPr lang="zh-CN" altLang="en-US" b="1" i="0" dirty="0">
                <a:solidFill>
                  <a:srgbClr val="121212"/>
                </a:solidFill>
                <a:effectLst/>
                <a:latin typeface="-apple-system"/>
              </a:rPr>
              <a:t>收录</a:t>
            </a:r>
            <a:r>
              <a:rPr lang="zh-CN" altLang="en-US" b="0" i="0" dirty="0">
                <a:solidFill>
                  <a:srgbClr val="121212"/>
                </a:solidFill>
                <a:effectLst/>
                <a:latin typeface="-apple-system"/>
              </a:rPr>
              <a:t>：指的是被</a:t>
            </a:r>
            <a:r>
              <a:rPr lang="en-US" altLang="zh-CN" b="0" i="0" dirty="0">
                <a:solidFill>
                  <a:srgbClr val="121212"/>
                </a:solidFill>
                <a:effectLst/>
                <a:latin typeface="-apple-system"/>
              </a:rPr>
              <a:t>Science Citation Index Expanded</a:t>
            </a:r>
            <a:r>
              <a:rPr lang="zh-CN" altLang="en-US" b="0" i="0" dirty="0">
                <a:solidFill>
                  <a:srgbClr val="121212"/>
                </a:solidFill>
                <a:effectLst/>
                <a:latin typeface="-apple-system"/>
              </a:rPr>
              <a:t>收录的期刊，由该目录（</a:t>
            </a:r>
            <a:r>
              <a:rPr lang="en-US" altLang="zh-CN" b="0" i="0" u="none" strike="noStrike" dirty="0">
                <a:effectLst/>
                <a:latin typeface="-apple-system"/>
                <a:hlinkClick r:id="rId4"/>
              </a:rPr>
              <a:t>Journal Search - IP &amp; Science - Thomson Reuters</a:t>
            </a:r>
            <a:r>
              <a:rPr lang="zh-CN" altLang="en-US" b="0" i="0" dirty="0">
                <a:solidFill>
                  <a:srgbClr val="121212"/>
                </a:solidFill>
                <a:effectLst/>
                <a:latin typeface="-apple-system"/>
              </a:rPr>
              <a:t>）收录的期刊论文，则属于</a:t>
            </a:r>
            <a:r>
              <a:rPr lang="en-US" altLang="zh-CN" b="0" i="0" dirty="0">
                <a:solidFill>
                  <a:srgbClr val="121212"/>
                </a:solidFill>
                <a:effectLst/>
                <a:latin typeface="-apple-system"/>
              </a:rPr>
              <a:t>SCI</a:t>
            </a:r>
            <a:r>
              <a:rPr lang="zh-CN" altLang="en-US" b="0" i="0" dirty="0">
                <a:solidFill>
                  <a:srgbClr val="121212"/>
                </a:solidFill>
                <a:effectLst/>
                <a:latin typeface="-apple-system"/>
              </a:rPr>
              <a:t>论文；</a:t>
            </a:r>
            <a:endParaRPr lang="en-US" altLang="zh-CN" b="0" i="0" dirty="0">
              <a:solidFill>
                <a:srgbClr val="121212"/>
              </a:solidFill>
              <a:effectLst/>
              <a:latin typeface="-apple-system"/>
            </a:endParaRPr>
          </a:p>
          <a:p>
            <a:r>
              <a:rPr lang="en-US" altLang="zh-CN" b="0" i="0" dirty="0">
                <a:solidFill>
                  <a:srgbClr val="121212"/>
                </a:solidFill>
                <a:effectLst/>
                <a:latin typeface="-apple-system"/>
              </a:rPr>
              <a:t>Web of Science</a:t>
            </a:r>
            <a:r>
              <a:rPr lang="zh-CN" altLang="en-US" b="0" i="0" dirty="0">
                <a:solidFill>
                  <a:srgbClr val="121212"/>
                </a:solidFill>
                <a:effectLst/>
                <a:latin typeface="-apple-system"/>
              </a:rPr>
              <a:t>检索到的文献都是</a:t>
            </a:r>
            <a:r>
              <a:rPr lang="en-US" altLang="zh-CN" b="0" i="0" dirty="0">
                <a:solidFill>
                  <a:srgbClr val="121212"/>
                </a:solidFill>
                <a:effectLst/>
                <a:latin typeface="-apple-system"/>
              </a:rPr>
              <a:t>SCI</a:t>
            </a:r>
            <a:r>
              <a:rPr lang="zh-CN" altLang="en-US" b="0" i="0" dirty="0">
                <a:solidFill>
                  <a:srgbClr val="121212"/>
                </a:solidFill>
                <a:effectLst/>
                <a:latin typeface="-apple-system"/>
              </a:rPr>
              <a:t>文献吗？ </a:t>
            </a:r>
            <a:r>
              <a:rPr lang="en-US" altLang="zh-CN" b="0" i="0" dirty="0">
                <a:solidFill>
                  <a:srgbClr val="121212"/>
                </a:solidFill>
                <a:effectLst/>
                <a:latin typeface="-apple-system"/>
              </a:rPr>
              <a:t>- </a:t>
            </a:r>
            <a:r>
              <a:rPr lang="zh-CN" altLang="en-US" b="0" i="0" dirty="0">
                <a:solidFill>
                  <a:srgbClr val="121212"/>
                </a:solidFill>
                <a:effectLst/>
                <a:latin typeface="-apple-system"/>
              </a:rPr>
              <a:t>姚昌晟的回答 </a:t>
            </a:r>
            <a:r>
              <a:rPr lang="en-US" altLang="zh-CN" b="0" i="0" dirty="0">
                <a:solidFill>
                  <a:srgbClr val="121212"/>
                </a:solidFill>
                <a:effectLst/>
                <a:latin typeface="-apple-system"/>
              </a:rPr>
              <a:t>- </a:t>
            </a:r>
            <a:r>
              <a:rPr lang="zh-CN" altLang="en-US" b="0" i="0" dirty="0">
                <a:solidFill>
                  <a:srgbClr val="121212"/>
                </a:solidFill>
                <a:effectLst/>
                <a:latin typeface="-apple-system"/>
              </a:rPr>
              <a:t>知乎 </a:t>
            </a:r>
            <a:r>
              <a:rPr lang="en-US" altLang="zh-CN" b="0" i="0" dirty="0">
                <a:solidFill>
                  <a:srgbClr val="121212"/>
                </a:solidFill>
                <a:effectLst/>
                <a:latin typeface="-apple-system"/>
              </a:rPr>
              <a:t>https://www.zhihu.com/question/26428756/answer/138827527</a:t>
            </a:r>
            <a:endParaRPr lang="en-US" altLang="zh-CN" dirty="0"/>
          </a:p>
        </p:txBody>
      </p:sp>
      <p:sp>
        <p:nvSpPr>
          <p:cNvPr id="7" name="文本框 6">
            <a:extLst>
              <a:ext uri="{FF2B5EF4-FFF2-40B4-BE49-F238E27FC236}">
                <a16:creationId xmlns:a16="http://schemas.microsoft.com/office/drawing/2014/main" id="{D2DE61E4-CAA4-4F49-9923-6B0070D18F93}"/>
              </a:ext>
            </a:extLst>
          </p:cNvPr>
          <p:cNvSpPr txBox="1"/>
          <p:nvPr/>
        </p:nvSpPr>
        <p:spPr>
          <a:xfrm>
            <a:off x="838200" y="6176963"/>
            <a:ext cx="6096000" cy="369332"/>
          </a:xfrm>
          <a:prstGeom prst="rect">
            <a:avLst/>
          </a:prstGeom>
          <a:noFill/>
        </p:spPr>
        <p:txBody>
          <a:bodyPr wrap="square">
            <a:spAutoFit/>
          </a:bodyPr>
          <a:lstStyle/>
          <a:p>
            <a:r>
              <a:rPr lang="zh-CN" altLang="en-US" dirty="0"/>
              <a:t>http://202.198.25.2/portal/database2/2/166.aspx</a:t>
            </a:r>
          </a:p>
        </p:txBody>
      </p:sp>
    </p:spTree>
    <p:extLst>
      <p:ext uri="{BB962C8B-B14F-4D97-AF65-F5344CB8AC3E}">
        <p14:creationId xmlns:p14="http://schemas.microsoft.com/office/powerpoint/2010/main" val="4158163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2BF0703-8580-4EE3-B37E-6F9F3BC349E4}"/>
              </a:ext>
            </a:extLst>
          </p:cNvPr>
          <p:cNvPicPr>
            <a:picLocks noChangeAspect="1"/>
          </p:cNvPicPr>
          <p:nvPr/>
        </p:nvPicPr>
        <p:blipFill>
          <a:blip r:embed="rId2"/>
          <a:stretch>
            <a:fillRect/>
          </a:stretch>
        </p:blipFill>
        <p:spPr>
          <a:xfrm>
            <a:off x="0" y="954780"/>
            <a:ext cx="12192000" cy="4948440"/>
          </a:xfrm>
          <a:prstGeom prst="rect">
            <a:avLst/>
          </a:prstGeom>
        </p:spPr>
      </p:pic>
      <p:sp>
        <p:nvSpPr>
          <p:cNvPr id="7" name="文本框 6">
            <a:extLst>
              <a:ext uri="{FF2B5EF4-FFF2-40B4-BE49-F238E27FC236}">
                <a16:creationId xmlns:a16="http://schemas.microsoft.com/office/drawing/2014/main" id="{FAB786FF-0DDD-490D-85C3-C098F0D89693}"/>
              </a:ext>
            </a:extLst>
          </p:cNvPr>
          <p:cNvSpPr txBox="1"/>
          <p:nvPr/>
        </p:nvSpPr>
        <p:spPr>
          <a:xfrm>
            <a:off x="436880" y="6211669"/>
            <a:ext cx="8148320" cy="369332"/>
          </a:xfrm>
          <a:prstGeom prst="rect">
            <a:avLst/>
          </a:prstGeom>
          <a:noFill/>
        </p:spPr>
        <p:txBody>
          <a:bodyPr wrap="square">
            <a:spAutoFit/>
          </a:bodyPr>
          <a:lstStyle/>
          <a:p>
            <a:r>
              <a:rPr lang="en-US" altLang="zh-CN" dirty="0"/>
              <a:t>https://clarivate.com/webofsciencegroup/zh-hans/solutions/web-of-science/</a:t>
            </a:r>
            <a:endParaRPr lang="zh-CN" altLang="en-US" dirty="0"/>
          </a:p>
        </p:txBody>
      </p:sp>
    </p:spTree>
    <p:extLst>
      <p:ext uri="{BB962C8B-B14F-4D97-AF65-F5344CB8AC3E}">
        <p14:creationId xmlns:p14="http://schemas.microsoft.com/office/powerpoint/2010/main" val="3139928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E1D02-F3EF-4BD8-99DF-065EE244770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AE97705-737A-4EFA-9BFE-0C128A3318EE}"/>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634260A-4524-4744-8D20-5D6AB72538A6}"/>
              </a:ext>
            </a:extLst>
          </p:cNvPr>
          <p:cNvPicPr>
            <a:picLocks noChangeAspect="1"/>
          </p:cNvPicPr>
          <p:nvPr/>
        </p:nvPicPr>
        <p:blipFill>
          <a:blip r:embed="rId2"/>
          <a:stretch>
            <a:fillRect/>
          </a:stretch>
        </p:blipFill>
        <p:spPr>
          <a:xfrm>
            <a:off x="0" y="205498"/>
            <a:ext cx="11726912" cy="6287377"/>
          </a:xfrm>
          <a:prstGeom prst="rect">
            <a:avLst/>
          </a:prstGeom>
        </p:spPr>
      </p:pic>
      <p:sp>
        <p:nvSpPr>
          <p:cNvPr id="7" name="文本框 6">
            <a:extLst>
              <a:ext uri="{FF2B5EF4-FFF2-40B4-BE49-F238E27FC236}">
                <a16:creationId xmlns:a16="http://schemas.microsoft.com/office/drawing/2014/main" id="{1A19BD36-8A19-4BD7-89AF-96010DA2447D}"/>
              </a:ext>
            </a:extLst>
          </p:cNvPr>
          <p:cNvSpPr txBox="1"/>
          <p:nvPr/>
        </p:nvSpPr>
        <p:spPr>
          <a:xfrm>
            <a:off x="465088" y="6492875"/>
            <a:ext cx="6096000" cy="369332"/>
          </a:xfrm>
          <a:prstGeom prst="rect">
            <a:avLst/>
          </a:prstGeom>
          <a:noFill/>
        </p:spPr>
        <p:txBody>
          <a:bodyPr wrap="square">
            <a:spAutoFit/>
          </a:bodyPr>
          <a:lstStyle/>
          <a:p>
            <a:r>
              <a:rPr lang="en-US" altLang="zh-CN" dirty="0">
                <a:hlinkClick r:id="rId3"/>
              </a:rPr>
              <a:t>http://lib.tsinghua.edu.cn/info/1184/3548.htm#WOS</a:t>
            </a:r>
            <a:endParaRPr lang="en-US" altLang="zh-CN" dirty="0"/>
          </a:p>
        </p:txBody>
      </p:sp>
    </p:spTree>
    <p:extLst>
      <p:ext uri="{BB962C8B-B14F-4D97-AF65-F5344CB8AC3E}">
        <p14:creationId xmlns:p14="http://schemas.microsoft.com/office/powerpoint/2010/main" val="3325006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68109-441D-47D5-84F4-92E0146E9C25}"/>
              </a:ext>
            </a:extLst>
          </p:cNvPr>
          <p:cNvSpPr>
            <a:spLocks noGrp="1"/>
          </p:cNvSpPr>
          <p:nvPr>
            <p:ph type="title"/>
          </p:nvPr>
        </p:nvSpPr>
        <p:spPr/>
        <p:txBody>
          <a:bodyPr/>
          <a:lstStyle/>
          <a:p>
            <a:r>
              <a:rPr lang="en-US" altLang="zh-CN" dirty="0"/>
              <a:t>EI</a:t>
            </a:r>
            <a:endParaRPr lang="zh-CN" altLang="en-US" dirty="0"/>
          </a:p>
        </p:txBody>
      </p:sp>
      <p:pic>
        <p:nvPicPr>
          <p:cNvPr id="5" name="内容占位符 4">
            <a:extLst>
              <a:ext uri="{FF2B5EF4-FFF2-40B4-BE49-F238E27FC236}">
                <a16:creationId xmlns:a16="http://schemas.microsoft.com/office/drawing/2014/main" id="{ACFC79FB-E738-4FC0-98F5-D9C49CC23187}"/>
              </a:ext>
            </a:extLst>
          </p:cNvPr>
          <p:cNvPicPr>
            <a:picLocks noGrp="1" noChangeAspect="1"/>
          </p:cNvPicPr>
          <p:nvPr>
            <p:ph idx="1"/>
          </p:nvPr>
        </p:nvPicPr>
        <p:blipFill>
          <a:blip r:embed="rId2"/>
          <a:stretch>
            <a:fillRect/>
          </a:stretch>
        </p:blipFill>
        <p:spPr>
          <a:xfrm>
            <a:off x="3544496" y="819785"/>
            <a:ext cx="8278727" cy="5906770"/>
          </a:xfrm>
        </p:spPr>
      </p:pic>
      <p:sp>
        <p:nvSpPr>
          <p:cNvPr id="7" name="文本框 6">
            <a:extLst>
              <a:ext uri="{FF2B5EF4-FFF2-40B4-BE49-F238E27FC236}">
                <a16:creationId xmlns:a16="http://schemas.microsoft.com/office/drawing/2014/main" id="{4A803C55-B872-4530-80F2-8C56703FE780}"/>
              </a:ext>
            </a:extLst>
          </p:cNvPr>
          <p:cNvSpPr txBox="1"/>
          <p:nvPr/>
        </p:nvSpPr>
        <p:spPr>
          <a:xfrm>
            <a:off x="4490720" y="207883"/>
            <a:ext cx="6096000" cy="369332"/>
          </a:xfrm>
          <a:prstGeom prst="rect">
            <a:avLst/>
          </a:prstGeom>
          <a:noFill/>
        </p:spPr>
        <p:txBody>
          <a:bodyPr wrap="square">
            <a:spAutoFit/>
          </a:bodyPr>
          <a:lstStyle/>
          <a:p>
            <a:r>
              <a:rPr lang="zh-CN" altLang="en-US" dirty="0"/>
              <a:t>http://202.198.25.2/portal/database2/2/110.aspx</a:t>
            </a:r>
          </a:p>
        </p:txBody>
      </p:sp>
    </p:spTree>
    <p:extLst>
      <p:ext uri="{BB962C8B-B14F-4D97-AF65-F5344CB8AC3E}">
        <p14:creationId xmlns:p14="http://schemas.microsoft.com/office/powerpoint/2010/main" val="3716498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19345-694E-4C53-9012-6C81B205B8A3}"/>
              </a:ext>
            </a:extLst>
          </p:cNvPr>
          <p:cNvSpPr>
            <a:spLocks noGrp="1"/>
          </p:cNvSpPr>
          <p:nvPr>
            <p:ph type="title"/>
          </p:nvPr>
        </p:nvSpPr>
        <p:spPr/>
        <p:txBody>
          <a:bodyPr/>
          <a:lstStyle/>
          <a:p>
            <a:r>
              <a:rPr lang="zh-CN" altLang="en-US"/>
              <a:t>中科院分区</a:t>
            </a:r>
            <a:endParaRPr lang="zh-CN" altLang="en-US" dirty="0"/>
          </a:p>
        </p:txBody>
      </p:sp>
      <p:sp>
        <p:nvSpPr>
          <p:cNvPr id="3" name="内容占位符 2">
            <a:extLst>
              <a:ext uri="{FF2B5EF4-FFF2-40B4-BE49-F238E27FC236}">
                <a16:creationId xmlns:a16="http://schemas.microsoft.com/office/drawing/2014/main" id="{075896D0-FC14-49A6-BC2C-33B553120A6F}"/>
              </a:ext>
            </a:extLst>
          </p:cNvPr>
          <p:cNvSpPr>
            <a:spLocks noGrp="1"/>
          </p:cNvSpPr>
          <p:nvPr>
            <p:ph idx="1"/>
          </p:nvPr>
        </p:nvSpPr>
        <p:spPr>
          <a:xfrm>
            <a:off x="777240" y="1652082"/>
            <a:ext cx="10048713" cy="4362678"/>
          </a:xfrm>
        </p:spPr>
        <p:txBody>
          <a:bodyPr/>
          <a:lstStyle/>
          <a:p>
            <a:r>
              <a:rPr lang="zh-CN" altLang="en-US" b="0" i="0" dirty="0">
                <a:solidFill>
                  <a:srgbClr val="666666"/>
                </a:solidFill>
                <a:effectLst/>
                <a:latin typeface="Helvetica Neue"/>
              </a:rPr>
              <a:t>对自科版</a:t>
            </a:r>
            <a:r>
              <a:rPr lang="en-US" altLang="zh-CN" b="0" i="0" dirty="0">
                <a:solidFill>
                  <a:srgbClr val="666666"/>
                </a:solidFill>
                <a:effectLst/>
                <a:latin typeface="Helvetica Neue"/>
              </a:rPr>
              <a:t>(SCIE)</a:t>
            </a:r>
            <a:r>
              <a:rPr lang="zh-CN" altLang="en-US" b="0" i="0" dirty="0">
                <a:solidFill>
                  <a:srgbClr val="666666"/>
                </a:solidFill>
                <a:effectLst/>
                <a:latin typeface="Helvetica Neue"/>
              </a:rPr>
              <a:t>和社科版</a:t>
            </a:r>
            <a:r>
              <a:rPr lang="en-US" altLang="zh-CN" b="0" i="0" dirty="0">
                <a:solidFill>
                  <a:srgbClr val="666666"/>
                </a:solidFill>
                <a:effectLst/>
                <a:latin typeface="Helvetica Neue"/>
              </a:rPr>
              <a:t>(SSCI)</a:t>
            </a:r>
            <a:r>
              <a:rPr lang="zh-CN" altLang="en-US" b="0" i="0" dirty="0">
                <a:solidFill>
                  <a:srgbClr val="666666"/>
                </a:solidFill>
                <a:effectLst/>
                <a:latin typeface="Helvetica Neue"/>
              </a:rPr>
              <a:t>期刊引证报告</a:t>
            </a:r>
            <a:r>
              <a:rPr lang="en-US" altLang="zh-CN" b="0" i="0" dirty="0">
                <a:solidFill>
                  <a:srgbClr val="666666"/>
                </a:solidFill>
                <a:effectLst/>
                <a:latin typeface="Helvetica Neue"/>
              </a:rPr>
              <a:t>(JCR)</a:t>
            </a:r>
            <a:r>
              <a:rPr lang="zh-CN" altLang="en-US" b="0" i="0" dirty="0">
                <a:solidFill>
                  <a:srgbClr val="666666"/>
                </a:solidFill>
                <a:effectLst/>
                <a:latin typeface="Helvetica Neue"/>
              </a:rPr>
              <a:t>中全部期刊进行分区</a:t>
            </a:r>
            <a:endParaRPr lang="en-US" altLang="zh-CN" b="0" i="0" dirty="0">
              <a:solidFill>
                <a:srgbClr val="666666"/>
              </a:solidFill>
              <a:effectLst/>
              <a:latin typeface="Helvetica Neue"/>
            </a:endParaRPr>
          </a:p>
          <a:p>
            <a:r>
              <a:rPr lang="zh-CN" altLang="en-US" b="0" i="0" dirty="0">
                <a:solidFill>
                  <a:srgbClr val="666666"/>
                </a:solidFill>
                <a:effectLst/>
                <a:latin typeface="Helvetica Neue"/>
              </a:rPr>
              <a:t>提供大、小类两种学科分类体系的分区数据</a:t>
            </a:r>
            <a:endParaRPr lang="en-US" altLang="zh-CN" dirty="0">
              <a:solidFill>
                <a:srgbClr val="666666"/>
              </a:solidFill>
              <a:latin typeface="Helvetica Neue"/>
            </a:endParaRPr>
          </a:p>
          <a:p>
            <a:r>
              <a:rPr lang="zh-CN" altLang="en-US" b="0" i="0" dirty="0">
                <a:solidFill>
                  <a:srgbClr val="666666"/>
                </a:solidFill>
                <a:effectLst/>
                <a:latin typeface="Helvetica Neue"/>
              </a:rPr>
              <a:t>提供分区数据检索、浏览等功能</a:t>
            </a:r>
            <a:endParaRPr lang="zh-CN" altLang="en-US" dirty="0"/>
          </a:p>
        </p:txBody>
      </p:sp>
      <p:sp>
        <p:nvSpPr>
          <p:cNvPr id="5" name="文本框 4">
            <a:extLst>
              <a:ext uri="{FF2B5EF4-FFF2-40B4-BE49-F238E27FC236}">
                <a16:creationId xmlns:a16="http://schemas.microsoft.com/office/drawing/2014/main" id="{D572C7BD-540B-4C25-B53D-1152104B25C6}"/>
              </a:ext>
            </a:extLst>
          </p:cNvPr>
          <p:cNvSpPr txBox="1"/>
          <p:nvPr/>
        </p:nvSpPr>
        <p:spPr>
          <a:xfrm>
            <a:off x="4592320" y="165983"/>
            <a:ext cx="6096000" cy="369332"/>
          </a:xfrm>
          <a:prstGeom prst="rect">
            <a:avLst/>
          </a:prstGeom>
          <a:noFill/>
        </p:spPr>
        <p:txBody>
          <a:bodyPr wrap="square">
            <a:spAutoFit/>
          </a:bodyPr>
          <a:lstStyle/>
          <a:p>
            <a:r>
              <a:rPr lang="zh-CN" altLang="en-US" dirty="0"/>
              <a:t>https://www.fenqubiao.com/</a:t>
            </a:r>
          </a:p>
        </p:txBody>
      </p:sp>
      <p:pic>
        <p:nvPicPr>
          <p:cNvPr id="2050" name="Picture 2" descr="preview">
            <a:extLst>
              <a:ext uri="{FF2B5EF4-FFF2-40B4-BE49-F238E27FC236}">
                <a16:creationId xmlns:a16="http://schemas.microsoft.com/office/drawing/2014/main" id="{286A47C9-E2A8-42F6-88E6-1C3A3BDF8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295" y="4537393"/>
            <a:ext cx="9435225" cy="232060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1B1BCE89-7AE9-4D47-81BB-7C0863165A43}"/>
              </a:ext>
            </a:extLst>
          </p:cNvPr>
          <p:cNvSpPr txBox="1"/>
          <p:nvPr/>
        </p:nvSpPr>
        <p:spPr>
          <a:xfrm>
            <a:off x="4419600" y="734457"/>
            <a:ext cx="6096000" cy="646331"/>
          </a:xfrm>
          <a:prstGeom prst="rect">
            <a:avLst/>
          </a:prstGeom>
          <a:noFill/>
        </p:spPr>
        <p:txBody>
          <a:bodyPr wrap="square">
            <a:spAutoFit/>
          </a:bodyPr>
          <a:lstStyle/>
          <a:p>
            <a:r>
              <a:rPr lang="zh-CN" altLang="en-US" b="0" i="0" dirty="0">
                <a:solidFill>
                  <a:srgbClr val="121212"/>
                </a:solidFill>
                <a:effectLst/>
                <a:latin typeface="-apple-system"/>
              </a:rPr>
              <a:t>重磅出炉</a:t>
            </a:r>
            <a:r>
              <a:rPr lang="en-US" altLang="zh-CN" b="0" i="0" dirty="0">
                <a:solidFill>
                  <a:srgbClr val="121212"/>
                </a:solidFill>
                <a:effectLst/>
                <a:latin typeface="-apple-system"/>
              </a:rPr>
              <a:t>|</a:t>
            </a:r>
            <a:r>
              <a:rPr lang="zh-CN" altLang="en-US" b="0" i="0" dirty="0">
                <a:solidFill>
                  <a:srgbClr val="121212"/>
                </a:solidFill>
                <a:effectLst/>
                <a:latin typeface="-apple-system"/>
              </a:rPr>
              <a:t>中科院</a:t>
            </a:r>
            <a:r>
              <a:rPr lang="en-US" altLang="zh-CN" b="0" i="0" dirty="0">
                <a:solidFill>
                  <a:srgbClr val="121212"/>
                </a:solidFill>
                <a:effectLst/>
                <a:latin typeface="-apple-system"/>
              </a:rPr>
              <a:t>2020</a:t>
            </a:r>
            <a:r>
              <a:rPr lang="zh-CN" altLang="en-US" b="0" i="0" dirty="0">
                <a:solidFill>
                  <a:srgbClr val="121212"/>
                </a:solidFill>
                <a:effectLst/>
                <a:latin typeface="-apple-system"/>
              </a:rPr>
              <a:t>年期刊分区表发布啦！ </a:t>
            </a:r>
            <a:r>
              <a:rPr lang="en-US" altLang="zh-CN" b="0" i="0" dirty="0">
                <a:solidFill>
                  <a:srgbClr val="121212"/>
                </a:solidFill>
                <a:effectLst/>
                <a:latin typeface="-apple-system"/>
              </a:rPr>
              <a:t>- </a:t>
            </a:r>
            <a:r>
              <a:rPr lang="zh-CN" altLang="en-US" b="0" i="0" dirty="0">
                <a:solidFill>
                  <a:srgbClr val="121212"/>
                </a:solidFill>
                <a:effectLst/>
                <a:latin typeface="-apple-system"/>
              </a:rPr>
              <a:t>学术小贴士的文章 </a:t>
            </a:r>
            <a:r>
              <a:rPr lang="en-US" altLang="zh-CN" b="0" i="0" dirty="0">
                <a:solidFill>
                  <a:srgbClr val="121212"/>
                </a:solidFill>
                <a:effectLst/>
                <a:latin typeface="-apple-system"/>
              </a:rPr>
              <a:t>- </a:t>
            </a:r>
            <a:r>
              <a:rPr lang="zh-CN" altLang="en-US" b="0" i="0" dirty="0">
                <a:solidFill>
                  <a:srgbClr val="121212"/>
                </a:solidFill>
                <a:effectLst/>
                <a:latin typeface="-apple-system"/>
              </a:rPr>
              <a:t>知乎 </a:t>
            </a:r>
            <a:r>
              <a:rPr lang="en-US" altLang="zh-CN" b="0" i="0" dirty="0">
                <a:solidFill>
                  <a:srgbClr val="121212"/>
                </a:solidFill>
                <a:effectLst/>
                <a:latin typeface="-apple-system"/>
              </a:rPr>
              <a:t>https://zhuanlan.zhihu.com/p/339203874</a:t>
            </a:r>
            <a:endParaRPr lang="zh-CN" altLang="en-US" dirty="0"/>
          </a:p>
        </p:txBody>
      </p:sp>
    </p:spTree>
    <p:extLst>
      <p:ext uri="{BB962C8B-B14F-4D97-AF65-F5344CB8AC3E}">
        <p14:creationId xmlns:p14="http://schemas.microsoft.com/office/powerpoint/2010/main" val="3123333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017A1-DDC8-4CFD-8332-108CE2BBDB9D}"/>
              </a:ext>
            </a:extLst>
          </p:cNvPr>
          <p:cNvSpPr>
            <a:spLocks noGrp="1"/>
          </p:cNvSpPr>
          <p:nvPr>
            <p:ph type="title"/>
          </p:nvPr>
        </p:nvSpPr>
        <p:spPr/>
        <p:txBody>
          <a:bodyPr/>
          <a:lstStyle/>
          <a:p>
            <a:endParaRPr lang="zh-CN" altLang="en-US"/>
          </a:p>
        </p:txBody>
      </p:sp>
      <p:pic>
        <p:nvPicPr>
          <p:cNvPr id="1026" name="Picture 2" descr="preview">
            <a:extLst>
              <a:ext uri="{FF2B5EF4-FFF2-40B4-BE49-F238E27FC236}">
                <a16:creationId xmlns:a16="http://schemas.microsoft.com/office/drawing/2014/main" id="{87E97FDE-38CC-4ECE-A306-2896A74F38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4277" y="575945"/>
            <a:ext cx="8103445"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6611BD8-EEE3-486F-9D5C-6EF5716DE1DE}"/>
              </a:ext>
            </a:extLst>
          </p:cNvPr>
          <p:cNvSpPr txBox="1"/>
          <p:nvPr/>
        </p:nvSpPr>
        <p:spPr>
          <a:xfrm>
            <a:off x="457200" y="5846544"/>
            <a:ext cx="6096000" cy="646331"/>
          </a:xfrm>
          <a:prstGeom prst="rect">
            <a:avLst/>
          </a:prstGeom>
          <a:noFill/>
        </p:spPr>
        <p:txBody>
          <a:bodyPr wrap="square">
            <a:spAutoFit/>
          </a:bodyPr>
          <a:lstStyle/>
          <a:p>
            <a:r>
              <a:rPr lang="zh-CN" altLang="en-US" b="0" i="0" dirty="0">
                <a:solidFill>
                  <a:srgbClr val="121212"/>
                </a:solidFill>
                <a:effectLst/>
                <a:latin typeface="-apple-system"/>
              </a:rPr>
              <a:t>我国学术期刊的影响力和差距分析 </a:t>
            </a:r>
            <a:r>
              <a:rPr lang="en-US" altLang="zh-CN" b="0" i="0" dirty="0">
                <a:solidFill>
                  <a:srgbClr val="121212"/>
                </a:solidFill>
                <a:effectLst/>
                <a:latin typeface="-apple-system"/>
              </a:rPr>
              <a:t>- Forever snow</a:t>
            </a:r>
            <a:r>
              <a:rPr lang="zh-CN" altLang="en-US" b="0" i="0" dirty="0">
                <a:solidFill>
                  <a:srgbClr val="121212"/>
                </a:solidFill>
                <a:effectLst/>
                <a:latin typeface="-apple-system"/>
              </a:rPr>
              <a:t>的文章 </a:t>
            </a:r>
            <a:r>
              <a:rPr lang="en-US" altLang="zh-CN" b="0" i="0" dirty="0">
                <a:solidFill>
                  <a:srgbClr val="121212"/>
                </a:solidFill>
                <a:effectLst/>
                <a:latin typeface="-apple-system"/>
              </a:rPr>
              <a:t>- </a:t>
            </a:r>
            <a:r>
              <a:rPr lang="zh-CN" altLang="en-US" b="0" i="0" dirty="0">
                <a:solidFill>
                  <a:srgbClr val="121212"/>
                </a:solidFill>
                <a:effectLst/>
                <a:latin typeface="-apple-system"/>
              </a:rPr>
              <a:t>知乎 </a:t>
            </a:r>
            <a:r>
              <a:rPr lang="en-US" altLang="zh-CN" b="0" i="0" dirty="0">
                <a:solidFill>
                  <a:srgbClr val="121212"/>
                </a:solidFill>
                <a:effectLst/>
                <a:latin typeface="-apple-system"/>
              </a:rPr>
              <a:t>https://zhuanlan.zhihu.com/p/24763700</a:t>
            </a:r>
            <a:endParaRPr lang="zh-CN" altLang="en-US" dirty="0"/>
          </a:p>
        </p:txBody>
      </p:sp>
      <p:sp>
        <p:nvSpPr>
          <p:cNvPr id="8" name="文本框 7">
            <a:extLst>
              <a:ext uri="{FF2B5EF4-FFF2-40B4-BE49-F238E27FC236}">
                <a16:creationId xmlns:a16="http://schemas.microsoft.com/office/drawing/2014/main" id="{B099893D-4BA6-41DD-A27A-996A029F385B}"/>
              </a:ext>
            </a:extLst>
          </p:cNvPr>
          <p:cNvSpPr txBox="1"/>
          <p:nvPr/>
        </p:nvSpPr>
        <p:spPr>
          <a:xfrm>
            <a:off x="6096000" y="6211669"/>
            <a:ext cx="6096000" cy="646331"/>
          </a:xfrm>
          <a:prstGeom prst="rect">
            <a:avLst/>
          </a:prstGeom>
          <a:noFill/>
        </p:spPr>
        <p:txBody>
          <a:bodyPr wrap="square">
            <a:spAutoFit/>
          </a:bodyPr>
          <a:lstStyle/>
          <a:p>
            <a:r>
              <a:rPr lang="en-US" altLang="zh-CN" b="0" i="0" dirty="0">
                <a:solidFill>
                  <a:srgbClr val="121212"/>
                </a:solidFill>
                <a:effectLst/>
                <a:latin typeface="-apple-system"/>
              </a:rPr>
              <a:t>SCI</a:t>
            </a:r>
            <a:r>
              <a:rPr lang="zh-CN" altLang="en-US" b="0" i="0" dirty="0">
                <a:solidFill>
                  <a:srgbClr val="121212"/>
                </a:solidFill>
                <a:effectLst/>
                <a:latin typeface="-apple-system"/>
              </a:rPr>
              <a:t>分区，该看</a:t>
            </a:r>
            <a:r>
              <a:rPr lang="en-US" altLang="zh-CN" b="0" i="0" dirty="0">
                <a:solidFill>
                  <a:srgbClr val="121212"/>
                </a:solidFill>
                <a:effectLst/>
                <a:latin typeface="-apple-system"/>
              </a:rPr>
              <a:t>JCR</a:t>
            </a:r>
            <a:r>
              <a:rPr lang="zh-CN" altLang="en-US" b="0" i="0" dirty="0">
                <a:solidFill>
                  <a:srgbClr val="121212"/>
                </a:solidFill>
                <a:effectLst/>
                <a:latin typeface="-apple-system"/>
              </a:rPr>
              <a:t>还是中科院</a:t>
            </a:r>
            <a:r>
              <a:rPr lang="en-US" altLang="zh-CN" b="0" i="0" dirty="0">
                <a:solidFill>
                  <a:srgbClr val="121212"/>
                </a:solidFill>
                <a:effectLst/>
                <a:latin typeface="-apple-system"/>
              </a:rPr>
              <a:t>? - </a:t>
            </a:r>
            <a:r>
              <a:rPr lang="zh-CN" altLang="en-US" b="0" i="0" dirty="0">
                <a:solidFill>
                  <a:srgbClr val="121212"/>
                </a:solidFill>
                <a:effectLst/>
                <a:latin typeface="-apple-system"/>
              </a:rPr>
              <a:t>生物女学霸的文章 </a:t>
            </a:r>
            <a:r>
              <a:rPr lang="en-US" altLang="zh-CN" b="0" i="0" dirty="0">
                <a:solidFill>
                  <a:srgbClr val="121212"/>
                </a:solidFill>
                <a:effectLst/>
                <a:latin typeface="-apple-system"/>
              </a:rPr>
              <a:t>- </a:t>
            </a:r>
            <a:r>
              <a:rPr lang="zh-CN" altLang="en-US" b="0" i="0" dirty="0">
                <a:solidFill>
                  <a:srgbClr val="121212"/>
                </a:solidFill>
                <a:effectLst/>
                <a:latin typeface="-apple-system"/>
              </a:rPr>
              <a:t>知乎 </a:t>
            </a:r>
            <a:r>
              <a:rPr lang="en-US" altLang="zh-CN" b="0" i="0" dirty="0">
                <a:solidFill>
                  <a:srgbClr val="121212"/>
                </a:solidFill>
                <a:effectLst/>
                <a:latin typeface="-apple-system"/>
              </a:rPr>
              <a:t>https://zhuanlan.zhihu.com/p/78144183</a:t>
            </a:r>
            <a:endParaRPr lang="zh-CN" altLang="en-US" dirty="0"/>
          </a:p>
        </p:txBody>
      </p:sp>
    </p:spTree>
    <p:extLst>
      <p:ext uri="{BB962C8B-B14F-4D97-AF65-F5344CB8AC3E}">
        <p14:creationId xmlns:p14="http://schemas.microsoft.com/office/powerpoint/2010/main" val="208140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两大协会三大出版商</a:t>
            </a:r>
            <a:endParaRPr lang="en-US" altLang="zh-CN" dirty="0"/>
          </a:p>
          <a:p>
            <a:r>
              <a:rPr lang="en-US" altLang="zh-CN" b="1" dirty="0">
                <a:solidFill>
                  <a:srgbClr val="FF0000"/>
                </a:solidFill>
                <a:latin typeface="微软雅黑" panose="020B0503020204020204" pitchFamily="34" charset="-122"/>
                <a:ea typeface="微软雅黑" panose="020B0503020204020204" pitchFamily="34" charset="-122"/>
              </a:rPr>
              <a:t>IEEE</a:t>
            </a:r>
            <a:r>
              <a:rPr lang="zh-CN" altLang="en-US" b="1" dirty="0">
                <a:solidFill>
                  <a:srgbClr val="FF0000"/>
                </a:solidFill>
                <a:latin typeface="微软雅黑" panose="020B0503020204020204" pitchFamily="34" charset="-122"/>
                <a:ea typeface="微软雅黑" panose="020B0503020204020204" pitchFamily="34" charset="-122"/>
              </a:rPr>
              <a:t>与</a:t>
            </a:r>
            <a:r>
              <a:rPr lang="en-US" altLang="zh-CN" b="1" dirty="0">
                <a:solidFill>
                  <a:srgbClr val="FF0000"/>
                </a:solidFill>
                <a:latin typeface="微软雅黑" panose="020B0503020204020204" pitchFamily="34" charset="-122"/>
                <a:ea typeface="微软雅黑" panose="020B0503020204020204" pitchFamily="34" charset="-122"/>
              </a:rPr>
              <a:t>ACM</a:t>
            </a:r>
          </a:p>
          <a:p>
            <a:r>
              <a:rPr lang="en-US" altLang="zh-CN" dirty="0"/>
              <a:t>Elsevier</a:t>
            </a:r>
            <a:r>
              <a:rPr lang="zh-CN" altLang="en-US" dirty="0"/>
              <a:t>与</a:t>
            </a:r>
            <a:r>
              <a:rPr lang="en-US" altLang="zh-CN" dirty="0"/>
              <a:t>Springer</a:t>
            </a:r>
            <a:r>
              <a:rPr lang="zh-CN" altLang="en-US" dirty="0"/>
              <a:t>期刊</a:t>
            </a:r>
            <a:endParaRPr lang="en-US" altLang="zh-CN" dirty="0"/>
          </a:p>
          <a:p>
            <a:r>
              <a:rPr lang="zh-CN" altLang="en-US" dirty="0"/>
              <a:t>中国计算机学会与</a:t>
            </a:r>
            <a:r>
              <a:rPr lang="en-US" altLang="zh-CN" dirty="0"/>
              <a:t>CCF</a:t>
            </a:r>
            <a:r>
              <a:rPr lang="zh-CN" altLang="en-US" dirty="0"/>
              <a:t>列表</a:t>
            </a:r>
            <a:endParaRPr lang="en-US" altLang="zh-CN" dirty="0"/>
          </a:p>
          <a:p>
            <a:r>
              <a:rPr lang="zh-CN" altLang="en-US" dirty="0"/>
              <a:t>其他出版商期刊</a:t>
            </a:r>
          </a:p>
        </p:txBody>
      </p:sp>
    </p:spTree>
    <p:extLst>
      <p:ext uri="{BB962C8B-B14F-4D97-AF65-F5344CB8AC3E}">
        <p14:creationId xmlns:p14="http://schemas.microsoft.com/office/powerpoint/2010/main" val="259137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a:t>
            </a:r>
            <a:endParaRPr lang="zh-CN" altLang="en-US" dirty="0"/>
          </a:p>
        </p:txBody>
      </p:sp>
      <p:sp>
        <p:nvSpPr>
          <p:cNvPr id="3" name="内容占位符 2"/>
          <p:cNvSpPr>
            <a:spLocks noGrp="1"/>
          </p:cNvSpPr>
          <p:nvPr>
            <p:ph idx="1"/>
          </p:nvPr>
        </p:nvSpPr>
        <p:spPr/>
        <p:txBody>
          <a:bodyPr/>
          <a:lstStyle/>
          <a:p>
            <a:r>
              <a:rPr lang="en-US" altLang="zh-CN" dirty="0"/>
              <a:t>Institute of Electrical and Electronics Engineers</a:t>
            </a:r>
            <a:r>
              <a:rPr lang="zh-CN" altLang="en-US" dirty="0"/>
              <a:t>，（国际）电气电子工程师协会</a:t>
            </a:r>
            <a:endParaRPr lang="en-US" altLang="zh-CN" dirty="0"/>
          </a:p>
          <a:p>
            <a:pPr lvl="1"/>
            <a:r>
              <a:rPr lang="en-US" altLang="zh-CN" dirty="0"/>
              <a:t>1963</a:t>
            </a:r>
            <a:r>
              <a:rPr lang="zh-CN" altLang="en-US" dirty="0"/>
              <a:t>年美国电气工程师协会和无线电工程师协会合并而成</a:t>
            </a:r>
            <a:endParaRPr lang="en-US" altLang="zh-CN" dirty="0"/>
          </a:p>
          <a:p>
            <a:pPr lvl="1"/>
            <a:r>
              <a:rPr lang="zh-CN" altLang="en-US" dirty="0"/>
              <a:t>设有超导、智能运输系统、神经网络和传感器四个委员会（</a:t>
            </a:r>
            <a:r>
              <a:rPr lang="en-US" altLang="zh-CN" dirty="0"/>
              <a:t>Council</a:t>
            </a:r>
            <a:r>
              <a:rPr lang="zh-CN" altLang="en-US" dirty="0"/>
              <a:t>）和</a:t>
            </a:r>
            <a:r>
              <a:rPr lang="en-US" altLang="zh-CN" dirty="0"/>
              <a:t>38</a:t>
            </a:r>
            <a:r>
              <a:rPr lang="zh-CN" altLang="en-US" dirty="0"/>
              <a:t>个专业学会（</a:t>
            </a:r>
            <a:r>
              <a:rPr lang="en-US" altLang="zh-CN" dirty="0"/>
              <a:t>Society</a:t>
            </a:r>
            <a:r>
              <a:rPr lang="zh-CN" altLang="en-US" dirty="0"/>
              <a:t>），包括计算机学会（</a:t>
            </a:r>
            <a:r>
              <a:rPr lang="en-US" altLang="zh-CN" dirty="0"/>
              <a:t>IEEE Computer Society </a:t>
            </a:r>
            <a:r>
              <a:rPr lang="zh-CN" altLang="en-US" dirty="0"/>
              <a:t>）</a:t>
            </a:r>
            <a:endParaRPr lang="en-US" altLang="zh-CN" dirty="0"/>
          </a:p>
          <a:p>
            <a:pPr lvl="1"/>
            <a:r>
              <a:rPr lang="zh-CN" altLang="en-US" dirty="0"/>
              <a:t>会员类别分为会士（</a:t>
            </a:r>
            <a:r>
              <a:rPr lang="en-US" altLang="zh-CN" dirty="0"/>
              <a:t>Fellow</a:t>
            </a:r>
            <a:r>
              <a:rPr lang="zh-CN" altLang="en-US" dirty="0"/>
              <a:t>）、高级会员（</a:t>
            </a:r>
            <a:r>
              <a:rPr lang="en-US" altLang="zh-CN" dirty="0"/>
              <a:t>Senior Member</a:t>
            </a:r>
            <a:r>
              <a:rPr lang="zh-CN" altLang="en-US" dirty="0"/>
              <a:t>）、会员（</a:t>
            </a:r>
            <a:r>
              <a:rPr lang="en-US" altLang="zh-CN" dirty="0"/>
              <a:t>Member</a:t>
            </a:r>
            <a:r>
              <a:rPr lang="zh-CN" altLang="en-US" dirty="0"/>
              <a:t>）、准会员（</a:t>
            </a:r>
            <a:r>
              <a:rPr lang="en-US" altLang="zh-CN" dirty="0"/>
              <a:t>Associate Member</a:t>
            </a:r>
            <a:r>
              <a:rPr lang="zh-CN" altLang="en-US" dirty="0"/>
              <a:t>）和学生会员（</a:t>
            </a:r>
            <a:r>
              <a:rPr lang="en-US" altLang="zh-CN" dirty="0"/>
              <a:t>Student Member</a:t>
            </a:r>
            <a:r>
              <a:rPr lang="zh-CN" altLang="en-US" dirty="0"/>
              <a:t>）</a:t>
            </a:r>
          </a:p>
        </p:txBody>
      </p:sp>
    </p:spTree>
    <p:extLst>
      <p:ext uri="{BB962C8B-B14F-4D97-AF65-F5344CB8AC3E}">
        <p14:creationId xmlns:p14="http://schemas.microsoft.com/office/powerpoint/2010/main" val="187294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a:t>
            </a:r>
            <a:r>
              <a:rPr lang="zh-CN" altLang="en-US" dirty="0"/>
              <a:t>刊物</a:t>
            </a:r>
          </a:p>
        </p:txBody>
      </p:sp>
      <p:sp>
        <p:nvSpPr>
          <p:cNvPr id="3" name="内容占位符 2"/>
          <p:cNvSpPr>
            <a:spLocks noGrp="1"/>
          </p:cNvSpPr>
          <p:nvPr>
            <p:ph idx="1"/>
          </p:nvPr>
        </p:nvSpPr>
        <p:spPr/>
        <p:txBody>
          <a:bodyPr>
            <a:normAutofit fontScale="92500" lnSpcReduction="10000"/>
          </a:bodyPr>
          <a:lstStyle/>
          <a:p>
            <a:r>
              <a:rPr lang="zh-CN" altLang="en-US" dirty="0"/>
              <a:t>主要有四类</a:t>
            </a:r>
            <a:endParaRPr lang="en-US" altLang="zh-CN" dirty="0"/>
          </a:p>
          <a:p>
            <a:pPr lvl="1"/>
            <a:r>
              <a:rPr lang="en-US" altLang="zh-CN" dirty="0"/>
              <a:t>Magazine</a:t>
            </a:r>
            <a:r>
              <a:rPr lang="zh-CN" altLang="en-US" dirty="0"/>
              <a:t>：杂志</a:t>
            </a:r>
            <a:r>
              <a:rPr lang="en-US" altLang="zh-CN" dirty="0"/>
              <a:t>, </a:t>
            </a:r>
            <a:r>
              <a:rPr lang="zh-CN" altLang="en-US" dirty="0"/>
              <a:t>侧重于对某一大领域最新研究成果介绍，一般要求用文字和图表来表述些成果</a:t>
            </a:r>
            <a:r>
              <a:rPr lang="en-US" altLang="zh-CN" dirty="0"/>
              <a:t>, </a:t>
            </a:r>
            <a:r>
              <a:rPr lang="zh-CN" altLang="en-US" dirty="0"/>
              <a:t>不建议有过多的详细的、复杂的公式推导</a:t>
            </a:r>
            <a:endParaRPr lang="en-US" altLang="zh-CN" dirty="0"/>
          </a:p>
          <a:p>
            <a:pPr lvl="1"/>
            <a:r>
              <a:rPr lang="en-US" altLang="zh-CN" dirty="0"/>
              <a:t>Transactions</a:t>
            </a:r>
            <a:r>
              <a:rPr lang="zh-CN" altLang="en-US" dirty="0"/>
              <a:t>：汇刊，相对较小专业领域的旗舰刊物，几乎都是相关领域的顶级期刊</a:t>
            </a:r>
            <a:endParaRPr lang="en-US" altLang="zh-CN" dirty="0"/>
          </a:p>
          <a:p>
            <a:pPr lvl="1"/>
            <a:r>
              <a:rPr lang="en-US" altLang="zh-CN" dirty="0"/>
              <a:t>Letter</a:t>
            </a:r>
            <a:r>
              <a:rPr lang="zh-CN" altLang="en-US" dirty="0"/>
              <a:t>：快报，相对较小专业领域最新研究成果的简短介绍</a:t>
            </a:r>
            <a:r>
              <a:rPr lang="en-US" altLang="zh-CN" dirty="0"/>
              <a:t>, </a:t>
            </a:r>
            <a:r>
              <a:rPr lang="zh-CN" altLang="en-US" dirty="0"/>
              <a:t>文章要求短小，不要求太多技术细节</a:t>
            </a:r>
            <a:endParaRPr lang="en-US" altLang="zh-CN" dirty="0"/>
          </a:p>
          <a:p>
            <a:pPr lvl="1"/>
            <a:r>
              <a:rPr lang="en-US" altLang="zh-CN" dirty="0"/>
              <a:t>Journal</a:t>
            </a:r>
            <a:r>
              <a:rPr lang="zh-CN" altLang="en-US" dirty="0"/>
              <a:t>：一般期刊</a:t>
            </a:r>
          </a:p>
        </p:txBody>
      </p:sp>
    </p:spTree>
    <p:extLst>
      <p:ext uri="{BB962C8B-B14F-4D97-AF65-F5344CB8AC3E}">
        <p14:creationId xmlns:p14="http://schemas.microsoft.com/office/powerpoint/2010/main" val="91785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IEEE</a:t>
            </a:r>
            <a:r>
              <a:rPr lang="zh-CN" altLang="en-US" dirty="0"/>
              <a:t>会议</a:t>
            </a:r>
          </a:p>
        </p:txBody>
      </p:sp>
      <p:sp>
        <p:nvSpPr>
          <p:cNvPr id="3" name="内容占位符 2"/>
          <p:cNvSpPr>
            <a:spLocks noGrp="1"/>
          </p:cNvSpPr>
          <p:nvPr>
            <p:ph idx="1"/>
          </p:nvPr>
        </p:nvSpPr>
        <p:spPr/>
        <p:txBody>
          <a:bodyPr/>
          <a:lstStyle/>
          <a:p>
            <a:r>
              <a:rPr lang="zh-CN" altLang="en-US" dirty="0"/>
              <a:t>所谓</a:t>
            </a:r>
            <a:r>
              <a:rPr lang="en-US" altLang="zh-CN" dirty="0"/>
              <a:t>IEEE</a:t>
            </a:r>
            <a:r>
              <a:rPr lang="zh-CN" altLang="en-US" dirty="0"/>
              <a:t>会议分两类</a:t>
            </a:r>
            <a:endParaRPr lang="en-US" altLang="zh-CN" dirty="0"/>
          </a:p>
          <a:p>
            <a:pPr lvl="1"/>
            <a:r>
              <a:rPr lang="en-US" altLang="zh-CN" dirty="0"/>
              <a:t>IEEE</a:t>
            </a:r>
            <a:r>
              <a:rPr lang="zh-CN" altLang="en-US" dirty="0"/>
              <a:t>自己主办的会议，一般档次比较高，很少</a:t>
            </a:r>
            <a:endParaRPr lang="en-US" altLang="zh-CN" dirty="0"/>
          </a:p>
          <a:p>
            <a:pPr lvl="2"/>
            <a:r>
              <a:rPr lang="en-US" altLang="zh-CN" dirty="0"/>
              <a:t>INFOCOM : IEEE International Conference on Computer Communications</a:t>
            </a:r>
          </a:p>
          <a:p>
            <a:pPr lvl="2"/>
            <a:r>
              <a:rPr lang="en-US" altLang="zh-CN" dirty="0"/>
              <a:t>LCN: IEEE Annual Conference on Local Computer Networks</a:t>
            </a:r>
          </a:p>
          <a:p>
            <a:pPr lvl="2"/>
            <a:r>
              <a:rPr lang="en-US" altLang="zh-CN" dirty="0"/>
              <a:t>ICDCS: IEEE International Conference on Distributed Computing System</a:t>
            </a:r>
          </a:p>
          <a:p>
            <a:pPr lvl="1"/>
            <a:r>
              <a:rPr lang="zh-CN" altLang="en-US" dirty="0"/>
              <a:t>绝大部分由第三方（学校或者其他机构）主办，这些会议主办方提交申请由</a:t>
            </a:r>
            <a:r>
              <a:rPr lang="en-US" altLang="zh-CN" dirty="0"/>
              <a:t>IEEE</a:t>
            </a:r>
            <a:r>
              <a:rPr lang="zh-CN" altLang="en-US" dirty="0"/>
              <a:t>出版社出版会议论文集，大部分是水会</a:t>
            </a:r>
          </a:p>
        </p:txBody>
      </p:sp>
    </p:spTree>
    <p:extLst>
      <p:ext uri="{BB962C8B-B14F-4D97-AF65-F5344CB8AC3E}">
        <p14:creationId xmlns:p14="http://schemas.microsoft.com/office/powerpoint/2010/main" val="373642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ACM</a:t>
            </a:r>
            <a:endParaRPr lang="zh-CN" altLang="en-US" dirty="0"/>
          </a:p>
        </p:txBody>
      </p:sp>
      <p:sp>
        <p:nvSpPr>
          <p:cNvPr id="3" name="内容占位符 2"/>
          <p:cNvSpPr>
            <a:spLocks noGrp="1"/>
          </p:cNvSpPr>
          <p:nvPr>
            <p:ph idx="1"/>
          </p:nvPr>
        </p:nvSpPr>
        <p:spPr>
          <a:xfrm>
            <a:off x="838200" y="1566153"/>
            <a:ext cx="10515600" cy="4912468"/>
          </a:xfrm>
        </p:spPr>
        <p:txBody>
          <a:bodyPr>
            <a:normAutofit fontScale="70000" lnSpcReduction="20000"/>
          </a:bodyPr>
          <a:lstStyle/>
          <a:p>
            <a:r>
              <a:rPr lang="en-US" altLang="zh-CN" dirty="0"/>
              <a:t>Association for Computing Machinery</a:t>
            </a:r>
            <a:r>
              <a:rPr lang="zh-CN" altLang="en-US" dirty="0"/>
              <a:t>，计算机协会</a:t>
            </a:r>
            <a:endParaRPr lang="en-US" altLang="zh-CN" dirty="0"/>
          </a:p>
          <a:p>
            <a:r>
              <a:rPr lang="zh-CN" altLang="en-US" dirty="0"/>
              <a:t>会员类别分为会士（</a:t>
            </a:r>
            <a:r>
              <a:rPr lang="en-US" altLang="zh-CN" dirty="0"/>
              <a:t>Fellow</a:t>
            </a:r>
            <a:r>
              <a:rPr lang="zh-CN" altLang="en-US" dirty="0"/>
              <a:t>）、会员（</a:t>
            </a:r>
            <a:r>
              <a:rPr lang="en-US" altLang="zh-CN" dirty="0"/>
              <a:t>Member</a:t>
            </a:r>
            <a:r>
              <a:rPr lang="zh-CN" altLang="en-US" dirty="0"/>
              <a:t>）</a:t>
            </a:r>
            <a:endParaRPr lang="en-US" altLang="zh-CN" dirty="0"/>
          </a:p>
          <a:p>
            <a:r>
              <a:rPr lang="zh-CN" altLang="en-US" dirty="0"/>
              <a:t>刊物</a:t>
            </a:r>
            <a:endParaRPr lang="en-US" altLang="zh-CN" dirty="0"/>
          </a:p>
          <a:p>
            <a:pPr lvl="1"/>
            <a:r>
              <a:rPr lang="en-US" altLang="zh-CN" dirty="0"/>
              <a:t>ACM</a:t>
            </a:r>
            <a:r>
              <a:rPr lang="zh-CN" altLang="en-US" dirty="0"/>
              <a:t>通讯（</a:t>
            </a:r>
            <a:r>
              <a:rPr lang="en-US" altLang="zh-CN" dirty="0"/>
              <a:t>Communications of the ACM</a:t>
            </a:r>
            <a:r>
              <a:rPr lang="zh-CN" altLang="en-US" dirty="0"/>
              <a:t>，</a:t>
            </a:r>
            <a:r>
              <a:rPr lang="en-US" altLang="zh-CN" dirty="0"/>
              <a:t>CACM</a:t>
            </a:r>
            <a:r>
              <a:rPr lang="zh-CN" altLang="en-US" dirty="0"/>
              <a:t>），</a:t>
            </a:r>
            <a:r>
              <a:rPr lang="en-US" altLang="zh-CN" dirty="0"/>
              <a:t>ACM</a:t>
            </a:r>
            <a:r>
              <a:rPr lang="zh-CN" altLang="en-US" dirty="0"/>
              <a:t>的旗舰刊物</a:t>
            </a:r>
            <a:endParaRPr lang="en-US" altLang="zh-CN" dirty="0"/>
          </a:p>
          <a:p>
            <a:pPr lvl="1"/>
            <a:r>
              <a:rPr lang="en-US" altLang="zh-CN" dirty="0"/>
              <a:t>ACM</a:t>
            </a:r>
            <a:r>
              <a:rPr lang="zh-CN" altLang="en-US" dirty="0"/>
              <a:t> </a:t>
            </a:r>
            <a:r>
              <a:rPr lang="en-US" altLang="zh-CN" dirty="0"/>
              <a:t>Transactions</a:t>
            </a:r>
            <a:r>
              <a:rPr lang="zh-CN" altLang="en-US" dirty="0"/>
              <a:t>，汇刊，有一些与</a:t>
            </a:r>
            <a:r>
              <a:rPr lang="en-US" altLang="zh-CN" dirty="0"/>
              <a:t>IEEE</a:t>
            </a:r>
            <a:r>
              <a:rPr lang="zh-CN" altLang="en-US" dirty="0"/>
              <a:t>汇刊一起办</a:t>
            </a:r>
            <a:endParaRPr lang="en-US" altLang="zh-CN" dirty="0"/>
          </a:p>
          <a:p>
            <a:r>
              <a:rPr lang="zh-CN" altLang="en-US" dirty="0"/>
              <a:t>会议</a:t>
            </a:r>
            <a:endParaRPr lang="en-US" altLang="zh-CN" dirty="0"/>
          </a:p>
          <a:p>
            <a:pPr lvl="1"/>
            <a:r>
              <a:rPr lang="zh-CN" altLang="en-US" dirty="0"/>
              <a:t>少而精</a:t>
            </a:r>
            <a:endParaRPr lang="en-US" altLang="zh-CN" dirty="0"/>
          </a:p>
          <a:p>
            <a:pPr lvl="1"/>
            <a:r>
              <a:rPr lang="en-US" altLang="zh-CN" dirty="0"/>
              <a:t>MOBICOM: ACM Intl Conference on Mobile Computing and Networking</a:t>
            </a:r>
          </a:p>
          <a:p>
            <a:pPr lvl="1"/>
            <a:r>
              <a:rPr lang="en-US" altLang="zh-CN" dirty="0"/>
              <a:t>CCS: ACM Conference on Computer and Communications Security</a:t>
            </a:r>
          </a:p>
          <a:p>
            <a:pPr lvl="1"/>
            <a:r>
              <a:rPr lang="en-US" altLang="zh-CN" dirty="0"/>
              <a:t>PODC: ACM Symposium on Principles of Distributed Computing</a:t>
            </a:r>
          </a:p>
          <a:p>
            <a:pPr lvl="1"/>
            <a:r>
              <a:rPr lang="en-US" altLang="zh-CN" dirty="0"/>
              <a:t>…</a:t>
            </a:r>
          </a:p>
        </p:txBody>
      </p:sp>
    </p:spTree>
    <p:extLst>
      <p:ext uri="{BB962C8B-B14F-4D97-AF65-F5344CB8AC3E}">
        <p14:creationId xmlns:p14="http://schemas.microsoft.com/office/powerpoint/2010/main" val="373249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ACM SIG</a:t>
            </a:r>
            <a:endParaRPr lang="zh-CN" altLang="en-US" dirty="0"/>
          </a:p>
        </p:txBody>
      </p:sp>
      <p:sp>
        <p:nvSpPr>
          <p:cNvPr id="3" name="内容占位符 2"/>
          <p:cNvSpPr>
            <a:spLocks noGrp="1"/>
          </p:cNvSpPr>
          <p:nvPr>
            <p:ph idx="1"/>
          </p:nvPr>
        </p:nvSpPr>
        <p:spPr>
          <a:xfrm>
            <a:off x="838200" y="1665952"/>
            <a:ext cx="9564232" cy="4351338"/>
          </a:xfrm>
        </p:spPr>
        <p:txBody>
          <a:bodyPr>
            <a:normAutofit fontScale="77500" lnSpcReduction="20000"/>
          </a:bodyPr>
          <a:lstStyle/>
          <a:p>
            <a:r>
              <a:rPr lang="en-US" altLang="zh-CN" dirty="0"/>
              <a:t>ACM</a:t>
            </a:r>
            <a:r>
              <a:rPr lang="zh-CN" altLang="en-US" dirty="0"/>
              <a:t>最具影响力的是其</a:t>
            </a:r>
            <a:r>
              <a:rPr lang="en-US" altLang="zh-CN" dirty="0"/>
              <a:t>35</a:t>
            </a:r>
            <a:r>
              <a:rPr lang="zh-CN" altLang="en-US" dirty="0"/>
              <a:t>个各个领域的特别兴趣组</a:t>
            </a:r>
            <a:r>
              <a:rPr lang="en-US" altLang="zh-CN" dirty="0"/>
              <a:t>Special Interest Group</a:t>
            </a:r>
            <a:r>
              <a:rPr lang="zh-CN" altLang="en-US" dirty="0"/>
              <a:t>，</a:t>
            </a:r>
            <a:r>
              <a:rPr lang="en-US" altLang="zh-CN" dirty="0"/>
              <a:t>SIG</a:t>
            </a:r>
            <a:r>
              <a:rPr lang="zh-CN" altLang="en-US" dirty="0"/>
              <a:t>（</a:t>
            </a:r>
            <a:r>
              <a:rPr lang="en-US" altLang="zh-CN" dirty="0"/>
              <a:t>https://www.acm.org/special-interest-groups/alphabetical-listing</a:t>
            </a:r>
            <a:r>
              <a:rPr lang="zh-CN" altLang="en-US" dirty="0"/>
              <a:t>）</a:t>
            </a:r>
          </a:p>
          <a:p>
            <a:r>
              <a:rPr lang="zh-CN" altLang="en-US" dirty="0"/>
              <a:t>每个</a:t>
            </a:r>
            <a:r>
              <a:rPr lang="en-US" altLang="zh-CN" dirty="0"/>
              <a:t>SIG</a:t>
            </a:r>
            <a:r>
              <a:rPr lang="zh-CN" altLang="en-US" dirty="0"/>
              <a:t>每年举行一次会议，每个</a:t>
            </a:r>
            <a:r>
              <a:rPr lang="en-US" altLang="zh-CN" dirty="0"/>
              <a:t>SIG</a:t>
            </a:r>
            <a:r>
              <a:rPr lang="zh-CN" altLang="en-US" dirty="0"/>
              <a:t>会议都是领域内数一数二的会议</a:t>
            </a:r>
            <a:endParaRPr lang="en-US" altLang="zh-CN" dirty="0"/>
          </a:p>
          <a:p>
            <a:pPr lvl="1"/>
            <a:r>
              <a:rPr lang="en-US" altLang="zh-CN" dirty="0"/>
              <a:t>SIGCOMM - Special Interest Group on Data Communication</a:t>
            </a:r>
          </a:p>
          <a:p>
            <a:pPr lvl="1"/>
            <a:r>
              <a:rPr lang="en-US" altLang="zh-CN" dirty="0">
                <a:hlinkClick r:id="rId2"/>
              </a:rPr>
              <a:t>SIGKDD</a:t>
            </a:r>
            <a:r>
              <a:rPr lang="en-US" altLang="zh-CN" dirty="0"/>
              <a:t> - Special Interest Group on Knowledge Discovery in Data</a:t>
            </a:r>
          </a:p>
          <a:p>
            <a:pPr lvl="1"/>
            <a:r>
              <a:rPr lang="en-US" altLang="zh-CN" dirty="0">
                <a:hlinkClick r:id="rId3"/>
              </a:rPr>
              <a:t>SIGGRAPH</a:t>
            </a:r>
            <a:r>
              <a:rPr lang="en-US" altLang="zh-CN" dirty="0"/>
              <a:t> - Special Interest Group on Computer Graphics and Interactive Techniques</a:t>
            </a:r>
          </a:p>
          <a:p>
            <a:pPr lvl="1"/>
            <a:r>
              <a:rPr lang="en-US" altLang="zh-CN" dirty="0">
                <a:hlinkClick r:id="rId4"/>
              </a:rPr>
              <a:t>SIGMETRICS</a:t>
            </a:r>
            <a:r>
              <a:rPr lang="en-US" altLang="zh-CN" dirty="0"/>
              <a:t> - Special Interest Group on Measurement and Evaluation</a:t>
            </a:r>
          </a:p>
          <a:p>
            <a:pPr lvl="1"/>
            <a:r>
              <a:rPr lang="en-US" altLang="zh-CN" dirty="0">
                <a:hlinkClick r:id="rId5"/>
              </a:rPr>
              <a:t>SIGMOD</a:t>
            </a:r>
            <a:r>
              <a:rPr lang="en-US" altLang="zh-CN" dirty="0"/>
              <a:t> - Special Interest Group on Management of Data</a:t>
            </a:r>
          </a:p>
          <a:p>
            <a:pPr lvl="1"/>
            <a:r>
              <a:rPr lang="en-US" altLang="zh-CN" dirty="0"/>
              <a:t>…</a:t>
            </a:r>
            <a:endParaRPr lang="zh-CN" altLang="en-US" dirty="0"/>
          </a:p>
        </p:txBody>
      </p:sp>
      <p:pic>
        <p:nvPicPr>
          <p:cNvPr id="2050" name="Picture 2" descr="https://www.acm.org/binaries/content/gallery/acm/logos/sigcomm.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7061" y="2032503"/>
            <a:ext cx="9334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IGKD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136" y="4001294"/>
            <a:ext cx="1238250" cy="70485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8"/>
          <a:stretch>
            <a:fillRect/>
          </a:stretch>
        </p:blipFill>
        <p:spPr>
          <a:xfrm>
            <a:off x="10531491" y="5617251"/>
            <a:ext cx="1004589" cy="1004589"/>
          </a:xfrm>
          <a:prstGeom prst="rect">
            <a:avLst/>
          </a:prstGeom>
        </p:spPr>
      </p:pic>
      <p:pic>
        <p:nvPicPr>
          <p:cNvPr id="9" name="图片 8"/>
          <p:cNvPicPr>
            <a:picLocks noChangeAspect="1"/>
          </p:cNvPicPr>
          <p:nvPr/>
        </p:nvPicPr>
        <p:blipFill>
          <a:blip r:embed="rId9"/>
          <a:stretch>
            <a:fillRect/>
          </a:stretch>
        </p:blipFill>
        <p:spPr>
          <a:xfrm>
            <a:off x="7497936" y="5557838"/>
            <a:ext cx="1238250" cy="1238250"/>
          </a:xfrm>
          <a:prstGeom prst="rect">
            <a:avLst/>
          </a:prstGeom>
        </p:spPr>
      </p:pic>
      <p:pic>
        <p:nvPicPr>
          <p:cNvPr id="10" name="图片 9"/>
          <p:cNvPicPr>
            <a:picLocks noChangeAspect="1"/>
          </p:cNvPicPr>
          <p:nvPr/>
        </p:nvPicPr>
        <p:blipFill>
          <a:blip r:embed="rId10"/>
          <a:stretch>
            <a:fillRect/>
          </a:stretch>
        </p:blipFill>
        <p:spPr>
          <a:xfrm>
            <a:off x="4291342" y="5992553"/>
            <a:ext cx="1964602" cy="629287"/>
          </a:xfrm>
          <a:prstGeom prst="rect">
            <a:avLst/>
          </a:prstGeom>
        </p:spPr>
      </p:pic>
      <p:sp>
        <p:nvSpPr>
          <p:cNvPr id="11" name="文本框 10"/>
          <p:cNvSpPr txBox="1"/>
          <p:nvPr/>
        </p:nvSpPr>
        <p:spPr>
          <a:xfrm rot="20365171">
            <a:off x="4809545" y="3525393"/>
            <a:ext cx="3937189" cy="523220"/>
          </a:xfrm>
          <a:prstGeom prst="rect">
            <a:avLst/>
          </a:prstGeom>
          <a:noFill/>
          <a:ln w="53975">
            <a:solidFill>
              <a:srgbClr val="FF0000">
                <a:alpha val="73000"/>
              </a:srgbClr>
            </a:solidFill>
          </a:ln>
        </p:spPr>
        <p:txBody>
          <a:bodyPr wrap="square" rtlCol="0">
            <a:spAutoFit/>
          </a:bodyPr>
          <a:lstStyle/>
          <a:p>
            <a:pPr algn="ctr"/>
            <a:r>
              <a:rPr lang="zh-CN" altLang="en-US" sz="2800" b="1" dirty="0">
                <a:solidFill>
                  <a:srgbClr val="0000FF"/>
                </a:solidFill>
                <a:latin typeface="微软雅黑" panose="020B0503020204020204" pitchFamily="34" charset="-122"/>
                <a:ea typeface="微软雅黑" panose="020B0503020204020204" pitchFamily="34" charset="-122"/>
              </a:rPr>
              <a:t>全部论文自由获取！！</a:t>
            </a:r>
          </a:p>
        </p:txBody>
      </p:sp>
    </p:spTree>
    <p:extLst>
      <p:ext uri="{BB962C8B-B14F-4D97-AF65-F5344CB8AC3E}">
        <p14:creationId xmlns:p14="http://schemas.microsoft.com/office/powerpoint/2010/main" val="347751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1853</Words>
  <Application>Microsoft Office PowerPoint</Application>
  <PresentationFormat>宽屏</PresentationFormat>
  <Paragraphs>183</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-apple-system</vt:lpstr>
      <vt:lpstr>Helvetica Neue</vt:lpstr>
      <vt:lpstr>黑体</vt:lpstr>
      <vt:lpstr>华文楷体</vt:lpstr>
      <vt:lpstr>微软雅黑</vt:lpstr>
      <vt:lpstr>微软雅黑</vt:lpstr>
      <vt:lpstr>Arial</vt:lpstr>
      <vt:lpstr>Calibri</vt:lpstr>
      <vt:lpstr>Calibri Light</vt:lpstr>
      <vt:lpstr>Office 主题</vt:lpstr>
      <vt:lpstr>从哪儿找，往哪儿投？</vt:lpstr>
      <vt:lpstr>内容</vt:lpstr>
      <vt:lpstr>PowerPoint 演示文稿</vt:lpstr>
      <vt:lpstr>内容</vt:lpstr>
      <vt:lpstr>IEEE</vt:lpstr>
      <vt:lpstr>IEEE刊物</vt:lpstr>
      <vt:lpstr>IEEE会议</vt:lpstr>
      <vt:lpstr>ACM</vt:lpstr>
      <vt:lpstr>ACM SIG</vt:lpstr>
      <vt:lpstr>应该熟悉的IEEE/ACM期刊</vt:lpstr>
      <vt:lpstr>内容</vt:lpstr>
      <vt:lpstr>Elsevier</vt:lpstr>
      <vt:lpstr>Elsevier人工智能期刊</vt:lpstr>
      <vt:lpstr>Elsevier人工智能期刊</vt:lpstr>
      <vt:lpstr>Elsevier计算机网络期刊</vt:lpstr>
      <vt:lpstr>Springer</vt:lpstr>
      <vt:lpstr>Springer期刊</vt:lpstr>
      <vt:lpstr>内容</vt:lpstr>
      <vt:lpstr>CCF列表</vt:lpstr>
      <vt:lpstr>CCF列表</vt:lpstr>
      <vt:lpstr>CCF列表</vt:lpstr>
      <vt:lpstr>内容</vt:lpstr>
      <vt:lpstr>其他出版商</vt:lpstr>
      <vt:lpstr>其他出版商</vt:lpstr>
      <vt:lpstr>其他出版商</vt:lpstr>
      <vt:lpstr>小   结</vt:lpstr>
      <vt:lpstr>PowerPoint 演示文稿</vt:lpstr>
      <vt:lpstr>关于 SCI EI 中科院分区…</vt:lpstr>
      <vt:lpstr>SCI </vt:lpstr>
      <vt:lpstr>Web of Science能检索到的文献不一定是SCI</vt:lpstr>
      <vt:lpstr>PowerPoint 演示文稿</vt:lpstr>
      <vt:lpstr>PowerPoint 演示文稿</vt:lpstr>
      <vt:lpstr>EI</vt:lpstr>
      <vt:lpstr>中科院分区</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PengLiZhi</dc:creator>
  <cp:lastModifiedBy>于 晓杰</cp:lastModifiedBy>
  <cp:revision>76</cp:revision>
  <dcterms:created xsi:type="dcterms:W3CDTF">2021-06-07T00:22:39Z</dcterms:created>
  <dcterms:modified xsi:type="dcterms:W3CDTF">2021-06-21T07:38:49Z</dcterms:modified>
</cp:coreProperties>
</file>