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390" r:id="rId6"/>
    <p:sldId id="351" r:id="rId7"/>
    <p:sldId id="260" r:id="rId8"/>
    <p:sldId id="259" r:id="rId9"/>
    <p:sldId id="261" r:id="rId10"/>
    <p:sldId id="263" r:id="rId11"/>
    <p:sldId id="387" r:id="rId12"/>
    <p:sldId id="388" r:id="rId13"/>
    <p:sldId id="264" r:id="rId14"/>
    <p:sldId id="265" r:id="rId15"/>
    <p:sldId id="262" r:id="rId16"/>
    <p:sldId id="266" r:id="rId17"/>
    <p:sldId id="267" r:id="rId18"/>
    <p:sldId id="357" r:id="rId19"/>
    <p:sldId id="353" r:id="rId20"/>
    <p:sldId id="352" r:id="rId21"/>
    <p:sldId id="354" r:id="rId22"/>
    <p:sldId id="355" r:id="rId23"/>
    <p:sldId id="356" r:id="rId24"/>
    <p:sldId id="358" r:id="rId25"/>
    <p:sldId id="359" r:id="rId26"/>
    <p:sldId id="360" r:id="rId27"/>
    <p:sldId id="361" r:id="rId28"/>
    <p:sldId id="363" r:id="rId29"/>
    <p:sldId id="362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5" r:id="rId40"/>
    <p:sldId id="376" r:id="rId41"/>
    <p:sldId id="377" r:id="rId42"/>
    <p:sldId id="378" r:id="rId43"/>
    <p:sldId id="379" r:id="rId44"/>
    <p:sldId id="381" r:id="rId45"/>
    <p:sldId id="383" r:id="rId46"/>
    <p:sldId id="384" r:id="rId47"/>
    <p:sldId id="385" r:id="rId48"/>
    <p:sldId id="386" r:id="rId49"/>
    <p:sldId id="38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69C8-52B0-4D66-883D-0A212317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0768B-B51A-4627-B358-0BA3E933A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EAAB5-C14D-47E6-B691-DE5C7CB2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09995-5ACC-46A5-AF64-3F35CD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8DA4C-A5C2-4216-8541-56216195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3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D46B0-7EEC-497C-87B6-4F1AB92A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6E7ED-3A1B-4FDB-9B65-B056FEB7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80A7D-2134-4653-BB47-9808F0AA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4A813-47FF-4C63-A896-822475CB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BDDFF-A035-4564-947C-F7D92757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AB369-752C-4964-B69F-3CFDE5F32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C21DE-2FF3-48DD-9808-868BCC79A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5FC52-0284-4C57-88F4-48A65830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82666-A4F8-46A2-8EF2-B3E13511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20DE6-71F9-4BE1-8328-4B30A34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37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71475" y="387350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9063" y="134938"/>
            <a:ext cx="252412" cy="2524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1226800" y="6318250"/>
            <a:ext cx="539750" cy="539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0801350" y="6405563"/>
            <a:ext cx="1390650" cy="365125"/>
          </a:xfrm>
        </p:spPr>
        <p:txBody>
          <a:bodyPr/>
          <a:lstStyle>
            <a:lvl1pPr algn="ctr">
              <a:defRPr sz="2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2A8009-BA9E-4333-B993-068B0AF1DE4B}" type="slidenum">
              <a:rPr lang="zh-CN" altLang="en-US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35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BCA94-C378-45EA-846E-3E578E8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C3308-18D3-4499-BE47-1A09C34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B4E5-3BD5-409D-888A-58E7F7F7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0996E-29F4-4EFE-9293-EA863B21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F8C85-8667-4575-91F9-D0D4409E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F7EC2-F238-4934-974E-48FF4279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E297A-7DFF-425C-931A-107C310A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9C3FE-9917-4B07-B581-16EFE834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1CBDF-EB0E-4C65-8F7F-CF7E8B8B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9BD9-95D4-4C98-BC97-9AB0676D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1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4C9AA-8B99-4C7C-9D1A-005B15EC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BE4DE-A0B2-4842-9AA3-604B7C26A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3C458-84BF-4B54-93C0-E4008CBC1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84BC2-02B6-49EB-84C6-7C08CEF4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088F3-D8F5-4FA4-B19D-0E558A07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307D1-D451-494E-9C09-E917C912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0FB2-0AA4-4D33-A810-AEE05217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120CE-AA57-4AF8-AA1A-3080994D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21F43-5F44-4A94-B7D2-052F843E9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C0F24A-A862-4865-9F85-D9892351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3E5151-F97C-400F-83DB-3F4CB581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B5E0B-A004-458D-BF31-1DB198E5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FFD20D-E210-46B4-8706-ED49DA6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EC5B4-D890-4F44-BFF3-4070EA00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7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078DE-416D-4A47-8EFB-0C649C5B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09781-82A8-40BE-AEAF-AA892F9B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5559C7-E74E-4C23-96F7-D9DECE5C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510B1-9CE9-4B14-A44D-26917339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3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61E1E-39C7-4879-A094-A3F8DEB0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E368F-BB86-462A-9131-DE31EFD3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8E58C-E354-4E67-BED5-49F8565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7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7B095-E0CF-4FD2-BF18-1D13D4C5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A9AE8-0167-4B37-9B4F-AD2BFBD5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35356-0EDB-4535-91B9-40ADF3A6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A0452-26A3-41EA-A4BB-E247777E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FF856-F53E-4668-B4DC-C4B29AB8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99640-133A-4D19-9D18-90AE04AC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90C4-D15C-48B8-A486-2F225F15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8EADD6-9CE9-4A0A-9D35-AA4BEBB23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8CD74-6F58-43B0-8D53-D4A5917BD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D0B4D-CF81-448E-BC2A-CF977BF0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5F2B4-D7E5-48A3-84E9-35965506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4AF65-E0E4-414F-AB1F-E325CD9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5B2FC2-6F27-4D18-9B88-AF21A37E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87AE0-8210-4CA8-AFD3-A7DD325A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90E0D-427E-441C-8748-3629258D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9DC2-B060-42E6-BB43-714B308E900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3A76D-E0A6-4332-8F03-83B927727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00DE2-F44F-4B73-9CF3-330DC3B24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000A-4D21-46B5-8E31-EE50B583C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354CA1-3DA9-471B-AA4F-B04837AF8BA1}" type="datetime1">
              <a:rPr lang="zh-CN" altLang="en-US"/>
              <a:t>2021/8/14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A3434F-2F37-41AB-A227-625E93E3014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My4y1W7my?p=1" TargetMode="External"/><Relationship Id="rId2" Type="http://schemas.openxmlformats.org/officeDocument/2006/relationships/hyperlink" Target="https://www.youtube.com/channel/UC2ggjtuuWvxrHHHiaDH1dl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libili.com/video/BV1Y7411d7Ys" TargetMode="External"/><Relationship Id="rId4" Type="http://schemas.openxmlformats.org/officeDocument/2006/relationships/hyperlink" Target="https://speech.ee.ntu.edu.tw/~hylee/ml/2021-spring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.google.cn/install/gp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make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m0_37775034/article/details/8087636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ernel.ubuntu.com/~kernel-ppa/mainline/v4.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linux/linux-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/python-tutorial.html" TargetMode="External"/><Relationship Id="rId3" Type="http://schemas.openxmlformats.org/officeDocument/2006/relationships/hyperlink" Target="https://pan.baidu.com/s/1PCU83TQVB_rfmmKom01P-g" TargetMode="External"/><Relationship Id="rId7" Type="http://schemas.openxmlformats.org/officeDocument/2006/relationships/hyperlink" Target="https://www.yiibai.com/matlab" TargetMode="External"/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cl.readthedocs.io/projects/tutorials/en/latest/" TargetMode="External"/><Relationship Id="rId5" Type="http://schemas.openxmlformats.org/officeDocument/2006/relationships/hyperlink" Target="https://docs.opencv.org/master/d9/df8/tutorial_root.html" TargetMode="External"/><Relationship Id="rId4" Type="http://schemas.openxmlformats.org/officeDocument/2006/relationships/hyperlink" Target="https://www.liaoxuefeng.com/wiki/896043488029600" TargetMode="External"/><Relationship Id="rId9" Type="http://schemas.openxmlformats.org/officeDocument/2006/relationships/hyperlink" Target="http://eigen.tuxfamily.org/do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5C6B-DAD6-4DD1-9AD3-A95184EF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7" y="1214438"/>
            <a:ext cx="10287786" cy="2387600"/>
          </a:xfrm>
        </p:spPr>
        <p:txBody>
          <a:bodyPr/>
          <a:lstStyle/>
          <a:p>
            <a:r>
              <a:rPr lang="zh-CN" altLang="en-US" dirty="0"/>
              <a:t>第一讲 视觉组简介及</a:t>
            </a:r>
            <a:r>
              <a:rPr lang="en-US" altLang="zh-CN" dirty="0" err="1"/>
              <a:t>c++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344C8-6DCD-4874-8C1A-8365E486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主讲人：邹建 郭晓鹏</a:t>
            </a:r>
          </a:p>
        </p:txBody>
      </p:sp>
    </p:spTree>
    <p:extLst>
      <p:ext uri="{BB962C8B-B14F-4D97-AF65-F5344CB8AC3E}">
        <p14:creationId xmlns:p14="http://schemas.microsoft.com/office/powerpoint/2010/main" val="404491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FD2C7-7ACB-4B30-8E30-B9FAABF8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8" y="256483"/>
            <a:ext cx="9862996" cy="929521"/>
          </a:xfrm>
        </p:spPr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76D72-430F-4055-BB42-884EEFD6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" y="1527725"/>
            <a:ext cx="4575772" cy="3226209"/>
          </a:xfrm>
        </p:spPr>
        <p:txBody>
          <a:bodyPr/>
          <a:lstStyle/>
          <a:p>
            <a:r>
              <a:rPr lang="en-US" altLang="zh-CN" dirty="0"/>
              <a:t>git clone</a:t>
            </a:r>
          </a:p>
          <a:p>
            <a:r>
              <a:rPr lang="en-US" altLang="zh-CN" dirty="0"/>
              <a:t>git add .</a:t>
            </a:r>
          </a:p>
          <a:p>
            <a:r>
              <a:rPr lang="en-US" altLang="zh-CN" dirty="0"/>
              <a:t>git status</a:t>
            </a:r>
          </a:p>
          <a:p>
            <a:r>
              <a:rPr lang="en-US" altLang="zh-CN" dirty="0"/>
              <a:t>git commit –m “message”</a:t>
            </a:r>
          </a:p>
          <a:p>
            <a:r>
              <a:rPr lang="en-US" altLang="zh-CN" dirty="0"/>
              <a:t>git push</a:t>
            </a:r>
          </a:p>
          <a:p>
            <a:r>
              <a:rPr lang="en-US" altLang="zh-CN" dirty="0"/>
              <a:t>git pull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695B3D-5221-4CA6-895C-206F15C2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44" y="1285593"/>
            <a:ext cx="7565087" cy="46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8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651BE-203D-4D7E-A5CC-C9C4E8C7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5" y="0"/>
            <a:ext cx="10515600" cy="1325563"/>
          </a:xfrm>
        </p:spPr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A56F1-A263-4E0A-A196-12ADA9B9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4557665" cy="1841029"/>
          </a:xfrm>
        </p:spPr>
        <p:txBody>
          <a:bodyPr/>
          <a:lstStyle/>
          <a:p>
            <a:r>
              <a:rPr lang="en-US" altLang="zh-CN" dirty="0"/>
              <a:t>1. merge</a:t>
            </a:r>
          </a:p>
          <a:p>
            <a:r>
              <a:rPr lang="en-US" altLang="zh-CN" dirty="0"/>
              <a:t>2. branch</a:t>
            </a:r>
          </a:p>
          <a:p>
            <a:r>
              <a:rPr lang="en-US" altLang="zh-CN" dirty="0"/>
              <a:t>3. commit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5B0CFE-95CB-41F5-A6EE-BFCC577C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39" y="0"/>
            <a:ext cx="333076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1DDB47-3A26-4791-A08A-5BE41DCAE97D}"/>
              </a:ext>
            </a:extLst>
          </p:cNvPr>
          <p:cNvSpPr/>
          <p:nvPr/>
        </p:nvSpPr>
        <p:spPr>
          <a:xfrm>
            <a:off x="8861239" y="2943486"/>
            <a:ext cx="2879002" cy="723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8D3E32-17FC-430E-B150-70DFCE3DD4F4}"/>
              </a:ext>
            </a:extLst>
          </p:cNvPr>
          <p:cNvSpPr/>
          <p:nvPr/>
        </p:nvSpPr>
        <p:spPr>
          <a:xfrm>
            <a:off x="9696261" y="4200409"/>
            <a:ext cx="2495739" cy="5514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B96253-A027-4DE8-B33E-4F5EE0847444}"/>
              </a:ext>
            </a:extLst>
          </p:cNvPr>
          <p:cNvSpPr/>
          <p:nvPr/>
        </p:nvSpPr>
        <p:spPr>
          <a:xfrm>
            <a:off x="10010115" y="5427771"/>
            <a:ext cx="1521896" cy="463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9C371-2742-4C9B-A842-676C3E61A0DA}"/>
              </a:ext>
            </a:extLst>
          </p:cNvPr>
          <p:cNvSpPr txBox="1"/>
          <p:nvPr/>
        </p:nvSpPr>
        <p:spPr>
          <a:xfrm>
            <a:off x="11299639" y="2941825"/>
            <a:ext cx="44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E8C519-4E9A-468F-AFAC-E0CD8BF35D2F}"/>
              </a:ext>
            </a:extLst>
          </p:cNvPr>
          <p:cNvSpPr txBox="1"/>
          <p:nvPr/>
        </p:nvSpPr>
        <p:spPr>
          <a:xfrm>
            <a:off x="10647630" y="4200409"/>
            <a:ext cx="44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E5E95F-3483-4E02-B19F-01257D2507C4}"/>
              </a:ext>
            </a:extLst>
          </p:cNvPr>
          <p:cNvSpPr txBox="1"/>
          <p:nvPr/>
        </p:nvSpPr>
        <p:spPr>
          <a:xfrm>
            <a:off x="11133499" y="5427771"/>
            <a:ext cx="44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5D39C6-E820-4D83-94F8-6392DBAF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4" y="2941825"/>
            <a:ext cx="5837786" cy="37694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0A0094A-79A1-4F9D-B3F1-890E20484F05}"/>
              </a:ext>
            </a:extLst>
          </p:cNvPr>
          <p:cNvSpPr txBox="1"/>
          <p:nvPr/>
        </p:nvSpPr>
        <p:spPr>
          <a:xfrm>
            <a:off x="6225775" y="4961411"/>
            <a:ext cx="355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.</a:t>
            </a:r>
            <a:r>
              <a:rPr lang="en-US" altLang="zh-CN" sz="3600" dirty="0" err="1"/>
              <a:t>gitignore</a:t>
            </a:r>
            <a:r>
              <a:rPr lang="en-US" altLang="zh-CN" sz="3600" dirty="0"/>
              <a:t>  </a:t>
            </a:r>
            <a:r>
              <a:rPr lang="zh-CN" altLang="en-US" sz="3600" dirty="0"/>
              <a:t>！！！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F280C7A-2878-4009-BCA7-876D1A1B9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21" y="1219347"/>
            <a:ext cx="3143689" cy="104789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A73F0C-83A8-43B6-A7BE-A40D87F97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268" y="2390511"/>
            <a:ext cx="318179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D8C2-5A92-4D58-A3C0-584089EF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3B6E5-3656-421A-9455-4175DD37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21" y="2126488"/>
            <a:ext cx="11745158" cy="2890129"/>
          </a:xfrm>
        </p:spPr>
        <p:txBody>
          <a:bodyPr/>
          <a:lstStyle/>
          <a:p>
            <a:r>
              <a:rPr lang="zh-CN" altLang="en-US" dirty="0"/>
              <a:t>李宏毅</a:t>
            </a:r>
            <a:r>
              <a:rPr lang="en-US" altLang="zh-CN" dirty="0"/>
              <a:t>ML/DL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https://www.youtube.com/channel/UC2ggjtuuWvxrHHHiaDH1dlQ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https://www.bilibili.com/video/BV1My4y1W7my?p=1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https://speech.ee.ntu.edu.tw/~hylee/ml/2021-spring.html</a:t>
            </a:r>
            <a:endParaRPr lang="en-US" altLang="zh-CN" dirty="0"/>
          </a:p>
          <a:p>
            <a:r>
              <a:rPr lang="en-US" altLang="zh-CN" dirty="0"/>
              <a:t>DL</a:t>
            </a:r>
            <a:r>
              <a:rPr lang="zh-CN" altLang="en-US" dirty="0"/>
              <a:t>实践：</a:t>
            </a:r>
            <a:r>
              <a:rPr lang="en-US" altLang="zh-CN" dirty="0">
                <a:hlinkClick r:id="rId5"/>
              </a:rPr>
              <a:t>https://www.bilibili.com/video/BV1Y7411d7Ys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13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5C6B-DAD6-4DD1-9AD3-A95184EF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7" y="1214438"/>
            <a:ext cx="10287786" cy="2387600"/>
          </a:xfrm>
        </p:spPr>
        <p:txBody>
          <a:bodyPr/>
          <a:lstStyle/>
          <a:p>
            <a:r>
              <a:rPr lang="zh-CN" altLang="en-US" dirty="0"/>
              <a:t>系统安装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2CEABA5-4595-41F8-B7F5-574429F74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3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BAA78-D1E7-4119-BE14-8925953C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F94F7-6C4E-4C9A-AB9C-2CF895EC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9" y="2047567"/>
            <a:ext cx="1207363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制作启动盘</a:t>
            </a:r>
            <a:endParaRPr lang="en-US" altLang="zh-CN" dirty="0"/>
          </a:p>
          <a:p>
            <a:r>
              <a:rPr lang="en-US" altLang="zh-CN" dirty="0"/>
              <a:t>1.Ubuntu</a:t>
            </a:r>
            <a:r>
              <a:rPr lang="zh-CN" altLang="en-US" dirty="0"/>
              <a:t>下制作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dd if=</a:t>
            </a:r>
            <a:r>
              <a:rPr lang="zh-CN" altLang="en-US" dirty="0"/>
              <a:t>系统镜像文件 </a:t>
            </a:r>
            <a:r>
              <a:rPr lang="en-US" altLang="zh-CN" dirty="0"/>
              <a:t>of=U</a:t>
            </a:r>
            <a:r>
              <a:rPr lang="zh-CN" altLang="en-US" dirty="0"/>
              <a:t>盘盘符（比如</a:t>
            </a:r>
            <a:r>
              <a:rPr lang="en-US" altLang="zh-CN" dirty="0"/>
              <a:t>/dev/</a:t>
            </a:r>
            <a:r>
              <a:rPr lang="en-US" altLang="zh-CN" dirty="0" err="1"/>
              <a:t>sdb</a:t>
            </a:r>
            <a:r>
              <a:rPr lang="zh-CN" altLang="en-US" dirty="0"/>
              <a:t>，可以用</a:t>
            </a:r>
            <a:r>
              <a:rPr lang="en-US" altLang="zh-CN" dirty="0" err="1"/>
              <a:t>fdisk</a:t>
            </a:r>
            <a:r>
              <a:rPr lang="en-US" altLang="zh-CN" dirty="0"/>
              <a:t> –l</a:t>
            </a:r>
            <a:r>
              <a:rPr lang="zh-CN" altLang="en-US" dirty="0"/>
              <a:t>命令查看）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2.win10</a:t>
            </a:r>
            <a:r>
              <a:rPr lang="zh-CN" altLang="en-US" dirty="0"/>
              <a:t>下制作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视频（如果电脑是</a:t>
            </a:r>
            <a:r>
              <a:rPr lang="en-US" altLang="zh-CN" dirty="0"/>
              <a:t>UEFI</a:t>
            </a:r>
            <a:r>
              <a:rPr lang="zh-CN" altLang="en-US" dirty="0"/>
              <a:t>的，则</a:t>
            </a:r>
            <a:r>
              <a:rPr lang="en-US" altLang="zh-CN" dirty="0"/>
              <a:t>U</a:t>
            </a:r>
            <a:r>
              <a:rPr lang="zh-CN" altLang="en-US" dirty="0"/>
              <a:t>盘需要是</a:t>
            </a:r>
            <a:r>
              <a:rPr lang="en-US" altLang="zh-CN" dirty="0"/>
              <a:t>UEFI</a:t>
            </a:r>
            <a:r>
              <a:rPr lang="zh-CN" altLang="en-US" dirty="0"/>
              <a:t>格式的）</a:t>
            </a:r>
          </a:p>
        </p:txBody>
      </p:sp>
    </p:spTree>
    <p:extLst>
      <p:ext uri="{BB962C8B-B14F-4D97-AF65-F5344CB8AC3E}">
        <p14:creationId xmlns:p14="http://schemas.microsoft.com/office/powerpoint/2010/main" val="196530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FB9C5-83CD-459D-8078-BFA16280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50" y="325299"/>
            <a:ext cx="10072456" cy="57134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进入</a:t>
            </a:r>
            <a:r>
              <a:rPr lang="en-US" altLang="zh-CN" dirty="0"/>
              <a:t>bios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919719-8866-48E6-A8D8-29F147C6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0" y="896645"/>
            <a:ext cx="11259040" cy="490923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ACCFE48-62BE-4E60-AE6B-16AC6E92636E}"/>
              </a:ext>
            </a:extLst>
          </p:cNvPr>
          <p:cNvSpPr txBox="1">
            <a:spLocks/>
          </p:cNvSpPr>
          <p:nvPr/>
        </p:nvSpPr>
        <p:spPr>
          <a:xfrm>
            <a:off x="351408" y="5961355"/>
            <a:ext cx="10072456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install ubuntu</a:t>
            </a:r>
            <a:r>
              <a:rPr lang="zh-CN" altLang="en-US" dirty="0"/>
              <a:t>（</a:t>
            </a:r>
            <a:r>
              <a:rPr lang="en-US" altLang="zh-CN" dirty="0"/>
              <a:t>minimal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548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C11F71-1C9C-46B3-BB65-EDE7516CF66D}"/>
              </a:ext>
            </a:extLst>
          </p:cNvPr>
          <p:cNvSpPr txBox="1"/>
          <p:nvPr/>
        </p:nvSpPr>
        <p:spPr>
          <a:xfrm>
            <a:off x="754590" y="1498479"/>
            <a:ext cx="10213596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安装时进不去</a:t>
            </a:r>
            <a:r>
              <a:rPr lang="en-US" altLang="zh-CN" dirty="0"/>
              <a:t>BIOS</a:t>
            </a:r>
          </a:p>
          <a:p>
            <a:r>
              <a:rPr lang="zh-CN" altLang="en-US" dirty="0"/>
              <a:t>可以先进</a:t>
            </a:r>
            <a:r>
              <a:rPr lang="en-US" altLang="zh-CN" dirty="0"/>
              <a:t>windows:</a:t>
            </a:r>
            <a:r>
              <a:rPr lang="zh-CN" altLang="en-US" dirty="0"/>
              <a:t>设置</a:t>
            </a:r>
            <a:r>
              <a:rPr lang="en-US" altLang="zh-CN" dirty="0"/>
              <a:t>-&gt;</a:t>
            </a:r>
            <a:r>
              <a:rPr lang="zh-CN" altLang="en-US" dirty="0"/>
              <a:t>更新和安全</a:t>
            </a:r>
            <a:r>
              <a:rPr lang="en-US" altLang="zh-CN" dirty="0"/>
              <a:t>-&gt;</a:t>
            </a:r>
            <a:r>
              <a:rPr lang="zh-CN" altLang="en-US" dirty="0"/>
              <a:t>恢复</a:t>
            </a:r>
            <a:r>
              <a:rPr lang="en-US" altLang="zh-CN" dirty="0"/>
              <a:t>-&gt;</a:t>
            </a:r>
            <a:r>
              <a:rPr lang="zh-CN" altLang="en-US" dirty="0"/>
              <a:t>高级启动</a:t>
            </a:r>
            <a:r>
              <a:rPr lang="en-US" altLang="zh-CN" dirty="0"/>
              <a:t>-&gt;</a:t>
            </a:r>
            <a:r>
              <a:rPr lang="zh-CN" altLang="en-US" dirty="0"/>
              <a:t>立即重新启动</a:t>
            </a:r>
            <a:r>
              <a:rPr lang="en-US" altLang="zh-CN" dirty="0"/>
              <a:t>-&gt;</a:t>
            </a:r>
            <a:r>
              <a:rPr lang="zh-CN" altLang="en-US" dirty="0"/>
              <a:t>使用设备</a:t>
            </a:r>
            <a:r>
              <a:rPr lang="en-US" altLang="zh-CN" dirty="0"/>
              <a:t>-&gt;</a:t>
            </a:r>
            <a:r>
              <a:rPr lang="zh-CN" altLang="en-US" dirty="0"/>
              <a:t>选择你的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安装时电脑卡死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/>
              <a:t>NVIDIA</a:t>
            </a:r>
            <a:r>
              <a:rPr lang="zh-CN" altLang="en-US" dirty="0"/>
              <a:t>显卡问题，两种解决方法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dirty="0"/>
              <a:t>bios</a:t>
            </a:r>
            <a:r>
              <a:rPr lang="zh-CN" altLang="en-US" dirty="0"/>
              <a:t>里面禁用独显（推荐，不过有的电脑没这功能），然后安装即可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）在安装选项界面光标选中</a:t>
            </a:r>
            <a:r>
              <a:rPr lang="en-US" altLang="zh-CN" dirty="0"/>
              <a:t>Install Ubuntu</a:t>
            </a:r>
            <a:r>
              <a:rPr lang="zh-CN" altLang="en-US" dirty="0"/>
              <a:t>然后按</a:t>
            </a:r>
            <a:r>
              <a:rPr lang="en-US" altLang="zh-CN" dirty="0"/>
              <a:t>e</a:t>
            </a:r>
            <a:r>
              <a:rPr lang="zh-CN" altLang="en-US" dirty="0"/>
              <a:t>进入编辑界面，在</a:t>
            </a:r>
            <a:r>
              <a:rPr lang="en-US" altLang="zh-CN" dirty="0" err="1"/>
              <a:t>linux</a:t>
            </a:r>
            <a:r>
              <a:rPr lang="zh-CN" altLang="en-US" dirty="0"/>
              <a:t>开头那一行</a:t>
            </a:r>
            <a:r>
              <a:rPr lang="en-US" altLang="zh-CN" dirty="0"/>
              <a:t>splash</a:t>
            </a:r>
            <a:r>
              <a:rPr lang="zh-CN" altLang="en-US" dirty="0"/>
              <a:t>后面加上</a:t>
            </a:r>
            <a:r>
              <a:rPr lang="en-US" altLang="zh-CN" dirty="0" err="1"/>
              <a:t>nomodeset</a:t>
            </a:r>
            <a:r>
              <a:rPr lang="zh-CN" altLang="en-US" dirty="0"/>
              <a:t>然后按</a:t>
            </a:r>
            <a:r>
              <a:rPr lang="en-US" altLang="zh-CN" dirty="0" err="1"/>
              <a:t>Ctrl+x</a:t>
            </a:r>
            <a:r>
              <a:rPr lang="zh-CN" altLang="en-US" dirty="0"/>
              <a:t>即可顺利进入安装界面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推荐第一种方法，使用第二种方法时安装后第一次启动系统也要添加</a:t>
            </a:r>
            <a:r>
              <a:rPr lang="en-US" altLang="zh-CN" dirty="0" err="1"/>
              <a:t>nomodeset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以上两种方法解决不了可以暂时使用虚拟机，九月份线下时找学长帮忙安装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3201FE-84E6-4533-AAF6-90D184BF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3637545"/>
            <a:ext cx="10104120" cy="161607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3369D76-7F96-4590-AF45-5DA11724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172916"/>
            <a:ext cx="10515600" cy="1325563"/>
          </a:xfrm>
        </p:spPr>
        <p:txBody>
          <a:bodyPr/>
          <a:lstStyle/>
          <a:p>
            <a:r>
              <a:rPr lang="zh-CN" altLang="en-US" dirty="0"/>
              <a:t>可能有的问题</a:t>
            </a:r>
          </a:p>
        </p:txBody>
      </p:sp>
    </p:spTree>
    <p:extLst>
      <p:ext uri="{BB962C8B-B14F-4D97-AF65-F5344CB8AC3E}">
        <p14:creationId xmlns:p14="http://schemas.microsoft.com/office/powerpoint/2010/main" val="178607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31C70-1AC6-425E-B036-53D2DCEB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8" y="407886"/>
            <a:ext cx="10982122" cy="5825134"/>
          </a:xfrm>
        </p:spPr>
        <p:txBody>
          <a:bodyPr/>
          <a:lstStyle/>
          <a:p>
            <a:r>
              <a:rPr lang="zh-CN" altLang="en-US" dirty="0"/>
              <a:t>安装类型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其他选项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选择之前分出来的空闲空间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点加号：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分出</a:t>
            </a:r>
            <a:r>
              <a:rPr lang="en-US" altLang="zh-CN" dirty="0">
                <a:sym typeface="Wingdings" panose="05000000000000000000" pitchFamily="2" charset="2"/>
              </a:rPr>
              <a:t>swap</a:t>
            </a:r>
            <a:r>
              <a:rPr lang="zh-CN" altLang="en-US" dirty="0">
                <a:sym typeface="Wingdings" panose="05000000000000000000" pitchFamily="2" charset="2"/>
              </a:rPr>
              <a:t>空间：主分区；空间起始位置；用于：交换空间（</a:t>
            </a:r>
            <a:r>
              <a:rPr lang="en-US" altLang="zh-CN" dirty="0">
                <a:sym typeface="Wingdings" panose="05000000000000000000" pitchFamily="2" charset="2"/>
              </a:rPr>
              <a:t>16G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分出根目录：主分区；空间起始位置；用于：</a:t>
            </a:r>
            <a:r>
              <a:rPr lang="en-US" altLang="zh-CN" dirty="0"/>
              <a:t>ext4 </a:t>
            </a:r>
            <a:r>
              <a:rPr lang="zh-CN" altLang="en-US" dirty="0"/>
              <a:t>日志文件系统 挂载点：</a:t>
            </a:r>
            <a:r>
              <a:rPr lang="en-US" altLang="zh-CN" dirty="0"/>
              <a:t>/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8272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5C6B-DAD6-4DD1-9AD3-A95184EF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7" y="1214438"/>
            <a:ext cx="10287786" cy="2387600"/>
          </a:xfrm>
        </p:spPr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2CEABA5-4595-41F8-B7F5-574429F74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4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4E8E6-87AB-4F4A-872A-F3D4C6E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01" y="350491"/>
            <a:ext cx="10515600" cy="1325563"/>
          </a:xfrm>
        </p:spPr>
        <p:txBody>
          <a:bodyPr/>
          <a:lstStyle/>
          <a:p>
            <a:r>
              <a:rPr lang="zh-CN" altLang="en-US" dirty="0"/>
              <a:t>显卡驱动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6219BB-4EA2-4B7D-9C5F-45076D93F8C0}"/>
              </a:ext>
            </a:extLst>
          </p:cNvPr>
          <p:cNvSpPr txBox="1"/>
          <p:nvPr/>
        </p:nvSpPr>
        <p:spPr>
          <a:xfrm>
            <a:off x="529176" y="1767709"/>
            <a:ext cx="10540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独显不仅可能在安装系统时导致卡死，系统安装完成后也可能导致卡死，因此有独显的电脑需要手动安装独显驱动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ubuntu-drivers </a:t>
            </a:r>
            <a:r>
              <a:rPr lang="en-US" altLang="zh-CN" dirty="0" err="1"/>
              <a:t>autoinstall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（推荐）：</a:t>
            </a:r>
            <a:r>
              <a:rPr lang="en-US" altLang="zh-CN" dirty="0">
                <a:hlinkClick r:id="rId2"/>
              </a:rPr>
              <a:t>https://tensorflow.google.cn/install/gpu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2C87DE1-20E6-4F14-BD87-C87E934F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01" y="3429000"/>
            <a:ext cx="1221028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#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UBUNTU18.04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wget https://developer.download.nvidia.com/compute/cuda/repos/ubuntu1804/x86_64/cuda-repo-ubuntu1804_10.1.243-1_amd64.deb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sudo apt-key adv --fetch-keys https://developer.download.nvidia.com/compute/cuda/repos/ubuntu1804/x86_64/7fa2af80.pub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sudo dpkg -i cuda-repo-ubuntu1804_10.1.243-1_amd64.deb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sudo apt-get update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wget http://developer.download.nvidia.com/compute/machine-learning/repos/ubuntu1804/x86_64/nvidia-machine-learning-repo-ubuntu1804_1.0.0-1_amd64.deb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sudo apt install ./nvidia-machine-learning-repo-ubuntu1804_1.0.0-1_amd64.deb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sudo apt-get update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sudo apt-get install --no-install-recommends nvidia-driver-430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sudo apt-get install --no-install-recommends cuda-10-1 libcudnn7=7.6.4.38-1+cuda10.1  libcudnn7-dev=7.6.4.38-1+cuda10.1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sudo apt-get install -y --no-install-recommends libnvinfer6=6.0.1-1+cuda10.1 libnvinfer-dev=6.0.1-1+cuda10.1 libnvinfer-plugin6=6.0.1-1+cuda10.1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8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CA50E-D69F-4FCF-A447-8827372B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8" y="3164233"/>
            <a:ext cx="5015844" cy="4466766"/>
          </a:xfrm>
        </p:spPr>
        <p:txBody>
          <a:bodyPr>
            <a:normAutofit/>
          </a:bodyPr>
          <a:lstStyle/>
          <a:p>
            <a:r>
              <a:rPr lang="zh-CN" altLang="en-US" dirty="0"/>
              <a:t>哈工大竞技机器人队成立于</a:t>
            </a:r>
            <a:r>
              <a:rPr lang="en-US" altLang="zh-CN" dirty="0"/>
              <a:t>2002</a:t>
            </a:r>
            <a:r>
              <a:rPr lang="zh-CN" altLang="en-US" dirty="0"/>
              <a:t>年，目的是参加全国大学生机器人大赛（</a:t>
            </a:r>
            <a:r>
              <a:rPr lang="en-US" altLang="zh-CN" dirty="0"/>
              <a:t>ROBOCON,ROBOMASTER</a:t>
            </a:r>
            <a:r>
              <a:rPr lang="zh-CN" altLang="en-US" dirty="0"/>
              <a:t>）以及其它相关学科竞赛。分电控，视觉，机械，运营组，视觉组成立于</a:t>
            </a:r>
            <a:r>
              <a:rPr lang="en-US" altLang="zh-CN" dirty="0"/>
              <a:t>2015</a:t>
            </a:r>
            <a:r>
              <a:rPr lang="zh-CN" altLang="en-US" dirty="0"/>
              <a:t>年。</a:t>
            </a:r>
          </a:p>
          <a:p>
            <a:endParaRPr lang="zh-CN" altLang="en-US" dirty="0"/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D77CBE8C-79BB-438C-86F4-DFFDE56F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95" y="2805915"/>
            <a:ext cx="6909847" cy="38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查看源图像">
            <a:extLst>
              <a:ext uri="{FF2B5EF4-FFF2-40B4-BE49-F238E27FC236}">
                <a16:creationId xmlns:a16="http://schemas.microsoft.com/office/drawing/2014/main" id="{0AE7EF98-42BC-4AB6-8714-6357D608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0" y="377834"/>
            <a:ext cx="4729932" cy="24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2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B94B-FEEE-4F12-87DF-39BEE85B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4" y="228538"/>
            <a:ext cx="10515600" cy="1325563"/>
          </a:xfrm>
        </p:spPr>
        <p:txBody>
          <a:bodyPr/>
          <a:lstStyle/>
          <a:p>
            <a:r>
              <a:rPr lang="zh-CN" altLang="en-US" dirty="0"/>
              <a:t>编译工具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8FFEC-DCAC-4170-B9D1-8DE920F4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16" y="1981737"/>
            <a:ext cx="10515600" cy="1935922"/>
          </a:xfrm>
        </p:spPr>
        <p:txBody>
          <a:bodyPr/>
          <a:lstStyle/>
          <a:p>
            <a:r>
              <a:rPr lang="en-US" altLang="zh-CN" dirty="0"/>
              <a:t>1. build-essential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 install build-essential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5991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E39EB-52D4-4E9D-87FB-B2ECE8D9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334176"/>
            <a:ext cx="10515600" cy="1143224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cmake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https://cmake.org/download/</a:t>
            </a:r>
            <a:r>
              <a:rPr lang="en-US" altLang="zh-CN" dirty="0"/>
              <a:t>  </a:t>
            </a:r>
            <a:r>
              <a:rPr lang="zh-CN" altLang="en-US" dirty="0"/>
              <a:t>选择</a:t>
            </a:r>
            <a:r>
              <a:rPr lang="en-US" altLang="zh-CN" dirty="0"/>
              <a:t>Unix/Linux Source</a:t>
            </a:r>
            <a:r>
              <a:rPr lang="zh-CN" altLang="en-US" dirty="0"/>
              <a:t>的最新版本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081677-5E78-4EFC-B1EA-6EAFE7131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2" y="1364111"/>
            <a:ext cx="8680820" cy="2064889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18EEA3D-A032-43BA-BE80-0B22543F8FDB}"/>
              </a:ext>
            </a:extLst>
          </p:cNvPr>
          <p:cNvSpPr txBox="1">
            <a:spLocks/>
          </p:cNvSpPr>
          <p:nvPr/>
        </p:nvSpPr>
        <p:spPr>
          <a:xfrm>
            <a:off x="918098" y="3429000"/>
            <a:ext cx="10844814" cy="3344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解压文件进入文件夹执行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./bootstrap &amp;&amp; make –j4 &amp;&amp; 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 err="1"/>
              <a:t>cmake</a:t>
            </a:r>
            <a:r>
              <a:rPr lang="en-US" altLang="zh-CN" dirty="0"/>
              <a:t> --version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Log of Errors</a:t>
            </a:r>
            <a:r>
              <a:rPr lang="zh-CN" altLang="en-US" dirty="0"/>
              <a:t>：</a:t>
            </a:r>
            <a:r>
              <a:rPr lang="en-US" altLang="zh-CN" dirty="0"/>
              <a:t>build-essential</a:t>
            </a:r>
            <a:r>
              <a:rPr lang="zh-CN" altLang="en-US" dirty="0"/>
              <a:t>没安装好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AB7EE4-26D1-41E1-BB26-F7BF57593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2" y="4784336"/>
            <a:ext cx="5439907" cy="14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5EAAF-1882-4297-9F0E-CC1AA29D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22" y="762379"/>
            <a:ext cx="11785135" cy="606104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安装依赖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add-apt-repository "deb http://security.ubuntu.com/ubuntu </a:t>
            </a:r>
            <a:r>
              <a:rPr lang="en-US" altLang="zh-CN" sz="1600" dirty="0" err="1"/>
              <a:t>xenial</a:t>
            </a:r>
            <a:r>
              <a:rPr lang="en-US" altLang="zh-CN" sz="1600" dirty="0"/>
              <a:t>-security main“</a:t>
            </a:r>
          </a:p>
          <a:p>
            <a:pPr marL="0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 apt update</a:t>
            </a:r>
          </a:p>
          <a:p>
            <a:pPr marL="0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 apt install libjasper1 </a:t>
            </a:r>
            <a:r>
              <a:rPr lang="en-US" altLang="zh-CN" sz="1600" dirty="0" err="1"/>
              <a:t>libjasper</a:t>
            </a:r>
            <a:r>
              <a:rPr lang="en-US" altLang="zh-CN" sz="1600" dirty="0"/>
              <a:t>-dev</a:t>
            </a:r>
          </a:p>
          <a:p>
            <a:pPr marL="0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 apt install git libgtk2.0-dev pkg-config </a:t>
            </a:r>
            <a:r>
              <a:rPr lang="en-US" altLang="zh-CN" sz="1600" dirty="0" err="1"/>
              <a:t>libavcodec</a:t>
            </a:r>
            <a:r>
              <a:rPr lang="en-US" altLang="zh-CN" sz="1600" dirty="0"/>
              <a:t>-dev </a:t>
            </a:r>
            <a:r>
              <a:rPr lang="en-US" altLang="zh-CN" sz="1600" dirty="0" err="1"/>
              <a:t>libavformat</a:t>
            </a:r>
            <a:r>
              <a:rPr lang="en-US" altLang="zh-CN" sz="1600" dirty="0"/>
              <a:t>-dev </a:t>
            </a:r>
            <a:r>
              <a:rPr lang="en-US" altLang="zh-CN" sz="1600" dirty="0" err="1"/>
              <a:t>libswscale</a:t>
            </a:r>
            <a:r>
              <a:rPr lang="en-US" altLang="zh-CN" sz="1600" dirty="0"/>
              <a:t>-dev python-dev python-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 libtbb2 </a:t>
            </a:r>
            <a:r>
              <a:rPr lang="en-US" altLang="zh-CN" sz="1600" dirty="0" err="1"/>
              <a:t>libtbb</a:t>
            </a:r>
            <a:r>
              <a:rPr lang="en-US" altLang="zh-CN" sz="1600" dirty="0"/>
              <a:t>-dev </a:t>
            </a:r>
            <a:r>
              <a:rPr lang="en-US" altLang="zh-CN" sz="1600" dirty="0" err="1"/>
              <a:t>libjpeg</a:t>
            </a:r>
            <a:r>
              <a:rPr lang="en-US" altLang="zh-CN" sz="1600" dirty="0"/>
              <a:t>-dev </a:t>
            </a:r>
            <a:r>
              <a:rPr lang="en-US" altLang="zh-CN" sz="1600" dirty="0" err="1"/>
              <a:t>libpng</a:t>
            </a:r>
            <a:r>
              <a:rPr lang="en-US" altLang="zh-CN" sz="1600" dirty="0"/>
              <a:t>-dev </a:t>
            </a:r>
            <a:r>
              <a:rPr lang="en-US" altLang="zh-CN" sz="1600" dirty="0" err="1"/>
              <a:t>libtiff</a:t>
            </a:r>
            <a:r>
              <a:rPr lang="en-US" altLang="zh-CN" sz="1600" dirty="0"/>
              <a:t>-dev libdc1394-22-dev</a:t>
            </a:r>
          </a:p>
          <a:p>
            <a:r>
              <a:rPr lang="zh-CN" altLang="en-US" sz="1600" dirty="0"/>
              <a:t>下载源码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https://opencv.org/releases/</a:t>
            </a:r>
            <a:endParaRPr lang="en-US" altLang="zh-CN" sz="1600" dirty="0"/>
          </a:p>
          <a:p>
            <a:r>
              <a:rPr lang="zh-CN" altLang="en-US" sz="1600" dirty="0"/>
              <a:t>编译安装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mkdir</a:t>
            </a:r>
            <a:r>
              <a:rPr lang="en-US" altLang="zh-CN" sz="1600" dirty="0"/>
              <a:t> build &amp;&amp; cd build &amp;&amp; </a:t>
            </a:r>
            <a:r>
              <a:rPr lang="en-US" altLang="zh-CN" sz="1600" dirty="0" err="1"/>
              <a:t>cmake</a:t>
            </a:r>
            <a:r>
              <a:rPr lang="en-US" altLang="zh-CN" sz="1600" dirty="0"/>
              <a:t> –DCMAKE_BUILD_TYPE=Release .. &amp;&amp; make -j4 &amp;&amp;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make install</a:t>
            </a:r>
          </a:p>
          <a:p>
            <a:r>
              <a:rPr lang="zh-CN" altLang="en-US" sz="1600" dirty="0"/>
              <a:t>检验安装是否成功</a:t>
            </a:r>
          </a:p>
          <a:p>
            <a:pPr marL="0" indent="0">
              <a:buNone/>
            </a:pPr>
            <a:r>
              <a:rPr lang="zh-CN" altLang="en-US" sz="1600" dirty="0"/>
              <a:t>进入源代码目录下的</a:t>
            </a:r>
            <a:r>
              <a:rPr lang="en-US" altLang="zh-CN" sz="1600" dirty="0"/>
              <a:t>samples/</a:t>
            </a:r>
            <a:r>
              <a:rPr lang="en-US" altLang="zh-CN" sz="1600" dirty="0" err="1"/>
              <a:t>cpp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example_cmake</a:t>
            </a:r>
            <a:r>
              <a:rPr lang="en-US" altLang="zh-CN" sz="1600" dirty="0"/>
              <a:t>,</a:t>
            </a:r>
            <a:r>
              <a:rPr lang="zh-CN" altLang="en-US" sz="1600" dirty="0"/>
              <a:t>执行 </a:t>
            </a:r>
            <a:r>
              <a:rPr lang="en-US" altLang="zh-CN" sz="1600" dirty="0" err="1"/>
              <a:t>mkdir</a:t>
            </a:r>
            <a:r>
              <a:rPr lang="en-US" altLang="zh-CN" sz="1600" dirty="0"/>
              <a:t> build &amp;&amp; cd build &amp;&amp; </a:t>
            </a:r>
            <a:r>
              <a:rPr lang="en-US" altLang="zh-CN" sz="1600" dirty="0" err="1"/>
              <a:t>cmake</a:t>
            </a:r>
            <a:r>
              <a:rPr lang="en-US" altLang="zh-CN" sz="1600" dirty="0"/>
              <a:t> .. &amp;&amp; make  </a:t>
            </a:r>
            <a:r>
              <a:rPr lang="zh-CN" altLang="en-US" sz="1600" dirty="0"/>
              <a:t>如果编译成功则安装成功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如果想安装多个不同版本的</a:t>
            </a:r>
            <a:r>
              <a:rPr lang="en-US" altLang="zh-CN" sz="1600" dirty="0" err="1"/>
              <a:t>opencv</a:t>
            </a:r>
            <a:r>
              <a:rPr lang="zh-CN" altLang="en-US" sz="1600" dirty="0"/>
              <a:t>，使用</a:t>
            </a:r>
            <a:r>
              <a:rPr lang="en-US" altLang="zh-CN" sz="1600" dirty="0" err="1"/>
              <a:t>cmake</a:t>
            </a:r>
            <a:r>
              <a:rPr lang="en-US" altLang="zh-CN" sz="1600" dirty="0"/>
              <a:t> –DCMAKE_BUILD_TYPE=Release –DCMAKE_INSTALL_PREFIX=</a:t>
            </a:r>
            <a:r>
              <a:rPr lang="zh-CN" altLang="en-US" sz="1600" dirty="0"/>
              <a:t>安装位置  </a:t>
            </a:r>
            <a:r>
              <a:rPr lang="en-US" altLang="zh-CN" sz="1600" dirty="0"/>
              <a:t>.. </a:t>
            </a:r>
          </a:p>
          <a:p>
            <a:pPr marL="0" indent="0">
              <a:buNone/>
            </a:pPr>
            <a:r>
              <a:rPr lang="zh-CN" altLang="en-US" sz="1600" dirty="0"/>
              <a:t>其中每个版本的安装位置应当不同，比如将</a:t>
            </a:r>
            <a:r>
              <a:rPr lang="en-US" altLang="zh-CN" sz="1600" dirty="0"/>
              <a:t>opencv3</a:t>
            </a:r>
            <a:r>
              <a:rPr lang="zh-CN" altLang="en-US" sz="1600" dirty="0"/>
              <a:t>与四分别安装在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/local/opencv3</a:t>
            </a:r>
            <a:r>
              <a:rPr lang="zh-CN" altLang="en-US" sz="1600" dirty="0"/>
              <a:t>与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/local/opencv4</a:t>
            </a:r>
            <a:r>
              <a:rPr lang="zh-CN" altLang="en-US" sz="1600" dirty="0"/>
              <a:t>。其它的库也可以用这个方法安装多版本。</a:t>
            </a:r>
          </a:p>
          <a:p>
            <a:pPr marL="0" indent="0">
              <a:buNone/>
            </a:pPr>
            <a:r>
              <a:rPr lang="en-US" altLang="zh-CN" sz="1600" dirty="0" err="1"/>
              <a:t>CMakeList</a:t>
            </a:r>
            <a:r>
              <a:rPr lang="zh-CN" altLang="en-US" sz="1600" dirty="0"/>
              <a:t>想要指定某个版本的库时可以使用</a:t>
            </a:r>
            <a:r>
              <a:rPr lang="en-US" altLang="zh-CN" sz="1600" dirty="0" err="1"/>
              <a:t>find_package</a:t>
            </a:r>
            <a:r>
              <a:rPr lang="en-US" altLang="zh-CN" sz="1600" dirty="0"/>
              <a:t>(OpenCV REQUIRED PATHS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/local/opencv4 NO_DEFAULT_PATH)</a:t>
            </a:r>
          </a:p>
          <a:p>
            <a:pPr marL="0" indent="0">
              <a:buNone/>
            </a:pPr>
            <a:r>
              <a:rPr lang="zh-CN" altLang="en-US" sz="1600" dirty="0"/>
              <a:t>这样只会在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/local/opencv4 </a:t>
            </a:r>
            <a:r>
              <a:rPr lang="zh-CN" altLang="en-US" sz="1600" dirty="0"/>
              <a:t>下面寻找</a:t>
            </a:r>
            <a:r>
              <a:rPr lang="en-US" altLang="zh-CN" sz="1600" dirty="0" err="1"/>
              <a:t>opencv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F698DAD-2B9D-42BA-B9FF-023BF109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2" y="34573"/>
            <a:ext cx="10515600" cy="64391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OpenCV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757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9AF75-6DCE-49E2-9DBB-A3F91288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22" y="1408972"/>
            <a:ext cx="12056378" cy="509567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（推荐）：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libpcl</a:t>
            </a:r>
            <a:r>
              <a:rPr lang="en-US" altLang="zh-CN" dirty="0"/>
              <a:t>-dev </a:t>
            </a:r>
            <a:r>
              <a:rPr lang="en-US" altLang="zh-CN" dirty="0" err="1"/>
              <a:t>pcl</a:t>
            </a:r>
            <a:r>
              <a:rPr lang="en-US" altLang="zh-CN" dirty="0"/>
              <a:t>-tools</a:t>
            </a:r>
          </a:p>
          <a:p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安装依赖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 install git build-essential 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libc</a:t>
            </a:r>
            <a:r>
              <a:rPr lang="en-US" altLang="zh-CN" dirty="0"/>
              <a:t>-dev libusb-1.0-0-dev </a:t>
            </a:r>
            <a:r>
              <a:rPr lang="en-US" altLang="zh-CN" dirty="0" err="1"/>
              <a:t>libusb</a:t>
            </a:r>
            <a:r>
              <a:rPr lang="en-US" altLang="zh-CN" dirty="0"/>
              <a:t>-dev </a:t>
            </a:r>
            <a:r>
              <a:rPr lang="en-US" altLang="zh-CN" dirty="0" err="1"/>
              <a:t>libudev</a:t>
            </a:r>
            <a:r>
              <a:rPr lang="en-US" altLang="zh-CN" dirty="0"/>
              <a:t>-dev </a:t>
            </a:r>
            <a:r>
              <a:rPr lang="en-US" altLang="zh-CN" dirty="0" err="1"/>
              <a:t>mpi</a:t>
            </a:r>
            <a:r>
              <a:rPr lang="en-US" altLang="zh-CN" dirty="0"/>
              <a:t>-default-dev </a:t>
            </a:r>
            <a:r>
              <a:rPr lang="en-US" altLang="zh-CN" dirty="0" err="1"/>
              <a:t>openmpi</a:t>
            </a:r>
            <a:r>
              <a:rPr lang="en-US" altLang="zh-CN" dirty="0"/>
              <a:t>-bin </a:t>
            </a:r>
            <a:r>
              <a:rPr lang="en-US" altLang="zh-CN" dirty="0" err="1"/>
              <a:t>openmpi</a:t>
            </a:r>
            <a:r>
              <a:rPr lang="en-US" altLang="zh-CN" dirty="0"/>
              <a:t>-common libflann1.9 </a:t>
            </a:r>
            <a:r>
              <a:rPr lang="en-US" altLang="zh-CN" dirty="0" err="1"/>
              <a:t>libflann</a:t>
            </a:r>
            <a:r>
              <a:rPr lang="en-US" altLang="zh-CN" dirty="0"/>
              <a:t>-dev</a:t>
            </a:r>
          </a:p>
          <a:p>
            <a:r>
              <a:rPr lang="en-US" altLang="zh-CN" dirty="0"/>
              <a:t>libeigen3-dev </a:t>
            </a:r>
            <a:r>
              <a:rPr lang="en-US" altLang="zh-CN" dirty="0" err="1"/>
              <a:t>libboost</a:t>
            </a:r>
            <a:r>
              <a:rPr lang="en-US" altLang="zh-CN" dirty="0"/>
              <a:t>-all-dev libvtk5.10-qt4 libvtk5.10 libvtk5-dev </a:t>
            </a:r>
            <a:r>
              <a:rPr lang="en-US" altLang="zh-CN" dirty="0" err="1"/>
              <a:t>libqhull</a:t>
            </a:r>
            <a:r>
              <a:rPr lang="en-US" altLang="zh-CN" dirty="0"/>
              <a:t>* </a:t>
            </a:r>
            <a:r>
              <a:rPr lang="en-US" altLang="zh-CN" dirty="0" err="1"/>
              <a:t>libgtest</a:t>
            </a:r>
            <a:r>
              <a:rPr lang="en-US" altLang="zh-CN" dirty="0"/>
              <a:t>-dev freeglut3-dev pkg-config </a:t>
            </a:r>
            <a:r>
              <a:rPr lang="en-US" altLang="zh-CN" dirty="0" err="1"/>
              <a:t>libxmu</a:t>
            </a:r>
            <a:r>
              <a:rPr lang="en-US" altLang="zh-CN" dirty="0"/>
              <a:t>-dev </a:t>
            </a:r>
            <a:r>
              <a:rPr lang="en-US" altLang="zh-CN" dirty="0" err="1"/>
              <a:t>libxi</a:t>
            </a:r>
            <a:r>
              <a:rPr lang="en-US" altLang="zh-CN" dirty="0"/>
              <a:t>-dev mono-complete qt-</a:t>
            </a:r>
            <a:r>
              <a:rPr lang="en-US" altLang="zh-CN" dirty="0" err="1"/>
              <a:t>sdk</a:t>
            </a:r>
            <a:r>
              <a:rPr lang="en-US" altLang="zh-CN" dirty="0"/>
              <a:t> openjdk-11-jdk openjdk-11-jre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下载源码</a:t>
            </a:r>
          </a:p>
          <a:p>
            <a:r>
              <a:rPr lang="en-US" altLang="zh-CN" dirty="0"/>
              <a:t>git clone https://github.com/PointCloudLibrary/pcl.git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编译安装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build &amp;&amp; cd build &amp;&amp; </a:t>
            </a:r>
            <a:r>
              <a:rPr lang="en-US" altLang="zh-CN" dirty="0" err="1"/>
              <a:t>cmake</a:t>
            </a:r>
            <a:r>
              <a:rPr lang="en-US" altLang="zh-CN" dirty="0"/>
              <a:t> –DCMAKE_BUILD_TYPE=Release .. &amp;&amp; make –j4 &amp;&amp; 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如果安装多个版本的</a:t>
            </a:r>
            <a:r>
              <a:rPr lang="en-US" altLang="zh-CN" dirty="0" err="1"/>
              <a:t>pcl</a:t>
            </a:r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en-US" altLang="zh-CN" dirty="0"/>
              <a:t> –DCMAKE_BUILD_TYPE=Release –DCMAKE_INSTALL_PREFIX=</a:t>
            </a:r>
            <a:r>
              <a:rPr lang="zh-CN" altLang="en-US" dirty="0"/>
              <a:t>安装路径 </a:t>
            </a:r>
            <a:r>
              <a:rPr lang="en-US" altLang="zh-CN" dirty="0"/>
              <a:t>.. 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A4072ED-4C41-4AED-A546-A0C2CA4D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2" y="353355"/>
            <a:ext cx="10515600" cy="64391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PCL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093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6FC6C-22C7-4272-9204-70F87E9D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19" y="1748089"/>
            <a:ext cx="11535561" cy="396277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</a:t>
            </a:r>
            <a:r>
              <a:rPr lang="en-US" altLang="zh-CN" dirty="0"/>
              <a:t>N</a:t>
            </a:r>
            <a:r>
              <a:rPr lang="zh-CN" altLang="en-US" dirty="0"/>
              <a:t>卡驱动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安装</a:t>
            </a:r>
            <a:r>
              <a:rPr lang="en-US" altLang="zh-CN" dirty="0" err="1"/>
              <a:t>cuda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安装</a:t>
            </a:r>
            <a:r>
              <a:rPr lang="en-US" altLang="zh-CN" dirty="0" err="1"/>
              <a:t>cudnn</a:t>
            </a:r>
            <a:endParaRPr lang="en-US" altLang="zh-CN" dirty="0"/>
          </a:p>
          <a:p>
            <a:r>
              <a:rPr lang="zh-CN" altLang="en-US" dirty="0"/>
              <a:t>去</a:t>
            </a:r>
            <a:r>
              <a:rPr lang="en-US" altLang="zh-CN" dirty="0"/>
              <a:t>anaconda</a:t>
            </a:r>
            <a:r>
              <a:rPr lang="zh-CN" altLang="en-US" dirty="0"/>
              <a:t>官网下载安装</a:t>
            </a:r>
            <a:r>
              <a:rPr lang="en-US" altLang="zh-CN" dirty="0"/>
              <a:t>anaconda</a:t>
            </a:r>
          </a:p>
          <a:p>
            <a:pPr marL="0" indent="0">
              <a:buNone/>
            </a:pPr>
            <a:r>
              <a:rPr lang="zh-CN" altLang="en-US" dirty="0"/>
              <a:t>建立虚拟环境：</a:t>
            </a:r>
            <a:r>
              <a:rPr lang="en-US" altLang="zh-CN" dirty="0" err="1"/>
              <a:t>conda</a:t>
            </a:r>
            <a:r>
              <a:rPr lang="en-US" altLang="zh-CN" dirty="0"/>
              <a:t> create –n </a:t>
            </a:r>
            <a:r>
              <a:rPr lang="zh-CN" altLang="en-US" dirty="0"/>
              <a:t>环境名 </a:t>
            </a:r>
            <a:r>
              <a:rPr lang="en-US" altLang="zh-CN" dirty="0"/>
              <a:t>python=</a:t>
            </a:r>
            <a:r>
              <a:rPr lang="zh-CN" altLang="en-US" dirty="0"/>
              <a:t>版本号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激活虚拟环境：</a:t>
            </a:r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zh-CN" altLang="en-US" dirty="0"/>
              <a:t>环境名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安装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3E15E04-B9CE-4AC7-B0CF-FDE6C31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2" y="353355"/>
            <a:ext cx="10515600" cy="643917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Pytorch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237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11E10-E497-4F86-9D70-D632C6AD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54" y="1233182"/>
            <a:ext cx="11207692" cy="4882392"/>
          </a:xfrm>
        </p:spPr>
        <p:txBody>
          <a:bodyPr>
            <a:normAutofit/>
          </a:bodyPr>
          <a:lstStyle/>
          <a:p>
            <a:r>
              <a:rPr lang="en-US" altLang="zh-CN" dirty="0"/>
              <a:t>1. boost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libboost</a:t>
            </a:r>
            <a:r>
              <a:rPr lang="en-US" altLang="zh-CN" dirty="0"/>
              <a:t>-all-dev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matlab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https://blog.csdn.net/m0_37775034/article/details/80876362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 err="1"/>
              <a:t>ssh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ssh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openssh</a:t>
            </a:r>
            <a:r>
              <a:rPr lang="en-US" altLang="zh-CN" dirty="0"/>
              <a:t>-server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openvino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67E86F8-0D42-4928-8B3B-15670921491E}"/>
              </a:ext>
            </a:extLst>
          </p:cNvPr>
          <p:cNvSpPr txBox="1">
            <a:spLocks/>
          </p:cNvSpPr>
          <p:nvPr/>
        </p:nvSpPr>
        <p:spPr>
          <a:xfrm>
            <a:off x="412459" y="269465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53965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D53CB-FD32-47CD-9C87-6348F767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63" y="828475"/>
            <a:ext cx="11300670" cy="582399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安装内核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安装</a:t>
            </a:r>
            <a:r>
              <a:rPr lang="en-US" altLang="zh-CN" sz="2000" dirty="0"/>
              <a:t>4.8</a:t>
            </a:r>
            <a:r>
              <a:rPr lang="zh-CN" altLang="en-US" sz="2000" dirty="0"/>
              <a:t>版本，下载：</a:t>
            </a:r>
            <a:r>
              <a:rPr lang="en-US" altLang="zh-CN" sz="2000" dirty="0">
                <a:hlinkClick r:id="rId2"/>
              </a:rPr>
              <a:t>https://kernel.ubuntu.com/~kernel-ppa/mainline/v4.8/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中的三个包：因为安装的是</a:t>
            </a:r>
            <a:r>
              <a:rPr lang="en-US" altLang="zh-CN" sz="2000" dirty="0"/>
              <a:t>64</a:t>
            </a:r>
            <a:r>
              <a:rPr lang="zh-CN" altLang="en-US" sz="2000" dirty="0"/>
              <a:t>位，所以是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linux-headers-4.8.0-040800_4.8.0-040800.201610022031_all.deb</a:t>
            </a:r>
          </a:p>
          <a:p>
            <a:pPr marL="0" indent="0">
              <a:buNone/>
            </a:pPr>
            <a:r>
              <a:rPr lang="en-US" altLang="zh-CN" sz="2000" dirty="0"/>
              <a:t>linux-headers-4.8.0-040800-generic_4.8.0-040800.201610022031_amd64.deb</a:t>
            </a:r>
          </a:p>
          <a:p>
            <a:pPr marL="0" indent="0">
              <a:buNone/>
            </a:pPr>
            <a:r>
              <a:rPr lang="en-US" altLang="zh-CN" sz="2000" dirty="0"/>
              <a:t>linux-image-4.8.0-040800-generic_4.8.0-040800.201610022031_amd64.deb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在下载目录：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dpkg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*.deb</a:t>
            </a:r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更改</a:t>
            </a:r>
            <a:r>
              <a:rPr lang="en-US" altLang="zh-CN" sz="2000" dirty="0"/>
              <a:t>grub</a:t>
            </a:r>
          </a:p>
          <a:p>
            <a:pPr marL="0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gedit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/default/grub</a:t>
            </a:r>
          </a:p>
          <a:p>
            <a:pPr marL="0" indent="0">
              <a:buNone/>
            </a:pPr>
            <a:r>
              <a:rPr lang="en-US" altLang="zh-CN" sz="2000" dirty="0"/>
              <a:t># GRUB_TIMEOUT_STYLE=hidden</a:t>
            </a:r>
          </a:p>
          <a:p>
            <a:pPr marL="0" indent="0">
              <a:buNone/>
            </a:pPr>
            <a:r>
              <a:rPr lang="en-US" altLang="zh-CN" sz="2000" dirty="0"/>
              <a:t>GRUB_TIMEOUT=5</a:t>
            </a:r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使设置生效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update-grub</a:t>
            </a:r>
          </a:p>
          <a:p>
            <a:r>
              <a:rPr lang="en-US" altLang="zh-CN" sz="2000" dirty="0"/>
              <a:t>5.  </a:t>
            </a:r>
            <a:r>
              <a:rPr lang="zh-CN" altLang="en-US" sz="2000" dirty="0"/>
              <a:t>重启并查看内核版本：</a:t>
            </a:r>
            <a:r>
              <a:rPr lang="en-US" altLang="zh-CN" sz="2000" dirty="0" err="1"/>
              <a:t>uname</a:t>
            </a:r>
            <a:r>
              <a:rPr lang="en-US" altLang="zh-CN" sz="2000" dirty="0"/>
              <a:t> -r</a:t>
            </a: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3D877AB-5D87-4B5C-A613-37DB43E5B33B}"/>
              </a:ext>
            </a:extLst>
          </p:cNvPr>
          <p:cNvSpPr txBox="1">
            <a:spLocks/>
          </p:cNvSpPr>
          <p:nvPr/>
        </p:nvSpPr>
        <p:spPr>
          <a:xfrm>
            <a:off x="412459" y="8490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相机驱动需要环境</a:t>
            </a:r>
          </a:p>
        </p:txBody>
      </p:sp>
    </p:spTree>
    <p:extLst>
      <p:ext uri="{BB962C8B-B14F-4D97-AF65-F5344CB8AC3E}">
        <p14:creationId xmlns:p14="http://schemas.microsoft.com/office/powerpoint/2010/main" val="3689253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E430E-DAC4-496B-A968-5A4E3B28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" y="1307665"/>
            <a:ext cx="12003249" cy="500924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900" dirty="0"/>
              <a:t>1.ubuntu</a:t>
            </a:r>
            <a:r>
              <a:rPr lang="zh-CN" altLang="en-US" sz="2900" dirty="0"/>
              <a:t>安装后时间可能跟</a:t>
            </a:r>
            <a:r>
              <a:rPr lang="en-US" altLang="zh-CN" sz="2900" dirty="0"/>
              <a:t>windows</a:t>
            </a:r>
            <a:r>
              <a:rPr lang="zh-CN" altLang="en-US" sz="2900" dirty="0"/>
              <a:t>相差八个小时使用以下命令解决：</a:t>
            </a:r>
            <a:r>
              <a:rPr lang="en-US" altLang="zh-CN" sz="2900" dirty="0" err="1"/>
              <a:t>timedatectl</a:t>
            </a:r>
            <a:r>
              <a:rPr lang="en-US" altLang="zh-CN" sz="2900" dirty="0"/>
              <a:t> set-local-</a:t>
            </a:r>
            <a:r>
              <a:rPr lang="en-US" altLang="zh-CN" sz="2900" dirty="0" err="1"/>
              <a:t>rtc</a:t>
            </a:r>
            <a:r>
              <a:rPr lang="en-US" altLang="zh-CN" sz="2900" dirty="0"/>
              <a:t> 1 --adjust-system-clock</a:t>
            </a:r>
          </a:p>
          <a:p>
            <a:pPr>
              <a:lnSpc>
                <a:spcPct val="120000"/>
              </a:lnSpc>
            </a:pPr>
            <a:r>
              <a:rPr lang="en-US" altLang="zh-CN" sz="2900" dirty="0"/>
              <a:t>2.</a:t>
            </a:r>
            <a:r>
              <a:rPr lang="zh-CN" altLang="en-US" sz="2900" dirty="0"/>
              <a:t>使用串口前需要添加权限：</a:t>
            </a:r>
            <a:r>
              <a:rPr lang="en-US" altLang="zh-CN" sz="2900" dirty="0" err="1"/>
              <a:t>sudo</a:t>
            </a:r>
            <a:r>
              <a:rPr lang="en-US" altLang="zh-CN" sz="2900" dirty="0"/>
              <a:t> </a:t>
            </a:r>
            <a:r>
              <a:rPr lang="en-US" altLang="zh-CN" sz="2900" dirty="0" err="1"/>
              <a:t>usermod</a:t>
            </a:r>
            <a:r>
              <a:rPr lang="en-US" altLang="zh-CN" sz="2900" dirty="0"/>
              <a:t> -</a:t>
            </a:r>
            <a:r>
              <a:rPr lang="en-US" altLang="zh-CN" sz="2900" dirty="0" err="1"/>
              <a:t>aG</a:t>
            </a:r>
            <a:r>
              <a:rPr lang="en-US" altLang="zh-CN" sz="2900" dirty="0"/>
              <a:t> </a:t>
            </a:r>
            <a:r>
              <a:rPr lang="en-US" altLang="zh-CN" sz="2900" dirty="0" err="1"/>
              <a:t>dialout</a:t>
            </a:r>
            <a:r>
              <a:rPr lang="en-US" altLang="zh-CN" sz="2900" dirty="0"/>
              <a:t> </a:t>
            </a:r>
            <a:r>
              <a:rPr lang="zh-CN" altLang="en-US" sz="2900" dirty="0"/>
              <a:t>用户名</a:t>
            </a:r>
          </a:p>
          <a:p>
            <a:pPr>
              <a:lnSpc>
                <a:spcPct val="120000"/>
              </a:lnSpc>
            </a:pPr>
            <a:r>
              <a:rPr lang="en-US" altLang="zh-CN" sz="2900" dirty="0"/>
              <a:t>3.</a:t>
            </a:r>
            <a:r>
              <a:rPr lang="zh-CN" altLang="en-US" sz="2900" dirty="0"/>
              <a:t>自启动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900" dirty="0"/>
              <a:t>执行</a:t>
            </a:r>
            <a:r>
              <a:rPr lang="en-US" altLang="zh-CN" sz="2900" dirty="0"/>
              <a:t>gnome-session-properties</a:t>
            </a:r>
            <a:r>
              <a:rPr lang="zh-CN" altLang="en-US" sz="2900" dirty="0"/>
              <a:t>，选择添加，然后名字随便取一个，命令那里输入想要开机自动执行的命令，例如</a:t>
            </a:r>
            <a:r>
              <a:rPr lang="en-US" altLang="zh-CN" sz="2900" dirty="0"/>
              <a:t>gnome-terminal -x /home/l/autostart.sh</a:t>
            </a:r>
            <a:r>
              <a:rPr lang="zh-CN" altLang="en-US" sz="2900" dirty="0"/>
              <a:t>会在开机后打开一个终端并执行</a:t>
            </a:r>
            <a:r>
              <a:rPr lang="en-US" altLang="zh-CN" sz="2900" dirty="0"/>
              <a:t>/home/l/autostart.sh</a:t>
            </a:r>
            <a:r>
              <a:rPr lang="zh-CN" altLang="en-US" sz="2900" dirty="0"/>
              <a:t>文件</a:t>
            </a:r>
          </a:p>
          <a:p>
            <a:pPr>
              <a:lnSpc>
                <a:spcPct val="120000"/>
              </a:lnSpc>
            </a:pPr>
            <a:r>
              <a:rPr lang="en-US" altLang="zh-CN" sz="2900" dirty="0"/>
              <a:t>4.usb</a:t>
            </a:r>
            <a:r>
              <a:rPr lang="zh-CN" altLang="en-US" sz="2900" dirty="0"/>
              <a:t>设备名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900" dirty="0"/>
              <a:t>使用多个免驱</a:t>
            </a:r>
            <a:r>
              <a:rPr lang="en-US" altLang="zh-CN" sz="2900" dirty="0" err="1"/>
              <a:t>usb</a:t>
            </a:r>
            <a:r>
              <a:rPr lang="zh-CN" altLang="en-US" sz="2900" dirty="0"/>
              <a:t>相机时为了区分每一个相机可以给相机固定名字，因为默认是相机设备名可能会改变，例如</a:t>
            </a:r>
            <a:r>
              <a:rPr lang="en-US" altLang="zh-CN" sz="2900" dirty="0"/>
              <a:t>/dev/video0,/dev/video1</a:t>
            </a:r>
            <a:endParaRPr lang="zh-CN" altLang="en-US" sz="29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900" dirty="0"/>
              <a:t>参考：</a:t>
            </a:r>
            <a:r>
              <a:rPr lang="en-US" altLang="zh-CN" sz="2900" dirty="0"/>
              <a:t>https://blog.csdn.net/linczone/article/details/48342419</a:t>
            </a:r>
          </a:p>
          <a:p>
            <a:pPr>
              <a:lnSpc>
                <a:spcPct val="120000"/>
              </a:lnSpc>
            </a:pPr>
            <a:r>
              <a:rPr lang="en-US" altLang="zh-CN" sz="2900" dirty="0"/>
              <a:t>1.</a:t>
            </a:r>
            <a:r>
              <a:rPr lang="zh-CN" altLang="en-US" sz="2900" dirty="0"/>
              <a:t>在</a:t>
            </a:r>
            <a:r>
              <a:rPr lang="en-US" altLang="zh-CN" sz="2900" dirty="0"/>
              <a:t>/</a:t>
            </a:r>
            <a:r>
              <a:rPr lang="en-US" altLang="zh-CN" sz="2900" dirty="0" err="1"/>
              <a:t>etc</a:t>
            </a:r>
            <a:r>
              <a:rPr lang="en-US" altLang="zh-CN" sz="2900" dirty="0"/>
              <a:t>/</a:t>
            </a:r>
            <a:r>
              <a:rPr lang="en-US" altLang="zh-CN" sz="2900" dirty="0" err="1"/>
              <a:t>udev</a:t>
            </a:r>
            <a:r>
              <a:rPr lang="en-US" altLang="zh-CN" sz="2900" dirty="0"/>
              <a:t>/</a:t>
            </a:r>
            <a:r>
              <a:rPr lang="en-US" altLang="zh-CN" sz="2900" dirty="0" err="1"/>
              <a:t>rules.d</a:t>
            </a:r>
            <a:r>
              <a:rPr lang="en-US" altLang="zh-CN" sz="2900" dirty="0"/>
              <a:t>/</a:t>
            </a:r>
            <a:r>
              <a:rPr lang="zh-CN" altLang="en-US" sz="2900" dirty="0"/>
              <a:t>下建立</a:t>
            </a:r>
            <a:r>
              <a:rPr lang="en-US" altLang="zh-CN" sz="2900" dirty="0"/>
              <a:t>51-myrules.rules,</a:t>
            </a:r>
            <a:r>
              <a:rPr lang="zh-CN" altLang="en-US" sz="2900" dirty="0"/>
              <a:t>然后为每个设备添加一行：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KERNEL=="video*",SUBSYSTEMS=="</a:t>
            </a:r>
            <a:r>
              <a:rPr lang="en-US" altLang="zh-CN" sz="2500" dirty="0" err="1"/>
              <a:t>usb</a:t>
            </a:r>
            <a:r>
              <a:rPr lang="en-US" altLang="zh-CN" sz="2500" dirty="0"/>
              <a:t>",ATTRS{</a:t>
            </a:r>
            <a:r>
              <a:rPr lang="en-US" altLang="zh-CN" sz="2500" dirty="0" err="1"/>
              <a:t>idVendor</a:t>
            </a:r>
            <a:r>
              <a:rPr lang="en-US" altLang="zh-CN" sz="2500" dirty="0"/>
              <a:t>}=="5986" ,ATTRS{</a:t>
            </a:r>
            <a:r>
              <a:rPr lang="en-US" altLang="zh-CN" sz="2500" dirty="0" err="1"/>
              <a:t>idProduct</a:t>
            </a:r>
            <a:r>
              <a:rPr lang="en-US" altLang="zh-CN" sz="2500" dirty="0"/>
              <a:t>}=="066d",KERNELS=="1-11",NAME="video0",SYMLINK+="</a:t>
            </a:r>
            <a:r>
              <a:rPr lang="en-US" altLang="zh-CN" sz="2500" dirty="0" err="1"/>
              <a:t>videoA</a:t>
            </a:r>
            <a:r>
              <a:rPr lang="en-US" altLang="zh-CN" sz="2500" dirty="0"/>
              <a:t>“</a:t>
            </a:r>
          </a:p>
          <a:p>
            <a:pPr>
              <a:lnSpc>
                <a:spcPct val="120000"/>
              </a:lnSpc>
            </a:pPr>
            <a:r>
              <a:rPr lang="zh-CN" altLang="en-US" sz="2900" dirty="0"/>
              <a:t>其中等号右边的值使用</a:t>
            </a:r>
            <a:r>
              <a:rPr lang="en-US" altLang="zh-CN" sz="2900" dirty="0" err="1"/>
              <a:t>udevadm</a:t>
            </a:r>
            <a:r>
              <a:rPr lang="en-US" altLang="zh-CN" sz="2900" dirty="0"/>
              <a:t> info -a /dev/video0</a:t>
            </a:r>
            <a:r>
              <a:rPr lang="zh-CN" altLang="en-US" sz="2900" dirty="0"/>
              <a:t>命令查看</a:t>
            </a:r>
            <a:r>
              <a:rPr lang="en-US" altLang="zh-CN" sz="2900" dirty="0"/>
              <a:t>,</a:t>
            </a:r>
            <a:r>
              <a:rPr lang="zh-CN" altLang="en-US" sz="2900" dirty="0"/>
              <a:t>上面一行将电脑编号</a:t>
            </a:r>
            <a:r>
              <a:rPr lang="en-US" altLang="zh-CN" sz="2900" dirty="0"/>
              <a:t>1-11</a:t>
            </a:r>
            <a:r>
              <a:rPr lang="zh-CN" altLang="en-US" sz="2900" dirty="0"/>
              <a:t>的</a:t>
            </a:r>
            <a:r>
              <a:rPr lang="en-US" altLang="zh-CN" sz="2900" dirty="0" err="1"/>
              <a:t>usb</a:t>
            </a:r>
            <a:r>
              <a:rPr lang="zh-CN" altLang="en-US" sz="2900" dirty="0"/>
              <a:t>连接的</a:t>
            </a:r>
            <a:r>
              <a:rPr lang="en-US" altLang="zh-CN" sz="2900" dirty="0" err="1"/>
              <a:t>idVendor</a:t>
            </a:r>
            <a:r>
              <a:rPr lang="zh-CN" altLang="en-US" sz="2900" dirty="0"/>
              <a:t>为</a:t>
            </a:r>
            <a:r>
              <a:rPr lang="en-US" altLang="zh-CN" sz="2900" dirty="0"/>
              <a:t>5986</a:t>
            </a:r>
            <a:r>
              <a:rPr lang="zh-CN" altLang="en-US" sz="2900" dirty="0"/>
              <a:t>，</a:t>
            </a:r>
            <a:r>
              <a:rPr lang="en-US" altLang="zh-CN" sz="2900" dirty="0" err="1"/>
              <a:t>idProduct</a:t>
            </a:r>
            <a:r>
              <a:rPr lang="zh-CN" altLang="en-US" sz="2900" dirty="0"/>
              <a:t>为</a:t>
            </a:r>
            <a:r>
              <a:rPr lang="en-US" altLang="zh-CN" sz="2900" dirty="0"/>
              <a:t>066d</a:t>
            </a:r>
            <a:r>
              <a:rPr lang="zh-CN" altLang="en-US" sz="2900" dirty="0"/>
              <a:t>的设备命名为</a:t>
            </a:r>
            <a:r>
              <a:rPr lang="en-US" altLang="zh-CN" sz="2900" dirty="0" err="1"/>
              <a:t>videoA</a:t>
            </a:r>
            <a:endParaRPr lang="en-US" altLang="zh-CN" sz="2900" dirty="0"/>
          </a:p>
          <a:p>
            <a:pPr>
              <a:lnSpc>
                <a:spcPct val="120000"/>
              </a:lnSpc>
            </a:pPr>
            <a:r>
              <a:rPr lang="en-US" altLang="zh-CN" sz="2900" dirty="0"/>
              <a:t>2.</a:t>
            </a:r>
            <a:r>
              <a:rPr lang="zh-CN" altLang="en-US" sz="2900" dirty="0"/>
              <a:t>然后执行</a:t>
            </a:r>
            <a:r>
              <a:rPr lang="en-US" altLang="zh-CN" sz="2900" dirty="0" err="1"/>
              <a:t>sudo</a:t>
            </a:r>
            <a:r>
              <a:rPr lang="en-US" altLang="zh-CN" sz="2900" dirty="0"/>
              <a:t> </a:t>
            </a:r>
            <a:r>
              <a:rPr lang="en-US" altLang="zh-CN" sz="2900" dirty="0" err="1"/>
              <a:t>chmod</a:t>
            </a:r>
            <a:r>
              <a:rPr lang="en-US" altLang="zh-CN" sz="2900" dirty="0"/>
              <a:t> +x /</a:t>
            </a:r>
            <a:r>
              <a:rPr lang="en-US" altLang="zh-CN" sz="2900" dirty="0" err="1"/>
              <a:t>etc</a:t>
            </a:r>
            <a:r>
              <a:rPr lang="en-US" altLang="zh-CN" sz="2900" dirty="0"/>
              <a:t>/</a:t>
            </a:r>
            <a:r>
              <a:rPr lang="en-US" altLang="zh-CN" sz="2900" dirty="0" err="1"/>
              <a:t>udev</a:t>
            </a:r>
            <a:r>
              <a:rPr lang="en-US" altLang="zh-CN" sz="2900" dirty="0"/>
              <a:t>/</a:t>
            </a:r>
            <a:r>
              <a:rPr lang="en-US" altLang="zh-CN" sz="2900" dirty="0" err="1"/>
              <a:t>rules.d</a:t>
            </a:r>
            <a:r>
              <a:rPr lang="en-US" altLang="zh-CN" sz="2900" dirty="0"/>
              <a:t>/51-myrules.rules</a:t>
            </a:r>
            <a:r>
              <a:rPr lang="zh-CN" altLang="en-US" sz="2900" dirty="0"/>
              <a:t>添加可执行权限</a:t>
            </a:r>
          </a:p>
          <a:p>
            <a:pPr>
              <a:lnSpc>
                <a:spcPct val="120000"/>
              </a:lnSpc>
            </a:pPr>
            <a:r>
              <a:rPr lang="en-US" altLang="zh-CN" sz="2900" dirty="0"/>
              <a:t>3.</a:t>
            </a:r>
            <a:r>
              <a:rPr lang="zh-CN" altLang="en-US" sz="2900" dirty="0"/>
              <a:t>插拔相机，执行</a:t>
            </a:r>
            <a:r>
              <a:rPr lang="en-US" altLang="zh-CN" sz="2900" dirty="0"/>
              <a:t>ls /dev/</a:t>
            </a:r>
            <a:r>
              <a:rPr lang="zh-CN" altLang="en-US" sz="2900" dirty="0"/>
              <a:t>看看有没有对应的设备（例如上面的</a:t>
            </a:r>
            <a:r>
              <a:rPr lang="en-US" altLang="zh-CN" sz="2900" dirty="0" err="1"/>
              <a:t>videoA</a:t>
            </a:r>
            <a:r>
              <a:rPr lang="zh-CN" altLang="en-US" sz="2900" dirty="0"/>
              <a:t>）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5A371F-6541-4EDB-A3E3-9CE8788E4179}"/>
              </a:ext>
            </a:extLst>
          </p:cNvPr>
          <p:cNvSpPr txBox="1">
            <a:spLocks/>
          </p:cNvSpPr>
          <p:nvPr/>
        </p:nvSpPr>
        <p:spPr>
          <a:xfrm>
            <a:off x="370514" y="361744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时间、串口、自启动等</a:t>
            </a:r>
          </a:p>
        </p:txBody>
      </p:sp>
    </p:spTree>
    <p:extLst>
      <p:ext uri="{BB962C8B-B14F-4D97-AF65-F5344CB8AC3E}">
        <p14:creationId xmlns:p14="http://schemas.microsoft.com/office/powerpoint/2010/main" val="1252218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B75A3BC-583A-414C-9197-ABAEC76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7" y="386911"/>
            <a:ext cx="10515600" cy="64391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IDE</a:t>
            </a:r>
            <a:endParaRPr lang="zh-CN" altLang="en-US" sz="3200" dirty="0"/>
          </a:p>
        </p:txBody>
      </p:sp>
      <p:pic>
        <p:nvPicPr>
          <p:cNvPr id="5" name="Picture 2" descr="查看源图像">
            <a:extLst>
              <a:ext uri="{FF2B5EF4-FFF2-40B4-BE49-F238E27FC236}">
                <a16:creationId xmlns:a16="http://schemas.microsoft.com/office/drawing/2014/main" id="{101C6E8B-6D73-4995-A88C-A8287CB986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35" y="2058019"/>
            <a:ext cx="2203588" cy="22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查看源图像">
            <a:extLst>
              <a:ext uri="{FF2B5EF4-FFF2-40B4-BE49-F238E27FC236}">
                <a16:creationId xmlns:a16="http://schemas.microsoft.com/office/drawing/2014/main" id="{A0D86420-A8DC-415A-BA0A-B244FFF6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613" y="2234208"/>
            <a:ext cx="1851210" cy="18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8FD5CB0-B947-4B92-B8CE-45017F237566}"/>
              </a:ext>
            </a:extLst>
          </p:cNvPr>
          <p:cNvSpPr txBox="1">
            <a:spLocks/>
          </p:cNvSpPr>
          <p:nvPr/>
        </p:nvSpPr>
        <p:spPr>
          <a:xfrm>
            <a:off x="2231956" y="4989751"/>
            <a:ext cx="1984345" cy="109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功能强大</a:t>
            </a:r>
            <a:endParaRPr lang="en-US" altLang="zh-CN" dirty="0"/>
          </a:p>
          <a:p>
            <a:r>
              <a:rPr lang="zh-CN" altLang="en-US" dirty="0"/>
              <a:t>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41D83-0B19-4393-BB57-5A04EF4DA7AD}"/>
              </a:ext>
            </a:extLst>
          </p:cNvPr>
          <p:cNvSpPr txBox="1">
            <a:spLocks/>
          </p:cNvSpPr>
          <p:nvPr/>
        </p:nvSpPr>
        <p:spPr>
          <a:xfrm>
            <a:off x="7611613" y="4989750"/>
            <a:ext cx="2421620" cy="109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方便</a:t>
            </a:r>
            <a:endParaRPr lang="en-US" altLang="zh-CN" dirty="0"/>
          </a:p>
          <a:p>
            <a:r>
              <a:rPr lang="zh-CN" altLang="en-US" dirty="0"/>
              <a:t>文本编辑器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65590F2-95CC-4D59-8D6E-239DD593C339}"/>
              </a:ext>
            </a:extLst>
          </p:cNvPr>
          <p:cNvSpPr txBox="1">
            <a:spLocks/>
          </p:cNvSpPr>
          <p:nvPr/>
        </p:nvSpPr>
        <p:spPr>
          <a:xfrm>
            <a:off x="2703594" y="4277613"/>
            <a:ext cx="1113397" cy="462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clion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9760629-B5C1-414F-8EBF-6E981453C008}"/>
              </a:ext>
            </a:extLst>
          </p:cNvPr>
          <p:cNvSpPr txBox="1">
            <a:spLocks/>
          </p:cNvSpPr>
          <p:nvPr/>
        </p:nvSpPr>
        <p:spPr>
          <a:xfrm>
            <a:off x="7981667" y="4218772"/>
            <a:ext cx="1304987" cy="57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vscode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74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5C6B-DAD6-4DD1-9AD3-A95184EF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7" y="1214438"/>
            <a:ext cx="10287786" cy="238760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567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49F37-8333-492E-820C-C7CEFB0E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7" y="0"/>
            <a:ext cx="10515600" cy="1325563"/>
          </a:xfrm>
        </p:spPr>
        <p:txBody>
          <a:bodyPr/>
          <a:lstStyle/>
          <a:p>
            <a:r>
              <a:rPr lang="zh-CN" altLang="en-US" dirty="0"/>
              <a:t>视觉组主要任务（</a:t>
            </a:r>
            <a:r>
              <a:rPr lang="en-US" altLang="zh-CN" dirty="0"/>
              <a:t>RM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0852B40-7A60-44B2-A5EB-F714602D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369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4A31D-CB29-402C-A908-9A4E872D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63" y="301297"/>
            <a:ext cx="11602673" cy="358280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可执行文件</a:t>
            </a:r>
            <a:endParaRPr lang="en-US" altLang="zh-CN" sz="2400" dirty="0"/>
          </a:p>
          <a:p>
            <a:r>
              <a:rPr lang="en-US" altLang="zh-CN" sz="2400" dirty="0"/>
              <a:t>g++ -o test main.cpp</a:t>
            </a:r>
          </a:p>
          <a:p>
            <a:pPr marL="0" indent="0">
              <a:buNone/>
            </a:pPr>
            <a:r>
              <a:rPr lang="zh-CN" altLang="en-US" sz="1600" dirty="0"/>
              <a:t>即可编译源代码生成可执行文件</a:t>
            </a:r>
            <a:r>
              <a:rPr lang="en-US" altLang="zh-CN" sz="1600" dirty="0"/>
              <a:t>test</a:t>
            </a:r>
            <a:r>
              <a:rPr lang="zh-CN" altLang="en-US" sz="1600" dirty="0"/>
              <a:t>；执行可执行文件</a:t>
            </a:r>
            <a:r>
              <a:rPr lang="en-US" altLang="zh-CN" sz="1600" dirty="0"/>
              <a:t>./test</a:t>
            </a:r>
            <a:r>
              <a:rPr lang="zh-CN" altLang="en-US" sz="1600" dirty="0"/>
              <a:t>会输出“</a:t>
            </a:r>
            <a:r>
              <a:rPr lang="en-US" altLang="zh-CN" sz="1600" dirty="0"/>
              <a:t>hello world!”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链接第三方库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600" dirty="0"/>
              <a:t>编译代码时如果用到第三方库（非</a:t>
            </a:r>
            <a:r>
              <a:rPr lang="en-US" altLang="zh-CN" sz="1600" dirty="0" err="1"/>
              <a:t>c++</a:t>
            </a:r>
            <a:r>
              <a:rPr lang="zh-CN" altLang="en-US" sz="1600" dirty="0"/>
              <a:t>标准库），需要告诉编译器第三方库的头文件（</a:t>
            </a:r>
            <a:r>
              <a:rPr lang="en-US" altLang="zh-CN" sz="1600" dirty="0"/>
              <a:t>.h,.hpp</a:t>
            </a:r>
            <a:r>
              <a:rPr lang="zh-CN" altLang="en-US" sz="1600" dirty="0"/>
              <a:t>）和库文件</a:t>
            </a:r>
            <a:r>
              <a:rPr lang="en-US" altLang="zh-CN" sz="1600" dirty="0"/>
              <a:t>(.a</a:t>
            </a:r>
            <a:r>
              <a:rPr lang="zh-CN" altLang="en-US" sz="1600" dirty="0"/>
              <a:t>，</a:t>
            </a:r>
            <a:r>
              <a:rPr lang="en-US" altLang="zh-CN" sz="1600" dirty="0"/>
              <a:t>.so)</a:t>
            </a:r>
            <a:r>
              <a:rPr lang="zh-CN" altLang="en-US" sz="1600" dirty="0"/>
              <a:t>位置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apt</a:t>
            </a:r>
            <a:r>
              <a:rPr lang="zh-CN" altLang="en-US" sz="1600" dirty="0"/>
              <a:t>默认：</a:t>
            </a:r>
            <a:r>
              <a:rPr lang="en-US" altLang="zh-CN" sz="1600" dirty="0" err="1"/>
              <a:t>usr</a:t>
            </a:r>
            <a:r>
              <a:rPr lang="zh-CN" altLang="en-US" sz="1600" dirty="0"/>
              <a:t>下，即头文件放在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/include</a:t>
            </a:r>
            <a:r>
              <a:rPr lang="zh-CN" altLang="en-US" sz="1600" dirty="0"/>
              <a:t>下，库文件放在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/lib</a:t>
            </a:r>
            <a:r>
              <a:rPr lang="zh-CN" altLang="en-US" sz="1600" dirty="0"/>
              <a:t>下，可执行文件放在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</a:t>
            </a:r>
            <a:r>
              <a:rPr lang="zh-CN" altLang="en-US" sz="1600" dirty="0"/>
              <a:t>下；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从源码编译安装（</a:t>
            </a:r>
            <a:r>
              <a:rPr lang="en-US" altLang="zh-CN" sz="1600" dirty="0" err="1"/>
              <a:t>opencv</a:t>
            </a:r>
            <a:r>
              <a:rPr lang="zh-CN" altLang="en-US" sz="1600" dirty="0"/>
              <a:t>等）：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zh-CN" altLang="en-US" sz="1600" dirty="0"/>
              <a:t>下，头文件放在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/local/include</a:t>
            </a:r>
            <a:r>
              <a:rPr lang="zh-CN" altLang="en-US" sz="1600" dirty="0"/>
              <a:t>下，库文件放在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/local/lib</a:t>
            </a:r>
            <a:r>
              <a:rPr lang="zh-CN" altLang="en-US" sz="1600" dirty="0"/>
              <a:t>下，可执行文件放在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/local/bin</a:t>
            </a:r>
            <a:r>
              <a:rPr lang="zh-CN" altLang="en-US" sz="1600" dirty="0"/>
              <a:t>下；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07DED-EB04-455D-9967-328FA1CB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29" y="4036190"/>
            <a:ext cx="8502416" cy="25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84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4F5D7-31B8-48D6-B761-7A864E81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1" y="180568"/>
            <a:ext cx="10419826" cy="725444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cmake</a:t>
            </a:r>
            <a:r>
              <a:rPr lang="zh-CN" altLang="en-US" sz="3600" dirty="0"/>
              <a:t>与</a:t>
            </a:r>
            <a:r>
              <a:rPr lang="en-US" altLang="zh-CN" sz="3600" dirty="0" err="1"/>
              <a:t>makefile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22548-93B9-46CD-8D43-E113360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6" y="1116959"/>
            <a:ext cx="11745287" cy="446172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makefile</a:t>
            </a:r>
            <a:r>
              <a:rPr lang="zh-CN" altLang="en-US" sz="2400" dirty="0"/>
              <a:t>关系到了整个工程的编译规则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一个工程中的源文件不计数，其按类型、功能、模块分别放在若干个目录中，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定义了一系列的规则来指定，哪些文件需要先编译，哪些文件需要后编译，哪些文件需要重新编译，甚至于进行更复杂的功能操作，因为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就像一个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脚本一样，其中也可以执行操作系统的命令。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自动化编译”：一旦写好，需要一个</a:t>
            </a:r>
            <a:r>
              <a:rPr lang="en-US" altLang="zh-CN" sz="2400" dirty="0"/>
              <a:t>make</a:t>
            </a:r>
            <a:r>
              <a:rPr lang="zh-CN" altLang="en-US" sz="2400" dirty="0"/>
              <a:t>命令，整个工程完全自动编译。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zh-CN" altLang="en-US" sz="2400" dirty="0"/>
              <a:t>不同的 </a:t>
            </a:r>
            <a:r>
              <a:rPr lang="en-US" altLang="zh-CN" sz="2400" dirty="0"/>
              <a:t>Make </a:t>
            </a:r>
            <a:r>
              <a:rPr lang="zh-CN" altLang="en-US" sz="2400" dirty="0"/>
              <a:t>工具遵循着不同的规范和标准，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</a:t>
            </a:r>
            <a:r>
              <a:rPr lang="zh-CN" altLang="en-US" sz="2400" dirty="0"/>
              <a:t>格式千差万别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CN" sz="2400" dirty="0" err="1"/>
              <a:t>cmake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C5A48-335C-4509-9677-24E04762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70" y="5103040"/>
            <a:ext cx="7676560" cy="15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7904B-8B1B-4B73-A136-9B629793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97" y="262156"/>
            <a:ext cx="11730606" cy="60987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使用了</a:t>
            </a:r>
            <a:r>
              <a:rPr lang="en-US" altLang="zh-CN" sz="2400" dirty="0"/>
              <a:t>opencv,CMakeLists.txt</a:t>
            </a:r>
            <a:r>
              <a:rPr lang="zh-CN" altLang="en-US" sz="2400" dirty="0"/>
              <a:t>如图，使用</a:t>
            </a:r>
            <a:r>
              <a:rPr lang="en-US" altLang="zh-CN" sz="2400" dirty="0" err="1"/>
              <a:t>find_package</a:t>
            </a:r>
            <a:r>
              <a:rPr lang="zh-CN" altLang="en-US" sz="2400" dirty="0"/>
              <a:t>查找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库</a:t>
            </a:r>
            <a:endParaRPr lang="en-US" altLang="zh-CN" sz="2400" dirty="0"/>
          </a:p>
          <a:p>
            <a:r>
              <a:rPr lang="en-US" altLang="zh-CN" sz="2400" dirty="0" err="1"/>
              <a:t>find_package</a:t>
            </a:r>
            <a:r>
              <a:rPr lang="zh-CN" altLang="en-US" sz="2400" dirty="0"/>
              <a:t>原理</a:t>
            </a:r>
            <a:endParaRPr lang="en-US" altLang="zh-CN" sz="2400" dirty="0"/>
          </a:p>
          <a:p>
            <a:r>
              <a:rPr lang="en-US" altLang="zh-CN" sz="2400" dirty="0" err="1"/>
              <a:t>find_package</a:t>
            </a:r>
            <a:r>
              <a:rPr lang="en-US" altLang="zh-CN" sz="2400" dirty="0"/>
              <a:t>(ABCD)</a:t>
            </a:r>
            <a:r>
              <a:rPr lang="zh-CN" altLang="en-US" sz="2400" dirty="0"/>
              <a:t>命令会在某些路径下查找</a:t>
            </a:r>
            <a:r>
              <a:rPr lang="en-US" altLang="zh-CN" sz="2400" dirty="0" err="1"/>
              <a:t>ABCDConfig.cmake</a:t>
            </a:r>
            <a:r>
              <a:rPr lang="zh-CN" altLang="en-US" sz="2400" dirty="0"/>
              <a:t>文件然后根据该文件得到</a:t>
            </a:r>
            <a:r>
              <a:rPr lang="en-US" altLang="zh-CN" sz="2400" dirty="0"/>
              <a:t>ABCD</a:t>
            </a:r>
            <a:r>
              <a:rPr lang="zh-CN" altLang="en-US" sz="2400" dirty="0"/>
              <a:t>库的相关信息，并设置一些变量保存头文件路径等信息。</a:t>
            </a:r>
            <a:endParaRPr lang="en-US" altLang="zh-CN" sz="2400" dirty="0"/>
          </a:p>
          <a:p>
            <a:r>
              <a:rPr lang="en-US" altLang="zh-CN" sz="2400" dirty="0" err="1"/>
              <a:t>find_package</a:t>
            </a:r>
            <a:r>
              <a:rPr lang="zh-CN" altLang="en-US" sz="2400" dirty="0"/>
              <a:t>查找路径</a:t>
            </a:r>
            <a:r>
              <a:rPr lang="en-US" altLang="zh-CN" sz="2400" dirty="0"/>
              <a:t>: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/local/share/</a:t>
            </a:r>
            <a:r>
              <a:rPr lang="en-US" altLang="zh-CN" sz="2400" dirty="0" err="1"/>
              <a:t>cmake</a:t>
            </a:r>
            <a:r>
              <a:rPr lang="en-US" altLang="zh-CN" sz="2400" dirty="0"/>
              <a:t>/</a:t>
            </a:r>
            <a:r>
              <a:rPr lang="zh-CN" altLang="en-US" sz="2400" dirty="0"/>
              <a:t>等，可以在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zh-CN" altLang="en-US" sz="2400" dirty="0"/>
              <a:t>目录下搜索</a:t>
            </a:r>
            <a:r>
              <a:rPr lang="en-US" altLang="zh-CN" sz="2400" dirty="0" err="1"/>
              <a:t>Config.cmake</a:t>
            </a:r>
            <a:r>
              <a:rPr lang="zh-CN" altLang="en-US" sz="2400" dirty="0"/>
              <a:t>即可找到所有支持</a:t>
            </a:r>
            <a:r>
              <a:rPr lang="en-US" altLang="zh-CN" sz="2400" dirty="0" err="1"/>
              <a:t>find_package</a:t>
            </a:r>
            <a:r>
              <a:rPr lang="zh-CN" altLang="en-US" sz="2400" dirty="0"/>
              <a:t>的库。</a:t>
            </a:r>
            <a:endParaRPr lang="en-US" altLang="zh-CN" sz="2400" dirty="0"/>
          </a:p>
          <a:p>
            <a:r>
              <a:rPr lang="zh-CN" altLang="en-US" sz="2400" dirty="0"/>
              <a:t>第四行为包含头文件，即包含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库的头文件</a:t>
            </a:r>
            <a:r>
              <a:rPr lang="en-US" altLang="zh-CN" sz="2400" dirty="0" err="1"/>
              <a:t>OpenCV_INCLUDE_DIRS</a:t>
            </a:r>
            <a:r>
              <a:rPr lang="zh-CN" altLang="en-US" sz="2400" dirty="0"/>
              <a:t>即为</a:t>
            </a:r>
            <a:r>
              <a:rPr lang="en-US" altLang="zh-CN" sz="2400" dirty="0" err="1"/>
              <a:t>find_package</a:t>
            </a:r>
            <a:r>
              <a:rPr lang="zh-CN" altLang="en-US" sz="2400" dirty="0"/>
              <a:t>命令设置的保存库文件路径的变量；</a:t>
            </a:r>
            <a:endParaRPr lang="en-US" altLang="zh-CN" sz="2400" dirty="0"/>
          </a:p>
          <a:p>
            <a:r>
              <a:rPr lang="zh-CN" altLang="en-US" sz="2400" dirty="0"/>
              <a:t>第六行为连接库文件，即链接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的库文件，</a:t>
            </a:r>
            <a:r>
              <a:rPr lang="en-US" altLang="zh-CN" sz="2400" dirty="0" err="1"/>
              <a:t>OpenCV_LIBS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find_package</a:t>
            </a:r>
            <a:r>
              <a:rPr lang="zh-CN" altLang="en-US" sz="2400" dirty="0"/>
              <a:t>命令设置的保存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库文件的路径的变量。他们可以在</a:t>
            </a:r>
            <a:r>
              <a:rPr lang="en-US" altLang="zh-CN" sz="2400" dirty="0" err="1"/>
              <a:t>OpenCVConfig.cmake</a:t>
            </a:r>
            <a:r>
              <a:rPr lang="zh-CN" altLang="en-US" sz="2400" dirty="0"/>
              <a:t>开头看见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92828-A9F1-4E74-9C9A-6E5C0377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03" y="4396210"/>
            <a:ext cx="5471446" cy="23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60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DE3FE5C-3932-4EBD-9A4E-DEB0E2E0D83F}"/>
              </a:ext>
            </a:extLst>
          </p:cNvPr>
          <p:cNvSpPr txBox="1">
            <a:spLocks/>
          </p:cNvSpPr>
          <p:nvPr/>
        </p:nvSpPr>
        <p:spPr>
          <a:xfrm>
            <a:off x="269846" y="235909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编码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5FB054-8543-496E-8EAD-D9CDD31A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60" y="879826"/>
            <a:ext cx="8811958" cy="5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E1286F-6E6D-4FB9-9E80-3186AA3F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85285"/>
            <a:ext cx="10202699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16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30D1B8-C5CB-44F9-B1F5-5885DE56B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3" y="178266"/>
            <a:ext cx="10404238" cy="6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1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F6E507-CE03-4A38-A2CE-05EAC286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61" y="232603"/>
            <a:ext cx="9742596" cy="65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9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EF630-7357-49F6-97B0-28FDF5C8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4" y="1585522"/>
            <a:ext cx="11384559" cy="4932724"/>
          </a:xfrm>
        </p:spPr>
        <p:txBody>
          <a:bodyPr>
            <a:normAutofit/>
          </a:bodyPr>
          <a:lstStyle/>
          <a:p>
            <a:r>
              <a:rPr lang="zh-CN" altLang="en-US" dirty="0"/>
              <a:t>面向过程</a:t>
            </a:r>
            <a:endParaRPr lang="en-US" altLang="zh-CN" dirty="0"/>
          </a:p>
          <a:p>
            <a:r>
              <a:rPr lang="zh-CN" altLang="en-US" dirty="0"/>
              <a:t>分析出解决问题所需要的步骤，然后用函数把这些步骤一步一步实现。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例如五子棋，面向过程的设计思路就是首先分析问题的步骤：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、开始游戏，</a:t>
            </a:r>
            <a:r>
              <a:rPr lang="en-US" altLang="zh-CN" dirty="0"/>
              <a:t>2</a:t>
            </a:r>
            <a:r>
              <a:rPr lang="zh-CN" altLang="en-US" dirty="0"/>
              <a:t>、黑子先走，</a:t>
            </a:r>
            <a:r>
              <a:rPr lang="en-US" altLang="zh-CN" dirty="0"/>
              <a:t>3</a:t>
            </a:r>
            <a:r>
              <a:rPr lang="zh-CN" altLang="en-US" dirty="0"/>
              <a:t>、绘制画面，</a:t>
            </a:r>
            <a:r>
              <a:rPr lang="en-US" altLang="zh-CN" dirty="0"/>
              <a:t>4</a:t>
            </a:r>
            <a:r>
              <a:rPr lang="zh-CN" altLang="en-US" dirty="0"/>
              <a:t>、判断输赢，</a:t>
            </a:r>
            <a:r>
              <a:rPr lang="en-US" altLang="zh-CN" dirty="0"/>
              <a:t>5</a:t>
            </a:r>
            <a:r>
              <a:rPr lang="zh-CN" altLang="en-US" dirty="0"/>
              <a:t>、轮到白子，</a:t>
            </a:r>
            <a:r>
              <a:rPr lang="en-US" altLang="zh-CN" dirty="0"/>
              <a:t>6</a:t>
            </a:r>
            <a:r>
              <a:rPr lang="zh-CN" altLang="en-US" dirty="0"/>
              <a:t>、绘制画面，</a:t>
            </a:r>
            <a:r>
              <a:rPr lang="en-US" altLang="zh-CN" dirty="0"/>
              <a:t>7</a:t>
            </a:r>
            <a:r>
              <a:rPr lang="zh-CN" altLang="en-US" dirty="0"/>
              <a:t>、判断输赢，</a:t>
            </a:r>
            <a:r>
              <a:rPr lang="en-US" altLang="zh-CN" dirty="0"/>
              <a:t>8</a:t>
            </a:r>
            <a:r>
              <a:rPr lang="zh-CN" altLang="en-US" dirty="0"/>
              <a:t>、返回步骤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r>
              <a:rPr lang="en-US" altLang="zh-CN" dirty="0"/>
              <a:t>9</a:t>
            </a:r>
            <a:r>
              <a:rPr lang="zh-CN" altLang="en-US" dirty="0"/>
              <a:t>、输出最后结果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面向对象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面向对象是把构成问题事务分解成各个对象，建立对象的目的不是为了完成一个步骤，而是为了描叙某个事物在整个解决问题的步骤中的行为。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整个五子棋可以分为：</a:t>
            </a:r>
            <a:r>
              <a:rPr lang="en-US" altLang="zh-CN" dirty="0"/>
              <a:t>1</a:t>
            </a:r>
            <a:r>
              <a:rPr lang="zh-CN" altLang="en-US" dirty="0"/>
              <a:t>、黑白双方；</a:t>
            </a:r>
            <a:r>
              <a:rPr lang="en-US" altLang="zh-CN" dirty="0"/>
              <a:t>2</a:t>
            </a:r>
            <a:r>
              <a:rPr lang="zh-CN" altLang="en-US" dirty="0"/>
              <a:t>、棋盘系统；</a:t>
            </a:r>
            <a:r>
              <a:rPr lang="en-US" altLang="zh-CN" dirty="0"/>
              <a:t>3</a:t>
            </a:r>
            <a:r>
              <a:rPr lang="zh-CN" altLang="en-US" dirty="0"/>
              <a:t>、规则系统；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69589B-033C-4ACB-9636-76F6CFE09796}"/>
              </a:ext>
            </a:extLst>
          </p:cNvPr>
          <p:cNvSpPr txBox="1">
            <a:spLocks/>
          </p:cNvSpPr>
          <p:nvPr/>
        </p:nvSpPr>
        <p:spPr>
          <a:xfrm>
            <a:off x="236290" y="445633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面向对象 </a:t>
            </a:r>
            <a:r>
              <a:rPr lang="en-US" altLang="zh-CN" sz="3200" dirty="0"/>
              <a:t>vs </a:t>
            </a:r>
            <a:r>
              <a:rPr lang="zh-CN" altLang="en-US" sz="3200" dirty="0"/>
              <a:t>面向过程</a:t>
            </a:r>
          </a:p>
        </p:txBody>
      </p:sp>
    </p:spTree>
    <p:extLst>
      <p:ext uri="{BB962C8B-B14F-4D97-AF65-F5344CB8AC3E}">
        <p14:creationId xmlns:p14="http://schemas.microsoft.com/office/powerpoint/2010/main" val="1950088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EF630-7357-49F6-97B0-28FDF5C8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20" y="5285126"/>
            <a:ext cx="11384559" cy="64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文件名不一定是</a:t>
            </a:r>
            <a:r>
              <a:rPr lang="en-US" altLang="zh-CN" dirty="0"/>
              <a:t>.h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，也可能是</a:t>
            </a:r>
            <a:r>
              <a:rPr lang="en-US" altLang="zh-CN" dirty="0"/>
              <a:t>.</a:t>
            </a:r>
            <a:r>
              <a:rPr lang="en-US" altLang="zh-CN" dirty="0" err="1"/>
              <a:t>hpp</a:t>
            </a:r>
            <a:r>
              <a:rPr lang="zh-CN" altLang="en-US" dirty="0"/>
              <a:t>，或者没有扩展名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69589B-033C-4ACB-9636-76F6CFE09796}"/>
              </a:ext>
            </a:extLst>
          </p:cNvPr>
          <p:cNvSpPr txBox="1">
            <a:spLocks/>
          </p:cNvSpPr>
          <p:nvPr/>
        </p:nvSpPr>
        <p:spPr>
          <a:xfrm>
            <a:off x="236290" y="445633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C++ </a:t>
            </a:r>
            <a:r>
              <a:rPr lang="zh-CN" altLang="en-US" sz="3200" dirty="0"/>
              <a:t>代码的基本形式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BE37D8-B3B5-434D-9E19-4D3AB052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94" y="2286539"/>
            <a:ext cx="8615495" cy="228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64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EF630-7357-49F6-97B0-28FDF5C8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53" y="1406382"/>
            <a:ext cx="4282579" cy="213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#ifndef __MYCLASS__</a:t>
            </a:r>
          </a:p>
          <a:p>
            <a:pPr marL="0" indent="0">
              <a:buNone/>
            </a:pPr>
            <a:r>
              <a:rPr lang="en-US" altLang="zh-CN" dirty="0"/>
              <a:t>#define __MYCLASS__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#endif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248F8E5-24CD-49BF-AECD-94B5D8A21ADB}"/>
              </a:ext>
            </a:extLst>
          </p:cNvPr>
          <p:cNvSpPr txBox="1">
            <a:spLocks/>
          </p:cNvSpPr>
          <p:nvPr/>
        </p:nvSpPr>
        <p:spPr>
          <a:xfrm>
            <a:off x="271710" y="484526"/>
            <a:ext cx="4282579" cy="213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/>
              <a:t>防御式声明</a:t>
            </a:r>
            <a:endParaRPr lang="en-US" altLang="zh-CN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F8A14-89EF-4A18-AD69-0DC3A735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40" y="481435"/>
            <a:ext cx="7740701" cy="58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1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4C0A422-2561-4BFC-8B73-77E16B37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视觉组主要任务（</a:t>
            </a:r>
            <a:r>
              <a:rPr lang="en-US" altLang="zh-CN" dirty="0"/>
              <a:t>RC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66D8F3-FD1B-4278-BC6D-5F890DF154CE}"/>
              </a:ext>
            </a:extLst>
          </p:cNvPr>
          <p:cNvSpPr txBox="1"/>
          <p:nvPr/>
        </p:nvSpPr>
        <p:spPr>
          <a:xfrm>
            <a:off x="1040235" y="2521059"/>
            <a:ext cx="4890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2800" dirty="0"/>
              <a:t>RC</a:t>
            </a:r>
            <a:r>
              <a:rPr lang="zh-CN" altLang="en-US" sz="2800" dirty="0"/>
              <a:t>视觉组的项目是和每年的比赛题目强相关的，包括但不限于多传感器耦合，识别，拟合，定位，神经网络训练等。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372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2F8A14-89EF-4A18-AD69-0DC3A735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940" y="721664"/>
            <a:ext cx="7740701" cy="589203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1C45482-707E-421B-8853-B88B036B8DD1}"/>
              </a:ext>
            </a:extLst>
          </p:cNvPr>
          <p:cNvSpPr txBox="1">
            <a:spLocks/>
          </p:cNvSpPr>
          <p:nvPr/>
        </p:nvSpPr>
        <p:spPr>
          <a:xfrm>
            <a:off x="261457" y="24429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Inline</a:t>
            </a:r>
            <a:r>
              <a:rPr lang="zh-CN" altLang="en-US" sz="3200" dirty="0"/>
              <a:t>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8CF8C-7C9F-4022-9BEC-E726FF1C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3848"/>
            <a:ext cx="4311940" cy="5525291"/>
          </a:xfrm>
        </p:spPr>
        <p:txBody>
          <a:bodyPr>
            <a:normAutofit lnSpcReduction="10000"/>
          </a:bodyPr>
          <a:lstStyle/>
          <a:p>
            <a:r>
              <a:rPr lang="zh-CN" altLang="en-US" sz="2900" b="1" i="0" dirty="0">
                <a:solidFill>
                  <a:srgbClr val="4D4D4D"/>
                </a:solidFill>
                <a:effectLst/>
                <a:latin typeface="-apple-system"/>
              </a:rPr>
              <a:t>避免频繁调用函数对栈内存重复开辟所带来的消耗</a:t>
            </a:r>
            <a:r>
              <a:rPr lang="zh-CN" altLang="en-US" sz="29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sz="29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sz="29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2900" b="1" i="0" dirty="0">
                <a:solidFill>
                  <a:srgbClr val="4F4F4F"/>
                </a:solidFill>
                <a:effectLst/>
                <a:latin typeface="PingFang SC"/>
              </a:rPr>
              <a:t>inline</a:t>
            </a:r>
            <a:r>
              <a:rPr lang="zh-CN" altLang="en-US" sz="2900" b="1" i="0" dirty="0">
                <a:solidFill>
                  <a:srgbClr val="4F4F4F"/>
                </a:solidFill>
                <a:effectLst/>
                <a:latin typeface="PingFang SC"/>
              </a:rPr>
              <a:t>仅是一个对编译器的建议，有限制（建议放在头文件中）</a:t>
            </a:r>
            <a:endParaRPr lang="en-US" altLang="zh-CN" sz="2900" b="1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en-US" altLang="zh-CN" sz="29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2900" b="1" i="0" dirty="0">
                <a:solidFill>
                  <a:srgbClr val="4F4F4F"/>
                </a:solidFill>
                <a:effectLst/>
                <a:latin typeface="PingFang SC"/>
              </a:rPr>
              <a:t>inline </a:t>
            </a:r>
            <a:r>
              <a:rPr lang="zh-CN" altLang="en-US" sz="2900" b="1" i="0" dirty="0">
                <a:solidFill>
                  <a:srgbClr val="4F4F4F"/>
                </a:solidFill>
                <a:effectLst/>
                <a:latin typeface="PingFang SC"/>
              </a:rPr>
              <a:t>是一种“用于实现的关键字”</a:t>
            </a:r>
            <a:endParaRPr lang="en-US" altLang="zh-CN" sz="2900" b="1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en-US" altLang="zh-CN" sz="2900" dirty="0"/>
          </a:p>
          <a:p>
            <a:r>
              <a:rPr lang="zh-CN" altLang="en-US" sz="2900" b="1" i="0" dirty="0">
                <a:solidFill>
                  <a:srgbClr val="4F4F4F"/>
                </a:solidFill>
                <a:effectLst/>
                <a:latin typeface="PingFang SC"/>
              </a:rPr>
              <a:t>慎用</a:t>
            </a:r>
            <a:r>
              <a:rPr lang="en-US" altLang="zh-CN" sz="2900" b="1" i="0" dirty="0">
                <a:solidFill>
                  <a:srgbClr val="4F4F4F"/>
                </a:solidFill>
                <a:effectLst/>
                <a:latin typeface="PingFang SC"/>
              </a:rPr>
              <a:t>inline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43F662-074D-49AD-B8D2-571B72E6AC8C}"/>
              </a:ext>
            </a:extLst>
          </p:cNvPr>
          <p:cNvSpPr/>
          <p:nvPr/>
        </p:nvSpPr>
        <p:spPr>
          <a:xfrm>
            <a:off x="4689446" y="3057385"/>
            <a:ext cx="4311941" cy="578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7C79EB-2BF1-4687-85CC-0E76BA58438A}"/>
              </a:ext>
            </a:extLst>
          </p:cNvPr>
          <p:cNvSpPr/>
          <p:nvPr/>
        </p:nvSpPr>
        <p:spPr>
          <a:xfrm>
            <a:off x="4765647" y="2508712"/>
            <a:ext cx="519418" cy="360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32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2F8A14-89EF-4A18-AD69-0DC3A735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940" y="721664"/>
            <a:ext cx="7740701" cy="589203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1C45482-707E-421B-8853-B88B036B8DD1}"/>
              </a:ext>
            </a:extLst>
          </p:cNvPr>
          <p:cNvSpPr txBox="1">
            <a:spLocks/>
          </p:cNvSpPr>
          <p:nvPr/>
        </p:nvSpPr>
        <p:spPr>
          <a:xfrm>
            <a:off x="261457" y="24429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访问级别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43F662-074D-49AD-B8D2-571B72E6AC8C}"/>
              </a:ext>
            </a:extLst>
          </p:cNvPr>
          <p:cNvSpPr/>
          <p:nvPr/>
        </p:nvSpPr>
        <p:spPr>
          <a:xfrm>
            <a:off x="4462943" y="3598877"/>
            <a:ext cx="1191237" cy="282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7C79EB-2BF1-4687-85CC-0E76BA58438A}"/>
              </a:ext>
            </a:extLst>
          </p:cNvPr>
          <p:cNvSpPr/>
          <p:nvPr/>
        </p:nvSpPr>
        <p:spPr>
          <a:xfrm>
            <a:off x="4462943" y="1702456"/>
            <a:ext cx="1098958" cy="282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82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1C45482-707E-421B-8853-B88B036B8DD1}"/>
              </a:ext>
            </a:extLst>
          </p:cNvPr>
          <p:cNvSpPr txBox="1">
            <a:spLocks/>
          </p:cNvSpPr>
          <p:nvPr/>
        </p:nvSpPr>
        <p:spPr>
          <a:xfrm>
            <a:off x="261457" y="24429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构造函数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DBB17B-B516-4D69-9BD4-4957D7D9E28D}"/>
              </a:ext>
            </a:extLst>
          </p:cNvPr>
          <p:cNvGrpSpPr/>
          <p:nvPr/>
        </p:nvGrpSpPr>
        <p:grpSpPr>
          <a:xfrm>
            <a:off x="4233185" y="318427"/>
            <a:ext cx="7740701" cy="5892039"/>
            <a:chOff x="5561901" y="566255"/>
            <a:chExt cx="7740701" cy="589203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F2F8A14-89EF-4A18-AD69-0DC3A735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1901" y="566255"/>
              <a:ext cx="7740701" cy="589203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7C79EB-2BF1-4687-85CC-0E76BA58438A}"/>
                </a:ext>
              </a:extLst>
            </p:cNvPr>
            <p:cNvSpPr/>
            <p:nvPr/>
          </p:nvSpPr>
          <p:spPr>
            <a:xfrm>
              <a:off x="6044175" y="1819363"/>
              <a:ext cx="3646755" cy="889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6272B-43A2-402D-9674-1CF2709C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86" y="1060012"/>
            <a:ext cx="3933420" cy="5475012"/>
          </a:xfrm>
        </p:spPr>
        <p:txBody>
          <a:bodyPr/>
          <a:lstStyle/>
          <a:p>
            <a:r>
              <a:rPr lang="zh-CN" altLang="en-US" dirty="0"/>
              <a:t>创建对象时自动调用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initialization list</a:t>
            </a:r>
            <a:r>
              <a:rPr lang="zh-CN" altLang="en-US" dirty="0"/>
              <a:t>：仅有构造函数有（直接初始化，非赋值）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构造函数可以有多个（重载，编译后是两个函数）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EA372F-A345-4244-97D1-423811AA771A}"/>
              </a:ext>
            </a:extLst>
          </p:cNvPr>
          <p:cNvCxnSpPr>
            <a:cxnSpLocks/>
          </p:cNvCxnSpPr>
          <p:nvPr/>
        </p:nvCxnSpPr>
        <p:spPr>
          <a:xfrm flipH="1">
            <a:off x="5612236" y="1291190"/>
            <a:ext cx="926600" cy="353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BAF2CC-6E83-40FA-9582-19ABE5283226}"/>
              </a:ext>
            </a:extLst>
          </p:cNvPr>
          <p:cNvCxnSpPr>
            <a:cxnSpLocks/>
          </p:cNvCxnSpPr>
          <p:nvPr/>
        </p:nvCxnSpPr>
        <p:spPr>
          <a:xfrm flipH="1" flipV="1">
            <a:off x="6283354" y="962344"/>
            <a:ext cx="746621" cy="195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5B542D4F-5007-4262-AF3F-C674B796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85" y="4665398"/>
            <a:ext cx="5696745" cy="2124371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BDE3AC-D682-46EF-A1D7-9A4A1762A7D7}"/>
              </a:ext>
            </a:extLst>
          </p:cNvPr>
          <p:cNvCxnSpPr>
            <a:cxnSpLocks/>
          </p:cNvCxnSpPr>
          <p:nvPr/>
        </p:nvCxnSpPr>
        <p:spPr>
          <a:xfrm flipH="1">
            <a:off x="6469311" y="5192785"/>
            <a:ext cx="1613023" cy="40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CF4451-6D01-42EA-ADD0-1F442AABCDE9}"/>
              </a:ext>
            </a:extLst>
          </p:cNvPr>
          <p:cNvSpPr txBox="1"/>
          <p:nvPr/>
        </p:nvSpPr>
        <p:spPr>
          <a:xfrm>
            <a:off x="8082334" y="4917133"/>
            <a:ext cx="14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默认实参</a:t>
            </a:r>
          </a:p>
        </p:txBody>
      </p:sp>
    </p:spTree>
    <p:extLst>
      <p:ext uri="{BB962C8B-B14F-4D97-AF65-F5344CB8AC3E}">
        <p14:creationId xmlns:p14="http://schemas.microsoft.com/office/powerpoint/2010/main" val="2663522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1C45482-707E-421B-8853-B88B036B8DD1}"/>
              </a:ext>
            </a:extLst>
          </p:cNvPr>
          <p:cNvSpPr txBox="1">
            <a:spLocks/>
          </p:cNvSpPr>
          <p:nvPr/>
        </p:nvSpPr>
        <p:spPr>
          <a:xfrm>
            <a:off x="261457" y="24429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6272B-43A2-402D-9674-1CF2709C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86" y="1060012"/>
            <a:ext cx="3933420" cy="5475012"/>
          </a:xfrm>
        </p:spPr>
        <p:txBody>
          <a:bodyPr/>
          <a:lstStyle/>
          <a:p>
            <a:r>
              <a:rPr lang="zh-CN" altLang="en-US" dirty="0"/>
              <a:t>创建对象时自动调用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initialization list</a:t>
            </a:r>
            <a:r>
              <a:rPr lang="zh-CN" altLang="en-US" dirty="0"/>
              <a:t>：仅有构造函数有（直接初始化，非赋值）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构造函数可以有多个（重载，编译后是两个函数）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不加</a:t>
            </a:r>
            <a:r>
              <a:rPr lang="en-US" altLang="zh-CN" dirty="0"/>
              <a:t>const</a:t>
            </a:r>
            <a:r>
              <a:rPr lang="zh-CN" altLang="en-US" dirty="0"/>
              <a:t>会报错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B542D4F-5007-4262-AF3F-C674B796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85" y="4665398"/>
            <a:ext cx="5696745" cy="2124371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BDE3AC-D682-46EF-A1D7-9A4A1762A7D7}"/>
              </a:ext>
            </a:extLst>
          </p:cNvPr>
          <p:cNvCxnSpPr>
            <a:cxnSpLocks/>
          </p:cNvCxnSpPr>
          <p:nvPr/>
        </p:nvCxnSpPr>
        <p:spPr>
          <a:xfrm flipH="1">
            <a:off x="6469311" y="5192785"/>
            <a:ext cx="1613023" cy="40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CF4451-6D01-42EA-ADD0-1F442AABCDE9}"/>
              </a:ext>
            </a:extLst>
          </p:cNvPr>
          <p:cNvSpPr txBox="1"/>
          <p:nvPr/>
        </p:nvSpPr>
        <p:spPr>
          <a:xfrm>
            <a:off x="8082334" y="4917133"/>
            <a:ext cx="14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默认实参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C91BAF-0275-43BB-A8F8-710800C6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13" y="352549"/>
            <a:ext cx="7740701" cy="589203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BE74162-6ED5-458E-846D-7E9367C12EAA}"/>
              </a:ext>
            </a:extLst>
          </p:cNvPr>
          <p:cNvSpPr/>
          <p:nvPr/>
        </p:nvSpPr>
        <p:spPr>
          <a:xfrm>
            <a:off x="6096000" y="2718032"/>
            <a:ext cx="791361" cy="20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23639F-FD41-4F92-9C9E-E2F8A7434BB3}"/>
              </a:ext>
            </a:extLst>
          </p:cNvPr>
          <p:cNvSpPr/>
          <p:nvPr/>
        </p:nvSpPr>
        <p:spPr>
          <a:xfrm>
            <a:off x="6114176" y="2996267"/>
            <a:ext cx="791361" cy="20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E2E7F9-B355-44D7-9526-0D799B5A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48" y="4809615"/>
            <a:ext cx="3197052" cy="13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1C45482-707E-421B-8853-B88B036B8DD1}"/>
              </a:ext>
            </a:extLst>
          </p:cNvPr>
          <p:cNvSpPr txBox="1">
            <a:spLocks/>
          </p:cNvSpPr>
          <p:nvPr/>
        </p:nvSpPr>
        <p:spPr>
          <a:xfrm>
            <a:off x="261457" y="24429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参数传递  </a:t>
            </a:r>
            <a:r>
              <a:rPr lang="en-US" altLang="zh-CN" sz="3200" u="sng" dirty="0"/>
              <a:t>pass by value </a:t>
            </a:r>
            <a:r>
              <a:rPr lang="en-US" altLang="zh-CN" sz="3200" dirty="0"/>
              <a:t>vs </a:t>
            </a:r>
            <a:r>
              <a:rPr lang="en-US" altLang="zh-CN" sz="3200" u="sng" dirty="0"/>
              <a:t>pass by reference(to const)</a:t>
            </a:r>
            <a:endParaRPr lang="zh-CN" altLang="en-US" sz="3200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6272B-43A2-402D-9674-1CF2709C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5" y="2431314"/>
            <a:ext cx="4646484" cy="3080253"/>
          </a:xfrm>
        </p:spPr>
        <p:txBody>
          <a:bodyPr/>
          <a:lstStyle/>
          <a:p>
            <a:r>
              <a:rPr lang="en-US" altLang="zh-CN" dirty="0"/>
              <a:t>pass by value</a:t>
            </a:r>
            <a:r>
              <a:rPr lang="zh-CN" altLang="en-US" dirty="0"/>
              <a:t>传递整个参数列表，压入函数的堆栈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pass by reference </a:t>
            </a:r>
            <a:r>
              <a:rPr lang="zh-CN" altLang="en-US" dirty="0"/>
              <a:t>速度快，只有四个字节（尽量）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BDE3AC-D682-46EF-A1D7-9A4A1762A7D7}"/>
              </a:ext>
            </a:extLst>
          </p:cNvPr>
          <p:cNvCxnSpPr>
            <a:cxnSpLocks/>
          </p:cNvCxnSpPr>
          <p:nvPr/>
        </p:nvCxnSpPr>
        <p:spPr>
          <a:xfrm flipH="1">
            <a:off x="6469311" y="5192785"/>
            <a:ext cx="1613023" cy="40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CF4451-6D01-42EA-ADD0-1F442AABCDE9}"/>
              </a:ext>
            </a:extLst>
          </p:cNvPr>
          <p:cNvSpPr txBox="1"/>
          <p:nvPr/>
        </p:nvSpPr>
        <p:spPr>
          <a:xfrm>
            <a:off x="8082334" y="4917133"/>
            <a:ext cx="14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默认实参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C91BAF-0275-43BB-A8F8-710800C6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581" y="981333"/>
            <a:ext cx="7296194" cy="55536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8A03EC8-FF06-45DD-ADFE-13475265FD5E}"/>
              </a:ext>
            </a:extLst>
          </p:cNvPr>
          <p:cNvSpPr/>
          <p:nvPr/>
        </p:nvSpPr>
        <p:spPr>
          <a:xfrm>
            <a:off x="8082334" y="2986976"/>
            <a:ext cx="1783119" cy="209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08F7D6-601F-4D71-9464-0112339C7AF7}"/>
              </a:ext>
            </a:extLst>
          </p:cNvPr>
          <p:cNvSpPr/>
          <p:nvPr/>
        </p:nvSpPr>
        <p:spPr>
          <a:xfrm>
            <a:off x="6389614" y="2155969"/>
            <a:ext cx="2125212" cy="275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8A555F-B131-4C8A-88A4-4902ACEA83C6}"/>
              </a:ext>
            </a:extLst>
          </p:cNvPr>
          <p:cNvSpPr/>
          <p:nvPr/>
        </p:nvSpPr>
        <p:spPr>
          <a:xfrm>
            <a:off x="8430936" y="4433914"/>
            <a:ext cx="3078759" cy="272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79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1C45482-707E-421B-8853-B88B036B8DD1}"/>
              </a:ext>
            </a:extLst>
          </p:cNvPr>
          <p:cNvSpPr txBox="1">
            <a:spLocks/>
          </p:cNvSpPr>
          <p:nvPr/>
        </p:nvSpPr>
        <p:spPr>
          <a:xfrm>
            <a:off x="261457" y="24429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返回值传递  </a:t>
            </a:r>
            <a:r>
              <a:rPr lang="en-US" altLang="zh-CN" sz="3200" u="sng" dirty="0"/>
              <a:t>pass by value </a:t>
            </a:r>
            <a:r>
              <a:rPr lang="en-US" altLang="zh-CN" sz="3200" dirty="0"/>
              <a:t>vs </a:t>
            </a:r>
            <a:r>
              <a:rPr lang="en-US" altLang="zh-CN" sz="3200" u="sng" dirty="0"/>
              <a:t>pass by reference(to const)</a:t>
            </a:r>
            <a:endParaRPr lang="zh-CN" altLang="en-US" sz="3200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6272B-43A2-402D-9674-1CF2709C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97" y="1861552"/>
            <a:ext cx="4646484" cy="1147998"/>
          </a:xfrm>
        </p:spPr>
        <p:txBody>
          <a:bodyPr>
            <a:normAutofit/>
          </a:bodyPr>
          <a:lstStyle/>
          <a:p>
            <a:r>
              <a:rPr lang="zh-CN" altLang="en-US" dirty="0"/>
              <a:t>尽量</a:t>
            </a:r>
            <a:r>
              <a:rPr lang="en-US" altLang="zh-CN" dirty="0"/>
              <a:t>return by reference</a:t>
            </a:r>
          </a:p>
          <a:p>
            <a:pPr marL="0" indent="0">
              <a:buNone/>
            </a:pPr>
            <a:r>
              <a:rPr lang="zh-CN" altLang="en-US" dirty="0"/>
              <a:t>（保证生命周期）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BDE3AC-D682-46EF-A1D7-9A4A1762A7D7}"/>
              </a:ext>
            </a:extLst>
          </p:cNvPr>
          <p:cNvCxnSpPr>
            <a:cxnSpLocks/>
          </p:cNvCxnSpPr>
          <p:nvPr/>
        </p:nvCxnSpPr>
        <p:spPr>
          <a:xfrm flipH="1">
            <a:off x="6469311" y="5192785"/>
            <a:ext cx="1613023" cy="40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CF4451-6D01-42EA-ADD0-1F442AABCDE9}"/>
              </a:ext>
            </a:extLst>
          </p:cNvPr>
          <p:cNvSpPr txBox="1"/>
          <p:nvPr/>
        </p:nvSpPr>
        <p:spPr>
          <a:xfrm>
            <a:off x="8082334" y="4917133"/>
            <a:ext cx="14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默认实参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C91BAF-0275-43BB-A8F8-710800C6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581" y="981333"/>
            <a:ext cx="7296194" cy="55536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8A03EC8-FF06-45DD-ADFE-13475265FD5E}"/>
              </a:ext>
            </a:extLst>
          </p:cNvPr>
          <p:cNvSpPr/>
          <p:nvPr/>
        </p:nvSpPr>
        <p:spPr>
          <a:xfrm>
            <a:off x="5204441" y="3219769"/>
            <a:ext cx="248404" cy="44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8A555F-B131-4C8A-88A4-4902ACEA83C6}"/>
              </a:ext>
            </a:extLst>
          </p:cNvPr>
          <p:cNvSpPr/>
          <p:nvPr/>
        </p:nvSpPr>
        <p:spPr>
          <a:xfrm>
            <a:off x="6185953" y="4441910"/>
            <a:ext cx="1053746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957BA5-0C2A-40F8-A3E7-3F9FDAEB0D8E}"/>
              </a:ext>
            </a:extLst>
          </p:cNvPr>
          <p:cNvSpPr/>
          <p:nvPr/>
        </p:nvSpPr>
        <p:spPr>
          <a:xfrm>
            <a:off x="5223544" y="2894201"/>
            <a:ext cx="1168867" cy="302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949A05-9641-4F5A-ABCD-12F5AE6A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7" y="3277823"/>
            <a:ext cx="4492911" cy="29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1C45482-707E-421B-8853-B88B036B8DD1}"/>
              </a:ext>
            </a:extLst>
          </p:cNvPr>
          <p:cNvSpPr txBox="1">
            <a:spLocks/>
          </p:cNvSpPr>
          <p:nvPr/>
        </p:nvSpPr>
        <p:spPr>
          <a:xfrm>
            <a:off x="261457" y="24429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friend</a:t>
            </a:r>
            <a:r>
              <a:rPr lang="zh-CN" altLang="en-US" sz="3200" dirty="0"/>
              <a:t>友元</a:t>
            </a:r>
            <a:endParaRPr lang="zh-CN" altLang="en-US" sz="3200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6272B-43A2-402D-9674-1CF2709C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57" y="1088532"/>
            <a:ext cx="4163088" cy="947847"/>
          </a:xfrm>
        </p:spPr>
        <p:txBody>
          <a:bodyPr>
            <a:normAutofit/>
          </a:bodyPr>
          <a:lstStyle/>
          <a:p>
            <a:r>
              <a:rPr lang="zh-CN" altLang="en-US" dirty="0"/>
              <a:t>打破封装，可以访问</a:t>
            </a:r>
            <a:r>
              <a:rPr lang="en-US" altLang="zh-CN" dirty="0"/>
              <a:t>private</a:t>
            </a:r>
            <a:r>
              <a:rPr lang="zh-CN" altLang="en-US" dirty="0"/>
              <a:t>的数据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BDE3AC-D682-46EF-A1D7-9A4A1762A7D7}"/>
              </a:ext>
            </a:extLst>
          </p:cNvPr>
          <p:cNvCxnSpPr>
            <a:cxnSpLocks/>
          </p:cNvCxnSpPr>
          <p:nvPr/>
        </p:nvCxnSpPr>
        <p:spPr>
          <a:xfrm flipH="1">
            <a:off x="6469311" y="5192785"/>
            <a:ext cx="1613023" cy="40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CF4451-6D01-42EA-ADD0-1F442AABCDE9}"/>
              </a:ext>
            </a:extLst>
          </p:cNvPr>
          <p:cNvSpPr txBox="1"/>
          <p:nvPr/>
        </p:nvSpPr>
        <p:spPr>
          <a:xfrm>
            <a:off x="8082334" y="4917133"/>
            <a:ext cx="14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默认实参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C91BAF-0275-43BB-A8F8-710800C6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500" y="165316"/>
            <a:ext cx="7140329" cy="54350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28A555F-B131-4C8A-88A4-4902ACEA83C6}"/>
              </a:ext>
            </a:extLst>
          </p:cNvPr>
          <p:cNvSpPr/>
          <p:nvPr/>
        </p:nvSpPr>
        <p:spPr>
          <a:xfrm>
            <a:off x="5321887" y="3604683"/>
            <a:ext cx="849614" cy="289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7D9C95-A584-4E3D-B96C-8DAC126D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6" y="2236697"/>
            <a:ext cx="3753145" cy="2538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A16EC6-0740-4AB5-AEBC-E3C567EB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49" y="4775590"/>
            <a:ext cx="2563133" cy="1471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9616A1-1068-4C88-80FC-EA7CC3EF8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506" y="4177528"/>
            <a:ext cx="4255761" cy="15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1C45482-707E-421B-8853-B88B036B8DD1}"/>
              </a:ext>
            </a:extLst>
          </p:cNvPr>
          <p:cNvSpPr txBox="1">
            <a:spLocks/>
          </p:cNvSpPr>
          <p:nvPr/>
        </p:nvSpPr>
        <p:spPr>
          <a:xfrm>
            <a:off x="261457" y="244297"/>
            <a:ext cx="10515600" cy="643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操作符重载</a:t>
            </a:r>
            <a:endParaRPr lang="zh-CN" altLang="en-US" sz="3200" u="sng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BDE3AC-D682-46EF-A1D7-9A4A1762A7D7}"/>
              </a:ext>
            </a:extLst>
          </p:cNvPr>
          <p:cNvCxnSpPr>
            <a:cxnSpLocks/>
          </p:cNvCxnSpPr>
          <p:nvPr/>
        </p:nvCxnSpPr>
        <p:spPr>
          <a:xfrm flipH="1">
            <a:off x="6469311" y="5192785"/>
            <a:ext cx="1613023" cy="40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CF4451-6D01-42EA-ADD0-1F442AABCDE9}"/>
              </a:ext>
            </a:extLst>
          </p:cNvPr>
          <p:cNvSpPr txBox="1"/>
          <p:nvPr/>
        </p:nvSpPr>
        <p:spPr>
          <a:xfrm>
            <a:off x="8082334" y="4917133"/>
            <a:ext cx="14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默认实参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DD0B8E6-27D9-4AC7-942B-A293D6661869}"/>
              </a:ext>
            </a:extLst>
          </p:cNvPr>
          <p:cNvGrpSpPr/>
          <p:nvPr/>
        </p:nvGrpSpPr>
        <p:grpSpPr>
          <a:xfrm>
            <a:off x="4615275" y="888214"/>
            <a:ext cx="7140329" cy="5435050"/>
            <a:chOff x="2274746" y="1115788"/>
            <a:chExt cx="7140329" cy="543505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C91BAF-0275-43BB-A8F8-710800C62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4746" y="1115788"/>
              <a:ext cx="7140329" cy="543505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8A555F-B131-4C8A-88A4-4902ACEA83C6}"/>
                </a:ext>
              </a:extLst>
            </p:cNvPr>
            <p:cNvSpPr/>
            <p:nvPr/>
          </p:nvSpPr>
          <p:spPr>
            <a:xfrm>
              <a:off x="2679354" y="3025843"/>
              <a:ext cx="4803625" cy="2626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4415788-5E60-41ED-9D9D-D52A83EB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26" y="2936908"/>
            <a:ext cx="4258453" cy="1452257"/>
          </a:xfrm>
        </p:spPr>
        <p:txBody>
          <a:bodyPr>
            <a:normAutofit/>
          </a:bodyPr>
          <a:lstStyle/>
          <a:p>
            <a:r>
              <a:rPr lang="zh-CN" altLang="en-US" dirty="0"/>
              <a:t>类成员函数</a:t>
            </a:r>
            <a:endParaRPr lang="en-US" altLang="zh-CN" dirty="0"/>
          </a:p>
          <a:p>
            <a:r>
              <a:rPr lang="zh-CN" altLang="en-US" dirty="0"/>
              <a:t>非类成员函数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165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57D3-7E08-44BF-B7AD-04E0080A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81973-FFA3-4276-B874-4B94A724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1821735"/>
            <a:ext cx="11401337" cy="4667252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自行安装好系统，配置好环境（不用降内核，不用装相机驱动）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用</a:t>
            </a:r>
            <a:r>
              <a:rPr lang="en-US" altLang="zh-CN" dirty="0"/>
              <a:t>Eigen</a:t>
            </a:r>
            <a:r>
              <a:rPr lang="zh-CN" altLang="en-US" dirty="0"/>
              <a:t>与</a:t>
            </a:r>
            <a:r>
              <a:rPr lang="en-US" altLang="zh-CN" dirty="0" err="1"/>
              <a:t>opencv</a:t>
            </a:r>
            <a:r>
              <a:rPr lang="zh-CN" altLang="en-US" dirty="0"/>
              <a:t>实现相同的矩阵乘法并写入文件（</a:t>
            </a:r>
            <a:r>
              <a:rPr lang="en-US" altLang="zh-CN" dirty="0" err="1"/>
              <a:t>cmakelists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设置：</a:t>
            </a:r>
            <a:r>
              <a:rPr lang="en-US" altLang="zh-CN" dirty="0"/>
              <a:t> </a:t>
            </a:r>
            <a:r>
              <a:rPr lang="en-US" altLang="zh-CN" dirty="0" err="1"/>
              <a:t>cmake</a:t>
            </a:r>
            <a:r>
              <a:rPr lang="zh-CN" altLang="en-US" dirty="0"/>
              <a:t>需要的最低版本；</a:t>
            </a:r>
            <a:r>
              <a:rPr lang="en-US" altLang="zh-CN" dirty="0" err="1"/>
              <a:t>c++</a:t>
            </a:r>
            <a:r>
              <a:rPr lang="zh-CN" altLang="en-US" dirty="0"/>
              <a:t>标准；构建类型；编译选项（</a:t>
            </a:r>
            <a:r>
              <a:rPr lang="en-US" altLang="zh-CN" dirty="0"/>
              <a:t>release debug</a:t>
            </a:r>
            <a:r>
              <a:rPr lang="zh-CN" altLang="en-US" dirty="0"/>
              <a:t>）；可执行文件：工作目录</a:t>
            </a:r>
            <a:r>
              <a:rPr lang="en-US" altLang="zh-CN" dirty="0"/>
              <a:t>/bin</a:t>
            </a:r>
            <a:r>
              <a:rPr lang="zh-CN" altLang="en-US" dirty="0"/>
              <a:t>；动态库：工作目录</a:t>
            </a:r>
            <a:r>
              <a:rPr lang="en-US" altLang="zh-CN" dirty="0"/>
              <a:t>/lib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上传到自己的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en-US" dirty="0"/>
              <a:t>仓库并提交</a:t>
            </a:r>
            <a:r>
              <a:rPr lang="en-US" altLang="zh-CN" dirty="0" err="1"/>
              <a:t>url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B9D8BC-8366-4F28-8568-A02CA621E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84931"/>
              </p:ext>
            </p:extLst>
          </p:nvPr>
        </p:nvGraphicFramePr>
        <p:xfrm>
          <a:off x="4342598" y="2809850"/>
          <a:ext cx="2595096" cy="152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29680" imgH="663120" progId="Equation.AxMath">
                  <p:embed/>
                </p:oleObj>
              </mc:Choice>
              <mc:Fallback>
                <p:oleObj name="AxMath" r:id="rId2" imgW="1129680" imgH="663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2598" y="2809850"/>
                        <a:ext cx="2595096" cy="152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65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0"/>
          <p:cNvSpPr txBox="1">
            <a:spLocks noChangeArrowheads="1"/>
          </p:cNvSpPr>
          <p:nvPr/>
        </p:nvSpPr>
        <p:spPr bwMode="auto">
          <a:xfrm>
            <a:off x="695325" y="287338"/>
            <a:ext cx="540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常用传感器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0575" y="1884363"/>
            <a:ext cx="19843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ONE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01350" y="6395153"/>
            <a:ext cx="1390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9" y="892780"/>
            <a:ext cx="3346999" cy="171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riz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34" y="215369"/>
            <a:ext cx="2524275" cy="25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2" y="161762"/>
            <a:ext cx="2713957" cy="271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3" y="2409634"/>
            <a:ext cx="3630402" cy="194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ee the source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27" y="2180454"/>
            <a:ext cx="2570540" cy="25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ee the source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5" y="2695193"/>
            <a:ext cx="3074083" cy="10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78" y="4547810"/>
            <a:ext cx="2618430" cy="14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77" y="4490347"/>
            <a:ext cx="4338979" cy="16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56" y="4275940"/>
            <a:ext cx="2119213" cy="21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5C6B-DAD6-4DD1-9AD3-A95184EF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7" y="1214438"/>
            <a:ext cx="10287786" cy="2387600"/>
          </a:xfrm>
        </p:spPr>
        <p:txBody>
          <a:bodyPr/>
          <a:lstStyle/>
          <a:p>
            <a:r>
              <a:rPr lang="zh-CN" altLang="en-US" dirty="0"/>
              <a:t>需要掌握的知识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2CEABA5-4595-41F8-B7F5-574429F74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6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C1250-A010-460E-A7A7-E81905A9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0" y="251670"/>
            <a:ext cx="10515600" cy="935679"/>
          </a:xfrm>
        </p:spPr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459CB-C231-417C-9E9F-FD3CAB3E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43" y="1372213"/>
            <a:ext cx="10657514" cy="5234117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https://www.runoob.com/linux/linux-tutorial.html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；</a:t>
            </a:r>
            <a:r>
              <a:rPr lang="en-US" altLang="zh-CN" dirty="0" err="1"/>
              <a:t>ps</a:t>
            </a:r>
            <a:r>
              <a:rPr lang="zh-CN" altLang="en-US" dirty="0"/>
              <a:t>；</a:t>
            </a:r>
            <a:r>
              <a:rPr lang="en-US" altLang="zh-CN" dirty="0"/>
              <a:t>kill</a:t>
            </a:r>
          </a:p>
          <a:p>
            <a:r>
              <a:rPr lang="en-US" altLang="zh-CN" dirty="0"/>
              <a:t>echo</a:t>
            </a:r>
            <a:r>
              <a:rPr lang="zh-CN" altLang="en-US" dirty="0"/>
              <a:t>；</a:t>
            </a:r>
            <a:r>
              <a:rPr lang="en-US" altLang="zh-CN" dirty="0"/>
              <a:t>cd</a:t>
            </a:r>
            <a:r>
              <a:rPr lang="zh-CN" altLang="en-US" dirty="0"/>
              <a:t>；</a:t>
            </a:r>
            <a:r>
              <a:rPr lang="en-US" altLang="zh-CN" dirty="0"/>
              <a:t>tar</a:t>
            </a:r>
          </a:p>
          <a:p>
            <a:r>
              <a:rPr lang="en-US" altLang="zh-CN" dirty="0" err="1"/>
              <a:t>gedit</a:t>
            </a:r>
            <a:r>
              <a:rPr lang="en-US" altLang="zh-CN" dirty="0"/>
              <a:t>/vim/vi</a:t>
            </a:r>
          </a:p>
          <a:p>
            <a:r>
              <a:rPr lang="en-US" altLang="zh-CN" dirty="0"/>
              <a:t>grep</a:t>
            </a:r>
            <a:r>
              <a:rPr lang="zh-CN" altLang="en-US" dirty="0"/>
              <a:t>；</a:t>
            </a:r>
            <a:r>
              <a:rPr lang="en-US" altLang="zh-CN" dirty="0"/>
              <a:t>cat</a:t>
            </a:r>
            <a:r>
              <a:rPr lang="zh-CN" altLang="en-US" dirty="0"/>
              <a:t>；</a:t>
            </a:r>
            <a:r>
              <a:rPr lang="en-US" altLang="zh-CN" dirty="0"/>
              <a:t>touch</a:t>
            </a:r>
            <a:r>
              <a:rPr lang="zh-CN" altLang="en-US" dirty="0"/>
              <a:t>；</a:t>
            </a:r>
            <a:r>
              <a:rPr lang="en-US" altLang="zh-CN" dirty="0" err="1"/>
              <a:t>mkdir</a:t>
            </a:r>
            <a:r>
              <a:rPr lang="zh-CN" altLang="en-US" dirty="0"/>
              <a:t>；</a:t>
            </a:r>
            <a:r>
              <a:rPr lang="en-US" altLang="zh-CN" dirty="0"/>
              <a:t>rm</a:t>
            </a:r>
            <a:r>
              <a:rPr lang="zh-CN" altLang="en-US" dirty="0"/>
              <a:t>；</a:t>
            </a:r>
            <a:r>
              <a:rPr lang="en-US" altLang="zh-CN" dirty="0"/>
              <a:t>ls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；</a:t>
            </a:r>
            <a:r>
              <a:rPr lang="en-US" altLang="zh-CN" dirty="0"/>
              <a:t>&gt;&gt;/&gt;</a:t>
            </a:r>
            <a:r>
              <a:rPr lang="zh-CN" altLang="en-US" dirty="0"/>
              <a:t>；</a:t>
            </a:r>
            <a:r>
              <a:rPr lang="en-US" altLang="zh-CN" dirty="0"/>
              <a:t>&amp;&amp;</a:t>
            </a:r>
          </a:p>
          <a:p>
            <a:r>
              <a:rPr lang="en-US" altLang="zh-CN" dirty="0"/>
              <a:t>apt-get install</a:t>
            </a:r>
          </a:p>
          <a:p>
            <a:r>
              <a:rPr lang="en-US" altLang="zh-CN" dirty="0"/>
              <a:t>top/</a:t>
            </a:r>
            <a:r>
              <a:rPr lang="en-US" altLang="zh-CN" dirty="0" err="1"/>
              <a:t>htop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8715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5DEB-8A96-4DE7-98B3-E1DD9BD9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9BEE8-F409-46CD-8033-DBED9CC6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/>
              <a:t>Cmake</a:t>
            </a:r>
            <a:r>
              <a:rPr lang="zh-CN" altLang="en-US" dirty="0"/>
              <a:t>实践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en-US" altLang="zh-CN" dirty="0"/>
              <a:t>set()</a:t>
            </a:r>
            <a:r>
              <a:rPr lang="zh-CN" altLang="en-US" dirty="0"/>
              <a:t>；</a:t>
            </a:r>
            <a:r>
              <a:rPr lang="en-US" altLang="zh-CN" dirty="0"/>
              <a:t>message()</a:t>
            </a:r>
          </a:p>
          <a:p>
            <a:r>
              <a:rPr lang="en-US" altLang="zh-CN" dirty="0" err="1"/>
              <a:t>include_directories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find_package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add_executable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  <a:r>
              <a:rPr lang="en-US" altLang="zh-CN" dirty="0" err="1"/>
              <a:t>target_link_libraries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  <a:r>
              <a:rPr lang="en-US" altLang="zh-CN" dirty="0" err="1"/>
              <a:t>add_library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aux_source_directory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92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EAE10-7FC6-428E-8C7E-B00FFE9C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3" y="239697"/>
            <a:ext cx="11733641" cy="637860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c++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/>
              <a:t>《C++Primer》</a:t>
            </a:r>
          </a:p>
          <a:p>
            <a:r>
              <a:rPr lang="en-US" altLang="zh-CN" dirty="0" err="1"/>
              <a:t>learncpp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):</a:t>
            </a:r>
            <a:r>
              <a:rPr lang="en-US" altLang="zh-CN" dirty="0">
                <a:hlinkClick r:id="rId2"/>
              </a:rPr>
              <a:t>https://www.learncpp.com/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https://pan.baidu.com/s/1PCU83TQVB_rfmmKom01P-g</a:t>
            </a:r>
            <a:r>
              <a:rPr lang="en-US" altLang="zh-CN" dirty="0"/>
              <a:t>  </a:t>
            </a:r>
            <a:r>
              <a:rPr lang="zh-CN" altLang="en-US" dirty="0"/>
              <a:t>提取码</a:t>
            </a:r>
            <a:r>
              <a:rPr lang="en-US" altLang="zh-CN" dirty="0"/>
              <a:t>: </a:t>
            </a:r>
            <a:r>
              <a:rPr lang="en-US" altLang="zh-CN" dirty="0" err="1"/>
              <a:t>gqnp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Git:</a:t>
            </a:r>
            <a:r>
              <a:rPr lang="en-US" altLang="zh-CN" dirty="0">
                <a:solidFill>
                  <a:srgbClr val="FF0000"/>
                </a:solidFill>
                <a:hlinkClick r:id="rId4"/>
              </a:rPr>
              <a:t> </a:t>
            </a:r>
            <a:r>
              <a:rPr lang="en-US" altLang="zh-CN" dirty="0">
                <a:solidFill>
                  <a:srgbClr val="0563C1"/>
                </a:solidFill>
                <a:hlinkClick r:id="rId4"/>
              </a:rPr>
              <a:t>https://www.liaoxuefeng.com/wiki/896043488029600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Opencv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/>
              <a:t>官方教程：</a:t>
            </a:r>
            <a:r>
              <a:rPr lang="en-US" altLang="zh-CN" dirty="0">
                <a:hlinkClick r:id="rId5"/>
              </a:rPr>
              <a:t> https://docs.opencv.org/master/d9/df8/tutorial_root.html</a:t>
            </a:r>
            <a:endParaRPr lang="en-US" altLang="zh-CN" dirty="0"/>
          </a:p>
          <a:p>
            <a:r>
              <a:rPr lang="en-US" altLang="zh-CN" dirty="0" err="1"/>
              <a:t>pcl</a:t>
            </a:r>
            <a:r>
              <a:rPr lang="en-US" altLang="zh-CN" dirty="0"/>
              <a:t>:</a:t>
            </a:r>
            <a:r>
              <a:rPr lang="en-US" altLang="zh-CN" dirty="0">
                <a:hlinkClick r:id="rId6"/>
              </a:rPr>
              <a:t> https://pcl.readthedocs.io/projects/tutorials/en/latest/</a:t>
            </a:r>
            <a:endParaRPr lang="en-US" altLang="zh-CN" dirty="0"/>
          </a:p>
          <a:p>
            <a:r>
              <a:rPr lang="en-US" altLang="zh-CN" dirty="0" err="1"/>
              <a:t>Matlab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 https://www.yiibai.com/matlab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：</a:t>
            </a:r>
            <a:r>
              <a:rPr lang="en-US" altLang="zh-CN" dirty="0">
                <a:hlinkClick r:id="rId8"/>
              </a:rPr>
              <a:t> https://www.runoob.com/python/python-tutorial.html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Eigen:</a:t>
            </a:r>
            <a:r>
              <a:rPr lang="en-US" altLang="zh-CN" dirty="0">
                <a:hlinkClick r:id="rId9"/>
              </a:rPr>
              <a:t> http://eigen.tuxfamily.org/dox/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相机模型，坐标变换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视觉</a:t>
            </a:r>
            <a:r>
              <a:rPr lang="en-US" altLang="zh-CN" dirty="0"/>
              <a:t>SLAM</a:t>
            </a:r>
            <a:r>
              <a:rPr lang="zh-CN" altLang="en-US" dirty="0"/>
              <a:t>十四讲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C9ADDB-1ED9-48EB-8596-89EFD1C5F6E3}"/>
              </a:ext>
            </a:extLst>
          </p:cNvPr>
          <p:cNvSpPr/>
          <p:nvPr/>
        </p:nvSpPr>
        <p:spPr>
          <a:xfrm>
            <a:off x="170576" y="2218098"/>
            <a:ext cx="9517120" cy="688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3011</Words>
  <Application>Microsoft Office PowerPoint</Application>
  <PresentationFormat>宽屏</PresentationFormat>
  <Paragraphs>291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-apple-system</vt:lpstr>
      <vt:lpstr>Arial Unicode MS</vt:lpstr>
      <vt:lpstr>PingFang SC</vt:lpstr>
      <vt:lpstr>等线</vt:lpstr>
      <vt:lpstr>等线 Light</vt:lpstr>
      <vt:lpstr>微软雅黑</vt:lpstr>
      <vt:lpstr>Arial</vt:lpstr>
      <vt:lpstr>Consolas</vt:lpstr>
      <vt:lpstr>Times New Roman</vt:lpstr>
      <vt:lpstr>Verdana</vt:lpstr>
      <vt:lpstr>Wingdings</vt:lpstr>
      <vt:lpstr>Office 主题​​</vt:lpstr>
      <vt:lpstr>Office 主题</vt:lpstr>
      <vt:lpstr>AxMath</vt:lpstr>
      <vt:lpstr>第一讲 视觉组简介及c++基础</vt:lpstr>
      <vt:lpstr>PowerPoint 演示文稿</vt:lpstr>
      <vt:lpstr>视觉组主要任务（RM）</vt:lpstr>
      <vt:lpstr>视觉组主要任务（RC）</vt:lpstr>
      <vt:lpstr>PowerPoint 演示文稿</vt:lpstr>
      <vt:lpstr>需要掌握的知识</vt:lpstr>
      <vt:lpstr>Linux</vt:lpstr>
      <vt:lpstr>Cmake</vt:lpstr>
      <vt:lpstr>PowerPoint 演示文稿</vt:lpstr>
      <vt:lpstr>Git</vt:lpstr>
      <vt:lpstr>Git</vt:lpstr>
      <vt:lpstr>深度学习相关</vt:lpstr>
      <vt:lpstr>系统安装</vt:lpstr>
      <vt:lpstr>步骤</vt:lpstr>
      <vt:lpstr>PowerPoint 演示文稿</vt:lpstr>
      <vt:lpstr>可能有的问题</vt:lpstr>
      <vt:lpstr>PowerPoint 演示文稿</vt:lpstr>
      <vt:lpstr>环境配置</vt:lpstr>
      <vt:lpstr>显卡驱动</vt:lpstr>
      <vt:lpstr>编译工具</vt:lpstr>
      <vt:lpstr>PowerPoint 演示文稿</vt:lpstr>
      <vt:lpstr>OpenCV</vt:lpstr>
      <vt:lpstr>PCL</vt:lpstr>
      <vt:lpstr>Pytorch</vt:lpstr>
      <vt:lpstr>PowerPoint 演示文稿</vt:lpstr>
      <vt:lpstr>PowerPoint 演示文稿</vt:lpstr>
      <vt:lpstr>PowerPoint 演示文稿</vt:lpstr>
      <vt:lpstr>IDE</vt:lpstr>
      <vt:lpstr>C++基础</vt:lpstr>
      <vt:lpstr>PowerPoint 演示文稿</vt:lpstr>
      <vt:lpstr>cmake与makefile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视觉组简介及c++基础</dc:title>
  <dc:creator>冯 智超</dc:creator>
  <cp:lastModifiedBy>帆 楼</cp:lastModifiedBy>
  <cp:revision>20</cp:revision>
  <dcterms:created xsi:type="dcterms:W3CDTF">2021-08-13T02:37:33Z</dcterms:created>
  <dcterms:modified xsi:type="dcterms:W3CDTF">2021-08-14T03:05:40Z</dcterms:modified>
</cp:coreProperties>
</file>