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472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5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15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32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3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26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93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2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21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45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8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3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8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34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1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3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0E70-76EB-41B8-AB72-DC5D9D9C3853}" type="datetimeFigureOut">
              <a:rPr lang="en-ID" smtClean="0"/>
              <a:t>17/01/2023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EFA-E594-47F7-B0DC-0FDA3748E0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2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730-0734-1D1D-8D41-DBE4A137D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797E9-92AA-763A-2FE7-1DB67F7AB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DOES A BIKE-SHARE NAVIGATE SPEEDY SUCCESS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422785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2EFD-6A1B-58A1-52D7-F2E471D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Ride Duration: Month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1865-9C66-D372-DBBD-4AF2C03B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951132"/>
            <a:ext cx="5312405" cy="3880773"/>
          </a:xfrm>
        </p:spPr>
        <p:txBody>
          <a:bodyPr/>
          <a:lstStyle/>
          <a:p>
            <a:r>
              <a:rPr lang="en-US" dirty="0"/>
              <a:t>Casual riders hits its peak for ride duration in May</a:t>
            </a:r>
          </a:p>
          <a:p>
            <a:r>
              <a:rPr lang="en-US" dirty="0"/>
              <a:t>Member have trip duration relatively the same over the year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07D5FD-4083-9741-A6EC-F2DE251B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0021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6CC4-3807-0D8D-11CD-1121FB2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B2798-C8E3-1C12-7764-D5239A06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</a:t>
            </a:r>
            <a:r>
              <a:rPr lang="en-US" dirty="0" err="1"/>
              <a:t>eventhough</a:t>
            </a:r>
            <a:r>
              <a:rPr lang="en-US" dirty="0"/>
              <a:t> casual riders take less number than member, but casual rider has longer trip duration</a:t>
            </a:r>
          </a:p>
          <a:p>
            <a:endParaRPr lang="en-US" dirty="0"/>
          </a:p>
          <a:p>
            <a:r>
              <a:rPr lang="en-ID" dirty="0"/>
              <a:t>Casual riders are most active in weekends and in accordance with the duration of the trip</a:t>
            </a:r>
          </a:p>
          <a:p>
            <a:r>
              <a:rPr lang="en-ID" dirty="0"/>
              <a:t>Most of rider has a trip on the months of June, July, August</a:t>
            </a:r>
          </a:p>
        </p:txBody>
      </p:sp>
    </p:spTree>
    <p:extLst>
      <p:ext uri="{BB962C8B-B14F-4D97-AF65-F5344CB8AC3E}">
        <p14:creationId xmlns:p14="http://schemas.microsoft.com/office/powerpoint/2010/main" val="141106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6DA2-B5F2-BB33-0050-DD04D8F8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7A9F-09C8-5CB1-D376-8A239BF5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a weekend only membership</a:t>
            </a:r>
          </a:p>
          <a:p>
            <a:r>
              <a:rPr lang="en-US" dirty="0"/>
              <a:t>Offer a </a:t>
            </a:r>
            <a:r>
              <a:rPr lang="en-US" dirty="0" err="1"/>
              <a:t>monthly_membership</a:t>
            </a:r>
            <a:r>
              <a:rPr lang="en-US" dirty="0"/>
              <a:t> (from June-August)</a:t>
            </a:r>
          </a:p>
          <a:p>
            <a:r>
              <a:rPr lang="en-US" dirty="0"/>
              <a:t>Creating creative event, such as weekend contests, recreational </a:t>
            </a:r>
            <a:r>
              <a:rPr lang="en-US" dirty="0" err="1"/>
              <a:t>acitivites</a:t>
            </a:r>
            <a:r>
              <a:rPr lang="en-US" dirty="0"/>
              <a:t>, etc.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029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5978-C656-E4E9-8494-8EAD5C06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7755-4530-B075-F6FB-95446173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314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EF6C-1113-3E4A-9855-69367498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F9A2-70A9-0837-277F-326F5FEF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Process and Findings</a:t>
            </a:r>
          </a:p>
          <a:p>
            <a:r>
              <a:rPr lang="en-US" dirty="0"/>
              <a:t>Recommendations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834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E956-A624-FA74-B184-ACBD12A9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2845-9F71-0868-A497-AC42DC11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Cyclistic</a:t>
            </a:r>
            <a:r>
              <a:rPr lang="en-US" sz="1400" dirty="0">
                <a:solidFill>
                  <a:schemeClr val="tx1"/>
                </a:solidFill>
              </a:rPr>
              <a:t> launched a successful bike-share offering. Since then, the program has grown to a fleet of 5,824 bicycles that are </a:t>
            </a:r>
            <a:r>
              <a:rPr lang="en-US" sz="1400" dirty="0" err="1">
                <a:solidFill>
                  <a:schemeClr val="tx1"/>
                </a:solidFill>
              </a:rPr>
              <a:t>geotracked</a:t>
            </a:r>
            <a:r>
              <a:rPr lang="en-US" sz="1400" dirty="0">
                <a:solidFill>
                  <a:schemeClr val="tx1"/>
                </a:solidFill>
              </a:rPr>
              <a:t> and locked into a network of 692 stations across Chicago. The bikes can be unlocked from one station and returned to any other station in the system anytime. Until now, </a:t>
            </a:r>
            <a:r>
              <a:rPr lang="en-US" sz="1400" dirty="0" err="1">
                <a:solidFill>
                  <a:schemeClr val="tx1"/>
                </a:solidFill>
              </a:rPr>
              <a:t>Cyclistic’s</a:t>
            </a:r>
            <a:r>
              <a:rPr lang="en-US" sz="1400" dirty="0">
                <a:solidFill>
                  <a:schemeClr val="tx1"/>
                </a:solidFill>
              </a:rPr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sz="1400" dirty="0" err="1">
                <a:solidFill>
                  <a:schemeClr val="tx1"/>
                </a:solidFill>
              </a:rPr>
              <a:t>Cyclistic</a:t>
            </a:r>
            <a:r>
              <a:rPr lang="en-US" sz="1400" dirty="0">
                <a:solidFill>
                  <a:schemeClr val="tx1"/>
                </a:solidFill>
              </a:rPr>
              <a:t> members. </a:t>
            </a:r>
            <a:r>
              <a:rPr lang="en-US" sz="1400" dirty="0" err="1">
                <a:solidFill>
                  <a:schemeClr val="tx1"/>
                </a:solidFill>
              </a:rPr>
              <a:t>Cyclistic’s</a:t>
            </a:r>
            <a:r>
              <a:rPr lang="en-US" sz="1400" dirty="0">
                <a:solidFill>
                  <a:schemeClr val="tx1"/>
                </a:solidFill>
              </a:rPr>
              <a:t> finance analysts have concluded that annual members are much more profitable than casual riders. Although the pricing flexibility helps </a:t>
            </a:r>
            <a:r>
              <a:rPr lang="en-US" sz="1400" dirty="0" err="1">
                <a:solidFill>
                  <a:schemeClr val="tx1"/>
                </a:solidFill>
              </a:rPr>
              <a:t>Cyclistic</a:t>
            </a:r>
            <a:r>
              <a:rPr lang="en-US" sz="1400" dirty="0">
                <a:solidFill>
                  <a:schemeClr val="tx1"/>
                </a:solidFill>
              </a:rPr>
              <a:t> attract more customers, Moreno believes that maximizing the number of annual members will be key to future growth. Rather than creating a marketing campaign that targets all-new customers, Moreno believes there is a very good chance to convert casual riders into members. She notes that casual riders are already aware of the </a:t>
            </a:r>
            <a:r>
              <a:rPr lang="en-US" sz="1400" dirty="0" err="1">
                <a:solidFill>
                  <a:schemeClr val="tx1"/>
                </a:solidFill>
              </a:rPr>
              <a:t>Cyclistic</a:t>
            </a:r>
            <a:r>
              <a:rPr lang="en-US" sz="1400" dirty="0">
                <a:solidFill>
                  <a:schemeClr val="tx1"/>
                </a:solidFill>
              </a:rPr>
              <a:t> program and have chosen </a:t>
            </a:r>
            <a:r>
              <a:rPr lang="en-US" sz="1400" dirty="0" err="1">
                <a:solidFill>
                  <a:schemeClr val="tx1"/>
                </a:solidFill>
              </a:rPr>
              <a:t>Cyclistic</a:t>
            </a:r>
            <a:r>
              <a:rPr lang="en-US" sz="1400" dirty="0">
                <a:solidFill>
                  <a:schemeClr val="tx1"/>
                </a:solidFill>
              </a:rPr>
              <a:t> for their mobility needs. Moreno has set a clear goal: Design marketing strategies aimed at converting casual riders into annual members</a:t>
            </a:r>
            <a:endParaRPr lang="en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3AF4-EF42-6438-E4FC-6FD9F0E4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B65F-A473-503D-8A61-50C43682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 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</a:t>
            </a:r>
          </a:p>
          <a:p>
            <a:r>
              <a:rPr lang="en-US" dirty="0"/>
              <a:t>Understands why casual riders buy </a:t>
            </a:r>
            <a:r>
              <a:rPr lang="en-US" dirty="0" err="1"/>
              <a:t>Cyclistic</a:t>
            </a:r>
            <a:r>
              <a:rPr lang="en-US" dirty="0"/>
              <a:t> memberships</a:t>
            </a:r>
          </a:p>
          <a:p>
            <a:r>
              <a:rPr lang="en-US" dirty="0"/>
              <a:t>How digital media can be used to influence casual riders to become members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549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7C41-98A4-DCBF-A0DF-11B86E00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9126-E6CA-675E-B9F4-FE878469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Source: Monthly data directly from the company’s website.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Link : https://divvy-</a:t>
            </a:r>
            <a:r>
              <a:rPr lang="en-US" sz="1800" dirty="0" err="1"/>
              <a:t>tripdata.s3.amazonaws.com</a:t>
            </a:r>
            <a:r>
              <a:rPr lang="en-US" sz="1800" dirty="0"/>
              <a:t>/</a:t>
            </a:r>
            <a:r>
              <a:rPr lang="en-US" sz="1800" dirty="0" err="1"/>
              <a:t>index.html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Period covered: January 2022 to December 2022</a:t>
            </a:r>
          </a:p>
        </p:txBody>
      </p:sp>
    </p:spTree>
    <p:extLst>
      <p:ext uri="{BB962C8B-B14F-4D97-AF65-F5344CB8AC3E}">
        <p14:creationId xmlns:p14="http://schemas.microsoft.com/office/powerpoint/2010/main" val="248711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C5C5-4D44-0E74-55D5-BC28B4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r>
              <a:rPr lang="en-US" dirty="0"/>
              <a:t>- Number of Rides from Customer type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D404-09B5-10CD-02BE-1B3E9CB1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75929" cy="3880773"/>
          </a:xfrm>
        </p:spPr>
        <p:txBody>
          <a:bodyPr/>
          <a:lstStyle/>
          <a:p>
            <a:r>
              <a:rPr lang="en-ID" dirty="0"/>
              <a:t>Members make the most trips overall</a:t>
            </a:r>
          </a:p>
          <a:p>
            <a:r>
              <a:rPr lang="en-ID" dirty="0"/>
              <a:t>Members take 8% more trips than casual riders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0D53C-6E9E-9B46-52A8-7858DA8B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67" y="2331229"/>
            <a:ext cx="4561458" cy="35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C5C5-4D44-0E74-55D5-BC28B4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Rides: Weekday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B864B-DB90-BE78-0C29-8FB2CC0CD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13" y="2278034"/>
            <a:ext cx="5002133" cy="388143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25E37-0F14-0781-BE61-F47673E2D8B6}"/>
              </a:ext>
            </a:extLst>
          </p:cNvPr>
          <p:cNvSpPr txBox="1">
            <a:spLocks/>
          </p:cNvSpPr>
          <p:nvPr/>
        </p:nvSpPr>
        <p:spPr>
          <a:xfrm>
            <a:off x="287089" y="2127033"/>
            <a:ext cx="43759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Number of member trips are relative consistent during the week</a:t>
            </a:r>
          </a:p>
          <a:p>
            <a:r>
              <a:rPr lang="en-ID" dirty="0"/>
              <a:t>Casual riders take more trip in weekend</a:t>
            </a:r>
          </a:p>
        </p:txBody>
      </p:sp>
    </p:spTree>
    <p:extLst>
      <p:ext uri="{BB962C8B-B14F-4D97-AF65-F5344CB8AC3E}">
        <p14:creationId xmlns:p14="http://schemas.microsoft.com/office/powerpoint/2010/main" val="156264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FE84-F21A-E9F5-F78E-27720579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Rides: Month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8D7D3-5125-97F7-9CE1-74185C4A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2" y="1783084"/>
            <a:ext cx="5002133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ACB505-47C4-0D03-8EA3-8E5D8194C3DE}"/>
              </a:ext>
            </a:extLst>
          </p:cNvPr>
          <p:cNvSpPr txBox="1">
            <a:spLocks/>
          </p:cNvSpPr>
          <p:nvPr/>
        </p:nvSpPr>
        <p:spPr>
          <a:xfrm>
            <a:off x="599739" y="1857074"/>
            <a:ext cx="43759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trips taken between June-October </a:t>
            </a:r>
            <a:r>
              <a:rPr lang="en-ID" dirty="0"/>
              <a:t>with the peak is in 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DA13-3E18-CFBC-D90C-318E7E6F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Ride Duration: Weekday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874F3-381E-D7B6-9C69-3AF7D8C3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49" y="1866973"/>
            <a:ext cx="5002133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35CABF-5262-5F57-294E-CF5D89AB3D5A}"/>
              </a:ext>
            </a:extLst>
          </p:cNvPr>
          <p:cNvSpPr txBox="1">
            <a:spLocks/>
          </p:cNvSpPr>
          <p:nvPr/>
        </p:nvSpPr>
        <p:spPr>
          <a:xfrm>
            <a:off x="599739" y="1857074"/>
            <a:ext cx="43759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Casual riders take </a:t>
            </a:r>
            <a:r>
              <a:rPr lang="en-US" dirty="0" err="1"/>
              <a:t>significanty</a:t>
            </a:r>
            <a:r>
              <a:rPr lang="en-US" dirty="0"/>
              <a:t> longer duration compared to member rider everyday of the week</a:t>
            </a:r>
          </a:p>
          <a:p>
            <a:r>
              <a:rPr lang="en-US" dirty="0"/>
              <a:t>Casual rider take longer trips in weekend</a:t>
            </a:r>
          </a:p>
        </p:txBody>
      </p:sp>
    </p:spTree>
    <p:extLst>
      <p:ext uri="{BB962C8B-B14F-4D97-AF65-F5344CB8AC3E}">
        <p14:creationId xmlns:p14="http://schemas.microsoft.com/office/powerpoint/2010/main" val="1719565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505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CASE STUDY</vt:lpstr>
      <vt:lpstr>CONTENT</vt:lpstr>
      <vt:lpstr>BACKGROUND</vt:lpstr>
      <vt:lpstr>Objectives</vt:lpstr>
      <vt:lpstr>Dataset</vt:lpstr>
      <vt:lpstr>Findings - Number of Rides from Customer type</vt:lpstr>
      <vt:lpstr>Number of Rides: Weekday</vt:lpstr>
      <vt:lpstr>Number of Rides: Month</vt:lpstr>
      <vt:lpstr>Average Ride Duration: Weekday</vt:lpstr>
      <vt:lpstr>Average Ride Duration: Month</vt:lpstr>
      <vt:lpstr>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HP ENVY</dc:creator>
  <cp:lastModifiedBy>HP ENVY</cp:lastModifiedBy>
  <cp:revision>1</cp:revision>
  <dcterms:created xsi:type="dcterms:W3CDTF">2023-01-17T11:55:35Z</dcterms:created>
  <dcterms:modified xsi:type="dcterms:W3CDTF">2023-01-17T12:55:07Z</dcterms:modified>
</cp:coreProperties>
</file>