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자율주행을 위한 컴퓨터 시스템 최적화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자율주행을 위한 컴퓨터 시스템 최적화</a:t>
            </a:r>
          </a:p>
        </p:txBody>
      </p:sp>
      <p:sp>
        <p:nvSpPr>
          <p:cNvPr id="120" name="최항기 박중석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최항기 박중석</a:t>
            </a:r>
          </a:p>
          <a:p>
            <a:pPr/>
            <a:r>
              <a:t>DCSLAB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ank you.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you.</a:t>
            </a:r>
          </a:p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23" name="The car needs to make an accurate judgment according to the surrounding environ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car needs to make an accurate judgment according to the surrounding environment.</a:t>
            </a:r>
          </a:p>
          <a:p>
            <a:pPr/>
            <a:r>
              <a:t>In order to autonomous drive better, we need to get more useful informations.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uzzle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Puzzle ?</a:t>
            </a:r>
          </a:p>
        </p:txBody>
      </p:sp>
      <p:pic>
        <p:nvPicPr>
          <p:cNvPr id="126" name="car.png" descr="c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477" y="2675459"/>
            <a:ext cx="11725846" cy="6486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PEED…"/>
          <p:cNvSpPr txBox="1"/>
          <p:nvPr/>
        </p:nvSpPr>
        <p:spPr>
          <a:xfrm>
            <a:off x="1023418" y="2781300"/>
            <a:ext cx="3681198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SPEED</a:t>
            </a:r>
          </a:p>
          <a:p>
            <a:pPr/>
            <a:r>
              <a:t>RPM</a:t>
            </a:r>
          </a:p>
          <a:p>
            <a:pPr/>
            <a:r>
              <a:t>TRACK_ANGLE</a:t>
            </a:r>
          </a:p>
          <a:p>
            <a:pPr/>
            <a:r>
              <a:t>TRACK_WIDTH</a:t>
            </a:r>
            <a:br/>
            <a:r>
              <a:t>YAW</a:t>
            </a:r>
            <a:br/>
            <a:r>
              <a:t>DISTANCE</a:t>
            </a:r>
            <a:br/>
            <a:r>
              <a:t>PASSED_TIME</a:t>
            </a:r>
          </a:p>
        </p:txBody>
      </p:sp>
      <p:sp>
        <p:nvSpPr>
          <p:cNvPr id="129" name="ACCEL…"/>
          <p:cNvSpPr txBox="1"/>
          <p:nvPr/>
        </p:nvSpPr>
        <p:spPr>
          <a:xfrm>
            <a:off x="9020591" y="3949699"/>
            <a:ext cx="1830426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ACCEL</a:t>
            </a:r>
          </a:p>
          <a:p>
            <a:pPr/>
            <a:r>
              <a:t>BREAK</a:t>
            </a:r>
            <a:br/>
            <a:r>
              <a:t>STEER</a:t>
            </a:r>
          </a:p>
        </p:txBody>
      </p:sp>
      <p:sp>
        <p:nvSpPr>
          <p:cNvPr id="130" name="箭头"/>
          <p:cNvSpPr/>
          <p:nvPr/>
        </p:nvSpPr>
        <p:spPr>
          <a:xfrm>
            <a:off x="5863435" y="4241800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PEED…"/>
          <p:cNvSpPr txBox="1"/>
          <p:nvPr/>
        </p:nvSpPr>
        <p:spPr>
          <a:xfrm>
            <a:off x="1023418" y="2781300"/>
            <a:ext cx="3681198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SPEED</a:t>
            </a:r>
          </a:p>
          <a:p>
            <a:pPr/>
            <a:r>
              <a:t>RPM</a:t>
            </a:r>
          </a:p>
          <a:p>
            <a:pPr/>
            <a:r>
              <a:t>TRACK_ANGLE</a:t>
            </a:r>
          </a:p>
          <a:p>
            <a:pPr/>
            <a:r>
              <a:t>TRACK_WIDTH</a:t>
            </a:r>
            <a:br/>
            <a:r>
              <a:t>YAW</a:t>
            </a:r>
            <a:br/>
            <a:r>
              <a:t>DISTANCE</a:t>
            </a:r>
            <a:br/>
            <a:r>
              <a:t>PASSED_TIME</a:t>
            </a:r>
          </a:p>
        </p:txBody>
      </p:sp>
      <p:sp>
        <p:nvSpPr>
          <p:cNvPr id="133" name="ACCEL…"/>
          <p:cNvSpPr txBox="1"/>
          <p:nvPr/>
        </p:nvSpPr>
        <p:spPr>
          <a:xfrm>
            <a:off x="9020590" y="3949699"/>
            <a:ext cx="1830427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ACCEL</a:t>
            </a:r>
          </a:p>
          <a:p>
            <a:pPr/>
            <a:r>
              <a:t>BREAK</a:t>
            </a:r>
            <a:br/>
            <a:r>
              <a:t>STEER</a:t>
            </a:r>
          </a:p>
        </p:txBody>
      </p:sp>
      <p:sp>
        <p:nvSpPr>
          <p:cNvPr id="134" name="箭头"/>
          <p:cNvSpPr/>
          <p:nvPr/>
        </p:nvSpPr>
        <p:spPr>
          <a:xfrm>
            <a:off x="5863435" y="42418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Not enough!"/>
          <p:cNvSpPr txBox="1"/>
          <p:nvPr/>
        </p:nvSpPr>
        <p:spPr>
          <a:xfrm>
            <a:off x="3621786" y="663424"/>
            <a:ext cx="57612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B00"/>
                </a:solidFill>
              </a:defRPr>
            </a:lvl1pPr>
          </a:lstStyle>
          <a:p>
            <a:pPr/>
            <a:r>
              <a:t>Not enough!</a:t>
            </a:r>
          </a:p>
        </p:txBody>
      </p:sp>
      <p:sp>
        <p:nvSpPr>
          <p:cNvPr id="136" name="We need more informations"/>
          <p:cNvSpPr txBox="1"/>
          <p:nvPr/>
        </p:nvSpPr>
        <p:spPr>
          <a:xfrm>
            <a:off x="1772665" y="8024264"/>
            <a:ext cx="945946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B00"/>
                </a:solidFill>
              </a:defRPr>
            </a:lvl1pPr>
          </a:lstStyle>
          <a:p>
            <a:pPr/>
            <a:r>
              <a:t>We need more informations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purpose of S/W improv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The purpose of S/W improvements</a:t>
            </a:r>
          </a:p>
        </p:txBody>
      </p:sp>
      <p:sp>
        <p:nvSpPr>
          <p:cNvPr id="139" name="Whether the vehicle in the straight, or in the corn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Whether the vehicle in the straight, or in the corner.</a:t>
            </a:r>
          </a:p>
          <a:p>
            <a:pPr/>
            <a:r>
              <a:t>How much is the curvature of the corner?</a:t>
            </a:r>
          </a:p>
          <a:p>
            <a:pPr/>
            <a:r>
              <a:t>Whether we can speed up to save time, or slow down to get stability.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peed sensor"/>
          <p:cNvSpPr/>
          <p:nvPr/>
        </p:nvSpPr>
        <p:spPr>
          <a:xfrm>
            <a:off x="1528670" y="2072435"/>
            <a:ext cx="2581616" cy="940379"/>
          </a:xfrm>
          <a:prstGeom prst="roundRect">
            <a:avLst>
              <a:gd name="adj" fmla="val 16578"/>
            </a:avLst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Speed sensor</a:t>
            </a:r>
          </a:p>
        </p:txBody>
      </p:sp>
      <p:sp>
        <p:nvSpPr>
          <p:cNvPr id="142" name="distance sensor"/>
          <p:cNvSpPr/>
          <p:nvPr/>
        </p:nvSpPr>
        <p:spPr>
          <a:xfrm>
            <a:off x="5211592" y="2072435"/>
            <a:ext cx="2581616" cy="940379"/>
          </a:xfrm>
          <a:prstGeom prst="roundRect">
            <a:avLst>
              <a:gd name="adj" fmla="val 16578"/>
            </a:avLst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distance sensor</a:t>
            </a:r>
          </a:p>
        </p:txBody>
      </p:sp>
      <p:sp>
        <p:nvSpPr>
          <p:cNvPr id="143" name="angle sensor"/>
          <p:cNvSpPr/>
          <p:nvPr/>
        </p:nvSpPr>
        <p:spPr>
          <a:xfrm>
            <a:off x="8894515" y="2072435"/>
            <a:ext cx="2581615" cy="940379"/>
          </a:xfrm>
          <a:prstGeom prst="roundRect">
            <a:avLst>
              <a:gd name="adj" fmla="val 16578"/>
            </a:avLst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angle sensor</a:t>
            </a:r>
          </a:p>
        </p:txBody>
      </p:sp>
      <p:sp>
        <p:nvSpPr>
          <p:cNvPr id="144" name="小汽车"/>
          <p:cNvSpPr/>
          <p:nvPr/>
        </p:nvSpPr>
        <p:spPr>
          <a:xfrm>
            <a:off x="2054375" y="944403"/>
            <a:ext cx="1530206" cy="563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5" name="三角形"/>
          <p:cNvSpPr/>
          <p:nvPr/>
        </p:nvSpPr>
        <p:spPr>
          <a:xfrm>
            <a:off x="9436915" y="782616"/>
            <a:ext cx="1496814" cy="887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3333" y="8704"/>
                </a:moveTo>
                <a:cubicBezTo>
                  <a:pt x="3409" y="8703"/>
                  <a:pt x="3487" y="8737"/>
                  <a:pt x="3561" y="8812"/>
                </a:cubicBezTo>
                <a:lnTo>
                  <a:pt x="10704" y="16067"/>
                </a:lnTo>
                <a:cubicBezTo>
                  <a:pt x="10943" y="16310"/>
                  <a:pt x="10841" y="16929"/>
                  <a:pt x="10562" y="16929"/>
                </a:cubicBezTo>
                <a:lnTo>
                  <a:pt x="3660" y="16929"/>
                </a:lnTo>
                <a:cubicBezTo>
                  <a:pt x="3236" y="16929"/>
                  <a:pt x="2892" y="16347"/>
                  <a:pt x="2892" y="15631"/>
                </a:cubicBezTo>
                <a:lnTo>
                  <a:pt x="2892" y="9447"/>
                </a:lnTo>
                <a:cubicBezTo>
                  <a:pt x="2892" y="9012"/>
                  <a:pt x="3103" y="8705"/>
                  <a:pt x="3333" y="8704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6" name="标尺"/>
          <p:cNvSpPr/>
          <p:nvPr/>
        </p:nvSpPr>
        <p:spPr>
          <a:xfrm>
            <a:off x="5774591" y="1091211"/>
            <a:ext cx="1455618" cy="270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" y="0"/>
                </a:moveTo>
                <a:cubicBezTo>
                  <a:pt x="196" y="0"/>
                  <a:pt x="0" y="1044"/>
                  <a:pt x="0" y="2342"/>
                </a:cubicBezTo>
                <a:lnTo>
                  <a:pt x="0" y="19258"/>
                </a:lnTo>
                <a:cubicBezTo>
                  <a:pt x="0" y="20556"/>
                  <a:pt x="196" y="21600"/>
                  <a:pt x="437" y="21600"/>
                </a:cubicBezTo>
                <a:lnTo>
                  <a:pt x="21163" y="21600"/>
                </a:lnTo>
                <a:cubicBezTo>
                  <a:pt x="21404" y="21600"/>
                  <a:pt x="21600" y="20556"/>
                  <a:pt x="21600" y="19258"/>
                </a:cubicBezTo>
                <a:lnTo>
                  <a:pt x="21600" y="2342"/>
                </a:lnTo>
                <a:cubicBezTo>
                  <a:pt x="21600" y="1044"/>
                  <a:pt x="21404" y="0"/>
                  <a:pt x="21163" y="0"/>
                </a:cubicBezTo>
                <a:lnTo>
                  <a:pt x="437" y="0"/>
                </a:lnTo>
                <a:close/>
                <a:moveTo>
                  <a:pt x="19439" y="7273"/>
                </a:moveTo>
                <a:cubicBezTo>
                  <a:pt x="19672" y="7273"/>
                  <a:pt x="19860" y="8287"/>
                  <a:pt x="19860" y="9542"/>
                </a:cubicBezTo>
                <a:cubicBezTo>
                  <a:pt x="19860" y="10798"/>
                  <a:pt x="19672" y="11821"/>
                  <a:pt x="19439" y="11821"/>
                </a:cubicBezTo>
                <a:cubicBezTo>
                  <a:pt x="19206" y="11821"/>
                  <a:pt x="19018" y="10797"/>
                  <a:pt x="19018" y="9542"/>
                </a:cubicBezTo>
                <a:cubicBezTo>
                  <a:pt x="19018" y="8287"/>
                  <a:pt x="19206" y="7273"/>
                  <a:pt x="19439" y="7273"/>
                </a:cubicBezTo>
                <a:close/>
                <a:moveTo>
                  <a:pt x="677" y="9478"/>
                </a:moveTo>
                <a:lnTo>
                  <a:pt x="893" y="9478"/>
                </a:lnTo>
                <a:lnTo>
                  <a:pt x="893" y="19103"/>
                </a:lnTo>
                <a:lnTo>
                  <a:pt x="677" y="19103"/>
                </a:lnTo>
                <a:lnTo>
                  <a:pt x="677" y="9478"/>
                </a:lnTo>
                <a:close/>
                <a:moveTo>
                  <a:pt x="5658" y="9478"/>
                </a:moveTo>
                <a:lnTo>
                  <a:pt x="5875" y="9478"/>
                </a:lnTo>
                <a:lnTo>
                  <a:pt x="5875" y="19103"/>
                </a:lnTo>
                <a:lnTo>
                  <a:pt x="5658" y="19103"/>
                </a:lnTo>
                <a:lnTo>
                  <a:pt x="5658" y="9478"/>
                </a:lnTo>
                <a:close/>
                <a:moveTo>
                  <a:pt x="10694" y="9478"/>
                </a:moveTo>
                <a:lnTo>
                  <a:pt x="10911" y="9478"/>
                </a:lnTo>
                <a:lnTo>
                  <a:pt x="10911" y="19103"/>
                </a:lnTo>
                <a:lnTo>
                  <a:pt x="10694" y="19103"/>
                </a:lnTo>
                <a:lnTo>
                  <a:pt x="10694" y="9478"/>
                </a:lnTo>
                <a:close/>
                <a:moveTo>
                  <a:pt x="15730" y="9478"/>
                </a:moveTo>
                <a:lnTo>
                  <a:pt x="15947" y="9478"/>
                </a:lnTo>
                <a:lnTo>
                  <a:pt x="15947" y="19103"/>
                </a:lnTo>
                <a:lnTo>
                  <a:pt x="15730" y="19103"/>
                </a:lnTo>
                <a:lnTo>
                  <a:pt x="15730" y="9478"/>
                </a:lnTo>
                <a:close/>
                <a:moveTo>
                  <a:pt x="20712" y="9478"/>
                </a:moveTo>
                <a:lnTo>
                  <a:pt x="20928" y="9478"/>
                </a:lnTo>
                <a:lnTo>
                  <a:pt x="20928" y="19103"/>
                </a:lnTo>
                <a:lnTo>
                  <a:pt x="20712" y="19103"/>
                </a:lnTo>
                <a:lnTo>
                  <a:pt x="20712" y="9478"/>
                </a:lnTo>
                <a:close/>
                <a:moveTo>
                  <a:pt x="3168" y="12395"/>
                </a:moveTo>
                <a:lnTo>
                  <a:pt x="3384" y="12395"/>
                </a:lnTo>
                <a:lnTo>
                  <a:pt x="3384" y="19103"/>
                </a:lnTo>
                <a:lnTo>
                  <a:pt x="3168" y="19103"/>
                </a:lnTo>
                <a:lnTo>
                  <a:pt x="3168" y="12395"/>
                </a:lnTo>
                <a:close/>
                <a:moveTo>
                  <a:pt x="8203" y="12395"/>
                </a:moveTo>
                <a:lnTo>
                  <a:pt x="8420" y="12395"/>
                </a:lnTo>
                <a:lnTo>
                  <a:pt x="8420" y="19103"/>
                </a:lnTo>
                <a:lnTo>
                  <a:pt x="8203" y="19103"/>
                </a:lnTo>
                <a:lnTo>
                  <a:pt x="8203" y="12395"/>
                </a:lnTo>
                <a:close/>
                <a:moveTo>
                  <a:pt x="13185" y="12395"/>
                </a:moveTo>
                <a:lnTo>
                  <a:pt x="13402" y="12395"/>
                </a:lnTo>
                <a:lnTo>
                  <a:pt x="13402" y="19103"/>
                </a:lnTo>
                <a:lnTo>
                  <a:pt x="13185" y="19103"/>
                </a:lnTo>
                <a:lnTo>
                  <a:pt x="13185" y="12395"/>
                </a:lnTo>
                <a:close/>
                <a:moveTo>
                  <a:pt x="18221" y="12395"/>
                </a:moveTo>
                <a:lnTo>
                  <a:pt x="18437" y="12395"/>
                </a:lnTo>
                <a:lnTo>
                  <a:pt x="18437" y="19103"/>
                </a:lnTo>
                <a:lnTo>
                  <a:pt x="18221" y="19103"/>
                </a:lnTo>
                <a:lnTo>
                  <a:pt x="18221" y="12395"/>
                </a:lnTo>
                <a:close/>
                <a:moveTo>
                  <a:pt x="1272" y="15020"/>
                </a:moveTo>
                <a:lnTo>
                  <a:pt x="1489" y="15020"/>
                </a:lnTo>
                <a:lnTo>
                  <a:pt x="1489" y="19103"/>
                </a:lnTo>
                <a:lnTo>
                  <a:pt x="1272" y="19103"/>
                </a:lnTo>
                <a:lnTo>
                  <a:pt x="1272" y="15020"/>
                </a:lnTo>
                <a:close/>
                <a:moveTo>
                  <a:pt x="1922" y="15020"/>
                </a:moveTo>
                <a:lnTo>
                  <a:pt x="2139" y="15020"/>
                </a:lnTo>
                <a:lnTo>
                  <a:pt x="2139" y="19103"/>
                </a:lnTo>
                <a:lnTo>
                  <a:pt x="1922" y="19103"/>
                </a:lnTo>
                <a:lnTo>
                  <a:pt x="1922" y="15020"/>
                </a:lnTo>
                <a:close/>
                <a:moveTo>
                  <a:pt x="2518" y="15020"/>
                </a:moveTo>
                <a:lnTo>
                  <a:pt x="2734" y="15020"/>
                </a:lnTo>
                <a:lnTo>
                  <a:pt x="2734" y="19103"/>
                </a:lnTo>
                <a:lnTo>
                  <a:pt x="2518" y="19103"/>
                </a:lnTo>
                <a:lnTo>
                  <a:pt x="2518" y="15020"/>
                </a:lnTo>
                <a:close/>
                <a:moveTo>
                  <a:pt x="3817" y="15020"/>
                </a:moveTo>
                <a:lnTo>
                  <a:pt x="4034" y="15020"/>
                </a:lnTo>
                <a:lnTo>
                  <a:pt x="4034" y="19103"/>
                </a:lnTo>
                <a:lnTo>
                  <a:pt x="3817" y="19103"/>
                </a:lnTo>
                <a:lnTo>
                  <a:pt x="3817" y="15020"/>
                </a:lnTo>
                <a:close/>
                <a:moveTo>
                  <a:pt x="4413" y="15020"/>
                </a:moveTo>
                <a:lnTo>
                  <a:pt x="4630" y="15020"/>
                </a:lnTo>
                <a:lnTo>
                  <a:pt x="4630" y="19103"/>
                </a:lnTo>
                <a:lnTo>
                  <a:pt x="4413" y="19103"/>
                </a:lnTo>
                <a:lnTo>
                  <a:pt x="4413" y="15020"/>
                </a:lnTo>
                <a:close/>
                <a:moveTo>
                  <a:pt x="5063" y="15020"/>
                </a:moveTo>
                <a:lnTo>
                  <a:pt x="5279" y="15020"/>
                </a:lnTo>
                <a:lnTo>
                  <a:pt x="5279" y="19103"/>
                </a:lnTo>
                <a:lnTo>
                  <a:pt x="5063" y="19103"/>
                </a:lnTo>
                <a:lnTo>
                  <a:pt x="5063" y="15020"/>
                </a:lnTo>
                <a:close/>
                <a:moveTo>
                  <a:pt x="6308" y="15020"/>
                </a:moveTo>
                <a:lnTo>
                  <a:pt x="6525" y="15020"/>
                </a:lnTo>
                <a:lnTo>
                  <a:pt x="6525" y="19103"/>
                </a:lnTo>
                <a:lnTo>
                  <a:pt x="6308" y="19103"/>
                </a:lnTo>
                <a:lnTo>
                  <a:pt x="6308" y="15020"/>
                </a:lnTo>
                <a:close/>
                <a:moveTo>
                  <a:pt x="6904" y="15020"/>
                </a:moveTo>
                <a:lnTo>
                  <a:pt x="7120" y="15020"/>
                </a:lnTo>
                <a:lnTo>
                  <a:pt x="7120" y="19103"/>
                </a:lnTo>
                <a:lnTo>
                  <a:pt x="6904" y="19103"/>
                </a:lnTo>
                <a:lnTo>
                  <a:pt x="6904" y="15020"/>
                </a:lnTo>
                <a:close/>
                <a:moveTo>
                  <a:pt x="7554" y="15020"/>
                </a:moveTo>
                <a:lnTo>
                  <a:pt x="7770" y="15020"/>
                </a:lnTo>
                <a:lnTo>
                  <a:pt x="7770" y="19103"/>
                </a:lnTo>
                <a:lnTo>
                  <a:pt x="7554" y="19103"/>
                </a:lnTo>
                <a:lnTo>
                  <a:pt x="7554" y="15020"/>
                </a:lnTo>
                <a:close/>
                <a:moveTo>
                  <a:pt x="8799" y="15020"/>
                </a:moveTo>
                <a:lnTo>
                  <a:pt x="9016" y="15020"/>
                </a:lnTo>
                <a:lnTo>
                  <a:pt x="9016" y="19103"/>
                </a:lnTo>
                <a:lnTo>
                  <a:pt x="8799" y="19103"/>
                </a:lnTo>
                <a:lnTo>
                  <a:pt x="8799" y="15020"/>
                </a:lnTo>
                <a:close/>
                <a:moveTo>
                  <a:pt x="9449" y="15020"/>
                </a:moveTo>
                <a:lnTo>
                  <a:pt x="9665" y="15020"/>
                </a:lnTo>
                <a:lnTo>
                  <a:pt x="9665" y="19103"/>
                </a:lnTo>
                <a:lnTo>
                  <a:pt x="9449" y="19103"/>
                </a:lnTo>
                <a:lnTo>
                  <a:pt x="9449" y="15020"/>
                </a:lnTo>
                <a:close/>
                <a:moveTo>
                  <a:pt x="10044" y="15020"/>
                </a:moveTo>
                <a:lnTo>
                  <a:pt x="10261" y="15020"/>
                </a:lnTo>
                <a:lnTo>
                  <a:pt x="10261" y="19103"/>
                </a:lnTo>
                <a:lnTo>
                  <a:pt x="10044" y="19103"/>
                </a:lnTo>
                <a:lnTo>
                  <a:pt x="10044" y="15020"/>
                </a:lnTo>
                <a:close/>
                <a:moveTo>
                  <a:pt x="11344" y="15020"/>
                </a:moveTo>
                <a:lnTo>
                  <a:pt x="11506" y="15020"/>
                </a:lnTo>
                <a:lnTo>
                  <a:pt x="11506" y="19103"/>
                </a:lnTo>
                <a:lnTo>
                  <a:pt x="11344" y="19103"/>
                </a:lnTo>
                <a:lnTo>
                  <a:pt x="11344" y="15020"/>
                </a:lnTo>
                <a:close/>
                <a:moveTo>
                  <a:pt x="11940" y="15020"/>
                </a:moveTo>
                <a:lnTo>
                  <a:pt x="12156" y="15020"/>
                </a:lnTo>
                <a:lnTo>
                  <a:pt x="12156" y="19103"/>
                </a:lnTo>
                <a:lnTo>
                  <a:pt x="11940" y="19103"/>
                </a:lnTo>
                <a:lnTo>
                  <a:pt x="11940" y="15020"/>
                </a:lnTo>
                <a:close/>
                <a:moveTo>
                  <a:pt x="12589" y="15020"/>
                </a:moveTo>
                <a:lnTo>
                  <a:pt x="12806" y="15020"/>
                </a:lnTo>
                <a:lnTo>
                  <a:pt x="12806" y="19103"/>
                </a:lnTo>
                <a:lnTo>
                  <a:pt x="12589" y="19103"/>
                </a:lnTo>
                <a:lnTo>
                  <a:pt x="12589" y="15020"/>
                </a:lnTo>
                <a:close/>
                <a:moveTo>
                  <a:pt x="13835" y="15020"/>
                </a:moveTo>
                <a:lnTo>
                  <a:pt x="14051" y="15020"/>
                </a:lnTo>
                <a:lnTo>
                  <a:pt x="14051" y="19103"/>
                </a:lnTo>
                <a:lnTo>
                  <a:pt x="13835" y="19103"/>
                </a:lnTo>
                <a:lnTo>
                  <a:pt x="13835" y="15020"/>
                </a:lnTo>
                <a:close/>
                <a:moveTo>
                  <a:pt x="14430" y="15020"/>
                </a:moveTo>
                <a:lnTo>
                  <a:pt x="14647" y="15020"/>
                </a:lnTo>
                <a:lnTo>
                  <a:pt x="14647" y="19103"/>
                </a:lnTo>
                <a:lnTo>
                  <a:pt x="14430" y="19103"/>
                </a:lnTo>
                <a:lnTo>
                  <a:pt x="14430" y="15020"/>
                </a:lnTo>
                <a:close/>
                <a:moveTo>
                  <a:pt x="15080" y="15020"/>
                </a:moveTo>
                <a:lnTo>
                  <a:pt x="15297" y="15020"/>
                </a:lnTo>
                <a:lnTo>
                  <a:pt x="15297" y="19103"/>
                </a:lnTo>
                <a:lnTo>
                  <a:pt x="15080" y="19103"/>
                </a:lnTo>
                <a:lnTo>
                  <a:pt x="15080" y="15020"/>
                </a:lnTo>
                <a:close/>
                <a:moveTo>
                  <a:pt x="16326" y="15020"/>
                </a:moveTo>
                <a:lnTo>
                  <a:pt x="16542" y="15020"/>
                </a:lnTo>
                <a:lnTo>
                  <a:pt x="16542" y="19103"/>
                </a:lnTo>
                <a:lnTo>
                  <a:pt x="16326" y="19103"/>
                </a:lnTo>
                <a:lnTo>
                  <a:pt x="16326" y="15020"/>
                </a:lnTo>
                <a:close/>
                <a:moveTo>
                  <a:pt x="16975" y="15020"/>
                </a:moveTo>
                <a:lnTo>
                  <a:pt x="17192" y="15020"/>
                </a:lnTo>
                <a:lnTo>
                  <a:pt x="17192" y="19103"/>
                </a:lnTo>
                <a:lnTo>
                  <a:pt x="16975" y="19103"/>
                </a:lnTo>
                <a:lnTo>
                  <a:pt x="16975" y="15020"/>
                </a:lnTo>
                <a:close/>
                <a:moveTo>
                  <a:pt x="17571" y="15020"/>
                </a:moveTo>
                <a:lnTo>
                  <a:pt x="17788" y="15020"/>
                </a:lnTo>
                <a:lnTo>
                  <a:pt x="17788" y="19103"/>
                </a:lnTo>
                <a:lnTo>
                  <a:pt x="17571" y="19103"/>
                </a:lnTo>
                <a:lnTo>
                  <a:pt x="17571" y="15020"/>
                </a:lnTo>
                <a:close/>
                <a:moveTo>
                  <a:pt x="18816" y="15020"/>
                </a:moveTo>
                <a:lnTo>
                  <a:pt x="19033" y="15020"/>
                </a:lnTo>
                <a:lnTo>
                  <a:pt x="19033" y="19103"/>
                </a:lnTo>
                <a:lnTo>
                  <a:pt x="18816" y="19103"/>
                </a:lnTo>
                <a:lnTo>
                  <a:pt x="18816" y="15020"/>
                </a:lnTo>
                <a:close/>
                <a:moveTo>
                  <a:pt x="19466" y="15020"/>
                </a:moveTo>
                <a:lnTo>
                  <a:pt x="19683" y="15020"/>
                </a:lnTo>
                <a:lnTo>
                  <a:pt x="19683" y="19103"/>
                </a:lnTo>
                <a:lnTo>
                  <a:pt x="19466" y="19103"/>
                </a:lnTo>
                <a:lnTo>
                  <a:pt x="19466" y="15020"/>
                </a:lnTo>
                <a:close/>
                <a:moveTo>
                  <a:pt x="20116" y="15020"/>
                </a:moveTo>
                <a:lnTo>
                  <a:pt x="20333" y="15020"/>
                </a:lnTo>
                <a:lnTo>
                  <a:pt x="20333" y="19103"/>
                </a:lnTo>
                <a:lnTo>
                  <a:pt x="20116" y="19103"/>
                </a:lnTo>
                <a:lnTo>
                  <a:pt x="20116" y="15020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7" name="线条"/>
          <p:cNvSpPr/>
          <p:nvPr/>
        </p:nvSpPr>
        <p:spPr>
          <a:xfrm>
            <a:off x="6454529" y="3186811"/>
            <a:ext cx="1951448" cy="15170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8" name="线条"/>
          <p:cNvSpPr/>
          <p:nvPr/>
        </p:nvSpPr>
        <p:spPr>
          <a:xfrm flipH="1">
            <a:off x="9022240" y="3213109"/>
            <a:ext cx="1463423" cy="146342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9" name="线条"/>
          <p:cNvSpPr/>
          <p:nvPr/>
        </p:nvSpPr>
        <p:spPr>
          <a:xfrm>
            <a:off x="2704455" y="3226366"/>
            <a:ext cx="715099" cy="151183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0" name="Speed control"/>
          <p:cNvSpPr/>
          <p:nvPr/>
        </p:nvSpPr>
        <p:spPr>
          <a:xfrm>
            <a:off x="2219363" y="4946318"/>
            <a:ext cx="2581616" cy="940379"/>
          </a:xfrm>
          <a:prstGeom prst="roundRect">
            <a:avLst>
              <a:gd name="adj" fmla="val 16578"/>
            </a:avLst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Speed control</a:t>
            </a:r>
          </a:p>
        </p:txBody>
      </p:sp>
      <p:sp>
        <p:nvSpPr>
          <p:cNvPr id="151" name="Lane keeping"/>
          <p:cNvSpPr/>
          <p:nvPr/>
        </p:nvSpPr>
        <p:spPr>
          <a:xfrm>
            <a:off x="7436684" y="4946318"/>
            <a:ext cx="2581615" cy="940379"/>
          </a:xfrm>
          <a:prstGeom prst="roundRect">
            <a:avLst>
              <a:gd name="adj" fmla="val 16578"/>
            </a:avLst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Lane keeping</a:t>
            </a:r>
          </a:p>
        </p:txBody>
      </p:sp>
      <p:sp>
        <p:nvSpPr>
          <p:cNvPr id="152" name="线条"/>
          <p:cNvSpPr/>
          <p:nvPr/>
        </p:nvSpPr>
        <p:spPr>
          <a:xfrm>
            <a:off x="3668454" y="6106541"/>
            <a:ext cx="2280335" cy="9504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3" name="线条"/>
          <p:cNvSpPr/>
          <p:nvPr/>
        </p:nvSpPr>
        <p:spPr>
          <a:xfrm flipH="1">
            <a:off x="6216804" y="6090791"/>
            <a:ext cx="2414393" cy="96414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4" name="CAR"/>
          <p:cNvSpPr/>
          <p:nvPr/>
        </p:nvSpPr>
        <p:spPr>
          <a:xfrm>
            <a:off x="4830626" y="7274452"/>
            <a:ext cx="2581615" cy="940380"/>
          </a:xfrm>
          <a:prstGeom prst="roundRect">
            <a:avLst>
              <a:gd name="adj" fmla="val 16578"/>
            </a:avLst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peed sensor"/>
          <p:cNvSpPr/>
          <p:nvPr/>
        </p:nvSpPr>
        <p:spPr>
          <a:xfrm>
            <a:off x="1528670" y="2072435"/>
            <a:ext cx="2581616" cy="940379"/>
          </a:xfrm>
          <a:prstGeom prst="roundRect">
            <a:avLst>
              <a:gd name="adj" fmla="val 16578"/>
            </a:avLst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Speed sensor</a:t>
            </a:r>
          </a:p>
        </p:txBody>
      </p:sp>
      <p:sp>
        <p:nvSpPr>
          <p:cNvPr id="157" name="distance sensor"/>
          <p:cNvSpPr/>
          <p:nvPr/>
        </p:nvSpPr>
        <p:spPr>
          <a:xfrm>
            <a:off x="5211592" y="2072435"/>
            <a:ext cx="2581616" cy="940379"/>
          </a:xfrm>
          <a:prstGeom prst="roundRect">
            <a:avLst>
              <a:gd name="adj" fmla="val 16578"/>
            </a:avLst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distance sensor</a:t>
            </a:r>
          </a:p>
        </p:txBody>
      </p:sp>
      <p:sp>
        <p:nvSpPr>
          <p:cNvPr id="158" name="angle sensor"/>
          <p:cNvSpPr/>
          <p:nvPr/>
        </p:nvSpPr>
        <p:spPr>
          <a:xfrm>
            <a:off x="8894514" y="2072435"/>
            <a:ext cx="2581616" cy="940379"/>
          </a:xfrm>
          <a:prstGeom prst="roundRect">
            <a:avLst>
              <a:gd name="adj" fmla="val 16578"/>
            </a:avLst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angle sensor</a:t>
            </a:r>
          </a:p>
        </p:txBody>
      </p:sp>
      <p:sp>
        <p:nvSpPr>
          <p:cNvPr id="159" name="小汽车"/>
          <p:cNvSpPr/>
          <p:nvPr/>
        </p:nvSpPr>
        <p:spPr>
          <a:xfrm>
            <a:off x="2054375" y="944403"/>
            <a:ext cx="1530206" cy="563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0" name="三角形"/>
          <p:cNvSpPr/>
          <p:nvPr/>
        </p:nvSpPr>
        <p:spPr>
          <a:xfrm>
            <a:off x="9436915" y="782616"/>
            <a:ext cx="1496814" cy="887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3333" y="8704"/>
                </a:moveTo>
                <a:cubicBezTo>
                  <a:pt x="3409" y="8703"/>
                  <a:pt x="3487" y="8737"/>
                  <a:pt x="3561" y="8812"/>
                </a:cubicBezTo>
                <a:lnTo>
                  <a:pt x="10704" y="16067"/>
                </a:lnTo>
                <a:cubicBezTo>
                  <a:pt x="10943" y="16310"/>
                  <a:pt x="10841" y="16929"/>
                  <a:pt x="10562" y="16929"/>
                </a:cubicBezTo>
                <a:lnTo>
                  <a:pt x="3660" y="16929"/>
                </a:lnTo>
                <a:cubicBezTo>
                  <a:pt x="3236" y="16929"/>
                  <a:pt x="2892" y="16347"/>
                  <a:pt x="2892" y="15631"/>
                </a:cubicBezTo>
                <a:lnTo>
                  <a:pt x="2892" y="9447"/>
                </a:lnTo>
                <a:cubicBezTo>
                  <a:pt x="2892" y="9012"/>
                  <a:pt x="3103" y="8705"/>
                  <a:pt x="3333" y="8704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1" name="标尺"/>
          <p:cNvSpPr/>
          <p:nvPr/>
        </p:nvSpPr>
        <p:spPr>
          <a:xfrm>
            <a:off x="5774591" y="1091211"/>
            <a:ext cx="1455618" cy="270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" y="0"/>
                </a:moveTo>
                <a:cubicBezTo>
                  <a:pt x="196" y="0"/>
                  <a:pt x="0" y="1044"/>
                  <a:pt x="0" y="2342"/>
                </a:cubicBezTo>
                <a:lnTo>
                  <a:pt x="0" y="19258"/>
                </a:lnTo>
                <a:cubicBezTo>
                  <a:pt x="0" y="20556"/>
                  <a:pt x="196" y="21600"/>
                  <a:pt x="437" y="21600"/>
                </a:cubicBezTo>
                <a:lnTo>
                  <a:pt x="21163" y="21600"/>
                </a:lnTo>
                <a:cubicBezTo>
                  <a:pt x="21404" y="21600"/>
                  <a:pt x="21600" y="20556"/>
                  <a:pt x="21600" y="19258"/>
                </a:cubicBezTo>
                <a:lnTo>
                  <a:pt x="21600" y="2342"/>
                </a:lnTo>
                <a:cubicBezTo>
                  <a:pt x="21600" y="1044"/>
                  <a:pt x="21404" y="0"/>
                  <a:pt x="21163" y="0"/>
                </a:cubicBezTo>
                <a:lnTo>
                  <a:pt x="437" y="0"/>
                </a:lnTo>
                <a:close/>
                <a:moveTo>
                  <a:pt x="19439" y="7273"/>
                </a:moveTo>
                <a:cubicBezTo>
                  <a:pt x="19672" y="7273"/>
                  <a:pt x="19860" y="8287"/>
                  <a:pt x="19860" y="9542"/>
                </a:cubicBezTo>
                <a:cubicBezTo>
                  <a:pt x="19860" y="10798"/>
                  <a:pt x="19672" y="11821"/>
                  <a:pt x="19439" y="11821"/>
                </a:cubicBezTo>
                <a:cubicBezTo>
                  <a:pt x="19206" y="11821"/>
                  <a:pt x="19018" y="10797"/>
                  <a:pt x="19018" y="9542"/>
                </a:cubicBezTo>
                <a:cubicBezTo>
                  <a:pt x="19018" y="8287"/>
                  <a:pt x="19206" y="7273"/>
                  <a:pt x="19439" y="7273"/>
                </a:cubicBezTo>
                <a:close/>
                <a:moveTo>
                  <a:pt x="677" y="9478"/>
                </a:moveTo>
                <a:lnTo>
                  <a:pt x="893" y="9478"/>
                </a:lnTo>
                <a:lnTo>
                  <a:pt x="893" y="19103"/>
                </a:lnTo>
                <a:lnTo>
                  <a:pt x="677" y="19103"/>
                </a:lnTo>
                <a:lnTo>
                  <a:pt x="677" y="9478"/>
                </a:lnTo>
                <a:close/>
                <a:moveTo>
                  <a:pt x="5658" y="9478"/>
                </a:moveTo>
                <a:lnTo>
                  <a:pt x="5875" y="9478"/>
                </a:lnTo>
                <a:lnTo>
                  <a:pt x="5875" y="19103"/>
                </a:lnTo>
                <a:lnTo>
                  <a:pt x="5658" y="19103"/>
                </a:lnTo>
                <a:lnTo>
                  <a:pt x="5658" y="9478"/>
                </a:lnTo>
                <a:close/>
                <a:moveTo>
                  <a:pt x="10694" y="9478"/>
                </a:moveTo>
                <a:lnTo>
                  <a:pt x="10911" y="9478"/>
                </a:lnTo>
                <a:lnTo>
                  <a:pt x="10911" y="19103"/>
                </a:lnTo>
                <a:lnTo>
                  <a:pt x="10694" y="19103"/>
                </a:lnTo>
                <a:lnTo>
                  <a:pt x="10694" y="9478"/>
                </a:lnTo>
                <a:close/>
                <a:moveTo>
                  <a:pt x="15730" y="9478"/>
                </a:moveTo>
                <a:lnTo>
                  <a:pt x="15947" y="9478"/>
                </a:lnTo>
                <a:lnTo>
                  <a:pt x="15947" y="19103"/>
                </a:lnTo>
                <a:lnTo>
                  <a:pt x="15730" y="19103"/>
                </a:lnTo>
                <a:lnTo>
                  <a:pt x="15730" y="9478"/>
                </a:lnTo>
                <a:close/>
                <a:moveTo>
                  <a:pt x="20712" y="9478"/>
                </a:moveTo>
                <a:lnTo>
                  <a:pt x="20928" y="9478"/>
                </a:lnTo>
                <a:lnTo>
                  <a:pt x="20928" y="19103"/>
                </a:lnTo>
                <a:lnTo>
                  <a:pt x="20712" y="19103"/>
                </a:lnTo>
                <a:lnTo>
                  <a:pt x="20712" y="9478"/>
                </a:lnTo>
                <a:close/>
                <a:moveTo>
                  <a:pt x="3168" y="12395"/>
                </a:moveTo>
                <a:lnTo>
                  <a:pt x="3384" y="12395"/>
                </a:lnTo>
                <a:lnTo>
                  <a:pt x="3384" y="19103"/>
                </a:lnTo>
                <a:lnTo>
                  <a:pt x="3168" y="19103"/>
                </a:lnTo>
                <a:lnTo>
                  <a:pt x="3168" y="12395"/>
                </a:lnTo>
                <a:close/>
                <a:moveTo>
                  <a:pt x="8203" y="12395"/>
                </a:moveTo>
                <a:lnTo>
                  <a:pt x="8420" y="12395"/>
                </a:lnTo>
                <a:lnTo>
                  <a:pt x="8420" y="19103"/>
                </a:lnTo>
                <a:lnTo>
                  <a:pt x="8203" y="19103"/>
                </a:lnTo>
                <a:lnTo>
                  <a:pt x="8203" y="12395"/>
                </a:lnTo>
                <a:close/>
                <a:moveTo>
                  <a:pt x="13185" y="12395"/>
                </a:moveTo>
                <a:lnTo>
                  <a:pt x="13402" y="12395"/>
                </a:lnTo>
                <a:lnTo>
                  <a:pt x="13402" y="19103"/>
                </a:lnTo>
                <a:lnTo>
                  <a:pt x="13185" y="19103"/>
                </a:lnTo>
                <a:lnTo>
                  <a:pt x="13185" y="12395"/>
                </a:lnTo>
                <a:close/>
                <a:moveTo>
                  <a:pt x="18221" y="12395"/>
                </a:moveTo>
                <a:lnTo>
                  <a:pt x="18437" y="12395"/>
                </a:lnTo>
                <a:lnTo>
                  <a:pt x="18437" y="19103"/>
                </a:lnTo>
                <a:lnTo>
                  <a:pt x="18221" y="19103"/>
                </a:lnTo>
                <a:lnTo>
                  <a:pt x="18221" y="12395"/>
                </a:lnTo>
                <a:close/>
                <a:moveTo>
                  <a:pt x="1272" y="15020"/>
                </a:moveTo>
                <a:lnTo>
                  <a:pt x="1489" y="15020"/>
                </a:lnTo>
                <a:lnTo>
                  <a:pt x="1489" y="19103"/>
                </a:lnTo>
                <a:lnTo>
                  <a:pt x="1272" y="19103"/>
                </a:lnTo>
                <a:lnTo>
                  <a:pt x="1272" y="15020"/>
                </a:lnTo>
                <a:close/>
                <a:moveTo>
                  <a:pt x="1922" y="15020"/>
                </a:moveTo>
                <a:lnTo>
                  <a:pt x="2139" y="15020"/>
                </a:lnTo>
                <a:lnTo>
                  <a:pt x="2139" y="19103"/>
                </a:lnTo>
                <a:lnTo>
                  <a:pt x="1922" y="19103"/>
                </a:lnTo>
                <a:lnTo>
                  <a:pt x="1922" y="15020"/>
                </a:lnTo>
                <a:close/>
                <a:moveTo>
                  <a:pt x="2518" y="15020"/>
                </a:moveTo>
                <a:lnTo>
                  <a:pt x="2734" y="15020"/>
                </a:lnTo>
                <a:lnTo>
                  <a:pt x="2734" y="19103"/>
                </a:lnTo>
                <a:lnTo>
                  <a:pt x="2518" y="19103"/>
                </a:lnTo>
                <a:lnTo>
                  <a:pt x="2518" y="15020"/>
                </a:lnTo>
                <a:close/>
                <a:moveTo>
                  <a:pt x="3817" y="15020"/>
                </a:moveTo>
                <a:lnTo>
                  <a:pt x="4034" y="15020"/>
                </a:lnTo>
                <a:lnTo>
                  <a:pt x="4034" y="19103"/>
                </a:lnTo>
                <a:lnTo>
                  <a:pt x="3817" y="19103"/>
                </a:lnTo>
                <a:lnTo>
                  <a:pt x="3817" y="15020"/>
                </a:lnTo>
                <a:close/>
                <a:moveTo>
                  <a:pt x="4413" y="15020"/>
                </a:moveTo>
                <a:lnTo>
                  <a:pt x="4630" y="15020"/>
                </a:lnTo>
                <a:lnTo>
                  <a:pt x="4630" y="19103"/>
                </a:lnTo>
                <a:lnTo>
                  <a:pt x="4413" y="19103"/>
                </a:lnTo>
                <a:lnTo>
                  <a:pt x="4413" y="15020"/>
                </a:lnTo>
                <a:close/>
                <a:moveTo>
                  <a:pt x="5063" y="15020"/>
                </a:moveTo>
                <a:lnTo>
                  <a:pt x="5279" y="15020"/>
                </a:lnTo>
                <a:lnTo>
                  <a:pt x="5279" y="19103"/>
                </a:lnTo>
                <a:lnTo>
                  <a:pt x="5063" y="19103"/>
                </a:lnTo>
                <a:lnTo>
                  <a:pt x="5063" y="15020"/>
                </a:lnTo>
                <a:close/>
                <a:moveTo>
                  <a:pt x="6308" y="15020"/>
                </a:moveTo>
                <a:lnTo>
                  <a:pt x="6525" y="15020"/>
                </a:lnTo>
                <a:lnTo>
                  <a:pt x="6525" y="19103"/>
                </a:lnTo>
                <a:lnTo>
                  <a:pt x="6308" y="19103"/>
                </a:lnTo>
                <a:lnTo>
                  <a:pt x="6308" y="15020"/>
                </a:lnTo>
                <a:close/>
                <a:moveTo>
                  <a:pt x="6904" y="15020"/>
                </a:moveTo>
                <a:lnTo>
                  <a:pt x="7120" y="15020"/>
                </a:lnTo>
                <a:lnTo>
                  <a:pt x="7120" y="19103"/>
                </a:lnTo>
                <a:lnTo>
                  <a:pt x="6904" y="19103"/>
                </a:lnTo>
                <a:lnTo>
                  <a:pt x="6904" y="15020"/>
                </a:lnTo>
                <a:close/>
                <a:moveTo>
                  <a:pt x="7554" y="15020"/>
                </a:moveTo>
                <a:lnTo>
                  <a:pt x="7770" y="15020"/>
                </a:lnTo>
                <a:lnTo>
                  <a:pt x="7770" y="19103"/>
                </a:lnTo>
                <a:lnTo>
                  <a:pt x="7554" y="19103"/>
                </a:lnTo>
                <a:lnTo>
                  <a:pt x="7554" y="15020"/>
                </a:lnTo>
                <a:close/>
                <a:moveTo>
                  <a:pt x="8799" y="15020"/>
                </a:moveTo>
                <a:lnTo>
                  <a:pt x="9016" y="15020"/>
                </a:lnTo>
                <a:lnTo>
                  <a:pt x="9016" y="19103"/>
                </a:lnTo>
                <a:lnTo>
                  <a:pt x="8799" y="19103"/>
                </a:lnTo>
                <a:lnTo>
                  <a:pt x="8799" y="15020"/>
                </a:lnTo>
                <a:close/>
                <a:moveTo>
                  <a:pt x="9449" y="15020"/>
                </a:moveTo>
                <a:lnTo>
                  <a:pt x="9665" y="15020"/>
                </a:lnTo>
                <a:lnTo>
                  <a:pt x="9665" y="19103"/>
                </a:lnTo>
                <a:lnTo>
                  <a:pt x="9449" y="19103"/>
                </a:lnTo>
                <a:lnTo>
                  <a:pt x="9449" y="15020"/>
                </a:lnTo>
                <a:close/>
                <a:moveTo>
                  <a:pt x="10044" y="15020"/>
                </a:moveTo>
                <a:lnTo>
                  <a:pt x="10261" y="15020"/>
                </a:lnTo>
                <a:lnTo>
                  <a:pt x="10261" y="19103"/>
                </a:lnTo>
                <a:lnTo>
                  <a:pt x="10044" y="19103"/>
                </a:lnTo>
                <a:lnTo>
                  <a:pt x="10044" y="15020"/>
                </a:lnTo>
                <a:close/>
                <a:moveTo>
                  <a:pt x="11344" y="15020"/>
                </a:moveTo>
                <a:lnTo>
                  <a:pt x="11506" y="15020"/>
                </a:lnTo>
                <a:lnTo>
                  <a:pt x="11506" y="19103"/>
                </a:lnTo>
                <a:lnTo>
                  <a:pt x="11344" y="19103"/>
                </a:lnTo>
                <a:lnTo>
                  <a:pt x="11344" y="15020"/>
                </a:lnTo>
                <a:close/>
                <a:moveTo>
                  <a:pt x="11940" y="15020"/>
                </a:moveTo>
                <a:lnTo>
                  <a:pt x="12156" y="15020"/>
                </a:lnTo>
                <a:lnTo>
                  <a:pt x="12156" y="19103"/>
                </a:lnTo>
                <a:lnTo>
                  <a:pt x="11940" y="19103"/>
                </a:lnTo>
                <a:lnTo>
                  <a:pt x="11940" y="15020"/>
                </a:lnTo>
                <a:close/>
                <a:moveTo>
                  <a:pt x="12589" y="15020"/>
                </a:moveTo>
                <a:lnTo>
                  <a:pt x="12806" y="15020"/>
                </a:lnTo>
                <a:lnTo>
                  <a:pt x="12806" y="19103"/>
                </a:lnTo>
                <a:lnTo>
                  <a:pt x="12589" y="19103"/>
                </a:lnTo>
                <a:lnTo>
                  <a:pt x="12589" y="15020"/>
                </a:lnTo>
                <a:close/>
                <a:moveTo>
                  <a:pt x="13835" y="15020"/>
                </a:moveTo>
                <a:lnTo>
                  <a:pt x="14051" y="15020"/>
                </a:lnTo>
                <a:lnTo>
                  <a:pt x="14051" y="19103"/>
                </a:lnTo>
                <a:lnTo>
                  <a:pt x="13835" y="19103"/>
                </a:lnTo>
                <a:lnTo>
                  <a:pt x="13835" y="15020"/>
                </a:lnTo>
                <a:close/>
                <a:moveTo>
                  <a:pt x="14430" y="15020"/>
                </a:moveTo>
                <a:lnTo>
                  <a:pt x="14647" y="15020"/>
                </a:lnTo>
                <a:lnTo>
                  <a:pt x="14647" y="19103"/>
                </a:lnTo>
                <a:lnTo>
                  <a:pt x="14430" y="19103"/>
                </a:lnTo>
                <a:lnTo>
                  <a:pt x="14430" y="15020"/>
                </a:lnTo>
                <a:close/>
                <a:moveTo>
                  <a:pt x="15080" y="15020"/>
                </a:moveTo>
                <a:lnTo>
                  <a:pt x="15297" y="15020"/>
                </a:lnTo>
                <a:lnTo>
                  <a:pt x="15297" y="19103"/>
                </a:lnTo>
                <a:lnTo>
                  <a:pt x="15080" y="19103"/>
                </a:lnTo>
                <a:lnTo>
                  <a:pt x="15080" y="15020"/>
                </a:lnTo>
                <a:close/>
                <a:moveTo>
                  <a:pt x="16326" y="15020"/>
                </a:moveTo>
                <a:lnTo>
                  <a:pt x="16542" y="15020"/>
                </a:lnTo>
                <a:lnTo>
                  <a:pt x="16542" y="19103"/>
                </a:lnTo>
                <a:lnTo>
                  <a:pt x="16326" y="19103"/>
                </a:lnTo>
                <a:lnTo>
                  <a:pt x="16326" y="15020"/>
                </a:lnTo>
                <a:close/>
                <a:moveTo>
                  <a:pt x="16975" y="15020"/>
                </a:moveTo>
                <a:lnTo>
                  <a:pt x="17192" y="15020"/>
                </a:lnTo>
                <a:lnTo>
                  <a:pt x="17192" y="19103"/>
                </a:lnTo>
                <a:lnTo>
                  <a:pt x="16975" y="19103"/>
                </a:lnTo>
                <a:lnTo>
                  <a:pt x="16975" y="15020"/>
                </a:lnTo>
                <a:close/>
                <a:moveTo>
                  <a:pt x="17571" y="15020"/>
                </a:moveTo>
                <a:lnTo>
                  <a:pt x="17788" y="15020"/>
                </a:lnTo>
                <a:lnTo>
                  <a:pt x="17788" y="19103"/>
                </a:lnTo>
                <a:lnTo>
                  <a:pt x="17571" y="19103"/>
                </a:lnTo>
                <a:lnTo>
                  <a:pt x="17571" y="15020"/>
                </a:lnTo>
                <a:close/>
                <a:moveTo>
                  <a:pt x="18816" y="15020"/>
                </a:moveTo>
                <a:lnTo>
                  <a:pt x="19033" y="15020"/>
                </a:lnTo>
                <a:lnTo>
                  <a:pt x="19033" y="19103"/>
                </a:lnTo>
                <a:lnTo>
                  <a:pt x="18816" y="19103"/>
                </a:lnTo>
                <a:lnTo>
                  <a:pt x="18816" y="15020"/>
                </a:lnTo>
                <a:close/>
                <a:moveTo>
                  <a:pt x="19466" y="15020"/>
                </a:moveTo>
                <a:lnTo>
                  <a:pt x="19683" y="15020"/>
                </a:lnTo>
                <a:lnTo>
                  <a:pt x="19683" y="19103"/>
                </a:lnTo>
                <a:lnTo>
                  <a:pt x="19466" y="19103"/>
                </a:lnTo>
                <a:lnTo>
                  <a:pt x="19466" y="15020"/>
                </a:lnTo>
                <a:close/>
                <a:moveTo>
                  <a:pt x="20116" y="15020"/>
                </a:moveTo>
                <a:lnTo>
                  <a:pt x="20333" y="15020"/>
                </a:lnTo>
                <a:lnTo>
                  <a:pt x="20333" y="19103"/>
                </a:lnTo>
                <a:lnTo>
                  <a:pt x="20116" y="19103"/>
                </a:lnTo>
                <a:lnTo>
                  <a:pt x="20116" y="15020"/>
                </a:lnTo>
                <a:close/>
              </a:path>
            </a:pathLst>
          </a:cu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2" name="线条"/>
          <p:cNvSpPr/>
          <p:nvPr/>
        </p:nvSpPr>
        <p:spPr>
          <a:xfrm>
            <a:off x="6454529" y="3186811"/>
            <a:ext cx="1951448" cy="151706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3" name="线条"/>
          <p:cNvSpPr/>
          <p:nvPr/>
        </p:nvSpPr>
        <p:spPr>
          <a:xfrm flipH="1">
            <a:off x="9022240" y="3213108"/>
            <a:ext cx="1463423" cy="146342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4" name="线条"/>
          <p:cNvSpPr/>
          <p:nvPr/>
        </p:nvSpPr>
        <p:spPr>
          <a:xfrm>
            <a:off x="2704455" y="3226366"/>
            <a:ext cx="715099" cy="151183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5" name="Speed control"/>
          <p:cNvSpPr/>
          <p:nvPr/>
        </p:nvSpPr>
        <p:spPr>
          <a:xfrm>
            <a:off x="2219363" y="4946318"/>
            <a:ext cx="2581616" cy="940380"/>
          </a:xfrm>
          <a:prstGeom prst="roundRect">
            <a:avLst>
              <a:gd name="adj" fmla="val 16578"/>
            </a:avLst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Speed control</a:t>
            </a:r>
          </a:p>
        </p:txBody>
      </p:sp>
      <p:sp>
        <p:nvSpPr>
          <p:cNvPr id="166" name="Lane keeping"/>
          <p:cNvSpPr/>
          <p:nvPr/>
        </p:nvSpPr>
        <p:spPr>
          <a:xfrm>
            <a:off x="7436684" y="4946318"/>
            <a:ext cx="2581615" cy="940380"/>
          </a:xfrm>
          <a:prstGeom prst="roundRect">
            <a:avLst>
              <a:gd name="adj" fmla="val 16578"/>
            </a:avLst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Lane keeping</a:t>
            </a:r>
          </a:p>
        </p:txBody>
      </p:sp>
      <p:sp>
        <p:nvSpPr>
          <p:cNvPr id="167" name="线条"/>
          <p:cNvSpPr/>
          <p:nvPr/>
        </p:nvSpPr>
        <p:spPr>
          <a:xfrm>
            <a:off x="3668454" y="6106542"/>
            <a:ext cx="2280335" cy="9504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8" name="线条"/>
          <p:cNvSpPr/>
          <p:nvPr/>
        </p:nvSpPr>
        <p:spPr>
          <a:xfrm flipH="1">
            <a:off x="6216804" y="6090791"/>
            <a:ext cx="2414393" cy="96414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9" name="CAR"/>
          <p:cNvSpPr/>
          <p:nvPr/>
        </p:nvSpPr>
        <p:spPr>
          <a:xfrm>
            <a:off x="4830626" y="7274453"/>
            <a:ext cx="2581615" cy="940379"/>
          </a:xfrm>
          <a:prstGeom prst="roundRect">
            <a:avLst>
              <a:gd name="adj" fmla="val 16578"/>
            </a:avLst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CAR</a:t>
            </a:r>
          </a:p>
        </p:txBody>
      </p:sp>
      <p:sp>
        <p:nvSpPr>
          <p:cNvPr id="170" name="Storage"/>
          <p:cNvSpPr/>
          <p:nvPr/>
        </p:nvSpPr>
        <p:spPr>
          <a:xfrm>
            <a:off x="5486433" y="3575659"/>
            <a:ext cx="1471903" cy="1471903"/>
          </a:xfrm>
          <a:prstGeom prst="ellipse">
            <a:avLst/>
          </a:prstGeom>
          <a:ln w="25400">
            <a:solidFill>
              <a:srgbClr val="FFFB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Storage</a:t>
            </a:r>
          </a:p>
        </p:txBody>
      </p:sp>
      <p:sp>
        <p:nvSpPr>
          <p:cNvPr id="171" name="线条"/>
          <p:cNvSpPr/>
          <p:nvPr/>
        </p:nvSpPr>
        <p:spPr>
          <a:xfrm>
            <a:off x="2951026" y="3232757"/>
            <a:ext cx="2189331" cy="865598"/>
          </a:xfrm>
          <a:prstGeom prst="line">
            <a:avLst/>
          </a:prstGeom>
          <a:ln w="25400">
            <a:solidFill>
              <a:srgbClr val="FFFB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2" name="线条"/>
          <p:cNvSpPr/>
          <p:nvPr/>
        </p:nvSpPr>
        <p:spPr>
          <a:xfrm flipH="1">
            <a:off x="7304412" y="3213108"/>
            <a:ext cx="3181251" cy="894186"/>
          </a:xfrm>
          <a:prstGeom prst="line">
            <a:avLst/>
          </a:prstGeom>
          <a:ln w="25400">
            <a:solidFill>
              <a:srgbClr val="FFFB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3" name="线条"/>
          <p:cNvSpPr/>
          <p:nvPr/>
        </p:nvSpPr>
        <p:spPr>
          <a:xfrm flipH="1">
            <a:off x="6325305" y="3186811"/>
            <a:ext cx="1" cy="270256"/>
          </a:xfrm>
          <a:prstGeom prst="line">
            <a:avLst/>
          </a:prstGeom>
          <a:ln w="25400">
            <a:solidFill>
              <a:srgbClr val="FFFB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4" name="线条"/>
          <p:cNvSpPr/>
          <p:nvPr/>
        </p:nvSpPr>
        <p:spPr>
          <a:xfrm>
            <a:off x="6818899" y="4830867"/>
            <a:ext cx="528543" cy="528544"/>
          </a:xfrm>
          <a:prstGeom prst="line">
            <a:avLst/>
          </a:prstGeom>
          <a:ln w="25400">
            <a:solidFill>
              <a:srgbClr val="FFFB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5" name="线条"/>
          <p:cNvSpPr/>
          <p:nvPr/>
        </p:nvSpPr>
        <p:spPr>
          <a:xfrm flipH="1">
            <a:off x="4870930" y="4945844"/>
            <a:ext cx="761334" cy="406257"/>
          </a:xfrm>
          <a:prstGeom prst="line">
            <a:avLst/>
          </a:prstGeom>
          <a:ln w="25400">
            <a:solidFill>
              <a:srgbClr val="FFFB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chiev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Achievement</a:t>
            </a:r>
          </a:p>
        </p:txBody>
      </p:sp>
      <p:sp>
        <p:nvSpPr>
          <p:cNvPr id="178" name="We can know whether the car in the straight or in the corner, by comparing the angle of two adjacent period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know whether the car in the straight or in the corner, by comparing the angle of two adjacent periods.</a:t>
            </a:r>
          </a:p>
          <a:p>
            <a:pPr/>
            <a:r>
              <a:t>Through the track curvature value, we can optimize the steering in the corner.</a:t>
            </a:r>
          </a:p>
          <a:p>
            <a:pPr/>
            <a:r>
              <a:t>Speed up in the straight, and slow down in the corner.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