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9753600" cx="130048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aa115faa2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aa115faa2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aa115faa2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aa115faa2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aa115faa2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aa115faa2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aa1fa780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aa1fa780e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aa1fa780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aa1fa780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aa1fa780e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aa1fa780e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aacdf33f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aacdf33fa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a115fa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a115faa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a115faa2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a115faa2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a115faa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a115faa2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a115faa2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a115faa2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a115faa2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a115faa2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75360" y="3029938"/>
            <a:ext cx="110541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950720" y="5527040"/>
            <a:ext cx="91035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284060" y="-357860"/>
            <a:ext cx="6436800" cy="11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730310" y="3088646"/>
            <a:ext cx="8322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769883" y="271046"/>
            <a:ext cx="8322300" cy="8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与副标题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50240" y="2275840"/>
            <a:ext cx="117042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027290" y="6267591"/>
            <a:ext cx="110541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  <a:defRPr b="1" sz="5700" cap="none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027290" y="4133992"/>
            <a:ext cx="110541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50240" y="2275840"/>
            <a:ext cx="57438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445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610773" y="2275840"/>
            <a:ext cx="57438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445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50240" y="2183272"/>
            <a:ext cx="57459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50240" y="3093156"/>
            <a:ext cx="5745900" cy="5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445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746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606258" y="2183272"/>
            <a:ext cx="57483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606258" y="3093156"/>
            <a:ext cx="5748300" cy="5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445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746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50240" y="388338"/>
            <a:ext cx="42786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084516" y="388338"/>
            <a:ext cx="7269900" cy="8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5207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1pPr>
            <a:lvl2pPr indent="-482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indent="-44450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indent="-4064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4064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50240" y="2041031"/>
            <a:ext cx="4278600" cy="6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549032" y="6827520"/>
            <a:ext cx="78030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549032" y="871502"/>
            <a:ext cx="78030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549032" y="7633547"/>
            <a:ext cx="7803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50240" y="2275840"/>
            <a:ext cx="117042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5207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实时热门商品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idx="4294967295" type="ctrTitle"/>
          </p:nvPr>
        </p:nvSpPr>
        <p:spPr>
          <a:xfrm>
            <a:off x="1087405" y="999218"/>
            <a:ext cx="10464801" cy="74813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窗口聚合策略</a:t>
            </a:r>
            <a:endParaRPr/>
          </a:p>
        </p:txBody>
      </p:sp>
      <p:pic>
        <p:nvPicPr>
          <p:cNvPr descr="屏幕快照 2019-05-21 上午10.20.53.png" id="279" name="Google Shape;2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9755" y="2055250"/>
            <a:ext cx="5880101" cy="2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/>
          <p:nvPr/>
        </p:nvSpPr>
        <p:spPr>
          <a:xfrm>
            <a:off x="5167255" y="2067950"/>
            <a:ext cx="1036884" cy="241301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6755013" y="2067950"/>
            <a:ext cx="2179170" cy="241301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2" name="Google Shape;282;p23"/>
          <p:cNvCxnSpPr/>
          <p:nvPr/>
        </p:nvCxnSpPr>
        <p:spPr>
          <a:xfrm flipH="1" rot="10800000">
            <a:off x="4406642" y="2375276"/>
            <a:ext cx="1270001" cy="12700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3" name="Google Shape;283;p23"/>
          <p:cNvSpPr txBox="1"/>
          <p:nvPr/>
        </p:nvSpPr>
        <p:spPr>
          <a:xfrm>
            <a:off x="2526596" y="3707582"/>
            <a:ext cx="3975101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定义窗口聚合规则：每出现一条记录就加一</a:t>
            </a:r>
            <a:endParaRPr/>
          </a:p>
        </p:txBody>
      </p:sp>
      <p:cxnSp>
        <p:nvCxnSpPr>
          <p:cNvPr id="284" name="Google Shape;284;p23"/>
          <p:cNvCxnSpPr/>
          <p:nvPr/>
        </p:nvCxnSpPr>
        <p:spPr>
          <a:xfrm rot="10800000">
            <a:off x="7878556" y="2375276"/>
            <a:ext cx="1309548" cy="20778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5" name="Google Shape;285;p23"/>
          <p:cNvSpPr txBox="1"/>
          <p:nvPr/>
        </p:nvSpPr>
        <p:spPr>
          <a:xfrm>
            <a:off x="8280072" y="4513260"/>
            <a:ext cx="1739901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定义输出数据结构</a:t>
            </a:r>
            <a:endParaRPr/>
          </a:p>
        </p:txBody>
      </p:sp>
      <p:sp>
        <p:nvSpPr>
          <p:cNvPr id="286" name="Google Shape;286;p23"/>
          <p:cNvSpPr txBox="1"/>
          <p:nvPr/>
        </p:nvSpPr>
        <p:spPr>
          <a:xfrm>
            <a:off x="950110" y="5307333"/>
            <a:ext cx="47673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WindowedStream&lt;UserBehavior, Tuple, TimeWindow&gt;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888031" y="5272916"/>
            <a:ext cx="4891500" cy="3810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8" name="Google Shape;288;p23"/>
          <p:cNvCxnSpPr/>
          <p:nvPr/>
        </p:nvCxnSpPr>
        <p:spPr>
          <a:xfrm>
            <a:off x="5842587" y="5463416"/>
            <a:ext cx="3627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9" name="Google Shape;289;p23"/>
          <p:cNvSpPr txBox="1"/>
          <p:nvPr/>
        </p:nvSpPr>
        <p:spPr>
          <a:xfrm>
            <a:off x="9520775" y="5303113"/>
            <a:ext cx="26469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DataStream&lt;ItemViewCount&gt;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9527060" y="5268697"/>
            <a:ext cx="2634300" cy="3810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窗口聚合规则定义</a:t>
            </a:r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7296"/>
            <a:ext cx="12700000" cy="2925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1305250" y="6096000"/>
            <a:ext cx="82620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累加规则：窗口内碰到一条数据就加一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实现AggregateFunction接口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interface AggregateFunction&lt;IN, ACC, OUT&gt;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IN: 输入数据的类型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ACC: 累加器的类型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OUT: 输出的类型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示例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847419" y="2619476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1745317" y="2619476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ts:10:01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3522942" y="2620251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3420840" y="2620251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ts:10:06</a:t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5213243" y="2619476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5111142" y="2619476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ts:10:11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896033" y="2619476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6793931" y="2619476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ts:10:16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1663825" y="3772350"/>
            <a:ext cx="94668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上面这一条流按照窗口累加规则，结果应该是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itemid: 1, window: [10:00, 11:00), count: 4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itemid: 1, window: [10:05, 11:05), count: 3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itemid: 1, window: [10:10, 11:10), count: 2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itemid: 1, window: [10:15, 11:15), count: 1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碰到一条数据就在数据所在的窗口加一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对于其他流同理，例如itemid:2的流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WindowFunction</a:t>
            </a:r>
            <a:r>
              <a:rPr lang="en-US"/>
              <a:t>接口</a:t>
            </a:r>
            <a:endParaRPr/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650250" y="2275846"/>
            <a:ext cx="11704200" cy="3978000"/>
          </a:xfrm>
          <a:prstGeom prst="rect">
            <a:avLst/>
          </a:prstGeom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-419100" lvl="0" marL="457200" rtl="0" algn="l">
              <a:spcBef>
                <a:spcPts val="5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trait WindowFunction[IN, OUT, KEY, W &lt;: WINDOW]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IN: </a:t>
            </a:r>
            <a:r>
              <a:rPr lang="en-US" sz="3000"/>
              <a:t>输入为累加器的类型，Long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OUT: 窗口累加以后输出的类型为ItemViewCount(itemId: Long, windowEnd: Long, count: Long), windowEnd为窗口的结束时间，也是窗口的唯一标识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KEY: Tuple泛型，itemId，窗口根据itemId聚合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W: 聚合的窗口，w.getEnd能拿到窗口的结束时间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override def apply</a:t>
            </a:r>
            <a:endParaRPr sz="3000"/>
          </a:p>
        </p:txBody>
      </p:sp>
      <p:pic>
        <p:nvPicPr>
          <p:cNvPr id="318" name="Google Shape;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558646"/>
            <a:ext cx="12039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aggregate以后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3548225" y="2696575"/>
            <a:ext cx="59526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11:00 count: 4</a:t>
            </a:r>
            <a:endParaRPr sz="2400"/>
          </a:p>
        </p:txBody>
      </p:sp>
      <p:sp>
        <p:nvSpPr>
          <p:cNvPr id="325" name="Google Shape;325;p27"/>
          <p:cNvSpPr/>
          <p:nvPr/>
        </p:nvSpPr>
        <p:spPr>
          <a:xfrm>
            <a:off x="3548225" y="4008950"/>
            <a:ext cx="59526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11:05 count: 3</a:t>
            </a:r>
            <a:endParaRPr sz="2400"/>
          </a:p>
        </p:txBody>
      </p:sp>
      <p:sp>
        <p:nvSpPr>
          <p:cNvPr id="326" name="Google Shape;326;p27"/>
          <p:cNvSpPr/>
          <p:nvPr/>
        </p:nvSpPr>
        <p:spPr>
          <a:xfrm>
            <a:off x="3548225" y="5321325"/>
            <a:ext cx="59526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11:10 count: 2</a:t>
            </a:r>
            <a:endParaRPr sz="2400"/>
          </a:p>
        </p:txBody>
      </p:sp>
      <p:sp>
        <p:nvSpPr>
          <p:cNvPr id="327" name="Google Shape;327;p27"/>
          <p:cNvSpPr/>
          <p:nvPr/>
        </p:nvSpPr>
        <p:spPr>
          <a:xfrm>
            <a:off x="3548225" y="6840050"/>
            <a:ext cx="59526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11:15 count: 1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keyBy(“windowEnd”)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728825" y="2696575"/>
            <a:ext cx="51153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11:00 count: 4</a:t>
            </a:r>
            <a:endParaRPr sz="2400"/>
          </a:p>
        </p:txBody>
      </p:sp>
      <p:sp>
        <p:nvSpPr>
          <p:cNvPr id="334" name="Google Shape;334;p28"/>
          <p:cNvSpPr/>
          <p:nvPr/>
        </p:nvSpPr>
        <p:spPr>
          <a:xfrm>
            <a:off x="728825" y="4008950"/>
            <a:ext cx="5115300" cy="860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11:05 count: 3</a:t>
            </a:r>
            <a:endParaRPr sz="2400"/>
          </a:p>
        </p:txBody>
      </p:sp>
      <p:sp>
        <p:nvSpPr>
          <p:cNvPr id="335" name="Google Shape;335;p28"/>
          <p:cNvSpPr/>
          <p:nvPr/>
        </p:nvSpPr>
        <p:spPr>
          <a:xfrm>
            <a:off x="728825" y="5321325"/>
            <a:ext cx="5115300" cy="860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11:10 count: 2</a:t>
            </a:r>
            <a:endParaRPr sz="2400"/>
          </a:p>
        </p:txBody>
      </p:sp>
      <p:sp>
        <p:nvSpPr>
          <p:cNvPr id="336" name="Google Shape;336;p28"/>
          <p:cNvSpPr/>
          <p:nvPr/>
        </p:nvSpPr>
        <p:spPr>
          <a:xfrm>
            <a:off x="728825" y="6840050"/>
            <a:ext cx="5115300" cy="860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1 windowEnd: 11:15 count: 1</a:t>
            </a:r>
            <a:endParaRPr sz="2400"/>
          </a:p>
        </p:txBody>
      </p:sp>
      <p:sp>
        <p:nvSpPr>
          <p:cNvPr id="337" name="Google Shape;337;p28"/>
          <p:cNvSpPr/>
          <p:nvPr/>
        </p:nvSpPr>
        <p:spPr>
          <a:xfrm>
            <a:off x="6762075" y="2696575"/>
            <a:ext cx="51153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2 windowEnd: 11:00 count: 4</a:t>
            </a:r>
            <a:endParaRPr sz="2400"/>
          </a:p>
        </p:txBody>
      </p:sp>
      <p:sp>
        <p:nvSpPr>
          <p:cNvPr id="338" name="Google Shape;338;p28"/>
          <p:cNvSpPr/>
          <p:nvPr/>
        </p:nvSpPr>
        <p:spPr>
          <a:xfrm>
            <a:off x="6762075" y="4008950"/>
            <a:ext cx="5115300" cy="860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2 windowEnd: 11:05 count: 3</a:t>
            </a:r>
            <a:endParaRPr sz="2400"/>
          </a:p>
        </p:txBody>
      </p:sp>
      <p:sp>
        <p:nvSpPr>
          <p:cNvPr id="339" name="Google Shape;339;p28"/>
          <p:cNvSpPr/>
          <p:nvPr/>
        </p:nvSpPr>
        <p:spPr>
          <a:xfrm>
            <a:off x="6762075" y="5321325"/>
            <a:ext cx="5115300" cy="860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2 windowEnd: 11:10 count: 2</a:t>
            </a:r>
            <a:endParaRPr sz="2400"/>
          </a:p>
        </p:txBody>
      </p:sp>
      <p:sp>
        <p:nvSpPr>
          <p:cNvPr id="340" name="Google Shape;340;p28"/>
          <p:cNvSpPr/>
          <p:nvPr/>
        </p:nvSpPr>
        <p:spPr>
          <a:xfrm>
            <a:off x="6762075" y="6840050"/>
            <a:ext cx="5115300" cy="860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itemId: 2 windowEnd: 11:15 count: 1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KeyedProcessFunction</a:t>
            </a:r>
            <a:endParaRPr/>
          </a:p>
        </p:txBody>
      </p:sp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650240" y="2275840"/>
            <a:ext cx="11704200" cy="6436800"/>
          </a:xfrm>
          <a:prstGeom prst="rect">
            <a:avLst/>
          </a:prstGeom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-393700" lvl="0" marL="457200" rtl="0" algn="l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Low Level API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Unbounded Stream(</a:t>
            </a:r>
            <a:r>
              <a:rPr lang="en-US"/>
              <a:t>无界流</a:t>
            </a:r>
            <a:r>
              <a:rPr lang="en-US"/>
              <a:t>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无界流的计算必须依靠窗口来划定界限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KeyedProcessFunction对分流后的每一条流进行处理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keyBy(“windowEnd”)分流以后每一条流的数据都在一个窗口内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状态编程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idx="4294967295" type="ctrTitle"/>
          </p:nvPr>
        </p:nvSpPr>
        <p:spPr>
          <a:xfrm>
            <a:off x="1138126" y="1080371"/>
            <a:ext cx="10464801" cy="59723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8"/>
              <a:buFont typeface="Helvetica Neue"/>
              <a:buNone/>
            </a:pPr>
            <a:r>
              <a:rPr b="0" i="0" lang="en-US" sz="319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KeyedProcessFunction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2389984" y="2649799"/>
            <a:ext cx="45939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定义KeyedStream的处理逻辑</a:t>
            </a:r>
            <a:endParaRPr/>
          </a:p>
        </p:txBody>
      </p:sp>
      <p:cxnSp>
        <p:nvCxnSpPr>
          <p:cNvPr id="353" name="Google Shape;353;p30"/>
          <p:cNvCxnSpPr/>
          <p:nvPr/>
        </p:nvCxnSpPr>
        <p:spPr>
          <a:xfrm>
            <a:off x="4733257" y="3295654"/>
            <a:ext cx="0" cy="1449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4" name="Google Shape;354;p30"/>
          <p:cNvSpPr txBox="1"/>
          <p:nvPr/>
        </p:nvSpPr>
        <p:spPr>
          <a:xfrm>
            <a:off x="4133548" y="4782114"/>
            <a:ext cx="1107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生命周期</a:t>
            </a:r>
            <a:endParaRPr/>
          </a:p>
        </p:txBody>
      </p:sp>
      <p:cxnSp>
        <p:nvCxnSpPr>
          <p:cNvPr id="355" name="Google Shape;355;p30"/>
          <p:cNvCxnSpPr/>
          <p:nvPr/>
        </p:nvCxnSpPr>
        <p:spPr>
          <a:xfrm flipH="1">
            <a:off x="2583931" y="5184586"/>
            <a:ext cx="1931700" cy="1434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6" name="Google Shape;356;p30"/>
          <p:cNvCxnSpPr/>
          <p:nvPr/>
        </p:nvCxnSpPr>
        <p:spPr>
          <a:xfrm>
            <a:off x="4685916" y="5363740"/>
            <a:ext cx="0" cy="1062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7" name="Google Shape;357;p30"/>
          <p:cNvCxnSpPr/>
          <p:nvPr/>
        </p:nvCxnSpPr>
        <p:spPr>
          <a:xfrm>
            <a:off x="4853766" y="5199454"/>
            <a:ext cx="1977300" cy="1405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8" name="Google Shape;358;p30"/>
          <p:cNvSpPr txBox="1"/>
          <p:nvPr/>
        </p:nvSpPr>
        <p:spPr>
          <a:xfrm>
            <a:off x="1706872" y="6643334"/>
            <a:ext cx="846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</a:t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3631271" y="6678665"/>
            <a:ext cx="2111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processElement</a:t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6629559" y="6678665"/>
            <a:ext cx="11475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onTimer</a:t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4067335" y="4895590"/>
            <a:ext cx="1239300" cy="274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5379630" y="4090934"/>
            <a:ext cx="5768982" cy="1791558"/>
          </a:xfrm>
          <a:custGeom>
            <a:rect b="b" l="l" r="r" t="t"/>
            <a:pathLst>
              <a:path extrusionOk="0" h="21600" w="21600">
                <a:moveTo>
                  <a:pt x="1594" y="0"/>
                </a:moveTo>
                <a:cubicBezTo>
                  <a:pt x="1418" y="0"/>
                  <a:pt x="1275" y="484"/>
                  <a:pt x="1275" y="1080"/>
                </a:cubicBezTo>
                <a:lnTo>
                  <a:pt x="1275" y="8640"/>
                </a:lnTo>
                <a:lnTo>
                  <a:pt x="0" y="10800"/>
                </a:lnTo>
                <a:lnTo>
                  <a:pt x="1275" y="12960"/>
                </a:lnTo>
                <a:lnTo>
                  <a:pt x="1275" y="20520"/>
                </a:lnTo>
                <a:cubicBezTo>
                  <a:pt x="1275" y="21116"/>
                  <a:pt x="1418" y="21600"/>
                  <a:pt x="1594" y="21600"/>
                </a:cubicBezTo>
                <a:lnTo>
                  <a:pt x="21281" y="21600"/>
                </a:lnTo>
                <a:cubicBezTo>
                  <a:pt x="2145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57" y="0"/>
                  <a:pt x="21281" y="0"/>
                </a:cubicBezTo>
                <a:lnTo>
                  <a:pt x="15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5796947" y="4408398"/>
            <a:ext cx="52530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keyby(“windowend”)分流以后，每个key stream都有一个生命周期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/>
        </p:nvSpPr>
        <p:spPr>
          <a:xfrm>
            <a:off x="2200426" y="2162883"/>
            <a:ext cx="272034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open：生命周期初始化</a:t>
            </a:r>
            <a:endParaRPr/>
          </a:p>
        </p:txBody>
      </p:sp>
      <p:cxnSp>
        <p:nvCxnSpPr>
          <p:cNvPr id="369" name="Google Shape;369;p31"/>
          <p:cNvCxnSpPr/>
          <p:nvPr/>
        </p:nvCxnSpPr>
        <p:spPr>
          <a:xfrm flipH="1">
            <a:off x="3424601" y="2658956"/>
            <a:ext cx="1" cy="221757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屏幕快照 2019-05-21 上午11.43.08.png" id="370" name="Google Shape;3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472" y="4915400"/>
            <a:ext cx="7962901" cy="10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/>
          <p:nvPr/>
        </p:nvSpPr>
        <p:spPr>
          <a:xfrm>
            <a:off x="2316313" y="5702557"/>
            <a:ext cx="1040331" cy="276865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72" name="Google Shape;372;p31"/>
          <p:cNvCxnSpPr/>
          <p:nvPr/>
        </p:nvCxnSpPr>
        <p:spPr>
          <a:xfrm flipH="1">
            <a:off x="2844891" y="5998719"/>
            <a:ext cx="1" cy="10795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3" name="Google Shape;373;p31"/>
          <p:cNvSpPr txBox="1"/>
          <p:nvPr/>
        </p:nvSpPr>
        <p:spPr>
          <a:xfrm>
            <a:off x="529557" y="7080535"/>
            <a:ext cx="8570062" cy="948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keyby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(“windowEnd”)</a:t>
            </a: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分流以后，每个流都有一个生命周期，生命周期初始化时，创建一个状态：ListState，用来存储数据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5493550" y="1147500"/>
            <a:ext cx="18789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状态编程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/>
        </p:nvSpPr>
        <p:spPr>
          <a:xfrm>
            <a:off x="1614085" y="1310774"/>
            <a:ext cx="5495799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processElement：处理流中的每一个元素时调用</a:t>
            </a:r>
            <a:endParaRPr/>
          </a:p>
        </p:txBody>
      </p:sp>
      <p:pic>
        <p:nvPicPr>
          <p:cNvPr descr="屏幕快照 2019-05-21 上午11.50.38.png" id="380" name="Google Shape;3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439" y="3053775"/>
            <a:ext cx="8585201" cy="1130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2"/>
          <p:cNvCxnSpPr/>
          <p:nvPr/>
        </p:nvCxnSpPr>
        <p:spPr>
          <a:xfrm>
            <a:off x="4193615" y="1745764"/>
            <a:ext cx="1" cy="130482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2" name="Google Shape;382;p32"/>
          <p:cNvSpPr/>
          <p:nvPr/>
        </p:nvSpPr>
        <p:spPr>
          <a:xfrm>
            <a:off x="3821253" y="3876967"/>
            <a:ext cx="4294622" cy="259192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3" name="Google Shape;383;p32"/>
          <p:cNvCxnSpPr/>
          <p:nvPr/>
        </p:nvCxnSpPr>
        <p:spPr>
          <a:xfrm>
            <a:off x="5985167" y="4187037"/>
            <a:ext cx="2682574" cy="139077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4" name="Google Shape;384;p32"/>
          <p:cNvSpPr txBox="1"/>
          <p:nvPr/>
        </p:nvSpPr>
        <p:spPr>
          <a:xfrm>
            <a:off x="5191670" y="5600699"/>
            <a:ext cx="7450075" cy="11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一旦碰到Watermark大于等于input.windowEnd+1的Watermark，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说明以input.windowEnd结尾的窗口的数据都已经收集完成，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调用回调函数onTimer</a:t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1657577" y="3333462"/>
            <a:ext cx="2058313" cy="259192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6" name="Google Shape;386;p32"/>
          <p:cNvCxnSpPr/>
          <p:nvPr/>
        </p:nvCxnSpPr>
        <p:spPr>
          <a:xfrm flipH="1">
            <a:off x="2367668" y="3604699"/>
            <a:ext cx="1" cy="13766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7" name="Google Shape;387;p32"/>
          <p:cNvSpPr txBox="1"/>
          <p:nvPr/>
        </p:nvSpPr>
        <p:spPr>
          <a:xfrm>
            <a:off x="1132212" y="4968652"/>
            <a:ext cx="2470913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将每一个元素都添加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到itemState中去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屏幕快照 2019-05-21 上午9.55.45.png"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3403600"/>
            <a:ext cx="10210800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4294967295" type="ctrTitle"/>
          </p:nvPr>
        </p:nvSpPr>
        <p:spPr>
          <a:xfrm>
            <a:off x="1270000" y="1638300"/>
            <a:ext cx="10464800" cy="937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19"/>
              <a:buFont typeface="Helvetica Neue"/>
              <a:buNone/>
            </a:pPr>
            <a:r>
              <a:rPr b="0" i="0" lang="en-US" sz="47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数据结构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/>
        </p:nvSpPr>
        <p:spPr>
          <a:xfrm>
            <a:off x="4929699" y="1117702"/>
            <a:ext cx="1873759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onTimer:定时器</a:t>
            </a:r>
            <a:endParaRPr/>
          </a:p>
        </p:txBody>
      </p:sp>
      <p:pic>
        <p:nvPicPr>
          <p:cNvPr descr="屏幕快照 2019-05-21 下午3.02.45.png" id="393" name="Google Shape;3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672" y="2104490"/>
            <a:ext cx="6629401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 txBox="1"/>
          <p:nvPr/>
        </p:nvSpPr>
        <p:spPr>
          <a:xfrm>
            <a:off x="2622825" y="6668475"/>
            <a:ext cx="72573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因为每一条流是按照windowEnd分流的，所以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当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窗口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收集到所有数据，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就可以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触发onTimer定时器，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计算每一条流的状态了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/>
          <p:nvPr/>
        </p:nvSpPr>
        <p:spPr>
          <a:xfrm>
            <a:off x="3806425" y="4706475"/>
            <a:ext cx="5880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4632950" y="4706475"/>
            <a:ext cx="5880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5459475" y="4706475"/>
            <a:ext cx="588000" cy="5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3806425" y="5934625"/>
            <a:ext cx="588000" cy="50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3806425" y="7238975"/>
            <a:ext cx="588000" cy="501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640175" y="4548700"/>
            <a:ext cx="889300" cy="717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640175" y="5826988"/>
            <a:ext cx="889300" cy="717175"/>
          </a:xfrm>
          <a:prstGeom prst="flowChartMagneticDisk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8640175" y="7105300"/>
            <a:ext cx="889300" cy="717175"/>
          </a:xfrm>
          <a:prstGeom prst="flowChartMagneticDisk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4"/>
          <p:cNvCxnSpPr>
            <a:endCxn id="404" idx="2"/>
          </p:cNvCxnSpPr>
          <p:nvPr/>
        </p:nvCxnSpPr>
        <p:spPr>
          <a:xfrm flipH="1" rot="10800000">
            <a:off x="6047575" y="4907288"/>
            <a:ext cx="2592600" cy="5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4"/>
          <p:cNvCxnSpPr/>
          <p:nvPr/>
        </p:nvCxnSpPr>
        <p:spPr>
          <a:xfrm flipH="1" rot="10800000">
            <a:off x="6047575" y="6160525"/>
            <a:ext cx="2592600" cy="5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4"/>
          <p:cNvCxnSpPr/>
          <p:nvPr/>
        </p:nvCxnSpPr>
        <p:spPr>
          <a:xfrm flipH="1" rot="10800000">
            <a:off x="6047575" y="7413763"/>
            <a:ext cx="2592600" cy="5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4"/>
          <p:cNvSpPr/>
          <p:nvPr/>
        </p:nvSpPr>
        <p:spPr>
          <a:xfrm>
            <a:off x="4632950" y="5934625"/>
            <a:ext cx="588000" cy="50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5459475" y="5934625"/>
            <a:ext cx="588000" cy="50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4632950" y="7212950"/>
            <a:ext cx="588000" cy="501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5459475" y="7212938"/>
            <a:ext cx="588000" cy="501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 txBox="1"/>
          <p:nvPr/>
        </p:nvSpPr>
        <p:spPr>
          <a:xfrm>
            <a:off x="3881725" y="3616350"/>
            <a:ext cx="8262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8399925" y="3550925"/>
            <a:ext cx="8262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ListState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125500" y="5911325"/>
            <a:ext cx="348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5424550" y="1368025"/>
            <a:ext cx="1707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状态编程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50240" y="12287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添加Watermark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02" y="2721751"/>
            <a:ext cx="11044825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834925" y="3677500"/>
            <a:ext cx="8427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E(1)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813746" y="3677500"/>
            <a:ext cx="9726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W(1)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026161" y="3677500"/>
            <a:ext cx="8427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E(2)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004982" y="3677500"/>
            <a:ext cx="9726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W(2)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217397" y="3677500"/>
            <a:ext cx="8427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E(3)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196218" y="3677500"/>
            <a:ext cx="9726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W(3)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408633" y="3677500"/>
            <a:ext cx="8427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E(4)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387454" y="3677500"/>
            <a:ext cx="972600" cy="790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W(4)</a:t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9765488" y="4009273"/>
            <a:ext cx="2114400" cy="318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288900" y="4814050"/>
            <a:ext cx="124269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我们提前知道了来源数据的时间戳是升序排列的，也就是说没有乱序发生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事件时间(event time)需要手动去指定数据源中的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字段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水位线是一种特殊的事件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水位线是单调递增的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这里直接将事件时间作为水位线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过滤出PV事件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50250" y="2275842"/>
            <a:ext cx="11704200" cy="1008900"/>
          </a:xfrm>
          <a:prstGeom prst="rect">
            <a:avLst/>
          </a:prstGeom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pv事件也就是浏览事件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75" y="3422807"/>
            <a:ext cx="11153450" cy="7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使用keyBy分流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600" y="2244904"/>
            <a:ext cx="9577500" cy="8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923483" y="4570725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97874" y="4570725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ts:10:01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923483" y="5065399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97874" y="5064717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ts:10:06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923483" y="5530369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97874" y="5529686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ts:10:11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923483" y="5995337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97874" y="5994655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ts:10:16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923483" y="6460306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97874" y="6460306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ts:10:01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923483" y="7012839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97874" y="7012839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ts:10: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06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923483" y="7507514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97874" y="7506832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ts:10: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923483" y="7972483"/>
            <a:ext cx="1948800" cy="3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97874" y="7971800"/>
            <a:ext cx="219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ts:10:1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cxnSp>
        <p:nvCxnSpPr>
          <p:cNvPr id="140" name="Google Shape;140;p18"/>
          <p:cNvCxnSpPr/>
          <p:nvPr/>
        </p:nvCxnSpPr>
        <p:spPr>
          <a:xfrm rot="10800000">
            <a:off x="3542800" y="3399400"/>
            <a:ext cx="14400" cy="6024300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3542800" y="6255400"/>
            <a:ext cx="12225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Keyby:itemid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859340" y="5440022"/>
            <a:ext cx="1460100" cy="3123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765308" y="5440022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ts:10:01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646660" y="5440015"/>
            <a:ext cx="1460100" cy="3123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6552603" y="5440015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ts:10:06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528002" y="5440022"/>
            <a:ext cx="1460100" cy="3123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433946" y="5440022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ts:10:11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0315295" y="5440022"/>
            <a:ext cx="1460100" cy="3123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0221763" y="5440022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ts:10:16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859340" y="7388147"/>
            <a:ext cx="1460100" cy="3123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765308" y="7388147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ts:10:01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740690" y="7388147"/>
            <a:ext cx="1460100" cy="3123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646658" y="7388147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ts:10:0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8622040" y="7388147"/>
            <a:ext cx="1460100" cy="3123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528008" y="7388147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0409340" y="7388147"/>
            <a:ext cx="1460100" cy="3123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0315308" y="7388147"/>
            <a:ext cx="1648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使用keyBy分流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650240" y="2275840"/>
            <a:ext cx="11704200" cy="6436800"/>
          </a:xfrm>
          <a:prstGeom prst="rect">
            <a:avLst/>
          </a:prstGeom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-393700" lvl="0" marL="457200" rtl="0" algn="l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数据结构的转变: DataStream -&gt; KeyedStream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对KeyedStream的任何transformation都会: KeyedStream -&gt; DataStream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来一个事件就会将事件分流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Watermark是全局的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650240" y="619196"/>
            <a:ext cx="11704200" cy="1625700"/>
          </a:xfrm>
          <a:prstGeom prst="rect">
            <a:avLst/>
          </a:prstGeom>
        </p:spPr>
        <p:txBody>
          <a:bodyPr anchorCtr="0" anchor="ctr" bIns="65000" lIns="130025" spcFirstLastPara="1" rIns="130025" wrap="square" tIns="6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timeWindow设置窗口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152219" y="3076676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2050117" y="3076676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ts:10:01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827742" y="3077451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725640" y="3077451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ts:10:06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518043" y="3076676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415942" y="3076676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ts:10:11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7200833" y="3076676"/>
            <a:ext cx="1584000" cy="4260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098731" y="3076676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ts:10:16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152219" y="4132341"/>
            <a:ext cx="1584000" cy="4260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050117" y="4132341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ts:10:01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1949545" y="5186844"/>
            <a:ext cx="7310700" cy="140100"/>
          </a:xfrm>
          <a:prstGeom prst="leftRightArrow">
            <a:avLst>
              <a:gd fmla="val 32000" name="adj1"/>
              <a:gd fmla="val 54413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065249" y="5465042"/>
            <a:ext cx="2815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SlidingWindow [10:00, 11:00)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784903" y="5956359"/>
            <a:ext cx="7310700" cy="140100"/>
          </a:xfrm>
          <a:prstGeom prst="leftRightArrow">
            <a:avLst>
              <a:gd fmla="val 32000" name="adj1"/>
              <a:gd fmla="val 54413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900607" y="6234556"/>
            <a:ext cx="2815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SlidingWindow [10:05, 11:05)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929844" y="4132141"/>
            <a:ext cx="1584000" cy="4260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827742" y="4132141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ts:10:0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5707369" y="4131753"/>
            <a:ext cx="1584000" cy="4260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605267" y="4131753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484794" y="4131753"/>
            <a:ext cx="1584000" cy="426000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382692" y="4131753"/>
            <a:ext cx="178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  <p:cxnSp>
        <p:nvCxnSpPr>
          <p:cNvPr id="189" name="Google Shape;189;p20"/>
          <p:cNvCxnSpPr/>
          <p:nvPr/>
        </p:nvCxnSpPr>
        <p:spPr>
          <a:xfrm>
            <a:off x="5573475" y="7332025"/>
            <a:ext cx="4280700" cy="2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 txBox="1"/>
          <p:nvPr/>
        </p:nvSpPr>
        <p:spPr>
          <a:xfrm>
            <a:off x="3063250" y="7995625"/>
            <a:ext cx="8262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KeyedStream -&gt; WindowedStream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以上就是WindowedStream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5332065" y="2892628"/>
            <a:ext cx="1939515" cy="488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397937" y="2906217"/>
            <a:ext cx="1807770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timeWindow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832333" y="4059205"/>
            <a:ext cx="1939515" cy="511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829931" y="4054777"/>
            <a:ext cx="1944320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10:00～11:00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967875" y="4059205"/>
            <a:ext cx="1939515" cy="511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965472" y="4054777"/>
            <a:ext cx="1944320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10:05～11:05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6103416" y="4059205"/>
            <a:ext cx="1939515" cy="511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101014" y="4054777"/>
            <a:ext cx="1944320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10:10～11:10</a:t>
            </a:r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>
            <a:off x="8263497" y="4315127"/>
            <a:ext cx="746488" cy="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04" name="Google Shape;204;p21"/>
          <p:cNvSpPr/>
          <p:nvPr/>
        </p:nvSpPr>
        <p:spPr>
          <a:xfrm>
            <a:off x="9232951" y="4059205"/>
            <a:ext cx="1939515" cy="511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9230549" y="4054777"/>
            <a:ext cx="1944320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11:00～12:00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271836" y="2127101"/>
            <a:ext cx="1651001" cy="812801"/>
          </a:xfrm>
          <a:prstGeom prst="wedgeEllipseCallout">
            <a:avLst>
              <a:gd fmla="val -49385" name="adj1"/>
              <a:gd fmla="val 70000" name="adj2"/>
            </a:avLst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310897" y="2322713"/>
            <a:ext cx="1572879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区间为左闭右开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207636" y="5964901"/>
            <a:ext cx="1459993" cy="312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4113529" y="5964900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ts:10:16</a:t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 rot="10800000">
            <a:off x="2720224" y="4639912"/>
            <a:ext cx="2035963" cy="126429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" name="Google Shape;211;p21"/>
          <p:cNvCxnSpPr/>
          <p:nvPr/>
        </p:nvCxnSpPr>
        <p:spPr>
          <a:xfrm rot="10800000">
            <a:off x="4744180" y="4553923"/>
            <a:ext cx="159027" cy="14264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" name="Google Shape;212;p21"/>
          <p:cNvCxnSpPr/>
          <p:nvPr/>
        </p:nvCxnSpPr>
        <p:spPr>
          <a:xfrm flipH="1" rot="10800000">
            <a:off x="5025460" y="4584298"/>
            <a:ext cx="1932462" cy="137596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3" name="Google Shape;213;p21"/>
          <p:cNvSpPr/>
          <p:nvPr/>
        </p:nvSpPr>
        <p:spPr>
          <a:xfrm>
            <a:off x="5732132" y="5860633"/>
            <a:ext cx="2800748" cy="520701"/>
          </a:xfrm>
          <a:custGeom>
            <a:rect b="b" l="l" r="r" t="t"/>
            <a:pathLst>
              <a:path extrusionOk="0" h="21600" w="21600">
                <a:moveTo>
                  <a:pt x="1913" y="0"/>
                </a:moveTo>
                <a:cubicBezTo>
                  <a:pt x="1702" y="0"/>
                  <a:pt x="1530" y="921"/>
                  <a:pt x="1530" y="2058"/>
                </a:cubicBezTo>
                <a:lnTo>
                  <a:pt x="1530" y="7326"/>
                </a:lnTo>
                <a:lnTo>
                  <a:pt x="0" y="11442"/>
                </a:lnTo>
                <a:lnTo>
                  <a:pt x="1530" y="15558"/>
                </a:lnTo>
                <a:lnTo>
                  <a:pt x="1530" y="19542"/>
                </a:lnTo>
                <a:cubicBezTo>
                  <a:pt x="1530" y="20679"/>
                  <a:pt x="1702" y="21600"/>
                  <a:pt x="1913" y="21600"/>
                </a:cubicBezTo>
                <a:lnTo>
                  <a:pt x="21217" y="21600"/>
                </a:lnTo>
                <a:cubicBezTo>
                  <a:pt x="21429" y="21600"/>
                  <a:pt x="21600" y="20679"/>
                  <a:pt x="21600" y="19542"/>
                </a:cubicBezTo>
                <a:lnTo>
                  <a:pt x="21600" y="2058"/>
                </a:lnTo>
                <a:cubicBezTo>
                  <a:pt x="21600" y="921"/>
                  <a:pt x="21429" y="0"/>
                  <a:pt x="21217" y="0"/>
                </a:cubicBezTo>
                <a:lnTo>
                  <a:pt x="1913" y="0"/>
                </a:lnTo>
                <a:close/>
              </a:path>
            </a:pathLst>
          </a:cu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949828" y="5926541"/>
            <a:ext cx="25908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同一份数据分发到不同的窗口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169359" y="1065276"/>
            <a:ext cx="145999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5252" y="1065276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ts:10:01</a:t>
            </a:r>
            <a:endParaRPr/>
          </a:p>
        </p:txBody>
      </p:sp>
      <p:cxnSp>
        <p:nvCxnSpPr>
          <p:cNvPr id="221" name="Google Shape;221;p22"/>
          <p:cNvCxnSpPr/>
          <p:nvPr/>
        </p:nvCxnSpPr>
        <p:spPr>
          <a:xfrm flipH="1" rot="10800000">
            <a:off x="1819155" y="297853"/>
            <a:ext cx="1" cy="392608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22" name="Google Shape;222;p22"/>
          <p:cNvSpPr txBox="1"/>
          <p:nvPr/>
        </p:nvSpPr>
        <p:spPr>
          <a:xfrm>
            <a:off x="1792214" y="1863527"/>
            <a:ext cx="1222439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Keyby:itemid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169359" y="357945"/>
            <a:ext cx="1459993" cy="39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DataStream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5414137" y="764345"/>
            <a:ext cx="1648207" cy="39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KeyedStream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169359" y="1476756"/>
            <a:ext cx="145999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75252" y="1476189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ts:10:06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169359" y="1863527"/>
            <a:ext cx="145999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75252" y="1862959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ts:10:11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169359" y="2250297"/>
            <a:ext cx="145999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75252" y="2249730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ts:10:16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169359" y="2637068"/>
            <a:ext cx="145999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75252" y="2637068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ts:10:01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3177515" y="1476472"/>
            <a:ext cx="1459993" cy="312167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3083408" y="1476472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ts:10:01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4721835" y="1477040"/>
            <a:ext cx="1459993" cy="312167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627728" y="1477040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ts:10:06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279777" y="1476472"/>
            <a:ext cx="1459993" cy="312167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6185671" y="1476472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ts:10:11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7830795" y="1476472"/>
            <a:ext cx="1459993" cy="312167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7736688" y="1476472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ts:10:16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3177515" y="2250297"/>
            <a:ext cx="1459993" cy="312167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3083408" y="2250297"/>
            <a:ext cx="1648207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ts:10:01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2990711" y="3023271"/>
            <a:ext cx="6738223" cy="102697"/>
          </a:xfrm>
          <a:prstGeom prst="leftRightArrow">
            <a:avLst>
              <a:gd fmla="val 32000" name="adj1"/>
              <a:gd fmla="val 54413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4940744" y="3227196"/>
            <a:ext cx="2594992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SlidingWindow [10:00, 11:00)</a:t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682351" y="3587342"/>
            <a:ext cx="6738223" cy="102696"/>
          </a:xfrm>
          <a:prstGeom prst="leftRightArrow">
            <a:avLst>
              <a:gd fmla="val 32000" name="adj1"/>
              <a:gd fmla="val 54413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6632384" y="3791267"/>
            <a:ext cx="2594992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SlidingWindow [10:05, 11:05)</a:t>
            </a:r>
            <a:endParaRPr/>
          </a:p>
        </p:txBody>
      </p:sp>
      <p:cxnSp>
        <p:nvCxnSpPr>
          <p:cNvPr id="247" name="Google Shape;247;p22"/>
          <p:cNvCxnSpPr/>
          <p:nvPr/>
        </p:nvCxnSpPr>
        <p:spPr>
          <a:xfrm flipH="1" rot="10800000">
            <a:off x="12075675" y="443340"/>
            <a:ext cx="1" cy="392608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248" name="Google Shape;248;p22"/>
          <p:cNvCxnSpPr/>
          <p:nvPr/>
        </p:nvCxnSpPr>
        <p:spPr>
          <a:xfrm flipH="1" rot="10800000">
            <a:off x="1745138" y="6052879"/>
            <a:ext cx="1" cy="3483483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49" name="Google Shape;249;p22"/>
          <p:cNvSpPr txBox="1"/>
          <p:nvPr/>
        </p:nvSpPr>
        <p:spPr>
          <a:xfrm>
            <a:off x="1759172" y="7758557"/>
            <a:ext cx="992696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2725395" y="6649501"/>
            <a:ext cx="3055764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2725395" y="6649502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windowend:11:00 count:4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2725395" y="7217267"/>
            <a:ext cx="3055763" cy="3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2725395" y="7217268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windowend:11:05 count:3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2725395" y="7767382"/>
            <a:ext cx="305576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2725395" y="7767382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windowend:11:10 count:2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2725395" y="8317496"/>
            <a:ext cx="305576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2725395" y="8317497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windowend:11:15 count:1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2725395" y="8867611"/>
            <a:ext cx="3055763" cy="312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2725395" y="8867611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windowend:11:00 count:1</a:t>
            </a:r>
            <a:endParaRPr/>
          </a:p>
        </p:txBody>
      </p:sp>
      <p:cxnSp>
        <p:nvCxnSpPr>
          <p:cNvPr id="260" name="Google Shape;260;p22"/>
          <p:cNvCxnSpPr/>
          <p:nvPr/>
        </p:nvCxnSpPr>
        <p:spPr>
          <a:xfrm flipH="1" rot="10800000">
            <a:off x="5974080" y="6106319"/>
            <a:ext cx="1" cy="3616642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61" name="Google Shape;261;p22"/>
          <p:cNvSpPr txBox="1"/>
          <p:nvPr/>
        </p:nvSpPr>
        <p:spPr>
          <a:xfrm>
            <a:off x="5947139" y="7767382"/>
            <a:ext cx="1680592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Keyby:windowend</a:t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617435" y="6529482"/>
            <a:ext cx="3055764" cy="3121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7617435" y="6511223"/>
            <a:ext cx="3055763" cy="31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windowend:11:00 count:4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7617435" y="7097248"/>
            <a:ext cx="3055763" cy="312167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7617435" y="7097248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windowend:11:05 count:3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7617435" y="7647363"/>
            <a:ext cx="3055763" cy="312167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7617435" y="7647363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windowend:11:10 count:2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617435" y="8197477"/>
            <a:ext cx="3055763" cy="312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7617435" y="8194110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Itemid:1 windowend:11:15 count:1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7617435" y="8747592"/>
            <a:ext cx="3055763" cy="3121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7617435" y="8748637"/>
            <a:ext cx="3055763" cy="312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Itemid:2 windowend:11:00 count:1</a:t>
            </a:r>
            <a:endParaRPr/>
          </a:p>
        </p:txBody>
      </p:sp>
      <p:cxnSp>
        <p:nvCxnSpPr>
          <p:cNvPr id="272" name="Google Shape;272;p22"/>
          <p:cNvCxnSpPr/>
          <p:nvPr/>
        </p:nvCxnSpPr>
        <p:spPr>
          <a:xfrm flipH="1" rot="10800000">
            <a:off x="10849942" y="6214381"/>
            <a:ext cx="1" cy="3418168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73" name="Google Shape;273;p22"/>
          <p:cNvSpPr txBox="1"/>
          <p:nvPr/>
        </p:nvSpPr>
        <p:spPr>
          <a:xfrm>
            <a:off x="10823001" y="7502520"/>
            <a:ext cx="15962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ProcessFunction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窗口内排序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