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9753600" cx="130048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  <p:embeddedFont>
      <p:font typeface="Helvetica Neue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HelveticaNeueLight-bold.fntdata"/><Relationship Id="rId16" Type="http://schemas.openxmlformats.org/officeDocument/2006/relationships/font" Target="fonts/HelveticaNeueLight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Light-bold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75360" y="3029938"/>
            <a:ext cx="110541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950720" y="5527040"/>
            <a:ext cx="9103500" cy="24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lvl="0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50240" y="390596"/>
            <a:ext cx="117042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284060" y="-357860"/>
            <a:ext cx="6436800" cy="11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1pPr>
            <a:lvl2pPr indent="-3937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2pPr>
            <a:lvl3pPr indent="-3937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3pPr>
            <a:lvl4pPr indent="-3937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4pPr>
            <a:lvl5pPr indent="-3937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/>
            </a:lvl5pPr>
            <a:lvl6pPr indent="-3937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6pPr>
            <a:lvl7pPr indent="-3937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7pPr>
            <a:lvl8pPr indent="-3937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8pPr>
            <a:lvl9pPr indent="-3937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6730310" y="3088646"/>
            <a:ext cx="83223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769883" y="271046"/>
            <a:ext cx="8322300" cy="8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1pPr>
            <a:lvl2pPr indent="-3937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2pPr>
            <a:lvl3pPr indent="-3937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3pPr>
            <a:lvl4pPr indent="-3937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4pPr>
            <a:lvl5pPr indent="-3937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/>
            </a:lvl5pPr>
            <a:lvl6pPr indent="-3937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6pPr>
            <a:lvl7pPr indent="-3937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7pPr>
            <a:lvl8pPr indent="-3937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8pPr>
            <a:lvl9pPr indent="-3937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与副标题">
  <p:cSld name="TITLE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1270000" y="16383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1270000" y="5041900"/>
            <a:ext cx="10464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与副标题 1">
  <p:cSld name="TITLE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1270000" y="16383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1270000" y="5041900"/>
            <a:ext cx="10464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50240" y="390596"/>
            <a:ext cx="117042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50240" y="2275840"/>
            <a:ext cx="11704200" cy="6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1pPr>
            <a:lvl2pPr indent="-3937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2pPr>
            <a:lvl3pPr indent="-3937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3pPr>
            <a:lvl4pPr indent="-3937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4pPr>
            <a:lvl5pPr indent="-3937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/>
            </a:lvl5pPr>
            <a:lvl6pPr indent="-3937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6pPr>
            <a:lvl7pPr indent="-3937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7pPr>
            <a:lvl8pPr indent="-3937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8pPr>
            <a:lvl9pPr indent="-3937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027290" y="6267591"/>
            <a:ext cx="11054100" cy="1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  <a:defRPr b="1" sz="5700" cap="none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027290" y="4133992"/>
            <a:ext cx="110541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00" lIns="130025" spcFirstLastPara="1" rIns="130025" wrap="square" tIns="6500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 sz="26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 sz="23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50240" y="390596"/>
            <a:ext cx="117042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50240" y="2275840"/>
            <a:ext cx="5743800" cy="6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482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1pPr>
            <a:lvl2pPr indent="-444500" lvl="1" marL="914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indent="-4064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937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indent="-3937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indent="-3937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6pPr>
            <a:lvl7pPr indent="-3937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7pPr>
            <a:lvl8pPr indent="-3937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8pPr>
            <a:lvl9pPr indent="-3937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610773" y="2275840"/>
            <a:ext cx="5743800" cy="6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482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1pPr>
            <a:lvl2pPr indent="-444500" lvl="1" marL="914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indent="-4064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937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indent="-3937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indent="-3937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6pPr>
            <a:lvl7pPr indent="-3937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7pPr>
            <a:lvl8pPr indent="-3937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8pPr>
            <a:lvl9pPr indent="-3937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50240" y="390596"/>
            <a:ext cx="117042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50240" y="2183272"/>
            <a:ext cx="57459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00" lIns="130025" spcFirstLastPara="1" rIns="130025" wrap="square" tIns="65000"/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1" sz="3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50240" y="3093156"/>
            <a:ext cx="5745900" cy="56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44450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937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indent="-3746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4pPr>
            <a:lvl5pPr indent="-3746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indent="-3746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606258" y="2183272"/>
            <a:ext cx="57483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00" lIns="130025" spcFirstLastPara="1" rIns="130025" wrap="square" tIns="65000"/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1" sz="3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606258" y="3093156"/>
            <a:ext cx="5748300" cy="56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44450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937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indent="-3746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4pPr>
            <a:lvl5pPr indent="-3746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indent="-3746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50240" y="390596"/>
            <a:ext cx="117042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50240" y="388338"/>
            <a:ext cx="4278600" cy="16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084516" y="388338"/>
            <a:ext cx="7269900" cy="83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5207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 sz="4600"/>
            </a:lvl1pPr>
            <a:lvl2pPr indent="-48260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–"/>
              <a:defRPr sz="4000"/>
            </a:lvl2pPr>
            <a:lvl3pPr indent="-444500" lvl="2" marL="1371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3pPr>
            <a:lvl4pPr indent="-4064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indent="-4064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indent="-4064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indent="-4064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indent="-4064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indent="-4064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50240" y="2041031"/>
            <a:ext cx="4278600" cy="6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2549032" y="6827520"/>
            <a:ext cx="78030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2549032" y="871502"/>
            <a:ext cx="7803000" cy="5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lv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549032" y="7633547"/>
            <a:ext cx="7803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50240" y="390596"/>
            <a:ext cx="117042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6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50240" y="2275840"/>
            <a:ext cx="11704200" cy="6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130025" spcFirstLastPara="1" rIns="130025" wrap="square" tIns="65000"/>
          <a:lstStyle>
            <a:lvl1pPr indent="-5207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2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44500" lvl="2" marL="13716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50240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443307" y="9040142"/>
            <a:ext cx="4118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320107" y="9040142"/>
            <a:ext cx="3034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130025" spcFirstLastPara="1" rIns="130025" wrap="square" tIns="65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Flink-CEP讲解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4294967295" type="ctrTitle"/>
          </p:nvPr>
        </p:nvSpPr>
        <p:spPr>
          <a:xfrm>
            <a:off x="1270000" y="1638300"/>
            <a:ext cx="10464800" cy="90130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</a:pPr>
            <a:r>
              <a:rPr b="0" i="0" lang="en-US" sz="528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CEP</a:t>
            </a:r>
            <a:endParaRPr/>
          </a:p>
        </p:txBody>
      </p:sp>
      <p:sp>
        <p:nvSpPr>
          <p:cNvPr id="98" name="Google Shape;98;p16"/>
          <p:cNvSpPr txBox="1"/>
          <p:nvPr>
            <p:ph idx="4294967295" type="subTitle"/>
          </p:nvPr>
        </p:nvSpPr>
        <p:spPr>
          <a:xfrm>
            <a:off x="1130300" y="3321050"/>
            <a:ext cx="10464800" cy="335791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Complex Event Processing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复杂事件处理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4851400" y="1803400"/>
            <a:ext cx="640755" cy="635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5791200" y="1803772"/>
            <a:ext cx="635000" cy="6350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6725245" y="1803772"/>
            <a:ext cx="635001" cy="63500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7759700" y="1803772"/>
            <a:ext cx="635000" cy="63500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8794154" y="1834090"/>
            <a:ext cx="603922" cy="574364"/>
          </a:xfrm>
          <a:prstGeom prst="star5">
            <a:avLst>
              <a:gd fmla="val 19100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9921539" y="1834090"/>
            <a:ext cx="603922" cy="574364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4813300" y="2921000"/>
            <a:ext cx="640755" cy="635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5753100" y="2921372"/>
            <a:ext cx="635000" cy="6350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687145" y="2921372"/>
            <a:ext cx="635001" cy="63500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7721600" y="2921372"/>
            <a:ext cx="635000" cy="63500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8756054" y="2951690"/>
            <a:ext cx="603922" cy="574364"/>
          </a:xfrm>
          <a:prstGeom prst="star5">
            <a:avLst>
              <a:gd fmla="val 19100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9883439" y="2951690"/>
            <a:ext cx="603922" cy="574364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989585" y="1308100"/>
            <a:ext cx="7404746" cy="2831654"/>
          </a:xfrm>
          <a:prstGeom prst="rect">
            <a:avLst/>
          </a:prstGeom>
          <a:noFill/>
          <a:ln cap="flat" cmpd="sng" w="635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7177608" y="590550"/>
            <a:ext cx="1028701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事件流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4854277" y="6223000"/>
            <a:ext cx="635001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5753100" y="6223000"/>
            <a:ext cx="635000" cy="63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4498677" y="5905500"/>
            <a:ext cx="2152304" cy="1270000"/>
          </a:xfrm>
          <a:prstGeom prst="rect">
            <a:avLst/>
          </a:prstGeom>
          <a:noFill/>
          <a:ln cap="flat" cmpd="sng" w="635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212878" y="7499350"/>
            <a:ext cx="723901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模式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4498677" y="1664072"/>
            <a:ext cx="2152304" cy="914401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498677" y="2781672"/>
            <a:ext cx="2152304" cy="914401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 flipH="1" rot="10800000">
            <a:off x="5478190" y="4253780"/>
            <a:ext cx="1573982" cy="157398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4" name="Google Shape;124;p17"/>
          <p:cNvSpPr txBox="1"/>
          <p:nvPr/>
        </p:nvSpPr>
        <p:spPr>
          <a:xfrm>
            <a:off x="6407149" y="4936901"/>
            <a:ext cx="5295901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从事件流中匹配出模式，共有两组匹配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 rot="5400000">
            <a:off x="-687462" y="3909863"/>
            <a:ext cx="4397525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b="1" i="0" lang="en-US" sz="4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严格紧邻匹配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4851400" y="1803400"/>
            <a:ext cx="640755" cy="635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791200" y="1803772"/>
            <a:ext cx="635000" cy="6350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6725245" y="1803772"/>
            <a:ext cx="635001" cy="63500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759700" y="1803772"/>
            <a:ext cx="635000" cy="63500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8794154" y="1834090"/>
            <a:ext cx="603922" cy="574364"/>
          </a:xfrm>
          <a:prstGeom prst="star5">
            <a:avLst>
              <a:gd fmla="val 19100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9921539" y="1834090"/>
            <a:ext cx="603922" cy="574364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4813300" y="2921000"/>
            <a:ext cx="640755" cy="635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5753100" y="2921372"/>
            <a:ext cx="635000" cy="6350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6687145" y="2921372"/>
            <a:ext cx="635001" cy="635001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721600" y="2921372"/>
            <a:ext cx="635000" cy="635001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8756054" y="2951690"/>
            <a:ext cx="603922" cy="574364"/>
          </a:xfrm>
          <a:prstGeom prst="star5">
            <a:avLst>
              <a:gd fmla="val 19100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9883439" y="2951690"/>
            <a:ext cx="603922" cy="574364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3989585" y="1308100"/>
            <a:ext cx="7404746" cy="2831654"/>
          </a:xfrm>
          <a:prstGeom prst="rect">
            <a:avLst/>
          </a:prstGeom>
          <a:noFill/>
          <a:ln cap="flat" cmpd="sng" w="635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177608" y="590550"/>
            <a:ext cx="1028701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事件流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854277" y="6223000"/>
            <a:ext cx="635001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498677" y="5905500"/>
            <a:ext cx="2152304" cy="1270000"/>
          </a:xfrm>
          <a:prstGeom prst="rect">
            <a:avLst/>
          </a:prstGeom>
          <a:noFill/>
          <a:ln cap="flat" cmpd="sng" w="635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212878" y="7499350"/>
            <a:ext cx="723901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模式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705796" y="1664072"/>
            <a:ext cx="931963" cy="914401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654946" y="2781672"/>
            <a:ext cx="932062" cy="914401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 flipH="1" rot="10800000">
            <a:off x="5478190" y="4253780"/>
            <a:ext cx="1573982" cy="157398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0" name="Google Shape;150;p18"/>
          <p:cNvSpPr txBox="1"/>
          <p:nvPr/>
        </p:nvSpPr>
        <p:spPr>
          <a:xfrm>
            <a:off x="6394449" y="4936901"/>
            <a:ext cx="5295901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从事件流中匹配出模式，共有两组匹配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 rot="5400000">
            <a:off x="-687462" y="3909863"/>
            <a:ext cx="4397525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b="1" i="0" lang="en-US" sz="4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非严格紧邻匹配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768639" y="6253318"/>
            <a:ext cx="603922" cy="574364"/>
          </a:xfrm>
          <a:prstGeom prst="star5">
            <a:avLst>
              <a:gd fmla="val 19100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8592034" y="1664072"/>
            <a:ext cx="931963" cy="914401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8594427" y="2819400"/>
            <a:ext cx="931963" cy="9144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屏幕快照 2019-05-18 下午9.53.22.png" id="159" name="Google Shape;1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226" y="1417473"/>
            <a:ext cx="12488349" cy="475523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/>
          <p:nvPr/>
        </p:nvSpPr>
        <p:spPr>
          <a:xfrm>
            <a:off x="2108200" y="6756400"/>
            <a:ext cx="1575495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198107" y="6813550"/>
            <a:ext cx="1395680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start事件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3949700" y="6756400"/>
            <a:ext cx="1575495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3885074" y="6813550"/>
            <a:ext cx="1704747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middle事件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6223000" y="6756400"/>
            <a:ext cx="1575495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6377830" y="6813550"/>
            <a:ext cx="1265835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end事件</a:t>
            </a:r>
            <a:endParaRPr/>
          </a:p>
        </p:txBody>
      </p:sp>
      <p:cxnSp>
        <p:nvCxnSpPr>
          <p:cNvPr id="166" name="Google Shape;166;p19"/>
          <p:cNvCxnSpPr/>
          <p:nvPr/>
        </p:nvCxnSpPr>
        <p:spPr>
          <a:xfrm>
            <a:off x="5577631" y="7072610"/>
            <a:ext cx="479758" cy="1"/>
          </a:xfrm>
          <a:prstGeom prst="straightConnector1">
            <a:avLst/>
          </a:prstGeom>
          <a:noFill/>
          <a:ln cap="rnd" cmpd="sng" w="508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167" name="Google Shape;167;p19"/>
          <p:cNvSpPr/>
          <p:nvPr/>
        </p:nvSpPr>
        <p:spPr>
          <a:xfrm>
            <a:off x="1801664" y="6553200"/>
            <a:ext cx="6246317" cy="1041400"/>
          </a:xfrm>
          <a:prstGeom prst="rect">
            <a:avLst/>
          </a:prstGeom>
          <a:noFill/>
          <a:ln cap="flat" cmpd="sng" w="508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 rot="5400000">
            <a:off x="3782939" y="7004491"/>
            <a:ext cx="358922" cy="1577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Helvetica Neue"/>
              <a:buNone/>
            </a:pPr>
            <a:r>
              <a:rPr b="0" i="0" lang="en-US" sz="10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3050082" y="8252073"/>
            <a:ext cx="1418236" cy="939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严格紧邻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next定义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 rot="5400000">
            <a:off x="5776839" y="7004491"/>
            <a:ext cx="358922" cy="1577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Helvetica Neue"/>
              <a:buNone/>
            </a:pPr>
            <a:r>
              <a:rPr b="0" i="0" lang="en-US" sz="10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4648906" y="8252073"/>
            <a:ext cx="2337208" cy="939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非严格紧邻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followedBy定义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3124200" y="8264773"/>
            <a:ext cx="1270000" cy="889001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4660900" y="8264773"/>
            <a:ext cx="2313221" cy="889001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4" name="Google Shape;174;p19"/>
          <p:cNvCxnSpPr/>
          <p:nvPr/>
        </p:nvCxnSpPr>
        <p:spPr>
          <a:xfrm flipH="1" rot="10800000">
            <a:off x="1567657" y="7492999"/>
            <a:ext cx="591343" cy="591344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5" name="Google Shape;175;p19"/>
          <p:cNvSpPr txBox="1"/>
          <p:nvPr/>
        </p:nvSpPr>
        <p:spPr>
          <a:xfrm>
            <a:off x="758647" y="8039099"/>
            <a:ext cx="1530706" cy="939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开始事件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begin定义</a:t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6553200" y="2282678"/>
            <a:ext cx="652413" cy="333522"/>
          </a:xfrm>
          <a:prstGeom prst="rect">
            <a:avLst/>
          </a:prstGeom>
          <a:noFill/>
          <a:ln cap="flat" cmpd="sng" w="254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5727700" y="2930378"/>
            <a:ext cx="652413" cy="333522"/>
          </a:xfrm>
          <a:prstGeom prst="rect">
            <a:avLst/>
          </a:prstGeom>
          <a:noFill/>
          <a:ln cap="flat" cmpd="sng" w="254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3187700" y="3628332"/>
            <a:ext cx="652413" cy="333522"/>
          </a:xfrm>
          <a:prstGeom prst="rect">
            <a:avLst/>
          </a:prstGeom>
          <a:noFill/>
          <a:ln cap="flat" cmpd="sng" w="254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9" name="Google Shape;179;p19"/>
          <p:cNvCxnSpPr/>
          <p:nvPr/>
        </p:nvCxnSpPr>
        <p:spPr>
          <a:xfrm flipH="1" rot="10800000">
            <a:off x="3340870" y="799405"/>
            <a:ext cx="2820096" cy="2820096"/>
          </a:xfrm>
          <a:prstGeom prst="straightConnector1">
            <a:avLst/>
          </a:prstGeom>
          <a:noFill/>
          <a:ln cap="rnd" cmpd="sng" w="38100">
            <a:solidFill>
              <a:srgbClr val="EB220C"/>
            </a:solidFill>
            <a:prstDash val="dashDot"/>
            <a:miter lim="400000"/>
            <a:headEnd len="sm" w="sm" type="none"/>
            <a:tailEnd len="med" w="med" type="triangle"/>
          </a:ln>
        </p:spPr>
      </p:cxnSp>
      <p:cxnSp>
        <p:nvCxnSpPr>
          <p:cNvPr id="180" name="Google Shape;180;p19"/>
          <p:cNvCxnSpPr/>
          <p:nvPr/>
        </p:nvCxnSpPr>
        <p:spPr>
          <a:xfrm flipH="1" rot="10800000">
            <a:off x="6060356" y="824458"/>
            <a:ext cx="206674" cy="2163565"/>
          </a:xfrm>
          <a:prstGeom prst="straightConnector1">
            <a:avLst/>
          </a:prstGeom>
          <a:noFill/>
          <a:ln cap="rnd" cmpd="sng" w="38100">
            <a:solidFill>
              <a:srgbClr val="EB220C"/>
            </a:solidFill>
            <a:prstDash val="dashDot"/>
            <a:miter lim="400000"/>
            <a:headEnd len="sm" w="sm" type="none"/>
            <a:tailEnd len="med" w="med" type="triangle"/>
          </a:ln>
        </p:spPr>
      </p:cxnSp>
      <p:cxnSp>
        <p:nvCxnSpPr>
          <p:cNvPr id="181" name="Google Shape;181;p19"/>
          <p:cNvCxnSpPr/>
          <p:nvPr/>
        </p:nvCxnSpPr>
        <p:spPr>
          <a:xfrm rot="10800000">
            <a:off x="6413174" y="826343"/>
            <a:ext cx="514795" cy="1292322"/>
          </a:xfrm>
          <a:prstGeom prst="straightConnector1">
            <a:avLst/>
          </a:prstGeom>
          <a:noFill/>
          <a:ln cap="rnd" cmpd="sng" w="38100">
            <a:solidFill>
              <a:srgbClr val="EB220C"/>
            </a:solidFill>
            <a:prstDash val="dashDot"/>
            <a:miter lim="400000"/>
            <a:headEnd len="sm" w="sm" type="none"/>
            <a:tailEnd len="med" w="med" type="triangle"/>
          </a:ln>
        </p:spPr>
      </p:cxnSp>
      <p:sp>
        <p:nvSpPr>
          <p:cNvPr id="182" name="Google Shape;182;p19"/>
          <p:cNvSpPr txBox="1"/>
          <p:nvPr/>
        </p:nvSpPr>
        <p:spPr>
          <a:xfrm>
            <a:off x="4624197" y="313085"/>
            <a:ext cx="3309215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where: 事件满足的条件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9378949" y="5124450"/>
            <a:ext cx="419101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流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9226550" y="3981450"/>
            <a:ext cx="723901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模式</a:t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 rot="879109">
            <a:off x="6539024" y="5013257"/>
            <a:ext cx="2840636" cy="114431"/>
          </a:xfrm>
          <a:custGeom>
            <a:rect b="b" l="l" r="r" t="t"/>
            <a:pathLst>
              <a:path extrusionOk="0" h="21249" w="21600">
                <a:moveTo>
                  <a:pt x="0" y="0"/>
                </a:moveTo>
                <a:cubicBezTo>
                  <a:pt x="3481" y="13789"/>
                  <a:pt x="7002" y="20889"/>
                  <a:pt x="10528" y="21236"/>
                </a:cubicBezTo>
                <a:cubicBezTo>
                  <a:pt x="14236" y="21600"/>
                  <a:pt x="17940" y="14497"/>
                  <a:pt x="21600" y="0"/>
                </a:cubicBez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19"/>
          <p:cNvSpPr/>
          <p:nvPr/>
        </p:nvSpPr>
        <p:spPr>
          <a:xfrm rot="-261361">
            <a:off x="7592818" y="4058386"/>
            <a:ext cx="1708625" cy="202675"/>
          </a:xfrm>
          <a:custGeom>
            <a:rect b="b" l="l" r="r" t="t"/>
            <a:pathLst>
              <a:path extrusionOk="0" h="21351" w="21600">
                <a:moveTo>
                  <a:pt x="0" y="21351"/>
                </a:moveTo>
                <a:cubicBezTo>
                  <a:pt x="3410" y="7067"/>
                  <a:pt x="7179" y="-249"/>
                  <a:pt x="10995" y="7"/>
                </a:cubicBezTo>
                <a:cubicBezTo>
                  <a:pt x="14680" y="254"/>
                  <a:pt x="18308" y="7557"/>
                  <a:pt x="21600" y="21351"/>
                </a:cubicBez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19"/>
          <p:cNvSpPr/>
          <p:nvPr/>
        </p:nvSpPr>
        <p:spPr>
          <a:xfrm rot="877147">
            <a:off x="2898635" y="5802209"/>
            <a:ext cx="7738780" cy="810402"/>
          </a:xfrm>
          <a:custGeom>
            <a:rect b="b" l="l" r="r" t="t"/>
            <a:pathLst>
              <a:path extrusionOk="0" h="18743" w="21600">
                <a:moveTo>
                  <a:pt x="0" y="17647"/>
                </a:moveTo>
                <a:cubicBezTo>
                  <a:pt x="1931" y="19595"/>
                  <a:pt x="3888" y="18944"/>
                  <a:pt x="5794" y="15718"/>
                </a:cubicBezTo>
                <a:cubicBezTo>
                  <a:pt x="8301" y="11475"/>
                  <a:pt x="10687" y="2831"/>
                  <a:pt x="13234" y="588"/>
                </a:cubicBezTo>
                <a:cubicBezTo>
                  <a:pt x="16178" y="-2005"/>
                  <a:pt x="19138" y="4031"/>
                  <a:pt x="21600" y="17647"/>
                </a:cubicBez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9391650" y="7613701"/>
            <a:ext cx="2247901" cy="52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为模式创建事件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idx="4294967295" type="ctrTitle"/>
          </p:nvPr>
        </p:nvSpPr>
        <p:spPr>
          <a:xfrm>
            <a:off x="965200" y="1092200"/>
            <a:ext cx="10464800" cy="9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19"/>
              <a:buFont typeface="Helvetica Neue"/>
              <a:buNone/>
            </a:pPr>
            <a:r>
              <a:rPr b="0" i="0" lang="en-US" sz="4719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原理</a:t>
            </a:r>
            <a:endParaRPr/>
          </a:p>
        </p:txBody>
      </p:sp>
      <p:sp>
        <p:nvSpPr>
          <p:cNvPr id="194" name="Google Shape;194;p20"/>
          <p:cNvSpPr txBox="1"/>
          <p:nvPr>
            <p:ph idx="4294967295" type="subTitle"/>
          </p:nvPr>
        </p:nvSpPr>
        <p:spPr>
          <a:xfrm>
            <a:off x="1270000" y="2603500"/>
            <a:ext cx="10464800" cy="19416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类似正则表达式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NFA: 非确定性自动机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&amp; 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