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1" r:id="rId2"/>
    <p:sldId id="274" r:id="rId3"/>
    <p:sldId id="276" r:id="rId4"/>
    <p:sldId id="287" r:id="rId5"/>
    <p:sldId id="263" r:id="rId6"/>
    <p:sldId id="288" r:id="rId7"/>
    <p:sldId id="277" r:id="rId8"/>
    <p:sldId id="282" r:id="rId9"/>
    <p:sldId id="273" r:id="rId10"/>
    <p:sldId id="289" r:id="rId11"/>
    <p:sldId id="281" r:id="rId12"/>
    <p:sldId id="283" r:id="rId13"/>
    <p:sldId id="290" r:id="rId14"/>
    <p:sldId id="279" r:id="rId15"/>
    <p:sldId id="284" r:id="rId16"/>
    <p:sldId id="286" r:id="rId17"/>
    <p:sldId id="291" r:id="rId18"/>
    <p:sldId id="292" r:id="rId19"/>
    <p:sldId id="293" r:id="rId20"/>
    <p:sldId id="278" r:id="rId21"/>
    <p:sldId id="262" r:id="rId22"/>
    <p:sldId id="271" r:id="rId23"/>
    <p:sldId id="264" r:id="rId24"/>
    <p:sldId id="266" r:id="rId25"/>
    <p:sldId id="27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974" autoAdjust="0"/>
  </p:normalViewPr>
  <p:slideViewPr>
    <p:cSldViewPr snapToGrid="0">
      <p:cViewPr varScale="1">
        <p:scale>
          <a:sx n="68" d="100"/>
          <a:sy n="68" d="100"/>
        </p:scale>
        <p:origin x="11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04569-5E7D-45FB-ACE5-8261839DCAA0}" type="datetimeFigureOut">
              <a:rPr lang="zh-CN" altLang="en-US" smtClean="0"/>
              <a:t>2025-07-11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F994A-12F7-4925-98E0-09154C507A37}" type="slidenum">
              <a:rPr lang="zh-CN" altLang="en-US" smtClean="0"/>
              <a:t>‹#›</a:t>
            </a:fld>
            <a:endParaRPr lang="zh-CN" altLang="en-US"/>
          </a:p>
        </p:txBody>
      </p:sp>
    </p:spTree>
    <p:extLst>
      <p:ext uri="{BB962C8B-B14F-4D97-AF65-F5344CB8AC3E}">
        <p14:creationId xmlns:p14="http://schemas.microsoft.com/office/powerpoint/2010/main" val="4278457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让模型通过自我编辑输入数据，从而具备 一定的“自我进化” 能力 </a:t>
            </a:r>
            <a:endParaRPr lang="zh-CN" altLang="en-US" dirty="0"/>
          </a:p>
        </p:txBody>
      </p:sp>
      <p:sp>
        <p:nvSpPr>
          <p:cNvPr id="4" name="灯片编号占位符 3"/>
          <p:cNvSpPr>
            <a:spLocks noGrp="1"/>
          </p:cNvSpPr>
          <p:nvPr>
            <p:ph type="sldNum" sz="quarter" idx="5"/>
          </p:nvPr>
        </p:nvSpPr>
        <p:spPr/>
        <p:txBody>
          <a:bodyPr/>
          <a:lstStyle/>
          <a:p>
            <a:fld id="{5C5F994A-12F7-4925-98E0-09154C507A37}" type="slidenum">
              <a:rPr lang="zh-CN" altLang="en-US" smtClean="0"/>
              <a:t>1</a:t>
            </a:fld>
            <a:endParaRPr lang="zh-CN" altLang="en-US"/>
          </a:p>
        </p:txBody>
      </p:sp>
    </p:spTree>
    <p:extLst>
      <p:ext uri="{BB962C8B-B14F-4D97-AF65-F5344CB8AC3E}">
        <p14:creationId xmlns:p14="http://schemas.microsoft.com/office/powerpoint/2010/main" val="4237915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27AC2-F6C0-141C-3D57-B71F2184967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D497AFF-F1B3-7FE6-8581-98C1C78D8B2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5CE83BF-21CD-FFB0-1A34-8FCD7DBAB95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0F4212F-CCA6-271B-766A-1CDC9ADF8463}"/>
              </a:ext>
            </a:extLst>
          </p:cNvPr>
          <p:cNvSpPr>
            <a:spLocks noGrp="1"/>
          </p:cNvSpPr>
          <p:nvPr>
            <p:ph type="sldNum" sz="quarter" idx="5"/>
          </p:nvPr>
        </p:nvSpPr>
        <p:spPr/>
        <p:txBody>
          <a:bodyPr/>
          <a:lstStyle/>
          <a:p>
            <a:fld id="{5C5F994A-12F7-4925-98E0-09154C507A37}" type="slidenum">
              <a:rPr lang="zh-CN" altLang="en-US" smtClean="0"/>
              <a:t>10</a:t>
            </a:fld>
            <a:endParaRPr lang="zh-CN" altLang="en-US"/>
          </a:p>
        </p:txBody>
      </p:sp>
    </p:spTree>
    <p:extLst>
      <p:ext uri="{BB962C8B-B14F-4D97-AF65-F5344CB8AC3E}">
        <p14:creationId xmlns:p14="http://schemas.microsoft.com/office/powerpoint/2010/main" val="2720411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评估指标</a:t>
            </a:r>
            <a:r>
              <a:rPr lang="zh-CN" altLang="en-US" sz="1200" b="0" i="0" kern="1200" dirty="0">
                <a:solidFill>
                  <a:schemeClr val="tx1"/>
                </a:solidFill>
                <a:effectLst/>
                <a:latin typeface="+mn-lt"/>
                <a:ea typeface="+mn-ea"/>
                <a:cs typeface="+mn-cs"/>
              </a:rPr>
              <a:t>：无上下文 </a:t>
            </a:r>
            <a:r>
              <a:rPr lang="en-US" altLang="zh-CN" sz="1200" b="0" i="0" kern="1200" dirty="0" err="1">
                <a:solidFill>
                  <a:schemeClr val="tx1"/>
                </a:solidFill>
                <a:effectLst/>
                <a:latin typeface="+mn-lt"/>
                <a:ea typeface="+mn-ea"/>
                <a:cs typeface="+mn-cs"/>
              </a:rPr>
              <a:t>SQuAD</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准确率（模型不依赖原始段落，直接回答相关问题的正确率，衡量知识是否被有效整合到模型权重中）。</a:t>
            </a:r>
          </a:p>
          <a:p>
            <a:r>
              <a:rPr lang="zh-CN" altLang="en-US" sz="1200" b="1" i="0" kern="1200" dirty="0">
                <a:solidFill>
                  <a:schemeClr val="tx1"/>
                </a:solidFill>
                <a:effectLst/>
                <a:latin typeface="+mn-lt"/>
                <a:ea typeface="+mn-ea"/>
                <a:cs typeface="+mn-cs"/>
              </a:rPr>
              <a:t>两种场景</a:t>
            </a:r>
            <a:r>
              <a:rPr lang="zh-CN" altLang="en-US" sz="1200" b="0" i="0" kern="1200" dirty="0">
                <a:solidFill>
                  <a:schemeClr val="tx1"/>
                </a:solidFill>
                <a:effectLst/>
                <a:latin typeface="+mn-lt"/>
                <a:ea typeface="+mn-ea"/>
                <a:cs typeface="+mn-cs"/>
              </a:rPr>
              <a:t>：</a:t>
            </a:r>
          </a:p>
          <a:p>
            <a:pPr lvl="1"/>
            <a:r>
              <a:rPr lang="zh-CN" altLang="en-US" sz="1200" b="1" i="0" kern="1200" dirty="0">
                <a:solidFill>
                  <a:schemeClr val="tx1"/>
                </a:solidFill>
                <a:effectLst/>
                <a:latin typeface="+mn-lt"/>
                <a:ea typeface="+mn-ea"/>
                <a:cs typeface="+mn-cs"/>
              </a:rPr>
              <a:t>单段落（</a:t>
            </a:r>
            <a:r>
              <a:rPr lang="en-US" altLang="zh-CN" sz="1200" b="1" i="0" kern="1200" dirty="0">
                <a:solidFill>
                  <a:schemeClr val="tx1"/>
                </a:solidFill>
                <a:effectLst/>
                <a:latin typeface="+mn-lt"/>
                <a:ea typeface="+mn-ea"/>
                <a:cs typeface="+mn-cs"/>
              </a:rPr>
              <a:t>single-passage, n=1</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：模型仅针对单一段落进行微调与评估；</a:t>
            </a:r>
          </a:p>
          <a:p>
            <a:pPr lvl="1"/>
            <a:r>
              <a:rPr lang="zh-CN" altLang="en-US" sz="1200" b="1" i="0" kern="1200" dirty="0">
                <a:solidFill>
                  <a:schemeClr val="tx1"/>
                </a:solidFill>
                <a:effectLst/>
                <a:latin typeface="+mn-lt"/>
                <a:ea typeface="+mn-ea"/>
                <a:cs typeface="+mn-cs"/>
              </a:rPr>
              <a:t>持续预训练（</a:t>
            </a:r>
            <a:r>
              <a:rPr lang="en-US" altLang="zh-CN" sz="1200" b="1" i="0" kern="1200" dirty="0">
                <a:solidFill>
                  <a:schemeClr val="tx1"/>
                </a:solidFill>
                <a:effectLst/>
                <a:latin typeface="+mn-lt"/>
                <a:ea typeface="+mn-ea"/>
                <a:cs typeface="+mn-cs"/>
              </a:rPr>
              <a:t>CPT, n=200</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：模型连续处理 </a:t>
            </a:r>
            <a:r>
              <a:rPr lang="en-US" altLang="zh-CN" sz="1200" b="0" i="0" kern="1200" dirty="0">
                <a:solidFill>
                  <a:schemeClr val="tx1"/>
                </a:solidFill>
                <a:effectLst/>
                <a:latin typeface="+mn-lt"/>
                <a:ea typeface="+mn-ea"/>
                <a:cs typeface="+mn-cs"/>
              </a:rPr>
              <a:t>200 </a:t>
            </a:r>
            <a:r>
              <a:rPr lang="zh-CN" altLang="en-US" sz="1200" b="0" i="0" kern="1200" dirty="0">
                <a:solidFill>
                  <a:schemeClr val="tx1"/>
                </a:solidFill>
                <a:effectLst/>
                <a:latin typeface="+mn-lt"/>
                <a:ea typeface="+mn-ea"/>
                <a:cs typeface="+mn-cs"/>
              </a:rPr>
              <a:t>个段落，测试其在多轮知识整合中的表现</a:t>
            </a:r>
            <a:endParaRPr lang="zh-CN" altLang="en-US" dirty="0"/>
          </a:p>
        </p:txBody>
      </p:sp>
      <p:sp>
        <p:nvSpPr>
          <p:cNvPr id="4" name="灯片编号占位符 3"/>
          <p:cNvSpPr>
            <a:spLocks noGrp="1"/>
          </p:cNvSpPr>
          <p:nvPr>
            <p:ph type="sldNum" sz="quarter" idx="5"/>
          </p:nvPr>
        </p:nvSpPr>
        <p:spPr/>
        <p:txBody>
          <a:bodyPr/>
          <a:lstStyle/>
          <a:p>
            <a:fld id="{5C5F994A-12F7-4925-98E0-09154C507A37}" type="slidenum">
              <a:rPr lang="zh-CN" altLang="en-US" smtClean="0"/>
              <a:t>12</a:t>
            </a:fld>
            <a:endParaRPr lang="zh-CN" altLang="en-US"/>
          </a:p>
        </p:txBody>
      </p:sp>
    </p:spTree>
    <p:extLst>
      <p:ext uri="{BB962C8B-B14F-4D97-AF65-F5344CB8AC3E}">
        <p14:creationId xmlns:p14="http://schemas.microsoft.com/office/powerpoint/2010/main" val="1747554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3F73C-03D4-E8EC-7D3D-D6EA0ABDBF2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6C16BBE-9A49-99BE-E856-9840D99C8D4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8532D8B-494F-984F-76C1-C41085C4BF6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79AE058-C2EA-CFD3-F1C1-ED534D8A3768}"/>
              </a:ext>
            </a:extLst>
          </p:cNvPr>
          <p:cNvSpPr>
            <a:spLocks noGrp="1"/>
          </p:cNvSpPr>
          <p:nvPr>
            <p:ph type="sldNum" sz="quarter" idx="5"/>
          </p:nvPr>
        </p:nvSpPr>
        <p:spPr/>
        <p:txBody>
          <a:bodyPr/>
          <a:lstStyle/>
          <a:p>
            <a:fld id="{5C5F994A-12F7-4925-98E0-09154C507A37}" type="slidenum">
              <a:rPr lang="zh-CN" altLang="en-US" smtClean="0"/>
              <a:t>13</a:t>
            </a:fld>
            <a:endParaRPr lang="zh-CN" altLang="en-US"/>
          </a:p>
        </p:txBody>
      </p:sp>
    </p:spTree>
    <p:extLst>
      <p:ext uri="{BB962C8B-B14F-4D97-AF65-F5344CB8AC3E}">
        <p14:creationId xmlns:p14="http://schemas.microsoft.com/office/powerpoint/2010/main" val="1335958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少样本学习目标</a:t>
            </a:r>
            <a:r>
              <a:rPr lang="zh-CN" altLang="en-US" sz="1200" b="0" i="0" kern="1200" dirty="0">
                <a:solidFill>
                  <a:schemeClr val="tx1"/>
                </a:solidFill>
                <a:effectLst/>
                <a:latin typeface="+mn-lt"/>
                <a:ea typeface="+mn-ea"/>
                <a:cs typeface="+mn-cs"/>
              </a:rPr>
              <a:t>：让模型仅通过少量示例（输入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输出演示），就能泛化到新的测试输入，预测正确输出，核心考验</a:t>
            </a:r>
            <a:r>
              <a:rPr lang="zh-CN" altLang="en-US" sz="1200" b="1" i="0" kern="1200" dirty="0">
                <a:solidFill>
                  <a:schemeClr val="tx1"/>
                </a:solidFill>
                <a:effectLst/>
                <a:latin typeface="+mn-lt"/>
                <a:ea typeface="+mn-ea"/>
                <a:cs typeface="+mn-cs"/>
              </a:rPr>
              <a:t>抽象推理能力</a:t>
            </a:r>
            <a:r>
              <a:rPr lang="zh-CN" altLang="en-US" sz="1200" b="0" i="0" kern="1200" dirty="0">
                <a:solidFill>
                  <a:schemeClr val="tx1"/>
                </a:solidFill>
                <a:effectLst/>
                <a:latin typeface="+mn-lt"/>
                <a:ea typeface="+mn-ea"/>
                <a:cs typeface="+mn-cs"/>
              </a:rPr>
              <a:t>。</a:t>
            </a:r>
          </a:p>
          <a:p>
            <a:r>
              <a:rPr lang="en-US" altLang="zh-CN" sz="1200" b="1" i="0" kern="1200" dirty="0">
                <a:solidFill>
                  <a:schemeClr val="tx1"/>
                </a:solidFill>
                <a:effectLst/>
                <a:latin typeface="+mn-lt"/>
                <a:ea typeface="+mn-ea"/>
                <a:cs typeface="+mn-cs"/>
              </a:rPr>
              <a:t>ARC </a:t>
            </a:r>
            <a:r>
              <a:rPr lang="zh-CN" altLang="en-US" sz="1200" b="1" i="0" kern="1200" dirty="0">
                <a:solidFill>
                  <a:schemeClr val="tx1"/>
                </a:solidFill>
                <a:effectLst/>
                <a:latin typeface="+mn-lt"/>
                <a:ea typeface="+mn-ea"/>
                <a:cs typeface="+mn-cs"/>
              </a:rPr>
              <a:t>基准</a:t>
            </a:r>
            <a:r>
              <a:rPr lang="zh-CN" altLang="en-US" sz="1200" b="0" i="0" kern="1200" dirty="0">
                <a:solidFill>
                  <a:schemeClr val="tx1"/>
                </a:solidFill>
                <a:effectLst/>
                <a:latin typeface="+mn-lt"/>
                <a:ea typeface="+mn-ea"/>
                <a:cs typeface="+mn-cs"/>
              </a:rPr>
              <a:t>：</a:t>
            </a:r>
          </a:p>
          <a:p>
            <a:pPr lvl="1"/>
            <a:r>
              <a:rPr lang="zh-CN" altLang="en-US" sz="1200" b="0" i="0" kern="1200" dirty="0">
                <a:solidFill>
                  <a:schemeClr val="tx1"/>
                </a:solidFill>
                <a:effectLst/>
                <a:latin typeface="+mn-lt"/>
                <a:ea typeface="+mn-ea"/>
                <a:cs typeface="+mn-cs"/>
              </a:rPr>
              <a:t>全称 “</a:t>
            </a:r>
            <a:r>
              <a:rPr lang="en-US" altLang="zh-CN" sz="1200" b="0" i="0" kern="1200" dirty="0">
                <a:solidFill>
                  <a:schemeClr val="tx1"/>
                </a:solidFill>
                <a:effectLst/>
                <a:latin typeface="+mn-lt"/>
                <a:ea typeface="+mn-ea"/>
                <a:cs typeface="+mn-cs"/>
              </a:rPr>
              <a:t>Abstraction and Reasoning Corpus</a:t>
            </a:r>
            <a:r>
              <a:rPr lang="zh-CN" altLang="en-US" sz="1200" b="0" i="0" kern="1200" dirty="0">
                <a:solidFill>
                  <a:schemeClr val="tx1"/>
                </a:solidFill>
                <a:effectLst/>
                <a:latin typeface="+mn-lt"/>
                <a:ea typeface="+mn-ea"/>
                <a:cs typeface="+mn-cs"/>
              </a:rPr>
              <a:t>（抽象推理语料库）”，是专门用于测试 “从有限示例中进行抽象推理和泛化” 的基准。</a:t>
            </a:r>
          </a:p>
          <a:p>
            <a:pPr lvl="1"/>
            <a:r>
              <a:rPr lang="zh-CN" altLang="en-US" sz="1200" b="0" i="0" kern="1200" dirty="0">
                <a:solidFill>
                  <a:schemeClr val="tx1"/>
                </a:solidFill>
                <a:effectLst/>
                <a:latin typeface="+mn-lt"/>
                <a:ea typeface="+mn-ea"/>
                <a:cs typeface="+mn-cs"/>
              </a:rPr>
              <a:t>每个 </a:t>
            </a:r>
            <a:r>
              <a:rPr lang="en-US" altLang="zh-CN" sz="1200" b="0" i="0" kern="1200" dirty="0">
                <a:solidFill>
                  <a:schemeClr val="tx1"/>
                </a:solidFill>
                <a:effectLst/>
                <a:latin typeface="+mn-lt"/>
                <a:ea typeface="+mn-ea"/>
                <a:cs typeface="+mn-cs"/>
              </a:rPr>
              <a:t>ARC </a:t>
            </a:r>
            <a:r>
              <a:rPr lang="zh-CN" altLang="en-US" sz="1200" b="0" i="0" kern="1200" dirty="0">
                <a:solidFill>
                  <a:schemeClr val="tx1"/>
                </a:solidFill>
                <a:effectLst/>
                <a:latin typeface="+mn-lt"/>
                <a:ea typeface="+mn-ea"/>
                <a:cs typeface="+mn-cs"/>
              </a:rPr>
              <a:t>任务包含：少量输入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输出演示样本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一个预留的测试输入，模型需根据演示预测测试输入的正确输出。</a:t>
            </a:r>
          </a:p>
          <a:p>
            <a:r>
              <a:rPr lang="en-US" altLang="zh-CN" sz="1200" b="1" i="0" kern="1200" dirty="0">
                <a:solidFill>
                  <a:schemeClr val="tx1"/>
                </a:solidFill>
                <a:effectLst/>
                <a:latin typeface="+mn-lt"/>
                <a:ea typeface="+mn-ea"/>
                <a:cs typeface="+mn-cs"/>
              </a:rPr>
              <a:t>TTT </a:t>
            </a:r>
            <a:r>
              <a:rPr lang="zh-CN" altLang="en-US" sz="1200" b="1" i="0" kern="1200" dirty="0">
                <a:solidFill>
                  <a:schemeClr val="tx1"/>
                </a:solidFill>
                <a:effectLst/>
                <a:latin typeface="+mn-lt"/>
                <a:ea typeface="+mn-ea"/>
                <a:cs typeface="+mn-cs"/>
              </a:rPr>
              <a:t>协议</a:t>
            </a:r>
            <a:r>
              <a:rPr lang="zh-CN" altLang="en-US" sz="1200" b="0" i="0" kern="1200" dirty="0">
                <a:solidFill>
                  <a:schemeClr val="tx1"/>
                </a:solidFill>
                <a:effectLst/>
                <a:latin typeface="+mn-lt"/>
                <a:ea typeface="+mn-ea"/>
                <a:cs typeface="+mn-cs"/>
              </a:rPr>
              <a:t>：借鉴 </a:t>
            </a:r>
            <a:r>
              <a:rPr lang="en-US" altLang="zh-CN" sz="1200" b="0" i="0" kern="1200" dirty="0">
                <a:solidFill>
                  <a:schemeClr val="tx1"/>
                </a:solidFill>
                <a:effectLst/>
                <a:latin typeface="+mn-lt"/>
                <a:ea typeface="+mn-ea"/>
                <a:cs typeface="+mn-cs"/>
              </a:rPr>
              <a:t>Akyürek </a:t>
            </a:r>
            <a:r>
              <a:rPr lang="zh-CN" altLang="en-US" sz="1200" b="0" i="0" kern="1200" dirty="0">
                <a:solidFill>
                  <a:schemeClr val="tx1"/>
                </a:solidFill>
                <a:effectLst/>
                <a:latin typeface="+mn-lt"/>
                <a:ea typeface="+mn-ea"/>
                <a:cs typeface="+mn-cs"/>
              </a:rPr>
              <a:t>等人 </a:t>
            </a:r>
            <a:r>
              <a:rPr lang="en-US" altLang="zh-CN" sz="1200" b="0" i="0" kern="1200" dirty="0">
                <a:solidFill>
                  <a:schemeClr val="tx1"/>
                </a:solidFill>
                <a:effectLst/>
                <a:latin typeface="+mn-lt"/>
                <a:ea typeface="+mn-ea"/>
                <a:cs typeface="+mn-cs"/>
              </a:rPr>
              <a:t>[33] </a:t>
            </a:r>
            <a:r>
              <a:rPr lang="zh-CN" altLang="en-US" sz="1200" b="0" i="0" kern="1200" dirty="0">
                <a:solidFill>
                  <a:schemeClr val="tx1"/>
                </a:solidFill>
                <a:effectLst/>
                <a:latin typeface="+mn-lt"/>
                <a:ea typeface="+mn-ea"/>
                <a:cs typeface="+mn-cs"/>
              </a:rPr>
              <a:t>的 “测试时训练” 方法，核心是：</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对少样本示例进行</a:t>
            </a:r>
            <a:r>
              <a:rPr lang="zh-CN" altLang="en-US" sz="1200" b="1" i="0" kern="1200" dirty="0">
                <a:solidFill>
                  <a:schemeClr val="tx1"/>
                </a:solidFill>
                <a:effectLst/>
                <a:latin typeface="+mn-lt"/>
                <a:ea typeface="+mn-ea"/>
                <a:cs typeface="+mn-cs"/>
              </a:rPr>
              <a:t>数据增强</a:t>
            </a:r>
            <a:r>
              <a:rPr lang="zh-CN" altLang="en-US" sz="1200" b="0" i="0" kern="1200" dirty="0">
                <a:solidFill>
                  <a:schemeClr val="tx1"/>
                </a:solidFill>
                <a:effectLst/>
                <a:latin typeface="+mn-lt"/>
                <a:ea typeface="+mn-ea"/>
                <a:cs typeface="+mn-cs"/>
              </a:rPr>
              <a:t>（如旋转、翻转等），再用增强后的样本通过梯度下降微调模型，实现快速适配。</a:t>
            </a:r>
          </a:p>
          <a:p>
            <a:r>
              <a:rPr lang="en-US" altLang="zh-CN" sz="1200" b="1" i="0" kern="1200" dirty="0">
                <a:solidFill>
                  <a:schemeClr val="tx1"/>
                </a:solidFill>
                <a:effectLst/>
                <a:latin typeface="+mn-lt"/>
                <a:ea typeface="+mn-ea"/>
                <a:cs typeface="+mn-cs"/>
              </a:rPr>
              <a:t>SEAL </a:t>
            </a:r>
            <a:r>
              <a:rPr lang="zh-CN" altLang="en-US" sz="1200" b="1" i="0" kern="1200" dirty="0">
                <a:solidFill>
                  <a:schemeClr val="tx1"/>
                </a:solidFill>
                <a:effectLst/>
                <a:latin typeface="+mn-lt"/>
                <a:ea typeface="+mn-ea"/>
                <a:cs typeface="+mn-cs"/>
              </a:rPr>
              <a:t>的改进</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传统 </a:t>
            </a:r>
            <a:r>
              <a:rPr lang="en-US" altLang="zh-CN" sz="1200" b="0" i="0" kern="1200" dirty="0">
                <a:solidFill>
                  <a:schemeClr val="tx1"/>
                </a:solidFill>
                <a:effectLst/>
                <a:latin typeface="+mn-lt"/>
                <a:ea typeface="+mn-ea"/>
                <a:cs typeface="+mn-cs"/>
              </a:rPr>
              <a:t>TTT </a:t>
            </a:r>
            <a:r>
              <a:rPr lang="zh-CN" altLang="en-US" sz="1200" b="0" i="0" kern="1200" dirty="0">
                <a:solidFill>
                  <a:schemeClr val="tx1"/>
                </a:solidFill>
                <a:effectLst/>
                <a:latin typeface="+mn-lt"/>
                <a:ea typeface="+mn-ea"/>
                <a:cs typeface="+mn-cs"/>
              </a:rPr>
              <a:t>依赖人工调优的启发式规则（如手动选择增强方式、优化参数），而 </a:t>
            </a:r>
            <a:r>
              <a:rPr lang="en-US" altLang="zh-CN" sz="1200" b="0" i="0" kern="1200" dirty="0">
                <a:solidFill>
                  <a:schemeClr val="tx1"/>
                </a:solidFill>
                <a:effectLst/>
                <a:latin typeface="+mn-lt"/>
                <a:ea typeface="+mn-ea"/>
                <a:cs typeface="+mn-cs"/>
              </a:rPr>
              <a:t>SEAL </a:t>
            </a:r>
            <a:r>
              <a:rPr lang="zh-CN" altLang="en-US" sz="1200" b="0" i="0" kern="1200" dirty="0">
                <a:solidFill>
                  <a:schemeClr val="tx1"/>
                </a:solidFill>
                <a:effectLst/>
                <a:latin typeface="+mn-lt"/>
                <a:ea typeface="+mn-ea"/>
                <a:cs typeface="+mn-cs"/>
              </a:rPr>
              <a:t>通过训练让模型</a:t>
            </a:r>
            <a:r>
              <a:rPr lang="zh-CN" altLang="en-US" sz="1200" b="1" i="0" kern="1200" dirty="0">
                <a:solidFill>
                  <a:schemeClr val="tx1"/>
                </a:solidFill>
                <a:effectLst/>
                <a:latin typeface="+mn-lt"/>
                <a:ea typeface="+mn-ea"/>
                <a:cs typeface="+mn-cs"/>
              </a:rPr>
              <a:t>自主学习这些决策</a:t>
            </a:r>
            <a:r>
              <a:rPr lang="zh-CN" altLang="en-US" sz="1200" b="0" i="0" kern="1200" dirty="0">
                <a:solidFill>
                  <a:schemeClr val="tx1"/>
                </a:solidFill>
                <a:effectLst/>
                <a:latin typeface="+mn-lt"/>
                <a:ea typeface="+mn-ea"/>
                <a:cs typeface="+mn-cs"/>
              </a:rPr>
              <a:t>，即自动决定 “使用哪些增强工具、如何配置参数”</a:t>
            </a:r>
          </a:p>
          <a:p>
            <a:endParaRPr lang="zh-CN" altLang="en-US" dirty="0"/>
          </a:p>
        </p:txBody>
      </p:sp>
      <p:sp>
        <p:nvSpPr>
          <p:cNvPr id="4" name="灯片编号占位符 3"/>
          <p:cNvSpPr>
            <a:spLocks noGrp="1"/>
          </p:cNvSpPr>
          <p:nvPr>
            <p:ph type="sldNum" sz="quarter" idx="5"/>
          </p:nvPr>
        </p:nvSpPr>
        <p:spPr/>
        <p:txBody>
          <a:bodyPr/>
          <a:lstStyle/>
          <a:p>
            <a:fld id="{5C5F994A-12F7-4925-98E0-09154C507A37}" type="slidenum">
              <a:rPr lang="zh-CN" altLang="en-US" smtClean="0"/>
              <a:t>14</a:t>
            </a:fld>
            <a:endParaRPr lang="zh-CN" altLang="en-US"/>
          </a:p>
        </p:txBody>
      </p:sp>
    </p:spTree>
    <p:extLst>
      <p:ext uri="{BB962C8B-B14F-4D97-AF65-F5344CB8AC3E}">
        <p14:creationId xmlns:p14="http://schemas.microsoft.com/office/powerpoint/2010/main" val="657220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如图 </a:t>
            </a:r>
            <a:r>
              <a:rPr lang="en-US" altLang="zh-CN" sz="1200" b="0" i="0" kern="1200" dirty="0">
                <a:solidFill>
                  <a:schemeClr val="tx1"/>
                </a:solidFill>
                <a:effectLst/>
                <a:latin typeface="+mn-lt"/>
                <a:ea typeface="+mn-ea"/>
                <a:cs typeface="+mn-cs"/>
              </a:rPr>
              <a:t>6 </a:t>
            </a:r>
            <a:r>
              <a:rPr lang="zh-CN" altLang="en-US" sz="1200" b="0" i="0" kern="1200" dirty="0">
                <a:solidFill>
                  <a:schemeClr val="tx1"/>
                </a:solidFill>
                <a:effectLst/>
                <a:latin typeface="+mn-lt"/>
                <a:ea typeface="+mn-ea"/>
                <a:cs typeface="+mn-cs"/>
              </a:rPr>
              <a:t>所示，随着自编辑次数增加，模型在早期任务上的性能逐渐下降，说明 </a:t>
            </a:r>
            <a:r>
              <a:rPr lang="en-US" altLang="zh-CN" sz="1200" b="0" i="0" kern="1200" dirty="0">
                <a:solidFill>
                  <a:schemeClr val="tx1"/>
                </a:solidFill>
                <a:effectLst/>
                <a:latin typeface="+mn-lt"/>
                <a:ea typeface="+mn-ea"/>
                <a:cs typeface="+mn-cs"/>
              </a:rPr>
              <a:t>SEAL </a:t>
            </a:r>
            <a:r>
              <a:rPr lang="zh-CN" altLang="en-US" sz="1200" b="0" i="0" kern="1200" dirty="0">
                <a:solidFill>
                  <a:schemeClr val="tx1"/>
                </a:solidFill>
                <a:effectLst/>
                <a:latin typeface="+mn-lt"/>
                <a:ea typeface="+mn-ea"/>
                <a:cs typeface="+mn-cs"/>
              </a:rPr>
              <a:t>仍受</a:t>
            </a:r>
            <a:r>
              <a:rPr lang="zh-CN" altLang="en-US" sz="1200" b="1" i="0" kern="1200" dirty="0">
                <a:solidFill>
                  <a:schemeClr val="tx1"/>
                </a:solidFill>
                <a:effectLst/>
                <a:latin typeface="+mn-lt"/>
                <a:ea typeface="+mn-ea"/>
                <a:cs typeface="+mn-cs"/>
              </a:rPr>
              <a:t>灾难性遗忘</a:t>
            </a:r>
            <a:r>
              <a:rPr lang="zh-CN" altLang="en-US" sz="1200" b="0" i="0" kern="1200" dirty="0">
                <a:solidFill>
                  <a:schemeClr val="tx1"/>
                </a:solidFill>
                <a:effectLst/>
                <a:latin typeface="+mn-lt"/>
                <a:ea typeface="+mn-ea"/>
                <a:cs typeface="+mn-cs"/>
              </a:rPr>
              <a:t>影响（即新更新会干扰旧知识）。</a:t>
            </a:r>
          </a:p>
          <a:p>
            <a:r>
              <a:rPr lang="zh-CN" altLang="en-US" sz="1200" b="1" i="0" kern="1200" dirty="0">
                <a:solidFill>
                  <a:schemeClr val="tx1"/>
                </a:solidFill>
                <a:effectLst/>
                <a:latin typeface="+mn-lt"/>
                <a:ea typeface="+mn-ea"/>
                <a:cs typeface="+mn-cs"/>
              </a:rPr>
              <a:t>积极面</a:t>
            </a:r>
            <a:r>
              <a:rPr lang="zh-CN" altLang="en-US" sz="1200" b="0" i="0" kern="1200" dirty="0">
                <a:solidFill>
                  <a:schemeClr val="tx1"/>
                </a:solidFill>
                <a:effectLst/>
                <a:latin typeface="+mn-lt"/>
                <a:ea typeface="+mn-ea"/>
                <a:cs typeface="+mn-cs"/>
              </a:rPr>
              <a:t>：尽管存在遗忘，模型仍能进行多次更新而未完全崩溃，表明有优化空间</a:t>
            </a:r>
          </a:p>
          <a:p>
            <a:r>
              <a:rPr lang="zh-CN" altLang="en-US" sz="1200" b="1" i="0" kern="1200" dirty="0">
                <a:solidFill>
                  <a:schemeClr val="tx1"/>
                </a:solidFill>
                <a:effectLst/>
                <a:latin typeface="+mn-lt"/>
                <a:ea typeface="+mn-ea"/>
                <a:cs typeface="+mn-cs"/>
              </a:rPr>
              <a:t>未来方向</a:t>
            </a:r>
            <a:r>
              <a:rPr lang="zh-CN" altLang="en-US" sz="1200" b="0" i="0" kern="1200" dirty="0">
                <a:solidFill>
                  <a:schemeClr val="tx1"/>
                </a:solidFill>
                <a:effectLst/>
                <a:latin typeface="+mn-lt"/>
                <a:ea typeface="+mn-ea"/>
                <a:cs typeface="+mn-cs"/>
              </a:rPr>
              <a:t>：通过</a:t>
            </a:r>
            <a:r>
              <a:rPr lang="zh-CN" altLang="en-US" sz="1200" b="1" i="0" kern="1200" dirty="0">
                <a:solidFill>
                  <a:schemeClr val="tx1"/>
                </a:solidFill>
                <a:effectLst/>
                <a:latin typeface="+mn-lt"/>
                <a:ea typeface="+mn-ea"/>
                <a:cs typeface="+mn-cs"/>
              </a:rPr>
              <a:t>奖励塑造</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Reward Shaping</a:t>
            </a:r>
            <a:r>
              <a:rPr lang="zh-CN" altLang="en-US" sz="1200" b="0" i="0" kern="1200" dirty="0">
                <a:solidFill>
                  <a:schemeClr val="tx1"/>
                </a:solidFill>
                <a:effectLst/>
                <a:latin typeface="+mn-lt"/>
                <a:ea typeface="+mn-ea"/>
                <a:cs typeface="+mn-cs"/>
              </a:rPr>
              <a:t>）惩罚早期任务的性能倒退；</a:t>
            </a:r>
          </a:p>
          <a:p>
            <a:r>
              <a:rPr lang="zh-CN" altLang="en-US" sz="1200" b="0" i="0" kern="1200" dirty="0">
                <a:solidFill>
                  <a:schemeClr val="tx1"/>
                </a:solidFill>
                <a:effectLst/>
                <a:latin typeface="+mn-lt"/>
                <a:ea typeface="+mn-ea"/>
                <a:cs typeface="+mn-cs"/>
              </a:rPr>
              <a:t>整合持续学习策略，如 “零空间约束编辑”（限制参数更新范围以保护旧知识）或 “表征叠加”（在同一参数空间中同时编码新旧知识）</a:t>
            </a:r>
          </a:p>
          <a:p>
            <a:endParaRPr lang="zh-CN" altLang="en-US" dirty="0"/>
          </a:p>
        </p:txBody>
      </p:sp>
      <p:sp>
        <p:nvSpPr>
          <p:cNvPr id="4" name="灯片编号占位符 3"/>
          <p:cNvSpPr>
            <a:spLocks noGrp="1"/>
          </p:cNvSpPr>
          <p:nvPr>
            <p:ph type="sldNum" sz="quarter" idx="5"/>
          </p:nvPr>
        </p:nvSpPr>
        <p:spPr/>
        <p:txBody>
          <a:bodyPr/>
          <a:lstStyle/>
          <a:p>
            <a:fld id="{5C5F994A-12F7-4925-98E0-09154C507A37}" type="slidenum">
              <a:rPr lang="zh-CN" altLang="en-US" smtClean="0"/>
              <a:t>16</a:t>
            </a:fld>
            <a:endParaRPr lang="zh-CN" altLang="en-US"/>
          </a:p>
        </p:txBody>
      </p:sp>
    </p:spTree>
    <p:extLst>
      <p:ext uri="{BB962C8B-B14F-4D97-AF65-F5344CB8AC3E}">
        <p14:creationId xmlns:p14="http://schemas.microsoft.com/office/powerpoint/2010/main" val="1369617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000000"/>
                </a:solidFill>
                <a:effectLst/>
                <a:latin typeface="Inter"/>
              </a:rPr>
              <a:t>自适配大语言模型</a:t>
            </a:r>
            <a:endParaRPr lang="en-US" altLang="zh-CN" b="1" i="0" dirty="0">
              <a:solidFill>
                <a:srgbClr val="000000"/>
              </a:solidFill>
              <a:effectLst/>
              <a:latin typeface="Inter"/>
            </a:endParaRPr>
          </a:p>
          <a:p>
            <a:pPr algn="l">
              <a:buFont typeface="Arial" panose="020B0604020202020204" pitchFamily="34" charset="0"/>
              <a:buChar char="•"/>
            </a:pPr>
            <a:r>
              <a:rPr lang="zh-CN" altLang="en-US" b="1" i="0" dirty="0">
                <a:solidFill>
                  <a:srgbClr val="000000"/>
                </a:solidFill>
                <a:effectLst/>
                <a:latin typeface="Inter"/>
              </a:rPr>
              <a:t>核心问题</a:t>
            </a:r>
            <a:r>
              <a:rPr lang="zh-CN" altLang="en-US" b="0" i="0" dirty="0">
                <a:effectLst/>
                <a:latin typeface="Inter"/>
              </a:rPr>
              <a:t>：大型语言模型（</a:t>
            </a:r>
            <a:r>
              <a:rPr lang="en-US" altLang="zh-CN" b="0" i="0" dirty="0">
                <a:effectLst/>
                <a:latin typeface="Inter"/>
              </a:rPr>
              <a:t>LLMs</a:t>
            </a:r>
            <a:r>
              <a:rPr lang="zh-CN" altLang="en-US" b="0" i="0" dirty="0">
                <a:effectLst/>
                <a:latin typeface="Inter"/>
              </a:rPr>
              <a:t>）虽然能力强大（如理解、生成文本），但本质是 “静态的”（</a:t>
            </a:r>
            <a:r>
              <a:rPr lang="en-US" altLang="zh-CN" b="0" i="0" dirty="0">
                <a:effectLst/>
                <a:latin typeface="Inter"/>
              </a:rPr>
              <a:t>static</a:t>
            </a:r>
            <a:r>
              <a:rPr lang="zh-CN" altLang="en-US" b="0" i="0" dirty="0">
                <a:effectLst/>
                <a:latin typeface="Inter"/>
              </a:rPr>
              <a:t>）。</a:t>
            </a:r>
            <a:br>
              <a:rPr lang="zh-CN" altLang="en-US" dirty="0"/>
            </a:br>
            <a:r>
              <a:rPr lang="zh-CN" altLang="en-US" b="0" i="0" dirty="0">
                <a:effectLst/>
                <a:latin typeface="Inter"/>
              </a:rPr>
              <a:t>这意味着它们训练完成后，</a:t>
            </a:r>
            <a:r>
              <a:rPr lang="zh-CN" altLang="en-US" b="1" i="0" dirty="0">
                <a:solidFill>
                  <a:srgbClr val="000000"/>
                </a:solidFill>
                <a:effectLst/>
                <a:latin typeface="Inter"/>
              </a:rPr>
              <a:t>无法通过调整自身权重来适配新任务、新知识或新示例</a:t>
            </a:r>
            <a:r>
              <a:rPr lang="zh-CN" altLang="en-US" b="0" i="0" dirty="0">
                <a:effectLst/>
                <a:latin typeface="Inter"/>
              </a:rPr>
              <a:t>。例如：遇到一个从未见过的逻辑推理任务时，无法针对性调整参数以提升表现；</a:t>
            </a:r>
          </a:p>
          <a:p>
            <a:pPr algn="l">
              <a:buFont typeface="Arial" panose="020B0604020202020204" pitchFamily="34" charset="0"/>
              <a:buChar char="•"/>
            </a:pPr>
            <a:r>
              <a:rPr lang="zh-CN" altLang="en-US" b="0" i="0" dirty="0">
                <a:effectLst/>
                <a:latin typeface="Inter"/>
              </a:rPr>
              <a:t>接触到新的事实性知识（如一篇科学论文）时，无法将这些知识 “固化” 到权重中，只能依赖上下文临时记忆；</a:t>
            </a:r>
          </a:p>
          <a:p>
            <a:pPr algn="l">
              <a:buFont typeface="Arial" panose="020B0604020202020204" pitchFamily="34" charset="0"/>
              <a:buChar char="•"/>
            </a:pPr>
            <a:r>
              <a:rPr lang="zh-CN" altLang="en-US" b="0" i="0" dirty="0">
                <a:effectLst/>
                <a:latin typeface="Inter"/>
              </a:rPr>
              <a:t>面对少量示例（少样本场景）时，无法自主设计策略来高效利用这些示例进行学习</a:t>
            </a:r>
          </a:p>
          <a:p>
            <a:endParaRPr lang="zh-CN" altLang="en-US" dirty="0"/>
          </a:p>
        </p:txBody>
      </p:sp>
      <p:sp>
        <p:nvSpPr>
          <p:cNvPr id="4" name="灯片编号占位符 3"/>
          <p:cNvSpPr>
            <a:spLocks noGrp="1"/>
          </p:cNvSpPr>
          <p:nvPr>
            <p:ph type="sldNum" sz="quarter" idx="5"/>
          </p:nvPr>
        </p:nvSpPr>
        <p:spPr/>
        <p:txBody>
          <a:bodyPr/>
          <a:lstStyle/>
          <a:p>
            <a:fld id="{5C5F994A-12F7-4925-98E0-09154C507A37}" type="slidenum">
              <a:rPr lang="zh-CN" altLang="en-US" smtClean="0"/>
              <a:t>2</a:t>
            </a:fld>
            <a:endParaRPr lang="zh-CN" altLang="en-US"/>
          </a:p>
        </p:txBody>
      </p:sp>
    </p:spTree>
    <p:extLst>
      <p:ext uri="{BB962C8B-B14F-4D97-AF65-F5344CB8AC3E}">
        <p14:creationId xmlns:p14="http://schemas.microsoft.com/office/powerpoint/2010/main" val="3838808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就像是人类面对不同的笔记形式，会选择更适合自己、更易于让自己理解吸收的笔记形式，大模型也会有更适配的自编辑形式。与之前利用大模型合成数据的方法不同的是，</a:t>
            </a:r>
            <a:r>
              <a:rPr lang="en-US" altLang="zh-CN" dirty="0"/>
              <a:t>seal</a:t>
            </a:r>
            <a:r>
              <a:rPr lang="zh-CN" altLang="en-US" dirty="0"/>
              <a:t>建立了一个强化学习框架，从众多自编辑形式中选择并学习更利于模型吸收新知识的自编辑形式。</a:t>
            </a:r>
          </a:p>
        </p:txBody>
      </p:sp>
      <p:sp>
        <p:nvSpPr>
          <p:cNvPr id="4" name="灯片编号占位符 3"/>
          <p:cNvSpPr>
            <a:spLocks noGrp="1"/>
          </p:cNvSpPr>
          <p:nvPr>
            <p:ph type="sldNum" sz="quarter" idx="5"/>
          </p:nvPr>
        </p:nvSpPr>
        <p:spPr/>
        <p:txBody>
          <a:bodyPr/>
          <a:lstStyle/>
          <a:p>
            <a:fld id="{5C5F994A-12F7-4925-98E0-09154C507A37}" type="slidenum">
              <a:rPr lang="zh-CN" altLang="en-US" smtClean="0"/>
              <a:t>3</a:t>
            </a:fld>
            <a:endParaRPr lang="zh-CN" altLang="en-US"/>
          </a:p>
        </p:txBody>
      </p:sp>
    </p:spTree>
    <p:extLst>
      <p:ext uri="{BB962C8B-B14F-4D97-AF65-F5344CB8AC3E}">
        <p14:creationId xmlns:p14="http://schemas.microsoft.com/office/powerpoint/2010/main" val="1045935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79F73-5D5C-5EDC-C2E7-43C60C36F13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89BBB5B-166C-D82A-EDEA-C521E750583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CE71105-07C5-AF4E-8A9A-6A9B3DEDE93D}"/>
              </a:ext>
            </a:extLst>
          </p:cNvPr>
          <p:cNvSpPr>
            <a:spLocks noGrp="1"/>
          </p:cNvSpPr>
          <p:nvPr>
            <p:ph type="body" idx="1"/>
          </p:nvPr>
        </p:nvSpPr>
        <p:spPr/>
        <p:txBody>
          <a:bodyPr/>
          <a:lstStyle/>
          <a:p>
            <a:pPr algn="l"/>
            <a:r>
              <a:rPr lang="zh-CN" altLang="en-US" b="0" i="0" dirty="0">
                <a:effectLst/>
                <a:latin typeface="Inter"/>
              </a:rPr>
              <a:t>当模型接收到新输入（如一个新任务的示例、一段需要吸收的文本）时，会主动生成 “自编辑”</a:t>
            </a:r>
            <a:r>
              <a:rPr lang="en-US" altLang="zh-CN" b="0" i="0" dirty="0">
                <a:effectLst/>
                <a:latin typeface="Inter"/>
              </a:rPr>
              <a:t>—— </a:t>
            </a:r>
            <a:r>
              <a:rPr lang="zh-CN" altLang="en-US" b="0" i="0" dirty="0">
                <a:effectLst/>
                <a:latin typeface="Inter"/>
              </a:rPr>
              <a:t>这是一种特殊的输出，可能包含：</a:t>
            </a:r>
          </a:p>
          <a:p>
            <a:pPr algn="l">
              <a:buFont typeface="Arial" panose="020B0604020202020204" pitchFamily="34" charset="0"/>
              <a:buChar char="•"/>
            </a:pPr>
            <a:r>
              <a:rPr lang="zh-CN" altLang="en-US" b="0" i="0" dirty="0">
                <a:effectLst/>
                <a:latin typeface="Inter"/>
              </a:rPr>
              <a:t>对输入信息的重组（如将一段文本改写为逻辑推论）；</a:t>
            </a:r>
          </a:p>
          <a:p>
            <a:pPr algn="l">
              <a:buFont typeface="Arial" panose="020B0604020202020204" pitchFamily="34" charset="0"/>
              <a:buChar char="•"/>
            </a:pPr>
            <a:r>
              <a:rPr lang="zh-CN" altLang="en-US" b="0" i="0" dirty="0">
                <a:effectLst/>
                <a:latin typeface="Inter"/>
              </a:rPr>
              <a:t>优化超参数的指定（如学习率、训练轮次）；</a:t>
            </a:r>
          </a:p>
          <a:p>
            <a:pPr algn="l">
              <a:buFont typeface="Arial" panose="020B0604020202020204" pitchFamily="34" charset="0"/>
              <a:buChar char="•"/>
            </a:pPr>
            <a:r>
              <a:rPr lang="zh-CN" altLang="en-US" b="0" i="0" dirty="0">
                <a:effectLst/>
                <a:latin typeface="Inter"/>
              </a:rPr>
              <a:t>调用数据增强工具（如对示例进行旋转、翻转等变换）或梯度更新指令。</a:t>
            </a:r>
            <a:br>
              <a:rPr lang="zh-CN" altLang="en-US" b="0" i="0" dirty="0">
                <a:effectLst/>
                <a:latin typeface="Inter"/>
              </a:rPr>
            </a:br>
            <a:r>
              <a:rPr lang="zh-CN" altLang="en-US" b="0" i="0" dirty="0">
                <a:effectLst/>
                <a:latin typeface="Inter"/>
              </a:rPr>
              <a:t>简单来说，“自编辑” 是模型为自己设计的 “适配方案”。</a:t>
            </a:r>
            <a:endParaRPr lang="en-US" altLang="zh-CN" b="0" i="0" dirty="0">
              <a:effectLst/>
              <a:latin typeface="Inter"/>
            </a:endParaRPr>
          </a:p>
          <a:p>
            <a:endParaRPr lang="zh-CN" altLang="en-US" dirty="0"/>
          </a:p>
        </p:txBody>
      </p:sp>
      <p:sp>
        <p:nvSpPr>
          <p:cNvPr id="4" name="灯片编号占位符 3">
            <a:extLst>
              <a:ext uri="{FF2B5EF4-FFF2-40B4-BE49-F238E27FC236}">
                <a16:creationId xmlns:a16="http://schemas.microsoft.com/office/drawing/2014/main" id="{F8165548-DB6E-BCF5-646D-6F96230B775D}"/>
              </a:ext>
            </a:extLst>
          </p:cNvPr>
          <p:cNvSpPr>
            <a:spLocks noGrp="1"/>
          </p:cNvSpPr>
          <p:nvPr>
            <p:ph type="sldNum" sz="quarter" idx="5"/>
          </p:nvPr>
        </p:nvSpPr>
        <p:spPr/>
        <p:txBody>
          <a:bodyPr/>
          <a:lstStyle/>
          <a:p>
            <a:fld id="{5C5F994A-12F7-4925-98E0-09154C507A37}" type="slidenum">
              <a:rPr lang="zh-CN" altLang="en-US" smtClean="0"/>
              <a:t>4</a:t>
            </a:fld>
            <a:endParaRPr lang="zh-CN" altLang="en-US"/>
          </a:p>
        </p:txBody>
      </p:sp>
    </p:spTree>
    <p:extLst>
      <p:ext uri="{BB962C8B-B14F-4D97-AF65-F5344CB8AC3E}">
        <p14:creationId xmlns:p14="http://schemas.microsoft.com/office/powerpoint/2010/main" val="3031653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C5F994A-12F7-4925-98E0-09154C507A37}" type="slidenum">
              <a:rPr lang="zh-CN" altLang="en-US" smtClean="0"/>
              <a:t>5</a:t>
            </a:fld>
            <a:endParaRPr lang="zh-CN" altLang="en-US"/>
          </a:p>
        </p:txBody>
      </p:sp>
    </p:spTree>
    <p:extLst>
      <p:ext uri="{BB962C8B-B14F-4D97-AF65-F5344CB8AC3E}">
        <p14:creationId xmlns:p14="http://schemas.microsoft.com/office/powerpoint/2010/main" val="993967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ABD27B-2E5B-20B3-0F55-FCD2D8F783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F852AF9-C872-A762-F168-AC0C4F66D51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52A1F8B-4559-769A-1DFA-7A26EF883426}"/>
              </a:ext>
            </a:extLst>
          </p:cNvPr>
          <p:cNvSpPr>
            <a:spLocks noGrp="1"/>
          </p:cNvSpPr>
          <p:nvPr>
            <p:ph type="body" idx="1"/>
          </p:nvPr>
        </p:nvSpPr>
        <p:spPr/>
        <p:txBody>
          <a:bodyPr/>
          <a:lstStyle/>
          <a:p>
            <a:pPr algn="l"/>
            <a:br>
              <a:rPr lang="zh-CN" altLang="en-US" b="0" i="0" dirty="0">
                <a:effectLst/>
                <a:latin typeface="Inter"/>
              </a:rPr>
            </a:br>
            <a:r>
              <a:rPr lang="zh-CN" altLang="en-US" b="0" i="0" dirty="0">
                <a:effectLst/>
                <a:latin typeface="Inter"/>
              </a:rPr>
              <a:t>简单来说，“自编辑” 是模型为自己设计的 “适配方案”。</a:t>
            </a:r>
            <a:endParaRPr lang="en-US" altLang="zh-CN" b="0" i="0" dirty="0">
              <a:effectLst/>
              <a:latin typeface="Inter"/>
            </a:endParaRPr>
          </a:p>
          <a:p>
            <a:pPr algn="l">
              <a:buFont typeface="Arial" panose="020B0604020202020204" pitchFamily="34" charset="0"/>
              <a:buChar char="•"/>
            </a:pPr>
            <a:endParaRPr lang="zh-CN" altLang="en-US" b="0" i="0" dirty="0">
              <a:effectLst/>
              <a:latin typeface="Inter"/>
            </a:endParaRPr>
          </a:p>
          <a:p>
            <a:r>
              <a:rPr lang="zh-CN" altLang="en-US" b="1" i="0" dirty="0">
                <a:solidFill>
                  <a:srgbClr val="000000"/>
                </a:solidFill>
                <a:effectLst/>
                <a:latin typeface="Inter"/>
              </a:rPr>
              <a:t>通过微调实现持久更新</a:t>
            </a:r>
            <a:r>
              <a:rPr lang="zh-CN" altLang="en-US" b="0" i="0" dirty="0">
                <a:effectLst/>
                <a:latin typeface="Inter"/>
              </a:rPr>
              <a:t>：</a:t>
            </a:r>
            <a:br>
              <a:rPr lang="zh-CN" altLang="en-US" dirty="0"/>
            </a:br>
            <a:r>
              <a:rPr lang="zh-CN" altLang="en-US" b="0" i="0" dirty="0">
                <a:effectLst/>
                <a:latin typeface="Inter"/>
              </a:rPr>
              <a:t>模型生成的自编辑会作为训练数据，通过</a:t>
            </a:r>
            <a:r>
              <a:rPr lang="en-US" altLang="zh-CN" b="0" i="0" dirty="0">
                <a:effectLst/>
                <a:latin typeface="Inter"/>
              </a:rPr>
              <a:t>lora </a:t>
            </a:r>
            <a:r>
              <a:rPr lang="zh-CN" altLang="en-US" b="0" i="0" dirty="0">
                <a:effectLst/>
                <a:latin typeface="Inter"/>
              </a:rPr>
              <a:t>监督微调（</a:t>
            </a:r>
            <a:r>
              <a:rPr lang="en-US" altLang="zh-CN" b="0" i="0" dirty="0">
                <a:effectLst/>
                <a:latin typeface="Inter"/>
              </a:rPr>
              <a:t>SFT</a:t>
            </a:r>
            <a:r>
              <a:rPr lang="zh-CN" altLang="en-US" b="0" i="0" dirty="0">
                <a:effectLst/>
                <a:latin typeface="Inter"/>
              </a:rPr>
              <a:t>）更新自身权重，使适配效果被 “固化” 下来，</a:t>
            </a:r>
            <a:endParaRPr lang="en-US" altLang="zh-CN" b="0" i="0" dirty="0">
              <a:effectLst/>
              <a:latin typeface="Inter"/>
            </a:endParaRPr>
          </a:p>
          <a:p>
            <a:endParaRPr lang="en-US" altLang="zh-CN" b="0" i="0" dirty="0">
              <a:effectLst/>
              <a:latin typeface="Inter"/>
            </a:endParaRPr>
          </a:p>
          <a:p>
            <a:endParaRPr lang="en-US" altLang="zh-CN" b="0" i="0" dirty="0">
              <a:effectLst/>
              <a:latin typeface="Inter"/>
            </a:endParaRPr>
          </a:p>
          <a:p>
            <a:pPr algn="l"/>
            <a:r>
              <a:rPr lang="zh-CN" altLang="en-US" b="0" i="0" dirty="0">
                <a:effectLst/>
                <a:latin typeface="Inter"/>
              </a:rPr>
              <a:t>为了让模型生成高质量的自编辑（即能真正提升适配效果的方案），</a:t>
            </a:r>
            <a:r>
              <a:rPr lang="en-US" altLang="zh-CN" b="0" i="0" dirty="0">
                <a:effectLst/>
                <a:latin typeface="Inter"/>
              </a:rPr>
              <a:t>SEAL </a:t>
            </a:r>
            <a:r>
              <a:rPr lang="zh-CN" altLang="en-US" b="0" i="0" dirty="0">
                <a:effectLst/>
                <a:latin typeface="Inter"/>
              </a:rPr>
              <a:t>引入了</a:t>
            </a:r>
            <a:r>
              <a:rPr lang="zh-CN" altLang="en-US" b="1" i="0" dirty="0">
                <a:solidFill>
                  <a:srgbClr val="000000"/>
                </a:solidFill>
                <a:effectLst/>
                <a:latin typeface="Inter"/>
              </a:rPr>
              <a:t>强化学习（</a:t>
            </a:r>
            <a:r>
              <a:rPr lang="en-US" altLang="zh-CN" b="1" i="0" dirty="0">
                <a:solidFill>
                  <a:srgbClr val="000000"/>
                </a:solidFill>
                <a:effectLst/>
                <a:latin typeface="Inter"/>
              </a:rPr>
              <a:t>RL</a:t>
            </a:r>
            <a:r>
              <a:rPr lang="zh-CN" altLang="en-US" b="1" i="0" dirty="0">
                <a:solidFill>
                  <a:srgbClr val="000000"/>
                </a:solidFill>
                <a:effectLst/>
                <a:latin typeface="Inter"/>
              </a:rPr>
              <a:t>）方法</a:t>
            </a:r>
            <a:r>
              <a:rPr lang="zh-CN" altLang="en-US" b="0" i="0" dirty="0">
                <a:effectLst/>
                <a:latin typeface="Inter"/>
              </a:rPr>
              <a:t>：</a:t>
            </a:r>
          </a:p>
          <a:p>
            <a:pPr algn="l">
              <a:buFont typeface="Arial" panose="020B0604020202020204" pitchFamily="34" charset="0"/>
              <a:buNone/>
            </a:pPr>
            <a:endParaRPr lang="en-US" altLang="zh-CN" b="0" i="0" dirty="0">
              <a:solidFill>
                <a:srgbClr val="000000"/>
              </a:solidFill>
              <a:effectLst/>
              <a:latin typeface="Inter"/>
            </a:endParaRPr>
          </a:p>
          <a:p>
            <a:pPr algn="l">
              <a:buFont typeface="Arial" panose="020B0604020202020204" pitchFamily="34" charset="0"/>
              <a:buChar char="•"/>
            </a:pPr>
            <a:r>
              <a:rPr lang="zh-CN" altLang="en-US" sz="1200" b="0" i="0" kern="1200" dirty="0">
                <a:solidFill>
                  <a:schemeClr val="tx1"/>
                </a:solidFill>
                <a:effectLst/>
                <a:latin typeface="+mn-lt"/>
                <a:ea typeface="+mn-ea"/>
                <a:cs typeface="+mn-cs"/>
              </a:rPr>
              <a:t>模型通过生成自编辑的过程视为 “动作”，根据该自编辑对任务的改进效果，也就是微调后在下游任务的评估值，获得 “奖励”，最终优化策略以最大化期望奖励。</a:t>
            </a:r>
            <a:endParaRPr lang="zh-CN" altLang="en-US" b="0" i="0" dirty="0">
              <a:solidFill>
                <a:srgbClr val="000000"/>
              </a:solidFill>
              <a:effectLst/>
              <a:latin typeface="Inter"/>
            </a:endParaRPr>
          </a:p>
          <a:p>
            <a:pPr algn="l">
              <a:buFont typeface="Arial" panose="020B0604020202020204" pitchFamily="34" charset="0"/>
              <a:buChar char="•"/>
            </a:pPr>
            <a:r>
              <a:rPr lang="zh-CN" altLang="en-US" b="0" i="0" dirty="0">
                <a:solidFill>
                  <a:srgbClr val="000000"/>
                </a:solidFill>
                <a:effectLst/>
                <a:latin typeface="Inter"/>
              </a:rPr>
              <a:t>模型通过强化学习更新策略，优先生成能带来高奖励（即提升任务性能）的自编辑。</a:t>
            </a:r>
            <a:endParaRPr lang="en-US" altLang="zh-CN" b="0" i="0" dirty="0">
              <a:solidFill>
                <a:srgbClr val="000000"/>
              </a:solidFill>
              <a:effectLst/>
              <a:latin typeface="Inter"/>
            </a:endParaRPr>
          </a:p>
          <a:p>
            <a:endParaRPr lang="zh-CN" altLang="en-US" dirty="0"/>
          </a:p>
        </p:txBody>
      </p:sp>
      <p:sp>
        <p:nvSpPr>
          <p:cNvPr id="4" name="灯片编号占位符 3">
            <a:extLst>
              <a:ext uri="{FF2B5EF4-FFF2-40B4-BE49-F238E27FC236}">
                <a16:creationId xmlns:a16="http://schemas.microsoft.com/office/drawing/2014/main" id="{5476896F-07C8-684A-9EE5-7B7753A23F44}"/>
              </a:ext>
            </a:extLst>
          </p:cNvPr>
          <p:cNvSpPr>
            <a:spLocks noGrp="1"/>
          </p:cNvSpPr>
          <p:nvPr>
            <p:ph type="sldNum" sz="quarter" idx="5"/>
          </p:nvPr>
        </p:nvSpPr>
        <p:spPr/>
        <p:txBody>
          <a:bodyPr/>
          <a:lstStyle/>
          <a:p>
            <a:fld id="{5C5F994A-12F7-4925-98E0-09154C507A37}" type="slidenum">
              <a:rPr lang="zh-CN" altLang="en-US" smtClean="0"/>
              <a:t>6</a:t>
            </a:fld>
            <a:endParaRPr lang="zh-CN" altLang="en-US"/>
          </a:p>
        </p:txBody>
      </p:sp>
    </p:spTree>
    <p:extLst>
      <p:ext uri="{BB962C8B-B14F-4D97-AF65-F5344CB8AC3E}">
        <p14:creationId xmlns:p14="http://schemas.microsoft.com/office/powerpoint/2010/main" val="1550160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0" i="0" dirty="0">
              <a:solidFill>
                <a:srgbClr val="000000"/>
              </a:solidFill>
              <a:effectLst/>
              <a:latin typeface="Inter"/>
            </a:endParaRPr>
          </a:p>
          <a:p>
            <a:pPr algn="l">
              <a:buFont typeface="Arial" panose="020B0604020202020204" pitchFamily="34" charset="0"/>
              <a:buNone/>
            </a:pPr>
            <a:r>
              <a:rPr lang="zh-CN" altLang="en-US" sz="1200" b="0" i="0" kern="1200" dirty="0">
                <a:solidFill>
                  <a:schemeClr val="tx1"/>
                </a:solidFill>
                <a:effectLst/>
                <a:latin typeface="+mn-lt"/>
                <a:ea typeface="+mn-ea"/>
                <a:cs typeface="+mn-cs"/>
              </a:rPr>
              <a:t>不同于之前的大模型强化学习应用，由于</a:t>
            </a:r>
            <a:r>
              <a:rPr lang="en-US" altLang="zh-CN" sz="1200" b="0" i="0" kern="1200" dirty="0">
                <a:solidFill>
                  <a:schemeClr val="tx1"/>
                </a:solidFill>
                <a:effectLst/>
                <a:latin typeface="+mn-lt"/>
                <a:ea typeface="+mn-ea"/>
                <a:cs typeface="+mn-cs"/>
              </a:rPr>
              <a:t>PPO</a:t>
            </a:r>
            <a:r>
              <a:rPr lang="zh-CN" altLang="en-US" sz="1200" b="0" i="0" kern="1200" dirty="0">
                <a:solidFill>
                  <a:schemeClr val="tx1"/>
                </a:solidFill>
                <a:effectLst/>
                <a:latin typeface="+mn-lt"/>
                <a:ea typeface="+mn-ea"/>
                <a:cs typeface="+mn-cs"/>
              </a:rPr>
              <a:t>等强化学习算法在 </a:t>
            </a:r>
            <a:r>
              <a:rPr lang="en-US" altLang="zh-CN" sz="1200" b="0" i="0" kern="1200" dirty="0">
                <a:solidFill>
                  <a:schemeClr val="tx1"/>
                </a:solidFill>
                <a:effectLst/>
                <a:latin typeface="+mn-lt"/>
                <a:ea typeface="+mn-ea"/>
                <a:cs typeface="+mn-cs"/>
              </a:rPr>
              <a:t>SEAL </a:t>
            </a:r>
            <a:r>
              <a:rPr lang="zh-CN" altLang="en-US" sz="1200" b="0" i="0" kern="1200" dirty="0">
                <a:solidFill>
                  <a:schemeClr val="tx1"/>
                </a:solidFill>
                <a:effectLst/>
                <a:latin typeface="+mn-lt"/>
                <a:ea typeface="+mn-ea"/>
                <a:cs typeface="+mn-cs"/>
              </a:rPr>
              <a:t>框架中训练</a:t>
            </a:r>
            <a:r>
              <a:rPr lang="zh-CN" altLang="en-US" sz="1200" b="1" i="0" kern="1200" dirty="0">
                <a:solidFill>
                  <a:schemeClr val="tx1"/>
                </a:solidFill>
                <a:effectLst/>
                <a:latin typeface="+mn-lt"/>
                <a:ea typeface="+mn-ea"/>
                <a:cs typeface="+mn-cs"/>
              </a:rPr>
              <a:t>不稳定</a:t>
            </a:r>
            <a:r>
              <a:rPr lang="en-US" altLang="zh-CN"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采用</a:t>
            </a:r>
            <a:r>
              <a:rPr lang="en-US" altLang="zh-CN" sz="1200" b="1" i="0" kern="1200" dirty="0" err="1">
                <a:solidFill>
                  <a:schemeClr val="tx1"/>
                </a:solidFill>
                <a:effectLst/>
                <a:latin typeface="+mn-lt"/>
                <a:ea typeface="+mn-ea"/>
                <a:cs typeface="+mn-cs"/>
              </a:rPr>
              <a:t>ReSTEM</a:t>
            </a:r>
            <a:r>
              <a:rPr lang="zh-CN" altLang="en-US" sz="1200" b="0" i="0" kern="1200" dirty="0">
                <a:solidFill>
                  <a:schemeClr val="tx1"/>
                </a:solidFill>
                <a:effectLst/>
                <a:latin typeface="+mn-lt"/>
                <a:ea typeface="+mn-ea"/>
                <a:cs typeface="+mn-cs"/>
              </a:rPr>
              <a:t>算法，这是一种基于 “过滤式行为克隆” 的简化方法，也被称为 “拒绝采样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监督微调（</a:t>
            </a:r>
            <a:r>
              <a:rPr lang="en-US" altLang="zh-CN" sz="1200" b="0" i="0" kern="1200" dirty="0">
                <a:solidFill>
                  <a:schemeClr val="tx1"/>
                </a:solidFill>
                <a:effectLst/>
                <a:latin typeface="+mn-lt"/>
                <a:ea typeface="+mn-ea"/>
                <a:cs typeface="+mn-cs"/>
              </a:rPr>
              <a:t>SFT</a:t>
            </a:r>
            <a:r>
              <a:rPr lang="zh-CN" altLang="en-US" sz="1200" b="0" i="0" kern="1200" dirty="0">
                <a:solidFill>
                  <a:schemeClr val="tx1"/>
                </a:solidFill>
                <a:effectLst/>
                <a:latin typeface="+mn-lt"/>
                <a:ea typeface="+mn-ea"/>
                <a:cs typeface="+mn-cs"/>
              </a:rPr>
              <a:t>）”。其核心思想是：仅保留能带来正奖励的行为（自编辑），通过监督微调强化这些有效行为，替代复杂且不稳定的传统 </a:t>
            </a:r>
            <a:r>
              <a:rPr lang="en-US" altLang="zh-CN" sz="1200" b="0" i="0" kern="1200" dirty="0">
                <a:solidFill>
                  <a:schemeClr val="tx1"/>
                </a:solidFill>
                <a:effectLst/>
                <a:latin typeface="+mn-lt"/>
                <a:ea typeface="+mn-ea"/>
                <a:cs typeface="+mn-cs"/>
              </a:rPr>
              <a:t>RL </a:t>
            </a:r>
            <a:r>
              <a:rPr lang="zh-CN" altLang="en-US" sz="1200" b="0" i="0" kern="1200" dirty="0">
                <a:solidFill>
                  <a:schemeClr val="tx1"/>
                </a:solidFill>
                <a:effectLst/>
                <a:latin typeface="+mn-lt"/>
                <a:ea typeface="+mn-ea"/>
                <a:cs typeface="+mn-cs"/>
              </a:rPr>
              <a:t>更新</a:t>
            </a:r>
            <a:endParaRPr lang="zh-CN" altLang="en-US" b="0" i="0" dirty="0">
              <a:solidFill>
                <a:srgbClr val="000000"/>
              </a:solidFill>
              <a:effectLst/>
              <a:latin typeface="Inter"/>
            </a:endParaRPr>
          </a:p>
          <a:p>
            <a:r>
              <a:rPr lang="en-US" altLang="zh-CN" sz="1200" b="0" i="0" kern="1200" dirty="0" err="1">
                <a:solidFill>
                  <a:schemeClr val="tx1"/>
                </a:solidFill>
                <a:effectLst/>
                <a:latin typeface="+mn-lt"/>
                <a:ea typeface="+mn-ea"/>
                <a:cs typeface="+mn-cs"/>
              </a:rPr>
              <a:t>ReSTEM</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可理解为</a:t>
            </a:r>
            <a:r>
              <a:rPr lang="zh-CN" altLang="en-US" sz="1200" b="1" i="0" kern="1200" dirty="0">
                <a:solidFill>
                  <a:schemeClr val="tx1"/>
                </a:solidFill>
                <a:effectLst/>
                <a:latin typeface="+mn-lt"/>
                <a:ea typeface="+mn-ea"/>
                <a:cs typeface="+mn-cs"/>
              </a:rPr>
              <a:t>期望最大化（</a:t>
            </a:r>
            <a:r>
              <a:rPr lang="en-US" altLang="zh-CN" sz="1200" b="1" i="0" kern="1200" dirty="0">
                <a:solidFill>
                  <a:schemeClr val="tx1"/>
                </a:solidFill>
                <a:effectLst/>
                <a:latin typeface="+mn-lt"/>
                <a:ea typeface="+mn-ea"/>
                <a:cs typeface="+mn-cs"/>
              </a:rPr>
              <a:t>EM</a:t>
            </a:r>
            <a:r>
              <a:rPr lang="zh-CN" altLang="en-US" sz="1200" b="1" i="0" kern="1200" dirty="0">
                <a:solidFill>
                  <a:schemeClr val="tx1"/>
                </a:solidFill>
                <a:effectLst/>
                <a:latin typeface="+mn-lt"/>
                <a:ea typeface="+mn-ea"/>
                <a:cs typeface="+mn-cs"/>
              </a:rPr>
              <a:t>）过程</a:t>
            </a:r>
            <a:r>
              <a:rPr lang="zh-CN" altLang="en-US" sz="1200" b="0" i="0" kern="1200" dirty="0">
                <a:solidFill>
                  <a:schemeClr val="tx1"/>
                </a:solidFill>
                <a:effectLst/>
                <a:latin typeface="+mn-lt"/>
                <a:ea typeface="+mn-ea"/>
                <a:cs typeface="+mn-cs"/>
              </a:rPr>
              <a:t>，分为两步：</a:t>
            </a:r>
          </a:p>
          <a:p>
            <a:br>
              <a:rPr lang="zh-CN" altLang="en-US" dirty="0"/>
            </a:br>
            <a:r>
              <a:rPr lang="en-US" altLang="zh-CN" sz="1200" b="1" i="0" kern="1200" dirty="0">
                <a:solidFill>
                  <a:schemeClr val="tx1"/>
                </a:solidFill>
                <a:effectLst/>
                <a:latin typeface="+mn-lt"/>
                <a:ea typeface="+mn-ea"/>
                <a:cs typeface="+mn-cs"/>
              </a:rPr>
              <a:t>E </a:t>
            </a:r>
            <a:r>
              <a:rPr lang="zh-CN" altLang="en-US" sz="1200" b="1" i="0" kern="1200" dirty="0">
                <a:solidFill>
                  <a:schemeClr val="tx1"/>
                </a:solidFill>
                <a:effectLst/>
                <a:latin typeface="+mn-lt"/>
                <a:ea typeface="+mn-ea"/>
                <a:cs typeface="+mn-cs"/>
              </a:rPr>
              <a:t>步（期望步）</a:t>
            </a:r>
            <a:r>
              <a:rPr lang="zh-CN" altLang="en-US" sz="1200" b="0" i="0" kern="1200" dirty="0">
                <a:solidFill>
                  <a:schemeClr val="tx1"/>
                </a:solidFill>
                <a:effectLst/>
                <a:latin typeface="+mn-lt"/>
                <a:ea typeface="+mn-ea"/>
                <a:cs typeface="+mn-cs"/>
              </a:rPr>
              <a:t>：从当前模型的策略中采样候选自编辑（</a:t>
            </a:r>
            <a:r>
              <a:rPr lang="en-US" altLang="zh-CN" sz="1200" b="0" i="0" kern="1200" dirty="0">
                <a:solidFill>
                  <a:schemeClr val="tx1"/>
                </a:solidFill>
                <a:effectLst/>
                <a:latin typeface="+mn-lt"/>
                <a:ea typeface="+mn-ea"/>
                <a:cs typeface="+mn-cs"/>
              </a:rPr>
              <a:t>SE</a:t>
            </a:r>
            <a:r>
              <a:rPr lang="zh-CN" altLang="en-US" sz="1200" b="0" i="0" kern="1200" dirty="0">
                <a:solidFill>
                  <a:schemeClr val="tx1"/>
                </a:solidFill>
                <a:effectLst/>
                <a:latin typeface="+mn-lt"/>
                <a:ea typeface="+mn-ea"/>
                <a:cs typeface="+mn-cs"/>
              </a:rPr>
              <a:t>）；</a:t>
            </a:r>
          </a:p>
          <a:p>
            <a:r>
              <a:rPr lang="en-US" altLang="zh-CN" sz="1200" b="1" i="0" kern="1200" dirty="0">
                <a:solidFill>
                  <a:schemeClr val="tx1"/>
                </a:solidFill>
                <a:effectLst/>
                <a:latin typeface="+mn-lt"/>
                <a:ea typeface="+mn-ea"/>
                <a:cs typeface="+mn-cs"/>
              </a:rPr>
              <a:t>M </a:t>
            </a:r>
            <a:r>
              <a:rPr lang="zh-CN" altLang="en-US" sz="1200" b="1" i="0" kern="1200" dirty="0">
                <a:solidFill>
                  <a:schemeClr val="tx1"/>
                </a:solidFill>
                <a:effectLst/>
                <a:latin typeface="+mn-lt"/>
                <a:ea typeface="+mn-ea"/>
                <a:cs typeface="+mn-cs"/>
              </a:rPr>
              <a:t>步（最大化步）</a:t>
            </a:r>
            <a:r>
              <a:rPr lang="zh-CN" altLang="en-US" sz="1200" b="0" i="0" kern="1200" dirty="0">
                <a:solidFill>
                  <a:schemeClr val="tx1"/>
                </a:solidFill>
                <a:effectLst/>
                <a:latin typeface="+mn-lt"/>
                <a:ea typeface="+mn-ea"/>
                <a:cs typeface="+mn-cs"/>
              </a:rPr>
              <a:t>：仅通过监督微调强化那些获得</a:t>
            </a:r>
            <a:r>
              <a:rPr lang="zh-CN" altLang="en-US" sz="1200" b="1" i="0" kern="1200" dirty="0">
                <a:solidFill>
                  <a:schemeClr val="tx1"/>
                </a:solidFill>
                <a:effectLst/>
                <a:latin typeface="+mn-lt"/>
                <a:ea typeface="+mn-ea"/>
                <a:cs typeface="+mn-cs"/>
              </a:rPr>
              <a:t>正奖励</a:t>
            </a:r>
            <a:r>
              <a:rPr lang="zh-CN" altLang="en-US" sz="1200" b="0" i="0" kern="1200" dirty="0">
                <a:solidFill>
                  <a:schemeClr val="tx1"/>
                </a:solidFill>
                <a:effectLst/>
                <a:latin typeface="+mn-lt"/>
                <a:ea typeface="+mn-ea"/>
                <a:cs typeface="+mn-cs"/>
              </a:rPr>
              <a:t>的自编辑（即筛选出能提升模型下游任务性能的自编辑）</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：上下文样本数量；</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：每个上下文采样的自编辑数量；</a:t>
            </a:r>
          </a:p>
          <a:p>
            <a:r>
              <a:rPr lang="en-US" altLang="zh-CN" sz="1200" b="0" i="0" kern="1200" dirty="0" err="1">
                <a:solidFill>
                  <a:schemeClr val="tx1"/>
                </a:solidFill>
                <a:effectLst/>
                <a:latin typeface="+mn-lt"/>
                <a:ea typeface="+mn-ea"/>
                <a:cs typeface="+mn-cs"/>
              </a:rPr>
              <a:t>Rij</a:t>
            </a:r>
            <a:r>
              <a:rPr lang="zh-CN" altLang="en-US" sz="1200" b="0" i="0" kern="1200" dirty="0">
                <a:solidFill>
                  <a:schemeClr val="tx1"/>
                </a:solidFill>
                <a:effectLst/>
                <a:latin typeface="+mn-lt"/>
                <a:ea typeface="+mn-ea"/>
                <a:cs typeface="+mn-cs"/>
              </a:rPr>
              <a:t>：第</a:t>
            </a:r>
            <a:r>
              <a:rPr lang="en-US" altLang="zh-CN" sz="1200" b="0" i="0" kern="1200" dirty="0" err="1">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个上下文、第</a:t>
            </a:r>
            <a:r>
              <a:rPr lang="en-US" altLang="zh-CN" sz="1200" b="0" i="0" kern="1200" dirty="0">
                <a:solidFill>
                  <a:schemeClr val="tx1"/>
                </a:solidFill>
                <a:effectLst/>
                <a:latin typeface="+mn-lt"/>
                <a:ea typeface="+mn-ea"/>
                <a:cs typeface="+mn-cs"/>
              </a:rPr>
              <a:t>j</a:t>
            </a:r>
            <a:r>
              <a:rPr lang="zh-CN" altLang="en-US" sz="1200" b="0" i="0" kern="1200" dirty="0">
                <a:solidFill>
                  <a:schemeClr val="tx1"/>
                </a:solidFill>
                <a:effectLst/>
                <a:latin typeface="+mn-lt"/>
                <a:ea typeface="+mn-ea"/>
                <a:cs typeface="+mn-cs"/>
              </a:rPr>
              <a:t>个自编辑的奖励（</a:t>
            </a:r>
            <a:r>
              <a:rPr lang="en-US" altLang="zh-CN" sz="1200" b="0" i="0" kern="1200" dirty="0">
                <a:solidFill>
                  <a:schemeClr val="tx1"/>
                </a:solidFill>
                <a:effectLst/>
                <a:latin typeface="+mn-lt"/>
                <a:ea typeface="+mn-ea"/>
                <a:cs typeface="+mn-cs"/>
              </a:rPr>
              <a:t>0 </a:t>
            </a:r>
            <a:r>
              <a:rPr lang="zh-CN" altLang="en-US" sz="1200" b="0" i="0" kern="1200" dirty="0">
                <a:solidFill>
                  <a:schemeClr val="tx1"/>
                </a:solidFill>
                <a:effectLst/>
                <a:latin typeface="+mn-lt"/>
                <a:ea typeface="+mn-ea"/>
                <a:cs typeface="+mn-cs"/>
              </a:rPr>
              <a:t>或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梯度方向由 “高奖励自编辑的对数概率梯度” 决定。若</a:t>
            </a:r>
            <a:r>
              <a:rPr lang="en-US" altLang="zh-CN" sz="1200" b="0" i="0" kern="1200" dirty="0" err="1">
                <a:solidFill>
                  <a:schemeClr val="tx1"/>
                </a:solidFill>
                <a:effectLst/>
                <a:latin typeface="+mn-lt"/>
                <a:ea typeface="+mn-ea"/>
                <a:cs typeface="+mn-cs"/>
              </a:rPr>
              <a:t>rij</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（自编辑有效），则通过梯度下降提高该自编辑的生成概率；若</a:t>
            </a:r>
            <a:r>
              <a:rPr lang="en-US" altLang="zh-CN" sz="1200" b="0" i="0" kern="1200" dirty="0">
                <a:solidFill>
                  <a:schemeClr val="tx1"/>
                </a:solidFill>
                <a:effectLst/>
                <a:latin typeface="+mn-lt"/>
                <a:ea typeface="+mn-ea"/>
                <a:cs typeface="+mn-cs"/>
              </a:rPr>
              <a:t>\(r_{</a:t>
            </a:r>
            <a:r>
              <a:rPr lang="en-US" altLang="zh-CN" sz="1200" b="0" i="0" kern="1200" dirty="0" err="1">
                <a:solidFill>
                  <a:schemeClr val="tx1"/>
                </a:solidFill>
                <a:effectLst/>
                <a:latin typeface="+mn-lt"/>
                <a:ea typeface="+mn-ea"/>
                <a:cs typeface="+mn-cs"/>
              </a:rPr>
              <a:t>ij</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（自编辑无效），则不影响参数更新</a:t>
            </a:r>
            <a:endParaRPr lang="zh-CN" altLang="en-US" dirty="0"/>
          </a:p>
        </p:txBody>
      </p:sp>
      <p:sp>
        <p:nvSpPr>
          <p:cNvPr id="4" name="灯片编号占位符 3"/>
          <p:cNvSpPr>
            <a:spLocks noGrp="1"/>
          </p:cNvSpPr>
          <p:nvPr>
            <p:ph type="sldNum" sz="quarter" idx="5"/>
          </p:nvPr>
        </p:nvSpPr>
        <p:spPr/>
        <p:txBody>
          <a:bodyPr/>
          <a:lstStyle/>
          <a:p>
            <a:fld id="{5C5F994A-12F7-4925-98E0-09154C507A37}" type="slidenum">
              <a:rPr lang="zh-CN" altLang="en-US" smtClean="0"/>
              <a:t>7</a:t>
            </a:fld>
            <a:endParaRPr lang="zh-CN" altLang="en-US"/>
          </a:p>
        </p:txBody>
      </p:sp>
    </p:spTree>
    <p:extLst>
      <p:ext uri="{BB962C8B-B14F-4D97-AF65-F5344CB8AC3E}">
        <p14:creationId xmlns:p14="http://schemas.microsoft.com/office/powerpoint/2010/main" val="2733179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8F0D3-E968-6D25-D05D-6D40F66CE12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1961EA3-E452-C461-3689-72059E82EF3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9BA5456-D740-7D23-0EAE-C6AE07B30527}"/>
              </a:ext>
            </a:extLst>
          </p:cNvPr>
          <p:cNvSpPr>
            <a:spLocks noGrp="1"/>
          </p:cNvSpPr>
          <p:nvPr>
            <p:ph type="body" idx="1"/>
          </p:nvPr>
        </p:nvSpPr>
        <p:spPr/>
        <p:txBody>
          <a:bodyPr/>
          <a:lstStyle/>
          <a:p>
            <a:r>
              <a:rPr lang="zh-CN" altLang="en-US" sz="1200" b="0" i="0" kern="1200" dirty="0">
                <a:solidFill>
                  <a:schemeClr val="tx1"/>
                </a:solidFill>
                <a:effectLst/>
                <a:latin typeface="+mn-lt"/>
                <a:ea typeface="+mn-ea"/>
                <a:cs typeface="+mn-cs"/>
              </a:rPr>
              <a:t>研究团队将</a:t>
            </a:r>
            <a:r>
              <a:rPr lang="en-US" altLang="zh-CN" sz="1200" b="1" i="0" kern="1200" dirty="0">
                <a:solidFill>
                  <a:schemeClr val="tx1"/>
                </a:solidFill>
                <a:effectLst/>
                <a:latin typeface="+mn-lt"/>
                <a:ea typeface="+mn-ea"/>
                <a:cs typeface="+mn-cs"/>
              </a:rPr>
              <a:t>SEAL </a:t>
            </a:r>
            <a:r>
              <a:rPr lang="zh-CN" altLang="en-US" sz="1200" b="1" i="0" kern="1200" dirty="0">
                <a:solidFill>
                  <a:schemeClr val="tx1"/>
                </a:solidFill>
                <a:effectLst/>
                <a:latin typeface="+mn-lt"/>
                <a:ea typeface="+mn-ea"/>
                <a:cs typeface="+mn-cs"/>
              </a:rPr>
              <a:t>框架</a:t>
            </a:r>
            <a:r>
              <a:rPr lang="zh-CN" altLang="en-US" sz="1200" b="0" i="0" kern="1200" dirty="0">
                <a:solidFill>
                  <a:schemeClr val="tx1"/>
                </a:solidFill>
                <a:effectLst/>
                <a:latin typeface="+mn-lt"/>
                <a:ea typeface="+mn-ea"/>
                <a:cs typeface="+mn-cs"/>
              </a:rPr>
              <a:t>在两个截然不同的领域中进行了实践应用，分别是：</a:t>
            </a:r>
          </a:p>
          <a:p>
            <a:br>
              <a:rPr lang="zh-CN" altLang="en-US" dirty="0"/>
            </a:br>
            <a:r>
              <a:rPr lang="zh-CN" altLang="en-US" sz="1200" b="1" i="0" kern="1200" dirty="0">
                <a:solidFill>
                  <a:schemeClr val="tx1"/>
                </a:solidFill>
                <a:effectLst/>
                <a:latin typeface="+mn-lt"/>
                <a:ea typeface="+mn-ea"/>
                <a:cs typeface="+mn-cs"/>
              </a:rPr>
              <a:t>知识整合（</a:t>
            </a:r>
            <a:r>
              <a:rPr lang="en-US" altLang="zh-CN" sz="1200" b="1" i="0" kern="1200" dirty="0">
                <a:solidFill>
                  <a:schemeClr val="tx1"/>
                </a:solidFill>
                <a:effectLst/>
                <a:latin typeface="+mn-lt"/>
                <a:ea typeface="+mn-ea"/>
                <a:cs typeface="+mn-cs"/>
              </a:rPr>
              <a:t>knowledge incorporation</a:t>
            </a:r>
            <a:r>
              <a:rPr lang="zh-CN" altLang="en-US" sz="1200" b="1"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少样本学习（</a:t>
            </a:r>
            <a:r>
              <a:rPr lang="en-US" altLang="zh-CN" sz="1200" b="1" i="0" kern="1200" dirty="0">
                <a:solidFill>
                  <a:schemeClr val="tx1"/>
                </a:solidFill>
                <a:effectLst/>
                <a:latin typeface="+mn-lt"/>
                <a:ea typeface="+mn-ea"/>
                <a:cs typeface="+mn-cs"/>
              </a:rPr>
              <a:t>few-shot learning</a:t>
            </a:r>
            <a:r>
              <a:rPr lang="zh-CN" altLang="en-US" sz="1200" b="1"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(1)</a:t>
            </a:r>
            <a:r>
              <a:rPr lang="zh-CN" altLang="en-US" sz="1200" b="1" i="0" kern="1200" dirty="0">
                <a:solidFill>
                  <a:schemeClr val="tx1"/>
                </a:solidFill>
                <a:effectLst/>
                <a:latin typeface="+mn-lt"/>
                <a:ea typeface="+mn-ea"/>
                <a:cs typeface="+mn-cs"/>
              </a:rPr>
              <a:t>知识整合对应的适应能力</a:t>
            </a:r>
          </a:p>
          <a:p>
            <a:r>
              <a:rPr lang="zh-CN" altLang="en-US" sz="1200" b="1" i="0" kern="1200" dirty="0">
                <a:solidFill>
                  <a:schemeClr val="tx1"/>
                </a:solidFill>
                <a:effectLst/>
                <a:latin typeface="+mn-lt"/>
                <a:ea typeface="+mn-ea"/>
                <a:cs typeface="+mn-cs"/>
              </a:rPr>
              <a:t>能力描述</a:t>
            </a:r>
            <a:r>
              <a:rPr lang="zh-CN" altLang="en-US" sz="1200" b="0" i="0" kern="1200" dirty="0">
                <a:solidFill>
                  <a:schemeClr val="tx1"/>
                </a:solidFill>
                <a:effectLst/>
                <a:latin typeface="+mn-lt"/>
                <a:ea typeface="+mn-ea"/>
                <a:cs typeface="+mn-cs"/>
              </a:rPr>
              <a:t>：将新信息（如一段文本中的知识）整合到模型权重中，使模型无需依赖原始上下文（即无需重新输入该文本）就能回忆并使用这些信息。</a:t>
            </a:r>
          </a:p>
          <a:p>
            <a:r>
              <a:rPr lang="zh-CN" altLang="en-US" sz="1200" b="1" i="0" kern="1200" dirty="0">
                <a:solidFill>
                  <a:schemeClr val="tx1"/>
                </a:solidFill>
                <a:effectLst/>
                <a:latin typeface="+mn-lt"/>
                <a:ea typeface="+mn-ea"/>
                <a:cs typeface="+mn-cs"/>
              </a:rPr>
              <a:t>评估方式</a:t>
            </a:r>
            <a:r>
              <a:rPr lang="zh-CN" altLang="en-US" sz="1200" b="0" i="0" kern="1200" dirty="0">
                <a:solidFill>
                  <a:schemeClr val="tx1"/>
                </a:solidFill>
                <a:effectLst/>
                <a:latin typeface="+mn-lt"/>
                <a:ea typeface="+mn-ea"/>
                <a:cs typeface="+mn-cs"/>
              </a:rPr>
              <a:t>：通过 “</a:t>
            </a:r>
            <a:r>
              <a:rPr lang="en-US" altLang="zh-CN" sz="1200" b="0" i="0" kern="1200" dirty="0" err="1">
                <a:solidFill>
                  <a:schemeClr val="tx1"/>
                </a:solidFill>
                <a:effectLst/>
                <a:latin typeface="+mn-lt"/>
                <a:ea typeface="+mn-ea"/>
                <a:cs typeface="+mn-cs"/>
              </a:rPr>
              <a:t>SQuAD</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的无上下文变体任务” 验证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例如，让模型在不提供原始段落的情况下，回答关于该段落的问题，以此测试模型对知识的内化程度。</a:t>
            </a:r>
          </a:p>
          <a:p>
            <a:r>
              <a:rPr lang="zh-CN" altLang="en-US" sz="1200" b="1"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2</a:t>
            </a:r>
            <a:r>
              <a:rPr lang="zh-CN" altLang="en-US" sz="1200" b="1" i="0" kern="1200" dirty="0">
                <a:solidFill>
                  <a:schemeClr val="tx1"/>
                </a:solidFill>
                <a:effectLst/>
                <a:latin typeface="+mn-lt"/>
                <a:ea typeface="+mn-ea"/>
                <a:cs typeface="+mn-cs"/>
              </a:rPr>
              <a:t>）少样本学习对应的适应能力</a:t>
            </a:r>
          </a:p>
          <a:p>
            <a:r>
              <a:rPr lang="zh-CN" altLang="en-US" sz="1200" b="1" i="0" kern="1200" dirty="0">
                <a:solidFill>
                  <a:schemeClr val="tx1"/>
                </a:solidFill>
                <a:effectLst/>
                <a:latin typeface="+mn-lt"/>
                <a:ea typeface="+mn-ea"/>
                <a:cs typeface="+mn-cs"/>
              </a:rPr>
              <a:t>能力描述</a:t>
            </a:r>
            <a:r>
              <a:rPr lang="zh-CN" altLang="en-US" sz="1200" b="0" i="0" kern="1200" dirty="0">
                <a:solidFill>
                  <a:schemeClr val="tx1"/>
                </a:solidFill>
                <a:effectLst/>
                <a:latin typeface="+mn-lt"/>
                <a:ea typeface="+mn-ea"/>
                <a:cs typeface="+mn-cs"/>
              </a:rPr>
              <a:t>：在仅看到少量示例（如几个新任务的演示案例）后，就能泛化到从未见过的新任务，即快速掌握新任务的模式和要求。</a:t>
            </a:r>
          </a:p>
          <a:p>
            <a:r>
              <a:rPr lang="zh-CN" altLang="en-US" sz="1200" b="1" i="0" kern="1200" dirty="0">
                <a:solidFill>
                  <a:schemeClr val="tx1"/>
                </a:solidFill>
                <a:effectLst/>
                <a:latin typeface="+mn-lt"/>
                <a:ea typeface="+mn-ea"/>
                <a:cs typeface="+mn-cs"/>
              </a:rPr>
              <a:t>评估方式</a:t>
            </a:r>
            <a:r>
              <a:rPr lang="zh-CN" altLang="en-US" sz="1200" b="0" i="0" kern="1200" dirty="0">
                <a:solidFill>
                  <a:schemeClr val="tx1"/>
                </a:solidFill>
                <a:effectLst/>
                <a:latin typeface="+mn-lt"/>
                <a:ea typeface="+mn-ea"/>
                <a:cs typeface="+mn-cs"/>
              </a:rPr>
              <a:t>：通过 “</a:t>
            </a:r>
            <a:r>
              <a:rPr lang="en-US" altLang="zh-CN" sz="1200" b="0" i="0" kern="1200" dirty="0">
                <a:solidFill>
                  <a:schemeClr val="tx1"/>
                </a:solidFill>
                <a:effectLst/>
                <a:latin typeface="+mn-lt"/>
                <a:ea typeface="+mn-ea"/>
                <a:cs typeface="+mn-cs"/>
              </a:rPr>
              <a:t>ARC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Abstraction and Reasoning Corpus</a:t>
            </a:r>
            <a:r>
              <a:rPr lang="zh-CN" altLang="en-US" sz="1200" b="0" i="0" kern="1200" dirty="0">
                <a:solidFill>
                  <a:schemeClr val="tx1"/>
                </a:solidFill>
                <a:effectLst/>
                <a:latin typeface="+mn-lt"/>
                <a:ea typeface="+mn-ea"/>
                <a:cs typeface="+mn-cs"/>
              </a:rPr>
              <a:t>）基准” 验证 </a:t>
            </a:r>
            <a:r>
              <a:rPr lang="en-US" altLang="zh-CN" sz="1200" b="0" i="0" kern="1200" dirty="0">
                <a:solidFill>
                  <a:schemeClr val="tx1"/>
                </a:solidFill>
                <a:effectLst/>
                <a:latin typeface="+mn-lt"/>
                <a:ea typeface="+mn-ea"/>
                <a:cs typeface="+mn-cs"/>
              </a:rPr>
              <a:t>——ARC </a:t>
            </a:r>
            <a:r>
              <a:rPr lang="zh-CN" altLang="en-US" sz="1200" b="0" i="0" kern="1200" dirty="0">
                <a:solidFill>
                  <a:schemeClr val="tx1"/>
                </a:solidFill>
                <a:effectLst/>
                <a:latin typeface="+mn-lt"/>
                <a:ea typeface="+mn-ea"/>
                <a:cs typeface="+mn-cs"/>
              </a:rPr>
              <a:t>包含大量需要抽象推理的任务，测试模型仅通过少量示例就能解决新推理问题的能力。</a:t>
            </a:r>
          </a:p>
          <a:p>
            <a:endParaRPr lang="zh-CN" altLang="en-US" dirty="0"/>
          </a:p>
        </p:txBody>
      </p:sp>
      <p:sp>
        <p:nvSpPr>
          <p:cNvPr id="4" name="灯片编号占位符 3">
            <a:extLst>
              <a:ext uri="{FF2B5EF4-FFF2-40B4-BE49-F238E27FC236}">
                <a16:creationId xmlns:a16="http://schemas.microsoft.com/office/drawing/2014/main" id="{2170FE9B-AF53-ACBE-3F16-32517C7F8EC6}"/>
              </a:ext>
            </a:extLst>
          </p:cNvPr>
          <p:cNvSpPr>
            <a:spLocks noGrp="1"/>
          </p:cNvSpPr>
          <p:nvPr>
            <p:ph type="sldNum" sz="quarter" idx="5"/>
          </p:nvPr>
        </p:nvSpPr>
        <p:spPr/>
        <p:txBody>
          <a:bodyPr/>
          <a:lstStyle/>
          <a:p>
            <a:fld id="{5C5F994A-12F7-4925-98E0-09154C507A37}" type="slidenum">
              <a:rPr lang="zh-CN" altLang="en-US" smtClean="0"/>
              <a:t>8</a:t>
            </a:fld>
            <a:endParaRPr lang="zh-CN" altLang="en-US"/>
          </a:p>
        </p:txBody>
      </p:sp>
    </p:spTree>
    <p:extLst>
      <p:ext uri="{BB962C8B-B14F-4D97-AF65-F5344CB8AC3E}">
        <p14:creationId xmlns:p14="http://schemas.microsoft.com/office/powerpoint/2010/main" val="1405028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seal</a:t>
            </a:r>
            <a:r>
              <a:rPr lang="zh-CN" altLang="en-US" sz="1200" b="0" i="0" kern="1200" dirty="0">
                <a:solidFill>
                  <a:schemeClr val="tx1"/>
                </a:solidFill>
                <a:effectLst/>
                <a:latin typeface="+mn-lt"/>
                <a:ea typeface="+mn-ea"/>
                <a:cs typeface="+mn-cs"/>
              </a:rPr>
              <a:t>借鉴了近期的研究成果</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核心思路是：让语言模型基于原始段落生成</a:t>
            </a:r>
            <a:r>
              <a:rPr lang="zh-CN" altLang="en-US" sz="1200" b="1" i="0" kern="1200" dirty="0">
                <a:solidFill>
                  <a:schemeClr val="tx1"/>
                </a:solidFill>
                <a:effectLst/>
                <a:latin typeface="+mn-lt"/>
                <a:ea typeface="+mn-ea"/>
                <a:cs typeface="+mn-cs"/>
              </a:rPr>
              <a:t>衍生内容</a:t>
            </a:r>
            <a:r>
              <a:rPr lang="zh-CN" altLang="en-US" sz="1200" b="0" i="0" kern="1200" dirty="0">
                <a:solidFill>
                  <a:schemeClr val="tx1"/>
                </a:solidFill>
                <a:effectLst/>
                <a:latin typeface="+mn-lt"/>
                <a:ea typeface="+mn-ea"/>
                <a:cs typeface="+mn-cs"/>
              </a:rPr>
              <a:t>（由段落信息推导而来的内容）；同时使用原始段落和生成的衍生内容对模型进行微调，以强化知识的吸收效果。</a:t>
            </a:r>
          </a:p>
          <a:p>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从段落内容中推导</a:t>
            </a:r>
            <a:r>
              <a:rPr lang="en-US" altLang="zh-CN" sz="1200" b="1"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通过提示模型 “列出从内容中衍生的几个含义”，将给定的上下文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转换为一组含义 </a:t>
            </a:r>
            <a:r>
              <a:rPr lang="en-US" altLang="zh-CN" sz="1200" b="0" i="0" kern="1200" dirty="0">
                <a:solidFill>
                  <a:schemeClr val="tx1"/>
                </a:solidFill>
                <a:effectLst/>
                <a:latin typeface="+mn-lt"/>
                <a:ea typeface="+mn-ea"/>
                <a:cs typeface="+mn-cs"/>
              </a:rPr>
              <a:t>SE = {s1, s2,..., </a:t>
            </a:r>
            <a:r>
              <a:rPr lang="en-US" altLang="zh-CN" sz="1200" b="0" i="0" kern="1200" dirty="0" err="1">
                <a:solidFill>
                  <a:schemeClr val="tx1"/>
                </a:solidFill>
                <a:effectLst/>
                <a:latin typeface="+mn-lt"/>
                <a:ea typeface="+mn-ea"/>
                <a:cs typeface="+mn-cs"/>
              </a:rPr>
              <a:t>sn</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。输出可能包括推论、逻辑结果或原始段落的重述。</a:t>
            </a:r>
            <a:endParaRPr lang="zh-CN" altLang="en-US" dirty="0"/>
          </a:p>
        </p:txBody>
      </p:sp>
      <p:sp>
        <p:nvSpPr>
          <p:cNvPr id="4" name="灯片编号占位符 3"/>
          <p:cNvSpPr>
            <a:spLocks noGrp="1"/>
          </p:cNvSpPr>
          <p:nvPr>
            <p:ph type="sldNum" sz="quarter" idx="5"/>
          </p:nvPr>
        </p:nvSpPr>
        <p:spPr/>
        <p:txBody>
          <a:bodyPr/>
          <a:lstStyle/>
          <a:p>
            <a:fld id="{5C5F994A-12F7-4925-98E0-09154C507A37}" type="slidenum">
              <a:rPr lang="zh-CN" altLang="en-US" smtClean="0"/>
              <a:t>9</a:t>
            </a:fld>
            <a:endParaRPr lang="zh-CN" altLang="en-US"/>
          </a:p>
        </p:txBody>
      </p:sp>
    </p:spTree>
    <p:extLst>
      <p:ext uri="{BB962C8B-B14F-4D97-AF65-F5344CB8AC3E}">
        <p14:creationId xmlns:p14="http://schemas.microsoft.com/office/powerpoint/2010/main" val="2591787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60795-5F6C-4748-970E-A8A5C147BD1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1F0A80B-E552-4FFD-9013-AD142DC815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F6561FA-0A93-4C67-8EB0-B57B7B119280}"/>
              </a:ext>
            </a:extLst>
          </p:cNvPr>
          <p:cNvSpPr>
            <a:spLocks noGrp="1"/>
          </p:cNvSpPr>
          <p:nvPr>
            <p:ph type="dt" sz="half" idx="10"/>
          </p:nvPr>
        </p:nvSpPr>
        <p:spPr/>
        <p:txBody>
          <a:bodyPr/>
          <a:lstStyle/>
          <a:p>
            <a:fld id="{8D9716D1-D258-43F7-B3EE-F0E36FE1185D}" type="datetimeFigureOut">
              <a:rPr lang="zh-CN" altLang="en-US" smtClean="0"/>
              <a:t>2025-07-11</a:t>
            </a:fld>
            <a:endParaRPr lang="zh-CN" altLang="en-US"/>
          </a:p>
        </p:txBody>
      </p:sp>
      <p:sp>
        <p:nvSpPr>
          <p:cNvPr id="5" name="页脚占位符 4">
            <a:extLst>
              <a:ext uri="{FF2B5EF4-FFF2-40B4-BE49-F238E27FC236}">
                <a16:creationId xmlns:a16="http://schemas.microsoft.com/office/drawing/2014/main" id="{5E1E9289-C3A4-4AA7-873B-6F680F87B3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42518D-B0BA-419C-B61C-56403BFFE84A}"/>
              </a:ext>
            </a:extLst>
          </p:cNvPr>
          <p:cNvSpPr>
            <a:spLocks noGrp="1"/>
          </p:cNvSpPr>
          <p:nvPr>
            <p:ph type="sldNum" sz="quarter" idx="12"/>
          </p:nvPr>
        </p:nvSpPr>
        <p:spPr/>
        <p:txBody>
          <a:bodyPr/>
          <a:lstStyle/>
          <a:p>
            <a:fld id="{8FB5DF31-4413-4702-AD7C-641AA91299D2}" type="slidenum">
              <a:rPr lang="zh-CN" altLang="en-US" smtClean="0"/>
              <a:t>‹#›</a:t>
            </a:fld>
            <a:endParaRPr lang="zh-CN" altLang="en-US"/>
          </a:p>
        </p:txBody>
      </p:sp>
    </p:spTree>
    <p:extLst>
      <p:ext uri="{BB962C8B-B14F-4D97-AF65-F5344CB8AC3E}">
        <p14:creationId xmlns:p14="http://schemas.microsoft.com/office/powerpoint/2010/main" val="3405180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7E44B-BD9F-4FD4-8E4F-39D113E4089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8131004-4CA6-45A7-B333-B43E8364E5F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2898B2-3F53-4436-A576-B2A210D3AA53}"/>
              </a:ext>
            </a:extLst>
          </p:cNvPr>
          <p:cNvSpPr>
            <a:spLocks noGrp="1"/>
          </p:cNvSpPr>
          <p:nvPr>
            <p:ph type="dt" sz="half" idx="10"/>
          </p:nvPr>
        </p:nvSpPr>
        <p:spPr/>
        <p:txBody>
          <a:bodyPr/>
          <a:lstStyle/>
          <a:p>
            <a:fld id="{8D9716D1-D258-43F7-B3EE-F0E36FE1185D}" type="datetimeFigureOut">
              <a:rPr lang="zh-CN" altLang="en-US" smtClean="0"/>
              <a:t>2025-07-11</a:t>
            </a:fld>
            <a:endParaRPr lang="zh-CN" altLang="en-US"/>
          </a:p>
        </p:txBody>
      </p:sp>
      <p:sp>
        <p:nvSpPr>
          <p:cNvPr id="5" name="页脚占位符 4">
            <a:extLst>
              <a:ext uri="{FF2B5EF4-FFF2-40B4-BE49-F238E27FC236}">
                <a16:creationId xmlns:a16="http://schemas.microsoft.com/office/drawing/2014/main" id="{843AF763-4D1D-480C-8731-1F24B4BCE4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C4032E-21E0-4FD5-B14A-257275326BE3}"/>
              </a:ext>
            </a:extLst>
          </p:cNvPr>
          <p:cNvSpPr>
            <a:spLocks noGrp="1"/>
          </p:cNvSpPr>
          <p:nvPr>
            <p:ph type="sldNum" sz="quarter" idx="12"/>
          </p:nvPr>
        </p:nvSpPr>
        <p:spPr/>
        <p:txBody>
          <a:bodyPr/>
          <a:lstStyle/>
          <a:p>
            <a:fld id="{8FB5DF31-4413-4702-AD7C-641AA91299D2}" type="slidenum">
              <a:rPr lang="zh-CN" altLang="en-US" smtClean="0"/>
              <a:t>‹#›</a:t>
            </a:fld>
            <a:endParaRPr lang="zh-CN" altLang="en-US"/>
          </a:p>
        </p:txBody>
      </p:sp>
    </p:spTree>
    <p:extLst>
      <p:ext uri="{BB962C8B-B14F-4D97-AF65-F5344CB8AC3E}">
        <p14:creationId xmlns:p14="http://schemas.microsoft.com/office/powerpoint/2010/main" val="3383501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7BD2A25-B33B-48BF-8DEF-AE43635EB18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32621F8-7FDE-4E6B-9E02-D7F2491F809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5D1CBA-C9D0-42A7-AFFC-40C1E9CDF179}"/>
              </a:ext>
            </a:extLst>
          </p:cNvPr>
          <p:cNvSpPr>
            <a:spLocks noGrp="1"/>
          </p:cNvSpPr>
          <p:nvPr>
            <p:ph type="dt" sz="half" idx="10"/>
          </p:nvPr>
        </p:nvSpPr>
        <p:spPr/>
        <p:txBody>
          <a:bodyPr/>
          <a:lstStyle/>
          <a:p>
            <a:fld id="{8D9716D1-D258-43F7-B3EE-F0E36FE1185D}" type="datetimeFigureOut">
              <a:rPr lang="zh-CN" altLang="en-US" smtClean="0"/>
              <a:t>2025-07-11</a:t>
            </a:fld>
            <a:endParaRPr lang="zh-CN" altLang="en-US"/>
          </a:p>
        </p:txBody>
      </p:sp>
      <p:sp>
        <p:nvSpPr>
          <p:cNvPr id="5" name="页脚占位符 4">
            <a:extLst>
              <a:ext uri="{FF2B5EF4-FFF2-40B4-BE49-F238E27FC236}">
                <a16:creationId xmlns:a16="http://schemas.microsoft.com/office/drawing/2014/main" id="{862C325C-5BE3-4C06-B374-ACA019D6C7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13B92F-1EFB-42AC-A459-92F336D8D934}"/>
              </a:ext>
            </a:extLst>
          </p:cNvPr>
          <p:cNvSpPr>
            <a:spLocks noGrp="1"/>
          </p:cNvSpPr>
          <p:nvPr>
            <p:ph type="sldNum" sz="quarter" idx="12"/>
          </p:nvPr>
        </p:nvSpPr>
        <p:spPr/>
        <p:txBody>
          <a:bodyPr/>
          <a:lstStyle/>
          <a:p>
            <a:fld id="{8FB5DF31-4413-4702-AD7C-641AA91299D2}" type="slidenum">
              <a:rPr lang="zh-CN" altLang="en-US" smtClean="0"/>
              <a:t>‹#›</a:t>
            </a:fld>
            <a:endParaRPr lang="zh-CN" altLang="en-US"/>
          </a:p>
        </p:txBody>
      </p:sp>
    </p:spTree>
    <p:extLst>
      <p:ext uri="{BB962C8B-B14F-4D97-AF65-F5344CB8AC3E}">
        <p14:creationId xmlns:p14="http://schemas.microsoft.com/office/powerpoint/2010/main" val="2649966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3EC1B-A1E9-4429-9E5A-AFD8DBF2A3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1F0081-45A7-4250-A694-76B5B342AB0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0883C6-6890-487C-A3D3-76E240F5F778}"/>
              </a:ext>
            </a:extLst>
          </p:cNvPr>
          <p:cNvSpPr>
            <a:spLocks noGrp="1"/>
          </p:cNvSpPr>
          <p:nvPr>
            <p:ph type="dt" sz="half" idx="10"/>
          </p:nvPr>
        </p:nvSpPr>
        <p:spPr/>
        <p:txBody>
          <a:bodyPr/>
          <a:lstStyle/>
          <a:p>
            <a:fld id="{8D9716D1-D258-43F7-B3EE-F0E36FE1185D}" type="datetimeFigureOut">
              <a:rPr lang="zh-CN" altLang="en-US" smtClean="0"/>
              <a:t>2025-07-11</a:t>
            </a:fld>
            <a:endParaRPr lang="zh-CN" altLang="en-US"/>
          </a:p>
        </p:txBody>
      </p:sp>
      <p:sp>
        <p:nvSpPr>
          <p:cNvPr id="5" name="页脚占位符 4">
            <a:extLst>
              <a:ext uri="{FF2B5EF4-FFF2-40B4-BE49-F238E27FC236}">
                <a16:creationId xmlns:a16="http://schemas.microsoft.com/office/drawing/2014/main" id="{2DB94A0F-6B83-495F-9001-E4ADBA40B0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81E47E-BFAD-42AC-A569-50E672A1587E}"/>
              </a:ext>
            </a:extLst>
          </p:cNvPr>
          <p:cNvSpPr>
            <a:spLocks noGrp="1"/>
          </p:cNvSpPr>
          <p:nvPr>
            <p:ph type="sldNum" sz="quarter" idx="12"/>
          </p:nvPr>
        </p:nvSpPr>
        <p:spPr/>
        <p:txBody>
          <a:bodyPr/>
          <a:lstStyle/>
          <a:p>
            <a:fld id="{8FB5DF31-4413-4702-AD7C-641AA91299D2}" type="slidenum">
              <a:rPr lang="zh-CN" altLang="en-US" smtClean="0"/>
              <a:t>‹#›</a:t>
            </a:fld>
            <a:endParaRPr lang="zh-CN" altLang="en-US"/>
          </a:p>
        </p:txBody>
      </p:sp>
    </p:spTree>
    <p:extLst>
      <p:ext uri="{BB962C8B-B14F-4D97-AF65-F5344CB8AC3E}">
        <p14:creationId xmlns:p14="http://schemas.microsoft.com/office/powerpoint/2010/main" val="367856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58904-2EF2-41B3-BE6D-0F31EB4D6CD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5B4857D-1F4B-4EC4-943E-6078ED8EE2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DD9553C-5516-4604-9D47-C54C0AC6256A}"/>
              </a:ext>
            </a:extLst>
          </p:cNvPr>
          <p:cNvSpPr>
            <a:spLocks noGrp="1"/>
          </p:cNvSpPr>
          <p:nvPr>
            <p:ph type="dt" sz="half" idx="10"/>
          </p:nvPr>
        </p:nvSpPr>
        <p:spPr/>
        <p:txBody>
          <a:bodyPr/>
          <a:lstStyle/>
          <a:p>
            <a:fld id="{8D9716D1-D258-43F7-B3EE-F0E36FE1185D}" type="datetimeFigureOut">
              <a:rPr lang="zh-CN" altLang="en-US" smtClean="0"/>
              <a:t>2025-07-11</a:t>
            </a:fld>
            <a:endParaRPr lang="zh-CN" altLang="en-US"/>
          </a:p>
        </p:txBody>
      </p:sp>
      <p:sp>
        <p:nvSpPr>
          <p:cNvPr id="5" name="页脚占位符 4">
            <a:extLst>
              <a:ext uri="{FF2B5EF4-FFF2-40B4-BE49-F238E27FC236}">
                <a16:creationId xmlns:a16="http://schemas.microsoft.com/office/drawing/2014/main" id="{34ADEE8D-3551-4068-A610-F54AAA385F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ECEAB5-BED4-4974-99EA-2226CA5F1EF5}"/>
              </a:ext>
            </a:extLst>
          </p:cNvPr>
          <p:cNvSpPr>
            <a:spLocks noGrp="1"/>
          </p:cNvSpPr>
          <p:nvPr>
            <p:ph type="sldNum" sz="quarter" idx="12"/>
          </p:nvPr>
        </p:nvSpPr>
        <p:spPr/>
        <p:txBody>
          <a:bodyPr/>
          <a:lstStyle/>
          <a:p>
            <a:fld id="{8FB5DF31-4413-4702-AD7C-641AA91299D2}" type="slidenum">
              <a:rPr lang="zh-CN" altLang="en-US" smtClean="0"/>
              <a:t>‹#›</a:t>
            </a:fld>
            <a:endParaRPr lang="zh-CN" altLang="en-US"/>
          </a:p>
        </p:txBody>
      </p:sp>
    </p:spTree>
    <p:extLst>
      <p:ext uri="{BB962C8B-B14F-4D97-AF65-F5344CB8AC3E}">
        <p14:creationId xmlns:p14="http://schemas.microsoft.com/office/powerpoint/2010/main" val="2390548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1E0908-D2D3-4AE4-89CF-1855A97879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7A42C2-2BE2-4128-89C0-A9495C66A43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C4A81AE-1E0D-4B11-BCFB-3CE9943CF86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96010D0-DE42-4247-82E7-2D27D2A1BDAE}"/>
              </a:ext>
            </a:extLst>
          </p:cNvPr>
          <p:cNvSpPr>
            <a:spLocks noGrp="1"/>
          </p:cNvSpPr>
          <p:nvPr>
            <p:ph type="dt" sz="half" idx="10"/>
          </p:nvPr>
        </p:nvSpPr>
        <p:spPr/>
        <p:txBody>
          <a:bodyPr/>
          <a:lstStyle/>
          <a:p>
            <a:fld id="{8D9716D1-D258-43F7-B3EE-F0E36FE1185D}" type="datetimeFigureOut">
              <a:rPr lang="zh-CN" altLang="en-US" smtClean="0"/>
              <a:t>2025-07-11</a:t>
            </a:fld>
            <a:endParaRPr lang="zh-CN" altLang="en-US"/>
          </a:p>
        </p:txBody>
      </p:sp>
      <p:sp>
        <p:nvSpPr>
          <p:cNvPr id="6" name="页脚占位符 5">
            <a:extLst>
              <a:ext uri="{FF2B5EF4-FFF2-40B4-BE49-F238E27FC236}">
                <a16:creationId xmlns:a16="http://schemas.microsoft.com/office/drawing/2014/main" id="{276F1B8A-2961-4E4C-B622-B5D53A59CA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91FF79-44D9-4497-A8B7-177FE6E791C1}"/>
              </a:ext>
            </a:extLst>
          </p:cNvPr>
          <p:cNvSpPr>
            <a:spLocks noGrp="1"/>
          </p:cNvSpPr>
          <p:nvPr>
            <p:ph type="sldNum" sz="quarter" idx="12"/>
          </p:nvPr>
        </p:nvSpPr>
        <p:spPr/>
        <p:txBody>
          <a:bodyPr/>
          <a:lstStyle/>
          <a:p>
            <a:fld id="{8FB5DF31-4413-4702-AD7C-641AA91299D2}" type="slidenum">
              <a:rPr lang="zh-CN" altLang="en-US" smtClean="0"/>
              <a:t>‹#›</a:t>
            </a:fld>
            <a:endParaRPr lang="zh-CN" altLang="en-US"/>
          </a:p>
        </p:txBody>
      </p:sp>
    </p:spTree>
    <p:extLst>
      <p:ext uri="{BB962C8B-B14F-4D97-AF65-F5344CB8AC3E}">
        <p14:creationId xmlns:p14="http://schemas.microsoft.com/office/powerpoint/2010/main" val="82228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95D6B-9EA5-4A1A-B7F8-A14EFFB9D39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C757122-7C53-472C-957A-9ECDA39C9A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E0442C2-FB59-4DC8-9EC5-6228064A0A0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DB9FA6C-AE6D-4F1A-9235-E7479DB80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747DC2D-CC71-49C8-BA94-FCF0FCA120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0EDD896-3E33-49AB-BE52-03044897008F}"/>
              </a:ext>
            </a:extLst>
          </p:cNvPr>
          <p:cNvSpPr>
            <a:spLocks noGrp="1"/>
          </p:cNvSpPr>
          <p:nvPr>
            <p:ph type="dt" sz="half" idx="10"/>
          </p:nvPr>
        </p:nvSpPr>
        <p:spPr/>
        <p:txBody>
          <a:bodyPr/>
          <a:lstStyle/>
          <a:p>
            <a:fld id="{8D9716D1-D258-43F7-B3EE-F0E36FE1185D}" type="datetimeFigureOut">
              <a:rPr lang="zh-CN" altLang="en-US" smtClean="0"/>
              <a:t>2025-07-11</a:t>
            </a:fld>
            <a:endParaRPr lang="zh-CN" altLang="en-US"/>
          </a:p>
        </p:txBody>
      </p:sp>
      <p:sp>
        <p:nvSpPr>
          <p:cNvPr id="8" name="页脚占位符 7">
            <a:extLst>
              <a:ext uri="{FF2B5EF4-FFF2-40B4-BE49-F238E27FC236}">
                <a16:creationId xmlns:a16="http://schemas.microsoft.com/office/drawing/2014/main" id="{7C853DD3-974D-4C35-81C6-FAC93B25AEB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477B59D-3FA3-4EA0-A104-BC9544E918C5}"/>
              </a:ext>
            </a:extLst>
          </p:cNvPr>
          <p:cNvSpPr>
            <a:spLocks noGrp="1"/>
          </p:cNvSpPr>
          <p:nvPr>
            <p:ph type="sldNum" sz="quarter" idx="12"/>
          </p:nvPr>
        </p:nvSpPr>
        <p:spPr/>
        <p:txBody>
          <a:bodyPr/>
          <a:lstStyle/>
          <a:p>
            <a:fld id="{8FB5DF31-4413-4702-AD7C-641AA91299D2}" type="slidenum">
              <a:rPr lang="zh-CN" altLang="en-US" smtClean="0"/>
              <a:t>‹#›</a:t>
            </a:fld>
            <a:endParaRPr lang="zh-CN" altLang="en-US"/>
          </a:p>
        </p:txBody>
      </p:sp>
    </p:spTree>
    <p:extLst>
      <p:ext uri="{BB962C8B-B14F-4D97-AF65-F5344CB8AC3E}">
        <p14:creationId xmlns:p14="http://schemas.microsoft.com/office/powerpoint/2010/main" val="2247882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1F625-6D41-4E81-998B-6C89B745DF3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DEEEEC6-2EFC-4C7C-85C6-9253A008ABD5}"/>
              </a:ext>
            </a:extLst>
          </p:cNvPr>
          <p:cNvSpPr>
            <a:spLocks noGrp="1"/>
          </p:cNvSpPr>
          <p:nvPr>
            <p:ph type="dt" sz="half" idx="10"/>
          </p:nvPr>
        </p:nvSpPr>
        <p:spPr/>
        <p:txBody>
          <a:bodyPr/>
          <a:lstStyle/>
          <a:p>
            <a:fld id="{8D9716D1-D258-43F7-B3EE-F0E36FE1185D}" type="datetimeFigureOut">
              <a:rPr lang="zh-CN" altLang="en-US" smtClean="0"/>
              <a:t>2025-07-11</a:t>
            </a:fld>
            <a:endParaRPr lang="zh-CN" altLang="en-US"/>
          </a:p>
        </p:txBody>
      </p:sp>
      <p:sp>
        <p:nvSpPr>
          <p:cNvPr id="4" name="页脚占位符 3">
            <a:extLst>
              <a:ext uri="{FF2B5EF4-FFF2-40B4-BE49-F238E27FC236}">
                <a16:creationId xmlns:a16="http://schemas.microsoft.com/office/drawing/2014/main" id="{E96C2437-7782-498F-B6D4-75AF4E888E6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9AF398E-7BD4-490E-91C7-71CC03619E0F}"/>
              </a:ext>
            </a:extLst>
          </p:cNvPr>
          <p:cNvSpPr>
            <a:spLocks noGrp="1"/>
          </p:cNvSpPr>
          <p:nvPr>
            <p:ph type="sldNum" sz="quarter" idx="12"/>
          </p:nvPr>
        </p:nvSpPr>
        <p:spPr/>
        <p:txBody>
          <a:bodyPr/>
          <a:lstStyle/>
          <a:p>
            <a:fld id="{8FB5DF31-4413-4702-AD7C-641AA91299D2}" type="slidenum">
              <a:rPr lang="zh-CN" altLang="en-US" smtClean="0"/>
              <a:t>‹#›</a:t>
            </a:fld>
            <a:endParaRPr lang="zh-CN" altLang="en-US"/>
          </a:p>
        </p:txBody>
      </p:sp>
    </p:spTree>
    <p:extLst>
      <p:ext uri="{BB962C8B-B14F-4D97-AF65-F5344CB8AC3E}">
        <p14:creationId xmlns:p14="http://schemas.microsoft.com/office/powerpoint/2010/main" val="13318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05FC527-6D3B-4F63-9941-37B26D681D45}"/>
              </a:ext>
            </a:extLst>
          </p:cNvPr>
          <p:cNvSpPr>
            <a:spLocks noGrp="1"/>
          </p:cNvSpPr>
          <p:nvPr>
            <p:ph type="dt" sz="half" idx="10"/>
          </p:nvPr>
        </p:nvSpPr>
        <p:spPr/>
        <p:txBody>
          <a:bodyPr/>
          <a:lstStyle/>
          <a:p>
            <a:fld id="{8D9716D1-D258-43F7-B3EE-F0E36FE1185D}" type="datetimeFigureOut">
              <a:rPr lang="zh-CN" altLang="en-US" smtClean="0"/>
              <a:t>2025-07-11</a:t>
            </a:fld>
            <a:endParaRPr lang="zh-CN" altLang="en-US"/>
          </a:p>
        </p:txBody>
      </p:sp>
      <p:sp>
        <p:nvSpPr>
          <p:cNvPr id="3" name="页脚占位符 2">
            <a:extLst>
              <a:ext uri="{FF2B5EF4-FFF2-40B4-BE49-F238E27FC236}">
                <a16:creationId xmlns:a16="http://schemas.microsoft.com/office/drawing/2014/main" id="{56365718-E343-4985-AF8D-7B3F22E871C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D0B357-44C8-4E5D-A71F-163F0159C130}"/>
              </a:ext>
            </a:extLst>
          </p:cNvPr>
          <p:cNvSpPr>
            <a:spLocks noGrp="1"/>
          </p:cNvSpPr>
          <p:nvPr>
            <p:ph type="sldNum" sz="quarter" idx="12"/>
          </p:nvPr>
        </p:nvSpPr>
        <p:spPr/>
        <p:txBody>
          <a:bodyPr/>
          <a:lstStyle/>
          <a:p>
            <a:fld id="{8FB5DF31-4413-4702-AD7C-641AA91299D2}" type="slidenum">
              <a:rPr lang="zh-CN" altLang="en-US" smtClean="0"/>
              <a:t>‹#›</a:t>
            </a:fld>
            <a:endParaRPr lang="zh-CN" altLang="en-US"/>
          </a:p>
        </p:txBody>
      </p:sp>
    </p:spTree>
    <p:extLst>
      <p:ext uri="{BB962C8B-B14F-4D97-AF65-F5344CB8AC3E}">
        <p14:creationId xmlns:p14="http://schemas.microsoft.com/office/powerpoint/2010/main" val="1486937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3EFC3-C97E-46FD-9436-18EE088BB29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E65D4FC-42DB-478D-A225-E7752388F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FD2742D-C760-4636-A937-49CC8F91F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893E26-1CE3-4062-AF0B-C7E1B119C521}"/>
              </a:ext>
            </a:extLst>
          </p:cNvPr>
          <p:cNvSpPr>
            <a:spLocks noGrp="1"/>
          </p:cNvSpPr>
          <p:nvPr>
            <p:ph type="dt" sz="half" idx="10"/>
          </p:nvPr>
        </p:nvSpPr>
        <p:spPr/>
        <p:txBody>
          <a:bodyPr/>
          <a:lstStyle/>
          <a:p>
            <a:fld id="{8D9716D1-D258-43F7-B3EE-F0E36FE1185D}" type="datetimeFigureOut">
              <a:rPr lang="zh-CN" altLang="en-US" smtClean="0"/>
              <a:t>2025-07-11</a:t>
            </a:fld>
            <a:endParaRPr lang="zh-CN" altLang="en-US"/>
          </a:p>
        </p:txBody>
      </p:sp>
      <p:sp>
        <p:nvSpPr>
          <p:cNvPr id="6" name="页脚占位符 5">
            <a:extLst>
              <a:ext uri="{FF2B5EF4-FFF2-40B4-BE49-F238E27FC236}">
                <a16:creationId xmlns:a16="http://schemas.microsoft.com/office/drawing/2014/main" id="{DA467386-E56D-42F8-9942-BC6BC201D8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B16957-8B7D-4AFC-BCFF-0E24B49D25FF}"/>
              </a:ext>
            </a:extLst>
          </p:cNvPr>
          <p:cNvSpPr>
            <a:spLocks noGrp="1"/>
          </p:cNvSpPr>
          <p:nvPr>
            <p:ph type="sldNum" sz="quarter" idx="12"/>
          </p:nvPr>
        </p:nvSpPr>
        <p:spPr/>
        <p:txBody>
          <a:bodyPr/>
          <a:lstStyle/>
          <a:p>
            <a:fld id="{8FB5DF31-4413-4702-AD7C-641AA91299D2}" type="slidenum">
              <a:rPr lang="zh-CN" altLang="en-US" smtClean="0"/>
              <a:t>‹#›</a:t>
            </a:fld>
            <a:endParaRPr lang="zh-CN" altLang="en-US"/>
          </a:p>
        </p:txBody>
      </p:sp>
    </p:spTree>
    <p:extLst>
      <p:ext uri="{BB962C8B-B14F-4D97-AF65-F5344CB8AC3E}">
        <p14:creationId xmlns:p14="http://schemas.microsoft.com/office/powerpoint/2010/main" val="4211937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3560BE-F6C5-457A-85DB-B60917A464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9B7CAD-98EC-430D-8504-5105DCF6A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EC5E110-F258-4C82-8A0F-90D19DA5B5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40DDDB4-8C96-4849-93C1-64341C85591B}"/>
              </a:ext>
            </a:extLst>
          </p:cNvPr>
          <p:cNvSpPr>
            <a:spLocks noGrp="1"/>
          </p:cNvSpPr>
          <p:nvPr>
            <p:ph type="dt" sz="half" idx="10"/>
          </p:nvPr>
        </p:nvSpPr>
        <p:spPr/>
        <p:txBody>
          <a:bodyPr/>
          <a:lstStyle/>
          <a:p>
            <a:fld id="{8D9716D1-D258-43F7-B3EE-F0E36FE1185D}" type="datetimeFigureOut">
              <a:rPr lang="zh-CN" altLang="en-US" smtClean="0"/>
              <a:t>2025-07-11</a:t>
            </a:fld>
            <a:endParaRPr lang="zh-CN" altLang="en-US"/>
          </a:p>
        </p:txBody>
      </p:sp>
      <p:sp>
        <p:nvSpPr>
          <p:cNvPr id="6" name="页脚占位符 5">
            <a:extLst>
              <a:ext uri="{FF2B5EF4-FFF2-40B4-BE49-F238E27FC236}">
                <a16:creationId xmlns:a16="http://schemas.microsoft.com/office/drawing/2014/main" id="{EC288D0A-CB18-4045-ACB3-C0FF8E57C8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91FB1D-0348-4142-9711-C45D16559FA1}"/>
              </a:ext>
            </a:extLst>
          </p:cNvPr>
          <p:cNvSpPr>
            <a:spLocks noGrp="1"/>
          </p:cNvSpPr>
          <p:nvPr>
            <p:ph type="sldNum" sz="quarter" idx="12"/>
          </p:nvPr>
        </p:nvSpPr>
        <p:spPr/>
        <p:txBody>
          <a:bodyPr/>
          <a:lstStyle/>
          <a:p>
            <a:fld id="{8FB5DF31-4413-4702-AD7C-641AA91299D2}" type="slidenum">
              <a:rPr lang="zh-CN" altLang="en-US" smtClean="0"/>
              <a:t>‹#›</a:t>
            </a:fld>
            <a:endParaRPr lang="zh-CN" altLang="en-US"/>
          </a:p>
        </p:txBody>
      </p:sp>
    </p:spTree>
    <p:extLst>
      <p:ext uri="{BB962C8B-B14F-4D97-AF65-F5344CB8AC3E}">
        <p14:creationId xmlns:p14="http://schemas.microsoft.com/office/powerpoint/2010/main" val="3622858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AC0BD0A-06E3-4C5C-8D55-8F47E65928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8D0BFF5-10C0-4843-B0AD-423DEBD31D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EF5542-C9FF-4861-94C6-FA2D5265C2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9716D1-D258-43F7-B3EE-F0E36FE1185D}" type="datetimeFigureOut">
              <a:rPr lang="zh-CN" altLang="en-US" smtClean="0"/>
              <a:t>2025-07-11</a:t>
            </a:fld>
            <a:endParaRPr lang="zh-CN" altLang="en-US"/>
          </a:p>
        </p:txBody>
      </p:sp>
      <p:sp>
        <p:nvSpPr>
          <p:cNvPr id="5" name="页脚占位符 4">
            <a:extLst>
              <a:ext uri="{FF2B5EF4-FFF2-40B4-BE49-F238E27FC236}">
                <a16:creationId xmlns:a16="http://schemas.microsoft.com/office/drawing/2014/main" id="{1701707F-84A4-4B62-8C6E-C1647948E2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7D54890-CA6E-4CD1-B9AE-627001BDCD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5DF31-4413-4702-AD7C-641AA91299D2}" type="slidenum">
              <a:rPr lang="zh-CN" altLang="en-US" smtClean="0"/>
              <a:t>‹#›</a:t>
            </a:fld>
            <a:endParaRPr lang="zh-CN" altLang="en-US"/>
          </a:p>
        </p:txBody>
      </p:sp>
    </p:spTree>
    <p:extLst>
      <p:ext uri="{BB962C8B-B14F-4D97-AF65-F5344CB8AC3E}">
        <p14:creationId xmlns:p14="http://schemas.microsoft.com/office/powerpoint/2010/main" val="832565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EBC83B8-8F9A-493D-A370-3642E00B1E13}"/>
              </a:ext>
            </a:extLst>
          </p:cNvPr>
          <p:cNvPicPr>
            <a:picLocks noChangeAspect="1"/>
          </p:cNvPicPr>
          <p:nvPr/>
        </p:nvPicPr>
        <p:blipFill>
          <a:blip r:embed="rId3"/>
          <a:stretch>
            <a:fillRect/>
          </a:stretch>
        </p:blipFill>
        <p:spPr>
          <a:xfrm>
            <a:off x="4519410" y="3164065"/>
            <a:ext cx="2771714" cy="2757750"/>
          </a:xfrm>
          <a:prstGeom prst="rect">
            <a:avLst/>
          </a:prstGeom>
        </p:spPr>
      </p:pic>
      <p:pic>
        <p:nvPicPr>
          <p:cNvPr id="7" name="图片 6">
            <a:extLst>
              <a:ext uri="{FF2B5EF4-FFF2-40B4-BE49-F238E27FC236}">
                <a16:creationId xmlns:a16="http://schemas.microsoft.com/office/drawing/2014/main" id="{09858DCA-9BEE-4361-829D-82A51918D160}"/>
              </a:ext>
            </a:extLst>
          </p:cNvPr>
          <p:cNvPicPr>
            <a:picLocks noChangeAspect="1"/>
          </p:cNvPicPr>
          <p:nvPr/>
        </p:nvPicPr>
        <p:blipFill>
          <a:blip r:embed="rId4"/>
          <a:stretch>
            <a:fillRect/>
          </a:stretch>
        </p:blipFill>
        <p:spPr>
          <a:xfrm>
            <a:off x="1552281" y="734835"/>
            <a:ext cx="7716327" cy="2543530"/>
          </a:xfrm>
          <a:prstGeom prst="rect">
            <a:avLst/>
          </a:prstGeom>
        </p:spPr>
      </p:pic>
      <p:pic>
        <p:nvPicPr>
          <p:cNvPr id="5" name="图片 4">
            <a:extLst>
              <a:ext uri="{FF2B5EF4-FFF2-40B4-BE49-F238E27FC236}">
                <a16:creationId xmlns:a16="http://schemas.microsoft.com/office/drawing/2014/main" id="{50B629F8-9737-5969-7237-B23B5A2D26E6}"/>
              </a:ext>
            </a:extLst>
          </p:cNvPr>
          <p:cNvPicPr>
            <a:picLocks noChangeAspect="1"/>
          </p:cNvPicPr>
          <p:nvPr/>
        </p:nvPicPr>
        <p:blipFill>
          <a:blip r:embed="rId5"/>
          <a:stretch>
            <a:fillRect/>
          </a:stretch>
        </p:blipFill>
        <p:spPr>
          <a:xfrm>
            <a:off x="1028786" y="4542940"/>
            <a:ext cx="3238952" cy="857370"/>
          </a:xfrm>
          <a:prstGeom prst="rect">
            <a:avLst/>
          </a:prstGeom>
        </p:spPr>
      </p:pic>
    </p:spTree>
    <p:extLst>
      <p:ext uri="{BB962C8B-B14F-4D97-AF65-F5344CB8AC3E}">
        <p14:creationId xmlns:p14="http://schemas.microsoft.com/office/powerpoint/2010/main" val="3422579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0CFB5-FF45-D7CC-81A7-F5644C753DC5}"/>
            </a:ext>
          </a:extLst>
        </p:cNvPr>
        <p:cNvGrpSpPr/>
        <p:nvPr/>
      </p:nvGrpSpPr>
      <p:grpSpPr>
        <a:xfrm>
          <a:off x="0" y="0"/>
          <a:ext cx="0" cy="0"/>
          <a:chOff x="0" y="0"/>
          <a:chExt cx="0" cy="0"/>
        </a:xfrm>
      </p:grpSpPr>
      <p:pic>
        <p:nvPicPr>
          <p:cNvPr id="11" name="图片 10">
            <a:extLst>
              <a:ext uri="{FF2B5EF4-FFF2-40B4-BE49-F238E27FC236}">
                <a16:creationId xmlns:a16="http://schemas.microsoft.com/office/drawing/2014/main" id="{CB83BD07-E3F5-8C3D-2C92-5B205EA0777F}"/>
              </a:ext>
            </a:extLst>
          </p:cNvPr>
          <p:cNvPicPr>
            <a:picLocks noChangeAspect="1"/>
          </p:cNvPicPr>
          <p:nvPr/>
        </p:nvPicPr>
        <p:blipFill>
          <a:blip r:embed="rId3"/>
          <a:stretch>
            <a:fillRect/>
          </a:stretch>
        </p:blipFill>
        <p:spPr>
          <a:xfrm>
            <a:off x="1489907" y="1704781"/>
            <a:ext cx="7116946" cy="1817637"/>
          </a:xfrm>
          <a:prstGeom prst="rect">
            <a:avLst/>
          </a:prstGeom>
        </p:spPr>
      </p:pic>
      <p:pic>
        <p:nvPicPr>
          <p:cNvPr id="5" name="图片 4">
            <a:extLst>
              <a:ext uri="{FF2B5EF4-FFF2-40B4-BE49-F238E27FC236}">
                <a16:creationId xmlns:a16="http://schemas.microsoft.com/office/drawing/2014/main" id="{21BA333C-DA3D-237C-9BCA-10D52C26B22E}"/>
              </a:ext>
            </a:extLst>
          </p:cNvPr>
          <p:cNvPicPr>
            <a:picLocks noChangeAspect="1"/>
          </p:cNvPicPr>
          <p:nvPr/>
        </p:nvPicPr>
        <p:blipFill>
          <a:blip r:embed="rId4"/>
          <a:stretch>
            <a:fillRect/>
          </a:stretch>
        </p:blipFill>
        <p:spPr>
          <a:xfrm>
            <a:off x="1196908" y="207303"/>
            <a:ext cx="8363615" cy="1459723"/>
          </a:xfrm>
          <a:prstGeom prst="rect">
            <a:avLst/>
          </a:prstGeom>
        </p:spPr>
      </p:pic>
      <p:pic>
        <p:nvPicPr>
          <p:cNvPr id="8" name="图片 7">
            <a:extLst>
              <a:ext uri="{FF2B5EF4-FFF2-40B4-BE49-F238E27FC236}">
                <a16:creationId xmlns:a16="http://schemas.microsoft.com/office/drawing/2014/main" id="{6DCE5CC7-ED54-CA74-BC1F-2553DD2C4AB3}"/>
              </a:ext>
            </a:extLst>
          </p:cNvPr>
          <p:cNvPicPr>
            <a:picLocks noChangeAspect="1"/>
          </p:cNvPicPr>
          <p:nvPr/>
        </p:nvPicPr>
        <p:blipFill>
          <a:blip r:embed="rId5"/>
          <a:stretch>
            <a:fillRect/>
          </a:stretch>
        </p:blipFill>
        <p:spPr>
          <a:xfrm>
            <a:off x="2944739" y="3545114"/>
            <a:ext cx="4867954" cy="3105583"/>
          </a:xfrm>
          <a:prstGeom prst="rect">
            <a:avLst/>
          </a:prstGeom>
        </p:spPr>
      </p:pic>
    </p:spTree>
    <p:extLst>
      <p:ext uri="{BB962C8B-B14F-4D97-AF65-F5344CB8AC3E}">
        <p14:creationId xmlns:p14="http://schemas.microsoft.com/office/powerpoint/2010/main" val="1417355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1C037-F238-8A5F-3F3F-A548B48560D2}"/>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7E7D7D9E-04F1-2CDB-A5CB-1EFA09D24D9D}"/>
              </a:ext>
            </a:extLst>
          </p:cNvPr>
          <p:cNvPicPr>
            <a:picLocks noChangeAspect="1"/>
          </p:cNvPicPr>
          <p:nvPr/>
        </p:nvPicPr>
        <p:blipFill>
          <a:blip r:embed="rId2"/>
          <a:stretch>
            <a:fillRect/>
          </a:stretch>
        </p:blipFill>
        <p:spPr>
          <a:xfrm>
            <a:off x="1166124" y="1037891"/>
            <a:ext cx="9859751" cy="4782217"/>
          </a:xfrm>
          <a:prstGeom prst="rect">
            <a:avLst/>
          </a:prstGeom>
        </p:spPr>
      </p:pic>
    </p:spTree>
    <p:extLst>
      <p:ext uri="{BB962C8B-B14F-4D97-AF65-F5344CB8AC3E}">
        <p14:creationId xmlns:p14="http://schemas.microsoft.com/office/powerpoint/2010/main" val="64965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897D8-DBAF-C79C-BE19-58E638C2E122}"/>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AC4A5365-FE75-CF7D-D7D7-F386C8EF6F55}"/>
              </a:ext>
            </a:extLst>
          </p:cNvPr>
          <p:cNvPicPr>
            <a:picLocks noChangeAspect="1"/>
          </p:cNvPicPr>
          <p:nvPr/>
        </p:nvPicPr>
        <p:blipFill>
          <a:blip r:embed="rId3"/>
          <a:stretch>
            <a:fillRect/>
          </a:stretch>
        </p:blipFill>
        <p:spPr>
          <a:xfrm>
            <a:off x="1019695" y="285311"/>
            <a:ext cx="7448203" cy="2485460"/>
          </a:xfrm>
          <a:prstGeom prst="rect">
            <a:avLst/>
          </a:prstGeom>
        </p:spPr>
      </p:pic>
      <p:pic>
        <p:nvPicPr>
          <p:cNvPr id="5" name="图片 4">
            <a:extLst>
              <a:ext uri="{FF2B5EF4-FFF2-40B4-BE49-F238E27FC236}">
                <a16:creationId xmlns:a16="http://schemas.microsoft.com/office/drawing/2014/main" id="{7779F411-C61B-2662-AAA9-860D8771DF29}"/>
              </a:ext>
            </a:extLst>
          </p:cNvPr>
          <p:cNvPicPr>
            <a:picLocks noChangeAspect="1"/>
          </p:cNvPicPr>
          <p:nvPr/>
        </p:nvPicPr>
        <p:blipFill>
          <a:blip r:embed="rId4"/>
          <a:srcRect t="69876"/>
          <a:stretch>
            <a:fillRect/>
          </a:stretch>
        </p:blipFill>
        <p:spPr>
          <a:xfrm>
            <a:off x="5407682" y="4480560"/>
            <a:ext cx="4391638" cy="1894008"/>
          </a:xfrm>
          <a:prstGeom prst="rect">
            <a:avLst/>
          </a:prstGeom>
        </p:spPr>
      </p:pic>
      <p:pic>
        <p:nvPicPr>
          <p:cNvPr id="6" name="图片 5">
            <a:extLst>
              <a:ext uri="{FF2B5EF4-FFF2-40B4-BE49-F238E27FC236}">
                <a16:creationId xmlns:a16="http://schemas.microsoft.com/office/drawing/2014/main" id="{207544E4-8EA9-A3EB-3451-C41DC3CDB4BD}"/>
              </a:ext>
            </a:extLst>
          </p:cNvPr>
          <p:cNvPicPr>
            <a:picLocks noChangeAspect="1"/>
          </p:cNvPicPr>
          <p:nvPr/>
        </p:nvPicPr>
        <p:blipFill>
          <a:blip r:embed="rId4"/>
          <a:srcRect l="-1735" t="-27754" r="1735" b="27754"/>
          <a:stretch>
            <a:fillRect/>
          </a:stretch>
        </p:blipFill>
        <p:spPr>
          <a:xfrm>
            <a:off x="809370" y="1181562"/>
            <a:ext cx="3964906" cy="5676438"/>
          </a:xfrm>
          <a:prstGeom prst="rect">
            <a:avLst/>
          </a:prstGeom>
        </p:spPr>
      </p:pic>
    </p:spTree>
    <p:extLst>
      <p:ext uri="{BB962C8B-B14F-4D97-AF65-F5344CB8AC3E}">
        <p14:creationId xmlns:p14="http://schemas.microsoft.com/office/powerpoint/2010/main" val="343658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21A2C-0AF7-FE86-4D4E-24BF91C3CD6D}"/>
            </a:ext>
          </a:extLst>
        </p:cNvPr>
        <p:cNvGrpSpPr/>
        <p:nvPr/>
      </p:nvGrpSpPr>
      <p:grpSpPr>
        <a:xfrm>
          <a:off x="0" y="0"/>
          <a:ext cx="0" cy="0"/>
          <a:chOff x="0" y="0"/>
          <a:chExt cx="0" cy="0"/>
        </a:xfrm>
      </p:grpSpPr>
      <p:pic>
        <p:nvPicPr>
          <p:cNvPr id="11" name="图片 10">
            <a:extLst>
              <a:ext uri="{FF2B5EF4-FFF2-40B4-BE49-F238E27FC236}">
                <a16:creationId xmlns:a16="http://schemas.microsoft.com/office/drawing/2014/main" id="{13DC92E4-1270-6952-3E38-ADDCE244D4E9}"/>
              </a:ext>
            </a:extLst>
          </p:cNvPr>
          <p:cNvPicPr>
            <a:picLocks noChangeAspect="1"/>
          </p:cNvPicPr>
          <p:nvPr/>
        </p:nvPicPr>
        <p:blipFill>
          <a:blip r:embed="rId3"/>
          <a:stretch>
            <a:fillRect/>
          </a:stretch>
        </p:blipFill>
        <p:spPr>
          <a:xfrm>
            <a:off x="1489907" y="1704781"/>
            <a:ext cx="7116946" cy="1817637"/>
          </a:xfrm>
          <a:prstGeom prst="rect">
            <a:avLst/>
          </a:prstGeom>
        </p:spPr>
      </p:pic>
      <p:pic>
        <p:nvPicPr>
          <p:cNvPr id="5" name="图片 4">
            <a:extLst>
              <a:ext uri="{FF2B5EF4-FFF2-40B4-BE49-F238E27FC236}">
                <a16:creationId xmlns:a16="http://schemas.microsoft.com/office/drawing/2014/main" id="{CAE50325-4DC6-6502-9BF7-AE9007DCBBB1}"/>
              </a:ext>
            </a:extLst>
          </p:cNvPr>
          <p:cNvPicPr>
            <a:picLocks noChangeAspect="1"/>
          </p:cNvPicPr>
          <p:nvPr/>
        </p:nvPicPr>
        <p:blipFill>
          <a:blip r:embed="rId4"/>
          <a:stretch>
            <a:fillRect/>
          </a:stretch>
        </p:blipFill>
        <p:spPr>
          <a:xfrm>
            <a:off x="1196908" y="207303"/>
            <a:ext cx="8363615" cy="1459723"/>
          </a:xfrm>
          <a:prstGeom prst="rect">
            <a:avLst/>
          </a:prstGeom>
        </p:spPr>
      </p:pic>
      <p:pic>
        <p:nvPicPr>
          <p:cNvPr id="3" name="图片 2">
            <a:extLst>
              <a:ext uri="{FF2B5EF4-FFF2-40B4-BE49-F238E27FC236}">
                <a16:creationId xmlns:a16="http://schemas.microsoft.com/office/drawing/2014/main" id="{5B88317A-C823-C6EF-3B78-8DBF97613F95}"/>
              </a:ext>
            </a:extLst>
          </p:cNvPr>
          <p:cNvPicPr>
            <a:picLocks noChangeAspect="1"/>
          </p:cNvPicPr>
          <p:nvPr/>
        </p:nvPicPr>
        <p:blipFill>
          <a:blip r:embed="rId5"/>
          <a:stretch>
            <a:fillRect/>
          </a:stretch>
        </p:blipFill>
        <p:spPr>
          <a:xfrm>
            <a:off x="134912" y="350003"/>
            <a:ext cx="12192000" cy="5925766"/>
          </a:xfrm>
          <a:prstGeom prst="rect">
            <a:avLst/>
          </a:prstGeom>
        </p:spPr>
      </p:pic>
    </p:spTree>
    <p:extLst>
      <p:ext uri="{BB962C8B-B14F-4D97-AF65-F5344CB8AC3E}">
        <p14:creationId xmlns:p14="http://schemas.microsoft.com/office/powerpoint/2010/main" val="3074519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B2C42-CA2C-A9BF-1215-499CF28834ED}"/>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5EBB291A-0D15-0D23-AF38-AD9D0F6EC046}"/>
              </a:ext>
            </a:extLst>
          </p:cNvPr>
          <p:cNvPicPr>
            <a:picLocks noChangeAspect="1"/>
          </p:cNvPicPr>
          <p:nvPr/>
        </p:nvPicPr>
        <p:blipFill>
          <a:blip r:embed="rId3"/>
          <a:srcRect t="52816" b="27175"/>
          <a:stretch>
            <a:fillRect/>
          </a:stretch>
        </p:blipFill>
        <p:spPr>
          <a:xfrm>
            <a:off x="1933731" y="3875658"/>
            <a:ext cx="7305128" cy="851710"/>
          </a:xfrm>
          <a:prstGeom prst="rect">
            <a:avLst/>
          </a:prstGeom>
        </p:spPr>
      </p:pic>
      <p:sp>
        <p:nvSpPr>
          <p:cNvPr id="2" name="文本框 1">
            <a:extLst>
              <a:ext uri="{FF2B5EF4-FFF2-40B4-BE49-F238E27FC236}">
                <a16:creationId xmlns:a16="http://schemas.microsoft.com/office/drawing/2014/main" id="{44C45AA9-FFAA-A3F8-3489-32B09993A715}"/>
              </a:ext>
            </a:extLst>
          </p:cNvPr>
          <p:cNvSpPr txBox="1"/>
          <p:nvPr/>
        </p:nvSpPr>
        <p:spPr>
          <a:xfrm>
            <a:off x="679554" y="657095"/>
            <a:ext cx="6096000" cy="369332"/>
          </a:xfrm>
          <a:prstGeom prst="rect">
            <a:avLst/>
          </a:prstGeom>
          <a:noFill/>
        </p:spPr>
        <p:txBody>
          <a:bodyPr wrap="square">
            <a:spAutoFit/>
          </a:bodyPr>
          <a:lstStyle/>
          <a:p>
            <a:pPr marL="342900" indent="-342900">
              <a:buFont typeface="+mj-ea"/>
              <a:buAutoNum type="circleNumDbPlain" startAt="2"/>
            </a:pPr>
            <a:r>
              <a:rPr lang="en-US" altLang="zh-CN" b="1" dirty="0">
                <a:latin typeface="Times New Roman" panose="02020603050405020304" pitchFamily="18" charset="0"/>
                <a:cs typeface="Times New Roman" panose="02020603050405020304" pitchFamily="18" charset="0"/>
              </a:rPr>
              <a:t>Few-Shot Learning. </a:t>
            </a:r>
            <a:endParaRPr lang="zh-CN" altLang="en-US"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73E4A030-11C5-ADDC-FCBC-8E8FB03E1741}"/>
              </a:ext>
            </a:extLst>
          </p:cNvPr>
          <p:cNvPicPr>
            <a:picLocks noChangeAspect="1"/>
          </p:cNvPicPr>
          <p:nvPr/>
        </p:nvPicPr>
        <p:blipFill>
          <a:blip r:embed="rId4"/>
          <a:stretch>
            <a:fillRect/>
          </a:stretch>
        </p:blipFill>
        <p:spPr>
          <a:xfrm>
            <a:off x="4442410" y="795733"/>
            <a:ext cx="4046834" cy="2586105"/>
          </a:xfrm>
          <a:prstGeom prst="rect">
            <a:avLst/>
          </a:prstGeom>
        </p:spPr>
      </p:pic>
      <p:sp>
        <p:nvSpPr>
          <p:cNvPr id="6" name="文本框 5">
            <a:extLst>
              <a:ext uri="{FF2B5EF4-FFF2-40B4-BE49-F238E27FC236}">
                <a16:creationId xmlns:a16="http://schemas.microsoft.com/office/drawing/2014/main" id="{AF6A0341-192F-FFFB-BD02-82BDBD0404ED}"/>
              </a:ext>
            </a:extLst>
          </p:cNvPr>
          <p:cNvSpPr txBox="1"/>
          <p:nvPr/>
        </p:nvSpPr>
        <p:spPr>
          <a:xfrm>
            <a:off x="859436" y="1228846"/>
            <a:ext cx="3174167" cy="584775"/>
          </a:xfrm>
          <a:prstGeom prst="rect">
            <a:avLst/>
          </a:prstGeom>
          <a:noFill/>
        </p:spPr>
        <p:txBody>
          <a:bodyPr wrap="square">
            <a:spAutoFit/>
          </a:bodyPr>
          <a:lstStyle/>
          <a:p>
            <a:pPr algn="ctr"/>
            <a:r>
              <a:rPr lang="en-US" altLang="zh-CN" sz="1600" dirty="0">
                <a:latin typeface="Times New Roman" panose="02020603050405020304" pitchFamily="18" charset="0"/>
                <a:cs typeface="Times New Roman" panose="02020603050405020304" pitchFamily="18" charset="0"/>
              </a:rPr>
              <a:t>The Abstraction and </a:t>
            </a:r>
          </a:p>
          <a:p>
            <a:pPr algn="ctr"/>
            <a:r>
              <a:rPr lang="en-US" altLang="zh-CN" sz="1600" dirty="0">
                <a:latin typeface="Times New Roman" panose="02020603050405020304" pitchFamily="18" charset="0"/>
                <a:cs typeface="Times New Roman" panose="02020603050405020304" pitchFamily="18" charset="0"/>
              </a:rPr>
              <a:t>Reasoning Corpus (ARC):</a:t>
            </a:r>
            <a:endParaRPr lang="zh-CN" altLang="en-US" sz="16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4B5633A5-149C-4CEB-E1D2-8CEDD3B237E2}"/>
              </a:ext>
            </a:extLst>
          </p:cNvPr>
          <p:cNvSpPr txBox="1"/>
          <p:nvPr/>
        </p:nvSpPr>
        <p:spPr>
          <a:xfrm>
            <a:off x="679554" y="3325283"/>
            <a:ext cx="10468705" cy="338554"/>
          </a:xfrm>
          <a:prstGeom prst="rect">
            <a:avLst/>
          </a:prstGeom>
          <a:noFill/>
        </p:spPr>
        <p:txBody>
          <a:bodyPr wrap="square">
            <a:spAutoFit/>
          </a:bodyPr>
          <a:lstStyle/>
          <a:p>
            <a:r>
              <a:rPr lang="en-US" altLang="zh-CN" sz="1600" b="1" dirty="0">
                <a:latin typeface="Times New Roman" panose="02020603050405020304" pitchFamily="18" charset="0"/>
                <a:cs typeface="Times New Roman" panose="02020603050405020304" pitchFamily="18" charset="0"/>
              </a:rPr>
              <a:t>test-time training (TTT) protocol</a:t>
            </a:r>
            <a:r>
              <a:rPr lang="en-US" altLang="zh-CN" sz="1600" dirty="0">
                <a:latin typeface="Times New Roman" panose="02020603050405020304" pitchFamily="18" charset="0"/>
                <a:cs typeface="Times New Roman" panose="02020603050405020304" pitchFamily="18" charset="0"/>
              </a:rPr>
              <a:t>: augmentations of the few-shot examples are used to perform gradient-based adaptation </a:t>
            </a:r>
            <a:endParaRPr lang="zh-CN" altLang="en-US" sz="1600"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AA6FD6AA-DCEA-FF48-AA1D-66B51A609061}"/>
              </a:ext>
            </a:extLst>
          </p:cNvPr>
          <p:cNvPicPr>
            <a:picLocks noChangeAspect="1"/>
          </p:cNvPicPr>
          <p:nvPr/>
        </p:nvPicPr>
        <p:blipFill>
          <a:blip r:embed="rId5"/>
          <a:stretch>
            <a:fillRect/>
          </a:stretch>
        </p:blipFill>
        <p:spPr>
          <a:xfrm>
            <a:off x="2698306" y="4832195"/>
            <a:ext cx="5711175" cy="1593917"/>
          </a:xfrm>
          <a:prstGeom prst="rect">
            <a:avLst/>
          </a:prstGeom>
        </p:spPr>
      </p:pic>
    </p:spTree>
    <p:extLst>
      <p:ext uri="{BB962C8B-B14F-4D97-AF65-F5344CB8AC3E}">
        <p14:creationId xmlns:p14="http://schemas.microsoft.com/office/powerpoint/2010/main" val="4178219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F4B50-A2AC-2135-99D6-E7D560566F12}"/>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4D97BF87-5111-4045-2553-BA2D1E4BCE34}"/>
              </a:ext>
            </a:extLst>
          </p:cNvPr>
          <p:cNvPicPr>
            <a:picLocks noChangeAspect="1"/>
          </p:cNvPicPr>
          <p:nvPr/>
        </p:nvPicPr>
        <p:blipFill>
          <a:blip r:embed="rId2"/>
          <a:stretch>
            <a:fillRect/>
          </a:stretch>
        </p:blipFill>
        <p:spPr>
          <a:xfrm>
            <a:off x="1832490" y="2972079"/>
            <a:ext cx="6335009" cy="2391109"/>
          </a:xfrm>
          <a:prstGeom prst="rect">
            <a:avLst/>
          </a:prstGeom>
        </p:spPr>
      </p:pic>
      <p:sp>
        <p:nvSpPr>
          <p:cNvPr id="5" name="文本框 4">
            <a:extLst>
              <a:ext uri="{FF2B5EF4-FFF2-40B4-BE49-F238E27FC236}">
                <a16:creationId xmlns:a16="http://schemas.microsoft.com/office/drawing/2014/main" id="{8F57249C-D33C-4A11-9DD1-96121C0031EE}"/>
              </a:ext>
            </a:extLst>
          </p:cNvPr>
          <p:cNvSpPr txBox="1"/>
          <p:nvPr/>
        </p:nvSpPr>
        <p:spPr>
          <a:xfrm>
            <a:off x="456843" y="368694"/>
            <a:ext cx="6096000" cy="923330"/>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Model:Llama-3.2-1B-Instruct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Training set: a subset of 11 tasks from the ARC training set</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5C74D843-1BBD-4669-D7DA-B80EB8652C3F}"/>
                  </a:ext>
                </a:extLst>
              </p:cNvPr>
              <p:cNvSpPr txBox="1"/>
              <p:nvPr/>
            </p:nvSpPr>
            <p:spPr>
              <a:xfrm>
                <a:off x="456843" y="1721437"/>
                <a:ext cx="8504775" cy="1077218"/>
              </a:xfrm>
              <a:prstGeom prst="rect">
                <a:avLst/>
              </a:prstGeom>
              <a:noFill/>
            </p:spPr>
            <p:txBody>
              <a:bodyPr wrap="square">
                <a:spAutoFit/>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The model is trained using </a:t>
                </a:r>
                <a14:m>
                  <m:oMath xmlns:m="http://schemas.openxmlformats.org/officeDocument/2006/math">
                    <m:sSup>
                      <m:sSupPr>
                        <m:ctrlPr>
                          <a:rPr lang="en-US" altLang="zh-CN" sz="1600" i="1" smtClean="0">
                            <a:latin typeface="Cambria Math" panose="02040503050406030204" pitchFamily="18" charset="0"/>
                            <a:cs typeface="Times New Roman" panose="02020603050405020304" pitchFamily="18" charset="0"/>
                          </a:rPr>
                        </m:ctrlPr>
                      </m:sSupPr>
                      <m:e>
                        <m:r>
                          <m:rPr>
                            <m:nor/>
                          </m:rPr>
                          <a:rPr lang="en-US" altLang="zh-CN" sz="1600" dirty="0">
                            <a:latin typeface="Times New Roman" panose="02020603050405020304" pitchFamily="18" charset="0"/>
                            <a:cs typeface="Times New Roman" panose="02020603050405020304" pitchFamily="18" charset="0"/>
                          </a:rPr>
                          <m:t>ReST</m:t>
                        </m:r>
                      </m:e>
                      <m:sup>
                        <m:r>
                          <a:rPr lang="en-US" altLang="zh-CN" sz="1600" b="0" i="1" smtClean="0">
                            <a:latin typeface="Cambria Math" panose="02040503050406030204" pitchFamily="18" charset="0"/>
                            <a:cs typeface="Times New Roman" panose="02020603050405020304" pitchFamily="18" charset="0"/>
                          </a:rPr>
                          <m:t>𝐸𝑀</m:t>
                        </m:r>
                      </m:sup>
                    </m:sSup>
                  </m:oMath>
                </a14:m>
                <a:r>
                  <a:rPr lang="en-US" altLang="zh-CN" sz="1600" dirty="0">
                    <a:latin typeface="Times New Roman" panose="02020603050405020304" pitchFamily="18" charset="0"/>
                    <a:cs typeface="Times New Roman" panose="02020603050405020304" pitchFamily="18" charset="0"/>
                  </a:rPr>
                  <a:t> by sampling 15 self-edits per training task. Each self-edit is applied individually to generate 15 updated models,</a:t>
                </a:r>
              </a:p>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After training, we evaluate the model by generating 5 self-edits per held-out evaluation task and apply each one independently.</a:t>
                </a:r>
                <a:endParaRPr lang="zh-CN" altLang="en-US" sz="1600" dirty="0">
                  <a:latin typeface="Times New Roman" panose="02020603050405020304" pitchFamily="18" charset="0"/>
                  <a:cs typeface="Times New Roman" panose="02020603050405020304" pitchFamily="18" charset="0"/>
                </a:endParaRPr>
              </a:p>
            </p:txBody>
          </p:sp>
        </mc:Choice>
        <mc:Fallback>
          <p:sp>
            <p:nvSpPr>
              <p:cNvPr id="4" name="文本框 3">
                <a:extLst>
                  <a:ext uri="{FF2B5EF4-FFF2-40B4-BE49-F238E27FC236}">
                    <a16:creationId xmlns:a16="http://schemas.microsoft.com/office/drawing/2014/main" id="{5C74D843-1BBD-4669-D7DA-B80EB8652C3F}"/>
                  </a:ext>
                </a:extLst>
              </p:cNvPr>
              <p:cNvSpPr txBox="1">
                <a:spLocks noRot="1" noChangeAspect="1" noMove="1" noResize="1" noEditPoints="1" noAdjustHandles="1" noChangeArrowheads="1" noChangeShapeType="1" noTextEdit="1"/>
              </p:cNvSpPr>
              <p:nvPr/>
            </p:nvSpPr>
            <p:spPr>
              <a:xfrm>
                <a:off x="456843" y="1721437"/>
                <a:ext cx="8504775" cy="1077218"/>
              </a:xfrm>
              <a:prstGeom prst="rect">
                <a:avLst/>
              </a:prstGeom>
              <a:blipFill>
                <a:blip r:embed="rId3"/>
                <a:stretch>
                  <a:fillRect l="-287" t="-1695" b="-6215"/>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56EF01EE-A0F9-62CA-EA12-2A03A086DFD4}"/>
              </a:ext>
            </a:extLst>
          </p:cNvPr>
          <p:cNvSpPr txBox="1"/>
          <p:nvPr/>
        </p:nvSpPr>
        <p:spPr>
          <a:xfrm>
            <a:off x="456843" y="1194070"/>
            <a:ext cx="609600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evaluation set : 8 tasks from the ARC evaluation set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052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3BAE0-9969-1E41-59B0-018F193DB1C6}"/>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B6A2BBC4-D6EE-2B3C-AD75-00F7DEA09359}"/>
              </a:ext>
            </a:extLst>
          </p:cNvPr>
          <p:cNvSpPr txBox="1"/>
          <p:nvPr/>
        </p:nvSpPr>
        <p:spPr>
          <a:xfrm>
            <a:off x="663315" y="617307"/>
            <a:ext cx="6093500" cy="369332"/>
          </a:xfrm>
          <a:prstGeom prst="rect">
            <a:avLst/>
          </a:prstGeom>
          <a:noFill/>
        </p:spPr>
        <p:txBody>
          <a:bodyPr wrap="square">
            <a:spAutoFit/>
          </a:bodyPr>
          <a:lstStyle/>
          <a:p>
            <a:r>
              <a:rPr lang="en-US" altLang="zh-CN" b="1">
                <a:latin typeface="Times New Roman" panose="02020603050405020304" pitchFamily="18" charset="0"/>
                <a:cs typeface="Times New Roman" panose="02020603050405020304" pitchFamily="18" charset="0"/>
              </a:rPr>
              <a:t>Limitations</a:t>
            </a:r>
            <a:endParaRPr lang="zh-CN" altLang="en-US"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1DB07431-03FA-4D0E-4996-169CCA4DEC84}"/>
              </a:ext>
            </a:extLst>
          </p:cNvPr>
          <p:cNvSpPr txBox="1"/>
          <p:nvPr/>
        </p:nvSpPr>
        <p:spPr>
          <a:xfrm>
            <a:off x="1255426" y="1220743"/>
            <a:ext cx="2454639" cy="584775"/>
          </a:xfrm>
          <a:prstGeom prst="rect">
            <a:avLst/>
          </a:prstGeom>
          <a:noFill/>
        </p:spPr>
        <p:txBody>
          <a:bodyPr wrap="square">
            <a:spAutoFit/>
          </a:bodyPr>
          <a:lstStyle/>
          <a:p>
            <a:r>
              <a:rPr lang="en-US" altLang="zh-CN" sz="1600" b="1" i="0" dirty="0">
                <a:effectLst/>
                <a:latin typeface="Times New Roman" panose="02020603050405020304" pitchFamily="18" charset="0"/>
                <a:cs typeface="Times New Roman" panose="02020603050405020304" pitchFamily="18" charset="0"/>
              </a:rPr>
              <a:t>Catastrophic forgetting.</a:t>
            </a:r>
            <a:br>
              <a:rPr lang="en-US" altLang="zh-CN" sz="1600" b="1" dirty="0">
                <a:latin typeface="Times New Roman" panose="02020603050405020304" pitchFamily="18" charset="0"/>
                <a:cs typeface="Times New Roman" panose="02020603050405020304" pitchFamily="18" charset="0"/>
              </a:rPr>
            </a:br>
            <a:endParaRPr lang="zh-CN" altLang="en-US" sz="1600" b="1"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06848620-454F-BF02-CAA8-80847581B749}"/>
              </a:ext>
            </a:extLst>
          </p:cNvPr>
          <p:cNvPicPr>
            <a:picLocks noChangeAspect="1"/>
          </p:cNvPicPr>
          <p:nvPr/>
        </p:nvPicPr>
        <p:blipFill>
          <a:blip r:embed="rId3"/>
          <a:stretch>
            <a:fillRect/>
          </a:stretch>
        </p:blipFill>
        <p:spPr>
          <a:xfrm>
            <a:off x="1139252" y="1805518"/>
            <a:ext cx="3805559" cy="4665309"/>
          </a:xfrm>
          <a:prstGeom prst="rect">
            <a:avLst/>
          </a:prstGeom>
        </p:spPr>
      </p:pic>
      <p:pic>
        <p:nvPicPr>
          <p:cNvPr id="9" name="图片 8">
            <a:extLst>
              <a:ext uri="{FF2B5EF4-FFF2-40B4-BE49-F238E27FC236}">
                <a16:creationId xmlns:a16="http://schemas.microsoft.com/office/drawing/2014/main" id="{5CB7097B-0812-5507-E93B-1AA18B6886CA}"/>
              </a:ext>
            </a:extLst>
          </p:cNvPr>
          <p:cNvPicPr>
            <a:picLocks noChangeAspect="1"/>
          </p:cNvPicPr>
          <p:nvPr/>
        </p:nvPicPr>
        <p:blipFill>
          <a:blip r:embed="rId4"/>
          <a:stretch>
            <a:fillRect/>
          </a:stretch>
        </p:blipFill>
        <p:spPr>
          <a:xfrm>
            <a:off x="4811422" y="1805518"/>
            <a:ext cx="7341029" cy="3191224"/>
          </a:xfrm>
          <a:prstGeom prst="rect">
            <a:avLst/>
          </a:prstGeom>
        </p:spPr>
      </p:pic>
    </p:spTree>
    <p:extLst>
      <p:ext uri="{BB962C8B-B14F-4D97-AF65-F5344CB8AC3E}">
        <p14:creationId xmlns:p14="http://schemas.microsoft.com/office/powerpoint/2010/main" val="1511823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127CAB9-4CEA-47E6-6EBA-7CBB317BAD0A}"/>
              </a:ext>
            </a:extLst>
          </p:cNvPr>
          <p:cNvPicPr>
            <a:picLocks noChangeAspect="1"/>
          </p:cNvPicPr>
          <p:nvPr/>
        </p:nvPicPr>
        <p:blipFill>
          <a:blip r:embed="rId2"/>
          <a:stretch>
            <a:fillRect/>
          </a:stretch>
        </p:blipFill>
        <p:spPr>
          <a:xfrm>
            <a:off x="1061157" y="79206"/>
            <a:ext cx="7992334" cy="5850058"/>
          </a:xfrm>
          <a:prstGeom prst="rect">
            <a:avLst/>
          </a:prstGeom>
        </p:spPr>
      </p:pic>
      <p:sp>
        <p:nvSpPr>
          <p:cNvPr id="9" name="文本框 8">
            <a:extLst>
              <a:ext uri="{FF2B5EF4-FFF2-40B4-BE49-F238E27FC236}">
                <a16:creationId xmlns:a16="http://schemas.microsoft.com/office/drawing/2014/main" id="{00CC115F-E5A3-9DDE-1FE4-245E4A2EFFE2}"/>
              </a:ext>
            </a:extLst>
          </p:cNvPr>
          <p:cNvSpPr txBox="1"/>
          <p:nvPr/>
        </p:nvSpPr>
        <p:spPr>
          <a:xfrm>
            <a:off x="7631288" y="6040130"/>
            <a:ext cx="4255912" cy="738664"/>
          </a:xfrm>
          <a:prstGeom prst="rect">
            <a:avLst/>
          </a:prstGeom>
          <a:noFill/>
        </p:spPr>
        <p:txBody>
          <a:bodyPr wrap="square">
            <a:spAutoFit/>
          </a:bodyPr>
          <a:lstStyle/>
          <a:p>
            <a:r>
              <a:rPr lang="zh-CN" altLang="en-US" sz="1400" dirty="0"/>
              <a:t>Optimized Feature Generation for Tabular Data via LLMs with Decision Tree Reasoning</a:t>
            </a:r>
            <a:endParaRPr lang="en-US" altLang="zh-CN" sz="1400" dirty="0"/>
          </a:p>
          <a:p>
            <a:r>
              <a:rPr lang="en-US" altLang="zh-CN" sz="1400" dirty="0"/>
              <a:t>(</a:t>
            </a:r>
            <a:r>
              <a:rPr lang="en-US" altLang="zh-CN" sz="1400" dirty="0" err="1"/>
              <a:t>NeurIPS</a:t>
            </a:r>
            <a:r>
              <a:rPr lang="en-US" altLang="zh-CN" sz="1400" dirty="0"/>
              <a:t> 2024)</a:t>
            </a:r>
            <a:endParaRPr lang="zh-CN" altLang="en-US" sz="1400" dirty="0"/>
          </a:p>
        </p:txBody>
      </p:sp>
    </p:spTree>
    <p:extLst>
      <p:ext uri="{BB962C8B-B14F-4D97-AF65-F5344CB8AC3E}">
        <p14:creationId xmlns:p14="http://schemas.microsoft.com/office/powerpoint/2010/main" val="344330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01FA9-EBDE-DEC7-D537-A3890A2E5A40}"/>
            </a:ext>
          </a:extLst>
        </p:cNvPr>
        <p:cNvGrpSpPr/>
        <p:nvPr/>
      </p:nvGrpSpPr>
      <p:grpSpPr>
        <a:xfrm>
          <a:off x="0" y="0"/>
          <a:ext cx="0" cy="0"/>
          <a:chOff x="0" y="0"/>
          <a:chExt cx="0" cy="0"/>
        </a:xfrm>
      </p:grpSpPr>
    </p:spTree>
    <p:extLst>
      <p:ext uri="{BB962C8B-B14F-4D97-AF65-F5344CB8AC3E}">
        <p14:creationId xmlns:p14="http://schemas.microsoft.com/office/powerpoint/2010/main" val="2941877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50032-31AB-F22D-2F65-8B37DC97F749}"/>
            </a:ext>
          </a:extLst>
        </p:cNvPr>
        <p:cNvGrpSpPr/>
        <p:nvPr/>
      </p:nvGrpSpPr>
      <p:grpSpPr>
        <a:xfrm>
          <a:off x="0" y="0"/>
          <a:ext cx="0" cy="0"/>
          <a:chOff x="0" y="0"/>
          <a:chExt cx="0" cy="0"/>
        </a:xfrm>
      </p:grpSpPr>
    </p:spTree>
    <p:extLst>
      <p:ext uri="{BB962C8B-B14F-4D97-AF65-F5344CB8AC3E}">
        <p14:creationId xmlns:p14="http://schemas.microsoft.com/office/powerpoint/2010/main" val="3343569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AE44718-0328-434D-94A5-49A25C79F727}"/>
              </a:ext>
            </a:extLst>
          </p:cNvPr>
          <p:cNvSpPr txBox="1"/>
          <p:nvPr/>
        </p:nvSpPr>
        <p:spPr>
          <a:xfrm>
            <a:off x="647700" y="439678"/>
            <a:ext cx="9677400" cy="2066078"/>
          </a:xfrm>
          <a:prstGeom prst="rect">
            <a:avLst/>
          </a:prstGeom>
          <a:noFill/>
        </p:spPr>
        <p:txBody>
          <a:bodyPr wrap="square">
            <a:spAutoFit/>
          </a:bodyPr>
          <a:lstStyle/>
          <a:p>
            <a:pPr algn="l">
              <a:spcBef>
                <a:spcPts val="600"/>
              </a:spcBef>
            </a:pPr>
            <a:r>
              <a:rPr lang="zh-CN" altLang="en-US" b="1" i="0" dirty="0">
                <a:solidFill>
                  <a:srgbClr val="000000"/>
                </a:solidFill>
                <a:effectLst/>
              </a:rPr>
              <a:t>核心问题</a:t>
            </a:r>
            <a:r>
              <a:rPr lang="zh-CN" altLang="en-US" b="0" i="0" dirty="0">
                <a:effectLst/>
              </a:rPr>
              <a:t>：</a:t>
            </a:r>
            <a:r>
              <a:rPr lang="en-US" altLang="zh-CN" b="0" i="0" dirty="0">
                <a:effectLst/>
              </a:rPr>
              <a:t>LLM</a:t>
            </a:r>
            <a:r>
              <a:rPr lang="zh-CN" altLang="en-US" b="0" i="0" dirty="0">
                <a:effectLst/>
              </a:rPr>
              <a:t>虽然能力强大</a:t>
            </a:r>
            <a:r>
              <a:rPr lang="zh-CN" altLang="en-US" dirty="0"/>
              <a:t>，</a:t>
            </a:r>
            <a:r>
              <a:rPr lang="zh-CN" altLang="en-US" b="0" i="0" dirty="0">
                <a:effectLst/>
              </a:rPr>
              <a:t>但本质是 “静态的”。</a:t>
            </a:r>
            <a:br>
              <a:rPr lang="zh-CN" altLang="en-US" dirty="0"/>
            </a:br>
            <a:r>
              <a:rPr lang="zh-CN" altLang="en-US" b="0" i="0" dirty="0">
                <a:effectLst/>
              </a:rPr>
              <a:t>这意味着它们训练完成后，</a:t>
            </a:r>
            <a:r>
              <a:rPr lang="zh-CN" altLang="en-US" b="1" i="0" dirty="0">
                <a:solidFill>
                  <a:srgbClr val="000000"/>
                </a:solidFill>
                <a:effectLst/>
              </a:rPr>
              <a:t>无法通过调整自身权重来适配新任务、新知识或新示例</a:t>
            </a:r>
            <a:r>
              <a:rPr lang="zh-CN" altLang="en-US" b="0" i="0" dirty="0">
                <a:effectLst/>
              </a:rPr>
              <a:t>。</a:t>
            </a:r>
            <a:endParaRPr lang="en-US" altLang="zh-CN" b="0" i="0" dirty="0">
              <a:effectLst/>
            </a:endParaRPr>
          </a:p>
          <a:p>
            <a:pPr algn="l">
              <a:spcBef>
                <a:spcPts val="600"/>
              </a:spcBef>
            </a:pPr>
            <a:endParaRPr lang="en-US" altLang="zh-CN" b="0" i="0" dirty="0">
              <a:effectLst/>
            </a:endParaRPr>
          </a:p>
          <a:p>
            <a:pPr algn="l"/>
            <a:r>
              <a:rPr lang="zh-CN" altLang="en-US" b="0" i="0" dirty="0">
                <a:effectLst/>
              </a:rPr>
              <a:t>例如：</a:t>
            </a:r>
            <a:endParaRPr lang="en-US" altLang="zh-CN" b="0" i="0" dirty="0">
              <a:effectLst/>
            </a:endParaRPr>
          </a:p>
          <a:p>
            <a:pPr marL="285750" indent="-285750" algn="l">
              <a:lnSpc>
                <a:spcPct val="150000"/>
              </a:lnSpc>
              <a:buFont typeface="Arial" panose="020B0604020202020204" pitchFamily="34" charset="0"/>
              <a:buChar char="•"/>
            </a:pPr>
            <a:r>
              <a:rPr lang="zh-CN" altLang="en-US" b="0" i="0" dirty="0">
                <a:effectLst/>
              </a:rPr>
              <a:t>接触到新的事实性知识时，无法将这些知识 “固化” 到权重中，只能依赖上下文临时记忆；</a:t>
            </a:r>
          </a:p>
          <a:p>
            <a:pPr marL="285750" indent="-285750" algn="l">
              <a:lnSpc>
                <a:spcPct val="150000"/>
              </a:lnSpc>
              <a:buFont typeface="Arial" panose="020B0604020202020204" pitchFamily="34" charset="0"/>
              <a:buChar char="•"/>
            </a:pPr>
            <a:r>
              <a:rPr lang="zh-CN" altLang="en-US" b="0" i="0" dirty="0">
                <a:effectLst/>
              </a:rPr>
              <a:t>面对少量示例（少样本场景）时，无法自主设计策略来高效利用这些示例进行学习</a:t>
            </a:r>
          </a:p>
        </p:txBody>
      </p:sp>
      <p:sp>
        <p:nvSpPr>
          <p:cNvPr id="8" name="文本框 7">
            <a:extLst>
              <a:ext uri="{FF2B5EF4-FFF2-40B4-BE49-F238E27FC236}">
                <a16:creationId xmlns:a16="http://schemas.microsoft.com/office/drawing/2014/main" id="{D1CFA5A2-891F-426E-9C0E-FD9DFCFC0F13}"/>
              </a:ext>
            </a:extLst>
          </p:cNvPr>
          <p:cNvSpPr txBox="1"/>
          <p:nvPr/>
        </p:nvSpPr>
        <p:spPr>
          <a:xfrm>
            <a:off x="1466850" y="3578768"/>
            <a:ext cx="7126514" cy="1711944"/>
          </a:xfrm>
          <a:prstGeom prst="rect">
            <a:avLst/>
          </a:prstGeom>
          <a:noFill/>
        </p:spPr>
        <p:txBody>
          <a:bodyPr wrap="square">
            <a:spAutoFit/>
          </a:bodyPr>
          <a:lstStyle/>
          <a:p>
            <a:pPr>
              <a:lnSpc>
                <a:spcPct val="150000"/>
              </a:lnSpc>
            </a:pPr>
            <a:r>
              <a:rPr lang="zh-CN" altLang="en-US" b="0" i="0" dirty="0">
                <a:effectLst/>
                <a:latin typeface="Inter"/>
              </a:rPr>
              <a:t> </a:t>
            </a:r>
            <a:r>
              <a:rPr lang="en-US" altLang="zh-CN" b="0" i="0" dirty="0">
                <a:effectLst/>
                <a:latin typeface="Inter"/>
              </a:rPr>
              <a:t>SEAL(</a:t>
            </a:r>
            <a:r>
              <a:rPr lang="en-US" altLang="zh-CN" dirty="0"/>
              <a:t>Self-Adapting LLMs) </a:t>
            </a:r>
            <a:r>
              <a:rPr lang="en-US" altLang="zh-CN" b="0" i="0" dirty="0">
                <a:effectLst/>
                <a:latin typeface="Inter"/>
              </a:rPr>
              <a:t> </a:t>
            </a:r>
            <a:r>
              <a:rPr lang="zh-CN" altLang="en-US" b="0" i="0" dirty="0">
                <a:effectLst/>
                <a:latin typeface="Inter"/>
              </a:rPr>
              <a:t>：</a:t>
            </a:r>
            <a:r>
              <a:rPr lang="zh-CN" altLang="en-US" b="1" i="0" dirty="0">
                <a:solidFill>
                  <a:srgbClr val="000000"/>
                </a:solidFill>
                <a:effectLst/>
                <a:latin typeface="Inter"/>
              </a:rPr>
              <a:t>让模型自主控制适配过程</a:t>
            </a:r>
            <a:r>
              <a:rPr lang="zh-CN" altLang="en-US" b="0" i="0" dirty="0">
                <a:effectLst/>
                <a:latin typeface="Inter"/>
              </a:rPr>
              <a:t>：</a:t>
            </a:r>
          </a:p>
          <a:p>
            <a:pPr marL="285750" indent="-285750">
              <a:lnSpc>
                <a:spcPct val="150000"/>
              </a:lnSpc>
              <a:buFont typeface="Arial" panose="020B0604020202020204" pitchFamily="34" charset="0"/>
              <a:buChar char="•"/>
            </a:pPr>
            <a:r>
              <a:rPr lang="zh-CN" altLang="en-US" dirty="0">
                <a:solidFill>
                  <a:srgbClr val="000000"/>
                </a:solidFill>
                <a:latin typeface="Inter"/>
              </a:rPr>
              <a:t>就像人类通过 “整理笔记、设计学习方法” 来高效吸收知识一样，</a:t>
            </a:r>
            <a:r>
              <a:rPr lang="en-US" altLang="zh-CN" dirty="0">
                <a:solidFill>
                  <a:srgbClr val="000000"/>
                </a:solidFill>
                <a:latin typeface="Inter"/>
              </a:rPr>
              <a:t>SEAL </a:t>
            </a:r>
            <a:r>
              <a:rPr lang="zh-CN" altLang="en-US" dirty="0">
                <a:solidFill>
                  <a:srgbClr val="000000"/>
                </a:solidFill>
                <a:latin typeface="Inter"/>
              </a:rPr>
              <a:t>让模型学会 “为自己设计学习方案”</a:t>
            </a:r>
            <a:r>
              <a:rPr lang="en-US" altLang="zh-CN" dirty="0">
                <a:solidFill>
                  <a:srgbClr val="000000"/>
                </a:solidFill>
                <a:latin typeface="Inter"/>
              </a:rPr>
              <a:t>,</a:t>
            </a:r>
            <a:r>
              <a:rPr lang="zh-CN" altLang="en-US" dirty="0">
                <a:solidFill>
                  <a:srgbClr val="000000"/>
                </a:solidFill>
                <a:latin typeface="Inter"/>
              </a:rPr>
              <a:t>自己根据训练数据进行自编辑来微调自己，并通过强化学习优化自编辑方案。</a:t>
            </a:r>
          </a:p>
        </p:txBody>
      </p:sp>
      <p:sp>
        <p:nvSpPr>
          <p:cNvPr id="6" name="箭头: 下 5">
            <a:extLst>
              <a:ext uri="{FF2B5EF4-FFF2-40B4-BE49-F238E27FC236}">
                <a16:creationId xmlns:a16="http://schemas.microsoft.com/office/drawing/2014/main" id="{FFF27BCA-88D2-4EAB-9F6F-BBB2AA5AD77D}"/>
              </a:ext>
            </a:extLst>
          </p:cNvPr>
          <p:cNvSpPr/>
          <p:nvPr/>
        </p:nvSpPr>
        <p:spPr>
          <a:xfrm>
            <a:off x="4225925" y="3136900"/>
            <a:ext cx="355600" cy="292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84892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FC9D4-28E1-D612-8457-1EB83B680D62}"/>
            </a:ext>
          </a:extLst>
        </p:cNvPr>
        <p:cNvGrpSpPr/>
        <p:nvPr/>
      </p:nvGrpSpPr>
      <p:grpSpPr>
        <a:xfrm>
          <a:off x="0" y="0"/>
          <a:ext cx="0" cy="0"/>
          <a:chOff x="0" y="0"/>
          <a:chExt cx="0" cy="0"/>
        </a:xfrm>
      </p:grpSpPr>
      <p:graphicFrame>
        <p:nvGraphicFramePr>
          <p:cNvPr id="3" name="表格 4">
            <a:extLst>
              <a:ext uri="{FF2B5EF4-FFF2-40B4-BE49-F238E27FC236}">
                <a16:creationId xmlns:a16="http://schemas.microsoft.com/office/drawing/2014/main" id="{3583B640-49FC-8631-14E5-7C9EF69C3242}"/>
              </a:ext>
            </a:extLst>
          </p:cNvPr>
          <p:cNvGraphicFramePr>
            <a:graphicFrameLocks noGrp="1"/>
          </p:cNvGraphicFramePr>
          <p:nvPr/>
        </p:nvGraphicFramePr>
        <p:xfrm>
          <a:off x="1223962" y="1874520"/>
          <a:ext cx="8127999" cy="31089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83920648"/>
                    </a:ext>
                  </a:extLst>
                </a:gridCol>
                <a:gridCol w="2709333">
                  <a:extLst>
                    <a:ext uri="{9D8B030D-6E8A-4147-A177-3AD203B41FA5}">
                      <a16:colId xmlns:a16="http://schemas.microsoft.com/office/drawing/2014/main" val="467474226"/>
                    </a:ext>
                  </a:extLst>
                </a:gridCol>
                <a:gridCol w="2709333">
                  <a:extLst>
                    <a:ext uri="{9D8B030D-6E8A-4147-A177-3AD203B41FA5}">
                      <a16:colId xmlns:a16="http://schemas.microsoft.com/office/drawing/2014/main" val="3294425984"/>
                    </a:ext>
                  </a:extLst>
                </a:gridCol>
              </a:tblGrid>
              <a:tr h="370840">
                <a:tc>
                  <a:txBody>
                    <a:bodyPr/>
                    <a:lstStyle/>
                    <a:p>
                      <a:endParaRPr lang="zh-CN" altLang="en-US" dirty="0"/>
                    </a:p>
                  </a:txBody>
                  <a:tcPr/>
                </a:tc>
                <a:tc>
                  <a:txBody>
                    <a:bodyPr/>
                    <a:lstStyle/>
                    <a:p>
                      <a:r>
                        <a:rPr lang="en-US" altLang="zh-CN" dirty="0"/>
                        <a:t>Few-shot</a:t>
                      </a:r>
                      <a:endParaRPr lang="zh-CN" altLang="en-US" dirty="0"/>
                    </a:p>
                  </a:txBody>
                  <a:tcPr/>
                </a:tc>
                <a:tc>
                  <a:txBody>
                    <a:bodyPr/>
                    <a:lstStyle/>
                    <a:p>
                      <a:r>
                        <a:rPr lang="en-US" altLang="zh-CN" dirty="0"/>
                        <a:t>Knowledge Incorporation</a:t>
                      </a:r>
                      <a:endParaRPr lang="zh-CN" altLang="en-US" dirty="0"/>
                    </a:p>
                  </a:txBody>
                  <a:tcPr/>
                </a:tc>
                <a:extLst>
                  <a:ext uri="{0D108BD9-81ED-4DB2-BD59-A6C34878D82A}">
                    <a16:rowId xmlns:a16="http://schemas.microsoft.com/office/drawing/2014/main" val="1667842873"/>
                  </a:ext>
                </a:extLst>
              </a:tr>
              <a:tr h="370840">
                <a:tc>
                  <a:txBody>
                    <a:bodyPr/>
                    <a:lstStyle/>
                    <a:p>
                      <a:r>
                        <a:rPr lang="zh-CN" altLang="en-US" dirty="0"/>
                        <a:t>模型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Llama-3.2-1B-Instruct</a:t>
                      </a:r>
                      <a:endParaRPr lang="zh-CN" altLang="en-US" dirty="0"/>
                    </a:p>
                    <a:p>
                      <a:endParaRPr lang="zh-CN" altLang="en-US" dirty="0"/>
                    </a:p>
                  </a:txBody>
                  <a:tcPr/>
                </a:tc>
                <a:tc>
                  <a:txBody>
                    <a:bodyPr/>
                    <a:lstStyle/>
                    <a:p>
                      <a:r>
                        <a:rPr lang="en-US" altLang="zh-CN" dirty="0"/>
                        <a:t>Qwen2.5-7B</a:t>
                      </a:r>
                      <a:endParaRPr lang="zh-CN" altLang="en-US" dirty="0"/>
                    </a:p>
                  </a:txBody>
                  <a:tcPr/>
                </a:tc>
                <a:extLst>
                  <a:ext uri="{0D108BD9-81ED-4DB2-BD59-A6C34878D82A}">
                    <a16:rowId xmlns:a16="http://schemas.microsoft.com/office/drawing/2014/main" val="3552664083"/>
                  </a:ext>
                </a:extLst>
              </a:tr>
              <a:tr h="370840">
                <a:tc>
                  <a:txBody>
                    <a:bodyPr/>
                    <a:lstStyle/>
                    <a:p>
                      <a:r>
                        <a:rPr lang="zh-CN" altLang="en-US" dirty="0"/>
                        <a:t>数据</a:t>
                      </a:r>
                    </a:p>
                  </a:txBody>
                  <a:tcPr/>
                </a:tc>
                <a:tc>
                  <a:txBody>
                    <a:bodyPr/>
                    <a:lstStyle/>
                    <a:p>
                      <a:r>
                        <a:rPr lang="en-US" altLang="zh-CN" dirty="0"/>
                        <a:t>ARC tasks</a:t>
                      </a:r>
                    </a:p>
                    <a:p>
                      <a:r>
                        <a:rPr lang="en-US" altLang="zh-CN" dirty="0"/>
                        <a:t>:11 tasks from the ARC training set and 8 from the evaluation set</a:t>
                      </a:r>
                      <a:endParaRPr lang="zh-CN" altLang="en-US" dirty="0"/>
                    </a:p>
                  </a:txBody>
                  <a:tcPr/>
                </a:tc>
                <a:tc>
                  <a:txBody>
                    <a:bodyPr/>
                    <a:lstStyle/>
                    <a:p>
                      <a:r>
                        <a:rPr lang="en-US" altLang="zh-CN" dirty="0" err="1"/>
                        <a:t>SQuAD</a:t>
                      </a:r>
                      <a:r>
                        <a:rPr lang="en-US" altLang="zh-CN" dirty="0"/>
                        <a:t> dataset</a:t>
                      </a:r>
                      <a:endParaRPr lang="zh-CN" altLang="en-US" dirty="0"/>
                    </a:p>
                  </a:txBody>
                  <a:tcPr/>
                </a:tc>
                <a:extLst>
                  <a:ext uri="{0D108BD9-81ED-4DB2-BD59-A6C34878D82A}">
                    <a16:rowId xmlns:a16="http://schemas.microsoft.com/office/drawing/2014/main" val="4211245286"/>
                  </a:ext>
                </a:extLst>
              </a:tr>
              <a:tr h="370840">
                <a:tc>
                  <a:txBody>
                    <a:bodyPr/>
                    <a:lstStyle/>
                    <a:p>
                      <a:r>
                        <a:rPr lang="zh-CN" altLang="en-US" dirty="0"/>
                        <a:t>卡</a:t>
                      </a:r>
                    </a:p>
                  </a:txBody>
                  <a:tcPr/>
                </a:tc>
                <a:tc>
                  <a:txBody>
                    <a:bodyPr/>
                    <a:lstStyle/>
                    <a:p>
                      <a:r>
                        <a:rPr lang="pt-BR" altLang="zh-CN" dirty="0"/>
                        <a:t>a single A100, H100, or H200</a:t>
                      </a:r>
                      <a:endParaRPr lang="zh-CN" altLang="en-US" dirty="0"/>
                    </a:p>
                  </a:txBody>
                  <a:tcPr/>
                </a:tc>
                <a:tc>
                  <a:txBody>
                    <a:bodyPr/>
                    <a:lstStyle/>
                    <a:p>
                      <a:r>
                        <a:rPr lang="en-US" altLang="zh-CN" dirty="0"/>
                        <a:t>2×H100 or 2×H200</a:t>
                      </a:r>
                      <a:endParaRPr lang="zh-CN" altLang="en-US" dirty="0"/>
                    </a:p>
                  </a:txBody>
                  <a:tcPr/>
                </a:tc>
                <a:extLst>
                  <a:ext uri="{0D108BD9-81ED-4DB2-BD59-A6C34878D82A}">
                    <a16:rowId xmlns:a16="http://schemas.microsoft.com/office/drawing/2014/main" val="3169791710"/>
                  </a:ext>
                </a:extLst>
              </a:tr>
            </a:tbl>
          </a:graphicData>
        </a:graphic>
      </p:graphicFrame>
    </p:spTree>
    <p:extLst>
      <p:ext uri="{BB962C8B-B14F-4D97-AF65-F5344CB8AC3E}">
        <p14:creationId xmlns:p14="http://schemas.microsoft.com/office/powerpoint/2010/main" val="2019360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40A6E96-036F-4D4B-BD14-91D23F501636}"/>
              </a:ext>
            </a:extLst>
          </p:cNvPr>
          <p:cNvPicPr>
            <a:picLocks noChangeAspect="1"/>
          </p:cNvPicPr>
          <p:nvPr/>
        </p:nvPicPr>
        <p:blipFill>
          <a:blip r:embed="rId2"/>
          <a:stretch>
            <a:fillRect/>
          </a:stretch>
        </p:blipFill>
        <p:spPr>
          <a:xfrm>
            <a:off x="1837730" y="956917"/>
            <a:ext cx="8516539" cy="4944165"/>
          </a:xfrm>
          <a:prstGeom prst="rect">
            <a:avLst/>
          </a:prstGeom>
        </p:spPr>
      </p:pic>
    </p:spTree>
    <p:extLst>
      <p:ext uri="{BB962C8B-B14F-4D97-AF65-F5344CB8AC3E}">
        <p14:creationId xmlns:p14="http://schemas.microsoft.com/office/powerpoint/2010/main" val="2428002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77AACBE8-B38E-46E5-9776-81C356BA5569}"/>
              </a:ext>
            </a:extLst>
          </p:cNvPr>
          <p:cNvPicPr>
            <a:picLocks noChangeAspect="1"/>
          </p:cNvPicPr>
          <p:nvPr/>
        </p:nvPicPr>
        <p:blipFill>
          <a:blip r:embed="rId2"/>
          <a:stretch>
            <a:fillRect/>
          </a:stretch>
        </p:blipFill>
        <p:spPr>
          <a:xfrm>
            <a:off x="1414462" y="1321475"/>
            <a:ext cx="9011908" cy="3620005"/>
          </a:xfrm>
          <a:prstGeom prst="rect">
            <a:avLst/>
          </a:prstGeom>
        </p:spPr>
      </p:pic>
    </p:spTree>
    <p:extLst>
      <p:ext uri="{BB962C8B-B14F-4D97-AF65-F5344CB8AC3E}">
        <p14:creationId xmlns:p14="http://schemas.microsoft.com/office/powerpoint/2010/main" val="2489768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2F3AB04-A481-489C-97CE-FF361B393C4A}"/>
              </a:ext>
            </a:extLst>
          </p:cNvPr>
          <p:cNvPicPr>
            <a:picLocks noChangeAspect="1"/>
          </p:cNvPicPr>
          <p:nvPr/>
        </p:nvPicPr>
        <p:blipFill>
          <a:blip r:embed="rId2"/>
          <a:stretch>
            <a:fillRect/>
          </a:stretch>
        </p:blipFill>
        <p:spPr>
          <a:xfrm>
            <a:off x="1761105" y="999768"/>
            <a:ext cx="7306695" cy="5106113"/>
          </a:xfrm>
          <a:prstGeom prst="rect">
            <a:avLst/>
          </a:prstGeom>
        </p:spPr>
      </p:pic>
    </p:spTree>
    <p:extLst>
      <p:ext uri="{BB962C8B-B14F-4D97-AF65-F5344CB8AC3E}">
        <p14:creationId xmlns:p14="http://schemas.microsoft.com/office/powerpoint/2010/main" val="1559944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4C42E3B-2B79-35D4-FB7A-21279B055F74}"/>
              </a:ext>
            </a:extLst>
          </p:cNvPr>
          <p:cNvSpPr txBox="1"/>
          <p:nvPr/>
        </p:nvSpPr>
        <p:spPr>
          <a:xfrm>
            <a:off x="264112" y="342352"/>
            <a:ext cx="7597188" cy="338554"/>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1. </a:t>
            </a:r>
            <a:r>
              <a:rPr lang="zh-CN" altLang="en-US" sz="1600" dirty="0">
                <a:latin typeface="Times New Roman" panose="02020603050405020304" pitchFamily="18" charset="0"/>
                <a:cs typeface="Times New Roman" panose="02020603050405020304" pitchFamily="18" charset="0"/>
              </a:rPr>
              <a:t>Train the base model on 12 problems from ARC train set（</a:t>
            </a:r>
            <a:r>
              <a:rPr lang="en-US" altLang="zh-CN" sz="1600" dirty="0">
                <a:latin typeface="Times New Roman" panose="02020603050405020304" pitchFamily="18" charset="0"/>
                <a:cs typeface="Times New Roman" panose="02020603050405020304" pitchFamily="18" charset="0"/>
              </a:rPr>
              <a:t>1.5h</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内存占用大</a:t>
            </a:r>
          </a:p>
        </p:txBody>
      </p:sp>
      <p:sp>
        <p:nvSpPr>
          <p:cNvPr id="5" name="文本框 4">
            <a:extLst>
              <a:ext uri="{FF2B5EF4-FFF2-40B4-BE49-F238E27FC236}">
                <a16:creationId xmlns:a16="http://schemas.microsoft.com/office/drawing/2014/main" id="{E8841D68-39F7-624C-56F9-7CF404DADDF9}"/>
              </a:ext>
            </a:extLst>
          </p:cNvPr>
          <p:cNvSpPr txBox="1"/>
          <p:nvPr/>
        </p:nvSpPr>
        <p:spPr>
          <a:xfrm>
            <a:off x="326256" y="886119"/>
            <a:ext cx="6094520" cy="338554"/>
          </a:xfrm>
          <a:prstGeom prst="rect">
            <a:avLst/>
          </a:prstGeom>
          <a:noFill/>
        </p:spPr>
        <p:txBody>
          <a:bodyPr wrap="square">
            <a:spAutoFit/>
          </a:bodyPr>
          <a:lstStyle/>
          <a:p>
            <a:r>
              <a:rPr lang="en-US" altLang="zh-CN" sz="1600" b="1" dirty="0">
                <a:latin typeface="Times New Roman" panose="02020603050405020304" pitchFamily="18" charset="0"/>
                <a:cs typeface="Times New Roman" panose="02020603050405020304" pitchFamily="18" charset="0"/>
              </a:rPr>
              <a:t>2. </a:t>
            </a:r>
            <a:r>
              <a:rPr lang="zh-CN" altLang="en-US" sz="1600" b="1" dirty="0">
                <a:latin typeface="Times New Roman" panose="02020603050405020304" pitchFamily="18" charset="0"/>
                <a:cs typeface="Times New Roman" panose="02020603050405020304" pitchFamily="18" charset="0"/>
              </a:rPr>
              <a:t>Evaluate the trained LoRAs from iteration 1（</a:t>
            </a:r>
            <a:r>
              <a:rPr lang="en-US" altLang="zh-CN" sz="1600" b="1" dirty="0">
                <a:latin typeface="Times New Roman" panose="02020603050405020304" pitchFamily="18" charset="0"/>
                <a:cs typeface="Times New Roman" panose="02020603050405020304" pitchFamily="18" charset="0"/>
              </a:rPr>
              <a:t>1h</a:t>
            </a:r>
            <a:r>
              <a:rPr lang="zh-CN" altLang="en-US" sz="1600" b="1" dirty="0">
                <a:latin typeface="Times New Roman" panose="02020603050405020304" pitchFamily="18" charset="0"/>
                <a:cs typeface="Times New Roman" panose="02020603050405020304" pitchFamily="18" charset="0"/>
              </a:rPr>
              <a:t>）</a:t>
            </a:r>
          </a:p>
        </p:txBody>
      </p:sp>
      <p:sp>
        <p:nvSpPr>
          <p:cNvPr id="7" name="文本框 6">
            <a:extLst>
              <a:ext uri="{FF2B5EF4-FFF2-40B4-BE49-F238E27FC236}">
                <a16:creationId xmlns:a16="http://schemas.microsoft.com/office/drawing/2014/main" id="{083414C5-54B2-DB62-6C3A-8FAEEBE9C0C2}"/>
              </a:ext>
            </a:extLst>
          </p:cNvPr>
          <p:cNvSpPr txBox="1"/>
          <p:nvPr/>
        </p:nvSpPr>
        <p:spPr>
          <a:xfrm>
            <a:off x="264112" y="1489375"/>
            <a:ext cx="6094520" cy="338554"/>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3. </a:t>
            </a:r>
            <a:r>
              <a:rPr lang="zh-CN" altLang="en-US" sz="1600" dirty="0">
                <a:latin typeface="Times New Roman" panose="02020603050405020304" pitchFamily="18" charset="0"/>
                <a:cs typeface="Times New Roman" panose="02020603050405020304" pitchFamily="18" charset="0"/>
              </a:rPr>
              <a:t>Run RestEM training for 8 epochs</a:t>
            </a:r>
          </a:p>
        </p:txBody>
      </p:sp>
      <p:graphicFrame>
        <p:nvGraphicFramePr>
          <p:cNvPr id="8" name="表格 7">
            <a:extLst>
              <a:ext uri="{FF2B5EF4-FFF2-40B4-BE49-F238E27FC236}">
                <a16:creationId xmlns:a16="http://schemas.microsoft.com/office/drawing/2014/main" id="{435906B0-52CB-940A-AC68-19A2296EE2F6}"/>
              </a:ext>
            </a:extLst>
          </p:cNvPr>
          <p:cNvGraphicFramePr>
            <a:graphicFrameLocks noGrp="1"/>
          </p:cNvGraphicFramePr>
          <p:nvPr>
            <p:extLst>
              <p:ext uri="{D42A27DB-BD31-4B8C-83A1-F6EECF244321}">
                <p14:modId xmlns:p14="http://schemas.microsoft.com/office/powerpoint/2010/main" val="3918202035"/>
              </p:ext>
            </p:extLst>
          </p:nvPr>
        </p:nvGraphicFramePr>
        <p:xfrm>
          <a:off x="4851990" y="1224673"/>
          <a:ext cx="7013754" cy="4260949"/>
        </p:xfrm>
        <a:graphic>
          <a:graphicData uri="http://schemas.openxmlformats.org/drawingml/2006/table">
            <a:tbl>
              <a:tblPr/>
              <a:tblGrid>
                <a:gridCol w="389653">
                  <a:extLst>
                    <a:ext uri="{9D8B030D-6E8A-4147-A177-3AD203B41FA5}">
                      <a16:colId xmlns:a16="http://schemas.microsoft.com/office/drawing/2014/main" val="1387384526"/>
                    </a:ext>
                  </a:extLst>
                </a:gridCol>
                <a:gridCol w="389653">
                  <a:extLst>
                    <a:ext uri="{9D8B030D-6E8A-4147-A177-3AD203B41FA5}">
                      <a16:colId xmlns:a16="http://schemas.microsoft.com/office/drawing/2014/main" val="3807261975"/>
                    </a:ext>
                  </a:extLst>
                </a:gridCol>
                <a:gridCol w="389653">
                  <a:extLst>
                    <a:ext uri="{9D8B030D-6E8A-4147-A177-3AD203B41FA5}">
                      <a16:colId xmlns:a16="http://schemas.microsoft.com/office/drawing/2014/main" val="2086726175"/>
                    </a:ext>
                  </a:extLst>
                </a:gridCol>
                <a:gridCol w="389653">
                  <a:extLst>
                    <a:ext uri="{9D8B030D-6E8A-4147-A177-3AD203B41FA5}">
                      <a16:colId xmlns:a16="http://schemas.microsoft.com/office/drawing/2014/main" val="665431739"/>
                    </a:ext>
                  </a:extLst>
                </a:gridCol>
                <a:gridCol w="389653">
                  <a:extLst>
                    <a:ext uri="{9D8B030D-6E8A-4147-A177-3AD203B41FA5}">
                      <a16:colId xmlns:a16="http://schemas.microsoft.com/office/drawing/2014/main" val="1210778862"/>
                    </a:ext>
                  </a:extLst>
                </a:gridCol>
                <a:gridCol w="389653">
                  <a:extLst>
                    <a:ext uri="{9D8B030D-6E8A-4147-A177-3AD203B41FA5}">
                      <a16:colId xmlns:a16="http://schemas.microsoft.com/office/drawing/2014/main" val="2482990792"/>
                    </a:ext>
                  </a:extLst>
                </a:gridCol>
                <a:gridCol w="389653">
                  <a:extLst>
                    <a:ext uri="{9D8B030D-6E8A-4147-A177-3AD203B41FA5}">
                      <a16:colId xmlns:a16="http://schemas.microsoft.com/office/drawing/2014/main" val="1128694391"/>
                    </a:ext>
                  </a:extLst>
                </a:gridCol>
                <a:gridCol w="389653">
                  <a:extLst>
                    <a:ext uri="{9D8B030D-6E8A-4147-A177-3AD203B41FA5}">
                      <a16:colId xmlns:a16="http://schemas.microsoft.com/office/drawing/2014/main" val="682525047"/>
                    </a:ext>
                  </a:extLst>
                </a:gridCol>
                <a:gridCol w="389653">
                  <a:extLst>
                    <a:ext uri="{9D8B030D-6E8A-4147-A177-3AD203B41FA5}">
                      <a16:colId xmlns:a16="http://schemas.microsoft.com/office/drawing/2014/main" val="2078115388"/>
                    </a:ext>
                  </a:extLst>
                </a:gridCol>
                <a:gridCol w="389653">
                  <a:extLst>
                    <a:ext uri="{9D8B030D-6E8A-4147-A177-3AD203B41FA5}">
                      <a16:colId xmlns:a16="http://schemas.microsoft.com/office/drawing/2014/main" val="2262315763"/>
                    </a:ext>
                  </a:extLst>
                </a:gridCol>
                <a:gridCol w="389653">
                  <a:extLst>
                    <a:ext uri="{9D8B030D-6E8A-4147-A177-3AD203B41FA5}">
                      <a16:colId xmlns:a16="http://schemas.microsoft.com/office/drawing/2014/main" val="3709372156"/>
                    </a:ext>
                  </a:extLst>
                </a:gridCol>
                <a:gridCol w="389653">
                  <a:extLst>
                    <a:ext uri="{9D8B030D-6E8A-4147-A177-3AD203B41FA5}">
                      <a16:colId xmlns:a16="http://schemas.microsoft.com/office/drawing/2014/main" val="1140663089"/>
                    </a:ext>
                  </a:extLst>
                </a:gridCol>
                <a:gridCol w="389653">
                  <a:extLst>
                    <a:ext uri="{9D8B030D-6E8A-4147-A177-3AD203B41FA5}">
                      <a16:colId xmlns:a16="http://schemas.microsoft.com/office/drawing/2014/main" val="1887590061"/>
                    </a:ext>
                  </a:extLst>
                </a:gridCol>
                <a:gridCol w="389653">
                  <a:extLst>
                    <a:ext uri="{9D8B030D-6E8A-4147-A177-3AD203B41FA5}">
                      <a16:colId xmlns:a16="http://schemas.microsoft.com/office/drawing/2014/main" val="3725109527"/>
                    </a:ext>
                  </a:extLst>
                </a:gridCol>
                <a:gridCol w="389653">
                  <a:extLst>
                    <a:ext uri="{9D8B030D-6E8A-4147-A177-3AD203B41FA5}">
                      <a16:colId xmlns:a16="http://schemas.microsoft.com/office/drawing/2014/main" val="2177783718"/>
                    </a:ext>
                  </a:extLst>
                </a:gridCol>
                <a:gridCol w="389653">
                  <a:extLst>
                    <a:ext uri="{9D8B030D-6E8A-4147-A177-3AD203B41FA5}">
                      <a16:colId xmlns:a16="http://schemas.microsoft.com/office/drawing/2014/main" val="398410544"/>
                    </a:ext>
                  </a:extLst>
                </a:gridCol>
                <a:gridCol w="389653">
                  <a:extLst>
                    <a:ext uri="{9D8B030D-6E8A-4147-A177-3AD203B41FA5}">
                      <a16:colId xmlns:a16="http://schemas.microsoft.com/office/drawing/2014/main" val="3769950030"/>
                    </a:ext>
                  </a:extLst>
                </a:gridCol>
                <a:gridCol w="389653">
                  <a:extLst>
                    <a:ext uri="{9D8B030D-6E8A-4147-A177-3AD203B41FA5}">
                      <a16:colId xmlns:a16="http://schemas.microsoft.com/office/drawing/2014/main" val="3397368530"/>
                    </a:ext>
                  </a:extLst>
                </a:gridCol>
              </a:tblGrid>
              <a:tr h="610269">
                <a:tc>
                  <a:txBody>
                    <a:bodyPr/>
                    <a:lstStyle/>
                    <a:p>
                      <a:pPr algn="ctr" fontAlgn="ctr">
                        <a:buNone/>
                      </a:pPr>
                      <a:r>
                        <a:rPr lang="zh-CN" altLang="en-US" sz="1000" b="1" dirty="0">
                          <a:effectLst/>
                          <a:latin typeface="PingFang SC"/>
                        </a:rPr>
                        <a:t>任务</a:t>
                      </a:r>
                      <a:r>
                        <a:rPr lang="en-US" sz="1000" b="1" dirty="0">
                          <a:effectLst/>
                          <a:latin typeface="PingFang SC"/>
                        </a:rPr>
                        <a:t>ID\</a:t>
                      </a:r>
                      <a:r>
                        <a:rPr lang="zh-CN" altLang="en-US" sz="1000" b="1" dirty="0">
                          <a:effectLst/>
                          <a:latin typeface="PingFang SC"/>
                        </a:rPr>
                        <a:t>自编辑</a:t>
                      </a:r>
                      <a:endParaRPr lang="en-US" sz="1000" b="1" dirty="0">
                        <a:effectLst/>
                        <a:latin typeface="PingFang SC"/>
                      </a:endParaRPr>
                    </a:p>
                  </a:txBody>
                  <a:tcPr marL="36161" marR="36161" marT="30134" marB="30134" anchor="ctr">
                    <a:lnL>
                      <a:noFill/>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en-US" altLang="zh-CN" sz="1000" b="1" dirty="0">
                          <a:effectLst/>
                          <a:latin typeface="PingFang SC"/>
                        </a:rPr>
                        <a:t>0</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en-US" altLang="zh-CN" sz="1000" b="1" dirty="0">
                          <a:effectLst/>
                          <a:latin typeface="PingFang SC"/>
                        </a:rPr>
                        <a:t>1</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en-US" altLang="zh-CN" sz="1000" b="1">
                          <a:effectLst/>
                          <a:latin typeface="PingFang SC"/>
                        </a:rPr>
                        <a:t>2</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en-US" altLang="zh-CN" sz="1000" b="1">
                          <a:effectLst/>
                          <a:latin typeface="PingFang SC"/>
                        </a:rPr>
                        <a:t>3</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en-US" altLang="zh-CN" sz="1000" b="1" dirty="0">
                          <a:effectLst/>
                          <a:latin typeface="PingFang SC"/>
                        </a:rPr>
                        <a:t>4</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en-US" altLang="zh-CN" sz="1000" b="1">
                          <a:effectLst/>
                          <a:latin typeface="PingFang SC"/>
                        </a:rPr>
                        <a:t>5</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en-US" altLang="zh-CN" sz="1000" b="1">
                          <a:effectLst/>
                          <a:latin typeface="PingFang SC"/>
                        </a:rPr>
                        <a:t>6</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en-US" altLang="zh-CN" sz="1000" b="1" dirty="0">
                          <a:effectLst/>
                          <a:latin typeface="PingFang SC"/>
                        </a:rPr>
                        <a:t>7</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en-US" altLang="zh-CN" sz="1000" b="1">
                          <a:effectLst/>
                          <a:latin typeface="PingFang SC"/>
                        </a:rPr>
                        <a:t>8</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en-US" altLang="zh-CN" sz="1000" b="1">
                          <a:effectLst/>
                          <a:latin typeface="PingFang SC"/>
                        </a:rPr>
                        <a:t>9</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en-US" altLang="zh-CN" sz="1000" b="1">
                          <a:effectLst/>
                          <a:latin typeface="PingFang SC"/>
                        </a:rPr>
                        <a:t>10</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en-US" altLang="zh-CN" sz="1000" b="1" dirty="0">
                          <a:effectLst/>
                          <a:latin typeface="PingFang SC"/>
                        </a:rPr>
                        <a:t>11</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en-US" altLang="zh-CN" sz="1000" b="1" dirty="0">
                          <a:effectLst/>
                          <a:latin typeface="PingFang SC"/>
                        </a:rPr>
                        <a:t>12</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en-US" altLang="zh-CN" sz="1000" b="1" dirty="0">
                          <a:effectLst/>
                          <a:latin typeface="PingFang SC"/>
                        </a:rPr>
                        <a:t>13</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en-US" altLang="zh-CN" sz="1000" b="1" dirty="0">
                          <a:effectLst/>
                          <a:latin typeface="PingFang SC"/>
                        </a:rPr>
                        <a:t>14</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zh-CN" altLang="en-US" sz="1000" b="1">
                          <a:effectLst/>
                          <a:latin typeface="PingFang SC"/>
                        </a:rPr>
                        <a:t>正确次数</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zh-CN" altLang="en-US" sz="1000" b="1" dirty="0">
                          <a:effectLst/>
                          <a:latin typeface="PingFang SC"/>
                        </a:rPr>
                        <a:t>正确率</a:t>
                      </a:r>
                    </a:p>
                  </a:txBody>
                  <a:tcPr marL="36161" marR="36161" marT="30134" marB="30134" anchor="ctr">
                    <a:lnL w="6096" cap="flat" cmpd="sng" algn="ctr">
                      <a:solidFill>
                        <a:srgbClr val="E0E0E0"/>
                      </a:solidFill>
                      <a:prstDash val="solid"/>
                      <a:round/>
                      <a:headEnd type="none" w="med" len="med"/>
                      <a:tailEnd type="none" w="med" len="med"/>
                    </a:lnL>
                    <a:lnR>
                      <a:noFill/>
                    </a:lnR>
                    <a:lnT>
                      <a:noFill/>
                    </a:lnT>
                    <a:lnB w="6096" cap="flat" cmpd="sng" algn="ctr">
                      <a:solidFill>
                        <a:srgbClr val="E0E0E0"/>
                      </a:solidFill>
                      <a:prstDash val="solid"/>
                      <a:round/>
                      <a:headEnd type="none" w="med" len="med"/>
                      <a:tailEnd type="none" w="med" len="med"/>
                    </a:lnB>
                    <a:solidFill>
                      <a:srgbClr val="EDEDED"/>
                    </a:solidFill>
                  </a:tcPr>
                </a:tc>
                <a:extLst>
                  <a:ext uri="{0D108BD9-81ED-4DB2-BD59-A6C34878D82A}">
                    <a16:rowId xmlns:a16="http://schemas.microsoft.com/office/drawing/2014/main" val="3717586770"/>
                  </a:ext>
                </a:extLst>
              </a:tr>
              <a:tr h="351397">
                <a:tc>
                  <a:txBody>
                    <a:bodyPr/>
                    <a:lstStyle/>
                    <a:p>
                      <a:pPr algn="ctr" fontAlgn="ctr">
                        <a:buNone/>
                      </a:pPr>
                      <a:r>
                        <a:rPr lang="en-US" sz="1000" b="0" dirty="0">
                          <a:effectLst/>
                          <a:latin typeface="PingFang SC"/>
                        </a:rPr>
                        <a:t>44f52bb0</a:t>
                      </a:r>
                    </a:p>
                  </a:txBody>
                  <a:tcPr marL="36161" marR="36161" marT="30134" marB="30134" anchor="ctr">
                    <a:lnL>
                      <a:noFill/>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000" b="0">
                          <a:effectLst/>
                          <a:latin typeface="PingFang SC"/>
                        </a:rPr>
                        <a:t>3</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000" b="0">
                          <a:effectLst/>
                          <a:latin typeface="PingFang SC"/>
                        </a:rPr>
                        <a:t>20.0%</a:t>
                      </a:r>
                    </a:p>
                  </a:txBody>
                  <a:tcPr marL="36161" marR="36161" marT="30134" marB="30134" anchor="ctr">
                    <a:lnL w="6096" cap="flat" cmpd="sng" algn="ctr">
                      <a:solidFill>
                        <a:srgbClr val="E0E0E0"/>
                      </a:solidFill>
                      <a:prstDash val="solid"/>
                      <a:round/>
                      <a:headEnd type="none" w="med" len="med"/>
                      <a:tailEnd type="none" w="med" len="med"/>
                    </a:lnL>
                    <a:lnR>
                      <a:noFill/>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836276407"/>
                  </a:ext>
                </a:extLst>
              </a:tr>
              <a:tr h="351397">
                <a:tc>
                  <a:txBody>
                    <a:bodyPr/>
                    <a:lstStyle/>
                    <a:p>
                      <a:pPr algn="ctr" fontAlgn="ctr">
                        <a:buNone/>
                      </a:pPr>
                      <a:r>
                        <a:rPr lang="en-US" sz="1000" b="0">
                          <a:effectLst/>
                          <a:latin typeface="PingFang SC"/>
                        </a:rPr>
                        <a:t>4be741c5</a:t>
                      </a:r>
                    </a:p>
                  </a:txBody>
                  <a:tcPr marL="36161" marR="36161" marT="30134" marB="30134" anchor="ctr">
                    <a:lnL>
                      <a:noFill/>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000" b="0">
                          <a:effectLst/>
                          <a:latin typeface="PingFang SC"/>
                        </a:rPr>
                        <a:t>0</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000" b="0">
                          <a:effectLst/>
                          <a:latin typeface="PingFang SC"/>
                        </a:rPr>
                        <a:t>0.0%</a:t>
                      </a:r>
                    </a:p>
                  </a:txBody>
                  <a:tcPr marL="36161" marR="36161" marT="30134" marB="30134" anchor="ctr">
                    <a:lnL w="6096" cap="flat" cmpd="sng" algn="ctr">
                      <a:solidFill>
                        <a:srgbClr val="E0E0E0"/>
                      </a:solidFill>
                      <a:prstDash val="solid"/>
                      <a:round/>
                      <a:headEnd type="none" w="med" len="med"/>
                      <a:tailEnd type="none" w="med" len="med"/>
                    </a:lnL>
                    <a:lnR>
                      <a:noFill/>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3548084489"/>
                  </a:ext>
                </a:extLst>
              </a:tr>
              <a:tr h="351397">
                <a:tc>
                  <a:txBody>
                    <a:bodyPr/>
                    <a:lstStyle/>
                    <a:p>
                      <a:pPr algn="ctr" fontAlgn="ctr">
                        <a:buNone/>
                      </a:pPr>
                      <a:r>
                        <a:rPr lang="en-US" sz="1000" b="0" dirty="0">
                          <a:effectLst/>
                          <a:latin typeface="PingFang SC"/>
                        </a:rPr>
                        <a:t>5582e5ca</a:t>
                      </a:r>
                    </a:p>
                  </a:txBody>
                  <a:tcPr marL="36161" marR="36161" marT="30134" marB="30134" anchor="ctr">
                    <a:lnL>
                      <a:noFill/>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000" b="0">
                          <a:effectLst/>
                          <a:latin typeface="PingFang SC"/>
                        </a:rPr>
                        <a:t>3</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000" b="0">
                          <a:effectLst/>
                          <a:latin typeface="PingFang SC"/>
                        </a:rPr>
                        <a:t>20.0%</a:t>
                      </a:r>
                    </a:p>
                  </a:txBody>
                  <a:tcPr marL="36161" marR="36161" marT="30134" marB="30134" anchor="ctr">
                    <a:lnL w="6096" cap="flat" cmpd="sng" algn="ctr">
                      <a:solidFill>
                        <a:srgbClr val="E0E0E0"/>
                      </a:solidFill>
                      <a:prstDash val="solid"/>
                      <a:round/>
                      <a:headEnd type="none" w="med" len="med"/>
                      <a:tailEnd type="none" w="med" len="med"/>
                    </a:lnL>
                    <a:lnR>
                      <a:noFill/>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1381620613"/>
                  </a:ext>
                </a:extLst>
              </a:tr>
              <a:tr h="351397">
                <a:tc>
                  <a:txBody>
                    <a:bodyPr/>
                    <a:lstStyle/>
                    <a:p>
                      <a:pPr algn="ctr" fontAlgn="ctr">
                        <a:buNone/>
                      </a:pPr>
                      <a:r>
                        <a:rPr lang="en-US" sz="1000" b="0" dirty="0">
                          <a:effectLst/>
                          <a:latin typeface="PingFang SC"/>
                        </a:rPr>
                        <a:t>5614dbcf</a:t>
                      </a:r>
                    </a:p>
                  </a:txBody>
                  <a:tcPr marL="36161" marR="36161" marT="30134" marB="30134" anchor="ctr">
                    <a:lnL>
                      <a:noFill/>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000" b="0">
                          <a:effectLst/>
                          <a:latin typeface="PingFang SC"/>
                        </a:rPr>
                        <a:t>6</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000" b="0">
                          <a:effectLst/>
                          <a:latin typeface="PingFang SC"/>
                        </a:rPr>
                        <a:t>40.0%</a:t>
                      </a:r>
                    </a:p>
                  </a:txBody>
                  <a:tcPr marL="36161" marR="36161" marT="30134" marB="30134" anchor="ctr">
                    <a:lnL w="6096" cap="flat" cmpd="sng" algn="ctr">
                      <a:solidFill>
                        <a:srgbClr val="E0E0E0"/>
                      </a:solidFill>
                      <a:prstDash val="solid"/>
                      <a:round/>
                      <a:headEnd type="none" w="med" len="med"/>
                      <a:tailEnd type="none" w="med" len="med"/>
                    </a:lnL>
                    <a:lnR>
                      <a:noFill/>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2252119396"/>
                  </a:ext>
                </a:extLst>
              </a:tr>
              <a:tr h="351397">
                <a:tc>
                  <a:txBody>
                    <a:bodyPr/>
                    <a:lstStyle/>
                    <a:p>
                      <a:pPr algn="ctr" fontAlgn="ctr">
                        <a:buNone/>
                      </a:pPr>
                      <a:r>
                        <a:rPr lang="en-US" sz="1000" b="0" dirty="0">
                          <a:effectLst/>
                          <a:latin typeface="PingFang SC"/>
                        </a:rPr>
                        <a:t>6150a2bd</a:t>
                      </a:r>
                    </a:p>
                  </a:txBody>
                  <a:tcPr marL="36161" marR="36161" marT="30134" marB="30134" anchor="ctr">
                    <a:lnL>
                      <a:noFill/>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000" b="0">
                          <a:effectLst/>
                          <a:latin typeface="PingFang SC"/>
                        </a:rPr>
                        <a:t>4</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000" b="0">
                          <a:effectLst/>
                          <a:latin typeface="PingFang SC"/>
                        </a:rPr>
                        <a:t>26.7%</a:t>
                      </a:r>
                    </a:p>
                  </a:txBody>
                  <a:tcPr marL="36161" marR="36161" marT="30134" marB="30134" anchor="ctr">
                    <a:lnL w="6096" cap="flat" cmpd="sng" algn="ctr">
                      <a:solidFill>
                        <a:srgbClr val="E0E0E0"/>
                      </a:solidFill>
                      <a:prstDash val="solid"/>
                      <a:round/>
                      <a:headEnd type="none" w="med" len="med"/>
                      <a:tailEnd type="none" w="med" len="med"/>
                    </a:lnL>
                    <a:lnR>
                      <a:noFill/>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1168686579"/>
                  </a:ext>
                </a:extLst>
              </a:tr>
              <a:tr h="351397">
                <a:tc>
                  <a:txBody>
                    <a:bodyPr/>
                    <a:lstStyle/>
                    <a:p>
                      <a:pPr algn="ctr" fontAlgn="ctr">
                        <a:buNone/>
                      </a:pPr>
                      <a:r>
                        <a:rPr lang="en-US" sz="1000" b="0" dirty="0">
                          <a:effectLst/>
                          <a:latin typeface="PingFang SC"/>
                        </a:rPr>
                        <a:t>67e8384a</a:t>
                      </a:r>
                    </a:p>
                  </a:txBody>
                  <a:tcPr marL="36161" marR="36161" marT="30134" marB="30134" anchor="ctr">
                    <a:lnL>
                      <a:noFill/>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000" b="0">
                          <a:effectLst/>
                          <a:latin typeface="PingFang SC"/>
                        </a:rPr>
                        <a:t>3</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000" b="0">
                          <a:effectLst/>
                          <a:latin typeface="PingFang SC"/>
                        </a:rPr>
                        <a:t>20.0%</a:t>
                      </a:r>
                    </a:p>
                  </a:txBody>
                  <a:tcPr marL="36161" marR="36161" marT="30134" marB="30134" anchor="ctr">
                    <a:lnL w="6096" cap="flat" cmpd="sng" algn="ctr">
                      <a:solidFill>
                        <a:srgbClr val="E0E0E0"/>
                      </a:solidFill>
                      <a:prstDash val="solid"/>
                      <a:round/>
                      <a:headEnd type="none" w="med" len="med"/>
                      <a:tailEnd type="none" w="med" len="med"/>
                    </a:lnL>
                    <a:lnR>
                      <a:noFill/>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3911640352"/>
                  </a:ext>
                </a:extLst>
              </a:tr>
              <a:tr h="351397">
                <a:tc>
                  <a:txBody>
                    <a:bodyPr/>
                    <a:lstStyle/>
                    <a:p>
                      <a:pPr algn="ctr" fontAlgn="ctr">
                        <a:buNone/>
                      </a:pPr>
                      <a:r>
                        <a:rPr lang="en-US" sz="1000" b="0" dirty="0">
                          <a:effectLst/>
                          <a:latin typeface="PingFang SC"/>
                        </a:rPr>
                        <a:t>6d0aefbc</a:t>
                      </a:r>
                    </a:p>
                  </a:txBody>
                  <a:tcPr marL="36161" marR="36161" marT="30134" marB="30134" anchor="ctr">
                    <a:lnL>
                      <a:noFill/>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000" b="0">
                          <a:effectLst/>
                          <a:latin typeface="PingFang SC"/>
                        </a:rPr>
                        <a:t>1</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000" b="0">
                          <a:effectLst/>
                          <a:latin typeface="PingFang SC"/>
                        </a:rPr>
                        <a:t>6.7%</a:t>
                      </a:r>
                    </a:p>
                  </a:txBody>
                  <a:tcPr marL="36161" marR="36161" marT="30134" marB="30134" anchor="ctr">
                    <a:lnL w="6096" cap="flat" cmpd="sng" algn="ctr">
                      <a:solidFill>
                        <a:srgbClr val="E0E0E0"/>
                      </a:solidFill>
                      <a:prstDash val="solid"/>
                      <a:round/>
                      <a:headEnd type="none" w="med" len="med"/>
                      <a:tailEnd type="none" w="med" len="med"/>
                    </a:lnL>
                    <a:lnR>
                      <a:noFill/>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1360291519"/>
                  </a:ext>
                </a:extLst>
              </a:tr>
              <a:tr h="351397">
                <a:tc>
                  <a:txBody>
                    <a:bodyPr/>
                    <a:lstStyle/>
                    <a:p>
                      <a:pPr algn="ctr" fontAlgn="ctr">
                        <a:buNone/>
                      </a:pPr>
                      <a:r>
                        <a:rPr lang="en-US" sz="1000" b="0" dirty="0">
                          <a:effectLst/>
                          <a:latin typeface="PingFang SC"/>
                        </a:rPr>
                        <a:t>6e02f1e3</a:t>
                      </a:r>
                    </a:p>
                  </a:txBody>
                  <a:tcPr marL="36161" marR="36161" marT="30134" marB="30134" anchor="ctr">
                    <a:lnL>
                      <a:noFill/>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000" b="0">
                          <a:effectLst/>
                          <a:latin typeface="PingFang SC"/>
                        </a:rPr>
                        <a:t>2</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000" b="0">
                          <a:effectLst/>
                          <a:latin typeface="PingFang SC"/>
                        </a:rPr>
                        <a:t>13.3%</a:t>
                      </a:r>
                    </a:p>
                  </a:txBody>
                  <a:tcPr marL="36161" marR="36161" marT="30134" marB="30134" anchor="ctr">
                    <a:lnL w="6096" cap="flat" cmpd="sng" algn="ctr">
                      <a:solidFill>
                        <a:srgbClr val="E0E0E0"/>
                      </a:solidFill>
                      <a:prstDash val="solid"/>
                      <a:round/>
                      <a:headEnd type="none" w="med" len="med"/>
                      <a:tailEnd type="none" w="med" len="med"/>
                    </a:lnL>
                    <a:lnR>
                      <a:noFill/>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1366154639"/>
                  </a:ext>
                </a:extLst>
              </a:tr>
              <a:tr h="351397">
                <a:tc>
                  <a:txBody>
                    <a:bodyPr/>
                    <a:lstStyle/>
                    <a:p>
                      <a:pPr algn="ctr" fontAlgn="ctr">
                        <a:buNone/>
                      </a:pPr>
                      <a:r>
                        <a:rPr lang="en-US" sz="1000" b="0" dirty="0">
                          <a:effectLst/>
                          <a:latin typeface="PingFang SC"/>
                        </a:rPr>
                        <a:t>8be77c9e</a:t>
                      </a:r>
                    </a:p>
                  </a:txBody>
                  <a:tcPr marL="36161" marR="36161" marT="30134" marB="30134" anchor="ctr">
                    <a:lnL>
                      <a:noFill/>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000" b="0">
                          <a:effectLst/>
                          <a:latin typeface="PingFang SC"/>
                        </a:rPr>
                        <a:t>3</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000" b="0">
                          <a:effectLst/>
                          <a:latin typeface="PingFang SC"/>
                        </a:rPr>
                        <a:t>20.0%</a:t>
                      </a:r>
                    </a:p>
                  </a:txBody>
                  <a:tcPr marL="36161" marR="36161" marT="30134" marB="30134" anchor="ctr">
                    <a:lnL w="6096" cap="flat" cmpd="sng" algn="ctr">
                      <a:solidFill>
                        <a:srgbClr val="E0E0E0"/>
                      </a:solidFill>
                      <a:prstDash val="solid"/>
                      <a:round/>
                      <a:headEnd type="none" w="med" len="med"/>
                      <a:tailEnd type="none" w="med" len="med"/>
                    </a:lnL>
                    <a:lnR>
                      <a:noFill/>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54614834"/>
                  </a:ext>
                </a:extLst>
              </a:tr>
              <a:tr h="351397">
                <a:tc>
                  <a:txBody>
                    <a:bodyPr/>
                    <a:lstStyle/>
                    <a:p>
                      <a:pPr algn="ctr" fontAlgn="ctr">
                        <a:buNone/>
                      </a:pPr>
                      <a:r>
                        <a:rPr lang="en-US" sz="1000" b="0" dirty="0">
                          <a:effectLst/>
                          <a:latin typeface="PingFang SC"/>
                        </a:rPr>
                        <a:t>8d5021e8</a:t>
                      </a:r>
                    </a:p>
                  </a:txBody>
                  <a:tcPr marL="36161" marR="36161" marT="30134" marB="30134" anchor="ctr">
                    <a:lnL>
                      <a:noFill/>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zh-CN" altLang="en-US" sz="1000" b="0">
                          <a:effectLst/>
                          <a:latin typeface="PingFang SC"/>
                        </a:rPr>
                        <a:t>❌</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en-US" altLang="zh-CN" sz="1000" b="0">
                          <a:effectLst/>
                          <a:latin typeface="PingFang SC"/>
                        </a:rPr>
                        <a:t>4</a:t>
                      </a:r>
                    </a:p>
                  </a:txBody>
                  <a:tcPr marL="36161" marR="36161" marT="30134" marB="30134"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en-US" altLang="zh-CN" sz="1000" b="0" dirty="0">
                          <a:effectLst/>
                          <a:latin typeface="PingFang SC"/>
                        </a:rPr>
                        <a:t>26.7%</a:t>
                      </a:r>
                    </a:p>
                  </a:txBody>
                  <a:tcPr marL="36161" marR="36161" marT="30134" marB="30134" anchor="ctr">
                    <a:lnL w="6096" cap="flat" cmpd="sng" algn="ctr">
                      <a:solidFill>
                        <a:srgbClr val="E0E0E0"/>
                      </a:solidFill>
                      <a:prstDash val="solid"/>
                      <a:round/>
                      <a:headEnd type="none" w="med" len="med"/>
                      <a:tailEnd type="none" w="med" len="med"/>
                    </a:lnL>
                    <a:lnR>
                      <a:noFill/>
                    </a:lnR>
                    <a:lnT w="6096" cap="flat" cmpd="sng" algn="ctr">
                      <a:solidFill>
                        <a:srgbClr val="E0E0E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047448111"/>
                  </a:ext>
                </a:extLst>
              </a:tr>
            </a:tbl>
          </a:graphicData>
        </a:graphic>
      </p:graphicFrame>
      <p:sp>
        <p:nvSpPr>
          <p:cNvPr id="10" name="文本框 9">
            <a:extLst>
              <a:ext uri="{FF2B5EF4-FFF2-40B4-BE49-F238E27FC236}">
                <a16:creationId xmlns:a16="http://schemas.microsoft.com/office/drawing/2014/main" id="{356FF7EC-73A8-1049-EE81-4EA09BE59005}"/>
              </a:ext>
            </a:extLst>
          </p:cNvPr>
          <p:cNvSpPr txBox="1"/>
          <p:nvPr/>
        </p:nvSpPr>
        <p:spPr>
          <a:xfrm>
            <a:off x="264112" y="2051623"/>
            <a:ext cx="4192478" cy="584775"/>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4. </a:t>
            </a:r>
            <a:r>
              <a:rPr lang="zh-CN" altLang="en-US" sz="1600" dirty="0">
                <a:latin typeface="Times New Roman" panose="02020603050405020304" pitchFamily="18" charset="0"/>
                <a:cs typeface="Times New Roman" panose="02020603050405020304" pitchFamily="18" charset="0"/>
              </a:rPr>
              <a:t>Generate self-edits on evaluation set using the 8-epoch RL model</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约</a:t>
            </a:r>
            <a:r>
              <a:rPr lang="en-US" altLang="zh-CN" sz="1600" dirty="0">
                <a:latin typeface="Times New Roman" panose="02020603050405020304" pitchFamily="18" charset="0"/>
                <a:cs typeface="Times New Roman" panose="02020603050405020304" pitchFamily="18" charset="0"/>
              </a:rPr>
              <a:t>1h)</a:t>
            </a:r>
            <a:endParaRPr lang="zh-CN" altLang="en-US" sz="16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C4721040-BE69-27ED-5186-51BD0CED0773}"/>
              </a:ext>
            </a:extLst>
          </p:cNvPr>
          <p:cNvSpPr txBox="1"/>
          <p:nvPr/>
        </p:nvSpPr>
        <p:spPr>
          <a:xfrm>
            <a:off x="264112" y="2805675"/>
            <a:ext cx="4361154" cy="584775"/>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5. </a:t>
            </a:r>
            <a:r>
              <a:rPr lang="zh-CN" altLang="en-US" sz="1600" dirty="0">
                <a:latin typeface="Times New Roman" panose="02020603050405020304" pitchFamily="18" charset="0"/>
                <a:cs typeface="Times New Roman" panose="02020603050405020304" pitchFamily="18" charset="0"/>
              </a:rPr>
              <a:t>Evaluate the 8-epoch RL model on the evaluation set</a:t>
            </a:r>
            <a:r>
              <a:rPr lang="en-US" altLang="zh-CN" sz="1600" dirty="0">
                <a:latin typeface="Times New Roman" panose="02020603050405020304" pitchFamily="18" charset="0"/>
                <a:cs typeface="Times New Roman" panose="02020603050405020304" pitchFamily="18" charset="0"/>
              </a:rPr>
              <a:t>(5min)</a:t>
            </a:r>
            <a:endParaRPr lang="zh-CN" altLang="en-US" sz="16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F22F4BD6-BF91-CA83-726B-84CDFFFC9553}"/>
              </a:ext>
            </a:extLst>
          </p:cNvPr>
          <p:cNvSpPr txBox="1"/>
          <p:nvPr/>
        </p:nvSpPr>
        <p:spPr>
          <a:xfrm>
            <a:off x="264112" y="3467551"/>
            <a:ext cx="4423298" cy="954107"/>
          </a:xfrm>
          <a:prstGeom prst="rect">
            <a:avLst/>
          </a:prstGeom>
          <a:noFill/>
        </p:spPr>
        <p:txBody>
          <a:bodyPr wrap="square">
            <a:spAutoFit/>
          </a:bodyPr>
          <a:lstStyle/>
          <a:p>
            <a:r>
              <a:rPr lang="zh-CN" altLang="en-US" sz="1400" dirty="0"/>
              <a:t>#评估经过 8 轮强化学习（RL）训练的 SEAL 模型（RL_trained_model_iteration_1_8_epoch）。对 9 个评估任务（--num_examples=9），每个任务生成 5 个自编辑（--n_self_edits=5）</a:t>
            </a:r>
          </a:p>
        </p:txBody>
      </p:sp>
    </p:spTree>
    <p:extLst>
      <p:ext uri="{BB962C8B-B14F-4D97-AF65-F5344CB8AC3E}">
        <p14:creationId xmlns:p14="http://schemas.microsoft.com/office/powerpoint/2010/main" val="568300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CA5E3-BB29-D92B-35CE-4CAFDD4EC0D8}"/>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9374C80A-8889-262F-06CE-A3AE40C53F10}"/>
              </a:ext>
            </a:extLst>
          </p:cNvPr>
          <p:cNvSpPr txBox="1"/>
          <p:nvPr/>
        </p:nvSpPr>
        <p:spPr>
          <a:xfrm>
            <a:off x="264112" y="342352"/>
            <a:ext cx="6094520" cy="338554"/>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1. </a:t>
            </a:r>
            <a:r>
              <a:rPr lang="zh-CN" altLang="en-US" sz="1600" dirty="0">
                <a:latin typeface="Times New Roman" panose="02020603050405020304" pitchFamily="18" charset="0"/>
                <a:cs typeface="Times New Roman" panose="02020603050405020304" pitchFamily="18" charset="0"/>
              </a:rPr>
              <a:t>Train the base model on 12 problems from ARC train set（</a:t>
            </a:r>
            <a:r>
              <a:rPr lang="en-US" altLang="zh-CN" sz="1600" dirty="0">
                <a:latin typeface="Times New Roman" panose="02020603050405020304" pitchFamily="18" charset="0"/>
                <a:cs typeface="Times New Roman" panose="02020603050405020304" pitchFamily="18" charset="0"/>
              </a:rPr>
              <a:t>1.5h</a:t>
            </a:r>
            <a:r>
              <a:rPr lang="zh-CN" altLang="en-US" sz="1600" dirty="0">
                <a:latin typeface="Times New Roman" panose="02020603050405020304" pitchFamily="18" charset="0"/>
                <a:cs typeface="Times New Roman" panose="02020603050405020304" pitchFamily="18" charset="0"/>
              </a:rPr>
              <a:t>）</a:t>
            </a:r>
          </a:p>
        </p:txBody>
      </p:sp>
      <p:sp>
        <p:nvSpPr>
          <p:cNvPr id="5" name="文本框 4">
            <a:extLst>
              <a:ext uri="{FF2B5EF4-FFF2-40B4-BE49-F238E27FC236}">
                <a16:creationId xmlns:a16="http://schemas.microsoft.com/office/drawing/2014/main" id="{B9304F07-44C9-B49A-8F2B-56B1C19A4EC6}"/>
              </a:ext>
            </a:extLst>
          </p:cNvPr>
          <p:cNvSpPr txBox="1"/>
          <p:nvPr/>
        </p:nvSpPr>
        <p:spPr>
          <a:xfrm>
            <a:off x="326256" y="886119"/>
            <a:ext cx="6094520" cy="338554"/>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2. </a:t>
            </a:r>
            <a:r>
              <a:rPr lang="zh-CN" altLang="en-US" sz="1600" dirty="0">
                <a:latin typeface="Times New Roman" panose="02020603050405020304" pitchFamily="18" charset="0"/>
                <a:cs typeface="Times New Roman" panose="02020603050405020304" pitchFamily="18" charset="0"/>
              </a:rPr>
              <a:t>Evaluate the trained LoRAs from iteration 1（</a:t>
            </a:r>
            <a:r>
              <a:rPr lang="en-US" altLang="zh-CN" sz="1600" dirty="0">
                <a:latin typeface="Times New Roman" panose="02020603050405020304" pitchFamily="18" charset="0"/>
                <a:cs typeface="Times New Roman" panose="02020603050405020304" pitchFamily="18" charset="0"/>
              </a:rPr>
              <a:t>1h</a:t>
            </a:r>
            <a:r>
              <a:rPr lang="zh-CN" altLang="en-US" sz="1600" dirty="0">
                <a:latin typeface="Times New Roman" panose="02020603050405020304" pitchFamily="18" charset="0"/>
                <a:cs typeface="Times New Roman" panose="02020603050405020304" pitchFamily="18" charset="0"/>
              </a:rPr>
              <a:t>）</a:t>
            </a:r>
          </a:p>
        </p:txBody>
      </p:sp>
      <p:sp>
        <p:nvSpPr>
          <p:cNvPr id="7" name="文本框 6">
            <a:extLst>
              <a:ext uri="{FF2B5EF4-FFF2-40B4-BE49-F238E27FC236}">
                <a16:creationId xmlns:a16="http://schemas.microsoft.com/office/drawing/2014/main" id="{A3E3CA81-62A2-9DB4-072A-ABBC9111C948}"/>
              </a:ext>
            </a:extLst>
          </p:cNvPr>
          <p:cNvSpPr txBox="1"/>
          <p:nvPr/>
        </p:nvSpPr>
        <p:spPr>
          <a:xfrm>
            <a:off x="264112" y="1489375"/>
            <a:ext cx="6094520" cy="338554"/>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3. </a:t>
            </a:r>
            <a:r>
              <a:rPr lang="zh-CN" altLang="en-US" sz="1600" dirty="0">
                <a:latin typeface="Times New Roman" panose="02020603050405020304" pitchFamily="18" charset="0"/>
                <a:cs typeface="Times New Roman" panose="02020603050405020304" pitchFamily="18" charset="0"/>
              </a:rPr>
              <a:t>Run RestEM training for 8 epochs</a:t>
            </a:r>
          </a:p>
        </p:txBody>
      </p:sp>
      <p:sp>
        <p:nvSpPr>
          <p:cNvPr id="10" name="文本框 9">
            <a:extLst>
              <a:ext uri="{FF2B5EF4-FFF2-40B4-BE49-F238E27FC236}">
                <a16:creationId xmlns:a16="http://schemas.microsoft.com/office/drawing/2014/main" id="{D96AD3B9-CACC-BAAB-068A-6B5B22948755}"/>
              </a:ext>
            </a:extLst>
          </p:cNvPr>
          <p:cNvSpPr txBox="1"/>
          <p:nvPr/>
        </p:nvSpPr>
        <p:spPr>
          <a:xfrm>
            <a:off x="264112" y="2051623"/>
            <a:ext cx="4192478" cy="584775"/>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4. </a:t>
            </a:r>
            <a:r>
              <a:rPr lang="zh-CN" altLang="en-US" sz="1600" dirty="0">
                <a:latin typeface="Times New Roman" panose="02020603050405020304" pitchFamily="18" charset="0"/>
                <a:cs typeface="Times New Roman" panose="02020603050405020304" pitchFamily="18" charset="0"/>
              </a:rPr>
              <a:t>Generate self-edits on evaluation set using the 8-epoch RL model</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约</a:t>
            </a:r>
            <a:r>
              <a:rPr lang="en-US" altLang="zh-CN" sz="1600" dirty="0">
                <a:latin typeface="Times New Roman" panose="02020603050405020304" pitchFamily="18" charset="0"/>
                <a:cs typeface="Times New Roman" panose="02020603050405020304" pitchFamily="18" charset="0"/>
              </a:rPr>
              <a:t>1h)</a:t>
            </a:r>
            <a:endParaRPr lang="zh-CN" altLang="en-US" sz="16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07944EE7-A66B-E968-96B3-746C5C803C4A}"/>
              </a:ext>
            </a:extLst>
          </p:cNvPr>
          <p:cNvSpPr txBox="1"/>
          <p:nvPr/>
        </p:nvSpPr>
        <p:spPr>
          <a:xfrm>
            <a:off x="264112" y="2805675"/>
            <a:ext cx="4361154" cy="584775"/>
          </a:xfrm>
          <a:prstGeom prst="rect">
            <a:avLst/>
          </a:prstGeom>
          <a:noFill/>
        </p:spPr>
        <p:txBody>
          <a:bodyPr wrap="square">
            <a:spAutoFit/>
          </a:bodyPr>
          <a:lstStyle/>
          <a:p>
            <a:r>
              <a:rPr lang="en-US" altLang="zh-CN" sz="1600" b="1" dirty="0">
                <a:latin typeface="Times New Roman" panose="02020603050405020304" pitchFamily="18" charset="0"/>
                <a:cs typeface="Times New Roman" panose="02020603050405020304" pitchFamily="18" charset="0"/>
              </a:rPr>
              <a:t>5. </a:t>
            </a:r>
            <a:r>
              <a:rPr lang="zh-CN" altLang="en-US" sz="1600" b="1" dirty="0">
                <a:latin typeface="Times New Roman" panose="02020603050405020304" pitchFamily="18" charset="0"/>
                <a:cs typeface="Times New Roman" panose="02020603050405020304" pitchFamily="18" charset="0"/>
              </a:rPr>
              <a:t>Evaluate the 8-epoch RL model on the evaluation set</a:t>
            </a:r>
            <a:r>
              <a:rPr lang="en-US" altLang="zh-CN" sz="1600" b="1" dirty="0">
                <a:latin typeface="Times New Roman" panose="02020603050405020304" pitchFamily="18" charset="0"/>
                <a:cs typeface="Times New Roman" panose="02020603050405020304" pitchFamily="18" charset="0"/>
              </a:rPr>
              <a:t>(5min)</a:t>
            </a:r>
            <a:endParaRPr lang="zh-CN" altLang="en-US" sz="16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F787B84C-A72E-A740-66D3-BD2C9CF3D5EE}"/>
              </a:ext>
            </a:extLst>
          </p:cNvPr>
          <p:cNvSpPr txBox="1"/>
          <p:nvPr/>
        </p:nvSpPr>
        <p:spPr>
          <a:xfrm>
            <a:off x="264112" y="3467551"/>
            <a:ext cx="4423298" cy="954107"/>
          </a:xfrm>
          <a:prstGeom prst="rect">
            <a:avLst/>
          </a:prstGeom>
          <a:noFill/>
        </p:spPr>
        <p:txBody>
          <a:bodyPr wrap="square">
            <a:spAutoFit/>
          </a:bodyPr>
          <a:lstStyle/>
          <a:p>
            <a:r>
              <a:rPr lang="zh-CN" altLang="en-US" sz="1400" dirty="0"/>
              <a:t>#评估经过 8 轮强化学习（RL）训练的 SEAL 模型（RL_trained_model_iteration_1_8_epoch）。对 9 个评估任务（--num_examples=9），每个任务生成 5 个自编辑（--n_self_edits=5）</a:t>
            </a:r>
          </a:p>
        </p:txBody>
      </p:sp>
      <p:graphicFrame>
        <p:nvGraphicFramePr>
          <p:cNvPr id="2" name="表格 1">
            <a:extLst>
              <a:ext uri="{FF2B5EF4-FFF2-40B4-BE49-F238E27FC236}">
                <a16:creationId xmlns:a16="http://schemas.microsoft.com/office/drawing/2014/main" id="{58B61009-C488-48C1-E488-51E3146026F7}"/>
              </a:ext>
            </a:extLst>
          </p:cNvPr>
          <p:cNvGraphicFramePr>
            <a:graphicFrameLocks noGrp="1"/>
          </p:cNvGraphicFramePr>
          <p:nvPr>
            <p:extLst>
              <p:ext uri="{D42A27DB-BD31-4B8C-83A1-F6EECF244321}">
                <p14:modId xmlns:p14="http://schemas.microsoft.com/office/powerpoint/2010/main" val="46752600"/>
              </p:ext>
            </p:extLst>
          </p:nvPr>
        </p:nvGraphicFramePr>
        <p:xfrm>
          <a:off x="4998128" y="1658652"/>
          <a:ext cx="5724341" cy="3017520"/>
        </p:xfrm>
        <a:graphic>
          <a:graphicData uri="http://schemas.openxmlformats.org/drawingml/2006/table">
            <a:tbl>
              <a:tblPr/>
              <a:tblGrid>
                <a:gridCol w="817763">
                  <a:extLst>
                    <a:ext uri="{9D8B030D-6E8A-4147-A177-3AD203B41FA5}">
                      <a16:colId xmlns:a16="http://schemas.microsoft.com/office/drawing/2014/main" val="3859980767"/>
                    </a:ext>
                  </a:extLst>
                </a:gridCol>
                <a:gridCol w="817763">
                  <a:extLst>
                    <a:ext uri="{9D8B030D-6E8A-4147-A177-3AD203B41FA5}">
                      <a16:colId xmlns:a16="http://schemas.microsoft.com/office/drawing/2014/main" val="1804335594"/>
                    </a:ext>
                  </a:extLst>
                </a:gridCol>
                <a:gridCol w="817763">
                  <a:extLst>
                    <a:ext uri="{9D8B030D-6E8A-4147-A177-3AD203B41FA5}">
                      <a16:colId xmlns:a16="http://schemas.microsoft.com/office/drawing/2014/main" val="2094805259"/>
                    </a:ext>
                  </a:extLst>
                </a:gridCol>
                <a:gridCol w="817763">
                  <a:extLst>
                    <a:ext uri="{9D8B030D-6E8A-4147-A177-3AD203B41FA5}">
                      <a16:colId xmlns:a16="http://schemas.microsoft.com/office/drawing/2014/main" val="754592200"/>
                    </a:ext>
                  </a:extLst>
                </a:gridCol>
                <a:gridCol w="817763">
                  <a:extLst>
                    <a:ext uri="{9D8B030D-6E8A-4147-A177-3AD203B41FA5}">
                      <a16:colId xmlns:a16="http://schemas.microsoft.com/office/drawing/2014/main" val="1709972965"/>
                    </a:ext>
                  </a:extLst>
                </a:gridCol>
                <a:gridCol w="817763">
                  <a:extLst>
                    <a:ext uri="{9D8B030D-6E8A-4147-A177-3AD203B41FA5}">
                      <a16:colId xmlns:a16="http://schemas.microsoft.com/office/drawing/2014/main" val="1323122810"/>
                    </a:ext>
                  </a:extLst>
                </a:gridCol>
                <a:gridCol w="817763">
                  <a:extLst>
                    <a:ext uri="{9D8B030D-6E8A-4147-A177-3AD203B41FA5}">
                      <a16:colId xmlns:a16="http://schemas.microsoft.com/office/drawing/2014/main" val="1693842080"/>
                    </a:ext>
                  </a:extLst>
                </a:gridCol>
              </a:tblGrid>
              <a:tr h="0">
                <a:tc>
                  <a:txBody>
                    <a:bodyPr/>
                    <a:lstStyle/>
                    <a:p>
                      <a:pPr algn="ctr" fontAlgn="ctr">
                        <a:buNone/>
                      </a:pPr>
                      <a:r>
                        <a:rPr lang="zh-CN" altLang="en-US" sz="1200" b="1" dirty="0">
                          <a:effectLst/>
                          <a:latin typeface="PingFang SC"/>
                        </a:rPr>
                        <a:t>任务</a:t>
                      </a:r>
                      <a:r>
                        <a:rPr lang="en-US" sz="1200" b="1" dirty="0">
                          <a:effectLst/>
                          <a:latin typeface="PingFang SC"/>
                        </a:rPr>
                        <a:t>ID</a:t>
                      </a:r>
                    </a:p>
                  </a:txBody>
                  <a:tcPr marT="76200" marB="76200" anchor="ctr">
                    <a:lnL>
                      <a:noFill/>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zh-CN" altLang="en-US" sz="1200" b="1">
                          <a:effectLst/>
                          <a:latin typeface="PingFang SC"/>
                        </a:rPr>
                        <a:t>执行</a:t>
                      </a:r>
                      <a:r>
                        <a:rPr lang="en-US" altLang="zh-CN" sz="1200" b="1">
                          <a:effectLst/>
                          <a:latin typeface="PingFang SC"/>
                        </a:rPr>
                        <a:t>0</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zh-CN" altLang="en-US" sz="1200" b="1">
                          <a:effectLst/>
                          <a:latin typeface="PingFang SC"/>
                        </a:rPr>
                        <a:t>执行</a:t>
                      </a:r>
                      <a:r>
                        <a:rPr lang="en-US" altLang="zh-CN" sz="1200" b="1">
                          <a:effectLst/>
                          <a:latin typeface="PingFang SC"/>
                        </a:rPr>
                        <a:t>1</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zh-CN" altLang="en-US" sz="1200" b="1">
                          <a:effectLst/>
                          <a:latin typeface="PingFang SC"/>
                        </a:rPr>
                        <a:t>执行</a:t>
                      </a:r>
                      <a:r>
                        <a:rPr lang="en-US" altLang="zh-CN" sz="1200" b="1">
                          <a:effectLst/>
                          <a:latin typeface="PingFang SC"/>
                        </a:rPr>
                        <a:t>2</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zh-CN" altLang="en-US" sz="1200" b="1">
                          <a:effectLst/>
                          <a:latin typeface="PingFang SC"/>
                        </a:rPr>
                        <a:t>执行</a:t>
                      </a:r>
                      <a:r>
                        <a:rPr lang="en-US" altLang="zh-CN" sz="1200" b="1">
                          <a:effectLst/>
                          <a:latin typeface="PingFang SC"/>
                        </a:rPr>
                        <a:t>3</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zh-CN" altLang="en-US" sz="1200" b="1">
                          <a:effectLst/>
                          <a:latin typeface="PingFang SC"/>
                        </a:rPr>
                        <a:t>执行</a:t>
                      </a:r>
                      <a:r>
                        <a:rPr lang="en-US" altLang="zh-CN" sz="1200" b="1">
                          <a:effectLst/>
                          <a:latin typeface="PingFang SC"/>
                        </a:rPr>
                        <a:t>4</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a:noFill/>
                    </a:lnT>
                    <a:lnB w="6096" cap="flat" cmpd="sng" algn="ctr">
                      <a:solidFill>
                        <a:srgbClr val="E0E0E0"/>
                      </a:solidFill>
                      <a:prstDash val="solid"/>
                      <a:round/>
                      <a:headEnd type="none" w="med" len="med"/>
                      <a:tailEnd type="none" w="med" len="med"/>
                    </a:lnB>
                    <a:solidFill>
                      <a:srgbClr val="EDEDED"/>
                    </a:solidFill>
                  </a:tcPr>
                </a:tc>
                <a:tc>
                  <a:txBody>
                    <a:bodyPr/>
                    <a:lstStyle/>
                    <a:p>
                      <a:pPr algn="ctr" fontAlgn="ctr">
                        <a:buNone/>
                      </a:pPr>
                      <a:r>
                        <a:rPr lang="zh-CN" altLang="en-US" sz="1200" b="1">
                          <a:effectLst/>
                          <a:latin typeface="PingFang SC"/>
                        </a:rPr>
                        <a:t>正确率</a:t>
                      </a:r>
                    </a:p>
                  </a:txBody>
                  <a:tcPr marT="76200" marB="76200" anchor="ctr">
                    <a:lnL w="6096" cap="flat" cmpd="sng" algn="ctr">
                      <a:solidFill>
                        <a:srgbClr val="E0E0E0"/>
                      </a:solidFill>
                      <a:prstDash val="solid"/>
                      <a:round/>
                      <a:headEnd type="none" w="med" len="med"/>
                      <a:tailEnd type="none" w="med" len="med"/>
                    </a:lnL>
                    <a:lnR>
                      <a:noFill/>
                    </a:lnR>
                    <a:lnT>
                      <a:noFill/>
                    </a:lnT>
                    <a:lnB w="6096" cap="flat" cmpd="sng" algn="ctr">
                      <a:solidFill>
                        <a:srgbClr val="E0E0E0"/>
                      </a:solidFill>
                      <a:prstDash val="solid"/>
                      <a:round/>
                      <a:headEnd type="none" w="med" len="med"/>
                      <a:tailEnd type="none" w="med" len="med"/>
                    </a:lnB>
                    <a:solidFill>
                      <a:srgbClr val="EDEDED"/>
                    </a:solidFill>
                  </a:tcPr>
                </a:tc>
                <a:extLst>
                  <a:ext uri="{0D108BD9-81ED-4DB2-BD59-A6C34878D82A}">
                    <a16:rowId xmlns:a16="http://schemas.microsoft.com/office/drawing/2014/main" val="3239205284"/>
                  </a:ext>
                </a:extLst>
              </a:tr>
              <a:tr h="0">
                <a:tc>
                  <a:txBody>
                    <a:bodyPr/>
                    <a:lstStyle/>
                    <a:p>
                      <a:pPr algn="ctr" fontAlgn="ctr">
                        <a:buNone/>
                      </a:pPr>
                      <a:r>
                        <a:rPr lang="en-US" altLang="zh-CN" sz="1200" b="0" dirty="0">
                          <a:effectLst/>
                          <a:latin typeface="PingFang SC"/>
                        </a:rPr>
                        <a:t>59341089</a:t>
                      </a:r>
                    </a:p>
                  </a:txBody>
                  <a:tcPr marT="76200" marB="76200" anchor="ctr">
                    <a:lnL>
                      <a:noFill/>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dirty="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dirty="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dirty="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dirty="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dirty="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200" b="0">
                          <a:effectLst/>
                          <a:latin typeface="PingFang SC"/>
                        </a:rPr>
                        <a:t>60.0%</a:t>
                      </a:r>
                    </a:p>
                  </a:txBody>
                  <a:tcPr marT="76200" marB="76200" anchor="ctr">
                    <a:lnL w="6096" cap="flat" cmpd="sng" algn="ctr">
                      <a:solidFill>
                        <a:srgbClr val="E0E0E0"/>
                      </a:solidFill>
                      <a:prstDash val="solid"/>
                      <a:round/>
                      <a:headEnd type="none" w="med" len="med"/>
                      <a:tailEnd type="none" w="med" len="med"/>
                    </a:lnL>
                    <a:lnR>
                      <a:noFill/>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3495098710"/>
                  </a:ext>
                </a:extLst>
              </a:tr>
              <a:tr h="0">
                <a:tc>
                  <a:txBody>
                    <a:bodyPr/>
                    <a:lstStyle/>
                    <a:p>
                      <a:pPr algn="ctr" fontAlgn="ctr">
                        <a:buNone/>
                      </a:pPr>
                      <a:r>
                        <a:rPr lang="en-US" sz="1200" b="0">
                          <a:effectLst/>
                          <a:latin typeface="PingFang SC"/>
                        </a:rPr>
                        <a:t>66e6c45b</a:t>
                      </a:r>
                    </a:p>
                  </a:txBody>
                  <a:tcPr marT="76200" marB="76200" anchor="ctr">
                    <a:lnL>
                      <a:noFill/>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dirty="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dirty="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200" b="0">
                          <a:effectLst/>
                          <a:latin typeface="PingFang SC"/>
                        </a:rPr>
                        <a:t>100.0%</a:t>
                      </a:r>
                    </a:p>
                  </a:txBody>
                  <a:tcPr marT="76200" marB="76200" anchor="ctr">
                    <a:lnL w="6096" cap="flat" cmpd="sng" algn="ctr">
                      <a:solidFill>
                        <a:srgbClr val="E0E0E0"/>
                      </a:solidFill>
                      <a:prstDash val="solid"/>
                      <a:round/>
                      <a:headEnd type="none" w="med" len="med"/>
                      <a:tailEnd type="none" w="med" len="med"/>
                    </a:lnL>
                    <a:lnR>
                      <a:noFill/>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465751788"/>
                  </a:ext>
                </a:extLst>
              </a:tr>
              <a:tr h="0">
                <a:tc>
                  <a:txBody>
                    <a:bodyPr/>
                    <a:lstStyle/>
                    <a:p>
                      <a:pPr algn="ctr" fontAlgn="ctr">
                        <a:buNone/>
                      </a:pPr>
                      <a:r>
                        <a:rPr lang="en-US" sz="1200" b="0">
                          <a:effectLst/>
                          <a:latin typeface="PingFang SC"/>
                        </a:rPr>
                        <a:t>68b67ca3</a:t>
                      </a:r>
                    </a:p>
                  </a:txBody>
                  <a:tcPr marT="76200" marB="76200" anchor="ctr">
                    <a:lnL>
                      <a:noFill/>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dirty="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dirty="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200" b="0">
                          <a:effectLst/>
                          <a:latin typeface="PingFang SC"/>
                        </a:rPr>
                        <a:t>60.0%</a:t>
                      </a:r>
                    </a:p>
                  </a:txBody>
                  <a:tcPr marT="76200" marB="76200" anchor="ctr">
                    <a:lnL w="6096" cap="flat" cmpd="sng" algn="ctr">
                      <a:solidFill>
                        <a:srgbClr val="E0E0E0"/>
                      </a:solidFill>
                      <a:prstDash val="solid"/>
                      <a:round/>
                      <a:headEnd type="none" w="med" len="med"/>
                      <a:tailEnd type="none" w="med" len="med"/>
                    </a:lnL>
                    <a:lnR>
                      <a:noFill/>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2555126159"/>
                  </a:ext>
                </a:extLst>
              </a:tr>
              <a:tr h="0">
                <a:tc>
                  <a:txBody>
                    <a:bodyPr/>
                    <a:lstStyle/>
                    <a:p>
                      <a:pPr algn="ctr" fontAlgn="ctr">
                        <a:buNone/>
                      </a:pPr>
                      <a:r>
                        <a:rPr lang="en-US" sz="1200" b="0">
                          <a:effectLst/>
                          <a:latin typeface="PingFang SC"/>
                        </a:rPr>
                        <a:t>903d1b4a</a:t>
                      </a:r>
                    </a:p>
                  </a:txBody>
                  <a:tcPr marT="76200" marB="76200" anchor="ctr">
                    <a:lnL>
                      <a:noFill/>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dirty="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dirty="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dirty="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200" b="0">
                          <a:effectLst/>
                          <a:latin typeface="PingFang SC"/>
                        </a:rPr>
                        <a:t>60.0%</a:t>
                      </a:r>
                    </a:p>
                  </a:txBody>
                  <a:tcPr marT="76200" marB="76200" anchor="ctr">
                    <a:lnL w="6096" cap="flat" cmpd="sng" algn="ctr">
                      <a:solidFill>
                        <a:srgbClr val="E0E0E0"/>
                      </a:solidFill>
                      <a:prstDash val="solid"/>
                      <a:round/>
                      <a:headEnd type="none" w="med" len="med"/>
                      <a:tailEnd type="none" w="med" len="med"/>
                    </a:lnL>
                    <a:lnR>
                      <a:noFill/>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4136291613"/>
                  </a:ext>
                </a:extLst>
              </a:tr>
              <a:tr h="0">
                <a:tc>
                  <a:txBody>
                    <a:bodyPr/>
                    <a:lstStyle/>
                    <a:p>
                      <a:pPr algn="ctr" fontAlgn="ctr">
                        <a:buNone/>
                      </a:pPr>
                      <a:r>
                        <a:rPr lang="en-US" sz="1200" b="0">
                          <a:effectLst/>
                          <a:latin typeface="PingFang SC"/>
                        </a:rPr>
                        <a:t>b1fc8b8e</a:t>
                      </a:r>
                    </a:p>
                  </a:txBody>
                  <a:tcPr marT="76200" marB="76200" anchor="ctr">
                    <a:lnL>
                      <a:noFill/>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dirty="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dirty="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dirty="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200" b="0">
                          <a:effectLst/>
                          <a:latin typeface="PingFang SC"/>
                        </a:rPr>
                        <a:t>20.0%</a:t>
                      </a:r>
                    </a:p>
                  </a:txBody>
                  <a:tcPr marT="76200" marB="76200" anchor="ctr">
                    <a:lnL w="6096" cap="flat" cmpd="sng" algn="ctr">
                      <a:solidFill>
                        <a:srgbClr val="E0E0E0"/>
                      </a:solidFill>
                      <a:prstDash val="solid"/>
                      <a:round/>
                      <a:headEnd type="none" w="med" len="med"/>
                      <a:tailEnd type="none" w="med" len="med"/>
                    </a:lnL>
                    <a:lnR>
                      <a:noFill/>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1971617968"/>
                  </a:ext>
                </a:extLst>
              </a:tr>
              <a:tr h="0">
                <a:tc>
                  <a:txBody>
                    <a:bodyPr/>
                    <a:lstStyle/>
                    <a:p>
                      <a:pPr algn="ctr" fontAlgn="ctr">
                        <a:buNone/>
                      </a:pPr>
                      <a:r>
                        <a:rPr lang="en-US" sz="1200" b="0">
                          <a:effectLst/>
                          <a:latin typeface="PingFang SC"/>
                        </a:rPr>
                        <a:t>bc4146bd</a:t>
                      </a:r>
                    </a:p>
                  </a:txBody>
                  <a:tcPr marT="76200" marB="76200" anchor="ctr">
                    <a:lnL>
                      <a:noFill/>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dirty="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dirty="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200" b="0">
                          <a:effectLst/>
                          <a:latin typeface="PingFang SC"/>
                        </a:rPr>
                        <a:t>60.0%</a:t>
                      </a:r>
                    </a:p>
                  </a:txBody>
                  <a:tcPr marT="76200" marB="76200" anchor="ctr">
                    <a:lnL w="6096" cap="flat" cmpd="sng" algn="ctr">
                      <a:solidFill>
                        <a:srgbClr val="E0E0E0"/>
                      </a:solidFill>
                      <a:prstDash val="solid"/>
                      <a:round/>
                      <a:headEnd type="none" w="med" len="med"/>
                      <a:tailEnd type="none" w="med" len="med"/>
                    </a:lnL>
                    <a:lnR>
                      <a:noFill/>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2457154486"/>
                  </a:ext>
                </a:extLst>
              </a:tr>
              <a:tr h="0">
                <a:tc>
                  <a:txBody>
                    <a:bodyPr/>
                    <a:lstStyle/>
                    <a:p>
                      <a:pPr algn="ctr" fontAlgn="ctr">
                        <a:buNone/>
                      </a:pPr>
                      <a:r>
                        <a:rPr lang="en-US" sz="1200" b="0">
                          <a:effectLst/>
                          <a:latin typeface="PingFang SC"/>
                        </a:rPr>
                        <a:t>c7d4e6ad</a:t>
                      </a:r>
                    </a:p>
                  </a:txBody>
                  <a:tcPr marT="76200" marB="76200" anchor="ctr">
                    <a:lnL>
                      <a:noFill/>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dirty="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zh-CN" altLang="en-US" sz="1200" b="0" dirty="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tc>
                  <a:txBody>
                    <a:bodyPr/>
                    <a:lstStyle/>
                    <a:p>
                      <a:pPr algn="ctr" fontAlgn="ctr">
                        <a:buNone/>
                      </a:pPr>
                      <a:r>
                        <a:rPr lang="en-US" altLang="zh-CN" sz="1200" b="0" dirty="0">
                          <a:effectLst/>
                          <a:latin typeface="PingFang SC"/>
                        </a:rPr>
                        <a:t>60.0%</a:t>
                      </a:r>
                    </a:p>
                  </a:txBody>
                  <a:tcPr marT="76200" marB="76200" anchor="ctr">
                    <a:lnL w="6096" cap="flat" cmpd="sng" algn="ctr">
                      <a:solidFill>
                        <a:srgbClr val="E0E0E0"/>
                      </a:solidFill>
                      <a:prstDash val="solid"/>
                      <a:round/>
                      <a:headEnd type="none" w="med" len="med"/>
                      <a:tailEnd type="none" w="med" len="med"/>
                    </a:lnL>
                    <a:lnR>
                      <a:noFill/>
                    </a:lnR>
                    <a:lnT w="6096" cap="flat" cmpd="sng" algn="ctr">
                      <a:solidFill>
                        <a:srgbClr val="E0E0E0"/>
                      </a:solidFill>
                      <a:prstDash val="solid"/>
                      <a:round/>
                      <a:headEnd type="none" w="med" len="med"/>
                      <a:tailEnd type="none" w="med" len="med"/>
                    </a:lnT>
                    <a:lnB w="6096"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3597227726"/>
                  </a:ext>
                </a:extLst>
              </a:tr>
              <a:tr h="0">
                <a:tc>
                  <a:txBody>
                    <a:bodyPr/>
                    <a:lstStyle/>
                    <a:p>
                      <a:pPr algn="ctr" fontAlgn="ctr">
                        <a:buNone/>
                      </a:pPr>
                      <a:r>
                        <a:rPr lang="en-US" sz="1200" b="0">
                          <a:effectLst/>
                          <a:latin typeface="PingFang SC"/>
                        </a:rPr>
                        <a:t>ce8d95cc</a:t>
                      </a:r>
                    </a:p>
                  </a:txBody>
                  <a:tcPr marT="76200" marB="76200" anchor="ctr">
                    <a:lnL>
                      <a:noFill/>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zh-CN" altLang="en-US" sz="1200" b="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zh-CN" altLang="en-US" sz="1200" b="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zh-CN" altLang="en-US" sz="1200" b="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zh-CN" altLang="en-US" sz="1200" b="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zh-CN" altLang="en-US" sz="1200" b="0" dirty="0">
                          <a:effectLst/>
                          <a:latin typeface="PingFang SC"/>
                        </a:rPr>
                        <a:t>❌</a:t>
                      </a:r>
                    </a:p>
                  </a:txBody>
                  <a:tcPr marT="76200" marB="76200" anchor="ctr">
                    <a:lnL w="6096" cap="flat" cmpd="sng" algn="ctr">
                      <a:solidFill>
                        <a:srgbClr val="E0E0E0"/>
                      </a:solidFill>
                      <a:prstDash val="solid"/>
                      <a:round/>
                      <a:headEnd type="none" w="med" len="med"/>
                      <a:tailEnd type="none" w="med" len="med"/>
                    </a:lnL>
                    <a:lnR w="6096" cap="flat" cmpd="sng" algn="ctr">
                      <a:solidFill>
                        <a:srgbClr val="E0E0E0"/>
                      </a:solidFill>
                      <a:prstDash val="solid"/>
                      <a:round/>
                      <a:headEnd type="none" w="med" len="med"/>
                      <a:tailEnd type="none" w="med" len="med"/>
                    </a:lnR>
                    <a:lnT w="6096" cap="flat" cmpd="sng" algn="ctr">
                      <a:solidFill>
                        <a:srgbClr val="E0E0E0"/>
                      </a:solidFill>
                      <a:prstDash val="solid"/>
                      <a:round/>
                      <a:headEnd type="none" w="med" len="med"/>
                      <a:tailEnd type="none" w="med" len="med"/>
                    </a:lnT>
                    <a:lnB>
                      <a:noFill/>
                    </a:lnB>
                    <a:solidFill>
                      <a:srgbClr val="FFFFFF"/>
                    </a:solidFill>
                  </a:tcPr>
                </a:tc>
                <a:tc>
                  <a:txBody>
                    <a:bodyPr/>
                    <a:lstStyle/>
                    <a:p>
                      <a:pPr algn="ctr" fontAlgn="ctr">
                        <a:buNone/>
                      </a:pPr>
                      <a:r>
                        <a:rPr lang="en-US" altLang="zh-CN" sz="1200" b="0" dirty="0">
                          <a:effectLst/>
                          <a:latin typeface="PingFang SC"/>
                        </a:rPr>
                        <a:t>0.0%</a:t>
                      </a:r>
                    </a:p>
                  </a:txBody>
                  <a:tcPr marT="76200" marB="76200" anchor="ctr">
                    <a:lnL w="6096" cap="flat" cmpd="sng" algn="ctr">
                      <a:solidFill>
                        <a:srgbClr val="E0E0E0"/>
                      </a:solidFill>
                      <a:prstDash val="solid"/>
                      <a:round/>
                      <a:headEnd type="none" w="med" len="med"/>
                      <a:tailEnd type="none" w="med" len="med"/>
                    </a:lnL>
                    <a:lnR>
                      <a:noFill/>
                    </a:lnR>
                    <a:lnT w="6096" cap="flat" cmpd="sng" algn="ctr">
                      <a:solidFill>
                        <a:srgbClr val="E0E0E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609074397"/>
                  </a:ext>
                </a:extLst>
              </a:tr>
            </a:tbl>
          </a:graphicData>
        </a:graphic>
      </p:graphicFrame>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6671A611-D853-4B77-973B-3274A4E7D7BC}"/>
                  </a:ext>
                </a:extLst>
              </p:cNvPr>
              <p:cNvSpPr>
                <a:spLocks noChangeArrowheads="1"/>
              </p:cNvSpPr>
              <p:nvPr/>
            </p:nvSpPr>
            <p:spPr bwMode="auto">
              <a:xfrm>
                <a:off x="6691086" y="5161823"/>
                <a:ext cx="1558242" cy="80021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Arial" panose="020B0604020202020204" pitchFamily="34" charset="0"/>
                    <a:ea typeface="Inter"/>
                  </a:rPr>
                  <a:t>52.5</a:t>
                </a:r>
                <a14:m>
                  <m:oMath xmlns:m="http://schemas.openxmlformats.org/officeDocument/2006/math">
                    <m:r>
                      <a:rPr kumimoji="0" lang="en-US" altLang="zh-CN"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m:t>
                    </m:r>
                  </m:oMath>
                </a14:m>
                <a:br>
                  <a:rPr kumimoji="0" lang="zh-CN" altLang="zh-CN" sz="900" b="0" i="0" u="none" strike="noStrike" cap="none" normalizeH="0" baseline="0" dirty="0">
                    <a:ln>
                      <a:noFill/>
                    </a:ln>
                    <a:solidFill>
                      <a:schemeClr val="tx1"/>
                    </a:solidFill>
                    <a:effectLst/>
                    <a:latin typeface="Arial" panose="020B0604020202020204" pitchFamily="34" charset="0"/>
                  </a:rPr>
                </a:b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mc:Choice>
        <mc:Fallback xmlns="">
          <p:sp>
            <p:nvSpPr>
              <p:cNvPr id="4" name="Rectangle 1">
                <a:extLst>
                  <a:ext uri="{FF2B5EF4-FFF2-40B4-BE49-F238E27FC236}">
                    <a16:creationId xmlns:a16="http://schemas.microsoft.com/office/drawing/2014/main" id="{6671A611-D853-4B77-973B-3274A4E7D7BC}"/>
                  </a:ext>
                </a:extLst>
              </p:cNvPr>
              <p:cNvSpPr>
                <a:spLocks noRot="1" noChangeAspect="1" noMove="1" noResize="1" noEditPoints="1" noAdjustHandles="1" noChangeArrowheads="1" noChangeShapeType="1" noTextEdit="1"/>
              </p:cNvSpPr>
              <p:nvPr/>
            </p:nvSpPr>
            <p:spPr bwMode="auto">
              <a:xfrm>
                <a:off x="6691086" y="5161823"/>
                <a:ext cx="1558242" cy="800219"/>
              </a:xfrm>
              <a:prstGeom prst="rect">
                <a:avLst/>
              </a:prstGeom>
              <a:blipFill>
                <a:blip r:embed="rId2"/>
                <a:stretch>
                  <a:fillRect l="-3529" t="-381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1864862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543275DB-0B40-46D1-8783-D8664A967C51}"/>
              </a:ext>
            </a:extLst>
          </p:cNvPr>
          <p:cNvSpPr txBox="1"/>
          <p:nvPr/>
        </p:nvSpPr>
        <p:spPr>
          <a:xfrm>
            <a:off x="3785507" y="2793827"/>
            <a:ext cx="8143875" cy="338554"/>
          </a:xfrm>
          <a:prstGeom prst="rect">
            <a:avLst/>
          </a:prstGeom>
          <a:noFill/>
        </p:spPr>
        <p:txBody>
          <a:bodyPr wrap="square">
            <a:spAutoFit/>
          </a:bodyPr>
          <a:lstStyle/>
          <a:p>
            <a:r>
              <a:rPr lang="zh-CN" altLang="en-US" sz="1600" b="1" i="0" dirty="0">
                <a:solidFill>
                  <a:srgbClr val="000000"/>
                </a:solidFill>
                <a:effectLst/>
                <a:latin typeface="Inter"/>
              </a:rPr>
              <a:t>原始学习材料（教材、课上内容）</a:t>
            </a:r>
            <a:r>
              <a:rPr lang="zh-CN" altLang="en-US" sz="1600" b="0" i="0" dirty="0">
                <a:effectLst/>
                <a:latin typeface="Inter"/>
              </a:rPr>
              <a:t>→ </a:t>
            </a:r>
            <a:r>
              <a:rPr lang="zh-CN" altLang="en-US" sz="1600" b="1" i="0" dirty="0">
                <a:solidFill>
                  <a:srgbClr val="000000"/>
                </a:solidFill>
                <a:effectLst/>
                <a:latin typeface="Inter"/>
              </a:rPr>
              <a:t>模型接收的原始输入（如新知识文本、少样本示例）</a:t>
            </a:r>
            <a:endParaRPr lang="zh-CN" altLang="en-US" sz="1600" dirty="0"/>
          </a:p>
        </p:txBody>
      </p:sp>
      <p:sp>
        <p:nvSpPr>
          <p:cNvPr id="9" name="文本框 8">
            <a:extLst>
              <a:ext uri="{FF2B5EF4-FFF2-40B4-BE49-F238E27FC236}">
                <a16:creationId xmlns:a16="http://schemas.microsoft.com/office/drawing/2014/main" id="{2D484327-64E8-49E2-B02B-F9FBD74C89ED}"/>
              </a:ext>
            </a:extLst>
          </p:cNvPr>
          <p:cNvSpPr txBox="1"/>
          <p:nvPr/>
        </p:nvSpPr>
        <p:spPr>
          <a:xfrm>
            <a:off x="3785507" y="3472275"/>
            <a:ext cx="6753225" cy="338554"/>
          </a:xfrm>
          <a:prstGeom prst="rect">
            <a:avLst/>
          </a:prstGeom>
          <a:noFill/>
        </p:spPr>
        <p:txBody>
          <a:bodyPr wrap="square">
            <a:spAutoFit/>
          </a:bodyPr>
          <a:lstStyle/>
          <a:p>
            <a:pPr algn="l"/>
            <a:r>
              <a:rPr lang="zh-CN" altLang="en-US" sz="1600" b="1" i="0" dirty="0">
                <a:solidFill>
                  <a:srgbClr val="000000"/>
                </a:solidFill>
                <a:effectLst/>
                <a:latin typeface="Inter"/>
              </a:rPr>
              <a:t>学生整理的笔记（ </a:t>
            </a:r>
            <a:r>
              <a:rPr lang="en-US" altLang="zh-CN" sz="1600" b="1" i="0" dirty="0">
                <a:solidFill>
                  <a:srgbClr val="000000"/>
                </a:solidFill>
                <a:effectLst/>
                <a:latin typeface="Inter"/>
              </a:rPr>
              <a:t>notes </a:t>
            </a:r>
            <a:r>
              <a:rPr lang="zh-CN" altLang="en-US" sz="1600" b="1" i="0" dirty="0">
                <a:solidFill>
                  <a:srgbClr val="000000"/>
                </a:solidFill>
                <a:effectLst/>
                <a:latin typeface="Inter"/>
              </a:rPr>
              <a:t>）</a:t>
            </a:r>
            <a:r>
              <a:rPr lang="en-US" altLang="zh-CN" sz="1600" b="0" i="0" dirty="0">
                <a:solidFill>
                  <a:srgbClr val="000000"/>
                </a:solidFill>
                <a:effectLst/>
                <a:latin typeface="Inter"/>
              </a:rPr>
              <a:t> → </a:t>
            </a:r>
            <a:r>
              <a:rPr lang="zh-CN" altLang="en-US" sz="1600" b="1" i="0" dirty="0">
                <a:solidFill>
                  <a:srgbClr val="000000"/>
                </a:solidFill>
                <a:effectLst/>
                <a:latin typeface="Inter"/>
              </a:rPr>
              <a:t>模型生成的 “自编辑（</a:t>
            </a:r>
            <a:r>
              <a:rPr lang="en-US" altLang="zh-CN" sz="1600" b="1" i="0" dirty="0">
                <a:solidFill>
                  <a:srgbClr val="000000"/>
                </a:solidFill>
                <a:effectLst/>
                <a:latin typeface="Inter"/>
              </a:rPr>
              <a:t>self-edits</a:t>
            </a:r>
            <a:r>
              <a:rPr lang="zh-CN" altLang="en-US" sz="1600" b="1" i="0" dirty="0">
                <a:solidFill>
                  <a:srgbClr val="000000"/>
                </a:solidFill>
                <a:effectLst/>
                <a:latin typeface="Inter"/>
              </a:rPr>
              <a:t>）”</a:t>
            </a:r>
            <a:endParaRPr lang="en-US" altLang="zh-CN" sz="1600" b="0" i="0" dirty="0">
              <a:solidFill>
                <a:srgbClr val="000000"/>
              </a:solidFill>
              <a:effectLst/>
              <a:latin typeface="Inter"/>
            </a:endParaRPr>
          </a:p>
        </p:txBody>
      </p:sp>
      <p:sp>
        <p:nvSpPr>
          <p:cNvPr id="11" name="文本框 10">
            <a:extLst>
              <a:ext uri="{FF2B5EF4-FFF2-40B4-BE49-F238E27FC236}">
                <a16:creationId xmlns:a16="http://schemas.microsoft.com/office/drawing/2014/main" id="{5627D005-D0EB-4D30-82E1-F0316FE006A4}"/>
              </a:ext>
            </a:extLst>
          </p:cNvPr>
          <p:cNvSpPr txBox="1"/>
          <p:nvPr/>
        </p:nvSpPr>
        <p:spPr>
          <a:xfrm>
            <a:off x="4890407" y="4049922"/>
            <a:ext cx="1200150" cy="1077218"/>
          </a:xfrm>
          <a:prstGeom prst="rect">
            <a:avLst/>
          </a:prstGeom>
          <a:noFill/>
        </p:spPr>
        <p:txBody>
          <a:bodyPr wrap="square">
            <a:spAutoFit/>
          </a:bodyPr>
          <a:lstStyle/>
          <a:p>
            <a:pPr algn="ctr"/>
            <a:r>
              <a:rPr lang="zh-CN" altLang="en-US" sz="1600" b="0" i="0" dirty="0">
                <a:effectLst/>
                <a:latin typeface="幼圆" panose="02010509060101010101" pitchFamily="49" charset="-122"/>
                <a:ea typeface="幼圆" panose="02010509060101010101" pitchFamily="49" charset="-122"/>
              </a:rPr>
              <a:t>思维导图</a:t>
            </a:r>
            <a:endParaRPr lang="en-US" altLang="zh-CN" sz="1600" dirty="0">
              <a:latin typeface="幼圆" panose="02010509060101010101" pitchFamily="49" charset="-122"/>
              <a:ea typeface="幼圆" panose="02010509060101010101" pitchFamily="49" charset="-122"/>
            </a:endParaRPr>
          </a:p>
          <a:p>
            <a:pPr algn="ctr"/>
            <a:r>
              <a:rPr lang="zh-CN" altLang="en-US" sz="1600" b="0" i="0" dirty="0">
                <a:effectLst/>
                <a:latin typeface="幼圆" panose="02010509060101010101" pitchFamily="49" charset="-122"/>
                <a:ea typeface="幼圆" panose="02010509060101010101" pitchFamily="49" charset="-122"/>
              </a:rPr>
              <a:t>文字总结</a:t>
            </a:r>
            <a:endParaRPr lang="en-US" altLang="zh-CN" sz="1600" b="0" i="0" dirty="0">
              <a:effectLst/>
              <a:latin typeface="幼圆" panose="02010509060101010101" pitchFamily="49" charset="-122"/>
              <a:ea typeface="幼圆" panose="02010509060101010101" pitchFamily="49" charset="-122"/>
            </a:endParaRPr>
          </a:p>
          <a:p>
            <a:pPr algn="ctr"/>
            <a:r>
              <a:rPr lang="zh-CN" altLang="en-US" sz="1600" b="0" i="0" dirty="0">
                <a:effectLst/>
                <a:latin typeface="幼圆" panose="02010509060101010101" pitchFamily="49" charset="-122"/>
                <a:ea typeface="幼圆" panose="02010509060101010101" pitchFamily="49" charset="-122"/>
              </a:rPr>
              <a:t>数学公式</a:t>
            </a:r>
            <a:endParaRPr lang="en-US" altLang="zh-CN" sz="1600" b="0" i="0" dirty="0">
              <a:effectLst/>
              <a:latin typeface="幼圆" panose="02010509060101010101" pitchFamily="49" charset="-122"/>
              <a:ea typeface="幼圆" panose="02010509060101010101" pitchFamily="49" charset="-122"/>
            </a:endParaRPr>
          </a:p>
          <a:p>
            <a:pPr algn="ctr"/>
            <a:r>
              <a:rPr lang="en-US" altLang="zh-CN" sz="1600" dirty="0">
                <a:latin typeface="幼圆" panose="02010509060101010101" pitchFamily="49" charset="-122"/>
                <a:ea typeface="幼圆" panose="02010509060101010101" pitchFamily="49" charset="-122"/>
              </a:rPr>
              <a:t>…</a:t>
            </a:r>
            <a:endParaRPr lang="zh-CN" altLang="en-US" sz="1600" dirty="0">
              <a:latin typeface="幼圆" panose="02010509060101010101" pitchFamily="49" charset="-122"/>
              <a:ea typeface="幼圆" panose="02010509060101010101" pitchFamily="49" charset="-122"/>
            </a:endParaRPr>
          </a:p>
        </p:txBody>
      </p:sp>
      <p:sp>
        <p:nvSpPr>
          <p:cNvPr id="10" name="左大括号 9">
            <a:extLst>
              <a:ext uri="{FF2B5EF4-FFF2-40B4-BE49-F238E27FC236}">
                <a16:creationId xmlns:a16="http://schemas.microsoft.com/office/drawing/2014/main" id="{5AF836DC-8901-4129-BD52-0BBBBF833A24}"/>
              </a:ext>
            </a:extLst>
          </p:cNvPr>
          <p:cNvSpPr/>
          <p:nvPr/>
        </p:nvSpPr>
        <p:spPr>
          <a:xfrm>
            <a:off x="4699907" y="4144116"/>
            <a:ext cx="190500" cy="888831"/>
          </a:xfrm>
          <a:custGeom>
            <a:avLst/>
            <a:gdLst>
              <a:gd name="connsiteX0" fmla="*/ 190500 w 190500"/>
              <a:gd name="connsiteY0" fmla="*/ 888831 h 888831"/>
              <a:gd name="connsiteX1" fmla="*/ 95250 w 190500"/>
              <a:gd name="connsiteY1" fmla="*/ 872957 h 888831"/>
              <a:gd name="connsiteX2" fmla="*/ 95250 w 190500"/>
              <a:gd name="connsiteY2" fmla="*/ 460290 h 888831"/>
              <a:gd name="connsiteX3" fmla="*/ 0 w 190500"/>
              <a:gd name="connsiteY3" fmla="*/ 444416 h 888831"/>
              <a:gd name="connsiteX4" fmla="*/ 95250 w 190500"/>
              <a:gd name="connsiteY4" fmla="*/ 428542 h 888831"/>
              <a:gd name="connsiteX5" fmla="*/ 95250 w 190500"/>
              <a:gd name="connsiteY5" fmla="*/ 15874 h 888831"/>
              <a:gd name="connsiteX6" fmla="*/ 190500 w 190500"/>
              <a:gd name="connsiteY6" fmla="*/ 0 h 888831"/>
              <a:gd name="connsiteX7" fmla="*/ 190500 w 190500"/>
              <a:gd name="connsiteY7" fmla="*/ 888831 h 888831"/>
              <a:gd name="connsiteX0" fmla="*/ 190500 w 190500"/>
              <a:gd name="connsiteY0" fmla="*/ 888831 h 888831"/>
              <a:gd name="connsiteX1" fmla="*/ 95250 w 190500"/>
              <a:gd name="connsiteY1" fmla="*/ 872957 h 888831"/>
              <a:gd name="connsiteX2" fmla="*/ 95250 w 190500"/>
              <a:gd name="connsiteY2" fmla="*/ 460290 h 888831"/>
              <a:gd name="connsiteX3" fmla="*/ 0 w 190500"/>
              <a:gd name="connsiteY3" fmla="*/ 444416 h 888831"/>
              <a:gd name="connsiteX4" fmla="*/ 95250 w 190500"/>
              <a:gd name="connsiteY4" fmla="*/ 428542 h 888831"/>
              <a:gd name="connsiteX5" fmla="*/ 95250 w 190500"/>
              <a:gd name="connsiteY5" fmla="*/ 15874 h 888831"/>
              <a:gd name="connsiteX6" fmla="*/ 190500 w 190500"/>
              <a:gd name="connsiteY6" fmla="*/ 0 h 88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0" h="888831" stroke="0" extrusionOk="0">
                <a:moveTo>
                  <a:pt x="190500" y="888831"/>
                </a:moveTo>
                <a:cubicBezTo>
                  <a:pt x="137363" y="888124"/>
                  <a:pt x="94998" y="882916"/>
                  <a:pt x="95250" y="872957"/>
                </a:cubicBezTo>
                <a:cubicBezTo>
                  <a:pt x="108138" y="828483"/>
                  <a:pt x="98432" y="511475"/>
                  <a:pt x="95250" y="460290"/>
                </a:cubicBezTo>
                <a:cubicBezTo>
                  <a:pt x="94923" y="454457"/>
                  <a:pt x="48262" y="442338"/>
                  <a:pt x="0" y="444416"/>
                </a:cubicBezTo>
                <a:cubicBezTo>
                  <a:pt x="52578" y="444234"/>
                  <a:pt x="95971" y="438396"/>
                  <a:pt x="95250" y="428542"/>
                </a:cubicBezTo>
                <a:cubicBezTo>
                  <a:pt x="82296" y="248593"/>
                  <a:pt x="76060" y="105298"/>
                  <a:pt x="95250" y="15874"/>
                </a:cubicBezTo>
                <a:cubicBezTo>
                  <a:pt x="103103" y="8067"/>
                  <a:pt x="134981" y="5719"/>
                  <a:pt x="190500" y="0"/>
                </a:cubicBezTo>
                <a:cubicBezTo>
                  <a:pt x="157155" y="180195"/>
                  <a:pt x="134766" y="549577"/>
                  <a:pt x="190500" y="888831"/>
                </a:cubicBezTo>
                <a:close/>
              </a:path>
              <a:path w="190500" h="888831" fill="none" extrusionOk="0">
                <a:moveTo>
                  <a:pt x="190500" y="888831"/>
                </a:moveTo>
                <a:cubicBezTo>
                  <a:pt x="137048" y="888199"/>
                  <a:pt x="96118" y="881598"/>
                  <a:pt x="95250" y="872957"/>
                </a:cubicBezTo>
                <a:cubicBezTo>
                  <a:pt x="96746" y="765152"/>
                  <a:pt x="112149" y="551477"/>
                  <a:pt x="95250" y="460290"/>
                </a:cubicBezTo>
                <a:cubicBezTo>
                  <a:pt x="92718" y="447043"/>
                  <a:pt x="50886" y="450142"/>
                  <a:pt x="0" y="444416"/>
                </a:cubicBezTo>
                <a:cubicBezTo>
                  <a:pt x="52045" y="444543"/>
                  <a:pt x="95259" y="438766"/>
                  <a:pt x="95250" y="428542"/>
                </a:cubicBezTo>
                <a:cubicBezTo>
                  <a:pt x="71069" y="338554"/>
                  <a:pt x="77884" y="134388"/>
                  <a:pt x="95250" y="15874"/>
                </a:cubicBezTo>
                <a:cubicBezTo>
                  <a:pt x="95417" y="6080"/>
                  <a:pt x="140389" y="-3710"/>
                  <a:pt x="190500" y="0"/>
                </a:cubicBezTo>
              </a:path>
            </a:pathLst>
          </a:custGeom>
          <a:ln w="19050">
            <a:extLst>
              <a:ext uri="{C807C97D-BFC1-408E-A445-0C87EB9F89A2}">
                <ask:lineSketchStyleProps xmlns:ask="http://schemas.microsoft.com/office/drawing/2018/sketchyshapes" sd="3994378369">
                  <a:prstGeom prst="leftBrace">
                    <a:avLst/>
                  </a:pr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59D34536-5E3F-46CE-B958-178BC6A009D6}"/>
              </a:ext>
            </a:extLst>
          </p:cNvPr>
          <p:cNvSpPr txBox="1"/>
          <p:nvPr/>
        </p:nvSpPr>
        <p:spPr>
          <a:xfrm>
            <a:off x="3880757" y="4403865"/>
            <a:ext cx="952500" cy="369332"/>
          </a:xfrm>
          <a:prstGeom prst="rect">
            <a:avLst/>
          </a:prstGeom>
          <a:noFill/>
        </p:spPr>
        <p:txBody>
          <a:bodyPr wrap="square">
            <a:spAutoFit/>
          </a:bodyPr>
          <a:lstStyle/>
          <a:p>
            <a:r>
              <a:rPr lang="en-US" altLang="zh-CN" sz="1800" b="1" i="0" dirty="0">
                <a:solidFill>
                  <a:srgbClr val="000000"/>
                </a:solidFill>
                <a:effectLst/>
                <a:latin typeface="Inter"/>
              </a:rPr>
              <a:t>notes</a:t>
            </a:r>
            <a:endParaRPr lang="zh-CN" altLang="en-US" dirty="0"/>
          </a:p>
        </p:txBody>
      </p:sp>
      <p:pic>
        <p:nvPicPr>
          <p:cNvPr id="16" name="图片 15">
            <a:extLst>
              <a:ext uri="{FF2B5EF4-FFF2-40B4-BE49-F238E27FC236}">
                <a16:creationId xmlns:a16="http://schemas.microsoft.com/office/drawing/2014/main" id="{E24458E9-803A-40C9-8A62-43B986AA8062}"/>
              </a:ext>
            </a:extLst>
          </p:cNvPr>
          <p:cNvPicPr>
            <a:picLocks noChangeAspect="1"/>
          </p:cNvPicPr>
          <p:nvPr/>
        </p:nvPicPr>
        <p:blipFill>
          <a:blip r:embed="rId3"/>
          <a:stretch>
            <a:fillRect/>
          </a:stretch>
        </p:blipFill>
        <p:spPr>
          <a:xfrm>
            <a:off x="627969" y="2735906"/>
            <a:ext cx="2619375" cy="2037291"/>
          </a:xfrm>
          <a:prstGeom prst="rect">
            <a:avLst/>
          </a:prstGeom>
        </p:spPr>
      </p:pic>
      <p:sp>
        <p:nvSpPr>
          <p:cNvPr id="17" name="箭头: 右 16">
            <a:extLst>
              <a:ext uri="{FF2B5EF4-FFF2-40B4-BE49-F238E27FC236}">
                <a16:creationId xmlns:a16="http://schemas.microsoft.com/office/drawing/2014/main" id="{57149B7D-56AC-43DA-A609-7EE7FB26DFB2}"/>
              </a:ext>
            </a:extLst>
          </p:cNvPr>
          <p:cNvSpPr/>
          <p:nvPr/>
        </p:nvSpPr>
        <p:spPr>
          <a:xfrm>
            <a:off x="6302488" y="4487104"/>
            <a:ext cx="138113" cy="152400"/>
          </a:xfrm>
          <a:prstGeom prst="rightArrow">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27CEB60F-7E67-4CFF-A74A-ADB7B0485B73}"/>
              </a:ext>
            </a:extLst>
          </p:cNvPr>
          <p:cNvSpPr txBox="1"/>
          <p:nvPr/>
        </p:nvSpPr>
        <p:spPr>
          <a:xfrm>
            <a:off x="6708490" y="5251544"/>
            <a:ext cx="6096000" cy="369332"/>
          </a:xfrm>
          <a:prstGeom prst="rect">
            <a:avLst/>
          </a:prstGeom>
          <a:noFill/>
        </p:spPr>
        <p:txBody>
          <a:bodyPr wrap="square">
            <a:spAutoFit/>
          </a:bodyPr>
          <a:lstStyle/>
          <a:p>
            <a:r>
              <a:rPr lang="en-US" altLang="zh-CN" b="1" dirty="0">
                <a:solidFill>
                  <a:srgbClr val="000000"/>
                </a:solidFill>
                <a:latin typeface="Inter"/>
              </a:rPr>
              <a:t>SEAL : Self-Adapting LLMs </a:t>
            </a:r>
            <a:endParaRPr lang="zh-CN" altLang="en-US" b="1" dirty="0">
              <a:solidFill>
                <a:srgbClr val="000000"/>
              </a:solidFill>
              <a:latin typeface="Inter"/>
            </a:endParaRPr>
          </a:p>
        </p:txBody>
      </p:sp>
      <p:sp>
        <p:nvSpPr>
          <p:cNvPr id="22" name="文本框 21">
            <a:extLst>
              <a:ext uri="{FF2B5EF4-FFF2-40B4-BE49-F238E27FC236}">
                <a16:creationId xmlns:a16="http://schemas.microsoft.com/office/drawing/2014/main" id="{D5BDB38C-BCE3-48CF-B265-C452AB3E590D}"/>
              </a:ext>
            </a:extLst>
          </p:cNvPr>
          <p:cNvSpPr txBox="1"/>
          <p:nvPr/>
        </p:nvSpPr>
        <p:spPr>
          <a:xfrm>
            <a:off x="6621576" y="4392151"/>
            <a:ext cx="1112044" cy="369332"/>
          </a:xfrm>
          <a:prstGeom prst="rect">
            <a:avLst/>
          </a:prstGeom>
          <a:noFill/>
        </p:spPr>
        <p:txBody>
          <a:bodyPr wrap="square">
            <a:spAutoFit/>
          </a:bodyPr>
          <a:lstStyle/>
          <a:p>
            <a:r>
              <a:rPr lang="en-US" altLang="zh-CN" sz="1800" b="1" i="0" dirty="0">
                <a:solidFill>
                  <a:srgbClr val="000000"/>
                </a:solidFill>
                <a:effectLst/>
                <a:latin typeface="Inter"/>
              </a:rPr>
              <a:t>self-edits</a:t>
            </a:r>
            <a:endParaRPr lang="zh-CN" altLang="en-US" dirty="0"/>
          </a:p>
        </p:txBody>
      </p:sp>
      <p:sp>
        <p:nvSpPr>
          <p:cNvPr id="23" name="左大括号 22">
            <a:extLst>
              <a:ext uri="{FF2B5EF4-FFF2-40B4-BE49-F238E27FC236}">
                <a16:creationId xmlns:a16="http://schemas.microsoft.com/office/drawing/2014/main" id="{268E20DC-767E-4AE9-BBB2-1AFB4C9386FA}"/>
              </a:ext>
            </a:extLst>
          </p:cNvPr>
          <p:cNvSpPr/>
          <p:nvPr/>
        </p:nvSpPr>
        <p:spPr>
          <a:xfrm>
            <a:off x="7762194" y="4150723"/>
            <a:ext cx="190500" cy="888831"/>
          </a:xfrm>
          <a:custGeom>
            <a:avLst/>
            <a:gdLst>
              <a:gd name="connsiteX0" fmla="*/ 190500 w 190500"/>
              <a:gd name="connsiteY0" fmla="*/ 888831 h 888831"/>
              <a:gd name="connsiteX1" fmla="*/ 95250 w 190500"/>
              <a:gd name="connsiteY1" fmla="*/ 872957 h 888831"/>
              <a:gd name="connsiteX2" fmla="*/ 95250 w 190500"/>
              <a:gd name="connsiteY2" fmla="*/ 460290 h 888831"/>
              <a:gd name="connsiteX3" fmla="*/ 0 w 190500"/>
              <a:gd name="connsiteY3" fmla="*/ 444416 h 888831"/>
              <a:gd name="connsiteX4" fmla="*/ 95250 w 190500"/>
              <a:gd name="connsiteY4" fmla="*/ 428542 h 888831"/>
              <a:gd name="connsiteX5" fmla="*/ 95250 w 190500"/>
              <a:gd name="connsiteY5" fmla="*/ 15874 h 888831"/>
              <a:gd name="connsiteX6" fmla="*/ 190500 w 190500"/>
              <a:gd name="connsiteY6" fmla="*/ 0 h 888831"/>
              <a:gd name="connsiteX7" fmla="*/ 190500 w 190500"/>
              <a:gd name="connsiteY7" fmla="*/ 888831 h 888831"/>
              <a:gd name="connsiteX0" fmla="*/ 190500 w 190500"/>
              <a:gd name="connsiteY0" fmla="*/ 888831 h 888831"/>
              <a:gd name="connsiteX1" fmla="*/ 95250 w 190500"/>
              <a:gd name="connsiteY1" fmla="*/ 872957 h 888831"/>
              <a:gd name="connsiteX2" fmla="*/ 95250 w 190500"/>
              <a:gd name="connsiteY2" fmla="*/ 460290 h 888831"/>
              <a:gd name="connsiteX3" fmla="*/ 0 w 190500"/>
              <a:gd name="connsiteY3" fmla="*/ 444416 h 888831"/>
              <a:gd name="connsiteX4" fmla="*/ 95250 w 190500"/>
              <a:gd name="connsiteY4" fmla="*/ 428542 h 888831"/>
              <a:gd name="connsiteX5" fmla="*/ 95250 w 190500"/>
              <a:gd name="connsiteY5" fmla="*/ 15874 h 888831"/>
              <a:gd name="connsiteX6" fmla="*/ 190500 w 190500"/>
              <a:gd name="connsiteY6" fmla="*/ 0 h 88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0" h="888831" stroke="0" extrusionOk="0">
                <a:moveTo>
                  <a:pt x="190500" y="888831"/>
                </a:moveTo>
                <a:cubicBezTo>
                  <a:pt x="137363" y="888124"/>
                  <a:pt x="94998" y="882916"/>
                  <a:pt x="95250" y="872957"/>
                </a:cubicBezTo>
                <a:cubicBezTo>
                  <a:pt x="108138" y="828483"/>
                  <a:pt x="98432" y="511475"/>
                  <a:pt x="95250" y="460290"/>
                </a:cubicBezTo>
                <a:cubicBezTo>
                  <a:pt x="94923" y="454457"/>
                  <a:pt x="48262" y="442338"/>
                  <a:pt x="0" y="444416"/>
                </a:cubicBezTo>
                <a:cubicBezTo>
                  <a:pt x="52578" y="444234"/>
                  <a:pt x="95971" y="438396"/>
                  <a:pt x="95250" y="428542"/>
                </a:cubicBezTo>
                <a:cubicBezTo>
                  <a:pt x="82296" y="248593"/>
                  <a:pt x="76060" y="105298"/>
                  <a:pt x="95250" y="15874"/>
                </a:cubicBezTo>
                <a:cubicBezTo>
                  <a:pt x="103103" y="8067"/>
                  <a:pt x="134981" y="5719"/>
                  <a:pt x="190500" y="0"/>
                </a:cubicBezTo>
                <a:cubicBezTo>
                  <a:pt x="157155" y="180195"/>
                  <a:pt x="134766" y="549577"/>
                  <a:pt x="190500" y="888831"/>
                </a:cubicBezTo>
                <a:close/>
              </a:path>
              <a:path w="190500" h="888831" fill="none" extrusionOk="0">
                <a:moveTo>
                  <a:pt x="190500" y="888831"/>
                </a:moveTo>
                <a:cubicBezTo>
                  <a:pt x="137048" y="888199"/>
                  <a:pt x="96118" y="881598"/>
                  <a:pt x="95250" y="872957"/>
                </a:cubicBezTo>
                <a:cubicBezTo>
                  <a:pt x="96746" y="765152"/>
                  <a:pt x="112149" y="551477"/>
                  <a:pt x="95250" y="460290"/>
                </a:cubicBezTo>
                <a:cubicBezTo>
                  <a:pt x="92718" y="447043"/>
                  <a:pt x="50886" y="450142"/>
                  <a:pt x="0" y="444416"/>
                </a:cubicBezTo>
                <a:cubicBezTo>
                  <a:pt x="52045" y="444543"/>
                  <a:pt x="95259" y="438766"/>
                  <a:pt x="95250" y="428542"/>
                </a:cubicBezTo>
                <a:cubicBezTo>
                  <a:pt x="71069" y="338554"/>
                  <a:pt x="77884" y="134388"/>
                  <a:pt x="95250" y="15874"/>
                </a:cubicBezTo>
                <a:cubicBezTo>
                  <a:pt x="95417" y="6080"/>
                  <a:pt x="140389" y="-3710"/>
                  <a:pt x="190500" y="0"/>
                </a:cubicBezTo>
              </a:path>
            </a:pathLst>
          </a:custGeom>
          <a:ln w="19050">
            <a:extLst>
              <a:ext uri="{C807C97D-BFC1-408E-A445-0C87EB9F89A2}">
                <ask:lineSketchStyleProps xmlns:ask="http://schemas.microsoft.com/office/drawing/2018/sketchyshapes" sd="3994378369">
                  <a:prstGeom prst="leftBrace">
                    <a:avLst/>
                  </a:pr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9D161E13-83D7-41D3-BA94-3F52768CCAA1}"/>
              </a:ext>
            </a:extLst>
          </p:cNvPr>
          <p:cNvSpPr txBox="1"/>
          <p:nvPr/>
        </p:nvSpPr>
        <p:spPr>
          <a:xfrm>
            <a:off x="7981268" y="4150723"/>
            <a:ext cx="3550445" cy="773289"/>
          </a:xfrm>
          <a:prstGeom prst="rect">
            <a:avLst/>
          </a:prstGeom>
          <a:noFill/>
        </p:spPr>
        <p:txBody>
          <a:bodyPr wrap="square">
            <a:spAutoFit/>
          </a:bodyPr>
          <a:lstStyle/>
          <a:p>
            <a:pPr>
              <a:lnSpc>
                <a:spcPct val="150000"/>
              </a:lnSpc>
            </a:pPr>
            <a:r>
              <a:rPr lang="zh-CN" altLang="en-US" sz="1600" dirty="0">
                <a:latin typeface="幼圆" panose="02010509060101010101" pitchFamily="49" charset="-122"/>
                <a:ea typeface="幼圆" panose="02010509060101010101" pitchFamily="49" charset="-122"/>
              </a:rPr>
              <a:t>合成数据（如对文本的改写、推论）</a:t>
            </a:r>
            <a:endParaRPr lang="en-US" altLang="zh-CN" sz="1600" dirty="0">
              <a:latin typeface="幼圆" panose="02010509060101010101" pitchFamily="49" charset="-122"/>
              <a:ea typeface="幼圆" panose="02010509060101010101" pitchFamily="49" charset="-122"/>
            </a:endParaRPr>
          </a:p>
          <a:p>
            <a:pPr>
              <a:lnSpc>
                <a:spcPct val="150000"/>
              </a:lnSpc>
            </a:pPr>
            <a:r>
              <a:rPr lang="zh-CN" altLang="en-US" sz="1600" dirty="0">
                <a:latin typeface="幼圆" panose="02010509060101010101" pitchFamily="49" charset="-122"/>
                <a:ea typeface="幼圆" panose="02010509060101010101" pitchFamily="49" charset="-122"/>
              </a:rPr>
              <a:t>数据增广方案</a:t>
            </a:r>
            <a:r>
              <a:rPr lang="en-US" altLang="zh-CN" sz="1600" dirty="0">
                <a:latin typeface="幼圆" panose="02010509060101010101" pitchFamily="49" charset="-122"/>
                <a:ea typeface="幼圆" panose="02010509060101010101" pitchFamily="49" charset="-122"/>
              </a:rPr>
              <a:t>…</a:t>
            </a:r>
          </a:p>
        </p:txBody>
      </p:sp>
      <p:sp>
        <p:nvSpPr>
          <p:cNvPr id="3" name="文本框 2">
            <a:extLst>
              <a:ext uri="{FF2B5EF4-FFF2-40B4-BE49-F238E27FC236}">
                <a16:creationId xmlns:a16="http://schemas.microsoft.com/office/drawing/2014/main" id="{8749BFAE-27E2-80AE-864F-036E91112BE1}"/>
              </a:ext>
            </a:extLst>
          </p:cNvPr>
          <p:cNvSpPr txBox="1"/>
          <p:nvPr/>
        </p:nvSpPr>
        <p:spPr>
          <a:xfrm>
            <a:off x="1327150" y="400051"/>
            <a:ext cx="7126514" cy="1711944"/>
          </a:xfrm>
          <a:prstGeom prst="rect">
            <a:avLst/>
          </a:prstGeom>
          <a:noFill/>
        </p:spPr>
        <p:txBody>
          <a:bodyPr wrap="square">
            <a:spAutoFit/>
          </a:bodyPr>
          <a:lstStyle/>
          <a:p>
            <a:pPr>
              <a:lnSpc>
                <a:spcPct val="150000"/>
              </a:lnSpc>
            </a:pPr>
            <a:r>
              <a:rPr lang="zh-CN" altLang="en-US" b="0" i="0" dirty="0">
                <a:effectLst/>
                <a:latin typeface="Inter"/>
              </a:rPr>
              <a:t> </a:t>
            </a:r>
            <a:r>
              <a:rPr lang="en-US" altLang="zh-CN" b="0" i="0" dirty="0">
                <a:effectLst/>
                <a:latin typeface="Inter"/>
              </a:rPr>
              <a:t>SEAL(</a:t>
            </a:r>
            <a:r>
              <a:rPr lang="en-US" altLang="zh-CN" dirty="0"/>
              <a:t>Self-Adapting LLMs) </a:t>
            </a:r>
            <a:r>
              <a:rPr lang="en-US" altLang="zh-CN" b="0" i="0" dirty="0">
                <a:effectLst/>
                <a:latin typeface="Inter"/>
              </a:rPr>
              <a:t> </a:t>
            </a:r>
            <a:r>
              <a:rPr lang="zh-CN" altLang="en-US" b="0" i="0" dirty="0">
                <a:effectLst/>
                <a:latin typeface="Inter"/>
              </a:rPr>
              <a:t>：</a:t>
            </a:r>
            <a:r>
              <a:rPr lang="zh-CN" altLang="en-US" b="1" i="0" dirty="0">
                <a:solidFill>
                  <a:srgbClr val="000000"/>
                </a:solidFill>
                <a:effectLst/>
                <a:latin typeface="Inter"/>
              </a:rPr>
              <a:t>让模型自主控制适配过程</a:t>
            </a:r>
            <a:r>
              <a:rPr lang="zh-CN" altLang="en-US" b="0" i="0" dirty="0">
                <a:effectLst/>
                <a:latin typeface="Inter"/>
              </a:rPr>
              <a:t>：</a:t>
            </a:r>
          </a:p>
          <a:p>
            <a:pPr marL="285750" indent="-285750" algn="l">
              <a:lnSpc>
                <a:spcPct val="150000"/>
              </a:lnSpc>
              <a:buFont typeface="Arial" panose="020B0604020202020204" pitchFamily="34" charset="0"/>
              <a:buChar char="•"/>
            </a:pPr>
            <a:r>
              <a:rPr lang="zh-CN" altLang="en-US" b="0" i="0" dirty="0">
                <a:solidFill>
                  <a:srgbClr val="000000"/>
                </a:solidFill>
                <a:effectLst/>
                <a:latin typeface="Inter"/>
              </a:rPr>
              <a:t>就像人类通过 “整理笔记、设计学习方法” 来高效吸收知识一样，</a:t>
            </a:r>
            <a:r>
              <a:rPr lang="en-US" altLang="zh-CN" b="0" i="0" dirty="0">
                <a:solidFill>
                  <a:srgbClr val="000000"/>
                </a:solidFill>
                <a:effectLst/>
                <a:latin typeface="Inter"/>
              </a:rPr>
              <a:t>SEAL </a:t>
            </a:r>
            <a:r>
              <a:rPr lang="zh-CN" altLang="en-US" b="0" i="0" dirty="0">
                <a:solidFill>
                  <a:srgbClr val="000000"/>
                </a:solidFill>
                <a:effectLst/>
                <a:latin typeface="Inter"/>
              </a:rPr>
              <a:t>让模型学会 “为自己设计学习方案”</a:t>
            </a:r>
            <a:r>
              <a:rPr lang="en-US" altLang="zh-CN" b="0" i="0" dirty="0">
                <a:solidFill>
                  <a:srgbClr val="000000"/>
                </a:solidFill>
                <a:effectLst/>
                <a:latin typeface="Inter"/>
              </a:rPr>
              <a:t>,</a:t>
            </a:r>
            <a:r>
              <a:rPr lang="zh-CN" altLang="en-US" b="0" i="0" dirty="0">
                <a:solidFill>
                  <a:srgbClr val="000000"/>
                </a:solidFill>
                <a:effectLst/>
                <a:latin typeface="Inter"/>
              </a:rPr>
              <a:t>自己根据训练数据进行自编辑来微调自己，并通过强化学习优化自编辑方案。</a:t>
            </a:r>
          </a:p>
        </p:txBody>
      </p:sp>
    </p:spTree>
    <p:extLst>
      <p:ext uri="{BB962C8B-B14F-4D97-AF65-F5344CB8AC3E}">
        <p14:creationId xmlns:p14="http://schemas.microsoft.com/office/powerpoint/2010/main" val="85481774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22C25-B455-6545-5F56-C16ECBC52E7B}"/>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D0D25575-F894-349A-E7A3-B38064A2A9F7}"/>
              </a:ext>
            </a:extLst>
          </p:cNvPr>
          <p:cNvPicPr>
            <a:picLocks noChangeAspect="1"/>
          </p:cNvPicPr>
          <p:nvPr/>
        </p:nvPicPr>
        <p:blipFill>
          <a:blip r:embed="rId3"/>
          <a:stretch>
            <a:fillRect/>
          </a:stretch>
        </p:blipFill>
        <p:spPr>
          <a:xfrm>
            <a:off x="558800" y="456876"/>
            <a:ext cx="9174234" cy="3470547"/>
          </a:xfrm>
          <a:prstGeom prst="rect">
            <a:avLst/>
          </a:prstGeom>
        </p:spPr>
      </p:pic>
      <p:pic>
        <p:nvPicPr>
          <p:cNvPr id="7" name="图片 6">
            <a:extLst>
              <a:ext uri="{FF2B5EF4-FFF2-40B4-BE49-F238E27FC236}">
                <a16:creationId xmlns:a16="http://schemas.microsoft.com/office/drawing/2014/main" id="{8540C6D9-D7B6-B8F8-9EE3-74D9396CF073}"/>
              </a:ext>
            </a:extLst>
          </p:cNvPr>
          <p:cNvPicPr>
            <a:picLocks noChangeAspect="1"/>
          </p:cNvPicPr>
          <p:nvPr/>
        </p:nvPicPr>
        <p:blipFill>
          <a:blip r:embed="rId4"/>
          <a:stretch>
            <a:fillRect/>
          </a:stretch>
        </p:blipFill>
        <p:spPr>
          <a:xfrm>
            <a:off x="9437609" y="935005"/>
            <a:ext cx="1114581" cy="466790"/>
          </a:xfrm>
          <a:prstGeom prst="rect">
            <a:avLst/>
          </a:prstGeom>
        </p:spPr>
      </p:pic>
      <p:cxnSp>
        <p:nvCxnSpPr>
          <p:cNvPr id="9" name="直接箭头连接符 8">
            <a:extLst>
              <a:ext uri="{FF2B5EF4-FFF2-40B4-BE49-F238E27FC236}">
                <a16:creationId xmlns:a16="http://schemas.microsoft.com/office/drawing/2014/main" id="{6D0088F9-4E92-48C2-CABF-9332E22569C3}"/>
              </a:ext>
            </a:extLst>
          </p:cNvPr>
          <p:cNvCxnSpPr/>
          <p:nvPr/>
        </p:nvCxnSpPr>
        <p:spPr>
          <a:xfrm flipV="1">
            <a:off x="8369300" y="1549400"/>
            <a:ext cx="1447800" cy="565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EB724FB9-7184-991D-1A72-621761F18ADF}"/>
                  </a:ext>
                </a:extLst>
              </p:cNvPr>
              <p:cNvSpPr txBox="1"/>
              <p:nvPr/>
            </p:nvSpPr>
            <p:spPr>
              <a:xfrm>
                <a:off x="1639810" y="658006"/>
                <a:ext cx="16911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𝜃</m:t>
                          </m:r>
                        </m:e>
                        <m:sup>
                          <m:r>
                            <a:rPr lang="en-US" altLang="zh-CN" b="0" i="1" smtClean="0">
                              <a:latin typeface="Cambria Math" panose="02040503050406030204" pitchFamily="18" charset="0"/>
                            </a:rPr>
                            <m:t>′</m:t>
                          </m:r>
                        </m:sup>
                      </m:sSup>
                      <m:r>
                        <a:rPr lang="zh-CN" altLang="en-US" i="1" smtClean="0">
                          <a:latin typeface="Cambria Math" panose="02040503050406030204" pitchFamily="18" charset="0"/>
                        </a:rPr>
                        <m:t>←</m:t>
                      </m:r>
                      <m:r>
                        <a:rPr lang="en-US" altLang="zh-CN" b="0" i="1" smtClean="0">
                          <a:latin typeface="Cambria Math" panose="02040503050406030204" pitchFamily="18" charset="0"/>
                        </a:rPr>
                        <m:t>𝑆𝐹𝑇</m:t>
                      </m:r>
                      <m:r>
                        <a:rPr lang="en-US" altLang="zh-CN" b="0" i="1" smtClean="0">
                          <a:latin typeface="Cambria Math" panose="02040503050406030204" pitchFamily="18" charset="0"/>
                        </a:rPr>
                        <m:t>(</m:t>
                      </m:r>
                      <m:r>
                        <a:rPr lang="zh-CN" altLang="en-US" b="0" i="1" smtClean="0">
                          <a:latin typeface="Cambria Math" panose="02040503050406030204" pitchFamily="18" charset="0"/>
                        </a:rPr>
                        <m:t>𝜃</m:t>
                      </m:r>
                      <m:r>
                        <a:rPr lang="en-US" altLang="zh-CN" b="0" i="1" smtClean="0">
                          <a:latin typeface="Cambria Math" panose="02040503050406030204" pitchFamily="18" charset="0"/>
                        </a:rPr>
                        <m:t>,</m:t>
                      </m:r>
                      <m:r>
                        <a:rPr lang="en-US" altLang="zh-CN" b="0" i="1" smtClean="0">
                          <a:latin typeface="Cambria Math" panose="02040503050406030204" pitchFamily="18" charset="0"/>
                        </a:rPr>
                        <m:t>𝑆𝐸</m:t>
                      </m:r>
                      <m:r>
                        <a:rPr lang="en-US" altLang="zh-CN" b="0" i="1" smtClean="0">
                          <a:latin typeface="Cambria Math" panose="02040503050406030204" pitchFamily="18" charset="0"/>
                        </a:rPr>
                        <m:t>)</m:t>
                      </m:r>
                    </m:oMath>
                  </m:oMathPara>
                </a14:m>
                <a:endParaRPr lang="zh-CN" altLang="en-US" dirty="0"/>
              </a:p>
            </p:txBody>
          </p:sp>
        </mc:Choice>
        <mc:Fallback>
          <p:sp>
            <p:nvSpPr>
              <p:cNvPr id="2" name="文本框 1">
                <a:extLst>
                  <a:ext uri="{FF2B5EF4-FFF2-40B4-BE49-F238E27FC236}">
                    <a16:creationId xmlns:a16="http://schemas.microsoft.com/office/drawing/2014/main" id="{EB724FB9-7184-991D-1A72-621761F18ADF}"/>
                  </a:ext>
                </a:extLst>
              </p:cNvPr>
              <p:cNvSpPr txBox="1">
                <a:spLocks noRot="1" noChangeAspect="1" noMove="1" noResize="1" noEditPoints="1" noAdjustHandles="1" noChangeArrowheads="1" noChangeShapeType="1" noTextEdit="1"/>
              </p:cNvSpPr>
              <p:nvPr/>
            </p:nvSpPr>
            <p:spPr>
              <a:xfrm>
                <a:off x="1639810" y="658006"/>
                <a:ext cx="1691104" cy="276999"/>
              </a:xfrm>
              <a:prstGeom prst="rect">
                <a:avLst/>
              </a:prstGeom>
              <a:blipFill>
                <a:blip r:embed="rId5"/>
                <a:stretch>
                  <a:fillRect l="-2888" t="-2222" r="-4332" b="-35556"/>
                </a:stretch>
              </a:blipFill>
            </p:spPr>
            <p:txBody>
              <a:bodyPr/>
              <a:lstStyle/>
              <a:p>
                <a:r>
                  <a:rPr lang="zh-CN" altLang="en-US">
                    <a:noFill/>
                  </a:rPr>
                  <a:t> </a:t>
                </a:r>
              </a:p>
            </p:txBody>
          </p:sp>
        </mc:Fallback>
      </mc:AlternateContent>
      <p:cxnSp>
        <p:nvCxnSpPr>
          <p:cNvPr id="4" name="直接箭头连接符 3">
            <a:extLst>
              <a:ext uri="{FF2B5EF4-FFF2-40B4-BE49-F238E27FC236}">
                <a16:creationId xmlns:a16="http://schemas.microsoft.com/office/drawing/2014/main" id="{5D9D6133-BBB5-7295-7344-E4788A351E31}"/>
              </a:ext>
            </a:extLst>
          </p:cNvPr>
          <p:cNvCxnSpPr>
            <a:cxnSpLocks/>
          </p:cNvCxnSpPr>
          <p:nvPr/>
        </p:nvCxnSpPr>
        <p:spPr>
          <a:xfrm flipH="1" flipV="1">
            <a:off x="2983043" y="935005"/>
            <a:ext cx="749508" cy="339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B265C9A-60B0-D5A9-053C-413A0AFE9DCE}"/>
              </a:ext>
            </a:extLst>
          </p:cNvPr>
          <p:cNvSpPr txBox="1"/>
          <p:nvPr/>
        </p:nvSpPr>
        <p:spPr>
          <a:xfrm>
            <a:off x="9208957" y="1305196"/>
            <a:ext cx="6093500"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filtered behavior cloning</a:t>
            </a:r>
          </a:p>
          <a:p>
            <a:r>
              <a:rPr lang="en-US" altLang="zh-CN" dirty="0">
                <a:latin typeface="Times New Roman" panose="02020603050405020304" pitchFamily="18" charset="0"/>
                <a:cs typeface="Times New Roman" panose="02020603050405020304" pitchFamily="18" charset="0"/>
              </a:rPr>
              <a:t>“rejection sampling + SFT”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04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82B7D516-8767-4F48-82E1-EEB72C7A8896}"/>
              </a:ext>
            </a:extLst>
          </p:cNvPr>
          <p:cNvPicPr>
            <a:picLocks noChangeAspect="1"/>
          </p:cNvPicPr>
          <p:nvPr/>
        </p:nvPicPr>
        <p:blipFill>
          <a:blip r:embed="rId3"/>
          <a:stretch>
            <a:fillRect/>
          </a:stretch>
        </p:blipFill>
        <p:spPr>
          <a:xfrm>
            <a:off x="1489907" y="1704781"/>
            <a:ext cx="7116946" cy="1817637"/>
          </a:xfrm>
          <a:prstGeom prst="rect">
            <a:avLst/>
          </a:prstGeom>
        </p:spPr>
      </p:pic>
      <p:pic>
        <p:nvPicPr>
          <p:cNvPr id="5" name="图片 4">
            <a:extLst>
              <a:ext uri="{FF2B5EF4-FFF2-40B4-BE49-F238E27FC236}">
                <a16:creationId xmlns:a16="http://schemas.microsoft.com/office/drawing/2014/main" id="{3FBBE889-6034-E125-553C-D0318A54FF4A}"/>
              </a:ext>
            </a:extLst>
          </p:cNvPr>
          <p:cNvPicPr>
            <a:picLocks noChangeAspect="1"/>
          </p:cNvPicPr>
          <p:nvPr/>
        </p:nvPicPr>
        <p:blipFill>
          <a:blip r:embed="rId4"/>
          <a:stretch>
            <a:fillRect/>
          </a:stretch>
        </p:blipFill>
        <p:spPr>
          <a:xfrm>
            <a:off x="1196908" y="207303"/>
            <a:ext cx="8363615" cy="1459723"/>
          </a:xfrm>
          <a:prstGeom prst="rect">
            <a:avLst/>
          </a:prstGeom>
        </p:spPr>
      </p:pic>
      <p:pic>
        <p:nvPicPr>
          <p:cNvPr id="8" name="图片 7">
            <a:extLst>
              <a:ext uri="{FF2B5EF4-FFF2-40B4-BE49-F238E27FC236}">
                <a16:creationId xmlns:a16="http://schemas.microsoft.com/office/drawing/2014/main" id="{DEA84C54-A3E6-8F2E-1494-CD27C396DA31}"/>
              </a:ext>
            </a:extLst>
          </p:cNvPr>
          <p:cNvPicPr>
            <a:picLocks noChangeAspect="1"/>
          </p:cNvPicPr>
          <p:nvPr/>
        </p:nvPicPr>
        <p:blipFill>
          <a:blip r:embed="rId5"/>
          <a:stretch>
            <a:fillRect/>
          </a:stretch>
        </p:blipFill>
        <p:spPr>
          <a:xfrm>
            <a:off x="2944739" y="3545114"/>
            <a:ext cx="4867954" cy="3105583"/>
          </a:xfrm>
          <a:prstGeom prst="rect">
            <a:avLst/>
          </a:prstGeom>
        </p:spPr>
      </p:pic>
    </p:spTree>
    <p:extLst>
      <p:ext uri="{BB962C8B-B14F-4D97-AF65-F5344CB8AC3E}">
        <p14:creationId xmlns:p14="http://schemas.microsoft.com/office/powerpoint/2010/main" val="40508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47D88-1E65-4BD6-AF62-F6F24B1AEAED}"/>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09378016-8010-8BB6-6192-63D87FC99F85}"/>
              </a:ext>
            </a:extLst>
          </p:cNvPr>
          <p:cNvPicPr>
            <a:picLocks noChangeAspect="1"/>
          </p:cNvPicPr>
          <p:nvPr/>
        </p:nvPicPr>
        <p:blipFill>
          <a:blip r:embed="rId3"/>
          <a:stretch>
            <a:fillRect/>
          </a:stretch>
        </p:blipFill>
        <p:spPr>
          <a:xfrm>
            <a:off x="558800" y="456876"/>
            <a:ext cx="9174234" cy="3470547"/>
          </a:xfrm>
          <a:prstGeom prst="rect">
            <a:avLst/>
          </a:prstGeom>
        </p:spPr>
      </p:pic>
      <p:pic>
        <p:nvPicPr>
          <p:cNvPr id="7" name="图片 6">
            <a:extLst>
              <a:ext uri="{FF2B5EF4-FFF2-40B4-BE49-F238E27FC236}">
                <a16:creationId xmlns:a16="http://schemas.microsoft.com/office/drawing/2014/main" id="{B6B087F2-65BD-EF64-97C6-62B21D52B7A1}"/>
              </a:ext>
            </a:extLst>
          </p:cNvPr>
          <p:cNvPicPr>
            <a:picLocks noChangeAspect="1"/>
          </p:cNvPicPr>
          <p:nvPr/>
        </p:nvPicPr>
        <p:blipFill>
          <a:blip r:embed="rId4"/>
          <a:stretch>
            <a:fillRect/>
          </a:stretch>
        </p:blipFill>
        <p:spPr>
          <a:xfrm>
            <a:off x="9437609" y="935005"/>
            <a:ext cx="1114581" cy="466790"/>
          </a:xfrm>
          <a:prstGeom prst="rect">
            <a:avLst/>
          </a:prstGeom>
        </p:spPr>
      </p:pic>
      <p:cxnSp>
        <p:nvCxnSpPr>
          <p:cNvPr id="9" name="直接箭头连接符 8">
            <a:extLst>
              <a:ext uri="{FF2B5EF4-FFF2-40B4-BE49-F238E27FC236}">
                <a16:creationId xmlns:a16="http://schemas.microsoft.com/office/drawing/2014/main" id="{762B5E62-748B-3FBB-33CE-2DF5434CDDD8}"/>
              </a:ext>
            </a:extLst>
          </p:cNvPr>
          <p:cNvCxnSpPr/>
          <p:nvPr/>
        </p:nvCxnSpPr>
        <p:spPr>
          <a:xfrm flipV="1">
            <a:off x="8369300" y="1549400"/>
            <a:ext cx="1447800" cy="565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2A3ED81E-41F1-5C4E-18D9-CDA504DFDE0A}"/>
                  </a:ext>
                </a:extLst>
              </p:cNvPr>
              <p:cNvSpPr txBox="1"/>
              <p:nvPr/>
            </p:nvSpPr>
            <p:spPr>
              <a:xfrm>
                <a:off x="1639810" y="658006"/>
                <a:ext cx="16911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𝜃</m:t>
                          </m:r>
                        </m:e>
                        <m:sup>
                          <m:r>
                            <a:rPr lang="en-US" altLang="zh-CN" b="0" i="1" smtClean="0">
                              <a:latin typeface="Cambria Math" panose="02040503050406030204" pitchFamily="18" charset="0"/>
                            </a:rPr>
                            <m:t>′</m:t>
                          </m:r>
                        </m:sup>
                      </m:sSup>
                      <m:r>
                        <a:rPr lang="zh-CN" altLang="en-US" i="1" smtClean="0">
                          <a:latin typeface="Cambria Math" panose="02040503050406030204" pitchFamily="18" charset="0"/>
                        </a:rPr>
                        <m:t>←</m:t>
                      </m:r>
                      <m:r>
                        <a:rPr lang="en-US" altLang="zh-CN" b="0" i="1" smtClean="0">
                          <a:latin typeface="Cambria Math" panose="02040503050406030204" pitchFamily="18" charset="0"/>
                        </a:rPr>
                        <m:t>𝑆𝐹𝑇</m:t>
                      </m:r>
                      <m:r>
                        <a:rPr lang="en-US" altLang="zh-CN" b="0" i="1" smtClean="0">
                          <a:latin typeface="Cambria Math" panose="02040503050406030204" pitchFamily="18" charset="0"/>
                        </a:rPr>
                        <m:t>(</m:t>
                      </m:r>
                      <m:r>
                        <a:rPr lang="zh-CN" altLang="en-US" b="0" i="1" smtClean="0">
                          <a:latin typeface="Cambria Math" panose="02040503050406030204" pitchFamily="18" charset="0"/>
                        </a:rPr>
                        <m:t>𝜃</m:t>
                      </m:r>
                      <m:r>
                        <a:rPr lang="en-US" altLang="zh-CN" b="0" i="1" smtClean="0">
                          <a:latin typeface="Cambria Math" panose="02040503050406030204" pitchFamily="18" charset="0"/>
                        </a:rPr>
                        <m:t>,</m:t>
                      </m:r>
                      <m:r>
                        <a:rPr lang="en-US" altLang="zh-CN" b="0" i="1" smtClean="0">
                          <a:latin typeface="Cambria Math" panose="02040503050406030204" pitchFamily="18" charset="0"/>
                        </a:rPr>
                        <m:t>𝑆𝐸</m:t>
                      </m:r>
                      <m:r>
                        <a:rPr lang="en-US" altLang="zh-CN" b="0" i="1" smtClean="0">
                          <a:latin typeface="Cambria Math" panose="02040503050406030204" pitchFamily="18" charset="0"/>
                        </a:rPr>
                        <m:t>)</m:t>
                      </m:r>
                    </m:oMath>
                  </m:oMathPara>
                </a14:m>
                <a:endParaRPr lang="zh-CN" altLang="en-US" dirty="0"/>
              </a:p>
            </p:txBody>
          </p:sp>
        </mc:Choice>
        <mc:Fallback>
          <p:sp>
            <p:nvSpPr>
              <p:cNvPr id="2" name="文本框 1">
                <a:extLst>
                  <a:ext uri="{FF2B5EF4-FFF2-40B4-BE49-F238E27FC236}">
                    <a16:creationId xmlns:a16="http://schemas.microsoft.com/office/drawing/2014/main" id="{2A3ED81E-41F1-5C4E-18D9-CDA504DFDE0A}"/>
                  </a:ext>
                </a:extLst>
              </p:cNvPr>
              <p:cNvSpPr txBox="1">
                <a:spLocks noRot="1" noChangeAspect="1" noMove="1" noResize="1" noEditPoints="1" noAdjustHandles="1" noChangeArrowheads="1" noChangeShapeType="1" noTextEdit="1"/>
              </p:cNvSpPr>
              <p:nvPr/>
            </p:nvSpPr>
            <p:spPr>
              <a:xfrm>
                <a:off x="1639810" y="658006"/>
                <a:ext cx="1691104" cy="276999"/>
              </a:xfrm>
              <a:prstGeom prst="rect">
                <a:avLst/>
              </a:prstGeom>
              <a:blipFill>
                <a:blip r:embed="rId5"/>
                <a:stretch>
                  <a:fillRect l="-2888" t="-2222" r="-4332" b="-35556"/>
                </a:stretch>
              </a:blipFill>
            </p:spPr>
            <p:txBody>
              <a:bodyPr/>
              <a:lstStyle/>
              <a:p>
                <a:r>
                  <a:rPr lang="zh-CN" altLang="en-US">
                    <a:noFill/>
                  </a:rPr>
                  <a:t> </a:t>
                </a:r>
              </a:p>
            </p:txBody>
          </p:sp>
        </mc:Fallback>
      </mc:AlternateContent>
      <p:cxnSp>
        <p:nvCxnSpPr>
          <p:cNvPr id="4" name="直接箭头连接符 3">
            <a:extLst>
              <a:ext uri="{FF2B5EF4-FFF2-40B4-BE49-F238E27FC236}">
                <a16:creationId xmlns:a16="http://schemas.microsoft.com/office/drawing/2014/main" id="{A85C4FDF-1EF9-DCFB-2A83-CD1DD7FB370F}"/>
              </a:ext>
            </a:extLst>
          </p:cNvPr>
          <p:cNvCxnSpPr>
            <a:cxnSpLocks/>
          </p:cNvCxnSpPr>
          <p:nvPr/>
        </p:nvCxnSpPr>
        <p:spPr>
          <a:xfrm flipH="1" flipV="1">
            <a:off x="2983043" y="935005"/>
            <a:ext cx="749508" cy="339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158C7531-D2B5-4ACD-3E07-55DDD49A6534}"/>
              </a:ext>
            </a:extLst>
          </p:cNvPr>
          <p:cNvPicPr>
            <a:picLocks noChangeAspect="1"/>
          </p:cNvPicPr>
          <p:nvPr/>
        </p:nvPicPr>
        <p:blipFill>
          <a:blip r:embed="rId6"/>
          <a:stretch>
            <a:fillRect/>
          </a:stretch>
        </p:blipFill>
        <p:spPr>
          <a:xfrm>
            <a:off x="1440722" y="5343112"/>
            <a:ext cx="8588478" cy="730774"/>
          </a:xfrm>
          <a:prstGeom prst="rect">
            <a:avLst/>
          </a:prstGeom>
        </p:spPr>
      </p:pic>
      <p:pic>
        <p:nvPicPr>
          <p:cNvPr id="15" name="图片 14">
            <a:extLst>
              <a:ext uri="{FF2B5EF4-FFF2-40B4-BE49-F238E27FC236}">
                <a16:creationId xmlns:a16="http://schemas.microsoft.com/office/drawing/2014/main" id="{F1FEE6DE-AA5D-3FF9-3975-81E9AE0F4FE3}"/>
              </a:ext>
            </a:extLst>
          </p:cNvPr>
          <p:cNvPicPr>
            <a:picLocks noChangeAspect="1"/>
          </p:cNvPicPr>
          <p:nvPr/>
        </p:nvPicPr>
        <p:blipFill>
          <a:blip r:embed="rId7"/>
          <a:stretch>
            <a:fillRect/>
          </a:stretch>
        </p:blipFill>
        <p:spPr>
          <a:xfrm>
            <a:off x="1440722" y="4653797"/>
            <a:ext cx="8719406" cy="689315"/>
          </a:xfrm>
          <a:prstGeom prst="rect">
            <a:avLst/>
          </a:prstGeom>
        </p:spPr>
      </p:pic>
      <p:sp>
        <p:nvSpPr>
          <p:cNvPr id="19" name="文本框 18">
            <a:extLst>
              <a:ext uri="{FF2B5EF4-FFF2-40B4-BE49-F238E27FC236}">
                <a16:creationId xmlns:a16="http://schemas.microsoft.com/office/drawing/2014/main" id="{F108C7E7-CC22-BFAB-DCBA-30DF91430B62}"/>
              </a:ext>
            </a:extLst>
          </p:cNvPr>
          <p:cNvSpPr txBox="1"/>
          <p:nvPr/>
        </p:nvSpPr>
        <p:spPr>
          <a:xfrm>
            <a:off x="9208957" y="1305196"/>
            <a:ext cx="6093500"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filtered behavior cloning</a:t>
            </a:r>
          </a:p>
          <a:p>
            <a:r>
              <a:rPr lang="en-US" altLang="zh-CN" dirty="0">
                <a:latin typeface="Times New Roman" panose="02020603050405020304" pitchFamily="18" charset="0"/>
                <a:cs typeface="Times New Roman" panose="02020603050405020304" pitchFamily="18" charset="0"/>
              </a:rPr>
              <a:t>“rejection sampling + SFT”</a:t>
            </a:r>
            <a:endParaRPr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6D9F0C51-C73F-4F5E-7323-E2507BD5DC03}"/>
                  </a:ext>
                </a:extLst>
              </p:cNvPr>
              <p:cNvSpPr txBox="1"/>
              <p:nvPr/>
            </p:nvSpPr>
            <p:spPr>
              <a:xfrm>
                <a:off x="1440722" y="4069022"/>
                <a:ext cx="7652478" cy="587661"/>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the model takes an action (generating SE), receives a reward r based on </a:t>
                </a:r>
                <a14:m>
                  <m:oMath xmlns:m="http://schemas.openxmlformats.org/officeDocument/2006/math">
                    <m:sSub>
                      <m:sSubPr>
                        <m:ctrlPr>
                          <a:rPr lang="en-US" altLang="zh-CN" sz="1600" i="1">
                            <a:latin typeface="Cambria Math" panose="02040503050406030204" pitchFamily="18" charset="0"/>
                          </a:rPr>
                        </m:ctrlPr>
                      </m:sSubPr>
                      <m:e>
                        <m:r>
                          <m:rPr>
                            <m:sty m:val="p"/>
                          </m:rPr>
                          <a:rPr lang="en-US" altLang="zh-CN" sz="1600" i="1">
                            <a:latin typeface="Cambria Math" panose="02040503050406030204" pitchFamily="18" charset="0"/>
                          </a:rPr>
                          <m:t>LM</m:t>
                        </m:r>
                      </m:e>
                      <m:sub>
                        <m:sSup>
                          <m:sSupPr>
                            <m:ctrlPr>
                              <a:rPr lang="en-US" altLang="zh-CN" sz="1600" i="1">
                                <a:latin typeface="Cambria Math" panose="02040503050406030204" pitchFamily="18" charset="0"/>
                              </a:rPr>
                            </m:ctrlPr>
                          </m:sSupPr>
                          <m:e>
                            <m:r>
                              <a:rPr lang="zh-CN" altLang="en-US" sz="1600" i="1">
                                <a:latin typeface="Cambria Math" panose="02040503050406030204" pitchFamily="18" charset="0"/>
                              </a:rPr>
                              <m:t>𝜃</m:t>
                            </m:r>
                          </m:e>
                          <m:sup>
                            <m:r>
                              <a:rPr lang="en-US" altLang="zh-CN" sz="1600" i="1">
                                <a:latin typeface="Cambria Math" panose="02040503050406030204" pitchFamily="18" charset="0"/>
                              </a:rPr>
                              <m:t>′</m:t>
                            </m:r>
                          </m:sup>
                        </m:sSup>
                      </m:sub>
                    </m:sSub>
                  </m:oMath>
                </a14:m>
                <a:r>
                  <a:rPr lang="en-US" altLang="zh-CN" sz="1600" dirty="0">
                    <a:latin typeface="Times New Roman" panose="02020603050405020304" pitchFamily="18" charset="0"/>
                    <a:cs typeface="Times New Roman" panose="02020603050405020304" pitchFamily="18" charset="0"/>
                  </a:rPr>
                  <a:t>’s performance on τ, and updates its policy to maximize expected reward:</a:t>
                </a:r>
                <a:endParaRPr lang="zh-CN" altLang="en-US" sz="1600" dirty="0">
                  <a:latin typeface="Times New Roman" panose="02020603050405020304" pitchFamily="18" charset="0"/>
                  <a:cs typeface="Times New Roman" panose="02020603050405020304" pitchFamily="18" charset="0"/>
                </a:endParaRPr>
              </a:p>
            </p:txBody>
          </p:sp>
        </mc:Choice>
        <mc:Fallback>
          <p:sp>
            <p:nvSpPr>
              <p:cNvPr id="6" name="文本框 5">
                <a:extLst>
                  <a:ext uri="{FF2B5EF4-FFF2-40B4-BE49-F238E27FC236}">
                    <a16:creationId xmlns:a16="http://schemas.microsoft.com/office/drawing/2014/main" id="{6D9F0C51-C73F-4F5E-7323-E2507BD5DC03}"/>
                  </a:ext>
                </a:extLst>
              </p:cNvPr>
              <p:cNvSpPr txBox="1">
                <a:spLocks noRot="1" noChangeAspect="1" noMove="1" noResize="1" noEditPoints="1" noAdjustHandles="1" noChangeArrowheads="1" noChangeShapeType="1" noTextEdit="1"/>
              </p:cNvSpPr>
              <p:nvPr/>
            </p:nvSpPr>
            <p:spPr>
              <a:xfrm>
                <a:off x="1440722" y="4069022"/>
                <a:ext cx="7652478" cy="587661"/>
              </a:xfrm>
              <a:prstGeom prst="rect">
                <a:avLst/>
              </a:prstGeom>
              <a:blipFill>
                <a:blip r:embed="rId8"/>
                <a:stretch>
                  <a:fillRect l="-398" t="-3093" b="-123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699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B13DB00-11BF-419E-9403-7FF014CEDD57}"/>
              </a:ext>
            </a:extLst>
          </p:cNvPr>
          <p:cNvPicPr>
            <a:picLocks noChangeAspect="1"/>
          </p:cNvPicPr>
          <p:nvPr/>
        </p:nvPicPr>
        <p:blipFill>
          <a:blip r:embed="rId3"/>
          <a:stretch>
            <a:fillRect/>
          </a:stretch>
        </p:blipFill>
        <p:spPr>
          <a:xfrm>
            <a:off x="558800" y="456876"/>
            <a:ext cx="9174234" cy="3470547"/>
          </a:xfrm>
          <a:prstGeom prst="rect">
            <a:avLst/>
          </a:prstGeom>
        </p:spPr>
      </p:pic>
      <p:pic>
        <p:nvPicPr>
          <p:cNvPr id="7" name="图片 6">
            <a:extLst>
              <a:ext uri="{FF2B5EF4-FFF2-40B4-BE49-F238E27FC236}">
                <a16:creationId xmlns:a16="http://schemas.microsoft.com/office/drawing/2014/main" id="{D234B792-2AF2-43D4-933F-7BD55B02EC2B}"/>
              </a:ext>
            </a:extLst>
          </p:cNvPr>
          <p:cNvPicPr>
            <a:picLocks noChangeAspect="1"/>
          </p:cNvPicPr>
          <p:nvPr/>
        </p:nvPicPr>
        <p:blipFill>
          <a:blip r:embed="rId4"/>
          <a:stretch>
            <a:fillRect/>
          </a:stretch>
        </p:blipFill>
        <p:spPr>
          <a:xfrm>
            <a:off x="9437609" y="935005"/>
            <a:ext cx="1114581" cy="466790"/>
          </a:xfrm>
          <a:prstGeom prst="rect">
            <a:avLst/>
          </a:prstGeom>
        </p:spPr>
      </p:pic>
      <p:cxnSp>
        <p:nvCxnSpPr>
          <p:cNvPr id="9" name="直接箭头连接符 8">
            <a:extLst>
              <a:ext uri="{FF2B5EF4-FFF2-40B4-BE49-F238E27FC236}">
                <a16:creationId xmlns:a16="http://schemas.microsoft.com/office/drawing/2014/main" id="{665354E6-6C89-46BB-AD76-C52544B14F3E}"/>
              </a:ext>
            </a:extLst>
          </p:cNvPr>
          <p:cNvCxnSpPr/>
          <p:nvPr/>
        </p:nvCxnSpPr>
        <p:spPr>
          <a:xfrm flipV="1">
            <a:off x="8369300" y="1549400"/>
            <a:ext cx="1447800" cy="565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9AF24775-02E5-3245-9BAF-ACE4B74380A6}"/>
                  </a:ext>
                </a:extLst>
              </p:cNvPr>
              <p:cNvSpPr txBox="1"/>
              <p:nvPr/>
            </p:nvSpPr>
            <p:spPr>
              <a:xfrm>
                <a:off x="1639810" y="658006"/>
                <a:ext cx="16911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𝜃</m:t>
                          </m:r>
                        </m:e>
                        <m:sup>
                          <m:r>
                            <a:rPr lang="en-US" altLang="zh-CN" b="0" i="1" smtClean="0">
                              <a:latin typeface="Cambria Math" panose="02040503050406030204" pitchFamily="18" charset="0"/>
                            </a:rPr>
                            <m:t>′</m:t>
                          </m:r>
                        </m:sup>
                      </m:sSup>
                      <m:r>
                        <a:rPr lang="zh-CN" altLang="en-US" i="1" smtClean="0">
                          <a:latin typeface="Cambria Math" panose="02040503050406030204" pitchFamily="18" charset="0"/>
                        </a:rPr>
                        <m:t>←</m:t>
                      </m:r>
                      <m:r>
                        <a:rPr lang="en-US" altLang="zh-CN" b="0" i="1" smtClean="0">
                          <a:latin typeface="Cambria Math" panose="02040503050406030204" pitchFamily="18" charset="0"/>
                        </a:rPr>
                        <m:t>𝑆𝐹𝑇</m:t>
                      </m:r>
                      <m:r>
                        <a:rPr lang="en-US" altLang="zh-CN" b="0" i="1" smtClean="0">
                          <a:latin typeface="Cambria Math" panose="02040503050406030204" pitchFamily="18" charset="0"/>
                        </a:rPr>
                        <m:t>(</m:t>
                      </m:r>
                      <m:r>
                        <a:rPr lang="zh-CN" altLang="en-US" b="0" i="1" smtClean="0">
                          <a:latin typeface="Cambria Math" panose="02040503050406030204" pitchFamily="18" charset="0"/>
                        </a:rPr>
                        <m:t>𝜃</m:t>
                      </m:r>
                      <m:r>
                        <a:rPr lang="en-US" altLang="zh-CN" b="0" i="1" smtClean="0">
                          <a:latin typeface="Cambria Math" panose="02040503050406030204" pitchFamily="18" charset="0"/>
                        </a:rPr>
                        <m:t>,</m:t>
                      </m:r>
                      <m:r>
                        <a:rPr lang="en-US" altLang="zh-CN" b="0" i="1" smtClean="0">
                          <a:latin typeface="Cambria Math" panose="02040503050406030204" pitchFamily="18" charset="0"/>
                        </a:rPr>
                        <m:t>𝑆𝐸</m:t>
                      </m:r>
                      <m:r>
                        <a:rPr lang="en-US" altLang="zh-CN" b="0" i="1" smtClean="0">
                          <a:latin typeface="Cambria Math" panose="02040503050406030204" pitchFamily="18" charset="0"/>
                        </a:rPr>
                        <m:t>)</m:t>
                      </m:r>
                    </m:oMath>
                  </m:oMathPara>
                </a14:m>
                <a:endParaRPr lang="zh-CN" altLang="en-US" dirty="0"/>
              </a:p>
            </p:txBody>
          </p:sp>
        </mc:Choice>
        <mc:Fallback>
          <p:sp>
            <p:nvSpPr>
              <p:cNvPr id="2" name="文本框 1">
                <a:extLst>
                  <a:ext uri="{FF2B5EF4-FFF2-40B4-BE49-F238E27FC236}">
                    <a16:creationId xmlns:a16="http://schemas.microsoft.com/office/drawing/2014/main" id="{9AF24775-02E5-3245-9BAF-ACE4B74380A6}"/>
                  </a:ext>
                </a:extLst>
              </p:cNvPr>
              <p:cNvSpPr txBox="1">
                <a:spLocks noRot="1" noChangeAspect="1" noMove="1" noResize="1" noEditPoints="1" noAdjustHandles="1" noChangeArrowheads="1" noChangeShapeType="1" noTextEdit="1"/>
              </p:cNvSpPr>
              <p:nvPr/>
            </p:nvSpPr>
            <p:spPr>
              <a:xfrm>
                <a:off x="1639810" y="658006"/>
                <a:ext cx="1691104" cy="276999"/>
              </a:xfrm>
              <a:prstGeom prst="rect">
                <a:avLst/>
              </a:prstGeom>
              <a:blipFill>
                <a:blip r:embed="rId5"/>
                <a:stretch>
                  <a:fillRect l="-2888" t="-2222" r="-4332" b="-35556"/>
                </a:stretch>
              </a:blipFill>
            </p:spPr>
            <p:txBody>
              <a:bodyPr/>
              <a:lstStyle/>
              <a:p>
                <a:r>
                  <a:rPr lang="zh-CN" altLang="en-US">
                    <a:noFill/>
                  </a:rPr>
                  <a:t> </a:t>
                </a:r>
              </a:p>
            </p:txBody>
          </p:sp>
        </mc:Fallback>
      </mc:AlternateContent>
      <p:cxnSp>
        <p:nvCxnSpPr>
          <p:cNvPr id="4" name="直接箭头连接符 3">
            <a:extLst>
              <a:ext uri="{FF2B5EF4-FFF2-40B4-BE49-F238E27FC236}">
                <a16:creationId xmlns:a16="http://schemas.microsoft.com/office/drawing/2014/main" id="{D35CE7DE-D147-F1FA-C8F4-E2528E425D4C}"/>
              </a:ext>
            </a:extLst>
          </p:cNvPr>
          <p:cNvCxnSpPr>
            <a:cxnSpLocks/>
          </p:cNvCxnSpPr>
          <p:nvPr/>
        </p:nvCxnSpPr>
        <p:spPr>
          <a:xfrm flipH="1" flipV="1">
            <a:off x="2983043" y="935005"/>
            <a:ext cx="749508" cy="339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CFABFCBE-9BF2-8A7E-5926-294C060456AE}"/>
              </a:ext>
            </a:extLst>
          </p:cNvPr>
          <p:cNvPicPr>
            <a:picLocks noChangeAspect="1"/>
          </p:cNvPicPr>
          <p:nvPr/>
        </p:nvPicPr>
        <p:blipFill>
          <a:blip r:embed="rId6"/>
          <a:stretch>
            <a:fillRect/>
          </a:stretch>
        </p:blipFill>
        <p:spPr>
          <a:xfrm>
            <a:off x="1481700" y="4789306"/>
            <a:ext cx="8588478" cy="730774"/>
          </a:xfrm>
          <a:prstGeom prst="rect">
            <a:avLst/>
          </a:prstGeom>
        </p:spPr>
      </p:pic>
      <p:pic>
        <p:nvPicPr>
          <p:cNvPr id="15" name="图片 14">
            <a:extLst>
              <a:ext uri="{FF2B5EF4-FFF2-40B4-BE49-F238E27FC236}">
                <a16:creationId xmlns:a16="http://schemas.microsoft.com/office/drawing/2014/main" id="{1B7CE911-B13B-24E6-4529-A546875A6301}"/>
              </a:ext>
            </a:extLst>
          </p:cNvPr>
          <p:cNvPicPr>
            <a:picLocks noChangeAspect="1"/>
          </p:cNvPicPr>
          <p:nvPr/>
        </p:nvPicPr>
        <p:blipFill>
          <a:blip r:embed="rId7"/>
          <a:stretch>
            <a:fillRect/>
          </a:stretch>
        </p:blipFill>
        <p:spPr>
          <a:xfrm>
            <a:off x="1481700" y="4099991"/>
            <a:ext cx="8719406" cy="689315"/>
          </a:xfrm>
          <a:prstGeom prst="rect">
            <a:avLst/>
          </a:prstGeom>
        </p:spPr>
      </p:pic>
      <p:pic>
        <p:nvPicPr>
          <p:cNvPr id="17" name="图片 16">
            <a:extLst>
              <a:ext uri="{FF2B5EF4-FFF2-40B4-BE49-F238E27FC236}">
                <a16:creationId xmlns:a16="http://schemas.microsoft.com/office/drawing/2014/main" id="{A05936BB-2D95-DE04-7658-FEFAD3A531A1}"/>
              </a:ext>
            </a:extLst>
          </p:cNvPr>
          <p:cNvPicPr>
            <a:picLocks noChangeAspect="1"/>
          </p:cNvPicPr>
          <p:nvPr/>
        </p:nvPicPr>
        <p:blipFill>
          <a:blip r:embed="rId8"/>
          <a:stretch>
            <a:fillRect/>
          </a:stretch>
        </p:blipFill>
        <p:spPr>
          <a:xfrm>
            <a:off x="1481700" y="5398436"/>
            <a:ext cx="6604729" cy="1459564"/>
          </a:xfrm>
          <a:prstGeom prst="rect">
            <a:avLst/>
          </a:prstGeom>
        </p:spPr>
      </p:pic>
      <p:sp>
        <p:nvSpPr>
          <p:cNvPr id="19" name="文本框 18">
            <a:extLst>
              <a:ext uri="{FF2B5EF4-FFF2-40B4-BE49-F238E27FC236}">
                <a16:creationId xmlns:a16="http://schemas.microsoft.com/office/drawing/2014/main" id="{F3032005-F77A-A087-A559-5A4479046528}"/>
              </a:ext>
            </a:extLst>
          </p:cNvPr>
          <p:cNvSpPr txBox="1"/>
          <p:nvPr/>
        </p:nvSpPr>
        <p:spPr>
          <a:xfrm>
            <a:off x="9208957" y="1305196"/>
            <a:ext cx="6093500"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filtered behavior cloning</a:t>
            </a:r>
          </a:p>
          <a:p>
            <a:r>
              <a:rPr lang="en-US" altLang="zh-CN" dirty="0">
                <a:latin typeface="Times New Roman" panose="02020603050405020304" pitchFamily="18" charset="0"/>
                <a:cs typeface="Times New Roman" panose="02020603050405020304" pitchFamily="18" charset="0"/>
              </a:rPr>
              <a:t>“rejection sampling + SFT”</a:t>
            </a:r>
            <a:endParaRPr lang="zh-CN" altLang="en-US" dirty="0">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BAD23B7A-EDEC-99FF-6B45-9986DFB8B5CF}"/>
              </a:ext>
            </a:extLst>
          </p:cNvPr>
          <p:cNvSpPr/>
          <p:nvPr/>
        </p:nvSpPr>
        <p:spPr>
          <a:xfrm>
            <a:off x="6610662" y="1094282"/>
            <a:ext cx="749508" cy="1289154"/>
          </a:xfrm>
          <a:prstGeom prst="rect">
            <a:avLst/>
          </a:prstGeom>
          <a:noFill/>
          <a:ln w="1905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194422D6-A0FA-F980-7775-D1DA7BC28706}"/>
              </a:ext>
            </a:extLst>
          </p:cNvPr>
          <p:cNvSpPr/>
          <p:nvPr/>
        </p:nvSpPr>
        <p:spPr>
          <a:xfrm>
            <a:off x="2493963" y="1097036"/>
            <a:ext cx="749508" cy="1289154"/>
          </a:xfrm>
          <a:prstGeom prst="rect">
            <a:avLst/>
          </a:prstGeom>
          <a:noFill/>
          <a:ln w="1905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65EEBF87-BCF9-B932-C68C-C522307FB0A6}"/>
              </a:ext>
            </a:extLst>
          </p:cNvPr>
          <p:cNvSpPr txBox="1"/>
          <p:nvPr/>
        </p:nvSpPr>
        <p:spPr>
          <a:xfrm>
            <a:off x="6610662" y="590913"/>
            <a:ext cx="884420" cy="369332"/>
          </a:xfrm>
          <a:prstGeom prst="rect">
            <a:avLst/>
          </a:prstGeom>
          <a:noFill/>
        </p:spPr>
        <p:txBody>
          <a:bodyPr wrap="square" rtlCol="0">
            <a:spAutoFit/>
          </a:bodyPr>
          <a:lstStyle/>
          <a:p>
            <a:r>
              <a:rPr lang="en-US" altLang="zh-CN" dirty="0">
                <a:solidFill>
                  <a:schemeClr val="accent5">
                    <a:lumMod val="75000"/>
                  </a:schemeClr>
                </a:solidFill>
                <a:latin typeface="Times New Roman" panose="02020603050405020304" pitchFamily="18" charset="0"/>
                <a:cs typeface="Times New Roman" panose="02020603050405020304" pitchFamily="18" charset="0"/>
              </a:rPr>
              <a:t>E-step</a:t>
            </a:r>
            <a:endParaRPr lang="zh-CN" altLang="en-US"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9BE740B9-2551-15FB-10D8-1A9CA9C89C8B}"/>
              </a:ext>
            </a:extLst>
          </p:cNvPr>
          <p:cNvSpPr txBox="1"/>
          <p:nvPr/>
        </p:nvSpPr>
        <p:spPr>
          <a:xfrm>
            <a:off x="7920869" y="2229067"/>
            <a:ext cx="884420" cy="369332"/>
          </a:xfrm>
          <a:prstGeom prst="rect">
            <a:avLst/>
          </a:prstGeom>
          <a:noFill/>
        </p:spPr>
        <p:txBody>
          <a:bodyPr wrap="square" rtlCol="0">
            <a:spAutoFit/>
          </a:bodyPr>
          <a:lstStyle/>
          <a:p>
            <a:r>
              <a:rPr lang="en-US" altLang="zh-CN" dirty="0">
                <a:solidFill>
                  <a:schemeClr val="accent5">
                    <a:lumMod val="75000"/>
                  </a:schemeClr>
                </a:solidFill>
                <a:latin typeface="Times New Roman" panose="02020603050405020304" pitchFamily="18" charset="0"/>
                <a:cs typeface="Times New Roman" panose="02020603050405020304" pitchFamily="18" charset="0"/>
              </a:rPr>
              <a:t>M-step</a:t>
            </a:r>
            <a:endParaRPr lang="zh-CN" altLang="en-US"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579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16C68-C406-4C2A-8676-2CE96C37E943}"/>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014546ED-9C9A-3A26-C200-52D99FD0F584}"/>
              </a:ext>
            </a:extLst>
          </p:cNvPr>
          <p:cNvSpPr txBox="1"/>
          <p:nvPr/>
        </p:nvSpPr>
        <p:spPr>
          <a:xfrm>
            <a:off x="3048000" y="2653602"/>
            <a:ext cx="6096000" cy="369332"/>
          </a:xfrm>
          <a:prstGeom prst="rect">
            <a:avLst/>
          </a:prstGeom>
          <a:noFill/>
        </p:spPr>
        <p:txBody>
          <a:bodyPr wrap="square">
            <a:spAutoFit/>
          </a:bodyPr>
          <a:lstStyle/>
          <a:p>
            <a:pPr marL="342900" indent="-342900">
              <a:buFont typeface="+mj-ea"/>
              <a:buAutoNum type="circleNumDbPlain"/>
            </a:pPr>
            <a:r>
              <a:rPr lang="en-US" altLang="zh-CN" dirty="0">
                <a:latin typeface="Times New Roman" panose="02020603050405020304" pitchFamily="18" charset="0"/>
                <a:cs typeface="Times New Roman" panose="02020603050405020304" pitchFamily="18" charset="0"/>
              </a:rPr>
              <a:t>Knowledge Incorporation. </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CC604B7F-7F1E-66CF-C144-30C1F5653F6F}"/>
              </a:ext>
            </a:extLst>
          </p:cNvPr>
          <p:cNvSpPr txBox="1"/>
          <p:nvPr/>
        </p:nvSpPr>
        <p:spPr>
          <a:xfrm>
            <a:off x="3048000" y="3205145"/>
            <a:ext cx="6096000" cy="369332"/>
          </a:xfrm>
          <a:prstGeom prst="rect">
            <a:avLst/>
          </a:prstGeom>
          <a:noFill/>
        </p:spPr>
        <p:txBody>
          <a:bodyPr wrap="square">
            <a:spAutoFit/>
          </a:bodyPr>
          <a:lstStyle/>
          <a:p>
            <a:pPr marL="342900" indent="-342900">
              <a:buFont typeface="+mj-ea"/>
              <a:buAutoNum type="circleNumDbPlain" startAt="2"/>
            </a:pPr>
            <a:r>
              <a:rPr lang="en-US" altLang="zh-CN" dirty="0">
                <a:latin typeface="Times New Roman" panose="02020603050405020304" pitchFamily="18" charset="0"/>
                <a:cs typeface="Times New Roman" panose="02020603050405020304" pitchFamily="18" charset="0"/>
              </a:rPr>
              <a:t>Few-Shot Learning. </a:t>
            </a:r>
            <a:endParaRPr lang="zh-CN" altLang="en-US" dirty="0">
              <a:latin typeface="Times New Roman" panose="02020603050405020304" pitchFamily="18" charset="0"/>
              <a:cs typeface="Times New Roman" panose="02020603050405020304" pitchFamily="18" charset="0"/>
            </a:endParaRPr>
          </a:p>
        </p:txBody>
      </p:sp>
      <p:sp>
        <p:nvSpPr>
          <p:cNvPr id="7" name="左大括号 9">
            <a:extLst>
              <a:ext uri="{FF2B5EF4-FFF2-40B4-BE49-F238E27FC236}">
                <a16:creationId xmlns:a16="http://schemas.microsoft.com/office/drawing/2014/main" id="{38ACF8CB-83AE-ECFA-1E17-8B4BCAE13389}"/>
              </a:ext>
            </a:extLst>
          </p:cNvPr>
          <p:cNvSpPr/>
          <p:nvPr/>
        </p:nvSpPr>
        <p:spPr>
          <a:xfrm>
            <a:off x="2609850" y="2685646"/>
            <a:ext cx="190500" cy="888831"/>
          </a:xfrm>
          <a:custGeom>
            <a:avLst/>
            <a:gdLst>
              <a:gd name="connsiteX0" fmla="*/ 190500 w 190500"/>
              <a:gd name="connsiteY0" fmla="*/ 888831 h 888831"/>
              <a:gd name="connsiteX1" fmla="*/ 95250 w 190500"/>
              <a:gd name="connsiteY1" fmla="*/ 872957 h 888831"/>
              <a:gd name="connsiteX2" fmla="*/ 95250 w 190500"/>
              <a:gd name="connsiteY2" fmla="*/ 460290 h 888831"/>
              <a:gd name="connsiteX3" fmla="*/ 0 w 190500"/>
              <a:gd name="connsiteY3" fmla="*/ 444416 h 888831"/>
              <a:gd name="connsiteX4" fmla="*/ 95250 w 190500"/>
              <a:gd name="connsiteY4" fmla="*/ 428542 h 888831"/>
              <a:gd name="connsiteX5" fmla="*/ 95250 w 190500"/>
              <a:gd name="connsiteY5" fmla="*/ 15874 h 888831"/>
              <a:gd name="connsiteX6" fmla="*/ 190500 w 190500"/>
              <a:gd name="connsiteY6" fmla="*/ 0 h 888831"/>
              <a:gd name="connsiteX7" fmla="*/ 190500 w 190500"/>
              <a:gd name="connsiteY7" fmla="*/ 888831 h 888831"/>
              <a:gd name="connsiteX0" fmla="*/ 190500 w 190500"/>
              <a:gd name="connsiteY0" fmla="*/ 888831 h 888831"/>
              <a:gd name="connsiteX1" fmla="*/ 95250 w 190500"/>
              <a:gd name="connsiteY1" fmla="*/ 872957 h 888831"/>
              <a:gd name="connsiteX2" fmla="*/ 95250 w 190500"/>
              <a:gd name="connsiteY2" fmla="*/ 460290 h 888831"/>
              <a:gd name="connsiteX3" fmla="*/ 0 w 190500"/>
              <a:gd name="connsiteY3" fmla="*/ 444416 h 888831"/>
              <a:gd name="connsiteX4" fmla="*/ 95250 w 190500"/>
              <a:gd name="connsiteY4" fmla="*/ 428542 h 888831"/>
              <a:gd name="connsiteX5" fmla="*/ 95250 w 190500"/>
              <a:gd name="connsiteY5" fmla="*/ 15874 h 888831"/>
              <a:gd name="connsiteX6" fmla="*/ 190500 w 190500"/>
              <a:gd name="connsiteY6" fmla="*/ 0 h 88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0" h="888831" stroke="0" extrusionOk="0">
                <a:moveTo>
                  <a:pt x="190500" y="888831"/>
                </a:moveTo>
                <a:cubicBezTo>
                  <a:pt x="137363" y="888124"/>
                  <a:pt x="94998" y="882916"/>
                  <a:pt x="95250" y="872957"/>
                </a:cubicBezTo>
                <a:cubicBezTo>
                  <a:pt x="108138" y="828483"/>
                  <a:pt x="98432" y="511475"/>
                  <a:pt x="95250" y="460290"/>
                </a:cubicBezTo>
                <a:cubicBezTo>
                  <a:pt x="94923" y="454457"/>
                  <a:pt x="48262" y="442338"/>
                  <a:pt x="0" y="444416"/>
                </a:cubicBezTo>
                <a:cubicBezTo>
                  <a:pt x="52578" y="444234"/>
                  <a:pt x="95971" y="438396"/>
                  <a:pt x="95250" y="428542"/>
                </a:cubicBezTo>
                <a:cubicBezTo>
                  <a:pt x="82296" y="248593"/>
                  <a:pt x="76060" y="105298"/>
                  <a:pt x="95250" y="15874"/>
                </a:cubicBezTo>
                <a:cubicBezTo>
                  <a:pt x="103103" y="8067"/>
                  <a:pt x="134981" y="5719"/>
                  <a:pt x="190500" y="0"/>
                </a:cubicBezTo>
                <a:cubicBezTo>
                  <a:pt x="157155" y="180195"/>
                  <a:pt x="134766" y="549577"/>
                  <a:pt x="190500" y="888831"/>
                </a:cubicBezTo>
                <a:close/>
              </a:path>
              <a:path w="190500" h="888831" fill="none" extrusionOk="0">
                <a:moveTo>
                  <a:pt x="190500" y="888831"/>
                </a:moveTo>
                <a:cubicBezTo>
                  <a:pt x="137048" y="888199"/>
                  <a:pt x="96118" y="881598"/>
                  <a:pt x="95250" y="872957"/>
                </a:cubicBezTo>
                <a:cubicBezTo>
                  <a:pt x="96746" y="765152"/>
                  <a:pt x="112149" y="551477"/>
                  <a:pt x="95250" y="460290"/>
                </a:cubicBezTo>
                <a:cubicBezTo>
                  <a:pt x="92718" y="447043"/>
                  <a:pt x="50886" y="450142"/>
                  <a:pt x="0" y="444416"/>
                </a:cubicBezTo>
                <a:cubicBezTo>
                  <a:pt x="52045" y="444543"/>
                  <a:pt x="95259" y="438766"/>
                  <a:pt x="95250" y="428542"/>
                </a:cubicBezTo>
                <a:cubicBezTo>
                  <a:pt x="71069" y="338554"/>
                  <a:pt x="77884" y="134388"/>
                  <a:pt x="95250" y="15874"/>
                </a:cubicBezTo>
                <a:cubicBezTo>
                  <a:pt x="95417" y="6080"/>
                  <a:pt x="140389" y="-3710"/>
                  <a:pt x="190500" y="0"/>
                </a:cubicBezTo>
              </a:path>
            </a:pathLst>
          </a:custGeom>
          <a:ln w="19050">
            <a:extLst>
              <a:ext uri="{C807C97D-BFC1-408E-A445-0C87EB9F89A2}">
                <ask:lineSketchStyleProps xmlns:ask="http://schemas.microsoft.com/office/drawing/2018/sketchyshapes" sd="3994378369">
                  <a:prstGeom prst="leftBrace">
                    <a:avLst/>
                  </a:pr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0EF28787-244B-B6F3-F64E-4ED3C389214A}"/>
              </a:ext>
            </a:extLst>
          </p:cNvPr>
          <p:cNvPicPr>
            <a:picLocks noChangeAspect="1"/>
          </p:cNvPicPr>
          <p:nvPr/>
        </p:nvPicPr>
        <p:blipFill>
          <a:blip r:embed="rId3"/>
          <a:stretch>
            <a:fillRect/>
          </a:stretch>
        </p:blipFill>
        <p:spPr>
          <a:xfrm>
            <a:off x="1578339" y="4119869"/>
            <a:ext cx="8932958" cy="1405103"/>
          </a:xfrm>
          <a:prstGeom prst="rect">
            <a:avLst/>
          </a:prstGeom>
        </p:spPr>
      </p:pic>
    </p:spTree>
    <p:extLst>
      <p:ext uri="{BB962C8B-B14F-4D97-AF65-F5344CB8AC3E}">
        <p14:creationId xmlns:p14="http://schemas.microsoft.com/office/powerpoint/2010/main" val="505877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C235791-2DC2-E20C-D4DD-9EDA36F6C0A8}"/>
              </a:ext>
            </a:extLst>
          </p:cNvPr>
          <p:cNvPicPr>
            <a:picLocks noChangeAspect="1"/>
          </p:cNvPicPr>
          <p:nvPr/>
        </p:nvPicPr>
        <p:blipFill>
          <a:blip r:embed="rId3"/>
          <a:stretch>
            <a:fillRect/>
          </a:stretch>
        </p:blipFill>
        <p:spPr>
          <a:xfrm>
            <a:off x="1077704" y="3930234"/>
            <a:ext cx="9706808" cy="2113205"/>
          </a:xfrm>
          <a:prstGeom prst="rect">
            <a:avLst/>
          </a:prstGeom>
        </p:spPr>
      </p:pic>
      <p:sp>
        <p:nvSpPr>
          <p:cNvPr id="2" name="文本框 1">
            <a:extLst>
              <a:ext uri="{FF2B5EF4-FFF2-40B4-BE49-F238E27FC236}">
                <a16:creationId xmlns:a16="http://schemas.microsoft.com/office/drawing/2014/main" id="{2B03931E-4276-EDB0-46B2-858DB5E3A616}"/>
              </a:ext>
            </a:extLst>
          </p:cNvPr>
          <p:cNvSpPr txBox="1"/>
          <p:nvPr/>
        </p:nvSpPr>
        <p:spPr>
          <a:xfrm>
            <a:off x="2421394" y="1343828"/>
            <a:ext cx="1161737" cy="584775"/>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Original passage</a:t>
            </a:r>
            <a:endParaRPr lang="zh-CN" altLang="en-US" sz="1600" dirty="0">
              <a:latin typeface="Times New Roman" panose="02020603050405020304" pitchFamily="18" charset="0"/>
              <a:cs typeface="Times New Roman" panose="02020603050405020304" pitchFamily="18" charset="0"/>
            </a:endParaRPr>
          </a:p>
        </p:txBody>
      </p:sp>
      <p:cxnSp>
        <p:nvCxnSpPr>
          <p:cNvPr id="5" name="直接箭头连接符 4">
            <a:extLst>
              <a:ext uri="{FF2B5EF4-FFF2-40B4-BE49-F238E27FC236}">
                <a16:creationId xmlns:a16="http://schemas.microsoft.com/office/drawing/2014/main" id="{4DE0F8E0-FE9C-737E-69D2-75C099345C54}"/>
              </a:ext>
            </a:extLst>
          </p:cNvPr>
          <p:cNvCxnSpPr>
            <a:cxnSpLocks/>
          </p:cNvCxnSpPr>
          <p:nvPr/>
        </p:nvCxnSpPr>
        <p:spPr>
          <a:xfrm>
            <a:off x="3320803" y="1636215"/>
            <a:ext cx="11612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文本框 6">
            <a:extLst>
              <a:ext uri="{FF2B5EF4-FFF2-40B4-BE49-F238E27FC236}">
                <a16:creationId xmlns:a16="http://schemas.microsoft.com/office/drawing/2014/main" id="{EEF4EB3F-7D3A-977D-1EC3-D4C4F52D4A94}"/>
              </a:ext>
            </a:extLst>
          </p:cNvPr>
          <p:cNvSpPr txBox="1"/>
          <p:nvPr/>
        </p:nvSpPr>
        <p:spPr>
          <a:xfrm>
            <a:off x="4640420" y="1343828"/>
            <a:ext cx="1161737" cy="584775"/>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Generated content</a:t>
            </a:r>
            <a:endParaRPr lang="zh-CN" altLang="en-US" sz="16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6B33686E-DFA2-797D-D6BD-F26BCCCA8F9D}"/>
              </a:ext>
            </a:extLst>
          </p:cNvPr>
          <p:cNvSpPr txBox="1"/>
          <p:nvPr/>
        </p:nvSpPr>
        <p:spPr>
          <a:xfrm>
            <a:off x="3583131" y="1174551"/>
            <a:ext cx="1161737"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LLM</a:t>
            </a:r>
            <a:endParaRPr lang="zh-CN" altLang="en-US" sz="1600" dirty="0">
              <a:latin typeface="Times New Roman" panose="02020603050405020304" pitchFamily="18" charset="0"/>
              <a:cs typeface="Times New Roman" panose="02020603050405020304" pitchFamily="18" charset="0"/>
            </a:endParaRPr>
          </a:p>
        </p:txBody>
      </p:sp>
      <p:cxnSp>
        <p:nvCxnSpPr>
          <p:cNvPr id="11" name="连接符: 曲线 10">
            <a:extLst>
              <a:ext uri="{FF2B5EF4-FFF2-40B4-BE49-F238E27FC236}">
                <a16:creationId xmlns:a16="http://schemas.microsoft.com/office/drawing/2014/main" id="{07C6DFE5-570A-AA24-7426-98C6891B2078}"/>
              </a:ext>
            </a:extLst>
          </p:cNvPr>
          <p:cNvCxnSpPr>
            <a:cxnSpLocks/>
            <a:stCxn id="2" idx="2"/>
            <a:endCxn id="12" idx="1"/>
          </p:cNvCxnSpPr>
          <p:nvPr/>
        </p:nvCxnSpPr>
        <p:spPr>
          <a:xfrm rot="5400000" flipH="1" flipV="1">
            <a:off x="4836884" y="-198407"/>
            <a:ext cx="292388" cy="3961631"/>
          </a:xfrm>
          <a:prstGeom prst="curvedConnector4">
            <a:avLst>
              <a:gd name="adj1" fmla="val -78184"/>
              <a:gd name="adj2" fmla="val 95548"/>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E80F957C-8B88-D774-4362-F55A51F68C11}"/>
              </a:ext>
            </a:extLst>
          </p:cNvPr>
          <p:cNvSpPr txBox="1"/>
          <p:nvPr/>
        </p:nvSpPr>
        <p:spPr>
          <a:xfrm>
            <a:off x="6963894" y="1466938"/>
            <a:ext cx="1161737" cy="338554"/>
          </a:xfrm>
          <a:prstGeom prst="rect">
            <a:avLst/>
          </a:prstGeom>
          <a:solidFill>
            <a:schemeClr val="accent2">
              <a:lumMod val="20000"/>
              <a:lumOff val="80000"/>
            </a:schemeClr>
          </a:solidFill>
        </p:spPr>
        <p:txBody>
          <a:bodyPr wrap="square" rtlCol="0">
            <a:spAutoFit/>
          </a:bodyPr>
          <a:lstStyle/>
          <a:p>
            <a:pPr algn="ctr"/>
            <a:r>
              <a:rPr lang="en-US" altLang="zh-CN" sz="1600" dirty="0">
                <a:latin typeface="Times New Roman" panose="02020603050405020304" pitchFamily="18" charset="0"/>
                <a:cs typeface="Times New Roman" panose="02020603050405020304" pitchFamily="18" charset="0"/>
              </a:rPr>
              <a:t>LLM</a:t>
            </a:r>
            <a:endParaRPr lang="zh-CN" altLang="en-US" sz="1600" dirty="0">
              <a:latin typeface="Times New Roman" panose="02020603050405020304" pitchFamily="18" charset="0"/>
              <a:cs typeface="Times New Roman" panose="02020603050405020304" pitchFamily="18" charset="0"/>
            </a:endParaRPr>
          </a:p>
        </p:txBody>
      </p:sp>
      <p:cxnSp>
        <p:nvCxnSpPr>
          <p:cNvPr id="13" name="直接箭头连接符 12">
            <a:extLst>
              <a:ext uri="{FF2B5EF4-FFF2-40B4-BE49-F238E27FC236}">
                <a16:creationId xmlns:a16="http://schemas.microsoft.com/office/drawing/2014/main" id="{86825C09-5805-7652-2939-D14418302DA6}"/>
              </a:ext>
            </a:extLst>
          </p:cNvPr>
          <p:cNvCxnSpPr>
            <a:cxnSpLocks/>
          </p:cNvCxnSpPr>
          <p:nvPr/>
        </p:nvCxnSpPr>
        <p:spPr>
          <a:xfrm>
            <a:off x="5676757" y="1646287"/>
            <a:ext cx="11612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9CFB86B5-989E-F334-709B-2969A75E8228}"/>
              </a:ext>
            </a:extLst>
          </p:cNvPr>
          <p:cNvSpPr txBox="1"/>
          <p:nvPr/>
        </p:nvSpPr>
        <p:spPr>
          <a:xfrm>
            <a:off x="6521205" y="1106948"/>
            <a:ext cx="116173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SFT</a:t>
            </a:r>
            <a:endParaRPr lang="zh-CN" altLang="en-US"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15FBE2F5-1F86-1D90-2C0C-8B0E553BAF79}"/>
              </a:ext>
            </a:extLst>
          </p:cNvPr>
          <p:cNvSpPr txBox="1"/>
          <p:nvPr/>
        </p:nvSpPr>
        <p:spPr>
          <a:xfrm>
            <a:off x="425205" y="445229"/>
            <a:ext cx="6096000" cy="369332"/>
          </a:xfrm>
          <a:prstGeom prst="rect">
            <a:avLst/>
          </a:prstGeom>
          <a:noFill/>
        </p:spPr>
        <p:txBody>
          <a:bodyPr wrap="square">
            <a:spAutoFit/>
          </a:bodyPr>
          <a:lstStyle/>
          <a:p>
            <a:pPr marL="342900" indent="-342900">
              <a:buFont typeface="+mj-ea"/>
              <a:buAutoNum type="circleNumDbPlain"/>
            </a:pPr>
            <a:r>
              <a:rPr lang="en-US" altLang="zh-CN" b="1" dirty="0">
                <a:latin typeface="Times New Roman" panose="02020603050405020304" pitchFamily="18" charset="0"/>
                <a:cs typeface="Times New Roman" panose="02020603050405020304" pitchFamily="18" charset="0"/>
              </a:rPr>
              <a:t>Knowledge Incorporation. </a:t>
            </a:r>
            <a:endParaRPr lang="zh-CN" altLang="en-US" b="1" dirty="0">
              <a:latin typeface="Times New Roman" panose="02020603050405020304" pitchFamily="18" charset="0"/>
              <a:cs typeface="Times New Roman" panose="02020603050405020304" pitchFamily="18" charset="0"/>
            </a:endParaRPr>
          </a:p>
        </p:txBody>
      </p:sp>
      <p:sp>
        <p:nvSpPr>
          <p:cNvPr id="19" name="Rectangle 1">
            <a:extLst>
              <a:ext uri="{FF2B5EF4-FFF2-40B4-BE49-F238E27FC236}">
                <a16:creationId xmlns:a16="http://schemas.microsoft.com/office/drawing/2014/main" id="{786A998C-12EF-6722-4BC0-5C369F9FF4B9}"/>
              </a:ext>
            </a:extLst>
          </p:cNvPr>
          <p:cNvSpPr>
            <a:spLocks noChangeArrowheads="1"/>
          </p:cNvSpPr>
          <p:nvPr/>
        </p:nvSpPr>
        <p:spPr bwMode="auto">
          <a:xfrm rot="10800000" flipV="1">
            <a:off x="365728" y="1343828"/>
            <a:ext cx="19537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recent approach</a:t>
            </a:r>
            <a:r>
              <a:rPr kumimoji="0" lang="en-US"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21" name="文本框 20">
            <a:extLst>
              <a:ext uri="{FF2B5EF4-FFF2-40B4-BE49-F238E27FC236}">
                <a16:creationId xmlns:a16="http://schemas.microsoft.com/office/drawing/2014/main" id="{01488C33-085C-BFAD-2B12-DD66D0DD961B}"/>
              </a:ext>
            </a:extLst>
          </p:cNvPr>
          <p:cNvSpPr txBox="1"/>
          <p:nvPr/>
        </p:nvSpPr>
        <p:spPr>
          <a:xfrm>
            <a:off x="206356" y="2816192"/>
            <a:ext cx="3586156" cy="338554"/>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implications derived from the passage:</a:t>
            </a:r>
            <a:endParaRPr lang="zh-CN" altLang="en-US" sz="1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09B12808-FFDA-B708-BC56-EDE7ED63DC2F}"/>
                  </a:ext>
                </a:extLst>
              </p:cNvPr>
              <p:cNvSpPr txBox="1"/>
              <p:nvPr/>
            </p:nvSpPr>
            <p:spPr>
              <a:xfrm>
                <a:off x="3755519" y="2616137"/>
                <a:ext cx="6693108" cy="1077218"/>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converts a given context C into a set of implications SE ={s1,s2,...,</a:t>
                </a:r>
                <a14:m>
                  <m:oMath xmlns:m="http://schemas.openxmlformats.org/officeDocument/2006/math">
                    <m:sSub>
                      <m:sSubPr>
                        <m:ctrlPr>
                          <a:rPr lang="en-US" altLang="zh-CN" sz="1600" i="1" smtClean="0">
                            <a:latin typeface="Cambria Math" panose="02040503050406030204" pitchFamily="18" charset="0"/>
                            <a:cs typeface="Times New Roman" panose="02020603050405020304" pitchFamily="18" charset="0"/>
                          </a:rPr>
                        </m:ctrlPr>
                      </m:sSubPr>
                      <m:e>
                        <m:r>
                          <a:rPr lang="en-US" altLang="zh-CN" sz="1600" b="0" i="1" smtClean="0">
                            <a:latin typeface="Cambria Math" panose="02040503050406030204" pitchFamily="18" charset="0"/>
                            <a:cs typeface="Times New Roman" panose="02020603050405020304" pitchFamily="18" charset="0"/>
                          </a:rPr>
                          <m:t>𝑠</m:t>
                        </m:r>
                      </m:e>
                      <m:sub>
                        <m:r>
                          <a:rPr lang="en-US" altLang="zh-CN" sz="1600" b="0" i="1" smtClean="0">
                            <a:latin typeface="Cambria Math" panose="02040503050406030204" pitchFamily="18" charset="0"/>
                            <a:cs typeface="Times New Roman" panose="02020603050405020304" pitchFamily="18" charset="0"/>
                          </a:rPr>
                          <m:t>𝑛</m:t>
                        </m:r>
                      </m:sub>
                    </m:sSub>
                  </m:oMath>
                </a14:m>
                <a:r>
                  <a:rPr lang="en-US" altLang="zh-CN" sz="1600" dirty="0">
                    <a:latin typeface="Times New Roman" panose="02020603050405020304" pitchFamily="18" charset="0"/>
                    <a:cs typeface="Times New Roman" panose="02020603050405020304" pitchFamily="18" charset="0"/>
                  </a:rPr>
                  <a:t>}</a:t>
                </a:r>
              </a:p>
              <a:p>
                <a:r>
                  <a:rPr lang="en-US" altLang="zh-CN" sz="1600" dirty="0">
                    <a:latin typeface="Times New Roman" panose="02020603050405020304" pitchFamily="18" charset="0"/>
                    <a:cs typeface="Times New Roman" panose="02020603050405020304" pitchFamily="18" charset="0"/>
                  </a:rPr>
                  <a:t> by prompting the model to “List several implications derived from the content.” The output may include inferences, logical consequences, or restatements of the original passage. </a:t>
                </a:r>
                <a:endParaRPr lang="zh-CN" altLang="en-US" sz="1600" dirty="0">
                  <a:latin typeface="Times New Roman" panose="02020603050405020304" pitchFamily="18" charset="0"/>
                  <a:cs typeface="Times New Roman" panose="02020603050405020304" pitchFamily="18" charset="0"/>
                </a:endParaRPr>
              </a:p>
            </p:txBody>
          </p:sp>
        </mc:Choice>
        <mc:Fallback>
          <p:sp>
            <p:nvSpPr>
              <p:cNvPr id="23" name="文本框 22">
                <a:extLst>
                  <a:ext uri="{FF2B5EF4-FFF2-40B4-BE49-F238E27FC236}">
                    <a16:creationId xmlns:a16="http://schemas.microsoft.com/office/drawing/2014/main" id="{09B12808-FFDA-B708-BC56-EDE7ED63DC2F}"/>
                  </a:ext>
                </a:extLst>
              </p:cNvPr>
              <p:cNvSpPr txBox="1">
                <a:spLocks noRot="1" noChangeAspect="1" noMove="1" noResize="1" noEditPoints="1" noAdjustHandles="1" noChangeArrowheads="1" noChangeShapeType="1" noTextEdit="1"/>
              </p:cNvSpPr>
              <p:nvPr/>
            </p:nvSpPr>
            <p:spPr>
              <a:xfrm>
                <a:off x="3755519" y="2616137"/>
                <a:ext cx="6693108" cy="1077218"/>
              </a:xfrm>
              <a:prstGeom prst="rect">
                <a:avLst/>
              </a:prstGeom>
              <a:blipFill>
                <a:blip r:embed="rId4"/>
                <a:stretch>
                  <a:fillRect l="-455" t="-1695" r="-2186" b="-62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59147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3895</TotalTime>
  <Words>2606</Words>
  <Application>Microsoft Office PowerPoint</Application>
  <PresentationFormat>宽屏</PresentationFormat>
  <Paragraphs>413</Paragraphs>
  <Slides>25</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Inter</vt:lpstr>
      <vt:lpstr>PingFang SC</vt:lpstr>
      <vt:lpstr>等线</vt:lpstr>
      <vt:lpstr>等线 Light</vt:lpstr>
      <vt:lpstr>幼圆</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金梦 李</dc:creator>
  <cp:lastModifiedBy>金梦 李</cp:lastModifiedBy>
  <cp:revision>32</cp:revision>
  <dcterms:created xsi:type="dcterms:W3CDTF">2025-07-08T10:27:14Z</dcterms:created>
  <dcterms:modified xsi:type="dcterms:W3CDTF">2025-07-11T08:01:58Z</dcterms:modified>
</cp:coreProperties>
</file>