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69" r:id="rId3"/>
    <p:sldId id="272" r:id="rId4"/>
    <p:sldId id="270" r:id="rId5"/>
    <p:sldId id="273" r:id="rId6"/>
    <p:sldId id="274" r:id="rId7"/>
    <p:sldId id="271" r:id="rId8"/>
    <p:sldId id="275" r:id="rId9"/>
    <p:sldId id="277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9" autoAdjust="0"/>
    <p:restoredTop sz="94660"/>
  </p:normalViewPr>
  <p:slideViewPr>
    <p:cSldViewPr snapToGrid="0">
      <p:cViewPr varScale="1">
        <p:scale>
          <a:sx n="83" d="100"/>
          <a:sy n="83" d="100"/>
        </p:scale>
        <p:origin x="378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8FF2-0725-42FB-8EF9-30FAB25AEA53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B107E-A5C2-4D74-9D2E-11DD8D3A5A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23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B107E-A5C2-4D74-9D2E-11DD8D3A5A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704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C2761-CB7A-488E-9EDE-84FB401B3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0C505E-0EDB-4169-AAD8-EA334338B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7EA2B-963F-4098-AC44-80F79C2F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2EDB-D238-43BA-B0A4-94F829392277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3D9725-D239-414A-9A95-B1E963330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458844-B9F5-4F5B-A614-307A8D59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E001-210A-4E35-93EE-6F666BAE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28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72321-FAC5-4C42-B3A1-8A3F3193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A17E70-96DE-4060-B79E-D2119CF18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3F6F17-E6C9-4207-968C-49988A1D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2EDB-D238-43BA-B0A4-94F829392277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F3C784-1BA8-4BC6-9BF3-95CD5D82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CDA2B-18E6-4E07-AAE5-10842665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E001-210A-4E35-93EE-6F666BAE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11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274834-CAFE-44BB-998E-B48CA7718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38AED-1F21-41F8-B52B-813299614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88C38-C7A1-4342-95A5-E309F9BE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2EDB-D238-43BA-B0A4-94F829392277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D06EA-F179-4E04-A86D-4021A1D2E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34BBE-C8EE-4573-8E97-C4742181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E001-210A-4E35-93EE-6F666BAE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35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A89EB-ECEC-40CF-B3BF-4F5EDF0E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4B9468-6C24-4608-A411-6BA6AB96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E20ED-2BA2-446C-B22E-9EFBFBCF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2EDB-D238-43BA-B0A4-94F829392277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F7F7B1-9730-4CFA-B777-92BEC4F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3DA81-EF85-41DE-A6AC-328DA47A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E001-210A-4E35-93EE-6F666BAE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02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37893-EDF1-476B-8852-A68C953E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182AA8-622D-4019-8916-0827EEE74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9858E-D411-4115-9084-C81162B99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2EDB-D238-43BA-B0A4-94F829392277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6B393-DCB2-42EC-903D-9AB2AABA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B36B5B-9F39-4915-A16A-EAD40D95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E001-210A-4E35-93EE-6F666BAE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79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869AD8-7DD7-43D1-AF2A-DC547FD4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5BB61-DCE4-473F-B579-4E04271F1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26BD6F-F958-4892-B3EE-17D6120B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8873D7-D8F2-4771-825A-4C7BE9DD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2EDB-D238-43BA-B0A4-94F829392277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19A05E-DF9C-4CDA-9163-06080072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B67169-27DD-40CF-AA98-AA9983BA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E001-210A-4E35-93EE-6F666BAE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863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C9846-3237-4D0A-AF8E-86C42A3B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9C354F-EC18-4673-85F2-FB6BD408A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AF0326-83F5-4AC5-B729-50CDF139F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3CBEE5-D322-42DA-9D34-CD586F9D7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55F6D6-D063-4D85-ACDF-05792EF2C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146C5E-9E61-4DEF-A8DB-4CFF0933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2EDB-D238-43BA-B0A4-94F829392277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9A7EB3-43BC-4F33-BC90-D7628F2D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C11735-B657-4161-B9DD-B9A69599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E001-210A-4E35-93EE-6F666BAE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97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BA826-CB7C-4F62-BCAC-200E4DCF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5666DA-BCFE-4BBF-B3A0-0AA964EC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2EDB-D238-43BA-B0A4-94F829392277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966657-1111-49D9-8A13-F06327031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1670BF-E86A-4C12-96BC-BDDB85374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E001-210A-4E35-93EE-6F666BAE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59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E353AF-CBC7-4929-8F75-8D2EAC25B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2EDB-D238-43BA-B0A4-94F829392277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0CC647-A90F-4818-BEAD-8B78FDA4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6AA788-AB73-43D4-8D72-0E974BBA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E001-210A-4E35-93EE-6F666BAE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92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91B59-8E79-44AB-8F26-A578748D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E0781-806F-46D6-9ED9-A9BB5D3C6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4D07AD-569E-445B-A41D-F8A338A3E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C5554F-0B2B-481A-966E-19229E66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2EDB-D238-43BA-B0A4-94F829392277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30670C-3512-4EDF-934C-0A4D7A65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51FF29-F3E5-4B7D-8D5D-9C289A2D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E001-210A-4E35-93EE-6F666BAE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2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8F707-0FC2-4B1E-9888-5A4E33221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33310D-80F4-4FD6-B87C-680BA3309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EAEBD1-AA9D-487A-BE31-403B9546C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032643-74A1-43B8-9EF8-21DA907F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B2EDB-D238-43BA-B0A4-94F829392277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4DA69-DD9B-45E9-8197-A4EB530C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901F5A-C7F3-4A1F-96A9-0F546FE9E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1E001-210A-4E35-93EE-6F666BAE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1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62E134-541C-4B78-8622-34A38103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95B8E-F9DB-4E6F-B660-2274C1F62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1847C4-9F05-4AC6-8C18-8634605BD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B2EDB-D238-43BA-B0A4-94F829392277}" type="datetimeFigureOut">
              <a:rPr lang="zh-CN" altLang="en-US" smtClean="0"/>
              <a:t>2023/12/20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8E9EF4-3F97-41C2-91B2-41436D1EC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CB4761-939E-4C57-A3BD-AB1D6A39F9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1E001-210A-4E35-93EE-6F666BAE94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0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813FA84-A96A-28E9-02FE-28B0FCAE5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980" y="914070"/>
            <a:ext cx="8626039" cy="334687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3F4EA9E-5A03-CB53-4BC9-67587A864739}"/>
              </a:ext>
            </a:extLst>
          </p:cNvPr>
          <p:cNvSpPr txBox="1"/>
          <p:nvPr/>
        </p:nvSpPr>
        <p:spPr>
          <a:xfrm>
            <a:off x="4895818" y="4594059"/>
            <a:ext cx="2400362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NeurIPS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2022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71D7B406-57AC-D33A-62DE-EC08E46E6422}"/>
              </a:ext>
            </a:extLst>
          </p:cNvPr>
          <p:cNvSpPr txBox="1"/>
          <p:nvPr/>
        </p:nvSpPr>
        <p:spPr>
          <a:xfrm>
            <a:off x="9278257" y="5403514"/>
            <a:ext cx="1984817" cy="667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2023.12.20</a:t>
            </a:r>
          </a:p>
        </p:txBody>
      </p:sp>
    </p:spTree>
    <p:extLst>
      <p:ext uri="{BB962C8B-B14F-4D97-AF65-F5344CB8AC3E}">
        <p14:creationId xmlns:p14="http://schemas.microsoft.com/office/powerpoint/2010/main" val="188367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>
            <a:extLst>
              <a:ext uri="{FF2B5EF4-FFF2-40B4-BE49-F238E27FC236}">
                <a16:creationId xmlns:a16="http://schemas.microsoft.com/office/drawing/2014/main" id="{8910F76E-B701-FA00-E3BB-BE10F3E87D99}"/>
              </a:ext>
            </a:extLst>
          </p:cNvPr>
          <p:cNvSpPr txBox="1"/>
          <p:nvPr/>
        </p:nvSpPr>
        <p:spPr>
          <a:xfrm>
            <a:off x="4907645" y="2150688"/>
            <a:ext cx="2376710" cy="1346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1148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39397F1-72C0-D033-FFF9-2D916DF41EE7}"/>
              </a:ext>
            </a:extLst>
          </p:cNvPr>
          <p:cNvCxnSpPr/>
          <p:nvPr/>
        </p:nvCxnSpPr>
        <p:spPr>
          <a:xfrm>
            <a:off x="524312" y="801149"/>
            <a:ext cx="10926660" cy="37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6ED7204-D9FE-3E0D-84F7-C12798FDCC2A}"/>
              </a:ext>
            </a:extLst>
          </p:cNvPr>
          <p:cNvSpPr txBox="1"/>
          <p:nvPr/>
        </p:nvSpPr>
        <p:spPr>
          <a:xfrm>
            <a:off x="524312" y="442329"/>
            <a:ext cx="8245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SelecMix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Debiased Learning by Contradicting-pair Sampling [</a:t>
            </a:r>
            <a:r>
              <a:rPr lang="en-US" altLang="zh-CN" sz="1400" b="0" i="0" dirty="0" err="1">
                <a:effectLst/>
                <a:latin typeface="Lato" panose="020F0502020204030203" pitchFamily="34" charset="0"/>
              </a:rPr>
              <a:t>NeurIPS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2022]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68C5C8-792C-0F18-54F9-1A4FC4721C94}"/>
              </a:ext>
            </a:extLst>
          </p:cNvPr>
          <p:cNvSpPr txBox="1"/>
          <p:nvPr/>
        </p:nvSpPr>
        <p:spPr>
          <a:xfrm>
            <a:off x="768054" y="1187693"/>
            <a:ext cx="60966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Background</a:t>
            </a:r>
            <a:endParaRPr lang="zh-CN" altLang="en-US" sz="20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7CCF452-90D3-D1C5-AF46-594B2B165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51" y="3256348"/>
            <a:ext cx="6553497" cy="25232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9D46204-4201-030D-C5F8-268A9B21B03A}"/>
              </a:ext>
            </a:extLst>
          </p:cNvPr>
          <p:cNvSpPr txBox="1"/>
          <p:nvPr/>
        </p:nvSpPr>
        <p:spPr>
          <a:xfrm>
            <a:off x="768054" y="1669451"/>
            <a:ext cx="10606825" cy="106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A feature is biased if it displays a pattern that is statistically predictive of the labels over the dataset, though not necessarily on every example. For instance, a blue background may be present in most (but not all) images of birds. These images are said to be </a:t>
            </a:r>
            <a:r>
              <a:rPr lang="en-US" altLang="zh-CN" b="1" dirty="0"/>
              <a:t>bias-aligned </a:t>
            </a:r>
            <a:r>
              <a:rPr lang="en-US" altLang="zh-CN" dirty="0"/>
              <a:t>(displaying </a:t>
            </a:r>
            <a:r>
              <a:rPr lang="en-US" altLang="zh-CN" b="1" dirty="0"/>
              <a:t>spurious correlations</a:t>
            </a:r>
            <a:r>
              <a:rPr lang="en-US" altLang="zh-CN" dirty="0"/>
              <a:t>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9920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39397F1-72C0-D033-FFF9-2D916DF41EE7}"/>
              </a:ext>
            </a:extLst>
          </p:cNvPr>
          <p:cNvCxnSpPr/>
          <p:nvPr/>
        </p:nvCxnSpPr>
        <p:spPr>
          <a:xfrm>
            <a:off x="524312" y="801149"/>
            <a:ext cx="10926660" cy="37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6ED7204-D9FE-3E0D-84F7-C12798FDCC2A}"/>
              </a:ext>
            </a:extLst>
          </p:cNvPr>
          <p:cNvSpPr txBox="1"/>
          <p:nvPr/>
        </p:nvSpPr>
        <p:spPr>
          <a:xfrm>
            <a:off x="524312" y="442329"/>
            <a:ext cx="8245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SelecMix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Debiased Learning by Contradicting-pair Sampling [</a:t>
            </a:r>
            <a:r>
              <a:rPr lang="en-US" altLang="zh-CN" sz="1400" b="0" i="0" dirty="0" err="1">
                <a:effectLst/>
                <a:latin typeface="Lato" panose="020F0502020204030203" pitchFamily="34" charset="0"/>
              </a:rPr>
              <a:t>NeurIPS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2022]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68C5C8-792C-0F18-54F9-1A4FC4721C94}"/>
              </a:ext>
            </a:extLst>
          </p:cNvPr>
          <p:cNvSpPr txBox="1"/>
          <p:nvPr/>
        </p:nvSpPr>
        <p:spPr>
          <a:xfrm>
            <a:off x="768054" y="1187693"/>
            <a:ext cx="60966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Related work</a:t>
            </a:r>
            <a:endParaRPr lang="zh-CN" altLang="en-US" sz="20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C7AC81-8B9D-E0C7-50F8-C1AB08D759AA}"/>
              </a:ext>
            </a:extLst>
          </p:cNvPr>
          <p:cNvSpPr txBox="1"/>
          <p:nvPr/>
        </p:nvSpPr>
        <p:spPr>
          <a:xfrm>
            <a:off x="768054" y="1669451"/>
            <a:ext cx="10606825" cy="403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Debiasing with known forms of bias or bias labels.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690197-FAC7-ADC0-AE5B-F66EBEC15367}"/>
              </a:ext>
            </a:extLst>
          </p:cNvPr>
          <p:cNvSpPr txBox="1"/>
          <p:nvPr/>
        </p:nvSpPr>
        <p:spPr>
          <a:xfrm>
            <a:off x="768053" y="2247421"/>
            <a:ext cx="10606825" cy="2065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Debiasing with the easy-to-learn heuristic.</a:t>
            </a:r>
          </a:p>
          <a:p>
            <a:pPr marL="288000" lvl="1">
              <a:lnSpc>
                <a:spcPct val="120000"/>
              </a:lnSpc>
            </a:pPr>
            <a:r>
              <a:rPr lang="en-US" altLang="zh-CN" dirty="0"/>
              <a:t>A popular approach is to train an auxiliary model that intentionally relies primarily on the easy-to-learn biased features (</a:t>
            </a:r>
            <a:r>
              <a:rPr lang="en-US" altLang="zh-CN" u="sng" dirty="0"/>
              <a:t>We assume that biased features are easier to learn than robust ones, because they are involved in simpler (e.g., linear) predictive patterns</a:t>
            </a:r>
            <a:r>
              <a:rPr lang="en-US" altLang="zh-CN" dirty="0"/>
              <a:t>). Bias-conflicting training examples are identified based on the relative losses from the biased and debiased models, then upweighted for the training the debiased model.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524580B-BBCF-A3A0-B532-09942049A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747" y="4307048"/>
            <a:ext cx="5490505" cy="210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736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39397F1-72C0-D033-FFF9-2D916DF41EE7}"/>
              </a:ext>
            </a:extLst>
          </p:cNvPr>
          <p:cNvCxnSpPr/>
          <p:nvPr/>
        </p:nvCxnSpPr>
        <p:spPr>
          <a:xfrm>
            <a:off x="524312" y="801149"/>
            <a:ext cx="10926660" cy="37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6ED7204-D9FE-3E0D-84F7-C12798FDCC2A}"/>
              </a:ext>
            </a:extLst>
          </p:cNvPr>
          <p:cNvSpPr txBox="1"/>
          <p:nvPr/>
        </p:nvSpPr>
        <p:spPr>
          <a:xfrm>
            <a:off x="524312" y="442329"/>
            <a:ext cx="8245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SelecMix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Debiased Learning by Contradicting-pair Sampling [</a:t>
            </a:r>
            <a:r>
              <a:rPr lang="en-US" altLang="zh-CN" sz="1400" b="0" i="0" dirty="0" err="1">
                <a:effectLst/>
                <a:latin typeface="Lato" panose="020F0502020204030203" pitchFamily="34" charset="0"/>
              </a:rPr>
              <a:t>NeurIPS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2022]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58D02A-1D81-6259-A87E-85A1C914D3AD}"/>
              </a:ext>
            </a:extLst>
          </p:cNvPr>
          <p:cNvSpPr txBox="1"/>
          <p:nvPr/>
        </p:nvSpPr>
        <p:spPr>
          <a:xfrm>
            <a:off x="722047" y="1549182"/>
            <a:ext cx="10606825" cy="1400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We propose an alternative based on </a:t>
            </a:r>
            <a:r>
              <a:rPr lang="en-US" altLang="zh-CN" dirty="0" err="1"/>
              <a:t>mixup</a:t>
            </a:r>
            <a:r>
              <a:rPr lang="en-US" altLang="zh-CN" dirty="0"/>
              <a:t>, a popular augmentation that creates convex combinations of training examples. Our method, coined </a:t>
            </a:r>
            <a:r>
              <a:rPr lang="en-US" altLang="zh-CN" dirty="0" err="1"/>
              <a:t>SelecMix</a:t>
            </a:r>
            <a:r>
              <a:rPr lang="en-US" altLang="zh-CN" dirty="0"/>
              <a:t>, applies </a:t>
            </a:r>
            <a:r>
              <a:rPr lang="en-US" altLang="zh-CN" dirty="0" err="1"/>
              <a:t>mixup</a:t>
            </a:r>
            <a:r>
              <a:rPr lang="en-US" altLang="zh-CN" dirty="0"/>
              <a:t> to contradicting pairs of examples, defined as showing either 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en-US" altLang="zh-CN" dirty="0" err="1">
                <a:highlight>
                  <a:srgbClr val="FFFF00"/>
                </a:highlight>
              </a:rPr>
              <a:t>i</a:t>
            </a:r>
            <a:r>
              <a:rPr lang="en-US" altLang="zh-CN" dirty="0">
                <a:highlight>
                  <a:srgbClr val="FFFF00"/>
                </a:highlight>
              </a:rPr>
              <a:t>) the same label but dissimilar biased features</a:t>
            </a:r>
            <a:r>
              <a:rPr lang="en-US" altLang="zh-CN" dirty="0"/>
              <a:t>, or </a:t>
            </a:r>
            <a:r>
              <a:rPr lang="en-US" altLang="zh-CN" dirty="0">
                <a:highlight>
                  <a:srgbClr val="FFFF00"/>
                </a:highlight>
              </a:rPr>
              <a:t>(ii) different labels but similar biased features.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68C5C8-792C-0F18-54F9-1A4FC4721C94}"/>
              </a:ext>
            </a:extLst>
          </p:cNvPr>
          <p:cNvSpPr txBox="1"/>
          <p:nvPr/>
        </p:nvSpPr>
        <p:spPr>
          <a:xfrm>
            <a:off x="722047" y="1179850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Motivation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0B6D52-CC04-D694-E33B-813BCA2ED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54" y="2784332"/>
            <a:ext cx="5735818" cy="363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52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39397F1-72C0-D033-FFF9-2D916DF41EE7}"/>
              </a:ext>
            </a:extLst>
          </p:cNvPr>
          <p:cNvCxnSpPr/>
          <p:nvPr/>
        </p:nvCxnSpPr>
        <p:spPr>
          <a:xfrm>
            <a:off x="524312" y="801149"/>
            <a:ext cx="10926660" cy="37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6ED7204-D9FE-3E0D-84F7-C12798FDCC2A}"/>
              </a:ext>
            </a:extLst>
          </p:cNvPr>
          <p:cNvSpPr txBox="1"/>
          <p:nvPr/>
        </p:nvSpPr>
        <p:spPr>
          <a:xfrm>
            <a:off x="524312" y="442329"/>
            <a:ext cx="8245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SelecMix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Debiased Learning by Contradicting-pair Sampling [</a:t>
            </a:r>
            <a:r>
              <a:rPr lang="en-US" altLang="zh-CN" sz="1400" b="0" i="0" dirty="0" err="1">
                <a:effectLst/>
                <a:latin typeface="Lato" panose="020F0502020204030203" pitchFamily="34" charset="0"/>
              </a:rPr>
              <a:t>NeurIPS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2022]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E79454-9FC9-B76E-9B57-251FEC9E4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321" y="1996826"/>
            <a:ext cx="7909357" cy="15117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9241F7-EE70-BDB0-72A1-5E665883C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320" y="3818152"/>
            <a:ext cx="7909356" cy="12280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3AAC5BE-E860-8FF9-CC6D-EE9E864EB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320" y="5046234"/>
            <a:ext cx="7909356" cy="80249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A88372F4-7BF1-AAEE-4FE7-E4BCEB95067C}"/>
              </a:ext>
            </a:extLst>
          </p:cNvPr>
          <p:cNvSpPr/>
          <p:nvPr/>
        </p:nvSpPr>
        <p:spPr>
          <a:xfrm>
            <a:off x="6535972" y="4675367"/>
            <a:ext cx="310101" cy="356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A504243-CDE9-49CC-16FC-97F3A4C96997}"/>
              </a:ext>
            </a:extLst>
          </p:cNvPr>
          <p:cNvSpPr txBox="1"/>
          <p:nvPr/>
        </p:nvSpPr>
        <p:spPr>
          <a:xfrm>
            <a:off x="722047" y="1179850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SC and GSC losses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50728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39397F1-72C0-D033-FFF9-2D916DF41EE7}"/>
              </a:ext>
            </a:extLst>
          </p:cNvPr>
          <p:cNvCxnSpPr/>
          <p:nvPr/>
        </p:nvCxnSpPr>
        <p:spPr>
          <a:xfrm>
            <a:off x="524312" y="801149"/>
            <a:ext cx="10926660" cy="37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6ED7204-D9FE-3E0D-84F7-C12798FDCC2A}"/>
              </a:ext>
            </a:extLst>
          </p:cNvPr>
          <p:cNvSpPr txBox="1"/>
          <p:nvPr/>
        </p:nvSpPr>
        <p:spPr>
          <a:xfrm>
            <a:off x="524312" y="442329"/>
            <a:ext cx="8245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SelecMix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Debiased Learning by Contradicting-pair Sampling [</a:t>
            </a:r>
            <a:r>
              <a:rPr lang="en-US" altLang="zh-CN" sz="1400" b="0" i="0" dirty="0" err="1">
                <a:effectLst/>
                <a:latin typeface="Lato" panose="020F0502020204030203" pitchFamily="34" charset="0"/>
              </a:rPr>
              <a:t>NeurIPS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2022]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4CEE6D-2C56-2A7F-3C72-98A6B487F670}"/>
              </a:ext>
            </a:extLst>
          </p:cNvPr>
          <p:cNvSpPr txBox="1"/>
          <p:nvPr/>
        </p:nvSpPr>
        <p:spPr>
          <a:xfrm>
            <a:off x="722047" y="1179850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SC and GSC losses</a:t>
            </a:r>
            <a:endParaRPr lang="zh-CN" altLang="en-US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24832CF-D28F-FE49-3EFA-69D256AB1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350" y="1012873"/>
            <a:ext cx="8075621" cy="565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96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39397F1-72C0-D033-FFF9-2D916DF41EE7}"/>
              </a:ext>
            </a:extLst>
          </p:cNvPr>
          <p:cNvCxnSpPr/>
          <p:nvPr/>
        </p:nvCxnSpPr>
        <p:spPr>
          <a:xfrm>
            <a:off x="524312" y="801149"/>
            <a:ext cx="10926660" cy="37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6ED7204-D9FE-3E0D-84F7-C12798FDCC2A}"/>
              </a:ext>
            </a:extLst>
          </p:cNvPr>
          <p:cNvSpPr txBox="1"/>
          <p:nvPr/>
        </p:nvSpPr>
        <p:spPr>
          <a:xfrm>
            <a:off x="524312" y="442329"/>
            <a:ext cx="8245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SelecMix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Debiased Learning by Contradicting-pair Sampling [</a:t>
            </a:r>
            <a:r>
              <a:rPr lang="en-US" altLang="zh-CN" sz="1400" b="0" i="0" dirty="0" err="1">
                <a:effectLst/>
                <a:latin typeface="Lato" panose="020F0502020204030203" pitchFamily="34" charset="0"/>
              </a:rPr>
              <a:t>NeurIPS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2022]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1696C5-82F4-7F6A-52CB-1E4E7DB3D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12" y="1803674"/>
            <a:ext cx="4152204" cy="30213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003629B-A1E3-8C50-76E1-A3E32166B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698" y="1044585"/>
            <a:ext cx="6753274" cy="528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02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39397F1-72C0-D033-FFF9-2D916DF41EE7}"/>
              </a:ext>
            </a:extLst>
          </p:cNvPr>
          <p:cNvCxnSpPr/>
          <p:nvPr/>
        </p:nvCxnSpPr>
        <p:spPr>
          <a:xfrm>
            <a:off x="524312" y="801149"/>
            <a:ext cx="10926660" cy="37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6ED7204-D9FE-3E0D-84F7-C12798FDCC2A}"/>
              </a:ext>
            </a:extLst>
          </p:cNvPr>
          <p:cNvSpPr txBox="1"/>
          <p:nvPr/>
        </p:nvSpPr>
        <p:spPr>
          <a:xfrm>
            <a:off x="524312" y="442329"/>
            <a:ext cx="8245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SelecMix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Debiased Learning by Contradicting-pair Sampling [</a:t>
            </a:r>
            <a:r>
              <a:rPr lang="en-US" altLang="zh-CN" sz="1400" b="0" i="0" dirty="0" err="1">
                <a:effectLst/>
                <a:latin typeface="Lato" panose="020F0502020204030203" pitchFamily="34" charset="0"/>
              </a:rPr>
              <a:t>NeurIPS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2022]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F317E6-C299-DDF7-A289-C75E4E035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87" y="1786648"/>
            <a:ext cx="9996915" cy="337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82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39397F1-72C0-D033-FFF9-2D916DF41EE7}"/>
              </a:ext>
            </a:extLst>
          </p:cNvPr>
          <p:cNvCxnSpPr/>
          <p:nvPr/>
        </p:nvCxnSpPr>
        <p:spPr>
          <a:xfrm>
            <a:off x="524312" y="801149"/>
            <a:ext cx="10926660" cy="37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56ED7204-D9FE-3E0D-84F7-C12798FDCC2A}"/>
              </a:ext>
            </a:extLst>
          </p:cNvPr>
          <p:cNvSpPr txBox="1"/>
          <p:nvPr/>
        </p:nvSpPr>
        <p:spPr>
          <a:xfrm>
            <a:off x="524312" y="442329"/>
            <a:ext cx="82458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SelecMix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 Debiased Learning by Contradicting-pair Sampling [</a:t>
            </a:r>
            <a:r>
              <a:rPr lang="en-US" altLang="zh-CN" sz="1400" b="0" i="0" dirty="0" err="1">
                <a:effectLst/>
                <a:latin typeface="Lato" panose="020F0502020204030203" pitchFamily="34" charset="0"/>
              </a:rPr>
              <a:t>NeurIPS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2022]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68687D-B615-241D-C48A-534E07C05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109" y="1817108"/>
            <a:ext cx="9647782" cy="366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2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5112</TotalTime>
  <Words>313</Words>
  <Application>Microsoft Office PowerPoint</Application>
  <PresentationFormat>宽屏</PresentationFormat>
  <Paragraphs>22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Lato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Jiani Ni</dc:creator>
  <cp:lastModifiedBy>Jiani Ni</cp:lastModifiedBy>
  <cp:revision>45</cp:revision>
  <dcterms:created xsi:type="dcterms:W3CDTF">2023-08-29T00:07:11Z</dcterms:created>
  <dcterms:modified xsi:type="dcterms:W3CDTF">2023-12-20T13:25:32Z</dcterms:modified>
</cp:coreProperties>
</file>