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1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94DD-1BFC-7E57-76A3-33B5E8461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1C866-8807-EDAD-4780-4BC549390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80910-AC86-5792-E8D8-B53EF3D6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4021F-1D4E-80A3-852B-2CE0276D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FAC5E-3203-2C11-79D5-5941A8F0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46186-B5DE-4A27-BD88-A7405DBE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D27EA-7C78-B332-8BE7-71C78854D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6B330-6ABC-AE36-CC06-ED085F9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380D03-646C-6F8B-6FF2-DC8D84BF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2D5FB-B974-A0A6-4998-46060A9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24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60C9B-407C-03E7-F1FC-30E099FE2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37AEF9-7713-E513-1524-4CB49F3A1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20154C-1C0F-C6DD-A611-E0A4799B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EE95-ADE2-D7BD-0699-777F596A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70EBB-F26C-B974-F51A-92E71AB5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4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80BE7-51DB-5565-78CA-352CEF45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1812A-C295-A864-6E09-230C21E6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605F1-25E7-786A-8C8E-4E614649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3FD6F-1720-9F4C-B333-54B8006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976A6-ADEF-6E9E-226D-9B5F8589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588F9-CCE3-EC54-D5C5-92555C75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BB5AD-D649-86DF-5C63-744CB077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628C1-9DC0-98C5-E4AE-DA16D641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3F896-3ED5-E9CD-BE4F-3198D181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5F412-ED34-EDB1-BE80-1A309FF5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00C1D-BB8F-2848-E3A5-9CCF98E7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D8B9-69BB-5EBA-D341-49884A2F4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EBD39B-AA8D-5E96-BE31-85793282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53EF6A-78F8-5D1A-6003-B7749B8F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95B7E-0C10-7292-5F84-0A186F2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C5A16-C954-E4E5-DB6F-597E4C01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6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A0C52-629B-661E-7E07-DD2C197B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E92712-50A3-AD08-D31F-C22B4502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A2E07F-516D-4102-A267-53A8B19D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5E289-3455-9902-0C1B-797CE0B54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CA76B4-931D-9BE1-3E43-E3AD32276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92862-58E5-F8F9-5D51-89DC88B6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3EFC75-A274-0A6C-E12F-9FA33BF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DA6AA6-61F3-5D54-81BC-E1072358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2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674F7-2708-1CFF-9097-854925A3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C841CA-B331-42CA-ED63-53495A83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F5AE13-2D54-B536-E5F1-29AB6638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DB8DE-66DD-8FAB-51AF-E77E694F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8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6D0E37-5238-2C28-2D62-07AB21C6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9F849-F211-3063-A05D-EA4F41A6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AE69C-9EC2-B594-E04A-7AFC20A1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656BC-9DBB-F83F-4FAC-5D474CE8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900B1-3B24-ADFD-E0B5-F8139B75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13894-4687-C4D6-6838-DA945386E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F7F5A6-15F3-3816-3663-3FAEFC8D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BB153E-F241-B37E-18A1-A0CEEE34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FE1C14-1902-8D88-38B7-9AEBCB9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9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31DDF-7C36-9C71-57FD-3120FC81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B08BD9-BB93-CBB5-EF2F-DA94243CD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0B07A-8D9E-5A9B-75A4-E9DF9BAE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2EA4A8-6A7B-CB68-121D-60317EA0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3BB64-EE2F-F276-B777-F00B0DA4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79291-247D-2CBB-B0A3-799EE4E4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2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8D53A0-8F44-66F3-336D-1EA1A78E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2AFF5-D9D7-7719-CC1E-E779343F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12A4B-C034-0882-9196-18D24A55E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1C9A-EAA3-4FC6-8895-6A0D4CE210D3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3710F-3231-2F2E-85DD-62FD9ED3E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6AC0-D926-F6F6-2E32-637E13A38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73A9-56D9-4FE8-BC3D-E1B7C32E2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A5CEE-3942-CBAC-D5A4-1E6B055F3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Group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F74C04-5B41-4E09-590F-647009E4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2996"/>
            <a:ext cx="9144000" cy="994804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03-31</a:t>
            </a:r>
          </a:p>
          <a:p>
            <a:r>
              <a:rPr lang="en-US" altLang="zh-CN" sz="1800" dirty="0" err="1"/>
              <a:t>Zhuo</a:t>
            </a:r>
            <a:r>
              <a:rPr lang="en-US" altLang="zh-CN" sz="1800" dirty="0"/>
              <a:t> Li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2208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90A1A5-36ED-E0E0-0DD3-3AE7FC34E966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Methods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15A883-3D2A-386C-97CF-43036E50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981" y="691185"/>
            <a:ext cx="5353050" cy="1047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A5C6B55-987F-8643-B5B1-AA05714C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14" y="2608657"/>
            <a:ext cx="8621619" cy="10031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9AF416-DAE2-F763-6B0A-B789C7BB4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974" y="4707341"/>
            <a:ext cx="7258050" cy="1181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10767DE-2CBE-24D3-6420-138F2A831D90}"/>
              </a:ext>
            </a:extLst>
          </p:cNvPr>
          <p:cNvSpPr txBox="1"/>
          <p:nvPr/>
        </p:nvSpPr>
        <p:spPr>
          <a:xfrm>
            <a:off x="2963457" y="1819126"/>
            <a:ext cx="73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Energy score</a:t>
            </a:r>
            <a:r>
              <a:rPr lang="zh-CN" altLang="en-US" dirty="0"/>
              <a:t>来判断是否和当前训练数据同分布</a:t>
            </a:r>
            <a:r>
              <a:rPr lang="en-US" altLang="zh-CN" dirty="0"/>
              <a:t>(in distribution)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BE0445-F118-A597-4866-EB318096B7BE}"/>
              </a:ext>
            </a:extLst>
          </p:cNvPr>
          <p:cNvSpPr txBox="1"/>
          <p:nvPr/>
        </p:nvSpPr>
        <p:spPr>
          <a:xfrm>
            <a:off x="2963457" y="4084437"/>
            <a:ext cx="73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用</a:t>
            </a:r>
            <a:r>
              <a:rPr lang="en-US" altLang="zh-CN" dirty="0"/>
              <a:t>Energy score</a:t>
            </a:r>
            <a:r>
              <a:rPr lang="zh-CN" altLang="en-US" dirty="0"/>
              <a:t>来替换之前使用</a:t>
            </a:r>
            <a:r>
              <a:rPr lang="en-US" altLang="zh-CN" dirty="0"/>
              <a:t>confidence</a:t>
            </a:r>
            <a:r>
              <a:rPr lang="zh-CN" altLang="en-US" dirty="0"/>
              <a:t>的方式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E42DC-EDA9-1A0E-C239-D8785EAFDFCA}"/>
              </a:ext>
            </a:extLst>
          </p:cNvPr>
          <p:cNvSpPr txBox="1"/>
          <p:nvPr/>
        </p:nvSpPr>
        <p:spPr>
          <a:xfrm>
            <a:off x="2963457" y="6142013"/>
            <a:ext cx="73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 使用</a:t>
            </a:r>
            <a:r>
              <a:rPr lang="en-US" altLang="zh-CN" dirty="0"/>
              <a:t>Margin aware loss</a:t>
            </a:r>
            <a:r>
              <a:rPr lang="zh-CN" altLang="en-US" dirty="0"/>
              <a:t>来分类</a:t>
            </a:r>
          </a:p>
        </p:txBody>
      </p:sp>
    </p:spTree>
    <p:extLst>
      <p:ext uri="{BB962C8B-B14F-4D97-AF65-F5344CB8AC3E}">
        <p14:creationId xmlns:p14="http://schemas.microsoft.com/office/powerpoint/2010/main" val="34438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90A1A5-36ED-E0E0-0DD3-3AE7FC34E966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Experiments</a:t>
            </a:r>
            <a:endParaRPr lang="zh-CN" altLang="en-US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6A3E04-0814-53D9-647B-0B0D87B9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76"/>
            <a:ext cx="12192000" cy="47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90A1A5-36ED-E0E0-0DD3-3AE7FC34E966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Experiments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312BA-3C9C-25E1-4A36-99D0C532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4988"/>
            <a:ext cx="12192000" cy="39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40E9F58-9922-41C2-ACE7-1304B0AE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7" y="384679"/>
            <a:ext cx="6446902" cy="15954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B1C7F44-94D5-904A-F8A3-E7CC30AF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70" y="0"/>
            <a:ext cx="5543892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697F9DC-185F-C647-6DB3-E59E28281789}"/>
              </a:ext>
            </a:extLst>
          </p:cNvPr>
          <p:cNvSpPr txBox="1"/>
          <p:nvPr/>
        </p:nvSpPr>
        <p:spPr>
          <a:xfrm>
            <a:off x="699989" y="2711669"/>
            <a:ext cx="5396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Motivation: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训练目标和模型的真实任务存在</a:t>
            </a:r>
            <a:r>
              <a:rPr lang="en-US" altLang="zh-CN" dirty="0"/>
              <a:t>gap</a:t>
            </a:r>
            <a:r>
              <a:rPr lang="zh-CN" altLang="en-US" dirty="0"/>
              <a:t>，不适配。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比如目标检测中常考虑的</a:t>
            </a:r>
            <a:r>
              <a:rPr lang="en-US" altLang="zh-CN" dirty="0"/>
              <a:t>AP</a:t>
            </a:r>
            <a:r>
              <a:rPr lang="zh-CN" altLang="en-US" dirty="0"/>
              <a:t>，分割中的</a:t>
            </a:r>
            <a:r>
              <a:rPr lang="en-US" altLang="zh-CN" dirty="0"/>
              <a:t>DICE</a:t>
            </a:r>
            <a:r>
              <a:rPr lang="zh-CN" altLang="en-US" dirty="0"/>
              <a:t>，</a:t>
            </a:r>
            <a:r>
              <a:rPr lang="en-US" altLang="zh-CN" dirty="0"/>
              <a:t>NLP</a:t>
            </a:r>
            <a:r>
              <a:rPr lang="zh-CN" altLang="en-US" dirty="0"/>
              <a:t>中的</a:t>
            </a:r>
            <a:r>
              <a:rPr lang="en-US" altLang="zh-CN" dirty="0"/>
              <a:t>N-Gram</a:t>
            </a:r>
            <a:r>
              <a:rPr lang="zh-CN" altLang="en-US" dirty="0"/>
              <a:t>这些不可微，就无法直接拿来当</a:t>
            </a:r>
            <a:r>
              <a:rPr lang="en-US" altLang="zh-CN" dirty="0"/>
              <a:t>loss</a:t>
            </a:r>
            <a:r>
              <a:rPr lang="zh-CN" altLang="en-US" dirty="0"/>
              <a:t>，只能使用别的来替代。这时候，不适配就出现了。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 </a:t>
            </a:r>
            <a:r>
              <a:rPr lang="zh-CN" altLang="en-US" dirty="0"/>
              <a:t>如何更好的让训练得到的模型来适配下游任务，而不是通过</a:t>
            </a:r>
            <a:r>
              <a:rPr lang="en-US" altLang="zh-CN" dirty="0"/>
              <a:t>fine tune</a:t>
            </a:r>
            <a:r>
              <a:rPr lang="zh-CN" altLang="en-US" dirty="0"/>
              <a:t>的方式呢？最好直接可以用下游任务的目标来进行优化。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3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922885-C231-FE13-32ED-98998A6C2FF5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Tuning models with rewards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ED9E2-3D77-1719-B5C9-4AD9DDAA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79" y="1153542"/>
            <a:ext cx="4762500" cy="1057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ED68833-D17C-2ED6-0F5F-4DF4574D55CD}"/>
              </a:ext>
            </a:extLst>
          </p:cNvPr>
          <p:cNvSpPr txBox="1"/>
          <p:nvPr/>
        </p:nvSpPr>
        <p:spPr>
          <a:xfrm>
            <a:off x="775662" y="1563939"/>
            <a:ext cx="97052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两个目标：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/>
              <a:t>MLE</a:t>
            </a:r>
            <a:r>
              <a:rPr lang="zh-CN" altLang="en-US" dirty="0"/>
              <a:t>去学习到训练数据的分布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通过</a:t>
            </a:r>
            <a:r>
              <a:rPr lang="en-US" altLang="zh-CN" dirty="0"/>
              <a:t>reward</a:t>
            </a:r>
            <a:r>
              <a:rPr lang="zh-CN" altLang="en-US" dirty="0"/>
              <a:t>来优化</a:t>
            </a:r>
            <a:r>
              <a:rPr lang="en-US" altLang="zh-CN" dirty="0"/>
              <a:t>MLE</a:t>
            </a:r>
            <a:r>
              <a:rPr lang="zh-CN" altLang="en-US" dirty="0"/>
              <a:t>学习到的分布，将模型和任务对齐。通过强化学习的策略来实现。</a:t>
            </a:r>
            <a:endParaRPr lang="en-US" altLang="zh-CN" dirty="0"/>
          </a:p>
          <a:p>
            <a:r>
              <a:rPr lang="zh-CN" altLang="en-US" dirty="0"/>
              <a:t>从总体上来看，这个梯度不依赖于</a:t>
            </a:r>
            <a:r>
              <a:rPr lang="en-US" altLang="zh-CN" dirty="0"/>
              <a:t>reward</a:t>
            </a:r>
            <a:r>
              <a:rPr lang="zh-CN" altLang="en-US" dirty="0"/>
              <a:t>是否可微。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67682B-C972-798F-91A9-AF976E2C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78" y="2992164"/>
            <a:ext cx="2476500" cy="49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A778F0-A788-8CE8-E711-76B2534AD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07" y="4696707"/>
            <a:ext cx="5229225" cy="7429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B9D3A27-3274-0A34-ED45-DDCF11739813}"/>
              </a:ext>
            </a:extLst>
          </p:cNvPr>
          <p:cNvSpPr/>
          <p:nvPr/>
        </p:nvSpPr>
        <p:spPr>
          <a:xfrm>
            <a:off x="5303519" y="4696707"/>
            <a:ext cx="792481" cy="6635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89A761-95C1-AEA5-2ED3-F1AB5AEA141D}"/>
              </a:ext>
            </a:extLst>
          </p:cNvPr>
          <p:cNvSpPr txBox="1"/>
          <p:nvPr/>
        </p:nvSpPr>
        <p:spPr>
          <a:xfrm>
            <a:off x="3600843" y="5439657"/>
            <a:ext cx="7025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Reward</a:t>
            </a:r>
            <a:r>
              <a:rPr lang="zh-CN" altLang="en-US" dirty="0"/>
              <a:t>。可以是一个</a:t>
            </a:r>
            <a:r>
              <a:rPr lang="en-US" altLang="zh-CN" dirty="0"/>
              <a:t>function</a:t>
            </a:r>
            <a:r>
              <a:rPr lang="zh-CN" altLang="en-US" dirty="0"/>
              <a:t>计算得到的数值，也可以是提前赋予的，也可以是人工给定的。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922885-C231-FE13-32ED-98998A6C2FF5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Tuning models with rewards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11E458-E30A-C781-341B-593BC903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22" y="1198179"/>
            <a:ext cx="4513168" cy="519946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F277C4-3B8D-143A-380B-15D88868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189" y="0"/>
            <a:ext cx="5470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922885-C231-FE13-32ED-98998A6C2FF5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Discussion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5D43B3-8B26-4E1F-8428-294590D62C86}"/>
              </a:ext>
            </a:extLst>
          </p:cNvPr>
          <p:cNvSpPr txBox="1"/>
          <p:nvPr/>
        </p:nvSpPr>
        <p:spPr>
          <a:xfrm>
            <a:off x="498190" y="1229710"/>
            <a:ext cx="1145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 只使用</a:t>
            </a:r>
            <a:r>
              <a:rPr lang="en-US" altLang="zh-CN" dirty="0"/>
              <a:t>MLE</a:t>
            </a:r>
            <a:r>
              <a:rPr lang="zh-CN" altLang="en-US" dirty="0"/>
              <a:t>，虽然可以学到训练数据的分布并用于下游任务，但是和实际的任务是有</a:t>
            </a:r>
            <a:r>
              <a:rPr lang="en-US" altLang="zh-CN" dirty="0"/>
              <a:t>gap</a:t>
            </a:r>
            <a:r>
              <a:rPr lang="zh-CN" altLang="en-US" dirty="0"/>
              <a:t>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 加入第二个</a:t>
            </a:r>
            <a:r>
              <a:rPr lang="en-US" altLang="zh-CN" dirty="0"/>
              <a:t>step</a:t>
            </a:r>
            <a:r>
              <a:rPr lang="zh-CN" altLang="en-US" dirty="0"/>
              <a:t>后，可以利用任意</a:t>
            </a:r>
            <a:r>
              <a:rPr lang="en-US" altLang="zh-CN" dirty="0"/>
              <a:t>reward</a:t>
            </a:r>
            <a:r>
              <a:rPr lang="zh-CN" altLang="en-US" dirty="0"/>
              <a:t>函数来让模型和下游任务的联系更紧密。此外，这个</a:t>
            </a:r>
            <a:r>
              <a:rPr lang="en-US" altLang="zh-CN" dirty="0"/>
              <a:t>reward</a:t>
            </a:r>
            <a:r>
              <a:rPr lang="zh-CN" altLang="en-US" dirty="0"/>
              <a:t>可以是任何形式的，可以是可微的</a:t>
            </a:r>
            <a:r>
              <a:rPr lang="en-US" altLang="zh-CN" dirty="0"/>
              <a:t>function</a:t>
            </a:r>
            <a:r>
              <a:rPr lang="zh-CN" altLang="en-US" dirty="0"/>
              <a:t>，可以是人工给定的，也可以是某个具体的数值，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795DA1-BF5E-FD84-1830-F85BB9928777}"/>
              </a:ext>
            </a:extLst>
          </p:cNvPr>
          <p:cNvSpPr txBox="1"/>
          <p:nvPr/>
        </p:nvSpPr>
        <p:spPr>
          <a:xfrm>
            <a:off x="239636" y="3014730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Disadvantages</a:t>
            </a:r>
            <a:endParaRPr lang="zh-CN" altLang="en-US" sz="2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E16E12-4D96-5B63-C3B0-A870E1987423}"/>
              </a:ext>
            </a:extLst>
          </p:cNvPr>
          <p:cNvSpPr txBox="1"/>
          <p:nvPr/>
        </p:nvSpPr>
        <p:spPr>
          <a:xfrm>
            <a:off x="498190" y="3582976"/>
            <a:ext cx="11458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 </a:t>
            </a:r>
            <a:r>
              <a:rPr lang="en-US" altLang="zh-CN" dirty="0"/>
              <a:t>Reward</a:t>
            </a:r>
            <a:r>
              <a:rPr lang="zh-CN" altLang="en-US" dirty="0"/>
              <a:t>可以拿来</a:t>
            </a:r>
            <a:r>
              <a:rPr lang="en-US" altLang="zh-CN" dirty="0"/>
              <a:t>hack</a:t>
            </a:r>
            <a:r>
              <a:rPr lang="zh-CN" altLang="en-US" dirty="0"/>
              <a:t>模型。比如迫使模型变糟糕。</a:t>
            </a:r>
            <a:endParaRPr lang="en-US" altLang="zh-CN" dirty="0"/>
          </a:p>
          <a:p>
            <a:r>
              <a:rPr lang="en-US" altLang="zh-CN" dirty="0"/>
              <a:t>	2.</a:t>
            </a:r>
            <a:r>
              <a:rPr lang="zh-CN" altLang="en-US" dirty="0"/>
              <a:t> 如何设计使用更合理的</a:t>
            </a:r>
            <a:r>
              <a:rPr lang="en-US" altLang="zh-CN" dirty="0"/>
              <a:t>Reward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	3. </a:t>
            </a:r>
            <a:r>
              <a:rPr lang="zh-CN" altLang="en-US" dirty="0"/>
              <a:t>额外的训练代价。</a:t>
            </a:r>
            <a:endParaRPr lang="en-US" altLang="zh-CN" dirty="0"/>
          </a:p>
          <a:p>
            <a:r>
              <a:rPr lang="en-US" altLang="zh-CN" dirty="0"/>
              <a:t>	4. </a:t>
            </a:r>
            <a:r>
              <a:rPr lang="zh-CN" altLang="en-US" dirty="0"/>
              <a:t>如何使用更好的</a:t>
            </a:r>
            <a:r>
              <a:rPr lang="en-US" altLang="zh-CN" dirty="0"/>
              <a:t>RL</a:t>
            </a:r>
            <a:r>
              <a:rPr lang="zh-CN" altLang="en-US" dirty="0"/>
              <a:t>方法？</a:t>
            </a:r>
          </a:p>
        </p:txBody>
      </p:sp>
    </p:spTree>
    <p:extLst>
      <p:ext uri="{BB962C8B-B14F-4D97-AF65-F5344CB8AC3E}">
        <p14:creationId xmlns:p14="http://schemas.microsoft.com/office/powerpoint/2010/main" val="19405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F922885-C231-FE13-32ED-98998A6C2FF5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Experiments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77B106-E1FE-F154-1510-E375E57A1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48" y="561252"/>
            <a:ext cx="5410200" cy="12287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E2481A-741C-92DF-A8AF-FC4139930F20}"/>
              </a:ext>
            </a:extLst>
          </p:cNvPr>
          <p:cNvSpPr txBox="1"/>
          <p:nvPr/>
        </p:nvSpPr>
        <p:spPr>
          <a:xfrm>
            <a:off x="498190" y="1229710"/>
            <a:ext cx="395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Panoptic Segmentation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7EFD4E-DECA-9EE2-9806-4D6829A1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98" y="2856481"/>
            <a:ext cx="6800850" cy="9810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5DE2775-CD9D-F160-3953-AEB3B793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060" y="4138645"/>
            <a:ext cx="6734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D7A67D-682B-C0FD-BC38-C5F00EEF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35928" cy="18299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1908C7-5D52-1F42-00E9-357505B0B71D}"/>
              </a:ext>
            </a:extLst>
          </p:cNvPr>
          <p:cNvSpPr txBox="1"/>
          <p:nvPr/>
        </p:nvSpPr>
        <p:spPr>
          <a:xfrm>
            <a:off x="5466377" y="767562"/>
            <a:ext cx="6615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神经网络对分布外的数据也会产生很高的置信度，这样导致给一些无标签的数据打</a:t>
            </a:r>
            <a:r>
              <a:rPr lang="en-US" altLang="zh-CN" dirty="0"/>
              <a:t>label</a:t>
            </a:r>
            <a:r>
              <a:rPr lang="zh-CN" altLang="en-US" dirty="0"/>
              <a:t>时候，即便置信度很高，但是这样样本可能同样不可靠。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7CA0E7-E58C-6E75-7B65-2EACD0BB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7488"/>
            <a:ext cx="121824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250D512-ACB8-CAFD-5271-703346688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657"/>
            <a:ext cx="12192000" cy="303635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90A1A5-36ED-E0E0-0DD3-3AE7FC34E966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Framework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701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90A1A5-36ED-E0E0-0DD3-3AE7FC34E966}"/>
              </a:ext>
            </a:extLst>
          </p:cNvPr>
          <p:cNvSpPr txBox="1"/>
          <p:nvPr/>
        </p:nvSpPr>
        <p:spPr>
          <a:xfrm>
            <a:off x="239636" y="460353"/>
            <a:ext cx="5063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Background</a:t>
            </a:r>
            <a:endParaRPr lang="zh-CN" altLang="en-US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879BFD-9850-3ACC-8794-BADA70CC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69" y="65759"/>
            <a:ext cx="4924425" cy="12954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69729C3-0BEF-EA6F-8287-430012319177}"/>
              </a:ext>
            </a:extLst>
          </p:cNvPr>
          <p:cNvSpPr txBox="1"/>
          <p:nvPr/>
        </p:nvSpPr>
        <p:spPr>
          <a:xfrm>
            <a:off x="313699" y="1314867"/>
            <a:ext cx="66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一般的半监督长尾学习框架：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A2723-DE61-AFF5-79E9-A147D66A1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81" y="2610267"/>
            <a:ext cx="11468100" cy="30289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78673B-C644-8868-E9A0-DBCFBBBAC48C}"/>
              </a:ext>
            </a:extLst>
          </p:cNvPr>
          <p:cNvSpPr txBox="1"/>
          <p:nvPr/>
        </p:nvSpPr>
        <p:spPr>
          <a:xfrm>
            <a:off x="1194727" y="2389454"/>
            <a:ext cx="91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 基于一个弱数据增强视角下，对一张无标签数据进行增广并获得其置信度输出（一致性）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7C4F0-120B-624B-4D26-47AF279DCFAE}"/>
              </a:ext>
            </a:extLst>
          </p:cNvPr>
          <p:cNvSpPr txBox="1"/>
          <p:nvPr/>
        </p:nvSpPr>
        <p:spPr>
          <a:xfrm>
            <a:off x="1194727" y="3315522"/>
            <a:ext cx="91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 给定一个阈值，然后来判断这个伪标签是否接受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54BC52-9A75-6431-1F4F-2CD53730C4C5}"/>
              </a:ext>
            </a:extLst>
          </p:cNvPr>
          <p:cNvSpPr txBox="1"/>
          <p:nvPr/>
        </p:nvSpPr>
        <p:spPr>
          <a:xfrm>
            <a:off x="1194726" y="4241590"/>
            <a:ext cx="919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dirty="0">
                <a:solidFill>
                  <a:srgbClr val="FF0000"/>
                </a:solidFill>
              </a:rPr>
              <a:t> 使用</a:t>
            </a:r>
            <a:r>
              <a:rPr lang="en-US" altLang="zh-CN" dirty="0" err="1">
                <a:solidFill>
                  <a:srgbClr val="FF0000"/>
                </a:solidFill>
              </a:rPr>
              <a:t>CutOut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强数据增强，使用打上了伪标签的数据进行模型训练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CDF05E-CF9B-0936-F4C7-AE423B950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5" y="1337369"/>
            <a:ext cx="90392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7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478</Words>
  <Application>Microsoft Office PowerPoint</Application>
  <PresentationFormat>宽屏</PresentationFormat>
  <Paragraphs>52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Group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>李 卓</dc:creator>
  <cp:lastModifiedBy>李 卓</cp:lastModifiedBy>
  <cp:revision>57</cp:revision>
  <dcterms:created xsi:type="dcterms:W3CDTF">2023-03-30T07:01:22Z</dcterms:created>
  <dcterms:modified xsi:type="dcterms:W3CDTF">2023-03-30T14:52:40Z</dcterms:modified>
</cp:coreProperties>
</file>