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comments/comment8.xml" ContentType="application/vnd.openxmlformats-officedocument.presentationml.comments+xml"/>
  <Override PartName="/ppt/comments/comment9.xml" ContentType="application/vnd.openxmlformats-officedocument.presentationml.comments+xml"/>
  <Override PartName="/ppt/comments/comment10.xml" ContentType="application/vnd.openxmlformats-officedocument.presentationml.comments+xml"/>
  <Override PartName="/ppt/comments/comment11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1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9" r:id="rId4"/>
    <p:sldId id="270" r:id="rId5"/>
    <p:sldId id="271" r:id="rId6"/>
    <p:sldId id="256" r:id="rId7"/>
    <p:sldId id="259" r:id="rId8"/>
    <p:sldId id="272" r:id="rId9"/>
    <p:sldId id="276" r:id="rId10"/>
    <p:sldId id="274" r:id="rId11"/>
    <p:sldId id="273" r:id="rId12"/>
    <p:sldId id="275" r:id="rId13"/>
    <p:sldId id="277" r:id="rId14"/>
    <p:sldId id="264" r:id="rId15"/>
    <p:sldId id="278" r:id="rId16"/>
    <p:sldId id="279" r:id="rId17"/>
    <p:sldId id="280" r:id="rId18"/>
    <p:sldId id="281" r:id="rId19"/>
    <p:sldId id="282" r:id="rId20"/>
    <p:sldId id="268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9" clrIdx="0">
    <p:extLst>
      <p:ext uri="{19B8F6BF-5375-455C-9EA6-DF929625EA0E}">
        <p15:presenceInfo xmlns:p15="http://schemas.microsoft.com/office/powerpoint/2012/main" userId="Administrator" providerId="None"/>
      </p:ext>
    </p:extLst>
  </p:cmAuthor>
  <p:cmAuthor id="2" name="w p" initials="wp" lastIdx="19" clrIdx="1">
    <p:extLst>
      <p:ext uri="{19B8F6BF-5375-455C-9EA6-DF929625EA0E}">
        <p15:presenceInfo xmlns:p15="http://schemas.microsoft.com/office/powerpoint/2012/main" userId="36542e3fae090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7T15:51:10.362" idx="2">
    <p:pos x="10" y="10"/>
    <p:text>讲的时候结合图片讲解内容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10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6T11:14:17.562" idx="14">
    <p:pos x="7680" y="2028"/>
    <p:text/>
    <p:extLst>
      <p:ext uri="{C676402C-5697-4E1C-873F-D02D1690AC5C}">
        <p15:threadingInfo xmlns:p15="http://schemas.microsoft.com/office/powerpoint/2012/main" timeZoneBias="-480"/>
      </p:ext>
    </p:extLst>
  </p:cm>
  <p:cm authorId="2" dt="2023-09-27T15:56:22.782" idx="14">
    <p:pos x="7680" y="2164"/>
    <p:text>Notation介绍可以结合前面的motivation图片，不要跳着讲</p:text>
    <p:extLst>
      <p:ext uri="{C676402C-5697-4E1C-873F-D02D1690AC5C}">
        <p15:threadingInfo xmlns:p15="http://schemas.microsoft.com/office/powerpoint/2012/main" timeZoneBias="-480">
          <p15:parentCm authorId="1" idx="14"/>
        </p15:threadingInfo>
      </p:ext>
    </p:extLst>
  </p:cm>
</p:cmLst>
</file>

<file path=ppt/comments/comment1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6T11:14:17.562" idx="13">
    <p:pos x="7680" y="2028"/>
    <p:text/>
    <p:extLst>
      <p:ext uri="{C676402C-5697-4E1C-873F-D02D1690AC5C}">
        <p15:threadingInfo xmlns:p15="http://schemas.microsoft.com/office/powerpoint/2012/main" timeZoneBias="-480"/>
      </p:ext>
    </p:extLst>
  </p:cm>
  <p:cm authorId="2" dt="2023-09-27T15:56:22.782" idx="13">
    <p:pos x="7680" y="2164"/>
    <p:text>Notation介绍可以结合前面的motivation图片，不要跳着讲</p:text>
    <p:extLst>
      <p:ext uri="{C676402C-5697-4E1C-873F-D02D1690AC5C}">
        <p15:threadingInfo xmlns:p15="http://schemas.microsoft.com/office/powerpoint/2012/main" timeZoneBias="-480">
          <p15:parentCm authorId="1" idx="13"/>
        </p15:threadingInfo>
      </p:ext>
    </p:extLst>
  </p:cm>
</p:cmLst>
</file>

<file path=ppt/comments/comment1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6T11:14:17.562" idx="17">
    <p:pos x="7680" y="2028"/>
    <p:text/>
    <p:extLst>
      <p:ext uri="{C676402C-5697-4E1C-873F-D02D1690AC5C}">
        <p15:threadingInfo xmlns:p15="http://schemas.microsoft.com/office/powerpoint/2012/main" timeZoneBias="-480"/>
      </p:ext>
    </p:extLst>
  </p:cm>
  <p:cm authorId="2" dt="2023-09-27T15:56:22.782" idx="17">
    <p:pos x="7680" y="2164"/>
    <p:text>Notation介绍可以结合前面的motivation图片，不要跳着讲</p:text>
    <p:extLst>
      <p:ext uri="{C676402C-5697-4E1C-873F-D02D1690AC5C}">
        <p15:threadingInfo xmlns:p15="http://schemas.microsoft.com/office/powerpoint/2012/main" timeZoneBias="-480">
          <p15:parentCm authorId="1" idx="17"/>
        </p15:threadingInfo>
      </p:ext>
    </p:extLst>
  </p:cm>
</p:cmLst>
</file>

<file path=ppt/comments/comment1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6T11:14:17.562" idx="19">
    <p:pos x="7680" y="2028"/>
    <p:text/>
    <p:extLst>
      <p:ext uri="{C676402C-5697-4E1C-873F-D02D1690AC5C}">
        <p15:threadingInfo xmlns:p15="http://schemas.microsoft.com/office/powerpoint/2012/main" timeZoneBias="-480"/>
      </p:ext>
    </p:extLst>
  </p:cm>
  <p:cm authorId="2" dt="2023-09-27T15:56:22.782" idx="19">
    <p:pos x="7680" y="2164"/>
    <p:text>Notation介绍可以结合前面的motivation图片，不要跳着讲</p:text>
    <p:extLst>
      <p:ext uri="{C676402C-5697-4E1C-873F-D02D1690AC5C}">
        <p15:threadingInfo xmlns:p15="http://schemas.microsoft.com/office/powerpoint/2012/main" timeZoneBias="-480">
          <p15:parentCm authorId="1" idx="19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7T15:51:33.476" idx="3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7T15:51:33.476" idx="8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7T15:51:33.476" idx="9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7T15:51:33.476" idx="10">
    <p:pos x="10" y="10"/>
    <p:text>介绍性东西即使不能详细讲解，也需要粘贴图片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7T15:52:03.563" idx="4">
    <p:pos x="10" y="10"/>
    <p:text>介绍并解释标题，介绍作者，作者单位，论文会议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7T15:52:51.941" idx="11">
    <p:pos x="10" y="10"/>
    <p:text>motivation可以重点介绍，结合图片介绍motivation,注意排版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9-27T15:52:51.941" idx="12">
    <p:pos x="10" y="10"/>
    <p:text>motivation可以重点介绍，结合图片介绍motivation,注意排版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9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26T11:14:17.562" idx="18">
    <p:pos x="7680" y="2028"/>
    <p:text/>
    <p:extLst>
      <p:ext uri="{C676402C-5697-4E1C-873F-D02D1690AC5C}">
        <p15:threadingInfo xmlns:p15="http://schemas.microsoft.com/office/powerpoint/2012/main" timeZoneBias="-480"/>
      </p:ext>
    </p:extLst>
  </p:cm>
  <p:cm authorId="2" dt="2023-09-27T15:56:22.782" idx="18">
    <p:pos x="7680" y="2164"/>
    <p:text>Notation介绍可以结合前面的motivation图片，不要跳着讲</p:text>
    <p:extLst>
      <p:ext uri="{C676402C-5697-4E1C-873F-D02D1690AC5C}">
        <p15:threadingInfo xmlns:p15="http://schemas.microsoft.com/office/powerpoint/2012/main" timeZoneBias="-480">
          <p15:parentCm authorId="1" idx="18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A647B-F6FF-7861-9509-B9583606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AA5F82-8A65-054C-041F-D454FD86F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6CD1F-6D7E-3832-437C-88AF768B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C5861-2051-DD3C-1B33-57E11483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29D32-14B7-6C4E-C447-6208415A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2227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1D75-F0DB-47FD-E822-3521EC87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AEF1A4-518F-7D41-4A8E-26567094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0686FD-F660-F9DB-51CB-AEB239A5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BC6E09-9104-A4C9-AE98-CD914028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0FD78-ED17-3701-5740-25B44F9AE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9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9ABA4A-B26B-9507-AFA6-2B93819A3D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A9779B-829C-EF9B-D5B3-7C3AE8967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4356E-38A8-F7DD-1931-834936026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B46E0D-CA8D-2E99-6F3E-2CECCCE6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B11E6-B26E-DBAC-BED7-EAB036A5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75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236B0-DC27-54B8-000C-186B60D1D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CDC96-0A63-7BEC-B37F-0AC02A3E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D3EBE3-1ECB-89A2-8FCE-5C985C7E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4E8F6B-F67A-7696-4E7B-FA51A95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8A3D3-DC7B-9A4F-E653-8BDB9DBE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046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4836A-12C9-F9F4-CD5A-0E0BD3BF8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6666A3-C494-FA2B-9950-A1C5C6958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60ED5-9C0E-ABBC-11BC-159B0DE9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4F6F9B-4FF0-7902-7770-F4EAE1E0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BA492-3851-BCE9-1EF1-8DE340CC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015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598319-0C67-00FA-92DA-256D9381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D9FF98-D8F7-C84D-C712-EA4689E14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A9073D-C1EF-C3E3-1911-0A7524CA32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434D4-132D-8E18-447F-37F0D914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85952A-896C-2534-1A97-79D3971E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29A397-046B-DF36-93E1-AE2F87D58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961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6B5BB2-95F7-E5A2-FD93-65B52306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5AAC5-0429-5A41-7222-7F4310FA3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B8EB8A-598D-8FD0-82E9-0A01ADDCB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787E0C-2A35-0151-6591-B9DEC8987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40F558-BF34-0F98-32BA-52BFDD229D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2FA8367-31DF-38E5-62D1-6E50FDF76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E72DB6-5675-9B48-24AE-3CEEF6993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64327D-DA54-7A39-F26F-6C419C8CD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6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FBB09-3094-96E6-9719-42CADB2D8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B08DF-80EF-66DE-F33A-46B490077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80F6C5-E23E-4F26-C1BC-E23DD23D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7CF827-ABEB-3C0E-848F-88374F383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122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EA3D3-7805-8F6A-6049-1EE74822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F189F24-6F60-3831-EDF3-9F0AB3C5E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224371-DA08-B543-DA71-B26A32B3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72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34737-8F1E-4360-94B8-15031D3A1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C8B7F-B3BF-5F19-2A46-4A007AF3A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5F8E79-0E42-2E3F-0BF3-FD20AC13D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B6E76D-D6BC-E3AF-5427-85C12533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56E9E-FBAD-B820-3575-D09F70E0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0F39BF-0642-3CB4-0011-3FCE7A20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83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A04DF2-81B1-E34D-FD70-58E3BDAF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4C31FE8-2FC0-C73E-42A5-67EBC087F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20CC22-3EA1-C27E-A023-A87E9672A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4A7592-5961-0703-F890-4E14DD38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F87860-EEED-C264-44C0-9EDBBB83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DA8BB-2AD4-637E-DAC6-1CE6874A5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186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38260E-AAE7-343B-9194-435C02B5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92BBFC-B32F-24C8-1E5A-AAC807B8E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A3F5A-69DA-B8C0-F1F9-4EE1AAA86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55832-9A52-4480-87F7-ECA45DEF1327}" type="datetimeFigureOut">
              <a:rPr lang="zh-CN" altLang="en-US" smtClean="0"/>
              <a:t>2023/10/24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BCBEB8-54B3-72FF-E5F9-8A16271883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83E4FA-9E81-864F-705D-79B06D249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0A699-58E5-4AE2-BA4D-F84DC668A0F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699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0.xml"/><Relationship Id="rId5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comments" Target="../comments/commen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3.xml"/><Relationship Id="rId5" Type="http://schemas.openxmlformats.org/officeDocument/2006/relationships/image" Target="../media/image25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comments" Target="../comments/comment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comments" Target="../comments/comment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comments" Target="../comments/commen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56256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Tabular Dataset</a:t>
            </a:r>
            <a:endParaRPr lang="zh-CN" altLang="en-US" sz="4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DA593F7-C0BA-DA17-C199-8DC31FA46ADF}"/>
              </a:ext>
            </a:extLst>
          </p:cNvPr>
          <p:cNvSpPr txBox="1"/>
          <p:nvPr/>
        </p:nvSpPr>
        <p:spPr>
          <a:xfrm>
            <a:off x="510531" y="1454223"/>
            <a:ext cx="4903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数据类型：</a:t>
            </a:r>
            <a:r>
              <a:rPr lang="en-US" altLang="zh-CN" dirty="0">
                <a:solidFill>
                  <a:srgbClr val="131413"/>
                </a:solidFill>
                <a:latin typeface="Times-Roman"/>
              </a:rPr>
              <a:t>categorical feature, numerical feature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41ED31-20DB-FCB7-DAB4-8DB5CB1EA654}"/>
              </a:ext>
            </a:extLst>
          </p:cNvPr>
          <p:cNvSpPr txBox="1"/>
          <p:nvPr/>
        </p:nvSpPr>
        <p:spPr>
          <a:xfrm>
            <a:off x="510531" y="1823555"/>
            <a:ext cx="6596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任务类型：</a:t>
            </a:r>
            <a:r>
              <a:rPr lang="en-US" altLang="zh-CN" dirty="0">
                <a:solidFill>
                  <a:srgbClr val="131413"/>
                </a:solidFill>
                <a:latin typeface="Times-Roman"/>
              </a:rPr>
              <a:t>regression,</a:t>
            </a:r>
            <a:r>
              <a:rPr lang="zh-CN" altLang="en-US" dirty="0">
                <a:solidFill>
                  <a:srgbClr val="131413"/>
                </a:solidFill>
                <a:latin typeface="Times-Roman"/>
              </a:rPr>
              <a:t> </a:t>
            </a:r>
            <a:r>
              <a:rPr lang="en-US" altLang="zh-CN" dirty="0">
                <a:solidFill>
                  <a:srgbClr val="131413"/>
                </a:solidFill>
                <a:latin typeface="Times-Roman"/>
              </a:rPr>
              <a:t>binary</a:t>
            </a:r>
            <a:r>
              <a:rPr lang="zh-CN" altLang="en-US" dirty="0">
                <a:solidFill>
                  <a:srgbClr val="131413"/>
                </a:solidFill>
                <a:latin typeface="Times-Roman"/>
              </a:rPr>
              <a:t> </a:t>
            </a:r>
            <a:r>
              <a:rPr lang="en-US" altLang="zh-CN" dirty="0">
                <a:solidFill>
                  <a:srgbClr val="131413"/>
                </a:solidFill>
                <a:latin typeface="Times-Roman"/>
              </a:rPr>
              <a:t>classification,</a:t>
            </a:r>
            <a:r>
              <a:rPr lang="zh-CN" altLang="en-US" dirty="0">
                <a:solidFill>
                  <a:srgbClr val="131413"/>
                </a:solidFill>
                <a:latin typeface="Times-Roman"/>
              </a:rPr>
              <a:t> </a:t>
            </a:r>
            <a:r>
              <a:rPr lang="en-US" altLang="zh-CN" dirty="0">
                <a:solidFill>
                  <a:srgbClr val="131413"/>
                </a:solidFill>
                <a:latin typeface="Times-Roman"/>
              </a:rPr>
              <a:t>multiclass classification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EA23D56-2D9D-94DB-4A9A-BAFD17C8D896}"/>
              </a:ext>
            </a:extLst>
          </p:cNvPr>
          <p:cNvSpPr txBox="1"/>
          <p:nvPr/>
        </p:nvSpPr>
        <p:spPr>
          <a:xfrm>
            <a:off x="532973" y="2192887"/>
            <a:ext cx="5408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数据集例子：</a:t>
            </a:r>
            <a:r>
              <a:rPr lang="en-US" altLang="zh-CN" dirty="0">
                <a:solidFill>
                  <a:srgbClr val="131413"/>
                </a:solidFill>
                <a:latin typeface="Times-Roman"/>
              </a:rPr>
              <a:t>California housing, Adult, Helena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22C6C4-F99B-D202-DF68-8219942C7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612" y="-4562"/>
            <a:ext cx="4592294" cy="6858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FBE223A-757F-8A64-4967-1BABB45798E2}"/>
              </a:ext>
            </a:extLst>
          </p:cNvPr>
          <p:cNvSpPr txBox="1"/>
          <p:nvPr/>
        </p:nvSpPr>
        <p:spPr>
          <a:xfrm>
            <a:off x="6822165" y="-4562"/>
            <a:ext cx="843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131413"/>
                </a:solidFill>
                <a:latin typeface="Times-Roman"/>
              </a:rPr>
              <a:t>Adult: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4BD07F7-6462-B722-9175-4F0B6DF1F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93" y="3192138"/>
            <a:ext cx="4705350" cy="17240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FC51541-7C6C-C943-F757-E6A9DC001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43" y="3192138"/>
            <a:ext cx="1271122" cy="17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178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Architecture</a:t>
            </a:r>
            <a:endParaRPr lang="zh-CN" altLang="en-US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E1A09E-BE33-AD5D-68A2-66DF8B9D5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66" y="2071452"/>
            <a:ext cx="7261185" cy="27150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6607DE1-EDB5-3724-11A8-30AA0611F8E7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transformer: Feature Processing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B4234C-080A-0D0F-3241-64A377B97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404" y="5120524"/>
            <a:ext cx="6237187" cy="6035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47EEF2-326E-506F-160D-03C5295F89EF}"/>
                  </a:ext>
                </a:extLst>
              </p:cNvPr>
              <p:cNvSpPr txBox="1"/>
              <p:nvPr/>
            </p:nvSpPr>
            <p:spPr>
              <a:xfrm>
                <a:off x="7830274" y="3518703"/>
                <a:ext cx="42156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𝐺𝐿𝑈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)⨂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𝑠𝑖𝑔𝑚𝑜𝑖𝑑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𝑋𝑉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147EEF2-326E-506F-160D-03C5295F8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274" y="3518703"/>
                <a:ext cx="4215641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C2410EC1-AEBD-5DFE-80A8-9A052D078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366" y="366261"/>
            <a:ext cx="7807680" cy="45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64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Architecture</a:t>
            </a:r>
            <a:endParaRPr lang="zh-CN" altLang="en-US" sz="4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E4128D-5DB1-2189-BCC9-FE28B2E1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03" y="2802802"/>
            <a:ext cx="3305345" cy="39372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FF214EB-5A8A-8017-A39D-3A35CF3DDBB0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Attentive transformer: for feature selection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A65F4D-E590-0DA5-F23B-99F64244F9E2}"/>
                  </a:ext>
                </a:extLst>
              </p:cNvPr>
              <p:cNvSpPr txBox="1"/>
              <p:nvPr/>
            </p:nvSpPr>
            <p:spPr>
              <a:xfrm>
                <a:off x="5149286" y="2061620"/>
                <a:ext cx="62127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𝑠𝑝𝑎𝑟𝑠𝑒𝑚𝑎𝑥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 − 1] · 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h𝑖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altLang="zh-CN" i="1" dirty="0" smtClean="0">
                          <a:latin typeface="Cambria Math" panose="02040503050406030204" pitchFamily="18" charset="0"/>
                        </a:rPr>
                        <m:t> − 1]))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3A65F4D-E590-0DA5-F23B-99F64244F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286" y="2061620"/>
                <a:ext cx="6212710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7F7858-AA58-570A-DBAC-0C7CE5550201}"/>
                  </a:ext>
                </a:extLst>
              </p:cNvPr>
              <p:cNvSpPr txBox="1"/>
              <p:nvPr/>
            </p:nvSpPr>
            <p:spPr>
              <a:xfrm>
                <a:off x="5063087" y="3243973"/>
                <a:ext cx="6212710" cy="714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] = 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altLang="zh-CN" i="1" dirty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l-GR" altLang="zh-CN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7F7858-AA58-570A-DBAC-0C7CE5550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087" y="3243973"/>
                <a:ext cx="6212710" cy="714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74323A5-AF52-08AB-16B1-1041AA71F987}"/>
                  </a:ext>
                </a:extLst>
              </p:cNvPr>
              <p:cNvSpPr txBox="1"/>
              <p:nvPr/>
            </p:nvSpPr>
            <p:spPr>
              <a:xfrm>
                <a:off x="5403929" y="1460265"/>
                <a:ext cx="808636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mask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∈ &lt;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soft selection of the salient features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74323A5-AF52-08AB-16B1-1041AA71F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29" y="1460265"/>
                <a:ext cx="8086363" cy="369332"/>
              </a:xfrm>
              <a:prstGeom prst="rect">
                <a:avLst/>
              </a:prstGeom>
              <a:blipFill>
                <a:blip r:embed="rId5"/>
                <a:stretch>
                  <a:fillRect l="-60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B178C63-B97B-611C-7924-3221733AF560}"/>
                  </a:ext>
                </a:extLst>
              </p:cNvPr>
              <p:cNvSpPr txBox="1"/>
              <p:nvPr/>
            </p:nvSpPr>
            <p:spPr>
              <a:xfrm>
                <a:off x="5346058" y="3848097"/>
                <a:ext cx="674514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relaxation parameter – when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1, a feature is enforced to be used only at one decision step and as γ increases, more flexibility is provided to use a feature at multiple decision steps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B178C63-B97B-611C-7924-3221733AF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6058" y="3848097"/>
                <a:ext cx="6745146" cy="923330"/>
              </a:xfrm>
              <a:prstGeom prst="rect">
                <a:avLst/>
              </a:prstGeom>
              <a:blipFill>
                <a:blip r:embed="rId6"/>
                <a:stretch>
                  <a:fillRect l="-814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A849B4-D49F-9DA2-4892-5A06FD662953}"/>
                  </a:ext>
                </a:extLst>
              </p:cNvPr>
              <p:cNvSpPr txBox="1"/>
              <p:nvPr/>
            </p:nvSpPr>
            <p:spPr>
              <a:xfrm>
                <a:off x="5403929" y="5086335"/>
                <a:ext cx="6212710" cy="924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𝑠𝑝𝑎𝑟𝑠𝑒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𝑠𝑡𝑒𝑝𝑠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[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]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CN" altLang="en-US" i="1" dirty="0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</a:rPr>
                                            <m:t>𝑠𝑡𝑒𝑝𝑠</m:t>
                                          </m:r>
                                        </m:sub>
                                      </m:s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·</m:t>
                                      </m:r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den>
                                  </m:f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A849B4-D49F-9DA2-4892-5A06FD66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29" y="5086335"/>
                <a:ext cx="6212710" cy="924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DC4B6A34-EB29-9715-AE7D-4E99E74899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6519" y="2521042"/>
            <a:ext cx="4454926" cy="35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0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Architecture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9ED3C-A0A3-BCED-5BBD-E48BD615A9CA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Pretrain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1D9D226-3B84-4D2D-2184-879250AAF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517" y="1635055"/>
            <a:ext cx="6504740" cy="33978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9F9ACAE-6327-6E70-AE84-F4D9BEB871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5649"/>
          <a:stretch/>
        </p:blipFill>
        <p:spPr>
          <a:xfrm>
            <a:off x="1918631" y="5288751"/>
            <a:ext cx="6273811" cy="98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88049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Architecture</a:t>
            </a:r>
            <a:endParaRPr lang="zh-CN" altLang="en-US" sz="4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9ED3C-A0A3-BCED-5BBD-E48BD615A9CA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Pretrain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2A72826-20D8-EEEA-207A-E725E16B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81" y="1731982"/>
            <a:ext cx="4901423" cy="274291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8EBFE6B-EB18-DDC8-2E20-500169203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208" y="1611906"/>
            <a:ext cx="6273811" cy="1817094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B7DF1F94-7C58-8156-8317-4C2D15BAF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3188" y="4316879"/>
            <a:ext cx="5353471" cy="85460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E61912-46D0-022E-6F00-F1442554AEBD}"/>
              </a:ext>
            </a:extLst>
          </p:cNvPr>
          <p:cNvSpPr txBox="1"/>
          <p:nvPr/>
        </p:nvSpPr>
        <p:spPr>
          <a:xfrm>
            <a:off x="5717894" y="3947547"/>
            <a:ext cx="1429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Loss: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BE6C5D-2EEB-6C61-C0C1-9DBD4E9E4E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56" y="4316879"/>
            <a:ext cx="4321272" cy="250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Experiments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1FD871-4C6D-3B44-20A6-26CB0CB2D817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Instance-wise feature selection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FD3A1C7-C3BA-3780-C0D9-B7C83BCDB8C0}"/>
              </a:ext>
            </a:extLst>
          </p:cNvPr>
          <p:cNvSpPr txBox="1"/>
          <p:nvPr/>
        </p:nvSpPr>
        <p:spPr>
          <a:xfrm>
            <a:off x="463755" y="1583272"/>
            <a:ext cx="10445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Synthetic datasets constructed in such a way that only a subset of the features determine the output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42B3DD5-3F09-4989-1D59-6D6A103303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36" t="29067" r="6558"/>
          <a:stretch/>
        </p:blipFill>
        <p:spPr>
          <a:xfrm>
            <a:off x="1140106" y="2054506"/>
            <a:ext cx="7992319" cy="199909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27EA53-15F1-C622-64B7-71A0EAA307AE}"/>
              </a:ext>
            </a:extLst>
          </p:cNvPr>
          <p:cNvSpPr txBox="1"/>
          <p:nvPr/>
        </p:nvSpPr>
        <p:spPr>
          <a:xfrm>
            <a:off x="1398213" y="4155501"/>
            <a:ext cx="8129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Syn1- Syn3, salient features are same for all instances(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e.g.,output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Syn2 depends on features X3-X6)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Syn4-Syn6, salient features are instance dependent(e.g., for Syn4, the output depends on either X1-X2 or X3-X6 depending on the value of X11)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6576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Experiments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1FD871-4C6D-3B44-20A6-26CB0CB2D817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Instance-wise feature selection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AE173A-DD67-6F7F-1EB2-3DC39371C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1" y="1500852"/>
            <a:ext cx="6546737" cy="52032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348C9A-6807-118A-F473-073041CCA670}"/>
                  </a:ext>
                </a:extLst>
              </p:cNvPr>
              <p:cNvSpPr txBox="1"/>
              <p:nvPr/>
            </p:nvSpPr>
            <p:spPr>
              <a:xfrm>
                <a:off x="7971010" y="1500852"/>
                <a:ext cx="3258983" cy="8995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l-PL" altLang="zh-CN" i="1" dirty="0" smtClean="0">
                          <a:latin typeface="Cambria Math" panose="02040503050406030204" pitchFamily="18" charset="0"/>
                        </a:rPr>
                        <m:t>] = </m:t>
                      </m:r>
                      <m:nary>
                        <m:naryPr>
                          <m:chr m:val="∑"/>
                          <m:ctrlPr>
                            <a:rPr lang="pl-PL" altLang="zh-CN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l-PL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sup>
                        <m:e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𝑅𝑒𝐿𝑈</m:t>
                          </m:r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l-PL" altLang="zh-C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l-PL" altLang="zh-CN" i="1" dirty="0">
                              <a:latin typeface="Cambria Math" panose="02040503050406030204" pitchFamily="18" charset="0"/>
                            </a:rPr>
                            <m:t>])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7C348C9A-6807-118A-F473-073041CCA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010" y="1500852"/>
                <a:ext cx="3258983" cy="899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FCBBEAC-919A-1891-E52D-E290E76C58BF}"/>
                  </a:ext>
                </a:extLst>
              </p:cNvPr>
              <p:cNvSpPr txBox="1"/>
              <p:nvPr/>
            </p:nvSpPr>
            <p:spPr>
              <a:xfrm>
                <a:off x="7588397" y="2490625"/>
                <a:ext cx="3768532" cy="89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𝑎𝑔𝑔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𝑠𝑡𝑒𝑝𝑠</m:t>
                                  </m:r>
                                </m:sub>
                              </m:sSub>
                            </m:sup>
                            <m:e>
                              <m:sSub>
                                <m:sSubPr>
                                  <m:ctrlPr>
                                    <a:rPr lang="pl-PL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altLang="zh-CN" i="1" dirty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l-PL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l-PL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pl-PL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𝑠𝑡𝑒𝑝𝑠</m:t>
                                      </m:r>
                                    </m:sub>
                                  </m:sSub>
                                </m:sup>
                                <m:e>
                                  <m:sSub>
                                    <m:sSubPr>
                                      <m:ctrlPr>
                                        <a:rPr lang="pl-PL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l-PL" altLang="zh-CN" i="1" dirty="0">
                                          <a:latin typeface="Cambria Math" panose="02040503050406030204" pitchFamily="18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l-PL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l-PL" altLang="zh-CN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pl-PL" altLang="zh-CN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FCBBEAC-919A-1891-E52D-E290E76C5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397" y="2490625"/>
                <a:ext cx="3768532" cy="895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CA271AEC-668D-3A47-47A8-3D2D8B8576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672" y="3825084"/>
            <a:ext cx="4860857" cy="282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94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Experiments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1FD871-4C6D-3B44-20A6-26CB0CB2D817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on real-world datasets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6E55A4-1E83-3E67-46D0-F18AB9EAF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1" y="1752810"/>
            <a:ext cx="7678777" cy="28834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BCA699F-DB21-1E81-635E-855EB89A6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979" y="5013162"/>
            <a:ext cx="60483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154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Experiments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1FD871-4C6D-3B44-20A6-26CB0CB2D817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on real-world datasets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B043010-B71B-1006-5C49-4CEB7BE0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845" y="1578979"/>
            <a:ext cx="6288942" cy="370004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AD180B1-605A-A51C-BF26-8A73C4FD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955" y="5334879"/>
            <a:ext cx="5486118" cy="105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66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Experiments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1FD871-4C6D-3B44-20A6-26CB0CB2D817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on real-world datasets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740A1A-C39A-31F3-BB42-1C0142077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017" y="1735216"/>
            <a:ext cx="6639334" cy="34926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FE3DCF6-E104-389E-B386-E9434D462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74" y="5487284"/>
            <a:ext cx="612457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853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Experiments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21FD871-4C6D-3B44-20A6-26CB0CB2D817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learning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B691EC-1556-E62C-3E5C-E658A1492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1" y="2118965"/>
            <a:ext cx="7237010" cy="31513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CEB1061-1FAA-EF62-95E6-DC36ADEEB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61" y="1841555"/>
            <a:ext cx="4580503" cy="344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9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Tabular machine learning</a:t>
            </a:r>
            <a:endParaRPr lang="zh-CN" altLang="en-US" sz="4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AE937B-B77F-B448-B8CB-4113AD159E3C}"/>
              </a:ext>
            </a:extLst>
          </p:cNvPr>
          <p:cNvSpPr txBox="1"/>
          <p:nvPr/>
        </p:nvSpPr>
        <p:spPr>
          <a:xfrm>
            <a:off x="380044" y="3579623"/>
            <a:ext cx="552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Deep Learning Models: MLP,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Transformer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2EF779-67DC-8579-E809-BE0F0A088143}"/>
              </a:ext>
            </a:extLst>
          </p:cNvPr>
          <p:cNvSpPr txBox="1"/>
          <p:nvPr/>
        </p:nvSpPr>
        <p:spPr>
          <a:xfrm>
            <a:off x="385551" y="1356220"/>
            <a:ext cx="38649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Traditional ML models: GBDT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098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4577655" y="2742817"/>
            <a:ext cx="54763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Thanks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51927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Decision Tree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25A6F4-A19C-4237-A61C-F97BE2334B76}"/>
              </a:ext>
            </a:extLst>
          </p:cNvPr>
          <p:cNvSpPr txBox="1"/>
          <p:nvPr/>
        </p:nvSpPr>
        <p:spPr>
          <a:xfrm>
            <a:off x="385551" y="1079399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CART, ID3, ID4.5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FF8038-D638-C6F3-DF43-7DA45C5A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4" y="1763686"/>
            <a:ext cx="6609396" cy="4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2C4953A-0BCF-FD99-4A59-55E31B3E4446}"/>
              </a:ext>
            </a:extLst>
          </p:cNvPr>
          <p:cNvSpPr txBox="1"/>
          <p:nvPr/>
        </p:nvSpPr>
        <p:spPr>
          <a:xfrm>
            <a:off x="6612803" y="1541064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25BF68-3978-92DA-B6FC-0612240109A5}"/>
                  </a:ext>
                </a:extLst>
              </p:cNvPr>
              <p:cNvSpPr txBox="1"/>
              <p:nvPr/>
            </p:nvSpPr>
            <p:spPr>
              <a:xfrm>
                <a:off x="7143120" y="318517"/>
                <a:ext cx="4874882" cy="249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分类任务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sz="1400" dirty="0"/>
                  <a:t>假设一个数据集有</a:t>
                </a:r>
                <a:r>
                  <a:rPr lang="en-US" altLang="zh-CN" sz="1400" dirty="0"/>
                  <a:t>K</a:t>
                </a:r>
                <a:r>
                  <a:rPr lang="zh-CN" altLang="en-US" sz="1400" dirty="0"/>
                  <a:t>个类，样本点属于第</a:t>
                </a:r>
                <a:r>
                  <a:rPr lang="en-US" altLang="zh-CN" sz="1400" dirty="0"/>
                  <a:t>k</a:t>
                </a:r>
                <a:r>
                  <a:rPr lang="zh-CN" altLang="en-US" sz="1400" dirty="0"/>
                  <a:t>个类的概率为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400" dirty="0"/>
                  <a:t>,</a:t>
                </a:r>
                <a:r>
                  <a:rPr lang="zh-CN" altLang="en-US" sz="1400" dirty="0"/>
                  <a:t>则可用基尼指数度量数据集纯度：</a:t>
                </a:r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=1−</m:t>
                          </m:r>
                          <m:nary>
                            <m:naryPr>
                              <m:chr m:val="∑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400" dirty="0"/>
              </a:p>
              <a:p>
                <a:r>
                  <a:rPr lang="zh-CN" altLang="en-US" sz="1400" dirty="0"/>
                  <a:t>若是根据属性</a:t>
                </a:r>
                <a:r>
                  <a:rPr lang="en-US" altLang="zh-CN" sz="1400" dirty="0"/>
                  <a:t>A</a:t>
                </a:r>
                <a:r>
                  <a:rPr lang="zh-CN" altLang="en-US" sz="1400" dirty="0"/>
                  <a:t>，数据集</a:t>
                </a:r>
                <a:r>
                  <a:rPr lang="en-US" altLang="zh-CN" sz="1400" dirty="0"/>
                  <a:t>D</a:t>
                </a:r>
                <a:r>
                  <a:rPr lang="zh-CN" altLang="en-US" sz="1400" dirty="0"/>
                  <a:t>可以划分为</a:t>
                </a:r>
                <a:r>
                  <a:rPr lang="en-US" altLang="zh-CN" sz="1400" dirty="0"/>
                  <a:t>2</a:t>
                </a:r>
                <a:r>
                  <a:rPr lang="zh-CN" altLang="en-US" sz="1400" dirty="0"/>
                  <a:t>个数据集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1400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1400" i="1">
                        <a:latin typeface="Cambria Math" panose="02040503050406030204" pitchFamily="18" charset="0"/>
                      </a:rPr>
                      <m:t>可求得</m:t>
                    </m:r>
                  </m:oMath>
                </a14:m>
                <a:r>
                  <a:rPr lang="zh-CN" altLang="en-US" sz="1400" dirty="0"/>
                  <a:t>划分后的基尼指数：</a:t>
                </a:r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400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𝐺𝑖𝑛𝑖</m:t>
                      </m:r>
                      <m:d>
                        <m:d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400" dirty="0"/>
              </a:p>
              <a:p>
                <a:r>
                  <a:rPr lang="zh-CN" altLang="en-US" sz="1400" dirty="0"/>
                  <a:t>选择划分后基尼指数小的</a:t>
                </a:r>
                <a:r>
                  <a:rPr lang="en-US" altLang="zh-CN" sz="1400" dirty="0"/>
                  <a:t>feature</a:t>
                </a:r>
                <a:r>
                  <a:rPr lang="zh-CN" altLang="en-US" sz="1400" dirty="0"/>
                  <a:t>作为节点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825BF68-3978-92DA-B6FC-061224010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120" y="318517"/>
                <a:ext cx="4874882" cy="2497735"/>
              </a:xfrm>
              <a:prstGeom prst="rect">
                <a:avLst/>
              </a:prstGeom>
              <a:blipFill>
                <a:blip r:embed="rId3"/>
                <a:stretch>
                  <a:fillRect l="-1126" t="-1220" b="-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ACADAD6C-3C94-DAA2-3E53-05EF896D57ED}"/>
              </a:ext>
            </a:extLst>
          </p:cNvPr>
          <p:cNvSpPr txBox="1"/>
          <p:nvPr/>
        </p:nvSpPr>
        <p:spPr>
          <a:xfrm>
            <a:off x="6612803" y="3079546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CD697B-C293-B846-F6A5-D04B17C64EDA}"/>
              </a:ext>
            </a:extLst>
          </p:cNvPr>
          <p:cNvSpPr txBox="1"/>
          <p:nvPr/>
        </p:nvSpPr>
        <p:spPr>
          <a:xfrm>
            <a:off x="7143120" y="3925648"/>
            <a:ext cx="4874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回归任务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1400" dirty="0"/>
              <a:t>度量数据集纯度使用误差平方</a:t>
            </a:r>
            <a:r>
              <a:rPr lang="en-US" altLang="zh-CN" sz="1400" dirty="0"/>
              <a:t>: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FEE3866B-AFA8-7E60-E993-1890B33B5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723" y="4564869"/>
            <a:ext cx="4838513" cy="9688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E080B02-1B84-CA92-CBD4-A8CC29EA4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276" y="5619819"/>
            <a:ext cx="3113208" cy="77830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91BE7F8-0D2F-77CD-A7AE-272F02446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678" y="1486686"/>
            <a:ext cx="6504455" cy="2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91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Decision Tree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25A6F4-A19C-4237-A61C-F97BE2334B76}"/>
              </a:ext>
            </a:extLst>
          </p:cNvPr>
          <p:cNvSpPr txBox="1"/>
          <p:nvPr/>
        </p:nvSpPr>
        <p:spPr>
          <a:xfrm>
            <a:off x="385551" y="1075441"/>
            <a:ext cx="22827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Tree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DF330B0-4311-9C63-7686-87AD3C70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77" y="2099744"/>
            <a:ext cx="4083334" cy="321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7043D59-CCED-84CA-EBC7-7EBB399BA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999" y="1906438"/>
            <a:ext cx="2282729" cy="7860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6B25F3-F4DD-4900-64AC-45BDA98C2E61}"/>
                  </a:ext>
                </a:extLst>
              </p:cNvPr>
              <p:cNvSpPr txBox="1"/>
              <p:nvPr/>
            </p:nvSpPr>
            <p:spPr>
              <a:xfrm>
                <a:off x="5632640" y="1537106"/>
                <a:ext cx="6720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代表第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棵树表示的函数，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代表</m:t>
                    </m:r>
                  </m:oMath>
                </a14:m>
                <a:r>
                  <a:rPr lang="zh-CN" altLang="en-US" dirty="0"/>
                  <a:t>整个模型函数，则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6B25F3-F4DD-4900-64AC-45BDA98C2E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2640" y="1537106"/>
                <a:ext cx="6720558" cy="369332"/>
              </a:xfrm>
              <a:prstGeom prst="rect">
                <a:avLst/>
              </a:prstGeom>
              <a:blipFill>
                <a:blip r:embed="rId4"/>
                <a:stretch>
                  <a:fillRect l="-817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B58F93-D3BE-7DC6-F531-242D5EBEE445}"/>
                  </a:ext>
                </a:extLst>
              </p:cNvPr>
              <p:cNvSpPr txBox="1"/>
              <p:nvPr/>
            </p:nvSpPr>
            <p:spPr>
              <a:xfrm>
                <a:off x="5703010" y="2692502"/>
                <a:ext cx="62158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代表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前</m:t>
                    </m:r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棵树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形成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模型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则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拟合</m:t>
                    </m:r>
                  </m:oMath>
                </a14:m>
                <a:r>
                  <a:rPr lang="zh-CN" altLang="en-US" dirty="0"/>
                  <a:t>的是残差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1B58F93-D3BE-7DC6-F531-242D5EBEE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010" y="2692502"/>
                <a:ext cx="6215858" cy="646331"/>
              </a:xfrm>
              <a:prstGeom prst="rect">
                <a:avLst/>
              </a:prstGeom>
              <a:blipFill>
                <a:blip r:embed="rId5"/>
                <a:stretch>
                  <a:fillRect l="-883" t="-5660" b="-2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48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Decision Tree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25A6F4-A19C-4237-A61C-F97BE2334B76}"/>
              </a:ext>
            </a:extLst>
          </p:cNvPr>
          <p:cNvSpPr txBox="1"/>
          <p:nvPr/>
        </p:nvSpPr>
        <p:spPr>
          <a:xfrm>
            <a:off x="385551" y="1075441"/>
            <a:ext cx="6175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Decision Tree(GBDT)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02DC6B77-F636-A2C6-5477-4898F0E3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551" y="2200893"/>
            <a:ext cx="3557568" cy="280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81D5326-C7DA-829D-0DA3-17F787C3D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724"/>
          <a:stretch/>
        </p:blipFill>
        <p:spPr>
          <a:xfrm>
            <a:off x="6301840" y="1808295"/>
            <a:ext cx="3646528" cy="4815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ED11B2-1F6A-0B71-5616-B6FE86002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261" y="2477684"/>
            <a:ext cx="7282403" cy="129385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8DF622D-96E2-AFF0-2430-352D12CA41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254" y="3877334"/>
            <a:ext cx="4171208" cy="77655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CE526EF-2AF5-CBEA-88D4-60682DD72A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1636" y="4561458"/>
            <a:ext cx="4952443" cy="879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077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641504-4C0A-3DFA-78BF-3FD0803CF15D}"/>
              </a:ext>
            </a:extLst>
          </p:cNvPr>
          <p:cNvSpPr txBox="1"/>
          <p:nvPr/>
        </p:nvSpPr>
        <p:spPr>
          <a:xfrm>
            <a:off x="5334198" y="4454437"/>
            <a:ext cx="1306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AAAI  2021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FFBE543-FAB3-7298-759D-611D9DD7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342" y="1345870"/>
            <a:ext cx="8284310" cy="252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0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Motivation</a:t>
            </a:r>
            <a:endParaRPr lang="zh-CN" altLang="en-US" sz="4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FD14E4F-687F-7BE0-CED4-E5E4F37CE727}"/>
              </a:ext>
            </a:extLst>
          </p:cNvPr>
          <p:cNvSpPr txBox="1"/>
          <p:nvPr/>
        </p:nvSpPr>
        <p:spPr>
          <a:xfrm>
            <a:off x="718457" y="1436914"/>
            <a:ext cx="10657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Decision Tree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are </a:t>
            </a:r>
            <a:r>
              <a:rPr lang="en-US" altLang="zh-CN" sz="2400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representionally</a:t>
            </a: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efficient for decision manifolds </a:t>
            </a:r>
            <a:r>
              <a:rPr lang="en-US" altLang="zh-CN" sz="2400" b="0" i="0" dirty="0">
                <a:solidFill>
                  <a:srgbClr val="34354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with approximately hyperplane boundaries which are common in tabular data</a:t>
            </a:r>
            <a:endParaRPr lang="en-US" altLang="zh-CN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are highly interpretable in their basic form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they are fast to train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14B4DA0-D76E-BB66-033C-C9C34431DF09}"/>
              </a:ext>
            </a:extLst>
          </p:cNvPr>
          <p:cNvSpPr txBox="1"/>
          <p:nvPr/>
        </p:nvSpPr>
        <p:spPr>
          <a:xfrm>
            <a:off x="718457" y="3499758"/>
            <a:ext cx="106574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 Neural Network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encoding multiple data types like images along with tabular data 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alleviating the need for feature engineering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from streaming data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models allow representation learning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33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Motivation</a:t>
            </a:r>
            <a:endParaRPr lang="zh-CN" altLang="en-US" sz="4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7B4191-1778-7335-13D6-5521BB3BF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529" y="2835848"/>
            <a:ext cx="6512294" cy="34975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01A246-D02C-2071-DACA-A857F7657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0265" y="1368467"/>
            <a:ext cx="7389977" cy="6883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4012F9-53F5-3F7C-4C96-C513C0EF7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01" y="2527133"/>
            <a:ext cx="4319902" cy="387474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44CFA0E-A040-AACE-5F23-E1F58F613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22" y="5749902"/>
            <a:ext cx="1078413" cy="83448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41183B5-4672-1674-0382-8F964E7FA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3822" y="2157875"/>
            <a:ext cx="977021" cy="88594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453DB72-79FF-508F-9C2D-11DEC7A34F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5303" y="5749902"/>
            <a:ext cx="1114060" cy="83448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01D062AA-14D1-5417-B808-C11DA91052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622" y="2217390"/>
            <a:ext cx="1188902" cy="92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8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F8A6ADB-9AA1-0528-C953-F85A1C66226D}"/>
              </a:ext>
            </a:extLst>
          </p:cNvPr>
          <p:cNvSpPr txBox="1"/>
          <p:nvPr/>
        </p:nvSpPr>
        <p:spPr>
          <a:xfrm>
            <a:off x="385551" y="366261"/>
            <a:ext cx="86555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 dirty="0"/>
              <a:t>Architecture</a:t>
            </a:r>
            <a:endParaRPr lang="zh-CN" altLang="en-US" sz="4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F8695B-43BC-88FA-46F0-DCF97C31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35" y="1748591"/>
            <a:ext cx="6450100" cy="374231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029835F-752B-ABAD-3A58-C7E6913CB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149" y="3469511"/>
            <a:ext cx="6488851" cy="1177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43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3231</TotalTime>
  <Words>518</Words>
  <Application>Microsoft Office PowerPoint</Application>
  <PresentationFormat>宽屏</PresentationFormat>
  <Paragraphs>70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Times-Roman</vt:lpstr>
      <vt:lpstr>等线</vt:lpstr>
      <vt:lpstr>等线 Light</vt:lpstr>
      <vt:lpstr>Arial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 p</cp:lastModifiedBy>
  <cp:revision>11</cp:revision>
  <dcterms:created xsi:type="dcterms:W3CDTF">2023-09-25T13:44:54Z</dcterms:created>
  <dcterms:modified xsi:type="dcterms:W3CDTF">2023-10-25T14:19:03Z</dcterms:modified>
</cp:coreProperties>
</file>