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62" r:id="rId5"/>
    <p:sldId id="261" r:id="rId6"/>
    <p:sldId id="263" r:id="rId7"/>
    <p:sldId id="257" r:id="rId8"/>
    <p:sldId id="265" r:id="rId9"/>
    <p:sldId id="258" r:id="rId10"/>
    <p:sldId id="264" r:id="rId11"/>
    <p:sldId id="266" r:id="rId12"/>
    <p:sldId id="275" r:id="rId13"/>
    <p:sldId id="276" r:id="rId14"/>
    <p:sldId id="277" r:id="rId15"/>
    <p:sldId id="274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19" autoAdjust="0"/>
    <p:restoredTop sz="97061" autoAdjust="0"/>
  </p:normalViewPr>
  <p:slideViewPr>
    <p:cSldViewPr snapToGrid="0">
      <p:cViewPr varScale="1">
        <p:scale>
          <a:sx n="140" d="100"/>
          <a:sy n="140" d="100"/>
        </p:scale>
        <p:origin x="723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76215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3-06-25T02:55:42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16935 6999 0,'13'0'63,"-13"13"-48,40 13 17,65 27-1,-65-53-31,-27 13 16,40 1-1,-39-14 1,-1 0-1,13 13 1,14 13 0,-40-12-1,13-14 173,80 79-141,-54-66-47,-12 14 15,13-1-15,26 1 16,-13-1 0,-27-13-16,106 27 15,-79-40 1,146 40-1,-93-27 17,-67 0-32,28 0 15,65 14-15,-93-27 16,14 13 0,80-13-1,-94 0-15,-12 0 0,79 0 31,52-26-15,-144 12 0,118-39-1,-26-13 1,0-13 0,-67 52-1,133-65 1,-66 26-1,-79 39 1,-1 14-16,40-27 16,-39 27-1,39-13-15,-53-1 16,14 27 0,26-40-16,-40 27 0,40-27 31,0-26-31,-40 40 15,40-120 1,-40 120-16,-13-27 16,0 27-1,0-27-15,-40-40 16,1 53 0,-1-13-1,-53-13 1,40 40-16,-66-40 15,66 39 1,-13 1-16,-26-1 16,25 14-1,-144-27-15,131 27 16,1 0-16,-159-14 31,132 14-15,66 13-16,27 0 0,-27 0 15,1 0 1,-67 0 0,26 0-1,-12 0-15,-120 0 16,173 0-16,-81-13 16,81 13-1,-1-13-15,-13-1 16,13 14-16,1-13 15,-173 0 17,159 13-32,-119 13 15,-53 67 17,186-67-32,-14 13 0,-119 54 31,39-1-16,120-66-15,-27 14 16,-52 65 0,79-65-16,-1-1 15,-25 27 1,39-13-16,-14-27 16,14 0-1,0 14 1,0-1-1,0 14-15,14 79 16,12-40 0,1 14-1,12 13 17,-12-80-17,-14 1 1,13-14-16,-12 0 15,12 0 1,1 1 0,-14-14-16,0 0 15,0 0-15,27 0 16,-27 0-16,53 0 16,-13 0-1,40 0 1,-53-14-1,-14 14-15,-13 0 16,14-13-16,12 0 47,-25 13-31</inkml:trace>
  <inkml:trace contextRef="#ctx0" brushRef="#br0" timeOffset="8687.12">11060 8322 0,'14'0'62,"78"0"-31,-65 0-31,39 0 16,13 0 0,1 0-1,-54 13-15,67-13 16,-40 0-16,-14 0 15,226 0 17,-212 0-17,-40 0 63,0 0-46,14 0 30,92 13-31,-93-13-31,-12 0 16,25 0 0,-25 0-1,38 0 1,1 0 0,-39 0-1,39 0-15,-27 0 31,0 0-15,1 0 15,-1 0 1,-12 0-32,-1 0 15,13 0 1,-26 13 31,14-13-32,-1 0-15,13 0 63,-13 0-48,1 0-15,-1 0 63</inkml:trace>
  <inkml:trace contextRef="#ctx0" brushRef="#br0" timeOffset="11039">10928 10372 0,'13'0'78,"14"0"-47,26 13-31,-14-13 16,28 27 0,-14-14-16,-27-13 15,53 13 1,-26 1-16,-26-14 15,39 0 1,53 26 0,-79-26-16,-1 0 15,1 13-15,0-13 16,-1 13 0,1-13-1,0 0-15,0 0 16,-14 14-16,14-14 15,185 13 1,-40 0 0,-40-13-1,67 0 17,-159 0-17,-27 0-15,-12 0 16,52 0-1,13 0-15,-13 0 0,172 13 32,120 1-17,-305-14 1,172 0 0,-53 0-1,-120 13 1,15-13 15,-54 0-31,0 0 0,14 0 31</inkml:trace>
  <inkml:trace contextRef="#ctx0" brushRef="#br0" timeOffset="26986.82">17424 9234 0,'13'14'62,"40"25"-46,0 1-16,0-14 15,66 14 1,27-13 0,317 78-1,-331-78 17,53 13-32,-132-40 15,212 0 1,-133 0-1,-13 0-15,-92-14 16,12 14-16,41-39 16,-27 12-1,-14 1-15,41-27 16,-14 26 0,-26 1-16,13-1 15,-40 27-15,0-13 16,14 13-16,-14-13 15,40-13 1,13-27 15,-13 0 1,-40 0-32,-13 26 15,0-12 1,0-1-1,-13-13 1,-14 0 0,-12 27-16,-1-14 15,-39-53 1,-54-12 0,80 78-16,0 1 15,27-1-15,-14 1 16,14 12-16,-14 14 15,-26-39 1,39 26-16,-184-14 31,-120-13-15,13 14 15,147-1-31,25 14 16,53 13-16,40-13 15,-26 13-15,13 0 16,13 0-16,27 0 16,-67 13-1,80-13-15,-40 40 16,-53 39 0,13-26-16,67-13 15,-80 26-15,66-53 16,-39 40-16,0-13 15,52-27 1,27 14 15,-26 12 1,12 27-17,1 1 1,13-41-16,0 14 15,0-14-15,0 1 0,0 52 32,13-13-17,1-13-15,-1-13 16,13-14 0,27 40-1,-26-66-15,-14 27 16,66 13-1,-65-40 1,25 13-16,1-13 16,53 13-1,-80-13 1,26 0 0,1 0-1,-27 0-15,1-13 16,12 0-1</inkml:trace>
  <inkml:trace contextRef="#ctx0" brushRef="#br0" timeOffset="28850.87">11312 9076 0,'-80'0'47,"1"26"-32,-106 14 1,145-27-16,-13 13 16,14-12-16,25-1 15,1-13-15,0 0 16,0 26 0,-14 14-16,-13 13 15,-79 79 1,93-92-1,-27 39-15,-13 40 16,26 67 15,40-107-15,0-52 0,0-1-1,0 53 1,0-39-16,0 26 0,0 27 31,0 92-15,0-145-1,0 26 1,13 13 0,1-66-16,-1 1 15,0 12 1,-13-13-1,13-13-15,1 14 32,-1-1-1,13 0-15,1 14-1,-1-14-15,-13 13 16,54 14-1,-15-14 1,-38-12 0,-1-1-16,0-13 15,0 13-15,14 0 16,-14 1 0,14-1-16,25 26 15,-25-12 1,-1-1-16,1 1 15,-14-14 1,0-13-16</inkml:trace>
  <inkml:trace contextRef="#ctx0" brushRef="#br0" timeOffset="29853.62">10888 10756 0,'0'13'31,"67"66"0,52 93-15,-27-53-1,-52-79 1,-27-13 0,-13-14-16,13 13 31,-13-12 31,-39 25-15,26-39-16,-14 13 1,14-13-17,0 0-15,-40 0 16,-40 27 0,40-1-16,-26 14 31,66-40 109</inkml:trace>
  <inkml:trace contextRef="#ctx0" brushRef="#br0" timeOffset="31338.34">11272 9076 0,'-13'0'94,"-27"-27"-79,1 27 1,12 0 0,1 0-1,-1 0 1,-13 0-1,27 0-15,-26 0 16,-1 0 0,-26-26 15,52 12-15</inkml:trace>
  <inkml:trace contextRef="#ctx0" brushRef="#br0" timeOffset="32004.89">11404 9036 0,'-26'0'31,"0"26"-15,26-12 0,-14-1-16,-12 27 15,13-1 1,-14 1 0,14-14-1,0 1-15,-14 26 16,14-27-1,0 1 1,0-1-16,-1-13 0,1 14 31</inkml:trace>
  <inkml:trace contextRef="#ctx0" brushRef="#br0" timeOffset="-205117.07">12675 8560 0,'0'13'31,"0"0"-15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76215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3-06-25T03:00:44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2845 4128 0,'66'13'15,"26"-13"1,-39 0-1,251 0 1,-198 0 0,27 0-16,78 0 31,940 0 0,-582 0-15,490 0-1,-914 0-15,252 0 16,66 0 0,-211 0-16,-94 13 15,1 0-15,0 1 16,-14 12-16,-78-26 16,263 40 15,-277-27-31,13 0 15,-52-13 1,-1 0 31</inkml:trace>
  <inkml:trace contextRef="#ctx0" brushRef="#br0" timeOffset="23362.36">8997 4286 0,'0'-13'140,"0"0"-124,13-13-16,-13-1 16,13-26-16,0 13 15,0-39 1,54-93-1,-41 0 1,-13 106-16,-13 13 16,14-66-1,-1 93-15,13-67 32,-26 80-32,0-1 15,0-12 16,0 13-31,0-120 32,0 41-32,0-54 31,0 67-15,-26-14-1,26 54-15,-27-1 16,27 14-1,0 12-15,-13-12 16,-13-1-16,12 14 16,-12-13-16,-1-1 15,-39 1 1,40-1-16,13 27 16,-14-13-1,1 0 1,12 13-16,-78-27 15,-67 27 17,0-13-1,67 13-31,52 0 16,-185-26-1,119 26-15,-92-14 16,-133-25-1,238 39-15,80 0 16,0 0 62,-13 26-47,26-13-31,-40 14 63,27-1-63,-80 80 16,53-53-1,-13 53-15,67-40 16,250 146-1,133-27-15,278 106 16,-450-198 0,-450-265 234,225 66-235,0 79-15,-13-26 16,-80-119 0,53 120-16,-26-28 31,53 67-16,13 0 1,-13 13-16,0 0 16,-14 0 15,-26-14-15,40 14-1,13-13 48</inkml:trace>
  <inkml:trace contextRef="#ctx0" brushRef="#br0" timeOffset="44889.75">16974 7964 0,'40'27'94,"79"79"-63,-66-67-31,13 41 16,93 39 15,-80-66 0,-26-14-31,-13-12 16,53 26-1,-14-14-15,27 28 16,53-1 0,-67-40-16,-39 14 0,-13-27 15,-14 0 1,40 14-1,-39-1-15,13 1 16,12-1 0,1 1-16,-39-27 15,25 26-15,1-13 16,-14 14 0,1-27-1,-1 13-15,1 13 31,13-12-31,-27-1 0,40 13 32,-40-26-32,0 0 0,-13 14 15,13-14 1,1 0 0,-14 13-1,13-13-15,0 0 31</inkml:trace>
  <inkml:trace contextRef="#ctx0" brushRef="#br0" timeOffset="68549.28">17371 9089 0,'14'0'140,"78"53"-109,-79-40-15,27 0-16,0 0 16,-14 1-16,14-1 15,39 27 1,-52-27-16,-1 0 0,27 0 31,13 14-15,0-1-16,-26-13 15,40 14 1,-41-14 0,-12 0-1,184 40 1,-158-39 0,-13-1-16,13 13 31,-27-26-31,1 13 31,12-13-15,-12 14-16,-14-1 15,27 0 1,0 0-16,-14-13 0,53 40 31,-26-27-15,-39-13-16,12 14 15,14 12 1,-14-13 0,-13-13-16,1 13 15,78 27 1,-12 0 0,-54-27-1,-13-13-15,53 27 31,-39-14-31,13 0 16,-14 0 0,14 14-16,-27-27 15,0 0 1,14 13-16,-14 0 16,0-13-1</inkml:trace>
  <inkml:trace contextRef="#ctx0" brushRef="#br0" timeOffset="69803.37">17199 9936 0,'0'13'47,"14"0"-16,-14 0-15,13-13 0,53 53-1,-53-26 1,27-1-16,13 1 15,79 65 1,-79-65-16,13-1 31,93 40-15,-106-53-16,0 1 16,79 52-1,-13-26 1,13-1-1,-26-12-15,106 39 32,-93-26-17,-79-27 1,13 0-16,-27 0 16,14 0 15,-27 1 0,27 12 0,-14-13-31,-13 1 16,27-1 0,-27 0-1,-13 0 1,14-13-1,-1 0 1,53 53 0,-40-40-16,67 40 31,-80-53-15,14 14-1,-14-1-15,27 13 16,-27-12-1,27-1-15,65 40 32,-91-53-17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76215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3-06-25T03:03:20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8547 4273 0,'13'0'32,"0"0"-17,0 0 1,-13 13-16,67-13 31,-1 14-31,-40-14 0,54 13 16,65 13-1,173 1 17,-160-1-32,133-12 31,-39-1-15,-133 0-16,384 13 15,-199-12 1,-159-1-1,252 13-15,-119-26 16,159 40 0,-186-27 15,-158-13-31,39 14 16,503-1 15,-529 0-16,317-13 1,-317 13 0,-26-13-16,131 27 15,-52-14 1,-80-13-16,14 0 16,13 0-1,-14 0 1,-65 0-1,-14-13 204,27-80-203,-14 53-1,1 1-15,39-80 32,-53 92-32,14-13 15,-27 27 17,0 0-32,13 13 15,-13-13 235,40-120-219,-27 94-31,13-94 32,1-25-17,-1 52-15,-26-53 32,0 93-32,0 40 0,0-27 15,0 13 1,0 0-16,0-13 31,0 14-31,0 25 16,0-25-1,0 12 17,-13-12-32,0-14 31,-14 26-31,14 14 15,-40-66 1,40 65 0,-67-52-16,1-13 15,-27 13 1,80 52 0,-146-91-1,106 65 1,-14 13-1,1 1-15,-186-53 32,120 39-32,-14 13 0,93 14 15,-225-53 1,238 53-16,-53-14 16,-40 1-16,-39-27 15,13 27 1,14-14-1,-14 13-15,0 14 16,-384-66 0,516 79-16,-92-27 15,-27 27 1,-79 0 0,198 0-16,-383 27 31,224 12-16,-92 14 32,172-13-31,80-27-16,12 1 16,-39-1-1,-53 40 1,79-27-16,1-13 15,-120 80 1,66-53 0,-26 26-16,66-40 15,13 1-15,-12-1 16,-81 54 0,27-27-1,40 13 1,53-53-16,-40 40 31,40-40-31,0 0 16,-40 67 15,26-67-31,1 27 16,-27 79-1,13-53 1,27-13-1,0 0 1,0-27-16,13 14 16,-27 39-1,14-52-15,0 26 16,-1 79 0,-12-53-1,26 53 32,0-79-31,0-26-16,0-1 15,0 14 1,0-27 0,0 0-16,0 14 62,26-1-31,1 1 1,-1-14-17,1 27 1,-14-27-1,13 13 17,-12-12-32,12 25 0,14 14 31,-14-13-15,-12-40-16,-14 26 15,13-26-15,0 14 16,-13-1-1,13-13-15,0 13 16,-13 0 0,0 1 171</inkml:trace>
  <inkml:trace contextRef="#ctx0" brushRef="#br0" timeOffset="3299.65">15625 4776 0,'-13'265'94,"79"171"-63,198 279 0,-144-504-31,-68-78 16,134 78 0,-133-145-16,-14-13 15,14 13 1,-26-13-16,-1-13 15,-13-14-15,1 14 16,-14 66 15,-80 13 1,14-106-1,-53-66 0,53 14-31,-14-1 16,41 0-1,26 27-15,-1 0 16,-12-14 0,13 1-16,13-1 0,-40-52 31,27 13-16,-1 39-15,1-25 16,0 12 0,13 0-1,0 1-15,0-28 16,13-25 0,0 65-16,1-26 15,118-172 1,-66 106-1,0-13 17,14-80-17,-54 160-15,-13-15 16,27-65 0,-40 92-16,27-92 15,-27 79 1,0 27-16,0 12 15,0-25-15,0 26 16,0-40 0,-14 39-1,1-25 1,-13 12 0,12 1-1,-52-14 1,40 14-1,13 12 1,-1 1-16,1-13 31,0 12-31,0 14 0,-1 0 32,-25-26-17,12 26-15,14 0 16,-13 0-1,12-13 95,1 13-95,-13-13 1,-1-1 15,27 1-15,-13 13-16,0 0 16,-14-26-1,14 26-15,0 0 31,13-14-15,-13 14 0,-1-13-16,-25 13 15,12-26 1,14 26 0,0 0-1</inkml:trace>
  <inkml:trace contextRef="#ctx0" brushRef="#br0" timeOffset="4914.63">17199 5345 0,'-53'13'31,"40"-13"-31,79-13 0,-158 66 16,52 0 15,-26 92-15,39-92-16,-12 93 0,-1-14 31,-26 80-15,53-146-16,-1 26 15,1-12 1,13 52 0,0-66-1,53 67 16,-26-94-15,-14-26 0,-13 1-16,26 12 31,1-26-31,-14 13 0,80 27 31,-14-40-15,-53 0-16,67 0 15,0-40 1,-14 14 0,93-93-1,-66 13 1,-27 0 0,54-158 15,-81 131-16,-52 27 1,14 53 0,-14-92 15,0 79-31,0 26 16,0-26-1,0 40-15,0 12 0,0-65 31,-14 39-15,1 27-16,-13-40 31,-1 40-15,-12-27 0,-28 14-1,54 12 1,-26 1-1,25 0 1,-12 0 0,13 13-16,-54-13 31,-65-14-15,119 27-16,-14 0 0,-12-13 31,26 13-16,-1 0-15,1 0 32,0 0-1,13 13-15,-13 14-1,-1-1 1,1 0-16,0 14 15,13-13 1,-13-27 15,13 13 32</inkml:trace>
  <inkml:trace contextRef="#ctx0" brushRef="#br0" timeOffset="90990.83">24793 10068 0,'27'40'62,"-14"-14"-46,0 0 0,14-12-16,-14 25 15,93 41 1,39 12-1,27-39 1,-39 0 0,-94-40-16,253 40 31,-240-53-31,54 14 16,40-14-1,-67 0 1,1 0-1,-28 0-15,-38 0 16,52-14 0,-40 14-16,1-13 15,12 0 1,14-14-16,-39 14 16,91-79-1,-65 52 1,-27 27-16,67-80 15,-41 40 1,1-26-16,-27 26 31,-13-79 1,-13 92-17,-27-13 1,40 40-16,-13-14 15,0 14-15,0-13 16,-40-27 0,40 26-16,-54-39 15,1 40 1,27-14 0,25 40-1,-12-13-15,-1-1 0,-65-25 31,52 26-15,27-1-16,-27 1 0,-158-13 47,92-1-16,80 27-15,-14 0-16,13 0 0,-12 0 15,-120 27 1,53-1 15,27 1-31,52-14 0,-39-13 32,53 0-17,-40 39 16,-198 67 16,26-13-31,185-80 0,0 0-16,14-13 15,26 14 1,-13-14-1,-1 26 32,-12 1-31,26-14-16,-13 0 16,-1 13-1,14-12-15,0 12 31,0-13 126,0 1-95,0-1-46,0 13-1,0 1 1,14-14 31,-14 13-31,13-12-1,0 12 157,14 14-141</inkml:trace>
  <inkml:trace contextRef="#ctx0" brushRef="#br0" timeOffset="97510.21">24780 10108 0,'0'-14'16,"0"1"46</inkml:trace>
  <inkml:trace contextRef="#ctx0" brushRef="#br0" timeOffset="123746.22">25733 10174 0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76215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3-06-25T03:07:37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8282 4498 0,'146'0'78,"714"0"-46,291-26-1,-490 26-16,-330 0-15,13-14 16,40 14 0,-173 0-16,-52 0 15,159 0 17,-279 0-32,-26 0 0,14 0 31,-27-13 172</inkml:trace>
  <inkml:trace contextRef="#ctx0" brushRef="#br0" timeOffset="5579.38">19740 10280 0,'13'26'78,"93"53"-46,-67-39-32,27 0 15,67 13 17,-94-27-32,94 40 31,-80-39-31,26 12 31,93-25-15,-146-14-16,173-27 31,39-52-15,-79 39-1,-40 0 1,-93 40-16,107-39 31,-54 26-15,-52 13-1,78-14-15,1 1 16,-26 13 0,25 0-1,54-13 16,-93 13-15,27-13-16,-53 13 0,211-27 31,-172-13-15,-65 40-16,12-13 16,14 0-1,-14-13 1,1 12 15,12-12-15,-39 13-1,27-1-15,13-25 16,-27 12 0,0 14-16,13-53 15,-12-27 16,-14 67-31,0-1 0,-40-78 32,-53-28-17,54 94-15,-1 12 16,-106-132 0,54 93-1,-40-40-15,-80-13 31,-39 0-15,158 79 0,14 27-16,-80-26 15,79 12 1,-224 27 15,132 0 0,119 13-31,27 1 16,-93 25 0,-40 14-16,93-26 15,-53 26 1,13-27 0,79-13-16,-39 14 31,40-27-16,13 13-15,-14 0 16,-13 14 0,14-14-16,-27 13 15,0 27 1,27-40 0,-27 27-16,-13 13 31,-14 26-16,67-65-15,0-1 16,-1 0-16,1-13 16,13 13-1,0 1 32,0-1-16,0 0-15,-13 40 0,13-13-1,0-27-15,-13 40 16,13-27 0,0-12-1,0-1-15,-13 53 31,13-26-15,0-27-16,0 0 16,0 27-1,0-14-15,0-13 16,0 27 0,-14-27-16,14 1 15,0-1 1,0 13 46,0 1-46,0-1 0,0-13-1,0 14 16,0-1-15,0-12-16,14-1 16,-1 13-1</inkml:trace>
  <inkml:trace contextRef="#ctx0" brushRef="#br0" timeOffset="23805.85">25045 10359 0,'13'0'94,"27"13"-63,13 0-15,-40 1-16,13-14 15,41 13 1,-28 0-16,14-13 16,79 27-16,-26-27 15,-13 13-15,0-13 16,39 26-16,-40-26 16,14 0-1,40 13 1,-14 1-16,-105-14 0,-1 0 15,67 0 1,-54 0 0,54-14-16,-40-12 0,106-53 31,-93 52-15,-13-26-16,-14 0 15,14 0 1,-53 40-1,14 0 1,-14 0-16,0-27 16,0 14 15,0-1-31,0 1 0,-27-67 31,-26 40-15,40 27-1,-27-27-15,14 26 16,-1 1-16,27 13 16,-106-67-1,1 27 1,38 27 0,-91-40-1,52 39-15,-93-26 16,-25-26-1,171 66 1,13-1-16,-26 1 16,-186 0-1,186 13 1,0 0 0,-265 26-1,292-12 1,-120 25-1,106-25 1,40-14-16,13 13 16,-40 0 15,0 14-15,27-27-1,-13 26-15,-27 14 0,13 13 31,27-40-15,0 0-16,13 0 16,-14 40 15,1-26-31,13-14 16,-13 27-1,13-14-15,0-13 16,0 1-1,0 12 1,0 14 15,13-14-31,0 14 32,27-14-17,-40 1-15,26-14 16,-12 13-1,12 1 1,14 13 0,13-14-1,-14 14 1,-25-40 0,25 39-1,-12-12 16,-1-14-31,-12 0 0,-1-13 16,13 0 15,-26 14-15,13-14 0,1 0 30,-14 13 17,26-13 46,-26 13-93,13 0 0,14 14-1,-1-14-15,-12 0 16,25 14-1</inkml:trace>
  <inkml:trace contextRef="#ctx0" brushRef="#br0" timeOffset="39123.67">25508 10041 0,'0'14'31,"26"-1"-15,27-13 31,-39 0-31,12 0-16,-13-13 15,40-27 1,-26 14-1,-14 26 1,-13-14 0,0 1 15,0 0-15,0-14-16,0 1 31,-13-1-16,13 14 1,-27 0 0,14 0 31,0 13-32,-1 0-15,-12-13 31,0 13-15,12 0 15,1 0-15,0 0 0,0 13-1,-14 0-15,14 0 16,0 0-1,-27 1 1,27-1-16,-67 27 16,67-14 15,0-13-15,0 14-16,13-14 15,0 0 1,0 0 15,13-13-15,0 0-16,0 14 15,1-1-15,-1 0 16,13-13 0,1 13-16,-1 1 15,-13-14 1,1 0-1,-14 13 204,-27 106-188,1-79-31,-67 79 47,14 0-15,66-93-32</inkml:trace>
  <inkml:trace contextRef="#ctx0" brushRef="#br0" timeOffset="98852.68">19184 8943 0,'0'-13'47,"13"13"-16,-13-13-31,40 13 16,52-13 0,-65 13-1,-1 0-15,14-14 16,-40 1 78,13 13-79,0 0-15</inkml:trace>
  <inkml:trace contextRef="#ctx0" brushRef="#br0" timeOffset="99564.73">19369 8692 0,'-13'0'16,"13"53"31,0 0-32,0 13-15,0-13 16,0 26 0,0-66-16,0 67 31,0-54 63,0-12-79</inkml:trace>
  <inkml:trace contextRef="#ctx0" brushRef="#br0" timeOffset="100299.78">20203 8335 0,'-27'26'0,"54"-52"0,-94 105 16,41-13-16,-27 133 31,53-80 0,27-40-31,-1 14 0,0-80 16,41 66-1,-14-39 1,26-27 0,-39-13-16,52 0 15,120-119 1,-40-39 0,-93 52-16,-39 13 15,26-92 1,-66 92-16,0-13 15,0 27 1,-13 53 0,0-1-16,-1 1 15,-12-14 1,13 40-16,-1-13 16,1-1-16,-79 14 31,52 0-31,-66 0 0,-172 93 47,278-80-47</inkml:trace>
  <inkml:trace contextRef="#ctx0" brushRef="#br0" timeOffset="100832.65">21539 8123 0,'40'0'79,"184"93"-64,-131-80 1,-40-13-1,93 0 1,-133 0-16</inkml:trace>
  <inkml:trace contextRef="#ctx0" brushRef="#br0" timeOffset="101360.88">21909 8242 0,'-26'199'31,"52"-398"-31,-79 649 31,53-384-31,0-39 16,0 39-1,0-53 1,0 0 15,0 40-15,0-26 0,-13-1-16,13 40 31,0-53-31,0 1 0,0-1 15,-13-13 17,13 13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76215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3-06-25T02:26:45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15294 2037 0,'13'0'78,"80"-13"-47,-67 13-31,94-13 32,-1 0-17,-53 13-15,0 0 16,53 0-1,-53 0-15,14 0 16,12 0 15,808 79 1,-821-79-32,27 13 0,0-13 15,-14 0 1,-12 0-16,317 0 15,-93 14 17,-145 12-32,0-26 15,132 13 1,-159-13-16,13 13 16,-25-13-1,171 14 1,79 12-16,-251-13 15,0-13-15,556 14 32,-305-14-17,-264 13 1,0-13-16,212 13 16,-1-13-1,-211 0 1,26 13-16,265-13 31,119 0 0,-304 27-31,-120-27 16,67 0 0,-93 0-16,93 13 15,-27-13 1,-105 0-16,39 0 15,53 0 1,-79 0-16,92 0 31,-53 0-15,-65-13-16,12 13 16,54-27-1,-14 1 1,26-27-16,-12 13 15,92-105 1,-80 12 15,-65 80-31,-1-13 16,-26 40-16,27-54 16,-14 1-1,-13 53-15,13-54 16,-13 41-16,-26-226 31,-14 186-15,27 12-1,-40-25 1,13 39 0,27 40-16,-53-53 15,-93-27 16,119 66-31,-13 14 0,-172-79 32,133 65-32,-292-79 31,-105-13 0,-596-79-15,1045 185-16,-119-1 15,-132 1 1,225 13-16,-106 0 16,-92-13-1,78 13 1,-131-13 0,39 13-1,79-27 1,94 14-1,-517 13-15,476 0 16,-277 0 0,52 0-1,-52 0-15,278 0 16,-266 0 0,306 0-16,-94 0 0,-105 0 31,158 0-31,93 0 15,-92 13 1,-27 14 0,106-27-1,-119 26 1,26 1 0,132-14-1,-12-13-15,-1 13 0,-26-13 16,0 13-1,-67 14 17,67-1-17,-66 1 1,105-1-16,-12-26 16,-27 27-1,39-14-15,-13 13 16,-65 14-1,65-27-15,13 14 16,-65-1 0,65 1-16,-26-1 15,0 14 1,-13 26 0,53-53-1,0 0-15,-14 53 16,1-39-1,13 13 1,13-14-16,-40 80 16,27-27 15,13-52-31,0 12 16,-13-12-16,13 13 15,0 26 1,0-13-16,0-14 15,0 14-15,0-26 16,0 52 0,0-13-1,0-39-15,0 12 16,13-25 0,0 12-16,0 1 15,-13-1 1,13-13-1,14 40 1,-1-26 15,-26-14-31,14 0 0,-1 14 32,13 12-17,-12-26-15,12 14 0,-26-1 31,40 14-15,-14 0 0,-26-27-1,40 0 1,-40 0 0,13 1-1,0-1 1,-13 0-16,14 0 31,-1 1 0,0-1 1,0-13-17,-13 13-15,13-13 63,1 0-1,-14 13 48</inkml:trace>
  <inkml:trace contextRef="#ctx0" brushRef="#br0" timeOffset="90626.82">20586 4869 0,'13'26'47,"1"0"-15,-1-12-32,0 12 15,27 14 1,-27 13-1,27 0-15,26 39 16,-40-52 0,14-14-1,0 14 1,-27-13-16,13-14 16,-12-13-1,-1 13-15,0-13 16,14 13-1,-1-13-15,40 14 16,0-14 0,-39 0-16,224 0 31,-79-27-15,159-145 30,-225 93-30,0-1-16,-53 41 0,66-94 31,-66 67-15,-14-26-16,-12 39 16,26-40-1,0-39-15,-40 79 16,-13 13-16,0-13 15,0-79 1,0 92-16,0 14 16,-13-93 15,-1 105-31,1-12 0,0 13 16,13-14-1,-27 1-15,-78-93 31,-41 26 1,120 67-32,-14-1 15,0 14-15,1-13 16,-1 12-16,13 14 16,-92-39-1,53 25-15,0 1 16,-146-13-1,173 26 1,-14-13-16,-66 13 16,66 0-1,13 0-15,-211 0 32,-186 39 14,371-39-30,0 0 0,-27 13-1,27-13-15,26 14 16,-92 39 0,79-27-16,-13 1 15,-40 25 16,93-52-31,13 14 0,-27-1 16,1-13 0,-27 53-1,27-14 1,-27 28 0,0 38 30,39-52-30,14-39-16,-13 12 0,13 27 31,0 53-15,0-53-16,0 0 16,27 39-1,-14-39 1,13-13-1,-26-14 1,14-26 0,12 40-1,1-13 1,-14-14 0,0 0-1,0 0 1,0-13 15,1 13-31,-1-13 16,13 14 15,1-14-15,-1 13-1,27-13 1,-40 0-1,27 0 1,0 0 0,-27 0-16,53 13 15,53 0 1,-13 1 31,13 12-16,-106-26 0,1 0 32,-1 13-1,27 53-15,-40-39-47,13-27 16,-13 13 78,13-13-79,-13 13-15</inkml:trace>
  <inkml:trace contextRef="#ctx0" brushRef="#br0" timeOffset="93159.79">21036 4392 0</inkml:trace>
  <inkml:trace contextRef="#ctx0" brushRef="#br0" timeOffset="21776.34">26209 14354 0,'-26'27'31,"-1"-1"-15,1 14-1,-1 0 1,14-27 0,-40 66 15,-13 40-15,-13 27-1,52-93 16,1-14-31,12 1 16,1 0 0,-13 13-16,26-40 15,-13 53 1,-1-39 0,14-1-16,-13 40 15,0 14 1,0-41-16,13-12 15,0 52 1,-14 0 0,14-65-1,0 12-15,0 27 32,0-26-32,0 12 0,14-26 15,-1 40 1,-13-26-1,26 39 1,-12-40 0,-1 14-1,13 0 1,-13 0 0,1-27-1,-1 0 1,-13 0-1,40 0 1,-27 1 0,0-1-16,172 13 47,-66-12-32,-53-14-15,1 0 0,65 0 16,119-14 15,-224 1-31,92 0 31,-27-27-15,-65 27 0,105-53-1,-105 53 1,-1-1-16,-13 1 15,80-27 1,-67 27 0,80-53 15,40-40 0,-106 80-31,-27-1 0,13 27 16,14-53-1,-14 40-15,-26 0 16,93-40 0,-40 0-1,-13 40-15,-14-14 16,14-12 0,13-14-1,-40 53-15,13-27 16,-12 14-1,12-13-15,0 12 16,54-38 0,-80 25-1,26 14 1,1-27 0,-1 14-1,14-40 1,-14 26-1,-12 13 1,-14 14 0,0-13-1,0-14 1,0 0 0,0 14-16,-14-1 15,1 1 1,-27-40-1,1 26 1,26 27-16,-1-27 16,-25-13 15,12 40-31,14 13 16,-53-26-1,39 12-15,-12 14 16,-14 0-1,40-13-15,-14 13 16,-13 0 0,27 0-16,-27-13 15,1 0 1,-1-1 0,27 14-1,-14 0-15,1-13 0,-93 13 31,79 0-15,27 0 0,-14 0-16,14 0 15,-26-13 1,12 13 0,-66 0-1,54 0-15,-80-27 31,79 14 1,-13 13-17,27-13 1,-14 13 0,13 0-16,1 0 15,-40 0 1,26 0 15,27 0-15,-27 0 15,-13 0-15,-13 0-1,26 0 1,27 0-1,-26 0 1,25 0-16,1 0 16,-27 0-1,27 0 17,-13 0 14,-1 0-14,14 0-32,-40 0 31,40 0-15,-14 0-16,14 0 31,0 0-16,0 0 173,-1 0-141,-12 0-16,0 0-15,12 0 77</inkml:trace>
  <inkml:trace contextRef="#ctx0" brushRef="#br0" timeOffset="36175.74">25931 16339 0,'0'13'47,"-39"106"-16,39-79-31,0-14 0,0 133 47,0-53-15,-14-27-17,14-26 1,-13-26-1,13-14-15</inkml:trace>
  <inkml:trace contextRef="#ctx0" brushRef="#br0" timeOffset="36910.98">25627 16802 0,'0'13'32,"0"40"-1,13-40-31,14 27 0,-14 0 16,13 13-1,-12-14-15,12-12 0,-13-1 31,-13-13-15,14-13 62,-1 0-15,40-13-48,-40 0-15,27 0 0,52-40 16,-52 40 0,39-40-16,-66 39 0,67-25 31,-80 25-16,13 14-15</inkml:trace>
  <inkml:trace contextRef="#ctx0" brushRef="#br0" timeOffset="38344.33">24701 17199 0,'0'0'0,"-13"0"16,-1-13-16,1 13 15,0 0 1,0 0 0,-1 0-16,1 0 31,13 13-15,0 0-1,-13 0-15,0 27 16,0 26-1,-1-13 1,14 79 0,0-92 15,0-14-15,27 27-1,-14-39-15,40 52 31,-40-40-31,0-13 16,1 1-16,25 25 31,-12 1-15,-27-27-16,39 40 31,-12-13-15,-27 26 15,0-40 0,-27 1 1,-12-14-1,-1 0-16,27-13-15,0 0 16,-40 0 15,-53 0-15,79 0 0,1 0-16,-1 0 15,-12 0 1,12 0-1,27-13 1,-39 0 15,12 13-15,14-13 0,0-1-1,-14 14 1,14-13-16,13 0 15,0 0 1,0-27 0,0 27-16</inkml:trace>
  <inkml:trace contextRef="#ctx0" brushRef="#br0" timeOffset="41597.58">22663 3876 0,'0'-13'62,"27"0"-46,-14 13-16,27-13 15,26-1 1,79-12 31,-131 26-31</inkml:trace>
  <inkml:trace contextRef="#ctx0" brushRef="#br0" timeOffset="42253.37">22730 3519 0,'39'27'47,"80"52"-32,-66-39 1,-13-27-16,26 27 16,40 26-1,-27-40 17,-65-13-32,-14 14 31,13-1-16,-13-12-15,0 12 16,-40 40 0,0-13-1,-13 0 1,-13 0 0,-13 13-1,66-53 1,13 1-16</inkml:trace>
  <inkml:trace contextRef="#ctx0" brushRef="#br0" timeOffset="42736.75">23894 3215 0,'0'13'16,"0"14"-1,-13 65-15,13 54 16,0-54 0,0-65-16,0 52 15,0 27 1,0 26 0,0-79-1,0 0 1,0-40-1,0 1-15,0 38 32</inkml:trace>
  <inkml:trace contextRef="#ctx0" brushRef="#br0" timeOffset="43938.54">24013 3255 0,'0'0'0,"13"0"31,0 0-15,1 0-16,65 26 31,-13 14-15,-26-27-1,-1 40 17,-25-27-17,-1 1 1,0-1 0,-13-13-1,-13 27 1,-14 0-1,14-27-15,0-13 16,0 13 31,-14 1-31,1-1-16,-1 0 31,-12 0-31,26-13 15,-54 0 17,41 0-32,13 0 15,-14 0 1,14 0-16,0 0 16,0 0 77,13 13-15,0 1-78,39 39 32,-12-14-32,12-12 0,94 105 47,-67-106-16,-53-26-31,-13 14 15,26-1-15,1 0 16,-1 14 0,1-14-16,-1 13 15,14 1 1</inkml:trace>
  <inkml:trace contextRef="#ctx0" brushRef="#br0" timeOffset="55448.85">24701 17212 0,'0'-13'78,"13"0"-62,0-1 15,1 1-31,38-13 32,-52 12-1,0 1-31,14 13 94,-1 0-1,40 27-15,39 26-62,-39-14 0</inkml:trace>
  <inkml:trace contextRef="#ctx0" brushRef="#br0" timeOffset="-89794.7">23881 4895 0,'0'13'16,"0"14"0,0-14-1,0 13-15,0 14 16,39 79 0,-25-92-1,-14-14-15,52 79 16,-25-39-1,92 172 1,-40-132 0,-52-67-1,26 67 1,-27-67-16,-13-12 0,27 12 31,-27-13-15,14 14-16,12-1 15,133 67 1,-132-93 0,-13 13-16,39 14 15,13-14 1,-52-13 0,105 13-16,-92-13 15,26 0-15,106 0 16,-13 0 15,-54 0-31,-65 0 0,79 0 31,0-26-15,-53 12-16,-13-12 16,172-40-1,-198 52-15,12-12 31,1 0-15,26-14 0,-53 13-1,27 14-15,-27-13 16,40-27-16,0-27 16,79-131 15,-105 118-16,-14 53 1,-13-39-16,0-14 31,0 54-31,-13-41 16,-27-12 0,27 65-16,0 1 15,-53-67 1,39 40-16,1 14 0,-1 25 15,-39-65 1,-93-53 0,120 105-1,-1 14-15,-66-53 16,66 39 0,14 27-1,-14 0-15,1 0 16,-14-13-1,13 13 1,-225-39-16,160 25 16,-120-25 15,158 12-15,1 14-16,27 0 15,-67 13 1,26 0-16,-25-27 15,12 27-15,0 0 16,-13 0-16,-13 0 16,-185 13-1,119 14 1,39-14 0,27 14-16,-26-1 15,79-13 1,52 1-16,-12-1 15,26 0 1,0 0 0,0 0 15,-13-13-31,13 14 16,-14 78 15,1 1-16,13-67 1,0 54-16,13-27 16,14 0-1,-27-40 1,13 0 0,0-13-1,-13 27 1,14-27-1,-14 13-15,13 13 16,13 1 0,-12-14-16,25 53 31,-26-40-31,14 14 31,-1 0-15,-12-40-16,-1 13 0,0-13 31,0 27-15,1-14 77,12 13-77</inkml:trace>
  <inkml:trace contextRef="#ctx0" brushRef="#br0" timeOffset="-87501.73">27320 4604 0,'0'13'47,"53"40"-31,66 66-16,-13-39 15,93 12 1,-67-65-16,-13 12 16,-26-25-16,-14-14 15,80 13-15,-27 0 16,-26 0-16,66 14 15,93-27 1,158 0 0,-172-14-1,-118 14 17,-67 0-32,-27 0 15,81-13 1,-28 0-1,-26 0 1,0-14-16,-26 1 16,0 13-16,26-14 15,-40 14-15,27 0 16,-39-1-16,52-25 16,26-27-1,-25 39 1,-54 14-16,13-13 15,-13-1 1,1-52 15,-14 65-31,26-118 32,-26 13-17,-13 53-15,-14 0 16,1 13-16,13-13 15,-67-40 1,41 40 0,-27-14-1,39 54-15,-13 13 16,-13-14 0,-92-52 15,52 39-31,-39-26 15,-106-53 17,198 119-32,-92-53 15,-119-13 17,131 53-32,81-1 15,-133 14 1,-13 0-16,-14 0 15,-171 40 1,-14-27 0,238 1-16,1-1 15,-40 26 1,105-25-16,-26-14 16,-105 39-1,158-25 1,0-1-16,13 0 15,1 14-15,25-1 16,-65 27 0,52-40 15,1 0-31,13 14 16,0-1-1,13-13 1,0 1-1,0-1-15,0 0 16,-14 40 0,14-13-16,-13 26 15,13 27 1,0-14 0,13-66-16,1 27 15,-14-27 1,13 14-1,0-14 1,13 13 15,14 1 32,0 12-48,-27-39-15,0 0 16,27 27 0,0-14-16,-27 0 15,106 40 1,-79-40 0,39 14-16,-52-27 31,-14 26 0,0-12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594DD-796E-45A7-A3AF-438DD022B1F3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14AE-8C40-4E52-A0B9-F92B02E8D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1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题外话，我们对样本的优化是不是已经可以理解为一种</a:t>
            </a:r>
            <a:r>
              <a:rPr lang="en-US" altLang="zh-CN" dirty="0"/>
              <a:t>visual prompt</a:t>
            </a:r>
            <a:r>
              <a:rPr lang="zh-CN" altLang="en-US" dirty="0"/>
              <a:t>了，它能够让</a:t>
            </a:r>
            <a:r>
              <a:rPr lang="en-US" altLang="zh-CN" dirty="0"/>
              <a:t>k_0</a:t>
            </a:r>
            <a:r>
              <a:rPr lang="zh-CN" altLang="en-US" dirty="0"/>
              <a:t>的样本变成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B14AE-8C40-4E52-A0B9-F92B02E8DF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322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79676-F57A-4B19-B6BC-DBCC17D6D4D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8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题外话，我们对样本的优化是不是已经可以理解为一种</a:t>
            </a:r>
            <a:r>
              <a:rPr lang="en-US" altLang="zh-CN" dirty="0"/>
              <a:t>visual prompt</a:t>
            </a:r>
            <a:r>
              <a:rPr lang="zh-CN" altLang="en-US" dirty="0"/>
              <a:t>了，它能够让</a:t>
            </a:r>
            <a:r>
              <a:rPr lang="en-US" altLang="zh-CN" dirty="0"/>
              <a:t>k_0</a:t>
            </a:r>
            <a:r>
              <a:rPr lang="zh-CN" altLang="en-US" dirty="0"/>
              <a:t>的样本变成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B14AE-8C40-4E52-A0B9-F92B02E8DF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9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题外话，我们对样本的优化是不是已经可以理解为一种</a:t>
            </a:r>
            <a:r>
              <a:rPr lang="en-US" altLang="zh-CN" dirty="0"/>
              <a:t>visual prompt</a:t>
            </a:r>
            <a:r>
              <a:rPr lang="zh-CN" altLang="en-US" dirty="0"/>
              <a:t>了，它能够让</a:t>
            </a:r>
            <a:r>
              <a:rPr lang="en-US" altLang="zh-CN" dirty="0"/>
              <a:t>k_0</a:t>
            </a:r>
            <a:r>
              <a:rPr lang="zh-CN" altLang="en-US" dirty="0"/>
              <a:t>的样本变成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B14AE-8C40-4E52-A0B9-F92B02E8DFC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1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题外话，我们对样本的优化是不是已经可以理解为一种</a:t>
            </a:r>
            <a:r>
              <a:rPr lang="en-US" altLang="zh-CN" dirty="0"/>
              <a:t>visual prompt</a:t>
            </a:r>
            <a:r>
              <a:rPr lang="zh-CN" altLang="en-US" dirty="0"/>
              <a:t>了，它能够让</a:t>
            </a:r>
            <a:r>
              <a:rPr lang="en-US" altLang="zh-CN" dirty="0"/>
              <a:t>k_0</a:t>
            </a:r>
            <a:r>
              <a:rPr lang="zh-CN" altLang="en-US" dirty="0"/>
              <a:t>的样本变成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B14AE-8C40-4E52-A0B9-F92B02E8DF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4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题外话，我们对样本的优化是不是已经可以理解为一种</a:t>
            </a:r>
            <a:r>
              <a:rPr lang="en-US" altLang="zh-CN" dirty="0"/>
              <a:t>visual prompt</a:t>
            </a:r>
            <a:r>
              <a:rPr lang="zh-CN" altLang="en-US" dirty="0"/>
              <a:t>了，它能够让</a:t>
            </a:r>
            <a:r>
              <a:rPr lang="en-US" altLang="zh-CN" dirty="0"/>
              <a:t>k_0</a:t>
            </a:r>
            <a:r>
              <a:rPr lang="zh-CN" altLang="en-US" dirty="0"/>
              <a:t>的样本变成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B14AE-8C40-4E52-A0B9-F92B02E8DFC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42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题外话，我们对样本的优化是不是已经可以理解为一种</a:t>
            </a:r>
            <a:r>
              <a:rPr lang="en-US" altLang="zh-CN" dirty="0"/>
              <a:t>visual prompt</a:t>
            </a:r>
            <a:r>
              <a:rPr lang="zh-CN" altLang="en-US" dirty="0"/>
              <a:t>了，它能够让</a:t>
            </a:r>
            <a:r>
              <a:rPr lang="en-US" altLang="zh-CN" dirty="0"/>
              <a:t>k_0</a:t>
            </a:r>
            <a:r>
              <a:rPr lang="zh-CN" altLang="en-US" dirty="0"/>
              <a:t>的样本变成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B14AE-8C40-4E52-A0B9-F92B02E8DFC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16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题外话，我们对样本的优化是不是已经可以理解为一种</a:t>
            </a:r>
            <a:r>
              <a:rPr lang="en-US" altLang="zh-CN" dirty="0"/>
              <a:t>visual prompt</a:t>
            </a:r>
            <a:r>
              <a:rPr lang="zh-CN" altLang="en-US" dirty="0"/>
              <a:t>了，它能够让</a:t>
            </a:r>
            <a:r>
              <a:rPr lang="en-US" altLang="zh-CN" dirty="0"/>
              <a:t>k_0</a:t>
            </a:r>
            <a:r>
              <a:rPr lang="zh-CN" altLang="en-US" dirty="0"/>
              <a:t>的样本变成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B14AE-8C40-4E52-A0B9-F92B02E8DFC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30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题外话，我们对样本的优化是不是已经可以理解为一种</a:t>
            </a:r>
            <a:r>
              <a:rPr lang="en-US" altLang="zh-CN" dirty="0"/>
              <a:t>visual prompt</a:t>
            </a:r>
            <a:r>
              <a:rPr lang="zh-CN" altLang="en-US" dirty="0"/>
              <a:t>了，它能够让</a:t>
            </a:r>
            <a:r>
              <a:rPr lang="en-US" altLang="zh-CN" dirty="0"/>
              <a:t>k_0</a:t>
            </a:r>
            <a:r>
              <a:rPr lang="zh-CN" altLang="en-US" dirty="0"/>
              <a:t>的样本变成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B14AE-8C40-4E52-A0B9-F92B02E8DFC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5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AC474-F880-853D-047A-212C57640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5D14ED-641B-5B18-FB69-DAB266A7A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F18ED-56F0-95B2-5CBA-A72B0C8B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1C08-4DEB-4AA2-8C65-5513E851CD1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FACC-9F76-E7C8-7C6B-A4D452E0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A8CCC-2BB5-6AD0-0B57-6F69400A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649-037E-452F-8E41-F72AA058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29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12FA2-50F3-4B08-1DF3-F2EF5ECB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28707A-A8B8-68FE-A17B-47B0DFBDC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C37B2-A0AC-FF64-9E9D-4D7DD3E4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1C08-4DEB-4AA2-8C65-5513E851CD1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315CF-1802-08DD-E9E8-00BE67C3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D3E25D-3C11-8094-06D7-E435F78B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649-037E-452F-8E41-F72AA058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3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AF136-1D8F-6BD0-58E7-30CB3E861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B576AE-F3D3-E65A-015A-FABAE7449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74DCD-F396-6207-3D80-4A016B31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1C08-4DEB-4AA2-8C65-5513E851CD1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033E2-9D1D-68BA-2BEA-802291B8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53E10-5F01-D796-CF78-0E432A8C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649-037E-452F-8E41-F72AA058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8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E8D9B-A6FD-4118-D8CD-32D0402E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1FDC2-54A9-2E2A-3113-74C25B9B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686A5-DF54-FC1A-252C-C6B601CF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1C08-4DEB-4AA2-8C65-5513E851CD1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EA7EF-5A69-95C3-1E1E-E830CED5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2B2EA-77BF-30DF-BC03-75F3869A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649-037E-452F-8E41-F72AA058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9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A8B33-590F-9B68-807F-95B1E00A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4C10B3-473F-F1EA-A99F-3755C18CC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FB65E-E88A-A4AF-E618-F6C0120E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1C08-4DEB-4AA2-8C65-5513E851CD1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7D799-CDFC-1A47-C9A9-4BE5AB6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A1B7F-BE63-3256-18E5-808523BE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649-037E-452F-8E41-F72AA058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11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9E97A-2179-96F2-E39F-816DB4A4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49DC7-5762-0981-D882-BC29F5718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C4734C-0B4B-99A8-EF16-785FD3D43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DBC4A9-1577-AAAD-207F-5D1545D3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1C08-4DEB-4AA2-8C65-5513E851CD1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57513-834E-F215-A4B6-CA58A23E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7C5461-EB22-32BA-2809-8F74CCC1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649-037E-452F-8E41-F72AA058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7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A8FDB-F429-1E8A-66A3-73AA5B04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3663E-589A-59E6-744C-DDA4B322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F65F8-EFCC-9CB2-7F44-8A7D0AB30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80A8A5-3CBA-305F-7D98-CC36CBA05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DF3B94-E56F-1BFC-B71A-BB9EBAEA1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DB0379-8374-3B23-8749-A4B0518B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1C08-4DEB-4AA2-8C65-5513E851CD1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FC89BB-4167-184A-50B8-9C6DD692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AD55DA-EEB0-E7E0-6F04-9E1C2F93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649-037E-452F-8E41-F72AA058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8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AADC5-ED90-B531-157D-7FB93BCE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FBC5B1-B4DD-18AF-8426-63E28868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1C08-4DEB-4AA2-8C65-5513E851CD1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138BDB-8788-E4D3-3373-64A9122F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08E4EB-5149-DDE0-EC63-ECA35FAD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649-037E-452F-8E41-F72AA058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462CA-5CF1-729B-EE8B-A8B83E58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1C08-4DEB-4AA2-8C65-5513E851CD1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D5547E-33D7-453A-A8B5-80D27430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F00901-E7E7-287C-BE7D-4A27FCB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649-037E-452F-8E41-F72AA058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3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7BB79-11E8-67CB-DA6A-A43CCB46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69948-51C2-1916-48B9-D6D58FBD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905A2C-AACE-1A55-D60C-4E163D080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0B8E8-C234-4722-1A19-66861E8F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1C08-4DEB-4AA2-8C65-5513E851CD1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151A35-BBC9-8EBD-2AE1-4CD7D181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9AE1A-746D-4CF2-CB9D-0E753C31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649-037E-452F-8E41-F72AA058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9BCD1-EF36-B4B2-2CAF-11D6B6A2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511E58-5353-0B87-7B9E-148DC3334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D70921-8BC4-4890-777E-61BA89063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8C2CD1-B3C7-CDCF-499D-5CEE7CA2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1C08-4DEB-4AA2-8C65-5513E851CD1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F7A81-DF72-DDDA-0660-9284FF4C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6D325F-79F9-319E-D0ED-049C47E2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649-037E-452F-8E41-F72AA058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E156C3-39E1-57E3-69BC-849762F5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85F56-ADA8-E1B1-9F39-6AA5E44F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D635E-2C1E-2FA4-3F59-6CA7238D1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91C08-4DEB-4AA2-8C65-5513E851CD1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3B0CB-04AC-D39B-4E49-076F6D2CD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47545-2F5B-F8E5-455C-86977C645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7649-037E-452F-8E41-F72AA0580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99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E8936-2643-D0A3-9852-D487F04CE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960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Vision-Language Model Enhanced Imbalanced Learning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9B6B57-D2E5-B12A-E1A8-BEA9A24AABA0}"/>
              </a:ext>
            </a:extLst>
          </p:cNvPr>
          <p:cNvSpPr txBox="1"/>
          <p:nvPr/>
        </p:nvSpPr>
        <p:spPr>
          <a:xfrm>
            <a:off x="3757353" y="3931920"/>
            <a:ext cx="452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Zhuo</a:t>
            </a:r>
            <a:r>
              <a:rPr lang="en-US" altLang="zh-CN" dirty="0"/>
              <a:t> Li</a:t>
            </a:r>
          </a:p>
          <a:p>
            <a:pPr algn="ctr"/>
            <a:r>
              <a:rPr lang="en-US" altLang="zh-CN" dirty="0"/>
              <a:t>2023-06-10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54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1D78895-F7B6-37D4-18C5-91D7BE102492}"/>
              </a:ext>
            </a:extLst>
          </p:cNvPr>
          <p:cNvSpPr txBox="1"/>
          <p:nvPr/>
        </p:nvSpPr>
        <p:spPr>
          <a:xfrm>
            <a:off x="0" y="99753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317766A-9923-92DF-BA46-393CB1E0CFB8}"/>
              </a:ext>
            </a:extLst>
          </p:cNvPr>
          <p:cNvGrpSpPr/>
          <p:nvPr/>
        </p:nvGrpSpPr>
        <p:grpSpPr>
          <a:xfrm>
            <a:off x="3059561" y="1577087"/>
            <a:ext cx="1090974" cy="1244570"/>
            <a:chOff x="2787343" y="1504455"/>
            <a:chExt cx="1090974" cy="1244570"/>
          </a:xfrm>
        </p:grpSpPr>
        <p:sp>
          <p:nvSpPr>
            <p:cNvPr id="4" name="矩形: 剪去左右顶角 3">
              <a:extLst>
                <a:ext uri="{FF2B5EF4-FFF2-40B4-BE49-F238E27FC236}">
                  <a16:creationId xmlns:a16="http://schemas.microsoft.com/office/drawing/2014/main" id="{DA0FD3F0-F0F5-59F3-91F3-C12FD5BC8CAF}"/>
                </a:ext>
              </a:extLst>
            </p:cNvPr>
            <p:cNvSpPr/>
            <p:nvPr/>
          </p:nvSpPr>
          <p:spPr>
            <a:xfrm rot="5400000">
              <a:off x="2675860" y="1675846"/>
              <a:ext cx="1244570" cy="901787"/>
            </a:xfrm>
            <a:prstGeom prst="snip2SameRect">
              <a:avLst>
                <a:gd name="adj1" fmla="val 42133"/>
                <a:gd name="adj2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28B5261-032D-BD85-9949-5A7DD4026924}"/>
                </a:ext>
              </a:extLst>
            </p:cNvPr>
            <p:cNvSpPr txBox="1"/>
            <p:nvPr/>
          </p:nvSpPr>
          <p:spPr>
            <a:xfrm>
              <a:off x="2787343" y="1803575"/>
              <a:ext cx="1090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Image </a:t>
              </a:r>
            </a:p>
            <a:p>
              <a:r>
                <a:rPr lang="en-US" altLang="zh-CN" dirty="0"/>
                <a:t>Encoder</a:t>
              </a:r>
              <a:endParaRPr lang="zh-CN" altLang="en-US" dirty="0"/>
            </a:p>
          </p:txBody>
        </p:sp>
      </p:grpSp>
      <p:sp>
        <p:nvSpPr>
          <p:cNvPr id="10" name="矩形: 剪去左右顶角 9">
            <a:extLst>
              <a:ext uri="{FF2B5EF4-FFF2-40B4-BE49-F238E27FC236}">
                <a16:creationId xmlns:a16="http://schemas.microsoft.com/office/drawing/2014/main" id="{DC48BBB4-487B-2556-6B5B-1F75D4D30894}"/>
              </a:ext>
            </a:extLst>
          </p:cNvPr>
          <p:cNvSpPr/>
          <p:nvPr/>
        </p:nvSpPr>
        <p:spPr>
          <a:xfrm rot="5400000">
            <a:off x="8871880" y="353331"/>
            <a:ext cx="523221" cy="348942"/>
          </a:xfrm>
          <a:prstGeom prst="snip2SameRect">
            <a:avLst>
              <a:gd name="adj1" fmla="val 42133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75BAE9-7663-EC1A-4FD4-64C19ED87C8F}"/>
              </a:ext>
            </a:extLst>
          </p:cNvPr>
          <p:cNvSpPr/>
          <p:nvPr/>
        </p:nvSpPr>
        <p:spPr>
          <a:xfrm>
            <a:off x="8905415" y="958544"/>
            <a:ext cx="456149" cy="3216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F4CC3B-4C96-F8C2-FC84-A4F661F56D78}"/>
              </a:ext>
            </a:extLst>
          </p:cNvPr>
          <p:cNvSpPr/>
          <p:nvPr/>
        </p:nvSpPr>
        <p:spPr>
          <a:xfrm>
            <a:off x="1077311" y="1567119"/>
            <a:ext cx="1640662" cy="3753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5241DF-3B77-E22E-719D-9D4635E6605A}"/>
              </a:ext>
            </a:extLst>
          </p:cNvPr>
          <p:cNvSpPr txBox="1"/>
          <p:nvPr/>
        </p:nvSpPr>
        <p:spPr>
          <a:xfrm>
            <a:off x="1014904" y="1566134"/>
            <a:ext cx="1765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Vision Prompts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678CD40-8C32-1EE0-F008-CDB2085B1FE8}"/>
              </a:ext>
            </a:extLst>
          </p:cNvPr>
          <p:cNvGrpSpPr/>
          <p:nvPr/>
        </p:nvGrpSpPr>
        <p:grpSpPr>
          <a:xfrm>
            <a:off x="1128938" y="2284370"/>
            <a:ext cx="1234439" cy="622286"/>
            <a:chOff x="1128938" y="2284370"/>
            <a:chExt cx="1234439" cy="622286"/>
          </a:xfrm>
        </p:grpSpPr>
        <p:sp>
          <p:nvSpPr>
            <p:cNvPr id="17" name="流程图: 多文档 16">
              <a:extLst>
                <a:ext uri="{FF2B5EF4-FFF2-40B4-BE49-F238E27FC236}">
                  <a16:creationId xmlns:a16="http://schemas.microsoft.com/office/drawing/2014/main" id="{502A4071-A7E0-4395-AA35-81F4F5F73796}"/>
                </a:ext>
              </a:extLst>
            </p:cNvPr>
            <p:cNvSpPr/>
            <p:nvPr/>
          </p:nvSpPr>
          <p:spPr>
            <a:xfrm>
              <a:off x="1342432" y="2284370"/>
              <a:ext cx="826113" cy="622286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2D59D8A-F808-2BA2-A318-2F0695B96695}"/>
                </a:ext>
              </a:extLst>
            </p:cNvPr>
            <p:cNvSpPr txBox="1"/>
            <p:nvPr/>
          </p:nvSpPr>
          <p:spPr>
            <a:xfrm>
              <a:off x="1128938" y="2368757"/>
              <a:ext cx="12344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Images</a:t>
              </a:r>
              <a:endParaRPr lang="zh-CN" altLang="en-US" dirty="0"/>
            </a:p>
          </p:txBody>
        </p:sp>
      </p:grpSp>
      <p:sp>
        <p:nvSpPr>
          <p:cNvPr id="21" name="加号 20">
            <a:extLst>
              <a:ext uri="{FF2B5EF4-FFF2-40B4-BE49-F238E27FC236}">
                <a16:creationId xmlns:a16="http://schemas.microsoft.com/office/drawing/2014/main" id="{F0970F97-359E-8EB7-B593-9E06B03A0256}"/>
              </a:ext>
            </a:extLst>
          </p:cNvPr>
          <p:cNvSpPr/>
          <p:nvPr/>
        </p:nvSpPr>
        <p:spPr>
          <a:xfrm>
            <a:off x="1661028" y="1966431"/>
            <a:ext cx="290345" cy="298744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3943F17-EC66-D7F8-B983-5439FBFB6806}"/>
              </a:ext>
            </a:extLst>
          </p:cNvPr>
          <p:cNvSpPr/>
          <p:nvPr/>
        </p:nvSpPr>
        <p:spPr>
          <a:xfrm>
            <a:off x="2535092" y="2115803"/>
            <a:ext cx="290345" cy="25295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9CD430B-6D37-CFE6-CA5E-5793223427A9}"/>
              </a:ext>
            </a:extLst>
          </p:cNvPr>
          <p:cNvGrpSpPr/>
          <p:nvPr/>
        </p:nvGrpSpPr>
        <p:grpSpPr>
          <a:xfrm>
            <a:off x="3059561" y="3497627"/>
            <a:ext cx="1090974" cy="1244570"/>
            <a:chOff x="2787343" y="1504455"/>
            <a:chExt cx="1090974" cy="1244570"/>
          </a:xfrm>
        </p:grpSpPr>
        <p:sp>
          <p:nvSpPr>
            <p:cNvPr id="25" name="矩形: 剪去左右顶角 24">
              <a:extLst>
                <a:ext uri="{FF2B5EF4-FFF2-40B4-BE49-F238E27FC236}">
                  <a16:creationId xmlns:a16="http://schemas.microsoft.com/office/drawing/2014/main" id="{B5237D7B-0363-0DBF-6C48-07884B65E0B2}"/>
                </a:ext>
              </a:extLst>
            </p:cNvPr>
            <p:cNvSpPr/>
            <p:nvPr/>
          </p:nvSpPr>
          <p:spPr>
            <a:xfrm rot="5400000">
              <a:off x="2675860" y="1675846"/>
              <a:ext cx="1244570" cy="901787"/>
            </a:xfrm>
            <a:prstGeom prst="snip2SameRect">
              <a:avLst>
                <a:gd name="adj1" fmla="val 42133"/>
                <a:gd name="adj2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F74034C-B54F-B6B7-9A3C-6EEFB69B1FE8}"/>
                </a:ext>
              </a:extLst>
            </p:cNvPr>
            <p:cNvSpPr txBox="1"/>
            <p:nvPr/>
          </p:nvSpPr>
          <p:spPr>
            <a:xfrm>
              <a:off x="2787343" y="1803575"/>
              <a:ext cx="1090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Text </a:t>
              </a:r>
            </a:p>
            <a:p>
              <a:r>
                <a:rPr lang="en-US" altLang="zh-CN" dirty="0"/>
                <a:t>Encoder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27ACB83-A000-AF72-B4E4-577CA8CFF1FA}"/>
              </a:ext>
            </a:extLst>
          </p:cNvPr>
          <p:cNvGrpSpPr/>
          <p:nvPr/>
        </p:nvGrpSpPr>
        <p:grpSpPr>
          <a:xfrm>
            <a:off x="1128938" y="4204910"/>
            <a:ext cx="1234439" cy="622286"/>
            <a:chOff x="1128938" y="2284370"/>
            <a:chExt cx="1234439" cy="622286"/>
          </a:xfrm>
        </p:grpSpPr>
        <p:sp>
          <p:nvSpPr>
            <p:cNvPr id="30" name="流程图: 多文档 29">
              <a:extLst>
                <a:ext uri="{FF2B5EF4-FFF2-40B4-BE49-F238E27FC236}">
                  <a16:creationId xmlns:a16="http://schemas.microsoft.com/office/drawing/2014/main" id="{6561A09C-9B8D-3B4F-9B9C-9A36916D5F5E}"/>
                </a:ext>
              </a:extLst>
            </p:cNvPr>
            <p:cNvSpPr/>
            <p:nvPr/>
          </p:nvSpPr>
          <p:spPr>
            <a:xfrm>
              <a:off x="1342432" y="2284370"/>
              <a:ext cx="826113" cy="622286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1E1ABB3-9983-6102-2125-402EAEE50239}"/>
                </a:ext>
              </a:extLst>
            </p:cNvPr>
            <p:cNvSpPr txBox="1"/>
            <p:nvPr/>
          </p:nvSpPr>
          <p:spPr>
            <a:xfrm>
              <a:off x="1128938" y="2368757"/>
              <a:ext cx="12344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Texts</a:t>
              </a:r>
              <a:endParaRPr lang="zh-CN" altLang="en-US" dirty="0"/>
            </a:p>
          </p:txBody>
        </p:sp>
      </p:grpSp>
      <p:sp>
        <p:nvSpPr>
          <p:cNvPr id="32" name="加号 31">
            <a:extLst>
              <a:ext uri="{FF2B5EF4-FFF2-40B4-BE49-F238E27FC236}">
                <a16:creationId xmlns:a16="http://schemas.microsoft.com/office/drawing/2014/main" id="{2E41572C-21A0-DFD3-D2FF-7CAC3B39B8C4}"/>
              </a:ext>
            </a:extLst>
          </p:cNvPr>
          <p:cNvSpPr/>
          <p:nvPr/>
        </p:nvSpPr>
        <p:spPr>
          <a:xfrm>
            <a:off x="1661028" y="3886971"/>
            <a:ext cx="290345" cy="298744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6848F4CA-EA87-B019-7CCB-AA0624764607}"/>
              </a:ext>
            </a:extLst>
          </p:cNvPr>
          <p:cNvSpPr/>
          <p:nvPr/>
        </p:nvSpPr>
        <p:spPr>
          <a:xfrm>
            <a:off x="2535092" y="4036343"/>
            <a:ext cx="290345" cy="25295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9E83C34-A876-F0B4-24AE-9A8986906A6F}"/>
              </a:ext>
            </a:extLst>
          </p:cNvPr>
          <p:cNvSpPr txBox="1"/>
          <p:nvPr/>
        </p:nvSpPr>
        <p:spPr>
          <a:xfrm>
            <a:off x="9459311" y="266191"/>
            <a:ext cx="2585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Frozen Pretrained Clip</a:t>
            </a:r>
          </a:p>
          <a:p>
            <a:endParaRPr lang="en-US" altLang="zh-CN" dirty="0"/>
          </a:p>
          <a:p>
            <a:r>
              <a:rPr lang="en-US" altLang="zh-CN" dirty="0"/>
              <a:t>Trainable parameters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44A6F4-FDDC-E3EA-A2AF-BEF2205D6388}"/>
              </a:ext>
            </a:extLst>
          </p:cNvPr>
          <p:cNvSpPr txBox="1"/>
          <p:nvPr/>
        </p:nvSpPr>
        <p:spPr>
          <a:xfrm>
            <a:off x="296392" y="895481"/>
            <a:ext cx="22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Training Phrase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E436E2A-091B-9BF4-1C37-DBCAC3FFEFAA}"/>
              </a:ext>
            </a:extLst>
          </p:cNvPr>
          <p:cNvSpPr txBox="1"/>
          <p:nvPr/>
        </p:nvSpPr>
        <p:spPr>
          <a:xfrm>
            <a:off x="296392" y="5068802"/>
            <a:ext cx="22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Inference Phrase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6B3BA9A-ACBE-CC98-A709-555F07B14848}"/>
              </a:ext>
            </a:extLst>
          </p:cNvPr>
          <p:cNvSpPr txBox="1"/>
          <p:nvPr/>
        </p:nvSpPr>
        <p:spPr>
          <a:xfrm>
            <a:off x="1415742" y="5618830"/>
            <a:ext cx="10528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image encoder  to extract vision features and then classify. Or classifier-free, such like Neural Collapse or OT plan as a classifier?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text encoder to select most similar text as the queries?</a:t>
            </a:r>
            <a:endParaRPr lang="zh-CN" altLang="en-US" dirty="0"/>
          </a:p>
        </p:txBody>
      </p:sp>
      <p:sp>
        <p:nvSpPr>
          <p:cNvPr id="49" name="箭头: 上下 48">
            <a:extLst>
              <a:ext uri="{FF2B5EF4-FFF2-40B4-BE49-F238E27FC236}">
                <a16:creationId xmlns:a16="http://schemas.microsoft.com/office/drawing/2014/main" id="{0B63407D-DDA3-DA46-9CBC-5FA6C4540A8E}"/>
              </a:ext>
            </a:extLst>
          </p:cNvPr>
          <p:cNvSpPr/>
          <p:nvPr/>
        </p:nvSpPr>
        <p:spPr>
          <a:xfrm>
            <a:off x="3342290" y="2947399"/>
            <a:ext cx="233329" cy="46705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2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25E759-1D32-B109-25DC-917DB3A8F52B}"/>
              </a:ext>
            </a:extLst>
          </p:cNvPr>
          <p:cNvSpPr txBox="1"/>
          <p:nvPr/>
        </p:nvSpPr>
        <p:spPr>
          <a:xfrm>
            <a:off x="6306" y="99753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2A2820-483A-4A2B-1CBD-9F22A2734DA8}"/>
              </a:ext>
            </a:extLst>
          </p:cNvPr>
          <p:cNvSpPr txBox="1"/>
          <p:nvPr/>
        </p:nvSpPr>
        <p:spPr>
          <a:xfrm>
            <a:off x="302698" y="895481"/>
            <a:ext cx="476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to model the imbalance?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064712-D73E-268C-DC77-B43FBFB56108}"/>
              </a:ext>
            </a:extLst>
          </p:cNvPr>
          <p:cNvSpPr txBox="1"/>
          <p:nvPr/>
        </p:nvSpPr>
        <p:spPr>
          <a:xfrm>
            <a:off x="1229710" y="1948618"/>
            <a:ext cx="8412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Learning of the prompts. We can design a specific learnable prompt connected with the imbalance. This is also the motivation of prompt learning.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How to use the additional texts to help the imbalanced image learning?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OT as the controller to help build the connection between learning image prompts and text prompts.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Can we expand the neural collapse to two different modal?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51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2C6F-4EEC-32BF-9A32-80EE3521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3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400" dirty="0"/>
              <a:t>06-25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531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759036-29CD-3D39-CEC6-0DF392FAB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6" y="0"/>
            <a:ext cx="6103063" cy="15731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A90611-9457-D324-15F7-7270C4927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012" y="1967054"/>
            <a:ext cx="8191814" cy="399309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9A43CB-F956-7493-1111-B5B2CEC184D1}"/>
              </a:ext>
            </a:extLst>
          </p:cNvPr>
          <p:cNvSpPr txBox="1"/>
          <p:nvPr/>
        </p:nvSpPr>
        <p:spPr>
          <a:xfrm>
            <a:off x="5599912" y="573865"/>
            <a:ext cx="6451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How pretrained visual-language model can enhance long-tailed recognition?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7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DA00551-D845-7572-A453-146D6F30C39B}"/>
              </a:ext>
            </a:extLst>
          </p:cNvPr>
          <p:cNvSpPr txBox="1"/>
          <p:nvPr/>
        </p:nvSpPr>
        <p:spPr>
          <a:xfrm>
            <a:off x="201799" y="264861"/>
            <a:ext cx="944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A.  Further fine tuning on long-tailed dataset.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B7DABA-94AF-AC2F-14FB-56F72C40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1287000"/>
            <a:ext cx="11249025" cy="2562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B3FBC4F-3881-574C-DDB3-6FC2983D2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49" y="3992486"/>
            <a:ext cx="5353050" cy="11811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033A45B-63FF-C228-7E0E-9DF4AA6D263B}"/>
              </a:ext>
            </a:extLst>
          </p:cNvPr>
          <p:cNvSpPr txBox="1"/>
          <p:nvPr/>
        </p:nvSpPr>
        <p:spPr>
          <a:xfrm>
            <a:off x="6987277" y="1505637"/>
            <a:ext cx="131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C2E0AA-E0BC-42C9-06D7-DC659A0CC564}"/>
              </a:ext>
            </a:extLst>
          </p:cNvPr>
          <p:cNvSpPr txBox="1"/>
          <p:nvPr/>
        </p:nvSpPr>
        <p:spPr>
          <a:xfrm>
            <a:off x="6987277" y="2446598"/>
            <a:ext cx="131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21C150A-636A-EE62-F7F9-0ADF6B547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121270"/>
            <a:ext cx="5724525" cy="178117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E846436-1FC9-638A-4731-E53997FC8B8E}"/>
              </a:ext>
            </a:extLst>
          </p:cNvPr>
          <p:cNvSpPr/>
          <p:nvPr/>
        </p:nvSpPr>
        <p:spPr>
          <a:xfrm>
            <a:off x="6444943" y="5011857"/>
            <a:ext cx="5375581" cy="890588"/>
          </a:xfrm>
          <a:prstGeom prst="rect">
            <a:avLst/>
          </a:prstGeom>
          <a:solidFill>
            <a:srgbClr val="FBE5D6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91898B8-E95A-6E96-F06C-5C6CAB164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7332" y="5388095"/>
            <a:ext cx="3305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7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DA00551-D845-7572-A453-146D6F30C39B}"/>
              </a:ext>
            </a:extLst>
          </p:cNvPr>
          <p:cNvSpPr txBox="1"/>
          <p:nvPr/>
        </p:nvSpPr>
        <p:spPr>
          <a:xfrm>
            <a:off x="201799" y="264861"/>
            <a:ext cx="944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B.  Freeze backbone and utilize an linear adapter layer to refine representation.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5458CF-03C3-4D11-1F82-957F6A1EA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1" y="1512904"/>
            <a:ext cx="10117258" cy="26569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4C0C4B-48FD-836E-52F0-26403420E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29" y="4971144"/>
            <a:ext cx="4095750" cy="4373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5E3E73-3673-288A-B18C-64759C2F532B}"/>
              </a:ext>
            </a:extLst>
          </p:cNvPr>
          <p:cNvSpPr txBox="1"/>
          <p:nvPr/>
        </p:nvSpPr>
        <p:spPr>
          <a:xfrm>
            <a:off x="6299901" y="2314167"/>
            <a:ext cx="38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0F5EF5-1F80-5F87-0547-0194CB4561D6}"/>
              </a:ext>
            </a:extLst>
          </p:cNvPr>
          <p:cNvSpPr txBox="1"/>
          <p:nvPr/>
        </p:nvSpPr>
        <p:spPr>
          <a:xfrm>
            <a:off x="1037370" y="4313446"/>
            <a:ext cx="1029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Adapter layer to refine representation on infrequent classes by using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class-balanced sampling strategy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1ADD1A-7CF5-5287-28A9-20896254A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825" y="5470075"/>
            <a:ext cx="3305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96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25E759-1D32-B109-25DC-917DB3A8F52B}"/>
              </a:ext>
            </a:extLst>
          </p:cNvPr>
          <p:cNvSpPr txBox="1"/>
          <p:nvPr/>
        </p:nvSpPr>
        <p:spPr>
          <a:xfrm>
            <a:off x="6306" y="99753"/>
            <a:ext cx="9553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对比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Handcraft prompt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learnable prompt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的区别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7DA21211-B7C9-F0B1-59CA-E1DAC862DE37}"/>
              </a:ext>
            </a:extLst>
          </p:cNvPr>
          <p:cNvGraphicFramePr>
            <a:graphicFrameLocks noGrp="1"/>
          </p:cNvGraphicFramePr>
          <p:nvPr/>
        </p:nvGraphicFramePr>
        <p:xfrm>
          <a:off x="1773796" y="2289912"/>
          <a:ext cx="8644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102">
                  <a:extLst>
                    <a:ext uri="{9D8B030D-6E8A-4147-A177-3AD203B41FA5}">
                      <a16:colId xmlns:a16="http://schemas.microsoft.com/office/drawing/2014/main" val="170753783"/>
                    </a:ext>
                  </a:extLst>
                </a:gridCol>
                <a:gridCol w="2161102">
                  <a:extLst>
                    <a:ext uri="{9D8B030D-6E8A-4147-A177-3AD203B41FA5}">
                      <a16:colId xmlns:a16="http://schemas.microsoft.com/office/drawing/2014/main" val="2930087530"/>
                    </a:ext>
                  </a:extLst>
                </a:gridCol>
                <a:gridCol w="2161102">
                  <a:extLst>
                    <a:ext uri="{9D8B030D-6E8A-4147-A177-3AD203B41FA5}">
                      <a16:colId xmlns:a16="http://schemas.microsoft.com/office/drawing/2014/main" val="2493332184"/>
                    </a:ext>
                  </a:extLst>
                </a:gridCol>
                <a:gridCol w="2161102">
                  <a:extLst>
                    <a:ext uri="{9D8B030D-6E8A-4147-A177-3AD203B41FA5}">
                      <a16:colId xmlns:a16="http://schemas.microsoft.com/office/drawing/2014/main" val="267158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Prompt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Sampler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Top-1 Test Acc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5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Places-LT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9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Places-LT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ClassWise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9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Places-LT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Learnable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0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Places-LT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Learnable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ClassWise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48.97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201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0C44FBF-E3C1-9321-4178-27D5867337A8}"/>
                  </a:ext>
                </a:extLst>
              </p14:cNvPr>
              <p14:cNvContentPartPr/>
              <p14:nvPr/>
            </p14:nvContentPartPr>
            <p14:xfrm>
              <a:off x="3748320" y="2114640"/>
              <a:ext cx="3491640" cy="1991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0C44FBF-E3C1-9321-4178-27D5867337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8960" y="2105280"/>
                <a:ext cx="3510360" cy="20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30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25E759-1D32-B109-25DC-917DB3A8F52B}"/>
              </a:ext>
            </a:extLst>
          </p:cNvPr>
          <p:cNvSpPr txBox="1"/>
          <p:nvPr/>
        </p:nvSpPr>
        <p:spPr>
          <a:xfrm>
            <a:off x="6306" y="99753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finetune CLIP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必要性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7DA21211-B7C9-F0B1-59CA-E1DAC862DE37}"/>
              </a:ext>
            </a:extLst>
          </p:cNvPr>
          <p:cNvGraphicFramePr>
            <a:graphicFrameLocks noGrp="1"/>
          </p:cNvGraphicFramePr>
          <p:nvPr/>
        </p:nvGraphicFramePr>
        <p:xfrm>
          <a:off x="1773796" y="2501900"/>
          <a:ext cx="8644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102">
                  <a:extLst>
                    <a:ext uri="{9D8B030D-6E8A-4147-A177-3AD203B41FA5}">
                      <a16:colId xmlns:a16="http://schemas.microsoft.com/office/drawing/2014/main" val="170753783"/>
                    </a:ext>
                  </a:extLst>
                </a:gridCol>
                <a:gridCol w="2161102">
                  <a:extLst>
                    <a:ext uri="{9D8B030D-6E8A-4147-A177-3AD203B41FA5}">
                      <a16:colId xmlns:a16="http://schemas.microsoft.com/office/drawing/2014/main" val="2930087530"/>
                    </a:ext>
                  </a:extLst>
                </a:gridCol>
                <a:gridCol w="2161102">
                  <a:extLst>
                    <a:ext uri="{9D8B030D-6E8A-4147-A177-3AD203B41FA5}">
                      <a16:colId xmlns:a16="http://schemas.microsoft.com/office/drawing/2014/main" val="2493332184"/>
                    </a:ext>
                  </a:extLst>
                </a:gridCol>
                <a:gridCol w="2161102">
                  <a:extLst>
                    <a:ext uri="{9D8B030D-6E8A-4147-A177-3AD203B41FA5}">
                      <a16:colId xmlns:a16="http://schemas.microsoft.com/office/drawing/2014/main" val="267158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Sampler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Top-1 Test Acc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5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Places-LT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ClassWise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38.80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9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Places-LT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CLIP+Adapter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ClassWise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38.20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9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Places-LT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Phase B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ClassWise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0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201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AF7ED75-3689-72D5-2764-0C93F656D097}"/>
                  </a:ext>
                </a:extLst>
              </p14:cNvPr>
              <p14:cNvContentPartPr/>
              <p14:nvPr/>
            </p14:nvContentPartPr>
            <p14:xfrm>
              <a:off x="1024200" y="824040"/>
              <a:ext cx="6001560" cy="31485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AF7ED75-3689-72D5-2764-0C93F656D0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4840" y="814680"/>
                <a:ext cx="6020280" cy="31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69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25E759-1D32-B109-25DC-917DB3A8F52B}"/>
              </a:ext>
            </a:extLst>
          </p:cNvPr>
          <p:cNvSpPr txBox="1"/>
          <p:nvPr/>
        </p:nvSpPr>
        <p:spPr>
          <a:xfrm>
            <a:off x="6305" y="99753"/>
            <a:ext cx="12278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第二阶段引入多个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后取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，再查询分类结果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7DA21211-B7C9-F0B1-59CA-E1DAC862D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70134"/>
              </p:ext>
            </p:extLst>
          </p:nvPr>
        </p:nvGraphicFramePr>
        <p:xfrm>
          <a:off x="939625" y="2661978"/>
          <a:ext cx="99575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500">
                  <a:extLst>
                    <a:ext uri="{9D8B030D-6E8A-4147-A177-3AD203B41FA5}">
                      <a16:colId xmlns:a16="http://schemas.microsoft.com/office/drawing/2014/main" val="170753783"/>
                    </a:ext>
                  </a:extLst>
                </a:gridCol>
                <a:gridCol w="1369708">
                  <a:extLst>
                    <a:ext uri="{9D8B030D-6E8A-4147-A177-3AD203B41FA5}">
                      <a16:colId xmlns:a16="http://schemas.microsoft.com/office/drawing/2014/main" val="2930087530"/>
                    </a:ext>
                  </a:extLst>
                </a:gridCol>
                <a:gridCol w="1601777">
                  <a:extLst>
                    <a:ext uri="{9D8B030D-6E8A-4147-A177-3AD203B41FA5}">
                      <a16:colId xmlns:a16="http://schemas.microsoft.com/office/drawing/2014/main" val="2493332184"/>
                    </a:ext>
                  </a:extLst>
                </a:gridCol>
                <a:gridCol w="3003015">
                  <a:extLst>
                    <a:ext uri="{9D8B030D-6E8A-4147-A177-3AD203B41FA5}">
                      <a16:colId xmlns:a16="http://schemas.microsoft.com/office/drawing/2014/main" val="3351716639"/>
                    </a:ext>
                  </a:extLst>
                </a:gridCol>
                <a:gridCol w="1991500">
                  <a:extLst>
                    <a:ext uri="{9D8B030D-6E8A-4147-A177-3AD203B41FA5}">
                      <a16:colId xmlns:a16="http://schemas.microsoft.com/office/drawing/2014/main" val="267158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Sampler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Prompt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Top-1 Test Acc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5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Places-LT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Phase B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ClassWise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9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Places-LT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Phase B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ClassWise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 (</a:t>
                      </a:r>
                      <a:r>
                        <a:rPr lang="zh-CN" altLang="en-US" dirty="0"/>
                        <a:t>不训练，直接</a:t>
                      </a:r>
                      <a:r>
                        <a:rPr lang="en-US" altLang="zh-CN" dirty="0"/>
                        <a:t>mean</a:t>
                      </a:r>
                      <a:r>
                        <a:rPr lang="zh-CN" altLang="en-US" dirty="0"/>
                        <a:t>后作为查询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9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0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201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683EC9D-9E91-475A-F484-715AD1ECDACF}"/>
                  </a:ext>
                </a:extLst>
              </p14:cNvPr>
              <p14:cNvContentPartPr/>
              <p14:nvPr/>
            </p14:nvContentPartPr>
            <p14:xfrm>
              <a:off x="3038760" y="690480"/>
              <a:ext cx="6630120" cy="3115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683EC9D-9E91-475A-F484-715AD1ECDA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9400" y="681120"/>
                <a:ext cx="6648840" cy="31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61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25E759-1D32-B109-25DC-917DB3A8F52B}"/>
              </a:ext>
            </a:extLst>
          </p:cNvPr>
          <p:cNvSpPr txBox="1"/>
          <p:nvPr/>
        </p:nvSpPr>
        <p:spPr>
          <a:xfrm>
            <a:off x="6305" y="99753"/>
            <a:ext cx="12278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第二阶段引入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triplet loss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，加强正负样本对之间的约束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7DA21211-B7C9-F0B1-59CA-E1DAC862D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16352"/>
              </p:ext>
            </p:extLst>
          </p:nvPr>
        </p:nvGraphicFramePr>
        <p:xfrm>
          <a:off x="939625" y="2661978"/>
          <a:ext cx="9957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500">
                  <a:extLst>
                    <a:ext uri="{9D8B030D-6E8A-4147-A177-3AD203B41FA5}">
                      <a16:colId xmlns:a16="http://schemas.microsoft.com/office/drawing/2014/main" val="170753783"/>
                    </a:ext>
                  </a:extLst>
                </a:gridCol>
                <a:gridCol w="1369708">
                  <a:extLst>
                    <a:ext uri="{9D8B030D-6E8A-4147-A177-3AD203B41FA5}">
                      <a16:colId xmlns:a16="http://schemas.microsoft.com/office/drawing/2014/main" val="2930087530"/>
                    </a:ext>
                  </a:extLst>
                </a:gridCol>
                <a:gridCol w="1601777">
                  <a:extLst>
                    <a:ext uri="{9D8B030D-6E8A-4147-A177-3AD203B41FA5}">
                      <a16:colId xmlns:a16="http://schemas.microsoft.com/office/drawing/2014/main" val="2493332184"/>
                    </a:ext>
                  </a:extLst>
                </a:gridCol>
                <a:gridCol w="3003015">
                  <a:extLst>
                    <a:ext uri="{9D8B030D-6E8A-4147-A177-3AD203B41FA5}">
                      <a16:colId xmlns:a16="http://schemas.microsoft.com/office/drawing/2014/main" val="3351716639"/>
                    </a:ext>
                  </a:extLst>
                </a:gridCol>
                <a:gridCol w="1991500">
                  <a:extLst>
                    <a:ext uri="{9D8B030D-6E8A-4147-A177-3AD203B41FA5}">
                      <a16:colId xmlns:a16="http://schemas.microsoft.com/office/drawing/2014/main" val="267158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Sampler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Top-1 Test Acc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5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Places-LT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Phase B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ClassWise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InfoLoss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9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Places-LT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Phase B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ClassWise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InfoLoss</a:t>
                      </a:r>
                      <a:r>
                        <a:rPr lang="en-US" altLang="zh-CN" dirty="0"/>
                        <a:t> + </a:t>
                      </a:r>
                      <a:r>
                        <a:rPr lang="en-US" altLang="zh-CN" dirty="0" err="1"/>
                        <a:t>TripletLoss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44.98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9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Places-LT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Phase B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ClassWise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TripletLoss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不收敛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0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201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14936F3-90B3-27A5-DFB6-A2BB0DC65FE3}"/>
                  </a:ext>
                </a:extLst>
              </p14:cNvPr>
              <p14:cNvContentPartPr/>
              <p14:nvPr/>
            </p14:nvContentPartPr>
            <p14:xfrm>
              <a:off x="2981520" y="1600200"/>
              <a:ext cx="6773400" cy="22485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14936F3-90B3-27A5-DFB6-A2BB0DC65F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2160" y="1590840"/>
                <a:ext cx="6792120" cy="22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1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1D78895-F7B6-37D4-18C5-91D7BE102492}"/>
              </a:ext>
            </a:extLst>
          </p:cNvPr>
          <p:cNvSpPr txBox="1"/>
          <p:nvPr/>
        </p:nvSpPr>
        <p:spPr>
          <a:xfrm>
            <a:off x="0" y="99753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C74906-A5E1-3FBB-41DF-A33D5E10144A}"/>
              </a:ext>
            </a:extLst>
          </p:cNvPr>
          <p:cNvSpPr txBox="1"/>
          <p:nvPr/>
        </p:nvSpPr>
        <p:spPr>
          <a:xfrm>
            <a:off x="920420" y="800888"/>
            <a:ext cx="107816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level: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data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data,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distribution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image and text data is also imbalanced.</a:t>
            </a:r>
          </a:p>
          <a:p>
            <a:pPr marL="800100" lvl="1" indent="-34290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level: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 about vision-language model for imbalanced learning demands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heavily training consumption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(Parameters) </a:t>
            </a:r>
          </a:p>
          <a:p>
            <a:pPr marL="800100" lvl="1" indent="-34290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prompt learning can serve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help decrease the needs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full training of the backbone networks. (ResNet50, ResNet152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level: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text data only serves as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supplement to images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explicitly modeling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 imbalance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multi-modal level.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00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25E759-1D32-B109-25DC-917DB3A8F52B}"/>
              </a:ext>
            </a:extLst>
          </p:cNvPr>
          <p:cNvSpPr txBox="1"/>
          <p:nvPr/>
        </p:nvSpPr>
        <p:spPr>
          <a:xfrm>
            <a:off x="6305" y="99753"/>
            <a:ext cx="1154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Visualization	——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分类精度最差的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7E456A-4B27-7A64-BA83-CE36CEA8D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643"/>
            <a:ext cx="12192000" cy="59883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0DEEDE-5E78-2093-5E57-95315F832937}"/>
              </a:ext>
            </a:extLst>
          </p:cNvPr>
          <p:cNvSpPr txBox="1"/>
          <p:nvPr/>
        </p:nvSpPr>
        <p:spPr>
          <a:xfrm>
            <a:off x="4412981" y="2651485"/>
            <a:ext cx="1815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Imbalanced finetuned CLIP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41BBC4-78FA-A9FE-3FA6-8D877EC8E118}"/>
              </a:ext>
            </a:extLst>
          </p:cNvPr>
          <p:cNvSpPr txBox="1"/>
          <p:nvPr/>
        </p:nvSpPr>
        <p:spPr>
          <a:xfrm>
            <a:off x="6381890" y="5798989"/>
            <a:ext cx="181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Vanilla CLIP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75AD05C-AF1F-E7D1-17CB-67E8941295F1}"/>
                  </a:ext>
                </a:extLst>
              </p14:cNvPr>
              <p14:cNvContentPartPr/>
              <p14:nvPr/>
            </p14:nvContentPartPr>
            <p14:xfrm>
              <a:off x="5348880" y="0"/>
              <a:ext cx="5763240" cy="65156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75AD05C-AF1F-E7D1-17CB-67E8941295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9520" y="-9360"/>
                <a:ext cx="578196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4737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1364E4B-7045-BC90-030B-5DA0778D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7530"/>
            <a:ext cx="6130262" cy="32604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CC6C79-00E1-2AC2-071A-737439434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333" y="0"/>
            <a:ext cx="6837667" cy="36442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4460F5A-CF38-4CCA-F546-F6EDB2DD53DB}"/>
              </a:ext>
            </a:extLst>
          </p:cNvPr>
          <p:cNvSpPr txBox="1"/>
          <p:nvPr/>
        </p:nvSpPr>
        <p:spPr>
          <a:xfrm>
            <a:off x="170268" y="1103586"/>
            <a:ext cx="5070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Logits </a:t>
            </a:r>
            <a:r>
              <a:rPr lang="zh-CN" altLang="en-US" dirty="0"/>
              <a:t>分布。</a:t>
            </a:r>
            <a:endParaRPr lang="en-US" altLang="zh-CN" dirty="0"/>
          </a:p>
          <a:p>
            <a:r>
              <a:rPr lang="zh-CN" altLang="en-US" dirty="0"/>
              <a:t>下面是图像的</a:t>
            </a:r>
            <a:r>
              <a:rPr lang="en-US" altLang="zh-CN" dirty="0"/>
              <a:t>feature</a:t>
            </a:r>
            <a:r>
              <a:rPr lang="zh-CN" altLang="en-US" dirty="0"/>
              <a:t>分布，上面是</a:t>
            </a:r>
            <a:r>
              <a:rPr lang="en-US" altLang="zh-CN" dirty="0"/>
              <a:t>logits</a:t>
            </a:r>
            <a:r>
              <a:rPr lang="zh-CN" altLang="en-US" dirty="0"/>
              <a:t>的分布。</a:t>
            </a:r>
            <a:r>
              <a:rPr lang="en-US" altLang="zh-CN" dirty="0"/>
              <a:t>Logits</a:t>
            </a:r>
            <a:r>
              <a:rPr lang="zh-CN" altLang="en-US" dirty="0"/>
              <a:t>是</a:t>
            </a:r>
            <a:r>
              <a:rPr lang="en-US" altLang="zh-CN" dirty="0"/>
              <a:t>features * </a:t>
            </a:r>
            <a:r>
              <a:rPr lang="en-US" altLang="zh-CN" dirty="0" err="1"/>
              <a:t>text.T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CD5179-AFC7-D102-659A-74D5E015E8EB}"/>
              </a:ext>
            </a:extLst>
          </p:cNvPr>
          <p:cNvSpPr txBox="1"/>
          <p:nvPr/>
        </p:nvSpPr>
        <p:spPr>
          <a:xfrm>
            <a:off x="6691937" y="4705481"/>
            <a:ext cx="507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Logits</a:t>
            </a:r>
            <a:r>
              <a:rPr lang="zh-CN" altLang="en-US" dirty="0"/>
              <a:t> 表现出更糟糕的不同类之间的纠缠现象。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968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8EAF9B7-9522-32EB-9686-A2BCE98A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6113"/>
            <a:ext cx="12192000" cy="60198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CB25458-161C-00A2-ED37-033A5996CD44}"/>
              </a:ext>
            </a:extLst>
          </p:cNvPr>
          <p:cNvSpPr txBox="1"/>
          <p:nvPr/>
        </p:nvSpPr>
        <p:spPr>
          <a:xfrm>
            <a:off x="6305" y="99753"/>
            <a:ext cx="1154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Visualization	——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训练样本数量最少的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AA304A-8DFF-F5D3-74AE-89336B4E5FF1}"/>
              </a:ext>
            </a:extLst>
          </p:cNvPr>
          <p:cNvSpPr txBox="1"/>
          <p:nvPr/>
        </p:nvSpPr>
        <p:spPr>
          <a:xfrm>
            <a:off x="270385" y="1417286"/>
            <a:ext cx="507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上面是标签的分布。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下左是图像特征的分布，下右是</a:t>
            </a:r>
            <a:r>
              <a:rPr lang="en-US" altLang="zh-CN" dirty="0">
                <a:solidFill>
                  <a:srgbClr val="FF0000"/>
                </a:solidFill>
              </a:rPr>
              <a:t>logits</a:t>
            </a:r>
            <a:r>
              <a:rPr lang="zh-CN" altLang="en-US" dirty="0">
                <a:solidFill>
                  <a:srgbClr val="FF0000"/>
                </a:solidFill>
              </a:rPr>
              <a:t>的分布</a:t>
            </a:r>
          </a:p>
        </p:txBody>
      </p:sp>
    </p:spTree>
    <p:extLst>
      <p:ext uri="{BB962C8B-B14F-4D97-AF65-F5344CB8AC3E}">
        <p14:creationId xmlns:p14="http://schemas.microsoft.com/office/powerpoint/2010/main" val="423909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1D78895-F7B6-37D4-18C5-91D7BE102492}"/>
              </a:ext>
            </a:extLst>
          </p:cNvPr>
          <p:cNvSpPr txBox="1"/>
          <p:nvPr/>
        </p:nvSpPr>
        <p:spPr>
          <a:xfrm>
            <a:off x="0" y="99753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——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PlacesLT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484C07-2507-618F-6B8A-A3B4F654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099"/>
            <a:ext cx="12192000" cy="61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0B825B-82FD-A7A3-E210-42728DF6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9" y="592078"/>
            <a:ext cx="10899933" cy="62659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506999B-931A-1C50-9F5A-55932A8855B6}"/>
              </a:ext>
            </a:extLst>
          </p:cNvPr>
          <p:cNvSpPr txBox="1"/>
          <p:nvPr/>
        </p:nvSpPr>
        <p:spPr>
          <a:xfrm>
            <a:off x="0" y="99753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——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PlacesLT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3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151F81-AAEB-1A14-7992-322B2C52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2" y="751124"/>
            <a:ext cx="11047615" cy="610687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FDD0CA7-371A-9697-DA47-EE0C62D1EF63}"/>
              </a:ext>
            </a:extLst>
          </p:cNvPr>
          <p:cNvSpPr txBox="1"/>
          <p:nvPr/>
        </p:nvSpPr>
        <p:spPr>
          <a:xfrm>
            <a:off x="0" y="99753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——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PlacesLT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4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973290-5F43-8BFD-ECE1-D1DF6C7CA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9" y="594354"/>
            <a:ext cx="11155702" cy="56692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96EDE5-E82B-21ED-0B35-4679D46DB06C}"/>
              </a:ext>
            </a:extLst>
          </p:cNvPr>
          <p:cNvSpPr txBox="1"/>
          <p:nvPr/>
        </p:nvSpPr>
        <p:spPr>
          <a:xfrm>
            <a:off x="0" y="99753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——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PlacesLT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5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1D78895-F7B6-37D4-18C5-91D7BE102492}"/>
              </a:ext>
            </a:extLst>
          </p:cNvPr>
          <p:cNvSpPr txBox="1"/>
          <p:nvPr/>
        </p:nvSpPr>
        <p:spPr>
          <a:xfrm>
            <a:off x="0" y="99753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7DD725-EA5F-CAC8-CAEE-AB2C8CFA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52" y="2397496"/>
            <a:ext cx="10443079" cy="44605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1467F9A-14F6-636F-75B1-692C91463722}"/>
              </a:ext>
            </a:extLst>
          </p:cNvPr>
          <p:cNvSpPr txBox="1"/>
          <p:nvPr/>
        </p:nvSpPr>
        <p:spPr>
          <a:xfrm>
            <a:off x="4742028" y="838726"/>
            <a:ext cx="398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Long-tail Vision Prompt Tuning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71317B-810C-E0D6-BA72-9251FA044660}"/>
              </a:ext>
            </a:extLst>
          </p:cNvPr>
          <p:cNvSpPr txBox="1"/>
          <p:nvPr/>
        </p:nvSpPr>
        <p:spPr>
          <a:xfrm>
            <a:off x="1090974" y="1551327"/>
            <a:ext cx="1050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 the pretrained backbone and optimize the trainable prompts to save training consumption.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1D78895-F7B6-37D4-18C5-91D7BE102492}"/>
              </a:ext>
            </a:extLst>
          </p:cNvPr>
          <p:cNvSpPr txBox="1"/>
          <p:nvPr/>
        </p:nvSpPr>
        <p:spPr>
          <a:xfrm>
            <a:off x="0" y="99753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A3FC38-7F74-B586-561E-5177B0D9C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" y="2843733"/>
            <a:ext cx="12122634" cy="40142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8B569A-577A-5458-796F-6EFE08B5BE2D}"/>
              </a:ext>
            </a:extLst>
          </p:cNvPr>
          <p:cNvSpPr txBox="1"/>
          <p:nvPr/>
        </p:nvSpPr>
        <p:spPr>
          <a:xfrm>
            <a:off x="3682826" y="998503"/>
            <a:ext cx="6419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 based language-vision model pretraining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99D092-FB9D-A242-D376-B474CE075E6C}"/>
              </a:ext>
            </a:extLst>
          </p:cNvPr>
          <p:cNvSpPr txBox="1"/>
          <p:nvPr/>
        </p:nvSpPr>
        <p:spPr>
          <a:xfrm>
            <a:off x="1109892" y="1444121"/>
            <a:ext cx="920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the local low vision features and multiple prompts as the samplings of two discrete distribution.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8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1D78895-F7B6-37D4-18C5-91D7BE102492}"/>
              </a:ext>
            </a:extLst>
          </p:cNvPr>
          <p:cNvSpPr txBox="1"/>
          <p:nvPr/>
        </p:nvSpPr>
        <p:spPr>
          <a:xfrm>
            <a:off x="0" y="99753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34B18B-9885-9875-C848-807C8938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80" y="2111067"/>
            <a:ext cx="8965565" cy="474693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6CE699-B571-9AAE-7D3E-FCB087FB742C}"/>
              </a:ext>
            </a:extLst>
          </p:cNvPr>
          <p:cNvSpPr txBox="1"/>
          <p:nvPr/>
        </p:nvSpPr>
        <p:spPr>
          <a:xfrm>
            <a:off x="1744951" y="1102112"/>
            <a:ext cx="920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Class-wise vision and language pretraining for imbalanced classification.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07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14494</TotalTime>
  <Words>846</Words>
  <Application>Microsoft Office PowerPoint</Application>
  <PresentationFormat>宽屏</PresentationFormat>
  <Paragraphs>178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Times New Roman</vt:lpstr>
      <vt:lpstr>Office 主题​​</vt:lpstr>
      <vt:lpstr>Vision-Language Model Enhanced Imbalanced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06-25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Vision-Language Model Enhanced Imbalanced Learning</dc:title>
  <dc:creator>李 卓</dc:creator>
  <cp:lastModifiedBy>李 卓</cp:lastModifiedBy>
  <cp:revision>79</cp:revision>
  <dcterms:created xsi:type="dcterms:W3CDTF">2023-06-05T05:55:21Z</dcterms:created>
  <dcterms:modified xsi:type="dcterms:W3CDTF">2023-06-27T07:49:58Z</dcterms:modified>
</cp:coreProperties>
</file>