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12"/>
  </p:notesMasterIdLst>
  <p:sldIdLst>
    <p:sldId id="297" r:id="rId4"/>
    <p:sldId id="330" r:id="rId5"/>
    <p:sldId id="350" r:id="rId6"/>
    <p:sldId id="368" r:id="rId7"/>
    <p:sldId id="369" r:id="rId8"/>
    <p:sldId id="371" r:id="rId9"/>
    <p:sldId id="370" r:id="rId10"/>
    <p:sldId id="33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iruiren(任海瑞)" initials="h" lastIdx="1" clrIdx="0">
    <p:extLst>
      <p:ext uri="{19B8F6BF-5375-455C-9EA6-DF929625EA0E}">
        <p15:presenceInfo xmlns:p15="http://schemas.microsoft.com/office/powerpoint/2012/main" userId="S-1-5-21-1333135361-625243220-14044502-12527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479"/>
    <a:srgbClr val="F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85996-CD2A-416B-ABD1-7A40970EEEB9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9F7A5-B58E-4272-A793-D4760DC37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290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AFA8E-338E-498F-8E65-FC4FB8D86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9C9223-2F88-493D-A8A1-70215094E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41"/>
            <a:ext cx="9144000" cy="165576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FFD33E-AED8-4404-AFAD-785FFB2A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5D62-AFEF-4DFC-BAD1-C37D77E8F787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F8B88-567A-49C2-8EE7-B5C1D10C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45ACBC-D77E-489E-BC13-C29E15F9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6E3-127D-436F-8CF1-CCE310615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45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15B28-E729-488B-879F-916AD8B8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96B2C0-203D-46AE-BF4D-E217CB37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09D3C2-04A7-4320-A6CC-B0024058B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5D62-AFEF-4DFC-BAD1-C37D77E8F787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60FB8A-4D4E-4193-8DD0-84083523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A6B10C-1718-4E7F-BF61-A0D02DC7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6E3-127D-436F-8CF1-CCE310615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6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5405B2-EB92-4ADF-A4A7-34C5254F8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33"/>
            <a:ext cx="2628900" cy="58118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A9E7E4-6956-425C-A4E2-61122F37B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33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A5A759-77F6-4D16-8A1C-F40FE2D1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5D62-AFEF-4DFC-BAD1-C37D77E8F787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0C6455-6324-4C92-932E-67C114AA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7CF20D-42A4-4312-8A8A-3491D03E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6E3-127D-436F-8CF1-CCE310615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569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AA0AC5B-E0C3-4ECA-825D-CCA2BE843546}"/>
              </a:ext>
            </a:extLst>
          </p:cNvPr>
          <p:cNvCxnSpPr/>
          <p:nvPr/>
        </p:nvCxnSpPr>
        <p:spPr>
          <a:xfrm flipV="1">
            <a:off x="93683" y="494961"/>
            <a:ext cx="12004645" cy="67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50522F9-21D5-42AF-862A-9FD78BDCFDA4}"/>
              </a:ext>
            </a:extLst>
          </p:cNvPr>
          <p:cNvCxnSpPr/>
          <p:nvPr userDrawn="1"/>
        </p:nvCxnSpPr>
        <p:spPr>
          <a:xfrm flipV="1">
            <a:off x="93683" y="494961"/>
            <a:ext cx="12004645" cy="67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09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A481C-50E2-4E9D-A97E-336FE061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4341BA-CA21-434E-B72D-52CD41865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55BCD-CCD1-4E76-867F-333C467CC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AC01-3B65-4E1C-BBF1-843074847619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A0CD9-B3FC-451F-991C-302B14ED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1863A7-32C0-4086-A650-16958D7D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B9E3-F4B7-45E9-AF51-653F0D114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349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95C09-B313-4505-8F8A-E21C98181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52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536B19-FBF4-4460-B319-00A586E6C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5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1CE2A-E9B9-420D-A01C-8F869580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AC01-3B65-4E1C-BBF1-843074847619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91852B-4791-4F17-AB9D-6E85C696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1370B0-8A0C-4700-98B8-022BA5CBC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B9E3-F4B7-45E9-AF51-653F0D114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024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53A43-258E-47F2-9C03-BE5C51BD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B62AF5-DCEE-4576-8626-3C61DE7A7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3" y="1825634"/>
            <a:ext cx="5181601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9CA674-8D8C-4229-9B66-FDF4A66FA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4" y="1825634"/>
            <a:ext cx="5181601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D88E04-1C10-4560-90DD-7DCC4BBD7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AC01-3B65-4E1C-BBF1-843074847619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E72C7D-9B16-41D7-987C-B3D2B9D6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F65775-D503-4DC0-9992-4C5E9B91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B9E3-F4B7-45E9-AF51-653F0D114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292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A35E2-94EA-4F90-889C-EBE6C9A2C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8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684668-79A3-40B7-89E3-998793B3B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8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C02C97-6B2D-405E-B21C-C9E360236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9"/>
            <a:ext cx="5157788" cy="36845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09823F-B730-4564-9DD9-5FB57239A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7BF621-2C2E-48AB-8FC0-D676EE4ED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9"/>
            <a:ext cx="5183188" cy="36845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454061-7C4F-4924-BAA4-BDE27171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AC01-3B65-4E1C-BBF1-843074847619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F5C9A9-4FDB-4738-8E89-D3AF4014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B6C3DB-C185-466C-9DC6-B01733B4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B9E3-F4B7-45E9-AF51-653F0D114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556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9F6F6-40DF-4997-9965-42C9DA77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1566C1-D5B6-487E-AF17-D63874EA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AC01-3B65-4E1C-BBF1-843074847619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A97184-2819-474A-8FDD-DBB1DAA72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10B823-F414-44BB-AD58-68002E8C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B9E3-F4B7-45E9-AF51-653F0D114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503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C4CD9C-1D68-45E1-9B7B-B43E2181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AC01-3B65-4E1C-BBF1-843074847619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2CABDF-9799-4B39-80C7-05EA743B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B745C-F373-446D-8FEE-D784EBB7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B9E3-F4B7-45E9-AF51-653F0D114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909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956A8-D2D8-404E-9433-83E66B2FE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7" y="457200"/>
            <a:ext cx="3932237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62062F-48A6-42C4-BF3F-FAC8B0A4C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34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736F60-C5D3-4795-BD39-07D21C976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7" y="2057413"/>
            <a:ext cx="3932237" cy="38115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0B1EF0-3F52-483B-8DEB-BA9D71080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AC01-3B65-4E1C-BBF1-843074847619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CBED3F-0C7A-47CD-8C4B-93E29176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178536-E8B9-4FE9-8328-67A97BEF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B9E3-F4B7-45E9-AF51-653F0D114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82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D88FF-6BC2-4057-8CC7-F8887231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DD5BBA-797C-45EB-A688-FC731F87E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00E1D-2339-4840-BCD2-F81F3AE0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5D62-AFEF-4DFC-BAD1-C37D77E8F787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69B4B2-562C-4843-B744-2A205D01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863080-41D5-42A0-925B-1B02BA7D2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6E3-127D-436F-8CF1-CCE310615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8059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E000C-DA9A-4163-A8C0-03AE79D6E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7" y="457200"/>
            <a:ext cx="3932237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EF48CB-3E70-46C3-9E1A-47F7BFDDC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34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34361D-7B4D-460E-88D2-132A19AE1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7" y="2057413"/>
            <a:ext cx="3932237" cy="38115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A411A9-DC3F-4E63-817A-F095A9CF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AC01-3B65-4E1C-BBF1-843074847619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C150BB-E9F3-49C6-A7F7-324B5845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D91F73-B34F-4B5C-BB97-53B95578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B9E3-F4B7-45E9-AF51-653F0D114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4493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5A81D-F375-4251-BD80-0F9397A2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87B5B3-00AE-4B59-BEFB-74E18AFEF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2DA867-B9CB-4157-9DB2-E1BD538AC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AC01-3B65-4E1C-BBF1-843074847619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68454-94F2-4017-B4D1-54E7D83D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D1976B-6110-4FA3-B8FF-D608DA1C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B9E3-F4B7-45E9-AF51-653F0D114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0760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8D7349-EEC0-4E17-8DBD-7FBD88EE1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33"/>
            <a:ext cx="2628900" cy="58118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EBDB11-8902-4835-BF79-6E229D38C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33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660DBC-CD19-4D1C-B88D-3C14CB5A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AC01-3B65-4E1C-BBF1-843074847619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C43CED-3D43-4D84-AAD0-3B93393E4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A59CFD-E889-4BB6-80F0-354DA63F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B9E3-F4B7-45E9-AF51-653F0D114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4080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AA0AC5B-E0C3-4ECA-825D-CCA2BE843546}"/>
              </a:ext>
            </a:extLst>
          </p:cNvPr>
          <p:cNvCxnSpPr/>
          <p:nvPr userDrawn="1"/>
        </p:nvCxnSpPr>
        <p:spPr>
          <a:xfrm flipV="1">
            <a:off x="93683" y="494961"/>
            <a:ext cx="12004645" cy="67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691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AFA8E-338E-498F-8E65-FC4FB8D86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9C9223-2F88-493D-A8A1-70215094E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41"/>
            <a:ext cx="9144000" cy="165576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FFD33E-AED8-4404-AFAD-785FFB2A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5D62-AFEF-4DFC-BAD1-C37D77E8F787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F8B88-567A-49C2-8EE7-B5C1D10C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45ACBC-D77E-489E-BC13-C29E15F9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6E3-127D-436F-8CF1-CCE310615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3262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D88FF-6BC2-4057-8CC7-F8887231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DD5BBA-797C-45EB-A688-FC731F87E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00E1D-2339-4840-BCD2-F81F3AE0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5D62-AFEF-4DFC-BAD1-C37D77E8F787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69B4B2-562C-4843-B744-2A205D01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863080-41D5-42A0-925B-1B02BA7D2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6E3-127D-436F-8CF1-CCE310615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4185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CDB71-76CD-40C3-BF18-44FE895E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52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C7F7C5-AA19-41A1-9210-F6DD3A6C9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5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F9E33-AA57-4998-BD9D-A84D17412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5D62-AFEF-4DFC-BAD1-C37D77E8F787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B8B530-E810-4F79-8F9F-40BBFB5E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12BB7C-30D7-404C-A023-B0504D42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6E3-127D-436F-8CF1-CCE310615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8219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61B11-8F6F-4455-8577-BE0C80AF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FEBFC-CBF7-43F0-A95D-6532655F5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3" y="1825634"/>
            <a:ext cx="5181601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2E99C0-E31A-4F8D-9926-512B22BBC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4" y="1825634"/>
            <a:ext cx="5181601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FE66A9-1A39-4A41-9EB3-E34131CB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5D62-AFEF-4DFC-BAD1-C37D77E8F787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8113B7-BB6C-4DEC-8C27-FDFEFD4C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6E6558-2325-4A23-A30E-965A4050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6E3-127D-436F-8CF1-CCE310615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4522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3BFE8-FA08-4AD6-9CBC-21FD3748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8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0699BE-832B-4386-BD10-819CC5A53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8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671E56-0011-429E-B604-3DA07FD2B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9"/>
            <a:ext cx="5157788" cy="36845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250E07-8BCC-4F13-92C1-EBCF8E08C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12AC23-4642-4B7A-A640-C66CEDE63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9"/>
            <a:ext cx="5183188" cy="36845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A24A4E-8478-449C-B260-11E25FD5A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5D62-AFEF-4DFC-BAD1-C37D77E8F787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5BCD5E-34FD-4CA1-B2AD-D1E28A1C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C04357-2DCE-4C3F-89E6-7BCB1603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6E3-127D-436F-8CF1-CCE310615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2089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F7A3D-7D78-4B77-AEF2-7A413C4E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564A08-C28A-493D-94DF-8EF86A02C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5D62-AFEF-4DFC-BAD1-C37D77E8F787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777C01-2C34-47D9-BAC7-B3DC7839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768076-872B-458A-B2E7-1DA0511F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6E3-127D-436F-8CF1-CCE310615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60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CDB71-76CD-40C3-BF18-44FE895E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52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C7F7C5-AA19-41A1-9210-F6DD3A6C9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5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F9E33-AA57-4998-BD9D-A84D17412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5D62-AFEF-4DFC-BAD1-C37D77E8F787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B8B530-E810-4F79-8F9F-40BBFB5E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12BB7C-30D7-404C-A023-B0504D42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6E3-127D-436F-8CF1-CCE310615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0642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555F67-42F1-456E-B06B-25A94B15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5D62-AFEF-4DFC-BAD1-C37D77E8F787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5EC337-776C-4706-A16A-95219C02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CF0FAD-CE73-4C14-8F0C-DB6D4AFD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6E3-127D-436F-8CF1-CCE310615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7130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3D3CA-2D4B-4871-9C93-BF95126B7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7" y="457200"/>
            <a:ext cx="3932237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54E97-E13C-41DC-9460-F556E430B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34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A19DB0-4075-42D5-85D7-63CAC19A3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7" y="2057413"/>
            <a:ext cx="3932237" cy="38115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E3C369-1439-47AF-B4D5-4BF00AFA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5D62-AFEF-4DFC-BAD1-C37D77E8F787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C128F4-2971-4358-8C29-1C35A3D8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44267D-3AC7-4B5D-8EE6-63FEAF73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6E3-127D-436F-8CF1-CCE310615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380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12D0E-F81C-4E95-B73F-2F298BA37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7" y="457200"/>
            <a:ext cx="3932237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0730A2-5DD6-4C4F-A5B2-DEC6A9CEE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34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666F2C-8BC6-47D8-888A-52EF696DC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7" y="2057413"/>
            <a:ext cx="3932237" cy="38115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E6804F-FE5C-4275-A923-8702AF50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5D62-AFEF-4DFC-BAD1-C37D77E8F787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F60731-6A64-4328-B8D9-A4964556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22322C-0F38-4B39-8D72-BC788DE4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6E3-127D-436F-8CF1-CCE310615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6633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15B28-E729-488B-879F-916AD8B8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96B2C0-203D-46AE-BF4D-E217CB37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09D3C2-04A7-4320-A6CC-B0024058B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5D62-AFEF-4DFC-BAD1-C37D77E8F787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60FB8A-4D4E-4193-8DD0-84083523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A6B10C-1718-4E7F-BF61-A0D02DC7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6E3-127D-436F-8CF1-CCE310615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1128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5405B2-EB92-4ADF-A4A7-34C5254F8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33"/>
            <a:ext cx="2628900" cy="58118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A9E7E4-6956-425C-A4E2-61122F37B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33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A5A759-77F6-4D16-8A1C-F40FE2D1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5D62-AFEF-4DFC-BAD1-C37D77E8F787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0C6455-6324-4C92-932E-67C114AA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7CF20D-42A4-4312-8A8A-3491D03E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6E3-127D-436F-8CF1-CCE310615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85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61B11-8F6F-4455-8577-BE0C80AF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FEBFC-CBF7-43F0-A95D-6532655F5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3" y="1825634"/>
            <a:ext cx="5181601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2E99C0-E31A-4F8D-9926-512B22BBC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4" y="1825634"/>
            <a:ext cx="5181601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FE66A9-1A39-4A41-9EB3-E34131CB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5D62-AFEF-4DFC-BAD1-C37D77E8F787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8113B7-BB6C-4DEC-8C27-FDFEFD4C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6E6558-2325-4A23-A30E-965A4050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6E3-127D-436F-8CF1-CCE310615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03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3BFE8-FA08-4AD6-9CBC-21FD3748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8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0699BE-832B-4386-BD10-819CC5A53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8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671E56-0011-429E-B604-3DA07FD2B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9"/>
            <a:ext cx="5157788" cy="36845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250E07-8BCC-4F13-92C1-EBCF8E08C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12AC23-4642-4B7A-A640-C66CEDE63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9"/>
            <a:ext cx="5183188" cy="36845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A24A4E-8478-449C-B260-11E25FD5A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5D62-AFEF-4DFC-BAD1-C37D77E8F787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5BCD5E-34FD-4CA1-B2AD-D1E28A1C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C04357-2DCE-4C3F-89E6-7BCB1603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6E3-127D-436F-8CF1-CCE310615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91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F7A3D-7D78-4B77-AEF2-7A413C4E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564A08-C28A-493D-94DF-8EF86A02C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5D62-AFEF-4DFC-BAD1-C37D77E8F787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777C01-2C34-47D9-BAC7-B3DC7839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768076-872B-458A-B2E7-1DA0511F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6E3-127D-436F-8CF1-CCE310615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95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555F67-42F1-456E-B06B-25A94B15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5D62-AFEF-4DFC-BAD1-C37D77E8F787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5EC337-776C-4706-A16A-95219C02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CF0FAD-CE73-4C14-8F0C-DB6D4AFD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6E3-127D-436F-8CF1-CCE310615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35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3D3CA-2D4B-4871-9C93-BF95126B7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7" y="457200"/>
            <a:ext cx="3932237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54E97-E13C-41DC-9460-F556E430B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34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A19DB0-4075-42D5-85D7-63CAC19A3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7" y="2057413"/>
            <a:ext cx="3932237" cy="38115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E3C369-1439-47AF-B4D5-4BF00AFA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5D62-AFEF-4DFC-BAD1-C37D77E8F787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C128F4-2971-4358-8C29-1C35A3D8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44267D-3AC7-4B5D-8EE6-63FEAF73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6E3-127D-436F-8CF1-CCE310615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28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12D0E-F81C-4E95-B73F-2F298BA37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7" y="457200"/>
            <a:ext cx="3932237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0730A2-5DD6-4C4F-A5B2-DEC6A9CEE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34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666F2C-8BC6-47D8-888A-52EF696DC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7" y="2057413"/>
            <a:ext cx="3932237" cy="38115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E6804F-FE5C-4275-A923-8702AF50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5D62-AFEF-4DFC-BAD1-C37D77E8F787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F60731-6A64-4328-B8D9-A4964556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22322C-0F38-4B39-8D72-BC788DE4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76E3-127D-436F-8CF1-CCE310615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94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042436-3143-405C-8BFA-04762747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71E57F-E6DD-4A94-864F-2A2DC937E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34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D3B1C-5F6A-4A1A-A16B-D130F3EB0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7" y="6356358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A5D62-AFEF-4DFC-BAD1-C37D77E8F787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EE9A2-3B28-477C-A789-9CDF819CE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246643-3243-4E3A-879D-C9225CFAD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6" y="6356358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476E3-127D-436F-8CF1-CCE310615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09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119E5C-7B53-4A20-81C2-B35BF33C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FEC327-E058-4BA0-BB1F-371CE2539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34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D8232B-EBE0-4DE3-9332-1B9C60E22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7" y="6356358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DAC01-3B65-4E1C-BBF1-843074847619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FAF12A-943D-43C7-BC9E-8924E2FD5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B6953-37FB-437B-8D1C-20D9B69C2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6" y="6356358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DB9E3-F4B7-45E9-AF51-653F0D114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14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042436-3143-405C-8BFA-04762747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71E57F-E6DD-4A94-864F-2A2DC937E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34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D3B1C-5F6A-4A1A-A16B-D130F3EB0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7" y="6356358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A5D62-AFEF-4DFC-BAD1-C37D77E8F787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EE9A2-3B28-477C-A789-9CDF819CE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246643-3243-4E3A-879D-C9225CFAD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6" y="6356358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476E3-127D-436F-8CF1-CCE3106153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97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>
            <a:extLst>
              <a:ext uri="{FF2B5EF4-FFF2-40B4-BE49-F238E27FC236}">
                <a16:creationId xmlns:a16="http://schemas.microsoft.com/office/drawing/2014/main" id="{2999869B-65E9-4061-B62D-0AC28BA76E37}"/>
              </a:ext>
            </a:extLst>
          </p:cNvPr>
          <p:cNvSpPr txBox="1"/>
          <p:nvPr/>
        </p:nvSpPr>
        <p:spPr>
          <a:xfrm>
            <a:off x="2355851" y="2909210"/>
            <a:ext cx="7219949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Mitigating dataset bias by using per-sample gradient</a:t>
            </a:r>
          </a:p>
        </p:txBody>
      </p:sp>
    </p:spTree>
    <p:extLst>
      <p:ext uri="{BB962C8B-B14F-4D97-AF65-F5344CB8AC3E}">
        <p14:creationId xmlns:p14="http://schemas.microsoft.com/office/powerpoint/2010/main" val="358982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4ED5A64A-DEAC-064C-7FC2-21403CFFB801}"/>
              </a:ext>
            </a:extLst>
          </p:cNvPr>
          <p:cNvSpPr txBox="1">
            <a:spLocks/>
          </p:cNvSpPr>
          <p:nvPr/>
        </p:nvSpPr>
        <p:spPr>
          <a:xfrm>
            <a:off x="-1" y="47632"/>
            <a:ext cx="11648049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</a:rPr>
              <a:t>Mitigating dataset bias by using per-sample gradient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D35A0C-A3E3-4DC8-D57F-DA61B387B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492" y="2626981"/>
            <a:ext cx="4620001" cy="345598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BC2EA28-26CC-B355-7F56-1A8B8DAC653E}"/>
              </a:ext>
            </a:extLst>
          </p:cNvPr>
          <p:cNvSpPr txBox="1"/>
          <p:nvPr/>
        </p:nvSpPr>
        <p:spPr>
          <a:xfrm>
            <a:off x="40678" y="653081"/>
            <a:ext cx="11566689" cy="17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Attribute      :    bias attributes, target attributes;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Data Bias     : 	   Easier-to-learn bias attributes have a strong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correlation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with the target;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Bias-aligned:    samples of data that have a strong correlation;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Bias-conflict:    samples of data that have a weak correlation;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EB049CE7-B15C-FAF6-9241-194EFF368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50" y="2789653"/>
            <a:ext cx="1280630" cy="92309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56D55F32-714F-B78F-DD60-4F0166E6F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1750" y="3797022"/>
            <a:ext cx="1280630" cy="923094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9B1AE7BD-A32F-6D5B-1ECC-162B7BB180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1750" y="4809615"/>
            <a:ext cx="1275868" cy="92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70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9FCEA-011D-D825-CA1E-294EB347884B}"/>
              </a:ext>
            </a:extLst>
          </p:cNvPr>
          <p:cNvSpPr txBox="1">
            <a:spLocks/>
          </p:cNvSpPr>
          <p:nvPr/>
        </p:nvSpPr>
        <p:spPr>
          <a:xfrm>
            <a:off x="-1" y="47632"/>
            <a:ext cx="11648049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</a:rPr>
              <a:t>Mitigating dataset bias by using per-sample gradient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B331C8-C105-3C95-576C-F42B19F6D6E9}"/>
              </a:ext>
            </a:extLst>
          </p:cNvPr>
          <p:cNvSpPr txBox="1"/>
          <p:nvPr/>
        </p:nvSpPr>
        <p:spPr>
          <a:xfrm>
            <a:off x="40678" y="638873"/>
            <a:ext cx="11566689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Motivation: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A08DD00-BC5D-6D87-D39B-738AC92AE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48" y="3609906"/>
            <a:ext cx="1968748" cy="33903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0568531-277D-F2E7-1DD8-98726374A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26" y="1480497"/>
            <a:ext cx="5581365" cy="212940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28B8CF1-8153-70E5-D3E6-FB72B02E5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139" y="1858071"/>
            <a:ext cx="2919413" cy="2467454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A85E89D-ECC9-5892-0754-4E3AA9E7D0D1}"/>
              </a:ext>
            </a:extLst>
          </p:cNvPr>
          <p:cNvSpPr txBox="1"/>
          <p:nvPr/>
        </p:nvSpPr>
        <p:spPr>
          <a:xfrm>
            <a:off x="2186588" y="1044560"/>
            <a:ext cx="1802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Output Space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CDC2104-2B43-5E44-FFB9-0C8F789E987A}"/>
              </a:ext>
            </a:extLst>
          </p:cNvPr>
          <p:cNvSpPr txBox="1"/>
          <p:nvPr/>
        </p:nvSpPr>
        <p:spPr>
          <a:xfrm>
            <a:off x="7707248" y="1298763"/>
            <a:ext cx="2144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Parameter Space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43D2315-1D2D-1606-81D4-DB000BB61120}"/>
              </a:ext>
            </a:extLst>
          </p:cNvPr>
          <p:cNvSpPr txBox="1"/>
          <p:nvPr/>
        </p:nvSpPr>
        <p:spPr>
          <a:xfrm>
            <a:off x="6096000" y="454314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《 On the Importance of Gradients for Detecting Distributional Shifts in the Wild 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A176812-AAEA-05B9-AF68-52C49B333033}"/>
              </a:ext>
            </a:extLst>
          </p:cNvPr>
          <p:cNvSpPr txBox="1"/>
          <p:nvPr/>
        </p:nvSpPr>
        <p:spPr>
          <a:xfrm>
            <a:off x="166126" y="3992622"/>
            <a:ext cx="584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《Learning from Failure: Training Debiased Classifier from Biased Classifier》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82344576-2BCB-24B7-0CB5-EFE0AED98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727" y="4219737"/>
            <a:ext cx="5128669" cy="1751148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F7C48E7A-4865-4870-33DC-1B66D633E640}"/>
              </a:ext>
            </a:extLst>
          </p:cNvPr>
          <p:cNvSpPr txBox="1"/>
          <p:nvPr/>
        </p:nvSpPr>
        <p:spPr>
          <a:xfrm>
            <a:off x="237804" y="6160257"/>
            <a:ext cx="61952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《Learning Debiased Representation via Disentangled Feature Augmentation》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18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9FCEA-011D-D825-CA1E-294EB347884B}"/>
              </a:ext>
            </a:extLst>
          </p:cNvPr>
          <p:cNvSpPr txBox="1">
            <a:spLocks/>
          </p:cNvSpPr>
          <p:nvPr/>
        </p:nvSpPr>
        <p:spPr>
          <a:xfrm>
            <a:off x="-1" y="47632"/>
            <a:ext cx="11648049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</a:rPr>
              <a:t>Mitigating dataset bias by using per-sample gradient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B331C8-C105-3C95-576C-F42B19F6D6E9}"/>
              </a:ext>
            </a:extLst>
          </p:cNvPr>
          <p:cNvSpPr txBox="1"/>
          <p:nvPr/>
        </p:nvSpPr>
        <p:spPr>
          <a:xfrm>
            <a:off x="40678" y="638873"/>
            <a:ext cx="11566689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PGD: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er-sample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radient-norm based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ebiasing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8266D8-DF78-CDA9-5CC3-5B50061A9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926" y="1466850"/>
            <a:ext cx="5503827" cy="48704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177EA69-1B26-A747-9CD4-ED7B93F29620}"/>
              </a:ext>
            </a:extLst>
          </p:cNvPr>
          <p:cNvSpPr txBox="1"/>
          <p:nvPr/>
        </p:nvSpPr>
        <p:spPr>
          <a:xfrm>
            <a:off x="152399" y="1673362"/>
            <a:ext cx="5252641" cy="4198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Step 1: Training the biased model;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Step 2: Compute the gradient-based sampling probability;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Step 3: Ultimate debiased model training;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648DBF-9EAF-85A1-2339-CFBD48B78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531" y="2209676"/>
            <a:ext cx="2746375" cy="3163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B8DF758-9B2E-9E05-4206-3699354F3B26}"/>
                  </a:ext>
                </a:extLst>
              </p:cNvPr>
              <p:cNvSpPr txBox="1"/>
              <p:nvPr/>
            </p:nvSpPr>
            <p:spPr>
              <a:xfrm>
                <a:off x="1303390" y="2822717"/>
                <a:ext cx="1711325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m:t>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m:t>𝑓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charset="0"/>
                                </a:rPr>
                                <m:t>𝑥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charset="0"/>
                                </a:rPr>
                                <m:t>,ө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  <m:t>(</m:t>
                          </m:r>
                          <m:r>
                            <a:rPr lang="zh-CN" altLang="en-US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charset="0"/>
                            </a:rPr>
                            <m:t>𝝰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ea typeface="微软雅黑" panose="020B0503020204020204" pitchFamily="34" charset="-122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B8DF758-9B2E-9E05-4206-3699354F3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390" y="2822717"/>
                <a:ext cx="1711325" cy="380810"/>
              </a:xfrm>
              <a:prstGeom prst="rect">
                <a:avLst/>
              </a:prstGeom>
              <a:blipFill>
                <a:blip r:embed="rId4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AEA7D5B9-FB73-61D4-801B-F6F3F2426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125" y="4526218"/>
            <a:ext cx="3544888" cy="52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67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9FCEA-011D-D825-CA1E-294EB347884B}"/>
              </a:ext>
            </a:extLst>
          </p:cNvPr>
          <p:cNvSpPr txBox="1">
            <a:spLocks/>
          </p:cNvSpPr>
          <p:nvPr/>
        </p:nvSpPr>
        <p:spPr>
          <a:xfrm>
            <a:off x="-1" y="47632"/>
            <a:ext cx="11648049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</a:rPr>
              <a:t>Mitigating dataset bias by using per-sample gradient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B331C8-C105-3C95-576C-F42B19F6D6E9}"/>
              </a:ext>
            </a:extLst>
          </p:cNvPr>
          <p:cNvSpPr txBox="1"/>
          <p:nvPr/>
        </p:nvSpPr>
        <p:spPr>
          <a:xfrm>
            <a:off x="40678" y="638873"/>
            <a:ext cx="11566689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Experiments:	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8903ACE-A86C-F100-565D-0755EC13E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746" y="1965023"/>
            <a:ext cx="5875692" cy="123370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141A264-9B2B-0A35-91AA-F531815BC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94" y="4022784"/>
            <a:ext cx="5229823" cy="74233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9E90A11-021F-8BCD-1CBB-D02C5E43A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94" y="1965023"/>
            <a:ext cx="5153529" cy="169179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95D42AD-55EC-964A-2CE5-1812F5420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3222" y="3338032"/>
            <a:ext cx="5971216" cy="163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05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9FCEA-011D-D825-CA1E-294EB347884B}"/>
              </a:ext>
            </a:extLst>
          </p:cNvPr>
          <p:cNvSpPr txBox="1">
            <a:spLocks/>
          </p:cNvSpPr>
          <p:nvPr/>
        </p:nvSpPr>
        <p:spPr>
          <a:xfrm>
            <a:off x="-1" y="47632"/>
            <a:ext cx="11648049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</a:rPr>
              <a:t>Mitigating dataset bias by using per-sample gradient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B331C8-C105-3C95-576C-F42B19F6D6E9}"/>
              </a:ext>
            </a:extLst>
          </p:cNvPr>
          <p:cNvSpPr txBox="1"/>
          <p:nvPr/>
        </p:nvSpPr>
        <p:spPr>
          <a:xfrm>
            <a:off x="40678" y="638873"/>
            <a:ext cx="11566689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Experiments:	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494F04-AB85-8314-2A80-10B62B6A1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800" y="3740150"/>
            <a:ext cx="5168900" cy="19328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54B4896-51B3-FF84-AB49-29051F93E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287" y="1500548"/>
            <a:ext cx="4646613" cy="178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8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9FCEA-011D-D825-CA1E-294EB347884B}"/>
              </a:ext>
            </a:extLst>
          </p:cNvPr>
          <p:cNvSpPr txBox="1">
            <a:spLocks/>
          </p:cNvSpPr>
          <p:nvPr/>
        </p:nvSpPr>
        <p:spPr>
          <a:xfrm>
            <a:off x="-1" y="47632"/>
            <a:ext cx="11648049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</a:rPr>
              <a:t>Mitigating dataset bias by using per-sample gradient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B331C8-C105-3C95-576C-F42B19F6D6E9}"/>
              </a:ext>
            </a:extLst>
          </p:cNvPr>
          <p:cNvSpPr txBox="1"/>
          <p:nvPr/>
        </p:nvSpPr>
        <p:spPr>
          <a:xfrm>
            <a:off x="40678" y="638873"/>
            <a:ext cx="11566689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Mathematical understanding of PGD:	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3C4B05-C8D5-2756-51C1-19B8D69DC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57" y="1974674"/>
            <a:ext cx="5959293" cy="6364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3D8BD0-5CF4-74DC-13BA-CB796CB7D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85" y="2855008"/>
            <a:ext cx="3442617" cy="7339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68B4035-4748-6950-AEAD-99C225CF7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83" y="3836382"/>
            <a:ext cx="5656061" cy="46844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2000652-61B7-FB26-7DF8-1160C9B8D7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57" y="4814279"/>
            <a:ext cx="6922789" cy="45987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B8471074-1924-FDF4-EBA3-E26810BAAAF6}"/>
              </a:ext>
            </a:extLst>
          </p:cNvPr>
          <p:cNvSpPr/>
          <p:nvPr/>
        </p:nvSpPr>
        <p:spPr>
          <a:xfrm>
            <a:off x="1423763" y="4729308"/>
            <a:ext cx="2368849" cy="54484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97F2003-7B74-A712-29C4-2F0F660FC6BA}"/>
              </a:ext>
            </a:extLst>
          </p:cNvPr>
          <p:cNvSpPr/>
          <p:nvPr/>
        </p:nvSpPr>
        <p:spPr>
          <a:xfrm>
            <a:off x="5068418" y="4739222"/>
            <a:ext cx="2368849" cy="54484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2DD8DD-E2E0-5829-5DEB-3D3AC80DA38E}"/>
              </a:ext>
            </a:extLst>
          </p:cNvPr>
          <p:cNvSpPr/>
          <p:nvPr/>
        </p:nvSpPr>
        <p:spPr>
          <a:xfrm>
            <a:off x="233485" y="1960590"/>
            <a:ext cx="6026165" cy="60363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30743BF-CC8C-5ACF-FBBA-5E6945044B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7692" y="2262405"/>
            <a:ext cx="3970616" cy="271772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340B77ED-4E88-D0F9-A318-D1DAE9154020}"/>
              </a:ext>
            </a:extLst>
          </p:cNvPr>
          <p:cNvSpPr txBox="1"/>
          <p:nvPr/>
        </p:nvSpPr>
        <p:spPr>
          <a:xfrm>
            <a:off x="40678" y="1248441"/>
            <a:ext cx="7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Formulate the dataset bias problem as a min-max problem: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90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">
            <a:extLst>
              <a:ext uri="{FF2B5EF4-FFF2-40B4-BE49-F238E27FC236}">
                <a16:creationId xmlns:a16="http://schemas.microsoft.com/office/drawing/2014/main" id="{8910F76E-B701-FA00-E3BB-BE10F3E87D99}"/>
              </a:ext>
            </a:extLst>
          </p:cNvPr>
          <p:cNvSpPr txBox="1"/>
          <p:nvPr/>
        </p:nvSpPr>
        <p:spPr>
          <a:xfrm>
            <a:off x="4839430" y="3033355"/>
            <a:ext cx="1984817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9877711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母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46335</TotalTime>
  <Words>193</Words>
  <Application>Microsoft Office PowerPoint</Application>
  <PresentationFormat>宽屏</PresentationFormat>
  <Paragraphs>33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Cambria Math</vt:lpstr>
      <vt:lpstr>Wingdings</vt:lpstr>
      <vt:lpstr>自定义设计方案</vt:lpstr>
      <vt:lpstr>母版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T120938</dc:creator>
  <cp:lastModifiedBy>r r</cp:lastModifiedBy>
  <cp:revision>426</cp:revision>
  <dcterms:created xsi:type="dcterms:W3CDTF">2022-06-13T02:38:18Z</dcterms:created>
  <dcterms:modified xsi:type="dcterms:W3CDTF">2023-04-21T04:35:10Z</dcterms:modified>
</cp:coreProperties>
</file>