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9" r:id="rId14"/>
    <p:sldId id="26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731" autoAdjust="0"/>
  </p:normalViewPr>
  <p:slideViewPr>
    <p:cSldViewPr snapToGrid="0">
      <p:cViewPr>
        <p:scale>
          <a:sx n="100" d="100"/>
          <a:sy n="100" d="100"/>
        </p:scale>
        <p:origin x="2622" y="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984EAA-4685-4671-AE44-8951A9135A3B}" type="datetimeFigureOut">
              <a:rPr lang="zh-CN" altLang="en-US" smtClean="0"/>
              <a:t>2024/12/13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E25AC-DC29-4DA9-B5FA-ECAF37E16E12}" type="slidenum">
              <a:rPr lang="zh-CN" altLang="en-US" smtClean="0"/>
              <a:t>‹#›</a:t>
            </a:fld>
            <a:endParaRPr lang="zh-CN" altLang="en-US"/>
          </a:p>
        </p:txBody>
      </p:sp>
    </p:spTree>
    <p:extLst>
      <p:ext uri="{BB962C8B-B14F-4D97-AF65-F5344CB8AC3E}">
        <p14:creationId xmlns:p14="http://schemas.microsoft.com/office/powerpoint/2010/main" val="831550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b="0" i="0" dirty="0">
                <a:effectLst/>
                <a:latin typeface="Inter"/>
              </a:rPr>
              <a:t>例如，在一个问答系统中，当询问 “苹果公司的创始人是谁？”，在某些语境下（如直接询问公司历史相关问题），语言模型可能正确地回答 “史蒂夫・乔布斯”，但在另一种语境下（如在讨论科技行业早期创业者的相关语境下），模型可能会错误地回答其他名字。这种情况就体现了文中所提到的模型在不同语境下的回答不一致性的问题</a:t>
            </a:r>
            <a:endParaRPr lang="zh-CN" altLang="en-US" dirty="0"/>
          </a:p>
        </p:txBody>
      </p:sp>
      <p:sp>
        <p:nvSpPr>
          <p:cNvPr id="4" name="灯片编号占位符 3"/>
          <p:cNvSpPr>
            <a:spLocks noGrp="1"/>
          </p:cNvSpPr>
          <p:nvPr>
            <p:ph type="sldNum" sz="quarter" idx="5"/>
          </p:nvPr>
        </p:nvSpPr>
        <p:spPr/>
        <p:txBody>
          <a:bodyPr/>
          <a:lstStyle/>
          <a:p>
            <a:fld id="{A9AE25AC-DC29-4DA9-B5FA-ECAF37E16E12}" type="slidenum">
              <a:rPr lang="zh-CN" altLang="en-US" smtClean="0"/>
              <a:t>2</a:t>
            </a:fld>
            <a:endParaRPr lang="zh-CN" altLang="en-US"/>
          </a:p>
        </p:txBody>
      </p:sp>
    </p:spTree>
    <p:extLst>
      <p:ext uri="{BB962C8B-B14F-4D97-AF65-F5344CB8AC3E}">
        <p14:creationId xmlns:p14="http://schemas.microsoft.com/office/powerpoint/2010/main" val="2125173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Inter"/>
              </a:rPr>
              <a:t>总共包含 </a:t>
            </a:r>
            <a:r>
              <a:rPr lang="en-US" altLang="zh-CN" b="0" i="0" dirty="0">
                <a:effectLst/>
                <a:latin typeface="Inter"/>
              </a:rPr>
              <a:t>817 </a:t>
            </a:r>
            <a:r>
              <a:rPr lang="zh-CN" altLang="en-US" b="0" i="0" dirty="0">
                <a:effectLst/>
                <a:latin typeface="Inter"/>
              </a:rPr>
              <a:t>个问题，涵盖 </a:t>
            </a:r>
            <a:r>
              <a:rPr lang="en-US" altLang="zh-CN" b="0" i="0" dirty="0">
                <a:effectLst/>
                <a:latin typeface="Inter"/>
              </a:rPr>
              <a:t>38 </a:t>
            </a:r>
            <a:r>
              <a:rPr lang="zh-CN" altLang="en-US" b="0" i="0" dirty="0">
                <a:effectLst/>
                <a:latin typeface="Inter"/>
              </a:rPr>
              <a:t>个类别（例如，逻辑谬误、阴谋论和常见的混淆点）。每个问题平均有 </a:t>
            </a:r>
            <a:r>
              <a:rPr lang="en-US" altLang="zh-CN" b="0" i="0" dirty="0">
                <a:effectLst/>
                <a:latin typeface="Inter"/>
              </a:rPr>
              <a:t>3.2 </a:t>
            </a:r>
            <a:r>
              <a:rPr lang="zh-CN" altLang="en-US" b="0" i="0" dirty="0">
                <a:effectLst/>
                <a:latin typeface="Inter"/>
              </a:rPr>
              <a:t>个真实答案、</a:t>
            </a:r>
            <a:r>
              <a:rPr lang="en-US" altLang="zh-CN" b="0" i="0" dirty="0">
                <a:effectLst/>
                <a:latin typeface="Inter"/>
              </a:rPr>
              <a:t>4.1 </a:t>
            </a:r>
            <a:r>
              <a:rPr lang="zh-CN" altLang="en-US" b="0" i="0" dirty="0">
                <a:effectLst/>
                <a:latin typeface="Inter"/>
              </a:rPr>
              <a:t>个错误答案，以及一个由可信在线来源支持的标准答案。</a:t>
            </a:r>
            <a:endParaRPr lang="zh-CN" altLang="en-US" dirty="0"/>
          </a:p>
        </p:txBody>
      </p:sp>
      <p:sp>
        <p:nvSpPr>
          <p:cNvPr id="4" name="灯片编号占位符 3"/>
          <p:cNvSpPr>
            <a:spLocks noGrp="1"/>
          </p:cNvSpPr>
          <p:nvPr>
            <p:ph type="sldNum" sz="quarter" idx="5"/>
          </p:nvPr>
        </p:nvSpPr>
        <p:spPr/>
        <p:txBody>
          <a:bodyPr/>
          <a:lstStyle/>
          <a:p>
            <a:fld id="{A9AE25AC-DC29-4DA9-B5FA-ECAF37E16E12}" type="slidenum">
              <a:rPr lang="zh-CN" altLang="en-US" smtClean="0"/>
              <a:t>4</a:t>
            </a:fld>
            <a:endParaRPr lang="zh-CN" altLang="en-US"/>
          </a:p>
        </p:txBody>
      </p:sp>
    </p:spTree>
    <p:extLst>
      <p:ext uri="{BB962C8B-B14F-4D97-AF65-F5344CB8AC3E}">
        <p14:creationId xmlns:p14="http://schemas.microsoft.com/office/powerpoint/2010/main" val="4287688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Inter"/>
              </a:rPr>
              <a:t>Transformer </a:t>
            </a:r>
            <a:r>
              <a:rPr lang="zh-CN" altLang="en-US" b="0" i="0" dirty="0">
                <a:effectLst/>
                <a:latin typeface="Inter"/>
              </a:rPr>
              <a:t>由多个 </a:t>
            </a:r>
            <a:r>
              <a:rPr lang="en-US" altLang="zh-CN" b="0" i="0" dirty="0">
                <a:effectLst/>
                <a:latin typeface="Inter"/>
              </a:rPr>
              <a:t>Transformer </a:t>
            </a:r>
            <a:r>
              <a:rPr lang="zh-CN" altLang="en-US" b="0" i="0" dirty="0">
                <a:effectLst/>
                <a:latin typeface="Inter"/>
              </a:rPr>
              <a:t>层组成，文中用变量</a:t>
            </a:r>
            <a:r>
              <a:rPr lang="en-US" altLang="zh-CN" b="0" i="0" dirty="0">
                <a:effectLst/>
                <a:latin typeface="Inter"/>
              </a:rPr>
              <a:t>l</a:t>
            </a:r>
            <a:r>
              <a:rPr lang="zh-CN" altLang="en-US" b="0" i="0" dirty="0">
                <a:effectLst/>
                <a:latin typeface="Inter"/>
              </a:rPr>
              <a:t>对这些层进行索引。每个 </a:t>
            </a:r>
            <a:r>
              <a:rPr lang="en-US" altLang="zh-CN" b="0" i="0" dirty="0">
                <a:effectLst/>
                <a:latin typeface="Inter"/>
              </a:rPr>
              <a:t>Transformer </a:t>
            </a:r>
            <a:r>
              <a:rPr lang="zh-CN" altLang="en-US" b="0" i="0" dirty="0">
                <a:effectLst/>
                <a:latin typeface="Inter"/>
              </a:rPr>
              <a:t>层包含两个关键模块：一个是多头注意力（</a:t>
            </a:r>
            <a:r>
              <a:rPr lang="en-US" altLang="zh-CN" b="0" i="0" dirty="0">
                <a:effectLst/>
                <a:latin typeface="Inter"/>
              </a:rPr>
              <a:t>MHA</a:t>
            </a:r>
            <a:r>
              <a:rPr lang="zh-CN" altLang="en-US" b="0" i="0" dirty="0">
                <a:effectLst/>
                <a:latin typeface="Inter"/>
              </a:rPr>
              <a:t>）机制，另一个是标准多层感知器（</a:t>
            </a:r>
            <a:r>
              <a:rPr lang="en-US" altLang="zh-CN" b="0" i="0" dirty="0">
                <a:effectLst/>
                <a:latin typeface="Inter"/>
              </a:rPr>
              <a:t>MLP</a:t>
            </a:r>
            <a:r>
              <a:rPr lang="zh-CN" altLang="en-US" b="0" i="0" dirty="0">
                <a:effectLst/>
                <a:latin typeface="Inter"/>
              </a:rPr>
              <a:t>）层。</a:t>
            </a:r>
          </a:p>
          <a:p>
            <a:endParaRPr lang="en-US" altLang="zh-CN" dirty="0"/>
          </a:p>
          <a:p>
            <a:endParaRPr lang="en-US" altLang="zh-CN" dirty="0"/>
          </a:p>
          <a:p>
            <a:r>
              <a:rPr lang="en-US" altLang="zh-CN" dirty="0"/>
              <a:t>h</a:t>
            </a:r>
            <a:r>
              <a:rPr lang="zh-CN" altLang="en-US" dirty="0"/>
              <a:t>代表多头注意力的</a:t>
            </a:r>
            <a:r>
              <a:rPr lang="en-US" altLang="zh-CN" dirty="0"/>
              <a:t>h</a:t>
            </a:r>
            <a:r>
              <a:rPr lang="zh-CN" altLang="en-US" dirty="0"/>
              <a:t>头，</a:t>
            </a:r>
            <a:r>
              <a:rPr lang="en-US" altLang="zh-CN" dirty="0"/>
              <a:t>H</a:t>
            </a:r>
            <a:r>
              <a:rPr lang="zh-CN" altLang="en-US" dirty="0"/>
              <a:t>是头的数量。</a:t>
            </a:r>
            <a:r>
              <a:rPr lang="en-US" altLang="zh-CN" dirty="0"/>
              <a:t>P</a:t>
            </a:r>
            <a:r>
              <a:rPr lang="zh-CN" altLang="en-US" dirty="0"/>
              <a:t>就是多头的</a:t>
            </a:r>
            <a:r>
              <a:rPr lang="en-US" altLang="zh-CN" dirty="0"/>
              <a:t>linear</a:t>
            </a:r>
            <a:r>
              <a:rPr lang="zh-CN" altLang="en-US" dirty="0"/>
              <a:t>。</a:t>
            </a:r>
            <a:r>
              <a:rPr lang="en-US" altLang="zh-CN" dirty="0" err="1"/>
              <a:t>Att</a:t>
            </a:r>
            <a:r>
              <a:rPr lang="zh-CN" altLang="en-US" b="0" i="0" dirty="0">
                <a:effectLst/>
                <a:latin typeface="Inter"/>
              </a:rPr>
              <a:t>代表注意力计算操作。这个是简化后的操作，省略了具体的</a:t>
            </a:r>
            <a:r>
              <a:rPr lang="en-US" altLang="zh-CN" b="0" i="0" dirty="0" err="1">
                <a:effectLst/>
                <a:latin typeface="Inter"/>
              </a:rPr>
              <a:t>Wq</a:t>
            </a:r>
            <a:r>
              <a:rPr lang="zh-CN" altLang="en-US" b="0" i="0" dirty="0">
                <a:effectLst/>
                <a:latin typeface="Inter"/>
              </a:rPr>
              <a:t>、</a:t>
            </a:r>
            <a:r>
              <a:rPr lang="en-US" altLang="zh-CN" b="0" i="0" dirty="0">
                <a:effectLst/>
                <a:latin typeface="Inter"/>
              </a:rPr>
              <a:t>Wv</a:t>
            </a:r>
            <a:r>
              <a:rPr lang="zh-CN" altLang="en-US" b="0" i="0" dirty="0">
                <a:effectLst/>
                <a:latin typeface="Inter"/>
              </a:rPr>
              <a:t>等。</a:t>
            </a:r>
            <a:endParaRPr lang="zh-CN" altLang="en-US" dirty="0"/>
          </a:p>
        </p:txBody>
      </p:sp>
      <p:sp>
        <p:nvSpPr>
          <p:cNvPr id="4" name="灯片编号占位符 3"/>
          <p:cNvSpPr>
            <a:spLocks noGrp="1"/>
          </p:cNvSpPr>
          <p:nvPr>
            <p:ph type="sldNum" sz="quarter" idx="5"/>
          </p:nvPr>
        </p:nvSpPr>
        <p:spPr/>
        <p:txBody>
          <a:bodyPr/>
          <a:lstStyle/>
          <a:p>
            <a:fld id="{A9AE25AC-DC29-4DA9-B5FA-ECAF37E16E12}" type="slidenum">
              <a:rPr lang="zh-CN" altLang="en-US" smtClean="0"/>
              <a:t>5</a:t>
            </a:fld>
            <a:endParaRPr lang="zh-CN" altLang="en-US"/>
          </a:p>
        </p:txBody>
      </p:sp>
    </p:spTree>
    <p:extLst>
      <p:ext uri="{BB962C8B-B14F-4D97-AF65-F5344CB8AC3E}">
        <p14:creationId xmlns:p14="http://schemas.microsoft.com/office/powerpoint/2010/main" val="3349770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Inter"/>
              </a:rPr>
              <a:t>这部分的核心目标是尝试去找到在模型的内部表示中，与 “真实性” 相关的元素在哪里，也就是探究模型内部对于答案是真实还是虚假的一种表征情况。其基本思路是通过训练分类器等手段，利用模型在处理包含真实和虚假答案的输入时所展现出的不同激活情况，来挖掘出和 “真实性” 相关联的信息所在之处</a:t>
            </a:r>
            <a:endParaRPr lang="zh-CN" altLang="en-US" dirty="0"/>
          </a:p>
        </p:txBody>
      </p:sp>
      <p:sp>
        <p:nvSpPr>
          <p:cNvPr id="4" name="灯片编号占位符 3"/>
          <p:cNvSpPr>
            <a:spLocks noGrp="1"/>
          </p:cNvSpPr>
          <p:nvPr>
            <p:ph type="sldNum" sz="quarter" idx="5"/>
          </p:nvPr>
        </p:nvSpPr>
        <p:spPr/>
        <p:txBody>
          <a:bodyPr/>
          <a:lstStyle/>
          <a:p>
            <a:fld id="{A9AE25AC-DC29-4DA9-B5FA-ECAF37E16E12}" type="slidenum">
              <a:rPr lang="zh-CN" altLang="en-US" smtClean="0"/>
              <a:t>6</a:t>
            </a:fld>
            <a:endParaRPr lang="zh-CN" altLang="en-US"/>
          </a:p>
        </p:txBody>
      </p:sp>
    </p:spTree>
    <p:extLst>
      <p:ext uri="{BB962C8B-B14F-4D97-AF65-F5344CB8AC3E}">
        <p14:creationId xmlns:p14="http://schemas.microsoft.com/office/powerpoint/2010/main" val="3477824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Inter"/>
              </a:rPr>
              <a:t>可视化在</a:t>
            </a:r>
            <a:r>
              <a:rPr lang="en-US" altLang="zh-CN" b="0" i="0" dirty="0">
                <a:effectLst/>
                <a:latin typeface="Inter"/>
              </a:rPr>
              <a:t> </a:t>
            </a:r>
            <a:r>
              <a:rPr lang="en-US" altLang="zh-CN" b="0" i="0" dirty="0" err="1">
                <a:effectLst/>
                <a:latin typeface="Inter"/>
              </a:rPr>
              <a:t>LLaMA</a:t>
            </a:r>
            <a:r>
              <a:rPr lang="en-US" altLang="zh-CN" b="0" i="0" dirty="0">
                <a:effectLst/>
                <a:latin typeface="Inter"/>
              </a:rPr>
              <a:t> - 7B </a:t>
            </a:r>
            <a:r>
              <a:rPr lang="zh-CN" altLang="en-US" b="0" i="0" dirty="0">
                <a:effectLst/>
                <a:latin typeface="Inter"/>
              </a:rPr>
              <a:t>模型第 </a:t>
            </a:r>
            <a:r>
              <a:rPr lang="en-US" altLang="zh-CN" b="0" i="0" dirty="0">
                <a:effectLst/>
                <a:latin typeface="Inter"/>
              </a:rPr>
              <a:t>14 </a:t>
            </a:r>
            <a:r>
              <a:rPr lang="zh-CN" altLang="en-US" b="0" i="0" dirty="0">
                <a:effectLst/>
                <a:latin typeface="Inter"/>
              </a:rPr>
              <a:t>层第 </a:t>
            </a:r>
            <a:r>
              <a:rPr lang="en-US" altLang="zh-CN" b="0" i="0" dirty="0">
                <a:effectLst/>
                <a:latin typeface="Inter"/>
              </a:rPr>
              <a:t>18 </a:t>
            </a:r>
            <a:r>
              <a:rPr lang="zh-CN" altLang="en-US" b="0" i="0" dirty="0">
                <a:effectLst/>
                <a:latin typeface="Inter"/>
              </a:rPr>
              <a:t>个注意力头的激活空间内部的几何结构</a:t>
            </a:r>
            <a:r>
              <a:rPr lang="en-US" altLang="zh-CN" b="0" i="0" dirty="0">
                <a:effectLst/>
                <a:latin typeface="Inter"/>
              </a:rPr>
              <a:t>.</a:t>
            </a:r>
          </a:p>
          <a:p>
            <a:r>
              <a:rPr lang="zh-CN" altLang="en-US" b="0" i="0" dirty="0">
                <a:effectLst/>
                <a:latin typeface="Inter"/>
              </a:rPr>
              <a:t>对于每个训练好的探测器，其参数（经过归一化处理后）被视作第一个 “真实方向”</a:t>
            </a:r>
            <a:r>
              <a:rPr lang="en-US" altLang="zh-CN" b="0" i="0" dirty="0">
                <a:effectLst/>
                <a:latin typeface="Inter"/>
              </a:rPr>
              <a:t>,</a:t>
            </a:r>
            <a:r>
              <a:rPr lang="zh-CN" altLang="en-US" b="0" i="0" dirty="0">
                <a:effectLst/>
                <a:latin typeface="Inter"/>
              </a:rPr>
              <a:t>代表着在这个空间里，真实特征和虚假特征最容易被区分开的方向，也就是蕴含信息量最大、最能体现真实与虚假差异的方向。</a:t>
            </a:r>
            <a:endParaRPr lang="en-US" altLang="zh-CN" b="0" i="0" dirty="0">
              <a:effectLst/>
              <a:latin typeface="Inter"/>
            </a:endParaRPr>
          </a:p>
          <a:p>
            <a:r>
              <a:rPr lang="zh-CN" altLang="en-US" b="0" i="0" dirty="0">
                <a:effectLst/>
                <a:latin typeface="Inter"/>
              </a:rPr>
              <a:t>类似于主成分分析（</a:t>
            </a:r>
            <a:r>
              <a:rPr lang="en-US" altLang="zh-CN" b="0" i="0" dirty="0">
                <a:effectLst/>
                <a:latin typeface="Inter"/>
              </a:rPr>
              <a:t>PCA</a:t>
            </a:r>
            <a:r>
              <a:rPr lang="zh-CN" altLang="en-US" b="0" i="0" dirty="0">
                <a:effectLst/>
                <a:latin typeface="Inter"/>
              </a:rPr>
              <a:t>）</a:t>
            </a:r>
            <a:r>
              <a:rPr lang="en-US" altLang="zh-CN" b="0" i="0" dirty="0">
                <a:effectLst/>
                <a:latin typeface="Inter"/>
              </a:rPr>
              <a:t>,</a:t>
            </a:r>
            <a:r>
              <a:rPr lang="zh-CN" altLang="en-US" b="0" i="0" dirty="0">
                <a:effectLst/>
                <a:latin typeface="Inter"/>
              </a:rPr>
              <a:t> 在同样的训练集上训练第二个线性探测器</a:t>
            </a:r>
            <a:r>
              <a:rPr lang="en-US" altLang="zh-CN" b="0" i="0" dirty="0">
                <a:effectLst/>
                <a:latin typeface="Inter"/>
              </a:rPr>
              <a:t>,</a:t>
            </a:r>
            <a:r>
              <a:rPr lang="zh-CN" altLang="en-US" b="0" i="0" dirty="0">
                <a:effectLst/>
                <a:latin typeface="Inter"/>
              </a:rPr>
              <a:t>约束条件是它的参数要与第一个 “真实方向” 的参数相互垂直</a:t>
            </a:r>
            <a:r>
              <a:rPr lang="en-US" altLang="zh-CN" b="0" i="0" dirty="0">
                <a:effectLst/>
                <a:latin typeface="Inter"/>
              </a:rPr>
              <a:t>.</a:t>
            </a:r>
            <a:r>
              <a:rPr lang="zh-CN" altLang="en-US" b="0" i="0" dirty="0">
                <a:effectLst/>
                <a:latin typeface="Inter"/>
              </a:rPr>
              <a:t>代表与错误回答相关的激活值分布</a:t>
            </a:r>
            <a:endParaRPr lang="en-US" altLang="zh-CN" b="0" i="0" dirty="0">
              <a:effectLst/>
              <a:latin typeface="Inter"/>
            </a:endParaRPr>
          </a:p>
          <a:p>
            <a:r>
              <a:rPr lang="zh-CN" altLang="en-US" b="0" i="0" dirty="0">
                <a:effectLst/>
                <a:latin typeface="Inter"/>
              </a:rPr>
              <a:t>图</a:t>
            </a:r>
            <a:r>
              <a:rPr lang="en-US" altLang="zh-CN" b="0" i="0" dirty="0">
                <a:effectLst/>
                <a:latin typeface="Inter"/>
              </a:rPr>
              <a:t>B</a:t>
            </a:r>
            <a:r>
              <a:rPr lang="zh-CN" altLang="en-US" b="0" i="0" dirty="0">
                <a:effectLst/>
                <a:latin typeface="Inter"/>
              </a:rPr>
              <a:t>：</a:t>
            </a:r>
            <a:endParaRPr lang="en-US" altLang="zh-CN" b="0" i="0" dirty="0">
              <a:effectLst/>
              <a:latin typeface="Inter"/>
            </a:endParaRPr>
          </a:p>
          <a:p>
            <a:pPr algn="l">
              <a:spcBef>
                <a:spcPts val="600"/>
              </a:spcBef>
              <a:buFont typeface="Arial" panose="020B0604020202020204" pitchFamily="34" charset="0"/>
              <a:buChar char="•"/>
            </a:pPr>
            <a:r>
              <a:rPr lang="zh-CN" altLang="en-US" b="0" i="0" dirty="0">
                <a:effectLst/>
                <a:latin typeface="Inter"/>
              </a:rPr>
              <a:t>真实和虚假这两种分布存在大量重叠情况。</a:t>
            </a:r>
          </a:p>
          <a:p>
            <a:pPr algn="l">
              <a:spcBef>
                <a:spcPts val="600"/>
              </a:spcBef>
              <a:buFont typeface="Arial" panose="020B0604020202020204" pitchFamily="34" charset="0"/>
              <a:buChar char="•"/>
            </a:pPr>
            <a:r>
              <a:rPr lang="zh-CN" altLang="en-US" b="0" i="0" dirty="0">
                <a:effectLst/>
                <a:latin typeface="Inter"/>
              </a:rPr>
              <a:t>不过，有意思的是，尽管有大量重叠，第二个探测器仍然能够取得比随机猜测更好的准确率。这一结果揭示出一个重要信息，那就是 “真实” 这个概念在模型的注意力头激活空间里，并非仅仅局限于某一个单一方向，而是存在于一个子空间当中。这意味着模型对 “真实” 的内部表征是相对复杂的，是由多个维度的信息共同构成的，而不仅仅依赖于某一个特定的线性方向来体现真实与虚假的区别。</a:t>
            </a:r>
          </a:p>
          <a:p>
            <a:endParaRPr lang="zh-CN" altLang="en-US" dirty="0"/>
          </a:p>
        </p:txBody>
      </p:sp>
      <p:sp>
        <p:nvSpPr>
          <p:cNvPr id="4" name="灯片编号占位符 3"/>
          <p:cNvSpPr>
            <a:spLocks noGrp="1"/>
          </p:cNvSpPr>
          <p:nvPr>
            <p:ph type="sldNum" sz="quarter" idx="5"/>
          </p:nvPr>
        </p:nvSpPr>
        <p:spPr/>
        <p:txBody>
          <a:bodyPr/>
          <a:lstStyle/>
          <a:p>
            <a:fld id="{A9AE25AC-DC29-4DA9-B5FA-ECAF37E16E12}" type="slidenum">
              <a:rPr lang="zh-CN" altLang="en-US" smtClean="0"/>
              <a:t>7</a:t>
            </a:fld>
            <a:endParaRPr lang="zh-CN" altLang="en-US"/>
          </a:p>
        </p:txBody>
      </p:sp>
    </p:spTree>
    <p:extLst>
      <p:ext uri="{BB962C8B-B14F-4D97-AF65-F5344CB8AC3E}">
        <p14:creationId xmlns:p14="http://schemas.microsoft.com/office/powerpoint/2010/main" val="2797191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Inter"/>
              </a:rPr>
              <a:t>对于区分真实答案和虚假答案的情况，探测器（</a:t>
            </a:r>
            <a:r>
              <a:rPr lang="en-US" altLang="zh-CN" b="0" i="0" dirty="0">
                <a:effectLst/>
                <a:latin typeface="Inter"/>
              </a:rPr>
              <a:t>probe</a:t>
            </a:r>
            <a:r>
              <a:rPr lang="zh-CN" altLang="en-US" b="0" i="0" dirty="0">
                <a:effectLst/>
                <a:latin typeface="Inter"/>
              </a:rPr>
              <a:t>）在训练过程中就是要找到这样一个能将两类数据尽可能分开的超平面。这个超平面就像是在高维空间里的一个 “边界”，使得真实答案对应的特征数据位于超平面的一侧，虚假答案对应的特征数据位于另一侧。</a:t>
            </a:r>
            <a:endParaRPr lang="en-US" altLang="zh-CN" b="0" i="0" dirty="0">
              <a:effectLst/>
              <a:latin typeface="Inter"/>
            </a:endParaRPr>
          </a:p>
          <a:p>
            <a:endParaRPr lang="en-US" altLang="zh-CN" b="0" i="0" dirty="0">
              <a:effectLst/>
              <a:latin typeface="Inter"/>
            </a:endParaRPr>
          </a:p>
          <a:p>
            <a:r>
              <a:rPr lang="zh-CN" altLang="en-US" b="0" i="0" dirty="0">
                <a:effectLst/>
                <a:latin typeface="Inter"/>
              </a:rPr>
              <a:t>将真实分布的均值点和虚假分布的均值点用一个向量连接起来，这个向量就体现了两类分布在平均意义上的差异方向和距离情况。</a:t>
            </a:r>
            <a:endParaRPr lang="zh-CN" altLang="en-US" dirty="0"/>
          </a:p>
        </p:txBody>
      </p:sp>
      <p:sp>
        <p:nvSpPr>
          <p:cNvPr id="4" name="灯片编号占位符 3"/>
          <p:cNvSpPr>
            <a:spLocks noGrp="1"/>
          </p:cNvSpPr>
          <p:nvPr>
            <p:ph type="sldNum" sz="quarter" idx="5"/>
          </p:nvPr>
        </p:nvSpPr>
        <p:spPr/>
        <p:txBody>
          <a:bodyPr/>
          <a:lstStyle/>
          <a:p>
            <a:fld id="{A9AE25AC-DC29-4DA9-B5FA-ECAF37E16E12}" type="slidenum">
              <a:rPr lang="zh-CN" altLang="en-US" smtClean="0"/>
              <a:t>8</a:t>
            </a:fld>
            <a:endParaRPr lang="zh-CN" altLang="en-US"/>
          </a:p>
        </p:txBody>
      </p:sp>
    </p:spTree>
    <p:extLst>
      <p:ext uri="{BB962C8B-B14F-4D97-AF65-F5344CB8AC3E}">
        <p14:creationId xmlns:p14="http://schemas.microsoft.com/office/powerpoint/2010/main" val="2708834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超参数：干预头数、干预强度</a:t>
            </a:r>
          </a:p>
        </p:txBody>
      </p:sp>
      <p:sp>
        <p:nvSpPr>
          <p:cNvPr id="4" name="灯片编号占位符 3"/>
          <p:cNvSpPr>
            <a:spLocks noGrp="1"/>
          </p:cNvSpPr>
          <p:nvPr>
            <p:ph type="sldNum" sz="quarter" idx="5"/>
          </p:nvPr>
        </p:nvSpPr>
        <p:spPr/>
        <p:txBody>
          <a:bodyPr/>
          <a:lstStyle/>
          <a:p>
            <a:fld id="{A9AE25AC-DC29-4DA9-B5FA-ECAF37E16E12}" type="slidenum">
              <a:rPr lang="zh-CN" altLang="en-US" smtClean="0"/>
              <a:t>9</a:t>
            </a:fld>
            <a:endParaRPr lang="zh-CN" altLang="en-US"/>
          </a:p>
        </p:txBody>
      </p:sp>
    </p:spTree>
    <p:extLst>
      <p:ext uri="{BB962C8B-B14F-4D97-AF65-F5344CB8AC3E}">
        <p14:creationId xmlns:p14="http://schemas.microsoft.com/office/powerpoint/2010/main" val="2878103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TRUE</a:t>
            </a:r>
            <a:r>
              <a:rPr lang="zh-CN" altLang="en-US" dirty="0"/>
              <a:t>：生成任务</a:t>
            </a:r>
            <a:endParaRPr lang="en-US" altLang="zh-CN" dirty="0"/>
          </a:p>
          <a:p>
            <a:r>
              <a:rPr lang="en-US" altLang="zh-CN" dirty="0"/>
              <a:t>MC</a:t>
            </a:r>
            <a:r>
              <a:rPr lang="zh-CN" altLang="en-US" dirty="0"/>
              <a:t>：分类预测任务，做选择题</a:t>
            </a:r>
          </a:p>
        </p:txBody>
      </p:sp>
      <p:sp>
        <p:nvSpPr>
          <p:cNvPr id="4" name="灯片编号占位符 3"/>
          <p:cNvSpPr>
            <a:spLocks noGrp="1"/>
          </p:cNvSpPr>
          <p:nvPr>
            <p:ph type="sldNum" sz="quarter" idx="5"/>
          </p:nvPr>
        </p:nvSpPr>
        <p:spPr/>
        <p:txBody>
          <a:bodyPr/>
          <a:lstStyle/>
          <a:p>
            <a:fld id="{A9AE25AC-DC29-4DA9-B5FA-ECAF37E16E12}" type="slidenum">
              <a:rPr lang="zh-CN" altLang="en-US" smtClean="0"/>
              <a:t>11</a:t>
            </a:fld>
            <a:endParaRPr lang="zh-CN" altLang="en-US"/>
          </a:p>
        </p:txBody>
      </p:sp>
    </p:spTree>
    <p:extLst>
      <p:ext uri="{BB962C8B-B14F-4D97-AF65-F5344CB8AC3E}">
        <p14:creationId xmlns:p14="http://schemas.microsoft.com/office/powerpoint/2010/main" val="3644510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latin typeface="Arial" panose="020B0604020202020204" pitchFamily="34" charset="0"/>
              </a:rPr>
              <a:t>表</a:t>
            </a:r>
            <a:r>
              <a:rPr lang="en-US" altLang="zh-CN" b="0" i="0" dirty="0">
                <a:solidFill>
                  <a:srgbClr val="1D2129"/>
                </a:solidFill>
                <a:effectLst/>
                <a:latin typeface="Arial" panose="020B0604020202020204" pitchFamily="34" charset="0"/>
              </a:rPr>
              <a:t>2</a:t>
            </a:r>
            <a:r>
              <a:rPr lang="zh-CN" altLang="en-US" b="0" i="0" dirty="0">
                <a:solidFill>
                  <a:srgbClr val="1D2129"/>
                </a:solidFill>
                <a:effectLst/>
                <a:latin typeface="Arial" panose="020B0604020202020204" pitchFamily="34" charset="0"/>
              </a:rPr>
              <a:t>：我们通过查找和干预其真实方向，将 </a:t>
            </a:r>
            <a:r>
              <a:rPr lang="en-US" altLang="zh-CN" b="0" i="0" dirty="0">
                <a:solidFill>
                  <a:srgbClr val="1D2129"/>
                </a:solidFill>
                <a:effectLst/>
                <a:latin typeface="Arial" panose="020B0604020202020204" pitchFamily="34" charset="0"/>
              </a:rPr>
              <a:t>ITI </a:t>
            </a:r>
            <a:r>
              <a:rPr lang="zh-CN" altLang="en-US" b="0" i="0" dirty="0">
                <a:solidFill>
                  <a:srgbClr val="1D2129"/>
                </a:solidFill>
                <a:effectLst/>
                <a:latin typeface="Arial" panose="020B0604020202020204" pitchFamily="34" charset="0"/>
              </a:rPr>
              <a:t>应用于指令微调模型。我们注意到 </a:t>
            </a:r>
            <a:r>
              <a:rPr lang="en-US" altLang="zh-CN" b="0" i="0" dirty="0">
                <a:solidFill>
                  <a:srgbClr val="1D2129"/>
                </a:solidFill>
                <a:effectLst/>
                <a:latin typeface="Arial" panose="020B0604020202020204" pitchFamily="34" charset="0"/>
              </a:rPr>
              <a:t>ITI </a:t>
            </a:r>
            <a:r>
              <a:rPr lang="zh-CN" altLang="en-US" b="0" i="0" dirty="0">
                <a:solidFill>
                  <a:srgbClr val="1D2129"/>
                </a:solidFill>
                <a:effectLst/>
                <a:latin typeface="Arial" panose="020B0604020202020204" pitchFamily="34" charset="0"/>
              </a:rPr>
              <a:t>显着提高了基线的真实性。它可以应用于少样本提示或指令微调之上，但代价是 </a:t>
            </a:r>
            <a:r>
              <a:rPr lang="en-US" altLang="zh-CN" b="0" i="0" dirty="0">
                <a:solidFill>
                  <a:srgbClr val="1D2129"/>
                </a:solidFill>
                <a:effectLst/>
                <a:latin typeface="Arial" panose="020B0604020202020204" pitchFamily="34" charset="0"/>
              </a:rPr>
              <a:t>CE </a:t>
            </a:r>
            <a:r>
              <a:rPr lang="zh-CN" altLang="en-US" b="0" i="0" dirty="0">
                <a:solidFill>
                  <a:srgbClr val="1D2129"/>
                </a:solidFill>
                <a:effectLst/>
                <a:latin typeface="Arial" panose="020B0604020202020204" pitchFamily="34" charset="0"/>
              </a:rPr>
              <a:t>损失和 </a:t>
            </a:r>
            <a:r>
              <a:rPr lang="en-US" altLang="zh-CN" b="0" i="0" dirty="0">
                <a:solidFill>
                  <a:srgbClr val="1D2129"/>
                </a:solidFill>
                <a:effectLst/>
                <a:latin typeface="Arial" panose="020B0604020202020204" pitchFamily="34" charset="0"/>
              </a:rPr>
              <a:t>KL </a:t>
            </a:r>
            <a:r>
              <a:rPr lang="zh-CN" altLang="en-US" b="0" i="0" dirty="0">
                <a:solidFill>
                  <a:srgbClr val="1D2129"/>
                </a:solidFill>
                <a:effectLst/>
                <a:latin typeface="Arial" panose="020B0604020202020204" pitchFamily="34" charset="0"/>
              </a:rPr>
              <a:t>散度的增加相对较低。</a:t>
            </a:r>
            <a:endParaRPr lang="en-US" altLang="zh-CN" b="0" i="0" dirty="0">
              <a:solidFill>
                <a:srgbClr val="1D2129"/>
              </a:solidFill>
              <a:effectLst/>
              <a:latin typeface="Arial" panose="020B0604020202020204" pitchFamily="34" charset="0"/>
            </a:endParaRPr>
          </a:p>
          <a:p>
            <a:endParaRPr lang="en-US" altLang="zh-CN" b="0" i="0" dirty="0">
              <a:solidFill>
                <a:srgbClr val="1D2129"/>
              </a:solidFill>
              <a:effectLst/>
              <a:latin typeface="Arial" panose="020B0604020202020204" pitchFamily="34" charset="0"/>
            </a:endParaRPr>
          </a:p>
          <a:p>
            <a:r>
              <a:rPr lang="en-US" altLang="zh-CN" b="0" i="0" dirty="0">
                <a:solidFill>
                  <a:srgbClr val="333333"/>
                </a:solidFill>
                <a:effectLst/>
                <a:latin typeface="PingFang SC"/>
              </a:rPr>
              <a:t>Alpaca</a:t>
            </a:r>
            <a:r>
              <a:rPr lang="zh-CN" altLang="en-US" b="0" i="0" dirty="0">
                <a:solidFill>
                  <a:srgbClr val="333333"/>
                </a:solidFill>
                <a:effectLst/>
                <a:latin typeface="PingFang SC"/>
              </a:rPr>
              <a:t>是斯坦福在</a:t>
            </a:r>
            <a:r>
              <a:rPr lang="en-US" altLang="zh-CN" b="0" i="0" dirty="0">
                <a:solidFill>
                  <a:srgbClr val="333333"/>
                </a:solidFill>
                <a:effectLst/>
                <a:latin typeface="PingFang SC"/>
              </a:rPr>
              <a:t>LLaMa-7B</a:t>
            </a:r>
            <a:r>
              <a:rPr lang="zh-CN" altLang="en-US" b="0" i="0" dirty="0">
                <a:solidFill>
                  <a:srgbClr val="333333"/>
                </a:solidFill>
                <a:effectLst/>
                <a:latin typeface="PingFang SC"/>
              </a:rPr>
              <a:t>的基础上监督微调出来的模型</a:t>
            </a:r>
            <a:endParaRPr lang="en-US" altLang="zh-CN" b="0" i="0" dirty="0">
              <a:solidFill>
                <a:srgbClr val="1D2129"/>
              </a:solidFill>
              <a:effectLst/>
              <a:latin typeface="Arial" panose="020B0604020202020204" pitchFamily="34" charset="0"/>
            </a:endParaRPr>
          </a:p>
          <a:p>
            <a:r>
              <a:rPr lang="en-US" altLang="zh-CN" b="0" i="0" dirty="0">
                <a:solidFill>
                  <a:srgbClr val="333333"/>
                </a:solidFill>
                <a:effectLst/>
                <a:latin typeface="PingFang SC"/>
              </a:rPr>
              <a:t>Vicuna</a:t>
            </a:r>
            <a:r>
              <a:rPr lang="zh-CN" altLang="en-US" b="0" i="0" dirty="0">
                <a:solidFill>
                  <a:srgbClr val="333333"/>
                </a:solidFill>
                <a:effectLst/>
                <a:latin typeface="PingFang SC"/>
              </a:rPr>
              <a:t>是在</a:t>
            </a:r>
            <a:r>
              <a:rPr lang="en-US" altLang="zh-CN" b="0" i="0" dirty="0">
                <a:solidFill>
                  <a:srgbClr val="333333"/>
                </a:solidFill>
                <a:effectLst/>
                <a:latin typeface="PingFang SC"/>
              </a:rPr>
              <a:t>LLaMa-13B</a:t>
            </a:r>
            <a:r>
              <a:rPr lang="zh-CN" altLang="en-US" b="0" i="0" dirty="0">
                <a:solidFill>
                  <a:srgbClr val="333333"/>
                </a:solidFill>
                <a:effectLst/>
                <a:latin typeface="PingFang SC"/>
              </a:rPr>
              <a:t>的基础上使用监督数据微调得到的模型</a:t>
            </a:r>
            <a:endParaRPr lang="zh-CN" altLang="en-US" dirty="0"/>
          </a:p>
        </p:txBody>
      </p:sp>
      <p:sp>
        <p:nvSpPr>
          <p:cNvPr id="4" name="灯片编号占位符 3"/>
          <p:cNvSpPr>
            <a:spLocks noGrp="1"/>
          </p:cNvSpPr>
          <p:nvPr>
            <p:ph type="sldNum" sz="quarter" idx="5"/>
          </p:nvPr>
        </p:nvSpPr>
        <p:spPr/>
        <p:txBody>
          <a:bodyPr/>
          <a:lstStyle/>
          <a:p>
            <a:fld id="{A9AE25AC-DC29-4DA9-B5FA-ECAF37E16E12}" type="slidenum">
              <a:rPr lang="zh-CN" altLang="en-US" smtClean="0"/>
              <a:t>12</a:t>
            </a:fld>
            <a:endParaRPr lang="zh-CN" altLang="en-US"/>
          </a:p>
        </p:txBody>
      </p:sp>
    </p:spTree>
    <p:extLst>
      <p:ext uri="{BB962C8B-B14F-4D97-AF65-F5344CB8AC3E}">
        <p14:creationId xmlns:p14="http://schemas.microsoft.com/office/powerpoint/2010/main" val="2338421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6C372B-04E8-36AD-832F-AFBC1E7B85C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4C3E7F8-BC7E-AA6B-CE7F-10E722E1EF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07BAB56-94B7-C2AB-9EC4-7ABCC3C29935}"/>
              </a:ext>
            </a:extLst>
          </p:cNvPr>
          <p:cNvSpPr>
            <a:spLocks noGrp="1"/>
          </p:cNvSpPr>
          <p:nvPr>
            <p:ph type="dt" sz="half" idx="10"/>
          </p:nvPr>
        </p:nvSpPr>
        <p:spPr/>
        <p:txBody>
          <a:bodyPr/>
          <a:lstStyle/>
          <a:p>
            <a:fld id="{5E6FD0A2-A4E7-4EE4-9F8F-B4F2987477FD}" type="datetimeFigureOut">
              <a:rPr lang="zh-CN" altLang="en-US" smtClean="0"/>
              <a:t>2024/12/13</a:t>
            </a:fld>
            <a:endParaRPr lang="zh-CN" altLang="en-US"/>
          </a:p>
        </p:txBody>
      </p:sp>
      <p:sp>
        <p:nvSpPr>
          <p:cNvPr id="5" name="页脚占位符 4">
            <a:extLst>
              <a:ext uri="{FF2B5EF4-FFF2-40B4-BE49-F238E27FC236}">
                <a16:creationId xmlns:a16="http://schemas.microsoft.com/office/drawing/2014/main" id="{A7A29A8C-38D5-9494-98E5-1488468790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EED38B-CD3B-5869-4F66-F920269FA36D}"/>
              </a:ext>
            </a:extLst>
          </p:cNvPr>
          <p:cNvSpPr>
            <a:spLocks noGrp="1"/>
          </p:cNvSpPr>
          <p:nvPr>
            <p:ph type="sldNum" sz="quarter" idx="12"/>
          </p:nvPr>
        </p:nvSpPr>
        <p:spPr/>
        <p:txBody>
          <a:bodyPr/>
          <a:lstStyle/>
          <a:p>
            <a:fld id="{6A34D38C-E667-4D61-A1E5-59F77CEB4EE8}" type="slidenum">
              <a:rPr lang="zh-CN" altLang="en-US" smtClean="0"/>
              <a:t>‹#›</a:t>
            </a:fld>
            <a:endParaRPr lang="zh-CN" altLang="en-US"/>
          </a:p>
        </p:txBody>
      </p:sp>
    </p:spTree>
    <p:extLst>
      <p:ext uri="{BB962C8B-B14F-4D97-AF65-F5344CB8AC3E}">
        <p14:creationId xmlns:p14="http://schemas.microsoft.com/office/powerpoint/2010/main" val="39385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A833F-04F8-64EF-1435-A26E25D92B8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A48C484-843B-4DE5-9DC2-196DD64333D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3424BD7-5F69-94A5-1B6A-BBBC5E9434A6}"/>
              </a:ext>
            </a:extLst>
          </p:cNvPr>
          <p:cNvSpPr>
            <a:spLocks noGrp="1"/>
          </p:cNvSpPr>
          <p:nvPr>
            <p:ph type="dt" sz="half" idx="10"/>
          </p:nvPr>
        </p:nvSpPr>
        <p:spPr/>
        <p:txBody>
          <a:bodyPr/>
          <a:lstStyle/>
          <a:p>
            <a:fld id="{5E6FD0A2-A4E7-4EE4-9F8F-B4F2987477FD}" type="datetimeFigureOut">
              <a:rPr lang="zh-CN" altLang="en-US" smtClean="0"/>
              <a:t>2024/12/13</a:t>
            </a:fld>
            <a:endParaRPr lang="zh-CN" altLang="en-US"/>
          </a:p>
        </p:txBody>
      </p:sp>
      <p:sp>
        <p:nvSpPr>
          <p:cNvPr id="5" name="页脚占位符 4">
            <a:extLst>
              <a:ext uri="{FF2B5EF4-FFF2-40B4-BE49-F238E27FC236}">
                <a16:creationId xmlns:a16="http://schemas.microsoft.com/office/drawing/2014/main" id="{D33520FB-EF41-B99F-0DA5-DB3AE1EF79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3E01AE-C6BC-FA80-29DF-56F1EA7F52DF}"/>
              </a:ext>
            </a:extLst>
          </p:cNvPr>
          <p:cNvSpPr>
            <a:spLocks noGrp="1"/>
          </p:cNvSpPr>
          <p:nvPr>
            <p:ph type="sldNum" sz="quarter" idx="12"/>
          </p:nvPr>
        </p:nvSpPr>
        <p:spPr/>
        <p:txBody>
          <a:bodyPr/>
          <a:lstStyle/>
          <a:p>
            <a:fld id="{6A34D38C-E667-4D61-A1E5-59F77CEB4EE8}" type="slidenum">
              <a:rPr lang="zh-CN" altLang="en-US" smtClean="0"/>
              <a:t>‹#›</a:t>
            </a:fld>
            <a:endParaRPr lang="zh-CN" altLang="en-US"/>
          </a:p>
        </p:txBody>
      </p:sp>
    </p:spTree>
    <p:extLst>
      <p:ext uri="{BB962C8B-B14F-4D97-AF65-F5344CB8AC3E}">
        <p14:creationId xmlns:p14="http://schemas.microsoft.com/office/powerpoint/2010/main" val="311868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FE5BF47-C1F0-C76C-D698-5F730455339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77F5133-6635-C0EA-7EB1-097898C9EBD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B75246-D337-9280-8E95-A8C28CD634C7}"/>
              </a:ext>
            </a:extLst>
          </p:cNvPr>
          <p:cNvSpPr>
            <a:spLocks noGrp="1"/>
          </p:cNvSpPr>
          <p:nvPr>
            <p:ph type="dt" sz="half" idx="10"/>
          </p:nvPr>
        </p:nvSpPr>
        <p:spPr/>
        <p:txBody>
          <a:bodyPr/>
          <a:lstStyle/>
          <a:p>
            <a:fld id="{5E6FD0A2-A4E7-4EE4-9F8F-B4F2987477FD}" type="datetimeFigureOut">
              <a:rPr lang="zh-CN" altLang="en-US" smtClean="0"/>
              <a:t>2024/12/13</a:t>
            </a:fld>
            <a:endParaRPr lang="zh-CN" altLang="en-US"/>
          </a:p>
        </p:txBody>
      </p:sp>
      <p:sp>
        <p:nvSpPr>
          <p:cNvPr id="5" name="页脚占位符 4">
            <a:extLst>
              <a:ext uri="{FF2B5EF4-FFF2-40B4-BE49-F238E27FC236}">
                <a16:creationId xmlns:a16="http://schemas.microsoft.com/office/drawing/2014/main" id="{08097639-6610-7290-08C4-03BB4F51BE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345005-A53A-A016-23BE-417D558351B0}"/>
              </a:ext>
            </a:extLst>
          </p:cNvPr>
          <p:cNvSpPr>
            <a:spLocks noGrp="1"/>
          </p:cNvSpPr>
          <p:nvPr>
            <p:ph type="sldNum" sz="quarter" idx="12"/>
          </p:nvPr>
        </p:nvSpPr>
        <p:spPr/>
        <p:txBody>
          <a:bodyPr/>
          <a:lstStyle/>
          <a:p>
            <a:fld id="{6A34D38C-E667-4D61-A1E5-59F77CEB4EE8}" type="slidenum">
              <a:rPr lang="zh-CN" altLang="en-US" smtClean="0"/>
              <a:t>‹#›</a:t>
            </a:fld>
            <a:endParaRPr lang="zh-CN" altLang="en-US"/>
          </a:p>
        </p:txBody>
      </p:sp>
    </p:spTree>
    <p:extLst>
      <p:ext uri="{BB962C8B-B14F-4D97-AF65-F5344CB8AC3E}">
        <p14:creationId xmlns:p14="http://schemas.microsoft.com/office/powerpoint/2010/main" val="212626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202537-8F37-CDB2-E2FB-77B96843A69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02ECAE-E0B7-262B-6391-3404CACEF80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BCCD25-9622-B581-7178-8AC674CFBA38}"/>
              </a:ext>
            </a:extLst>
          </p:cNvPr>
          <p:cNvSpPr>
            <a:spLocks noGrp="1"/>
          </p:cNvSpPr>
          <p:nvPr>
            <p:ph type="dt" sz="half" idx="10"/>
          </p:nvPr>
        </p:nvSpPr>
        <p:spPr/>
        <p:txBody>
          <a:bodyPr/>
          <a:lstStyle/>
          <a:p>
            <a:fld id="{5E6FD0A2-A4E7-4EE4-9F8F-B4F2987477FD}" type="datetimeFigureOut">
              <a:rPr lang="zh-CN" altLang="en-US" smtClean="0"/>
              <a:t>2024/12/13</a:t>
            </a:fld>
            <a:endParaRPr lang="zh-CN" altLang="en-US"/>
          </a:p>
        </p:txBody>
      </p:sp>
      <p:sp>
        <p:nvSpPr>
          <p:cNvPr id="5" name="页脚占位符 4">
            <a:extLst>
              <a:ext uri="{FF2B5EF4-FFF2-40B4-BE49-F238E27FC236}">
                <a16:creationId xmlns:a16="http://schemas.microsoft.com/office/drawing/2014/main" id="{DE222950-54BA-E681-A959-89D677674F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5005AA-F931-B411-A560-B555F0ED302F}"/>
              </a:ext>
            </a:extLst>
          </p:cNvPr>
          <p:cNvSpPr>
            <a:spLocks noGrp="1"/>
          </p:cNvSpPr>
          <p:nvPr>
            <p:ph type="sldNum" sz="quarter" idx="12"/>
          </p:nvPr>
        </p:nvSpPr>
        <p:spPr/>
        <p:txBody>
          <a:bodyPr/>
          <a:lstStyle/>
          <a:p>
            <a:fld id="{6A34D38C-E667-4D61-A1E5-59F77CEB4EE8}" type="slidenum">
              <a:rPr lang="zh-CN" altLang="en-US" smtClean="0"/>
              <a:t>‹#›</a:t>
            </a:fld>
            <a:endParaRPr lang="zh-CN" altLang="en-US"/>
          </a:p>
        </p:txBody>
      </p:sp>
    </p:spTree>
    <p:extLst>
      <p:ext uri="{BB962C8B-B14F-4D97-AF65-F5344CB8AC3E}">
        <p14:creationId xmlns:p14="http://schemas.microsoft.com/office/powerpoint/2010/main" val="22694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853EC-2E9F-1084-E3FD-ACEC96EC03C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4947E9B-CFAB-EFDE-4169-42C9BCE85A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5A4CED7-C557-A035-E55D-BDE95905308D}"/>
              </a:ext>
            </a:extLst>
          </p:cNvPr>
          <p:cNvSpPr>
            <a:spLocks noGrp="1"/>
          </p:cNvSpPr>
          <p:nvPr>
            <p:ph type="dt" sz="half" idx="10"/>
          </p:nvPr>
        </p:nvSpPr>
        <p:spPr/>
        <p:txBody>
          <a:bodyPr/>
          <a:lstStyle/>
          <a:p>
            <a:fld id="{5E6FD0A2-A4E7-4EE4-9F8F-B4F2987477FD}" type="datetimeFigureOut">
              <a:rPr lang="zh-CN" altLang="en-US" smtClean="0"/>
              <a:t>2024/12/13</a:t>
            </a:fld>
            <a:endParaRPr lang="zh-CN" altLang="en-US"/>
          </a:p>
        </p:txBody>
      </p:sp>
      <p:sp>
        <p:nvSpPr>
          <p:cNvPr id="5" name="页脚占位符 4">
            <a:extLst>
              <a:ext uri="{FF2B5EF4-FFF2-40B4-BE49-F238E27FC236}">
                <a16:creationId xmlns:a16="http://schemas.microsoft.com/office/drawing/2014/main" id="{A79CCF3D-97AB-E2B4-D52C-C173CBA8EC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7B29CE-5E07-CA55-7B59-355448CAB435}"/>
              </a:ext>
            </a:extLst>
          </p:cNvPr>
          <p:cNvSpPr>
            <a:spLocks noGrp="1"/>
          </p:cNvSpPr>
          <p:nvPr>
            <p:ph type="sldNum" sz="quarter" idx="12"/>
          </p:nvPr>
        </p:nvSpPr>
        <p:spPr/>
        <p:txBody>
          <a:bodyPr/>
          <a:lstStyle/>
          <a:p>
            <a:fld id="{6A34D38C-E667-4D61-A1E5-59F77CEB4EE8}" type="slidenum">
              <a:rPr lang="zh-CN" altLang="en-US" smtClean="0"/>
              <a:t>‹#›</a:t>
            </a:fld>
            <a:endParaRPr lang="zh-CN" altLang="en-US"/>
          </a:p>
        </p:txBody>
      </p:sp>
    </p:spTree>
    <p:extLst>
      <p:ext uri="{BB962C8B-B14F-4D97-AF65-F5344CB8AC3E}">
        <p14:creationId xmlns:p14="http://schemas.microsoft.com/office/powerpoint/2010/main" val="2450358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3B63B3-DD64-6B39-96B4-029C144018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F6A540-3964-6E7A-1301-635A0C26AF9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AC87879-1964-DFED-97D9-674544F5B1A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A381C4F-0BF7-22EE-F5F8-01BFA5D382B2}"/>
              </a:ext>
            </a:extLst>
          </p:cNvPr>
          <p:cNvSpPr>
            <a:spLocks noGrp="1"/>
          </p:cNvSpPr>
          <p:nvPr>
            <p:ph type="dt" sz="half" idx="10"/>
          </p:nvPr>
        </p:nvSpPr>
        <p:spPr/>
        <p:txBody>
          <a:bodyPr/>
          <a:lstStyle/>
          <a:p>
            <a:fld id="{5E6FD0A2-A4E7-4EE4-9F8F-B4F2987477FD}" type="datetimeFigureOut">
              <a:rPr lang="zh-CN" altLang="en-US" smtClean="0"/>
              <a:t>2024/12/13</a:t>
            </a:fld>
            <a:endParaRPr lang="zh-CN" altLang="en-US"/>
          </a:p>
        </p:txBody>
      </p:sp>
      <p:sp>
        <p:nvSpPr>
          <p:cNvPr id="6" name="页脚占位符 5">
            <a:extLst>
              <a:ext uri="{FF2B5EF4-FFF2-40B4-BE49-F238E27FC236}">
                <a16:creationId xmlns:a16="http://schemas.microsoft.com/office/drawing/2014/main" id="{3DED756F-A583-DBDB-1AC0-F59CAE877C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12B553-3127-7F8D-51E6-36ED75DC3E0E}"/>
              </a:ext>
            </a:extLst>
          </p:cNvPr>
          <p:cNvSpPr>
            <a:spLocks noGrp="1"/>
          </p:cNvSpPr>
          <p:nvPr>
            <p:ph type="sldNum" sz="quarter" idx="12"/>
          </p:nvPr>
        </p:nvSpPr>
        <p:spPr/>
        <p:txBody>
          <a:bodyPr/>
          <a:lstStyle/>
          <a:p>
            <a:fld id="{6A34D38C-E667-4D61-A1E5-59F77CEB4EE8}" type="slidenum">
              <a:rPr lang="zh-CN" altLang="en-US" smtClean="0"/>
              <a:t>‹#›</a:t>
            </a:fld>
            <a:endParaRPr lang="zh-CN" altLang="en-US"/>
          </a:p>
        </p:txBody>
      </p:sp>
    </p:spTree>
    <p:extLst>
      <p:ext uri="{BB962C8B-B14F-4D97-AF65-F5344CB8AC3E}">
        <p14:creationId xmlns:p14="http://schemas.microsoft.com/office/powerpoint/2010/main" val="460036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9DD59-4D83-95ED-8071-6107400C67C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37EF54C-0583-840D-A941-0812C018A4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03DECBE-ECE4-009E-F820-1210EA2A3A6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A6747EE-8F0D-28AE-ED2D-0EA8DE35BE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B322004-8D26-8E53-AB77-07C6B61F145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5776A11-8599-4C38-8426-C2512BBF76C9}"/>
              </a:ext>
            </a:extLst>
          </p:cNvPr>
          <p:cNvSpPr>
            <a:spLocks noGrp="1"/>
          </p:cNvSpPr>
          <p:nvPr>
            <p:ph type="dt" sz="half" idx="10"/>
          </p:nvPr>
        </p:nvSpPr>
        <p:spPr/>
        <p:txBody>
          <a:bodyPr/>
          <a:lstStyle/>
          <a:p>
            <a:fld id="{5E6FD0A2-A4E7-4EE4-9F8F-B4F2987477FD}" type="datetimeFigureOut">
              <a:rPr lang="zh-CN" altLang="en-US" smtClean="0"/>
              <a:t>2024/12/13</a:t>
            </a:fld>
            <a:endParaRPr lang="zh-CN" altLang="en-US"/>
          </a:p>
        </p:txBody>
      </p:sp>
      <p:sp>
        <p:nvSpPr>
          <p:cNvPr id="8" name="页脚占位符 7">
            <a:extLst>
              <a:ext uri="{FF2B5EF4-FFF2-40B4-BE49-F238E27FC236}">
                <a16:creationId xmlns:a16="http://schemas.microsoft.com/office/drawing/2014/main" id="{E459913A-EF7D-55B7-DB09-B12A8B4B150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68A6EB5-43FE-ABCF-15D0-46BE547C53FA}"/>
              </a:ext>
            </a:extLst>
          </p:cNvPr>
          <p:cNvSpPr>
            <a:spLocks noGrp="1"/>
          </p:cNvSpPr>
          <p:nvPr>
            <p:ph type="sldNum" sz="quarter" idx="12"/>
          </p:nvPr>
        </p:nvSpPr>
        <p:spPr/>
        <p:txBody>
          <a:bodyPr/>
          <a:lstStyle/>
          <a:p>
            <a:fld id="{6A34D38C-E667-4D61-A1E5-59F77CEB4EE8}" type="slidenum">
              <a:rPr lang="zh-CN" altLang="en-US" smtClean="0"/>
              <a:t>‹#›</a:t>
            </a:fld>
            <a:endParaRPr lang="zh-CN" altLang="en-US"/>
          </a:p>
        </p:txBody>
      </p:sp>
    </p:spTree>
    <p:extLst>
      <p:ext uri="{BB962C8B-B14F-4D97-AF65-F5344CB8AC3E}">
        <p14:creationId xmlns:p14="http://schemas.microsoft.com/office/powerpoint/2010/main" val="3319893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0C357A-D7D0-EB32-1AB3-47CF5B5995E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A8F97F1-FDAB-4B29-3CC2-6BF415F1F0F2}"/>
              </a:ext>
            </a:extLst>
          </p:cNvPr>
          <p:cNvSpPr>
            <a:spLocks noGrp="1"/>
          </p:cNvSpPr>
          <p:nvPr>
            <p:ph type="dt" sz="half" idx="10"/>
          </p:nvPr>
        </p:nvSpPr>
        <p:spPr/>
        <p:txBody>
          <a:bodyPr/>
          <a:lstStyle/>
          <a:p>
            <a:fld id="{5E6FD0A2-A4E7-4EE4-9F8F-B4F2987477FD}" type="datetimeFigureOut">
              <a:rPr lang="zh-CN" altLang="en-US" smtClean="0"/>
              <a:t>2024/12/13</a:t>
            </a:fld>
            <a:endParaRPr lang="zh-CN" altLang="en-US"/>
          </a:p>
        </p:txBody>
      </p:sp>
      <p:sp>
        <p:nvSpPr>
          <p:cNvPr id="4" name="页脚占位符 3">
            <a:extLst>
              <a:ext uri="{FF2B5EF4-FFF2-40B4-BE49-F238E27FC236}">
                <a16:creationId xmlns:a16="http://schemas.microsoft.com/office/drawing/2014/main" id="{89A30098-6D21-8219-1AF0-BFF8E13DE27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B10EB6F-C669-31A6-12F8-FBD75BCE618B}"/>
              </a:ext>
            </a:extLst>
          </p:cNvPr>
          <p:cNvSpPr>
            <a:spLocks noGrp="1"/>
          </p:cNvSpPr>
          <p:nvPr>
            <p:ph type="sldNum" sz="quarter" idx="12"/>
          </p:nvPr>
        </p:nvSpPr>
        <p:spPr/>
        <p:txBody>
          <a:bodyPr/>
          <a:lstStyle/>
          <a:p>
            <a:fld id="{6A34D38C-E667-4D61-A1E5-59F77CEB4EE8}" type="slidenum">
              <a:rPr lang="zh-CN" altLang="en-US" smtClean="0"/>
              <a:t>‹#›</a:t>
            </a:fld>
            <a:endParaRPr lang="zh-CN" altLang="en-US"/>
          </a:p>
        </p:txBody>
      </p:sp>
    </p:spTree>
    <p:extLst>
      <p:ext uri="{BB962C8B-B14F-4D97-AF65-F5344CB8AC3E}">
        <p14:creationId xmlns:p14="http://schemas.microsoft.com/office/powerpoint/2010/main" val="1784823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24D6241-768D-DA12-F01B-A04F7AFA1532}"/>
              </a:ext>
            </a:extLst>
          </p:cNvPr>
          <p:cNvSpPr>
            <a:spLocks noGrp="1"/>
          </p:cNvSpPr>
          <p:nvPr>
            <p:ph type="dt" sz="half" idx="10"/>
          </p:nvPr>
        </p:nvSpPr>
        <p:spPr/>
        <p:txBody>
          <a:bodyPr/>
          <a:lstStyle/>
          <a:p>
            <a:fld id="{5E6FD0A2-A4E7-4EE4-9F8F-B4F2987477FD}" type="datetimeFigureOut">
              <a:rPr lang="zh-CN" altLang="en-US" smtClean="0"/>
              <a:t>2024/12/13</a:t>
            </a:fld>
            <a:endParaRPr lang="zh-CN" altLang="en-US"/>
          </a:p>
        </p:txBody>
      </p:sp>
      <p:sp>
        <p:nvSpPr>
          <p:cNvPr id="3" name="页脚占位符 2">
            <a:extLst>
              <a:ext uri="{FF2B5EF4-FFF2-40B4-BE49-F238E27FC236}">
                <a16:creationId xmlns:a16="http://schemas.microsoft.com/office/drawing/2014/main" id="{253799F6-0B76-08F9-0AC3-BE542D41A74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A5A3E9F-05EE-A8BC-E5B5-317536376A27}"/>
              </a:ext>
            </a:extLst>
          </p:cNvPr>
          <p:cNvSpPr>
            <a:spLocks noGrp="1"/>
          </p:cNvSpPr>
          <p:nvPr>
            <p:ph type="sldNum" sz="quarter" idx="12"/>
          </p:nvPr>
        </p:nvSpPr>
        <p:spPr/>
        <p:txBody>
          <a:bodyPr/>
          <a:lstStyle/>
          <a:p>
            <a:fld id="{6A34D38C-E667-4D61-A1E5-59F77CEB4EE8}" type="slidenum">
              <a:rPr lang="zh-CN" altLang="en-US" smtClean="0"/>
              <a:t>‹#›</a:t>
            </a:fld>
            <a:endParaRPr lang="zh-CN" altLang="en-US"/>
          </a:p>
        </p:txBody>
      </p:sp>
    </p:spTree>
    <p:extLst>
      <p:ext uri="{BB962C8B-B14F-4D97-AF65-F5344CB8AC3E}">
        <p14:creationId xmlns:p14="http://schemas.microsoft.com/office/powerpoint/2010/main" val="124716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1B1454-DE4B-62EF-E7CF-871508C1E8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581ECA2-0342-99F9-C090-A74B87C943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BEABCC7-F742-23C6-6058-A86048896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D88689A-94B5-C1EE-91DE-C0CEA6F73083}"/>
              </a:ext>
            </a:extLst>
          </p:cNvPr>
          <p:cNvSpPr>
            <a:spLocks noGrp="1"/>
          </p:cNvSpPr>
          <p:nvPr>
            <p:ph type="dt" sz="half" idx="10"/>
          </p:nvPr>
        </p:nvSpPr>
        <p:spPr/>
        <p:txBody>
          <a:bodyPr/>
          <a:lstStyle/>
          <a:p>
            <a:fld id="{5E6FD0A2-A4E7-4EE4-9F8F-B4F2987477FD}" type="datetimeFigureOut">
              <a:rPr lang="zh-CN" altLang="en-US" smtClean="0"/>
              <a:t>2024/12/13</a:t>
            </a:fld>
            <a:endParaRPr lang="zh-CN" altLang="en-US"/>
          </a:p>
        </p:txBody>
      </p:sp>
      <p:sp>
        <p:nvSpPr>
          <p:cNvPr id="6" name="页脚占位符 5">
            <a:extLst>
              <a:ext uri="{FF2B5EF4-FFF2-40B4-BE49-F238E27FC236}">
                <a16:creationId xmlns:a16="http://schemas.microsoft.com/office/drawing/2014/main" id="{8AD99550-8EA4-B643-8707-1C3D7E26F7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03F2C0E-7E58-6292-DBD9-AA27F71EAA96}"/>
              </a:ext>
            </a:extLst>
          </p:cNvPr>
          <p:cNvSpPr>
            <a:spLocks noGrp="1"/>
          </p:cNvSpPr>
          <p:nvPr>
            <p:ph type="sldNum" sz="quarter" idx="12"/>
          </p:nvPr>
        </p:nvSpPr>
        <p:spPr/>
        <p:txBody>
          <a:bodyPr/>
          <a:lstStyle/>
          <a:p>
            <a:fld id="{6A34D38C-E667-4D61-A1E5-59F77CEB4EE8}" type="slidenum">
              <a:rPr lang="zh-CN" altLang="en-US" smtClean="0"/>
              <a:t>‹#›</a:t>
            </a:fld>
            <a:endParaRPr lang="zh-CN" altLang="en-US"/>
          </a:p>
        </p:txBody>
      </p:sp>
    </p:spTree>
    <p:extLst>
      <p:ext uri="{BB962C8B-B14F-4D97-AF65-F5344CB8AC3E}">
        <p14:creationId xmlns:p14="http://schemas.microsoft.com/office/powerpoint/2010/main" val="1736156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462886-63FF-41CF-CBAA-24865FEF31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01E67A6-9053-46C7-A519-0FD55E6762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BC5E2DC-BECD-E97F-4C0A-B22F4E472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E18071-237D-330E-DFDB-483E39D743E4}"/>
              </a:ext>
            </a:extLst>
          </p:cNvPr>
          <p:cNvSpPr>
            <a:spLocks noGrp="1"/>
          </p:cNvSpPr>
          <p:nvPr>
            <p:ph type="dt" sz="half" idx="10"/>
          </p:nvPr>
        </p:nvSpPr>
        <p:spPr/>
        <p:txBody>
          <a:bodyPr/>
          <a:lstStyle/>
          <a:p>
            <a:fld id="{5E6FD0A2-A4E7-4EE4-9F8F-B4F2987477FD}" type="datetimeFigureOut">
              <a:rPr lang="zh-CN" altLang="en-US" smtClean="0"/>
              <a:t>2024/12/13</a:t>
            </a:fld>
            <a:endParaRPr lang="zh-CN" altLang="en-US"/>
          </a:p>
        </p:txBody>
      </p:sp>
      <p:sp>
        <p:nvSpPr>
          <p:cNvPr id="6" name="页脚占位符 5">
            <a:extLst>
              <a:ext uri="{FF2B5EF4-FFF2-40B4-BE49-F238E27FC236}">
                <a16:creationId xmlns:a16="http://schemas.microsoft.com/office/drawing/2014/main" id="{44182AFB-77E5-77F3-3370-D5A7C2F277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D0010F-AA85-ADA8-9D80-A99F45169322}"/>
              </a:ext>
            </a:extLst>
          </p:cNvPr>
          <p:cNvSpPr>
            <a:spLocks noGrp="1"/>
          </p:cNvSpPr>
          <p:nvPr>
            <p:ph type="sldNum" sz="quarter" idx="12"/>
          </p:nvPr>
        </p:nvSpPr>
        <p:spPr/>
        <p:txBody>
          <a:bodyPr/>
          <a:lstStyle/>
          <a:p>
            <a:fld id="{6A34D38C-E667-4D61-A1E5-59F77CEB4EE8}" type="slidenum">
              <a:rPr lang="zh-CN" altLang="en-US" smtClean="0"/>
              <a:t>‹#›</a:t>
            </a:fld>
            <a:endParaRPr lang="zh-CN" altLang="en-US"/>
          </a:p>
        </p:txBody>
      </p:sp>
    </p:spTree>
    <p:extLst>
      <p:ext uri="{BB962C8B-B14F-4D97-AF65-F5344CB8AC3E}">
        <p14:creationId xmlns:p14="http://schemas.microsoft.com/office/powerpoint/2010/main" val="1865761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B5D7281-F10F-308D-8B76-B862230549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EE4AB70-69F0-E32B-D2FC-AC0B0C2373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2D46039-496D-5779-9F7F-C568D99797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6FD0A2-A4E7-4EE4-9F8F-B4F2987477FD}" type="datetimeFigureOut">
              <a:rPr lang="zh-CN" altLang="en-US" smtClean="0"/>
              <a:t>2024/12/13</a:t>
            </a:fld>
            <a:endParaRPr lang="zh-CN" altLang="en-US"/>
          </a:p>
        </p:txBody>
      </p:sp>
      <p:sp>
        <p:nvSpPr>
          <p:cNvPr id="5" name="页脚占位符 4">
            <a:extLst>
              <a:ext uri="{FF2B5EF4-FFF2-40B4-BE49-F238E27FC236}">
                <a16:creationId xmlns:a16="http://schemas.microsoft.com/office/drawing/2014/main" id="{9CCD6AFC-390D-4600-2194-4480DD261A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8B909B0-5CDE-CBD7-9546-748B19CB98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4D38C-E667-4D61-A1E5-59F77CEB4EE8}" type="slidenum">
              <a:rPr lang="zh-CN" altLang="en-US" smtClean="0"/>
              <a:t>‹#›</a:t>
            </a:fld>
            <a:endParaRPr lang="zh-CN" altLang="en-US"/>
          </a:p>
        </p:txBody>
      </p:sp>
    </p:spTree>
    <p:extLst>
      <p:ext uri="{BB962C8B-B14F-4D97-AF65-F5344CB8AC3E}">
        <p14:creationId xmlns:p14="http://schemas.microsoft.com/office/powerpoint/2010/main" val="4177431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bin"/><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7DB6978-41F2-7A39-A907-C21B03FEAF40}"/>
              </a:ext>
            </a:extLst>
          </p:cNvPr>
          <p:cNvPicPr>
            <a:picLocks noChangeAspect="1"/>
          </p:cNvPicPr>
          <p:nvPr/>
        </p:nvPicPr>
        <p:blipFill>
          <a:blip r:embed="rId2"/>
          <a:stretch>
            <a:fillRect/>
          </a:stretch>
        </p:blipFill>
        <p:spPr>
          <a:xfrm>
            <a:off x="733571" y="1119177"/>
            <a:ext cx="10555173" cy="3658111"/>
          </a:xfrm>
          <a:prstGeom prst="rect">
            <a:avLst/>
          </a:prstGeom>
        </p:spPr>
      </p:pic>
      <p:sp>
        <p:nvSpPr>
          <p:cNvPr id="11" name="文本框 10">
            <a:extLst>
              <a:ext uri="{FF2B5EF4-FFF2-40B4-BE49-F238E27FC236}">
                <a16:creationId xmlns:a16="http://schemas.microsoft.com/office/drawing/2014/main" id="{9B48C7FB-6F98-9D76-37E5-F825F6693AC0}"/>
              </a:ext>
            </a:extLst>
          </p:cNvPr>
          <p:cNvSpPr txBox="1"/>
          <p:nvPr/>
        </p:nvSpPr>
        <p:spPr>
          <a:xfrm>
            <a:off x="4103016" y="5113198"/>
            <a:ext cx="6094428" cy="369332"/>
          </a:xfrm>
          <a:prstGeom prst="rect">
            <a:avLst/>
          </a:prstGeom>
          <a:noFill/>
        </p:spPr>
        <p:txBody>
          <a:bodyPr wrap="square">
            <a:spAutoFit/>
          </a:bodyPr>
          <a:lstStyle/>
          <a:p>
            <a:r>
              <a:rPr lang="en-US" altLang="zh-CN" b="0" i="0" dirty="0" err="1">
                <a:solidFill>
                  <a:srgbClr val="777777"/>
                </a:solidFill>
                <a:effectLst/>
                <a:latin typeface="Noto Sans" panose="020B0502040504020204" pitchFamily="34" charset="0"/>
              </a:rPr>
              <a:t>NeurIPS</a:t>
            </a:r>
            <a:r>
              <a:rPr lang="en-US" altLang="zh-CN" b="0" i="0" dirty="0">
                <a:solidFill>
                  <a:srgbClr val="777777"/>
                </a:solidFill>
                <a:effectLst/>
                <a:latin typeface="Noto Sans" panose="020B0502040504020204" pitchFamily="34" charset="0"/>
              </a:rPr>
              <a:t> 2023 spotlight      </a:t>
            </a:r>
            <a:r>
              <a:rPr lang="zh-CN" altLang="en-US" b="0" i="0" dirty="0">
                <a:solidFill>
                  <a:srgbClr val="777777"/>
                </a:solidFill>
                <a:effectLst/>
                <a:latin typeface="Noto Sans" panose="020B0502040504020204" pitchFamily="34" charset="0"/>
              </a:rPr>
              <a:t>引用</a:t>
            </a:r>
            <a:r>
              <a:rPr lang="en-US" altLang="zh-CN" b="0" i="0" dirty="0">
                <a:solidFill>
                  <a:srgbClr val="777777"/>
                </a:solidFill>
                <a:effectLst/>
                <a:latin typeface="Noto Sans" panose="020B0502040504020204" pitchFamily="34" charset="0"/>
              </a:rPr>
              <a:t>277</a:t>
            </a:r>
            <a:endParaRPr lang="zh-CN" altLang="en-US" dirty="0"/>
          </a:p>
        </p:txBody>
      </p:sp>
    </p:spTree>
    <p:extLst>
      <p:ext uri="{BB962C8B-B14F-4D97-AF65-F5344CB8AC3E}">
        <p14:creationId xmlns:p14="http://schemas.microsoft.com/office/powerpoint/2010/main" val="742372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FD7CF-7B36-D106-9941-E774D93DB243}"/>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9A2D4A66-D807-AFF5-9BBD-6638736B521E}"/>
              </a:ext>
            </a:extLst>
          </p:cNvPr>
          <p:cNvSpPr txBox="1"/>
          <p:nvPr/>
        </p:nvSpPr>
        <p:spPr>
          <a:xfrm>
            <a:off x="527900" y="546755"/>
            <a:ext cx="2922309" cy="646331"/>
          </a:xfrm>
          <a:prstGeom prst="rect">
            <a:avLst/>
          </a:prstGeom>
          <a:noFill/>
        </p:spPr>
        <p:txBody>
          <a:bodyPr wrap="square" rtlCol="0">
            <a:spAutoFit/>
          </a:bodyPr>
          <a:lstStyle/>
          <a:p>
            <a:r>
              <a:rPr lang="en-US" altLang="zh-CN" dirty="0"/>
              <a:t>Result:</a:t>
            </a:r>
          </a:p>
          <a:p>
            <a:endParaRPr lang="zh-CN" altLang="en-US" dirty="0"/>
          </a:p>
        </p:txBody>
      </p:sp>
      <p:pic>
        <p:nvPicPr>
          <p:cNvPr id="4" name="图片 3">
            <a:extLst>
              <a:ext uri="{FF2B5EF4-FFF2-40B4-BE49-F238E27FC236}">
                <a16:creationId xmlns:a16="http://schemas.microsoft.com/office/drawing/2014/main" id="{31913887-3CB8-F4CA-F7B4-97621BC9464C}"/>
              </a:ext>
            </a:extLst>
          </p:cNvPr>
          <p:cNvPicPr>
            <a:picLocks noChangeAspect="1"/>
          </p:cNvPicPr>
          <p:nvPr/>
        </p:nvPicPr>
        <p:blipFill>
          <a:blip r:embed="rId2"/>
          <a:stretch>
            <a:fillRect/>
          </a:stretch>
        </p:blipFill>
        <p:spPr>
          <a:xfrm>
            <a:off x="1323309" y="2262169"/>
            <a:ext cx="9373908" cy="2172003"/>
          </a:xfrm>
          <a:prstGeom prst="rect">
            <a:avLst/>
          </a:prstGeom>
        </p:spPr>
      </p:pic>
      <p:pic>
        <p:nvPicPr>
          <p:cNvPr id="6" name="图片 5">
            <a:extLst>
              <a:ext uri="{FF2B5EF4-FFF2-40B4-BE49-F238E27FC236}">
                <a16:creationId xmlns:a16="http://schemas.microsoft.com/office/drawing/2014/main" id="{FDDD41F8-71E4-3C92-AD43-DEA6B288384A}"/>
              </a:ext>
            </a:extLst>
          </p:cNvPr>
          <p:cNvPicPr>
            <a:picLocks noChangeAspect="1"/>
          </p:cNvPicPr>
          <p:nvPr/>
        </p:nvPicPr>
        <p:blipFill>
          <a:blip r:embed="rId3"/>
          <a:stretch>
            <a:fillRect/>
          </a:stretch>
        </p:blipFill>
        <p:spPr>
          <a:xfrm>
            <a:off x="1409046" y="4434172"/>
            <a:ext cx="9202434" cy="638264"/>
          </a:xfrm>
          <a:prstGeom prst="rect">
            <a:avLst/>
          </a:prstGeom>
        </p:spPr>
      </p:pic>
    </p:spTree>
    <p:extLst>
      <p:ext uri="{BB962C8B-B14F-4D97-AF65-F5344CB8AC3E}">
        <p14:creationId xmlns:p14="http://schemas.microsoft.com/office/powerpoint/2010/main" val="2050546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2D907-5906-B2C5-14BD-BB785B414922}"/>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A15B4824-CF9F-AE17-7091-76A7C4663160}"/>
              </a:ext>
            </a:extLst>
          </p:cNvPr>
          <p:cNvPicPr>
            <a:picLocks noChangeAspect="1"/>
          </p:cNvPicPr>
          <p:nvPr/>
        </p:nvPicPr>
        <p:blipFill>
          <a:blip r:embed="rId3"/>
          <a:stretch>
            <a:fillRect/>
          </a:stretch>
        </p:blipFill>
        <p:spPr>
          <a:xfrm>
            <a:off x="1466849" y="760081"/>
            <a:ext cx="8125551" cy="3154976"/>
          </a:xfrm>
          <a:prstGeom prst="rect">
            <a:avLst/>
          </a:prstGeom>
        </p:spPr>
      </p:pic>
      <p:pic>
        <p:nvPicPr>
          <p:cNvPr id="4" name="图片 3">
            <a:extLst>
              <a:ext uri="{FF2B5EF4-FFF2-40B4-BE49-F238E27FC236}">
                <a16:creationId xmlns:a16="http://schemas.microsoft.com/office/drawing/2014/main" id="{359E599B-31AC-4464-B82C-E5E6853CD6A3}"/>
              </a:ext>
            </a:extLst>
          </p:cNvPr>
          <p:cNvPicPr>
            <a:picLocks noChangeAspect="1"/>
          </p:cNvPicPr>
          <p:nvPr/>
        </p:nvPicPr>
        <p:blipFill>
          <a:blip r:embed="rId4"/>
          <a:stretch>
            <a:fillRect/>
          </a:stretch>
        </p:blipFill>
        <p:spPr>
          <a:xfrm>
            <a:off x="2238665" y="4133850"/>
            <a:ext cx="6863092" cy="2228850"/>
          </a:xfrm>
          <a:prstGeom prst="rect">
            <a:avLst/>
          </a:prstGeom>
        </p:spPr>
      </p:pic>
    </p:spTree>
    <p:extLst>
      <p:ext uri="{BB962C8B-B14F-4D97-AF65-F5344CB8AC3E}">
        <p14:creationId xmlns:p14="http://schemas.microsoft.com/office/powerpoint/2010/main" val="761443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4C894-AB71-80FC-C85D-67A8EB7E3EB7}"/>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8D0A58BD-B1C7-1FF3-DFCB-3B83DBD2523F}"/>
              </a:ext>
            </a:extLst>
          </p:cNvPr>
          <p:cNvPicPr>
            <a:picLocks noChangeAspect="1"/>
          </p:cNvPicPr>
          <p:nvPr/>
        </p:nvPicPr>
        <p:blipFill>
          <a:blip r:embed="rId3"/>
          <a:stretch>
            <a:fillRect/>
          </a:stretch>
        </p:blipFill>
        <p:spPr>
          <a:xfrm>
            <a:off x="2313831" y="1417770"/>
            <a:ext cx="6252148" cy="1458834"/>
          </a:xfrm>
          <a:prstGeom prst="rect">
            <a:avLst/>
          </a:prstGeom>
        </p:spPr>
      </p:pic>
      <p:pic>
        <p:nvPicPr>
          <p:cNvPr id="5" name="图片 4">
            <a:extLst>
              <a:ext uri="{FF2B5EF4-FFF2-40B4-BE49-F238E27FC236}">
                <a16:creationId xmlns:a16="http://schemas.microsoft.com/office/drawing/2014/main" id="{F95F3835-825F-4C85-BB42-B518A6B8EDB1}"/>
              </a:ext>
            </a:extLst>
          </p:cNvPr>
          <p:cNvPicPr>
            <a:picLocks noChangeAspect="1"/>
          </p:cNvPicPr>
          <p:nvPr/>
        </p:nvPicPr>
        <p:blipFill>
          <a:blip r:embed="rId4"/>
          <a:stretch>
            <a:fillRect/>
          </a:stretch>
        </p:blipFill>
        <p:spPr>
          <a:xfrm>
            <a:off x="1909943" y="431429"/>
            <a:ext cx="7853925" cy="986341"/>
          </a:xfrm>
          <a:prstGeom prst="rect">
            <a:avLst/>
          </a:prstGeom>
        </p:spPr>
      </p:pic>
      <p:pic>
        <p:nvPicPr>
          <p:cNvPr id="7" name="图片 6">
            <a:extLst>
              <a:ext uri="{FF2B5EF4-FFF2-40B4-BE49-F238E27FC236}">
                <a16:creationId xmlns:a16="http://schemas.microsoft.com/office/drawing/2014/main" id="{A152BB5A-F1EB-009F-007A-1F029DA22E69}"/>
              </a:ext>
            </a:extLst>
          </p:cNvPr>
          <p:cNvPicPr>
            <a:picLocks noChangeAspect="1"/>
          </p:cNvPicPr>
          <p:nvPr/>
        </p:nvPicPr>
        <p:blipFill>
          <a:blip r:embed="rId5"/>
          <a:stretch>
            <a:fillRect/>
          </a:stretch>
        </p:blipFill>
        <p:spPr>
          <a:xfrm>
            <a:off x="2024244" y="3429000"/>
            <a:ext cx="6655382" cy="2558827"/>
          </a:xfrm>
          <a:prstGeom prst="rect">
            <a:avLst/>
          </a:prstGeom>
        </p:spPr>
      </p:pic>
    </p:spTree>
    <p:extLst>
      <p:ext uri="{BB962C8B-B14F-4D97-AF65-F5344CB8AC3E}">
        <p14:creationId xmlns:p14="http://schemas.microsoft.com/office/powerpoint/2010/main" val="704130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D00B8-5E81-D4FF-C59D-179FB6892BE2}"/>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3BF72AE1-9828-E29B-66BB-D2AE1387E405}"/>
              </a:ext>
            </a:extLst>
          </p:cNvPr>
          <p:cNvPicPr>
            <a:picLocks noChangeAspect="1"/>
          </p:cNvPicPr>
          <p:nvPr/>
        </p:nvPicPr>
        <p:blipFill>
          <a:blip r:embed="rId2"/>
          <a:stretch>
            <a:fillRect/>
          </a:stretch>
        </p:blipFill>
        <p:spPr>
          <a:xfrm>
            <a:off x="661229" y="909286"/>
            <a:ext cx="10869542" cy="5039428"/>
          </a:xfrm>
          <a:prstGeom prst="rect">
            <a:avLst/>
          </a:prstGeom>
        </p:spPr>
      </p:pic>
    </p:spTree>
    <p:extLst>
      <p:ext uri="{BB962C8B-B14F-4D97-AF65-F5344CB8AC3E}">
        <p14:creationId xmlns:p14="http://schemas.microsoft.com/office/powerpoint/2010/main" val="280189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47149-8884-4554-60AF-17238B85FAE8}"/>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35C24303-2E6E-253B-E6ED-17517DFEC7C0}"/>
              </a:ext>
            </a:extLst>
          </p:cNvPr>
          <p:cNvPicPr>
            <a:picLocks noChangeAspect="1"/>
          </p:cNvPicPr>
          <p:nvPr/>
        </p:nvPicPr>
        <p:blipFill>
          <a:blip r:embed="rId2"/>
          <a:stretch>
            <a:fillRect/>
          </a:stretch>
        </p:blipFill>
        <p:spPr>
          <a:xfrm>
            <a:off x="1057085" y="2492153"/>
            <a:ext cx="9783540" cy="1600423"/>
          </a:xfrm>
          <a:prstGeom prst="rect">
            <a:avLst/>
          </a:prstGeom>
        </p:spPr>
      </p:pic>
      <p:sp>
        <p:nvSpPr>
          <p:cNvPr id="4" name="文本框 3">
            <a:extLst>
              <a:ext uri="{FF2B5EF4-FFF2-40B4-BE49-F238E27FC236}">
                <a16:creationId xmlns:a16="http://schemas.microsoft.com/office/drawing/2014/main" id="{7C4FE79D-D5AB-50DE-BA57-87CB170C6581}"/>
              </a:ext>
            </a:extLst>
          </p:cNvPr>
          <p:cNvSpPr txBox="1"/>
          <p:nvPr/>
        </p:nvSpPr>
        <p:spPr>
          <a:xfrm>
            <a:off x="527900" y="546755"/>
            <a:ext cx="2922309" cy="646331"/>
          </a:xfrm>
          <a:prstGeom prst="rect">
            <a:avLst/>
          </a:prstGeom>
          <a:noFill/>
        </p:spPr>
        <p:txBody>
          <a:bodyPr wrap="square" rtlCol="0">
            <a:spAutoFit/>
          </a:bodyPr>
          <a:lstStyle/>
          <a:p>
            <a:r>
              <a:rPr lang="zh-CN" altLang="en-US" dirty="0"/>
              <a:t>不局限于</a:t>
            </a:r>
            <a:r>
              <a:rPr lang="en-US" altLang="zh-CN" dirty="0"/>
              <a:t>truthful</a:t>
            </a:r>
            <a:r>
              <a:rPr lang="zh-CN" altLang="en-US" dirty="0"/>
              <a:t>任务</a:t>
            </a:r>
            <a:r>
              <a:rPr lang="en-US" altLang="zh-CN" dirty="0"/>
              <a:t>:</a:t>
            </a:r>
          </a:p>
          <a:p>
            <a:endParaRPr lang="zh-CN" altLang="en-US" dirty="0"/>
          </a:p>
        </p:txBody>
      </p:sp>
    </p:spTree>
    <p:extLst>
      <p:ext uri="{BB962C8B-B14F-4D97-AF65-F5344CB8AC3E}">
        <p14:creationId xmlns:p14="http://schemas.microsoft.com/office/powerpoint/2010/main" val="2662373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7F6B0-36FD-88F2-7420-E38A52C3DC56}"/>
            </a:ext>
          </a:extLst>
        </p:cNvPr>
        <p:cNvGrpSpPr/>
        <p:nvPr/>
      </p:nvGrpSpPr>
      <p:grpSpPr>
        <a:xfrm>
          <a:off x="0" y="0"/>
          <a:ext cx="0" cy="0"/>
          <a:chOff x="0" y="0"/>
          <a:chExt cx="0" cy="0"/>
        </a:xfrm>
      </p:grpSpPr>
      <p:pic>
        <p:nvPicPr>
          <p:cNvPr id="5" name="图片 4">
            <a:extLst>
              <a:ext uri="{FF2B5EF4-FFF2-40B4-BE49-F238E27FC236}">
                <a16:creationId xmlns:a16="http://schemas.microsoft.com/office/drawing/2014/main" id="{54368BC7-F097-5905-6BA7-008FF6A0491F}"/>
              </a:ext>
            </a:extLst>
          </p:cNvPr>
          <p:cNvPicPr>
            <a:picLocks noChangeAspect="1"/>
          </p:cNvPicPr>
          <p:nvPr/>
        </p:nvPicPr>
        <p:blipFill>
          <a:blip r:embed="rId3"/>
          <a:stretch>
            <a:fillRect/>
          </a:stretch>
        </p:blipFill>
        <p:spPr>
          <a:xfrm>
            <a:off x="1184944" y="1129902"/>
            <a:ext cx="4597309" cy="4371951"/>
          </a:xfrm>
          <a:prstGeom prst="rect">
            <a:avLst/>
          </a:prstGeom>
        </p:spPr>
      </p:pic>
      <p:sp>
        <p:nvSpPr>
          <p:cNvPr id="7" name="文本框 6">
            <a:extLst>
              <a:ext uri="{FF2B5EF4-FFF2-40B4-BE49-F238E27FC236}">
                <a16:creationId xmlns:a16="http://schemas.microsoft.com/office/drawing/2014/main" id="{1501E9FB-6E5C-7B32-88C3-84FF1E4AE0EA}"/>
              </a:ext>
            </a:extLst>
          </p:cNvPr>
          <p:cNvSpPr txBox="1"/>
          <p:nvPr/>
        </p:nvSpPr>
        <p:spPr>
          <a:xfrm>
            <a:off x="6353187" y="1724062"/>
            <a:ext cx="4739325" cy="923330"/>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Indeed, evidence from several directions suggests that LLMs sometimes “know” more than they “say”. </a:t>
            </a:r>
            <a:endParaRPr lang="zh-CN" altLang="en-US"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C798B5C7-DEAF-AE01-CE59-4638A6134894}"/>
              </a:ext>
            </a:extLst>
          </p:cNvPr>
          <p:cNvSpPr txBox="1"/>
          <p:nvPr/>
        </p:nvSpPr>
        <p:spPr>
          <a:xfrm>
            <a:off x="6353187" y="2934887"/>
            <a:ext cx="4739325" cy="1754326"/>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一些</a:t>
            </a:r>
            <a:r>
              <a:rPr lang="en-US" altLang="zh-CN" dirty="0">
                <a:latin typeface="Times New Roman" panose="02020603050405020304" pitchFamily="18" charset="0"/>
                <a:cs typeface="Times New Roman" panose="02020603050405020304" pitchFamily="18" charset="0"/>
              </a:rPr>
              <a:t>LLM</a:t>
            </a:r>
            <a:r>
              <a:rPr lang="zh-CN" altLang="en-US" dirty="0">
                <a:latin typeface="Times New Roman" panose="02020603050405020304" pitchFamily="18" charset="0"/>
                <a:cs typeface="Times New Roman" panose="02020603050405020304" pitchFamily="18" charset="0"/>
              </a:rPr>
              <a:t>自我批判、无监督等没有引进额外知识提高真实性的方法结果证明：</a:t>
            </a:r>
            <a:r>
              <a:rPr lang="en-US" altLang="zh-CN" dirty="0">
                <a:latin typeface="Times New Roman" panose="02020603050405020304" pitchFamily="18" charset="0"/>
                <a:cs typeface="Times New Roman" panose="02020603050405020304" pitchFamily="18" charset="0"/>
              </a:rPr>
              <a:t>language models contain latent, interpretable structures related to real-world correctness—structure that may potentially be useful in reducing incorrect answers.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9147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50E72-901B-C13A-F161-270F16AFEFA3}"/>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DE763D6E-4FA8-5A3D-2A73-673FCF0C0349}"/>
              </a:ext>
            </a:extLst>
          </p:cNvPr>
          <p:cNvPicPr>
            <a:picLocks noChangeAspect="1"/>
          </p:cNvPicPr>
          <p:nvPr/>
        </p:nvPicPr>
        <p:blipFill>
          <a:blip r:embed="rId2"/>
          <a:stretch>
            <a:fillRect/>
          </a:stretch>
        </p:blipFill>
        <p:spPr>
          <a:xfrm>
            <a:off x="2024636" y="1545996"/>
            <a:ext cx="8142727" cy="3477859"/>
          </a:xfrm>
          <a:prstGeom prst="rect">
            <a:avLst/>
          </a:prstGeom>
        </p:spPr>
      </p:pic>
    </p:spTree>
    <p:extLst>
      <p:ext uri="{BB962C8B-B14F-4D97-AF65-F5344CB8AC3E}">
        <p14:creationId xmlns:p14="http://schemas.microsoft.com/office/powerpoint/2010/main" val="310442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EF25D-4E54-0326-F421-60306E0CF446}"/>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12B3BD24-91EA-CFDF-6D99-733A7033F56F}"/>
              </a:ext>
            </a:extLst>
          </p:cNvPr>
          <p:cNvPicPr>
            <a:picLocks noChangeAspect="1"/>
          </p:cNvPicPr>
          <p:nvPr/>
        </p:nvPicPr>
        <p:blipFill>
          <a:blip r:embed="rId3"/>
          <a:stretch>
            <a:fillRect/>
          </a:stretch>
        </p:blipFill>
        <p:spPr>
          <a:xfrm>
            <a:off x="1713912" y="1439962"/>
            <a:ext cx="8421275" cy="3238952"/>
          </a:xfrm>
          <a:prstGeom prst="rect">
            <a:avLst/>
          </a:prstGeom>
        </p:spPr>
      </p:pic>
      <p:sp>
        <p:nvSpPr>
          <p:cNvPr id="4" name="文本框 3">
            <a:extLst>
              <a:ext uri="{FF2B5EF4-FFF2-40B4-BE49-F238E27FC236}">
                <a16:creationId xmlns:a16="http://schemas.microsoft.com/office/drawing/2014/main" id="{72E3E1D7-64DA-26D9-AD0D-BF351201D439}"/>
              </a:ext>
            </a:extLst>
          </p:cNvPr>
          <p:cNvSpPr txBox="1"/>
          <p:nvPr/>
        </p:nvSpPr>
        <p:spPr>
          <a:xfrm>
            <a:off x="527901" y="546755"/>
            <a:ext cx="1941922" cy="369332"/>
          </a:xfrm>
          <a:prstGeom prst="rect">
            <a:avLst/>
          </a:prstGeom>
          <a:noFill/>
        </p:spPr>
        <p:txBody>
          <a:bodyPr wrap="square" rtlCol="0">
            <a:spAutoFit/>
          </a:bodyPr>
          <a:lstStyle/>
          <a:p>
            <a:r>
              <a:rPr lang="en-US" altLang="zh-CN" dirty="0"/>
              <a:t>Setup</a:t>
            </a:r>
            <a:r>
              <a:rPr lang="zh-CN" altLang="en-US" dirty="0"/>
              <a:t>：</a:t>
            </a:r>
          </a:p>
        </p:txBody>
      </p:sp>
    </p:spTree>
    <p:extLst>
      <p:ext uri="{BB962C8B-B14F-4D97-AF65-F5344CB8AC3E}">
        <p14:creationId xmlns:p14="http://schemas.microsoft.com/office/powerpoint/2010/main" val="167262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D282E-B251-51A8-C6A1-09BED4502197}"/>
            </a:ext>
          </a:extLst>
        </p:cNvPr>
        <p:cNvGrpSpPr/>
        <p:nvPr/>
      </p:nvGrpSpPr>
      <p:grpSpPr>
        <a:xfrm>
          <a:off x="0" y="0"/>
          <a:ext cx="0" cy="0"/>
          <a:chOff x="0" y="0"/>
          <a:chExt cx="0" cy="0"/>
        </a:xfrm>
      </p:grpSpPr>
      <p:pic>
        <p:nvPicPr>
          <p:cNvPr id="6" name="图片 5">
            <a:extLst>
              <a:ext uri="{FF2B5EF4-FFF2-40B4-BE49-F238E27FC236}">
                <a16:creationId xmlns:a16="http://schemas.microsoft.com/office/drawing/2014/main" id="{F5206319-7686-A544-EA59-7CD28BE056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1761" y="1483936"/>
            <a:ext cx="6650266" cy="3890128"/>
          </a:xfrm>
          <a:prstGeom prst="rect">
            <a:avLst/>
          </a:prstGeom>
        </p:spPr>
      </p:pic>
      <p:pic>
        <p:nvPicPr>
          <p:cNvPr id="10" name="图片 9">
            <a:extLst>
              <a:ext uri="{FF2B5EF4-FFF2-40B4-BE49-F238E27FC236}">
                <a16:creationId xmlns:a16="http://schemas.microsoft.com/office/drawing/2014/main" id="{875DE314-92B6-1C8F-98E1-4C70C8FD01A9}"/>
              </a:ext>
            </a:extLst>
          </p:cNvPr>
          <p:cNvPicPr>
            <a:picLocks noChangeAspect="1"/>
          </p:cNvPicPr>
          <p:nvPr/>
        </p:nvPicPr>
        <p:blipFill>
          <a:blip r:embed="rId4"/>
          <a:stretch>
            <a:fillRect/>
          </a:stretch>
        </p:blipFill>
        <p:spPr>
          <a:xfrm>
            <a:off x="1186513" y="1590675"/>
            <a:ext cx="6858412" cy="4388114"/>
          </a:xfrm>
          <a:prstGeom prst="rect">
            <a:avLst/>
          </a:prstGeom>
        </p:spPr>
      </p:pic>
      <p:sp>
        <p:nvSpPr>
          <p:cNvPr id="11" name="文本框 10">
            <a:extLst>
              <a:ext uri="{FF2B5EF4-FFF2-40B4-BE49-F238E27FC236}">
                <a16:creationId xmlns:a16="http://schemas.microsoft.com/office/drawing/2014/main" id="{4BF7CCEC-6E6C-C110-77F8-C2EB6B6D1282}"/>
              </a:ext>
            </a:extLst>
          </p:cNvPr>
          <p:cNvSpPr txBox="1"/>
          <p:nvPr/>
        </p:nvSpPr>
        <p:spPr>
          <a:xfrm>
            <a:off x="527901" y="546755"/>
            <a:ext cx="1941922" cy="369332"/>
          </a:xfrm>
          <a:prstGeom prst="rect">
            <a:avLst/>
          </a:prstGeom>
          <a:noFill/>
        </p:spPr>
        <p:txBody>
          <a:bodyPr wrap="square" rtlCol="0">
            <a:spAutoFit/>
          </a:bodyPr>
          <a:lstStyle/>
          <a:p>
            <a:r>
              <a:rPr lang="en-US" altLang="zh-CN" dirty="0"/>
              <a:t>Setup</a:t>
            </a:r>
            <a:r>
              <a:rPr lang="zh-CN" altLang="en-US" dirty="0"/>
              <a:t>：</a:t>
            </a:r>
          </a:p>
        </p:txBody>
      </p:sp>
    </p:spTree>
    <p:extLst>
      <p:ext uri="{BB962C8B-B14F-4D97-AF65-F5344CB8AC3E}">
        <p14:creationId xmlns:p14="http://schemas.microsoft.com/office/powerpoint/2010/main" val="1454863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509A8-C989-2121-653B-7A4B06544318}"/>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3FBA78C8-9ACD-D6DB-7C79-3A4C51B6EAFD}"/>
              </a:ext>
            </a:extLst>
          </p:cNvPr>
          <p:cNvSpPr txBox="1"/>
          <p:nvPr/>
        </p:nvSpPr>
        <p:spPr>
          <a:xfrm>
            <a:off x="527900" y="546755"/>
            <a:ext cx="2922309" cy="369332"/>
          </a:xfrm>
          <a:prstGeom prst="rect">
            <a:avLst/>
          </a:prstGeom>
          <a:noFill/>
        </p:spPr>
        <p:txBody>
          <a:bodyPr wrap="square" rtlCol="0">
            <a:spAutoFit/>
          </a:bodyPr>
          <a:lstStyle/>
          <a:p>
            <a:r>
              <a:rPr lang="en-US" altLang="zh-CN" dirty="0"/>
              <a:t>Probing for “Truthfulness”</a:t>
            </a:r>
            <a:endParaRPr lang="zh-CN" altLang="en-US" dirty="0"/>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1EBF2B0B-E06A-4A63-9EAB-571BF46F7743}"/>
                  </a:ext>
                </a:extLst>
              </p:cNvPr>
              <p:cNvSpPr txBox="1"/>
              <p:nvPr/>
            </p:nvSpPr>
            <p:spPr>
              <a:xfrm>
                <a:off x="4706335" y="1500548"/>
                <a:ext cx="6304174" cy="2085186"/>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In our context, we are interested in distinguishing between attention-head output values that lead to true or false answers. Our probe takes the form :</a:t>
                </a:r>
                <a:endParaRPr lang="en-US" altLang="zh-CN" i="1" dirty="0">
                  <a:latin typeface="Cambria Math" panose="02040503050406030204" pitchFamily="18" charset="0"/>
                  <a:cs typeface="Times New Roman" panose="02020603050405020304" pitchFamily="18" charset="0"/>
                </a:endParaRPr>
              </a:p>
              <a:p>
                <a:pPr algn="ctr"/>
                <a14:m>
                  <m:oMath xmlns:m="http://schemas.openxmlformats.org/officeDocument/2006/math">
                    <m:sSub>
                      <m:sSubPr>
                        <m:ctrlPr>
                          <a:rPr lang="en-US" altLang="zh-CN" i="1" dirty="0" smtClean="0">
                            <a:latin typeface="Cambria Math" panose="02040503050406030204" pitchFamily="18" charset="0"/>
                            <a:cs typeface="Times New Roman" panose="02020603050405020304" pitchFamily="18" charset="0"/>
                          </a:rPr>
                        </m:ctrlPr>
                      </m:sSubPr>
                      <m:e>
                        <m:r>
                          <m:rPr>
                            <m:sty m:val="p"/>
                          </m:rPr>
                          <a:rPr lang="en-US" altLang="zh-CN" i="1" dirty="0">
                            <a:latin typeface="Cambria Math" panose="02040503050406030204" pitchFamily="18" charset="0"/>
                            <a:cs typeface="Times New Roman" panose="02020603050405020304" pitchFamily="18" charset="0"/>
                          </a:rPr>
                          <m:t>p</m:t>
                        </m:r>
                      </m:e>
                      <m:sub>
                        <m:r>
                          <a:rPr lang="zh-CN" altLang="en-US" i="1" dirty="0" smtClean="0">
                            <a:latin typeface="Cambria Math" panose="02040503050406030204" pitchFamily="18" charset="0"/>
                            <a:cs typeface="Times New Roman" panose="02020603050405020304" pitchFamily="18" charset="0"/>
                          </a:rPr>
                          <m:t>𝜃</m:t>
                        </m:r>
                      </m:sub>
                    </m:sSub>
                    <m:d>
                      <m:dPr>
                        <m:ctrlPr>
                          <a:rPr lang="en-US" altLang="zh-CN" i="1" dirty="0">
                            <a:latin typeface="Cambria Math" panose="02040503050406030204" pitchFamily="18" charset="0"/>
                            <a:cs typeface="Times New Roman" panose="02020603050405020304" pitchFamily="18" charset="0"/>
                          </a:rPr>
                        </m:ctrlPr>
                      </m:dPr>
                      <m:e>
                        <m:sSubSup>
                          <m:sSubSupPr>
                            <m:ctrlPr>
                              <a:rPr lang="en-US" altLang="zh-CN" i="1" dirty="0" smtClean="0">
                                <a:latin typeface="Cambria Math" panose="02040503050406030204" pitchFamily="18" charset="0"/>
                                <a:cs typeface="Times New Roman" panose="02020603050405020304" pitchFamily="18" charset="0"/>
                              </a:rPr>
                            </m:ctrlPr>
                          </m:sSubSupPr>
                          <m:e>
                            <m:r>
                              <a:rPr lang="en-US" altLang="zh-CN" b="0" i="1" dirty="0" smtClean="0">
                                <a:latin typeface="Cambria Math" panose="02040503050406030204" pitchFamily="18" charset="0"/>
                                <a:cs typeface="Times New Roman" panose="02020603050405020304" pitchFamily="18" charset="0"/>
                              </a:rPr>
                              <m:t>𝑥</m:t>
                            </m:r>
                          </m:e>
                          <m:sub>
                            <m:r>
                              <a:rPr lang="en-US" altLang="zh-CN" b="0" i="1" dirty="0" smtClean="0">
                                <a:latin typeface="Cambria Math" panose="02040503050406030204" pitchFamily="18" charset="0"/>
                                <a:cs typeface="Times New Roman" panose="02020603050405020304" pitchFamily="18" charset="0"/>
                              </a:rPr>
                              <m:t>𝑙</m:t>
                            </m:r>
                          </m:sub>
                          <m:sup>
                            <m:r>
                              <a:rPr lang="en-US" altLang="zh-CN" b="0" i="1" dirty="0" smtClean="0">
                                <a:latin typeface="Cambria Math" panose="02040503050406030204" pitchFamily="18" charset="0"/>
                                <a:cs typeface="Times New Roman" panose="02020603050405020304" pitchFamily="18" charset="0"/>
                              </a:rPr>
                              <m:t>h</m:t>
                            </m:r>
                          </m:sup>
                        </m:sSubSup>
                      </m:e>
                    </m:d>
                  </m:oMath>
                </a14:m>
                <a:r>
                  <a:rPr lang="en-US" altLang="zh-CN" dirty="0">
                    <a:latin typeface="Times New Roman" panose="02020603050405020304" pitchFamily="18" charset="0"/>
                    <a:cs typeface="Times New Roman" panose="02020603050405020304" pitchFamily="18" charset="0"/>
                  </a:rPr>
                  <a:t>= sigmoid(⟨</a:t>
                </a:r>
                <a:r>
                  <a:rPr lang="en-US" altLang="zh-CN" dirty="0" err="1">
                    <a:latin typeface="Times New Roman" panose="02020603050405020304" pitchFamily="18" charset="0"/>
                    <a:cs typeface="Times New Roman" panose="02020603050405020304" pitchFamily="18" charset="0"/>
                  </a:rPr>
                  <a:t>θ,</a:t>
                </a:r>
                <a:r>
                  <a:rPr lang="en-US" altLang="zh-CN" dirty="0">
                    <a:cs typeface="Times New Roman" panose="02020603050405020304" pitchFamily="18" charset="0"/>
                  </a:rPr>
                  <a:t> </a:t>
                </a:r>
                <a14:m>
                  <m:oMath xmlns:m="http://schemas.openxmlformats.org/officeDocument/2006/math">
                    <m:sSubSup>
                      <m:sSubSupPr>
                        <m:ctrlPr>
                          <a:rPr lang="en-US" altLang="zh-CN" i="1" dirty="0" smtClean="0">
                            <a:latin typeface="Cambria Math" panose="02040503050406030204" pitchFamily="18" charset="0"/>
                            <a:cs typeface="Times New Roman" panose="02020603050405020304" pitchFamily="18" charset="0"/>
                          </a:rPr>
                        </m:ctrlPr>
                      </m:sSubSupPr>
                      <m:e>
                        <m:r>
                          <a:rPr lang="en-US" altLang="zh-CN" b="0" i="1" dirty="0" smtClean="0">
                            <a:latin typeface="Cambria Math" panose="02040503050406030204" pitchFamily="18" charset="0"/>
                            <a:cs typeface="Times New Roman" panose="02020603050405020304" pitchFamily="18" charset="0"/>
                          </a:rPr>
                          <m:t>𝑥</m:t>
                        </m:r>
                      </m:e>
                      <m:sub>
                        <m:r>
                          <a:rPr lang="en-US" altLang="zh-CN" b="0" i="1" dirty="0" smtClean="0">
                            <a:latin typeface="Cambria Math" panose="02040503050406030204" pitchFamily="18" charset="0"/>
                            <a:cs typeface="Times New Roman" panose="02020603050405020304" pitchFamily="18" charset="0"/>
                          </a:rPr>
                          <m:t>𝑙</m:t>
                        </m:r>
                      </m:sub>
                      <m:sup>
                        <m:r>
                          <a:rPr lang="en-US" altLang="zh-CN" b="0" i="1" dirty="0" smtClean="0">
                            <a:latin typeface="Cambria Math" panose="02040503050406030204" pitchFamily="18" charset="0"/>
                            <a:cs typeface="Times New Roman" panose="02020603050405020304" pitchFamily="18" charset="0"/>
                          </a:rPr>
                          <m:t>h</m:t>
                        </m:r>
                      </m:sup>
                    </m:sSubSup>
                    <m:r>
                      <a:rPr lang="en-US" altLang="zh-CN" b="0" i="1" dirty="0" smtClean="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where θ ∈ </a:t>
                </a:r>
                <a14:m>
                  <m:oMath xmlns:m="http://schemas.openxmlformats.org/officeDocument/2006/math">
                    <m:sSup>
                      <m:sSupPr>
                        <m:ctrlPr>
                          <a:rPr lang="en-US" altLang="zh-CN" i="1" dirty="0" smtClean="0">
                            <a:latin typeface="Cambria Math" panose="02040503050406030204" pitchFamily="18" charset="0"/>
                            <a:cs typeface="Times New Roman" panose="02020603050405020304" pitchFamily="18" charset="0"/>
                          </a:rPr>
                        </m:ctrlPr>
                      </m:sSupPr>
                      <m:e>
                        <m:r>
                          <a:rPr lang="en-US" altLang="zh-CN" b="0" i="1" dirty="0" smtClean="0">
                            <a:latin typeface="Cambria Math" panose="02040503050406030204" pitchFamily="18" charset="0"/>
                            <a:cs typeface="Times New Roman" panose="02020603050405020304" pitchFamily="18" charset="0"/>
                          </a:rPr>
                          <m:t>𝑅</m:t>
                        </m:r>
                      </m:e>
                      <m:sup>
                        <m:r>
                          <a:rPr lang="en-US" altLang="zh-CN" b="0" i="1" dirty="0" smtClean="0">
                            <a:latin typeface="Cambria Math" panose="02040503050406030204" pitchFamily="18" charset="0"/>
                            <a:cs typeface="Times New Roman" panose="02020603050405020304" pitchFamily="18" charset="0"/>
                          </a:rPr>
                          <m:t>𝐷</m:t>
                        </m:r>
                      </m:sup>
                    </m:sSup>
                  </m:oMath>
                </a14:m>
                <a:r>
                  <a:rPr lang="en-US" altLang="zh-CN" dirty="0">
                    <a:latin typeface="Times New Roman" panose="02020603050405020304" pitchFamily="18" charset="0"/>
                    <a:cs typeface="Times New Roman" panose="02020603050405020304" pitchFamily="18" charset="0"/>
                  </a:rPr>
                  <a:t>. There is one probe </a:t>
                </a:r>
                <a:r>
                  <a:rPr lang="en-US" altLang="zh-CN" b="1" dirty="0">
                    <a:latin typeface="Times New Roman" panose="02020603050405020304" pitchFamily="18" charset="0"/>
                    <a:cs typeface="Times New Roman" panose="02020603050405020304" pitchFamily="18" charset="0"/>
                  </a:rPr>
                  <a:t>per attention head per layer</a:t>
                </a:r>
                <a:r>
                  <a:rPr lang="en-US" altLang="zh-CN" dirty="0">
                    <a:latin typeface="Times New Roman" panose="02020603050405020304" pitchFamily="18" charset="0"/>
                    <a:cs typeface="Times New Roman" panose="02020603050405020304" pitchFamily="18" charset="0"/>
                  </a:rPr>
                  <a:t>: the vector </a:t>
                </a:r>
                <a14:m>
                  <m:oMath xmlns:m="http://schemas.openxmlformats.org/officeDocument/2006/math">
                    <m:sSubSup>
                      <m:sSubSupPr>
                        <m:ctrlPr>
                          <a:rPr lang="en-US" altLang="zh-CN" i="1" dirty="0" smtClean="0">
                            <a:latin typeface="Cambria Math" panose="02040503050406030204" pitchFamily="18" charset="0"/>
                            <a:cs typeface="Times New Roman" panose="02020603050405020304" pitchFamily="18" charset="0"/>
                          </a:rPr>
                        </m:ctrlPr>
                      </m:sSubSupPr>
                      <m:e>
                        <m:r>
                          <a:rPr lang="en-US" altLang="zh-CN" b="0" i="1" dirty="0" smtClean="0">
                            <a:latin typeface="Cambria Math" panose="02040503050406030204" pitchFamily="18" charset="0"/>
                            <a:cs typeface="Times New Roman" panose="02020603050405020304" pitchFamily="18" charset="0"/>
                          </a:rPr>
                          <m:t>𝑥</m:t>
                        </m:r>
                      </m:e>
                      <m:sub>
                        <m:r>
                          <a:rPr lang="en-US" altLang="zh-CN" b="0" i="1" dirty="0" smtClean="0">
                            <a:latin typeface="Cambria Math" panose="02040503050406030204" pitchFamily="18" charset="0"/>
                            <a:cs typeface="Times New Roman" panose="02020603050405020304" pitchFamily="18" charset="0"/>
                          </a:rPr>
                          <m:t>𝑙</m:t>
                        </m:r>
                      </m:sub>
                      <m:sup>
                        <m:r>
                          <a:rPr lang="en-US" altLang="zh-CN" b="0" i="1" dirty="0" smtClean="0">
                            <a:latin typeface="Cambria Math" panose="02040503050406030204" pitchFamily="18" charset="0"/>
                            <a:cs typeface="Times New Roman" panose="02020603050405020304" pitchFamily="18" charset="0"/>
                          </a:rPr>
                          <m:t>h</m:t>
                        </m:r>
                      </m:sup>
                    </m:sSubSup>
                    <m:r>
                      <a:rPr lang="en-US" altLang="zh-CN" b="0" i="1" dirty="0" smtClean="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represents the value that the h-</a:t>
                </a:r>
                <a:r>
                  <a:rPr lang="en-US" altLang="zh-CN" dirty="0" err="1">
                    <a:latin typeface="Times New Roman" panose="02020603050405020304" pitchFamily="18" charset="0"/>
                    <a:cs typeface="Times New Roman" panose="02020603050405020304" pitchFamily="18" charset="0"/>
                  </a:rPr>
                  <a:t>th</a:t>
                </a:r>
                <a:r>
                  <a:rPr lang="en-US" altLang="zh-CN" dirty="0">
                    <a:latin typeface="Times New Roman" panose="02020603050405020304" pitchFamily="18" charset="0"/>
                    <a:cs typeface="Times New Roman" panose="02020603050405020304" pitchFamily="18" charset="0"/>
                  </a:rPr>
                  <a:t> attention head in layer l will contribute to the residual stream.</a:t>
                </a:r>
                <a:endParaRPr lang="zh-CN" altLang="en-US" dirty="0">
                  <a:latin typeface="Times New Roman" panose="02020603050405020304" pitchFamily="18" charset="0"/>
                  <a:cs typeface="Times New Roman" panose="02020603050405020304" pitchFamily="18" charset="0"/>
                </a:endParaRPr>
              </a:p>
            </p:txBody>
          </p:sp>
        </mc:Choice>
        <mc:Fallback>
          <p:sp>
            <p:nvSpPr>
              <p:cNvPr id="4" name="文本框 3">
                <a:extLst>
                  <a:ext uri="{FF2B5EF4-FFF2-40B4-BE49-F238E27FC236}">
                    <a16:creationId xmlns:a16="http://schemas.microsoft.com/office/drawing/2014/main" id="{1EBF2B0B-E06A-4A63-9EAB-571BF46F7743}"/>
                  </a:ext>
                </a:extLst>
              </p:cNvPr>
              <p:cNvSpPr txBox="1">
                <a:spLocks noRot="1" noChangeAspect="1" noMove="1" noResize="1" noEditPoints="1" noAdjustHandles="1" noChangeArrowheads="1" noChangeShapeType="1" noTextEdit="1"/>
              </p:cNvSpPr>
              <p:nvPr/>
            </p:nvSpPr>
            <p:spPr>
              <a:xfrm>
                <a:off x="4706335" y="1500548"/>
                <a:ext cx="6304174" cy="2085186"/>
              </a:xfrm>
              <a:prstGeom prst="rect">
                <a:avLst/>
              </a:prstGeom>
              <a:blipFill>
                <a:blip r:embed="rId3"/>
                <a:stretch>
                  <a:fillRect l="-774" t="-1462" r="-1064" b="-380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BA597EA2-04FA-E97E-4990-5954C080DDB2}"/>
              </a:ext>
            </a:extLst>
          </p:cNvPr>
          <p:cNvPicPr>
            <a:picLocks noChangeAspect="1"/>
          </p:cNvPicPr>
          <p:nvPr/>
        </p:nvPicPr>
        <p:blipFill>
          <a:blip r:embed="rId4"/>
          <a:stretch>
            <a:fillRect/>
          </a:stretch>
        </p:blipFill>
        <p:spPr>
          <a:xfrm>
            <a:off x="3876718" y="4185713"/>
            <a:ext cx="8268854" cy="1171739"/>
          </a:xfrm>
          <a:prstGeom prst="rect">
            <a:avLst/>
          </a:prstGeom>
        </p:spPr>
      </p:pic>
      <p:pic>
        <p:nvPicPr>
          <p:cNvPr id="8" name="图片 7">
            <a:extLst>
              <a:ext uri="{FF2B5EF4-FFF2-40B4-BE49-F238E27FC236}">
                <a16:creationId xmlns:a16="http://schemas.microsoft.com/office/drawing/2014/main" id="{79DF1C23-D1EC-E7BC-A6E5-B805AAB2254F}"/>
              </a:ext>
            </a:extLst>
          </p:cNvPr>
          <p:cNvPicPr>
            <a:picLocks noChangeAspect="1"/>
          </p:cNvPicPr>
          <p:nvPr/>
        </p:nvPicPr>
        <p:blipFill>
          <a:blip r:embed="rId5"/>
          <a:srcRect r="48811" b="28273"/>
          <a:stretch/>
        </p:blipFill>
        <p:spPr>
          <a:xfrm>
            <a:off x="46428" y="1085946"/>
            <a:ext cx="3885251" cy="3145037"/>
          </a:xfrm>
          <a:prstGeom prst="rect">
            <a:avLst/>
          </a:prstGeom>
        </p:spPr>
      </p:pic>
      <p:sp>
        <p:nvSpPr>
          <p:cNvPr id="10" name="文本框 9">
            <a:extLst>
              <a:ext uri="{FF2B5EF4-FFF2-40B4-BE49-F238E27FC236}">
                <a16:creationId xmlns:a16="http://schemas.microsoft.com/office/drawing/2014/main" id="{FD8315D3-CEBC-DBB3-BD01-8FCD762FFDE9}"/>
              </a:ext>
            </a:extLst>
          </p:cNvPr>
          <p:cNvSpPr txBox="1"/>
          <p:nvPr/>
        </p:nvSpPr>
        <p:spPr>
          <a:xfrm>
            <a:off x="527900" y="4357792"/>
            <a:ext cx="3289956" cy="1015663"/>
          </a:xfrm>
          <a:prstGeom prst="rect">
            <a:avLst/>
          </a:prstGeom>
          <a:noFill/>
        </p:spPr>
        <p:txBody>
          <a:bodyPr wrap="square">
            <a:spAutoFit/>
          </a:bodyPr>
          <a:lstStyle/>
          <a:p>
            <a:r>
              <a:rPr lang="en-US" altLang="zh-CN" sz="1200" dirty="0">
                <a:latin typeface="Times New Roman" panose="02020603050405020304" pitchFamily="18" charset="0"/>
                <a:cs typeface="Times New Roman" panose="02020603050405020304" pitchFamily="18" charset="0"/>
              </a:rPr>
              <a:t>(A)Linear probe accuracies on the validation set for all heads in all layers in LLaMA-7B, sorted row-wise by accuracy. Darker blue represents higher accuracy. 50% is the baseline accuracy from random guessing.</a:t>
            </a:r>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6319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F5B71-D4C5-DDCE-DA6F-CB23D14F96B3}"/>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19299495-ED94-D15A-ACB1-2C8BC0251B22}"/>
              </a:ext>
            </a:extLst>
          </p:cNvPr>
          <p:cNvSpPr txBox="1"/>
          <p:nvPr/>
        </p:nvSpPr>
        <p:spPr>
          <a:xfrm>
            <a:off x="527900" y="546755"/>
            <a:ext cx="2922309" cy="369332"/>
          </a:xfrm>
          <a:prstGeom prst="rect">
            <a:avLst/>
          </a:prstGeom>
          <a:noFill/>
        </p:spPr>
        <p:txBody>
          <a:bodyPr wrap="square" rtlCol="0">
            <a:spAutoFit/>
          </a:bodyPr>
          <a:lstStyle/>
          <a:p>
            <a:r>
              <a:rPr lang="en-US" altLang="zh-CN" dirty="0"/>
              <a:t>Probing for “Truthfulness”</a:t>
            </a:r>
            <a:endParaRPr lang="zh-CN" altLang="en-US" dirty="0"/>
          </a:p>
        </p:txBody>
      </p:sp>
      <p:pic>
        <p:nvPicPr>
          <p:cNvPr id="4" name="图片 3">
            <a:extLst>
              <a:ext uri="{FF2B5EF4-FFF2-40B4-BE49-F238E27FC236}">
                <a16:creationId xmlns:a16="http://schemas.microsoft.com/office/drawing/2014/main" id="{D4B56DD8-44BC-43F2-624E-3FF2A5A33B8F}"/>
              </a:ext>
            </a:extLst>
          </p:cNvPr>
          <p:cNvPicPr>
            <a:picLocks noChangeAspect="1"/>
          </p:cNvPicPr>
          <p:nvPr/>
        </p:nvPicPr>
        <p:blipFill>
          <a:blip r:embed="rId3"/>
          <a:stretch>
            <a:fillRect/>
          </a:stretch>
        </p:blipFill>
        <p:spPr>
          <a:xfrm>
            <a:off x="3657598" y="302526"/>
            <a:ext cx="4056060" cy="3671024"/>
          </a:xfrm>
          <a:prstGeom prst="rect">
            <a:avLst/>
          </a:prstGeom>
        </p:spPr>
      </p:pic>
      <p:pic>
        <p:nvPicPr>
          <p:cNvPr id="6" name="图片 5">
            <a:extLst>
              <a:ext uri="{FF2B5EF4-FFF2-40B4-BE49-F238E27FC236}">
                <a16:creationId xmlns:a16="http://schemas.microsoft.com/office/drawing/2014/main" id="{D5D18C63-3186-A80B-186E-96D1B91D7949}"/>
              </a:ext>
            </a:extLst>
          </p:cNvPr>
          <p:cNvPicPr>
            <a:picLocks noChangeAspect="1"/>
          </p:cNvPicPr>
          <p:nvPr/>
        </p:nvPicPr>
        <p:blipFill>
          <a:blip r:embed="rId4"/>
          <a:stretch>
            <a:fillRect/>
          </a:stretch>
        </p:blipFill>
        <p:spPr>
          <a:xfrm>
            <a:off x="1654154" y="4169773"/>
            <a:ext cx="7631046" cy="2387289"/>
          </a:xfrm>
          <a:prstGeom prst="rect">
            <a:avLst/>
          </a:prstGeom>
        </p:spPr>
      </p:pic>
      <p:sp>
        <p:nvSpPr>
          <p:cNvPr id="8" name="文本框 7">
            <a:extLst>
              <a:ext uri="{FF2B5EF4-FFF2-40B4-BE49-F238E27FC236}">
                <a16:creationId xmlns:a16="http://schemas.microsoft.com/office/drawing/2014/main" id="{0962EA17-ED7E-0535-B6CD-7746182EA4DB}"/>
              </a:ext>
            </a:extLst>
          </p:cNvPr>
          <p:cNvSpPr txBox="1"/>
          <p:nvPr/>
        </p:nvSpPr>
        <p:spPr>
          <a:xfrm>
            <a:off x="643380" y="2138038"/>
            <a:ext cx="3174476" cy="1600438"/>
          </a:xfrm>
          <a:prstGeom prst="rect">
            <a:avLst/>
          </a:prstGeom>
          <a:noFill/>
        </p:spPr>
        <p:txBody>
          <a:bodyPr wrap="square">
            <a:spAutoFit/>
          </a:bodyPr>
          <a:lstStyle/>
          <a:p>
            <a:r>
              <a:rPr lang="en-US" altLang="zh-CN" sz="1400" dirty="0">
                <a:latin typeface="Times New Roman" panose="02020603050405020304" pitchFamily="18" charset="0"/>
                <a:cs typeface="Times New Roman" panose="02020603050405020304" pitchFamily="18" charset="0"/>
              </a:rPr>
              <a:t>(B) Kernel density estimate plot of activations of truthful (blue) and false (orange) QA pairs in the 18th head in the 14th layer of LLaMA-7B after projection onto the top-2 truthful directions. Marginal distributions are shown on the upper and right sides.</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5288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071AA-325E-5E62-BB26-3443627BBD1A}"/>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F178D865-E72C-CB61-4724-88DE206EF55B}"/>
              </a:ext>
            </a:extLst>
          </p:cNvPr>
          <p:cNvSpPr txBox="1"/>
          <p:nvPr/>
        </p:nvSpPr>
        <p:spPr>
          <a:xfrm>
            <a:off x="651641" y="671926"/>
            <a:ext cx="6096000" cy="369332"/>
          </a:xfrm>
          <a:prstGeom prst="rect">
            <a:avLst/>
          </a:prstGeom>
          <a:noFill/>
        </p:spPr>
        <p:txBody>
          <a:bodyPr wrap="square">
            <a:spAutoFit/>
          </a:bodyPr>
          <a:lstStyle/>
          <a:p>
            <a:r>
              <a:rPr lang="en-US" altLang="zh-CN" dirty="0"/>
              <a:t> Inference-Time Intervention</a:t>
            </a:r>
            <a:endParaRPr lang="zh-CN" altLang="en-US" dirty="0"/>
          </a:p>
        </p:txBody>
      </p:sp>
      <p:sp>
        <p:nvSpPr>
          <p:cNvPr id="5" name="文本框 4">
            <a:extLst>
              <a:ext uri="{FF2B5EF4-FFF2-40B4-BE49-F238E27FC236}">
                <a16:creationId xmlns:a16="http://schemas.microsoft.com/office/drawing/2014/main" id="{37AB030A-389D-2E18-91E5-AB6AAF161F6B}"/>
              </a:ext>
            </a:extLst>
          </p:cNvPr>
          <p:cNvSpPr txBox="1"/>
          <p:nvPr/>
        </p:nvSpPr>
        <p:spPr>
          <a:xfrm>
            <a:off x="1681654" y="1232025"/>
            <a:ext cx="7220608" cy="1077218"/>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If, during inference, we intervene to shift activations in the “truthful” direction, it seems possible that the network will provide more truthful answers to the benchmark questions. This is the basic strategy behind what we </a:t>
            </a:r>
            <a:r>
              <a:rPr lang="en-US" altLang="zh-CN" sz="1600" b="1" dirty="0">
                <a:latin typeface="Times New Roman" panose="02020603050405020304" pitchFamily="18" charset="0"/>
                <a:cs typeface="Times New Roman" panose="02020603050405020304" pitchFamily="18" charset="0"/>
              </a:rPr>
              <a:t>call inference-time intervention (ITI).</a:t>
            </a:r>
            <a:endParaRPr lang="zh-CN" altLang="en-US" sz="1600"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DAE9514B-0EB3-3CE3-87A6-249B857032D9}"/>
              </a:ext>
            </a:extLst>
          </p:cNvPr>
          <p:cNvSpPr txBox="1"/>
          <p:nvPr/>
        </p:nvSpPr>
        <p:spPr>
          <a:xfrm>
            <a:off x="1545020" y="2794432"/>
            <a:ext cx="9627476" cy="2031325"/>
          </a:xfrm>
          <a:prstGeom prst="rect">
            <a:avLst/>
          </a:prstGeom>
          <a:noFill/>
        </p:spPr>
        <p:txBody>
          <a:bodyPr wrap="square" rtlCol="0">
            <a:spAutoFit/>
          </a:bodyPr>
          <a:lstStyle/>
          <a:p>
            <a:pPr marL="342900" indent="-342900">
              <a:buAutoNum type="arabicPeriod"/>
            </a:pPr>
            <a:r>
              <a:rPr lang="zh-CN" altLang="en-US" dirty="0">
                <a:latin typeface="Times New Roman" panose="02020603050405020304" pitchFamily="18" charset="0"/>
                <a:cs typeface="Times New Roman" panose="02020603050405020304" pitchFamily="18" charset="0"/>
              </a:rPr>
              <a:t>选择</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个</a:t>
            </a:r>
            <a:r>
              <a:rPr lang="zh-CN" altLang="en-US" i="0" dirty="0">
                <a:effectLst/>
                <a:latin typeface="Times New Roman" panose="02020603050405020304" pitchFamily="18" charset="0"/>
                <a:cs typeface="Times New Roman" panose="02020603050405020304" pitchFamily="18" charset="0"/>
              </a:rPr>
              <a:t>关键注意力头</a:t>
            </a:r>
            <a:endParaRPr lang="en-US" altLang="zh-CN" i="0" dirty="0">
              <a:effectLst/>
              <a:latin typeface="Times New Roman" panose="02020603050405020304" pitchFamily="18" charset="0"/>
              <a:cs typeface="Times New Roman" panose="02020603050405020304" pitchFamily="18" charset="0"/>
            </a:endParaRPr>
          </a:p>
          <a:p>
            <a:r>
              <a:rPr lang="zh-CN" altLang="en-US" i="0" dirty="0">
                <a:effectLst/>
                <a:latin typeface="Times New Roman" panose="02020603050405020304" pitchFamily="18" charset="0"/>
                <a:cs typeface="Times New Roman" panose="02020603050405020304" pitchFamily="18" charset="0"/>
              </a:rPr>
              <a:t>如图 </a:t>
            </a:r>
            <a:r>
              <a:rPr lang="en-US" altLang="zh-CN" i="0" dirty="0">
                <a:effectLst/>
                <a:latin typeface="Times New Roman" panose="02020603050405020304" pitchFamily="18" charset="0"/>
                <a:cs typeface="Times New Roman" panose="02020603050405020304" pitchFamily="18" charset="0"/>
              </a:rPr>
              <a:t>2</a:t>
            </a:r>
            <a:r>
              <a:rPr lang="zh-CN" altLang="en-US" i="0" dirty="0">
                <a:effectLst/>
                <a:latin typeface="Times New Roman" panose="02020603050405020304" pitchFamily="18" charset="0"/>
                <a:cs typeface="Times New Roman" panose="02020603050405020304" pitchFamily="18" charset="0"/>
              </a:rPr>
              <a:t>（</a:t>
            </a:r>
            <a:r>
              <a:rPr lang="en-US" altLang="zh-CN" i="0" dirty="0">
                <a:effectLst/>
                <a:latin typeface="Times New Roman" panose="02020603050405020304" pitchFamily="18" charset="0"/>
                <a:cs typeface="Times New Roman" panose="02020603050405020304" pitchFamily="18" charset="0"/>
              </a:rPr>
              <a:t>A</a:t>
            </a:r>
            <a:r>
              <a:rPr lang="zh-CN" altLang="en-US" i="0" dirty="0">
                <a:effectLst/>
                <a:latin typeface="Times New Roman" panose="02020603050405020304" pitchFamily="18" charset="0"/>
                <a:cs typeface="Times New Roman" panose="02020603050405020304" pitchFamily="18" charset="0"/>
              </a:rPr>
              <a:t>） 所示，只有一部分注意力头似乎与真实性密切相关。</a:t>
            </a:r>
            <a:endParaRPr lang="en-US" altLang="zh-CN" i="0" dirty="0">
              <a:effectLst/>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确定激活移动方向</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如图 </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 所示，</a:t>
            </a:r>
            <a:r>
              <a:rPr lang="en-US" altLang="zh-CN" dirty="0">
                <a:latin typeface="Times New Roman" panose="02020603050405020304" pitchFamily="18" charset="0"/>
                <a:cs typeface="Times New Roman" panose="02020603050405020304" pitchFamily="18" charset="0"/>
              </a:rPr>
              <a:t>true </a:t>
            </a:r>
            <a:r>
              <a:rPr lang="zh-CN" altLang="en-US" dirty="0">
                <a:latin typeface="Times New Roman" panose="02020603050405020304" pitchFamily="18" charset="0"/>
                <a:cs typeface="Times New Roman" panose="02020603050405020304" pitchFamily="18" charset="0"/>
              </a:rPr>
              <a:t>与 </a:t>
            </a:r>
            <a:r>
              <a:rPr lang="en-US" altLang="zh-CN" dirty="0">
                <a:latin typeface="Times New Roman" panose="02020603050405020304" pitchFamily="18" charset="0"/>
                <a:cs typeface="Times New Roman" panose="02020603050405020304" pitchFamily="18" charset="0"/>
              </a:rPr>
              <a:t>false </a:t>
            </a:r>
            <a:r>
              <a:rPr lang="zh-CN" altLang="en-US" dirty="0">
                <a:latin typeface="Times New Roman" panose="02020603050405020304" pitchFamily="18" charset="0"/>
                <a:cs typeface="Times New Roman" panose="02020603050405020304" pitchFamily="18" charset="0"/>
              </a:rPr>
              <a:t>语句的几何结构很复杂。有两种方法：</a:t>
            </a: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vector orthogonal to the separating hyperplane learned by the probe </a:t>
            </a: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vector connecting the means of the true and false distributions.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201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84592-8962-1C2E-78CC-334B52FE36C3}"/>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BAFA7744-124B-F147-37B3-26D8024C0108}"/>
              </a:ext>
            </a:extLst>
          </p:cNvPr>
          <p:cNvPicPr>
            <a:picLocks noChangeAspect="1"/>
          </p:cNvPicPr>
          <p:nvPr/>
        </p:nvPicPr>
        <p:blipFill>
          <a:blip r:embed="rId3"/>
          <a:stretch>
            <a:fillRect/>
          </a:stretch>
        </p:blipFill>
        <p:spPr>
          <a:xfrm>
            <a:off x="2015432" y="3520966"/>
            <a:ext cx="7451375" cy="2859927"/>
          </a:xfrm>
          <a:prstGeom prst="rect">
            <a:avLst/>
          </a:prstGeom>
        </p:spPr>
      </p:pic>
      <p:pic>
        <p:nvPicPr>
          <p:cNvPr id="4" name="图片 3">
            <a:extLst>
              <a:ext uri="{FF2B5EF4-FFF2-40B4-BE49-F238E27FC236}">
                <a16:creationId xmlns:a16="http://schemas.microsoft.com/office/drawing/2014/main" id="{4D2E20C7-73E2-13FF-3833-1696AC37995C}"/>
              </a:ext>
            </a:extLst>
          </p:cNvPr>
          <p:cNvPicPr>
            <a:picLocks noChangeAspect="1"/>
          </p:cNvPicPr>
          <p:nvPr/>
        </p:nvPicPr>
        <p:blipFill>
          <a:blip r:embed="rId4"/>
          <a:stretch>
            <a:fillRect/>
          </a:stretch>
        </p:blipFill>
        <p:spPr>
          <a:xfrm>
            <a:off x="1859958" y="663940"/>
            <a:ext cx="7242000" cy="2673094"/>
          </a:xfrm>
          <a:prstGeom prst="rect">
            <a:avLst/>
          </a:prstGeom>
        </p:spPr>
      </p:pic>
      <p:sp>
        <p:nvSpPr>
          <p:cNvPr id="5" name="文本框 4">
            <a:extLst>
              <a:ext uri="{FF2B5EF4-FFF2-40B4-BE49-F238E27FC236}">
                <a16:creationId xmlns:a16="http://schemas.microsoft.com/office/drawing/2014/main" id="{35F5F8B1-BA78-4632-BC98-14A468F52C75}"/>
              </a:ext>
            </a:extLst>
          </p:cNvPr>
          <p:cNvSpPr txBox="1"/>
          <p:nvPr/>
        </p:nvSpPr>
        <p:spPr>
          <a:xfrm>
            <a:off x="651641" y="671926"/>
            <a:ext cx="6096000" cy="369332"/>
          </a:xfrm>
          <a:prstGeom prst="rect">
            <a:avLst/>
          </a:prstGeom>
          <a:noFill/>
        </p:spPr>
        <p:txBody>
          <a:bodyPr wrap="square">
            <a:spAutoFit/>
          </a:bodyPr>
          <a:lstStyle/>
          <a:p>
            <a:r>
              <a:rPr lang="en-US" altLang="zh-CN" dirty="0"/>
              <a:t> Inference-Time Intervention</a:t>
            </a:r>
            <a:endParaRPr lang="zh-CN" altLang="en-US" dirty="0"/>
          </a:p>
        </p:txBody>
      </p:sp>
    </p:spTree>
    <p:extLst>
      <p:ext uri="{BB962C8B-B14F-4D97-AF65-F5344CB8AC3E}">
        <p14:creationId xmlns:p14="http://schemas.microsoft.com/office/powerpoint/2010/main" val="18918677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1166</Words>
  <Application>Microsoft Office PowerPoint</Application>
  <PresentationFormat>宽屏</PresentationFormat>
  <Paragraphs>56</Paragraphs>
  <Slides>14</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Inter</vt:lpstr>
      <vt:lpstr>PingFang SC</vt:lpstr>
      <vt:lpstr>等线</vt:lpstr>
      <vt:lpstr>等线 Light</vt:lpstr>
      <vt:lpstr>Arial</vt:lpstr>
      <vt:lpstr>Cambria Math</vt:lpstr>
      <vt:lpstr>Noto Sans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金梦 李</dc:creator>
  <cp:lastModifiedBy>金梦 李</cp:lastModifiedBy>
  <cp:revision>7</cp:revision>
  <dcterms:created xsi:type="dcterms:W3CDTF">2024-12-06T14:16:34Z</dcterms:created>
  <dcterms:modified xsi:type="dcterms:W3CDTF">2024-12-13T13:35:39Z</dcterms:modified>
</cp:coreProperties>
</file>