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8" r:id="rId3"/>
    <p:sldId id="257" r:id="rId4"/>
    <p:sldId id="258" r:id="rId5"/>
    <p:sldId id="259" r:id="rId6"/>
    <p:sldId id="260" r:id="rId7"/>
    <p:sldId id="261" r:id="rId8"/>
    <p:sldId id="262" r:id="rId9"/>
    <p:sldId id="263" r:id="rId10"/>
    <p:sldId id="267"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金梦 李" initials="金梦" lastIdx="2" clrIdx="0">
    <p:extLst>
      <p:ext uri="{19B8F6BF-5375-455C-9EA6-DF929625EA0E}">
        <p15:presenceInfo xmlns:p15="http://schemas.microsoft.com/office/powerpoint/2012/main" userId="3ebc975205252c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78883" autoAdjust="0"/>
  </p:normalViewPr>
  <p:slideViewPr>
    <p:cSldViewPr snapToGrid="0">
      <p:cViewPr varScale="1">
        <p:scale>
          <a:sx n="84" d="100"/>
          <a:sy n="84"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F0C4A-E725-4F08-83A1-B6048F4D9874}" type="datetimeFigureOut">
              <a:rPr lang="zh-CN" altLang="en-US" smtClean="0"/>
              <a:t>2025/4/15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DA650-D022-4C0D-B2B0-1D72505B207B}" type="slidenum">
              <a:rPr lang="zh-CN" altLang="en-US" smtClean="0"/>
              <a:t>‹#›</a:t>
            </a:fld>
            <a:endParaRPr lang="zh-CN" altLang="en-US"/>
          </a:p>
        </p:txBody>
      </p:sp>
    </p:spTree>
    <p:extLst>
      <p:ext uri="{BB962C8B-B14F-4D97-AF65-F5344CB8AC3E}">
        <p14:creationId xmlns:p14="http://schemas.microsoft.com/office/powerpoint/2010/main" val="2290798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csdn.net/so/search?q=GloVe&amp;spm=1001.2101.3001.702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BDA650-D022-4C0D-B2B0-1D72505B207B}" type="slidenum">
              <a:rPr lang="zh-CN" altLang="en-US" smtClean="0"/>
              <a:t>2</a:t>
            </a:fld>
            <a:endParaRPr lang="zh-CN" altLang="en-US"/>
          </a:p>
        </p:txBody>
      </p:sp>
    </p:spTree>
    <p:extLst>
      <p:ext uri="{BB962C8B-B14F-4D97-AF65-F5344CB8AC3E}">
        <p14:creationId xmlns:p14="http://schemas.microsoft.com/office/powerpoint/2010/main" val="3033346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Inter"/>
              </a:rPr>
              <a:t>AMI</a:t>
            </a:r>
            <a:r>
              <a:rPr lang="zh-CN" altLang="en-US" b="0" i="0" dirty="0">
                <a:effectLst/>
                <a:latin typeface="Inter"/>
              </a:rPr>
              <a:t>：衡量两个变量之间的相互依赖程度</a:t>
            </a:r>
            <a:endParaRPr lang="en-US" altLang="zh-CN" b="0" i="0" dirty="0">
              <a:effectLst/>
              <a:latin typeface="Inter"/>
            </a:endParaRPr>
          </a:p>
          <a:p>
            <a:r>
              <a:rPr lang="en-US" altLang="zh-CN" b="0" i="0" dirty="0">
                <a:effectLst/>
                <a:latin typeface="Inter"/>
              </a:rPr>
              <a:t>Jaccard</a:t>
            </a:r>
            <a:r>
              <a:rPr lang="zh-CN" altLang="en-US" b="0" i="0" dirty="0">
                <a:effectLst/>
                <a:latin typeface="Inter"/>
              </a:rPr>
              <a:t>：通过计算两个集合交集的大小与并集的大小之比来衡量集合间的相似性</a:t>
            </a:r>
            <a:endParaRPr lang="en-US" altLang="zh-CN" b="0" i="0" dirty="0">
              <a:effectLst/>
              <a:latin typeface="Inter"/>
            </a:endParaRPr>
          </a:p>
          <a:p>
            <a:r>
              <a:rPr lang="zh-CN" altLang="en-US" b="1" i="0" dirty="0">
                <a:effectLst/>
                <a:latin typeface="Inter"/>
              </a:rPr>
              <a:t>精确匹配</a:t>
            </a:r>
            <a:r>
              <a:rPr lang="zh-CN" altLang="en-US" b="0" i="0" dirty="0">
                <a:effectLst/>
                <a:latin typeface="Inter"/>
              </a:rPr>
              <a:t>：指的是数据点被两种不同方法（</a:t>
            </a:r>
            <a:r>
              <a:rPr lang="en-US" altLang="zh-CN" b="0" i="0" dirty="0">
                <a:effectLst/>
                <a:latin typeface="Inter"/>
              </a:rPr>
              <a:t>RW </a:t>
            </a:r>
            <a:r>
              <a:rPr lang="zh-CN" altLang="en-US" b="0" i="0" dirty="0">
                <a:effectLst/>
                <a:latin typeface="Inter"/>
              </a:rPr>
              <a:t>和 </a:t>
            </a:r>
            <a:r>
              <a:rPr lang="en-US" altLang="zh-CN" b="0" i="0" dirty="0">
                <a:effectLst/>
                <a:latin typeface="Inter"/>
              </a:rPr>
              <a:t>HS </a:t>
            </a:r>
            <a:r>
              <a:rPr lang="zh-CN" altLang="en-US" b="0" i="0" dirty="0">
                <a:effectLst/>
                <a:latin typeface="Inter"/>
              </a:rPr>
              <a:t>嵌入）划分到完全相同聚类中的比例</a:t>
            </a:r>
            <a:endParaRPr lang="en-US" altLang="zh-CN" b="0" i="0" dirty="0">
              <a:effectLst/>
              <a:latin typeface="Inter"/>
            </a:endParaRPr>
          </a:p>
          <a:p>
            <a:endParaRPr lang="en-US" altLang="zh-CN" b="0" i="0" dirty="0">
              <a:effectLst/>
              <a:latin typeface="Inter"/>
            </a:endParaRPr>
          </a:p>
          <a:p>
            <a:r>
              <a:rPr lang="en-US" altLang="zh-CN" dirty="0" err="1"/>
              <a:t>BERTopic</a:t>
            </a:r>
            <a:r>
              <a:rPr lang="en-US" altLang="zh-CN" dirty="0"/>
              <a:t> framework</a:t>
            </a:r>
            <a:r>
              <a:rPr lang="zh-CN" altLang="en-US" dirty="0"/>
              <a:t>来进行每个簇的主题分析</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Inter"/>
              </a:rPr>
              <a:t>HS-HS/RW-RW</a:t>
            </a:r>
            <a:r>
              <a:rPr lang="zh-CN" altLang="en-US" b="0" i="0" dirty="0">
                <a:effectLst/>
                <a:latin typeface="Inter"/>
              </a:rPr>
              <a:t>：较高的 </a:t>
            </a:r>
            <a:r>
              <a:rPr lang="en-US" altLang="zh-CN" b="0" i="0" dirty="0">
                <a:effectLst/>
                <a:latin typeface="Inter"/>
              </a:rPr>
              <a:t>RW - RW </a:t>
            </a:r>
            <a:r>
              <a:rPr lang="zh-CN" altLang="en-US" b="0" i="0" dirty="0">
                <a:effectLst/>
                <a:latin typeface="Inter"/>
              </a:rPr>
              <a:t>相关性均值表明，与 </a:t>
            </a:r>
            <a:r>
              <a:rPr lang="en-US" altLang="zh-CN" b="0" i="0" dirty="0">
                <a:effectLst/>
                <a:latin typeface="Inter"/>
              </a:rPr>
              <a:t>HS </a:t>
            </a:r>
            <a:r>
              <a:rPr lang="zh-CN" altLang="en-US" b="0" i="0" dirty="0">
                <a:effectLst/>
                <a:latin typeface="Inter"/>
              </a:rPr>
              <a:t>相比，</a:t>
            </a:r>
            <a:r>
              <a:rPr lang="en-US" altLang="zh-CN" b="0" i="0" dirty="0">
                <a:effectLst/>
                <a:latin typeface="Inter"/>
              </a:rPr>
              <a:t>RW </a:t>
            </a:r>
            <a:r>
              <a:rPr lang="zh-CN" altLang="en-US" b="0" i="0" dirty="0">
                <a:effectLst/>
                <a:latin typeface="Inter"/>
              </a:rPr>
              <a:t>在面对不同提示时，其嵌入结果更为稳定，即 </a:t>
            </a:r>
            <a:r>
              <a:rPr lang="en-US" altLang="zh-CN" b="0" i="0" dirty="0">
                <a:effectLst/>
                <a:latin typeface="Inter"/>
              </a:rPr>
              <a:t>RW </a:t>
            </a:r>
            <a:r>
              <a:rPr lang="zh-CN" altLang="en-US" b="0" i="0" dirty="0">
                <a:effectLst/>
                <a:latin typeface="Inter"/>
              </a:rPr>
              <a:t>对提示变化的鲁棒性更强。这意味着不同的提示对 </a:t>
            </a:r>
            <a:r>
              <a:rPr lang="en-US" altLang="zh-CN" b="0" i="0" dirty="0">
                <a:effectLst/>
                <a:latin typeface="Inter"/>
              </a:rPr>
              <a:t>RW </a:t>
            </a:r>
            <a:r>
              <a:rPr lang="zh-CN" altLang="en-US" b="0" i="0" dirty="0">
                <a:effectLst/>
                <a:latin typeface="Inter"/>
              </a:rPr>
              <a:t>嵌入结果的影响相对较小，而 </a:t>
            </a:r>
            <a:r>
              <a:rPr lang="en-US" altLang="zh-CN" b="0" i="0" dirty="0">
                <a:effectLst/>
                <a:latin typeface="Inter"/>
              </a:rPr>
              <a:t>HS </a:t>
            </a:r>
            <a:r>
              <a:rPr lang="zh-CN" altLang="en-US" b="0" i="0" dirty="0">
                <a:effectLst/>
                <a:latin typeface="Inter"/>
              </a:rPr>
              <a:t>嵌入结果受提示变化的影响相对较大。</a:t>
            </a:r>
          </a:p>
          <a:p>
            <a:endParaRPr lang="zh-CN" altLang="en-US" dirty="0"/>
          </a:p>
        </p:txBody>
      </p:sp>
      <p:sp>
        <p:nvSpPr>
          <p:cNvPr id="4" name="灯片编号占位符 3"/>
          <p:cNvSpPr>
            <a:spLocks noGrp="1"/>
          </p:cNvSpPr>
          <p:nvPr>
            <p:ph type="sldNum" sz="quarter" idx="5"/>
          </p:nvPr>
        </p:nvSpPr>
        <p:spPr/>
        <p:txBody>
          <a:bodyPr/>
          <a:lstStyle/>
          <a:p>
            <a:fld id="{6ABDA650-D022-4C0D-B2B0-1D72505B207B}" type="slidenum">
              <a:rPr lang="zh-CN" altLang="en-US" smtClean="0"/>
              <a:t>4</a:t>
            </a:fld>
            <a:endParaRPr lang="zh-CN" altLang="en-US"/>
          </a:p>
        </p:txBody>
      </p:sp>
    </p:spTree>
    <p:extLst>
      <p:ext uri="{BB962C8B-B14F-4D97-AF65-F5344CB8AC3E}">
        <p14:creationId xmlns:p14="http://schemas.microsoft.com/office/powerpoint/2010/main" val="922015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Inter"/>
              </a:rPr>
              <a:t>在测试时用基于梯度的方法自适应调整，使组合相似性与各组件相关性最大化</a:t>
            </a:r>
            <a:endParaRPr lang="zh-CN" altLang="en-US" dirty="0"/>
          </a:p>
        </p:txBody>
      </p:sp>
      <p:sp>
        <p:nvSpPr>
          <p:cNvPr id="4" name="灯片编号占位符 3"/>
          <p:cNvSpPr>
            <a:spLocks noGrp="1"/>
          </p:cNvSpPr>
          <p:nvPr>
            <p:ph type="sldNum" sz="quarter" idx="5"/>
          </p:nvPr>
        </p:nvSpPr>
        <p:spPr/>
        <p:txBody>
          <a:bodyPr/>
          <a:lstStyle/>
          <a:p>
            <a:fld id="{6ABDA650-D022-4C0D-B2B0-1D72505B207B}" type="slidenum">
              <a:rPr lang="zh-CN" altLang="en-US" smtClean="0"/>
              <a:t>5</a:t>
            </a:fld>
            <a:endParaRPr lang="zh-CN" altLang="en-US"/>
          </a:p>
        </p:txBody>
      </p:sp>
    </p:spTree>
    <p:extLst>
      <p:ext uri="{BB962C8B-B14F-4D97-AF65-F5344CB8AC3E}">
        <p14:creationId xmlns:p14="http://schemas.microsoft.com/office/powerpoint/2010/main" val="409295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effectLst/>
                <a:latin typeface="Inter"/>
              </a:rPr>
              <a:t>promptEOF</a:t>
            </a:r>
            <a:r>
              <a:rPr lang="zh-CN" altLang="en-US" b="0" i="0" dirty="0">
                <a:effectLst/>
                <a:latin typeface="Inter"/>
              </a:rPr>
              <a:t>引导模型将输入句子的含义浓缩为一个单词的表达形式。用于提升句子嵌入的性能</a:t>
            </a:r>
            <a:endParaRPr lang="en-US" altLang="zh-CN" b="0" i="0" u="none" strike="noStrike" dirty="0">
              <a:solidFill>
                <a:srgbClr val="FC5531"/>
              </a:solidFill>
              <a:effectLst/>
              <a:latin typeface="-apple-system"/>
              <a:hlinkClick r:id="rId3"/>
            </a:endParaRPr>
          </a:p>
          <a:p>
            <a:endParaRPr lang="en-US" altLang="zh-CN" b="0" i="0" u="none" strike="noStrike" dirty="0">
              <a:solidFill>
                <a:srgbClr val="FC5531"/>
              </a:solidFill>
              <a:effectLst/>
              <a:latin typeface="-apple-system"/>
              <a:hlinkClick r:id="rId3"/>
            </a:endParaRPr>
          </a:p>
          <a:p>
            <a:r>
              <a:rPr lang="en-US" altLang="zh-CN" b="0" i="0" u="none" strike="noStrike" dirty="0" err="1">
                <a:solidFill>
                  <a:srgbClr val="FC5531"/>
                </a:solidFill>
                <a:effectLst/>
                <a:latin typeface="-apple-system"/>
                <a:hlinkClick r:id="rId3"/>
              </a:rPr>
              <a:t>GloVe</a:t>
            </a:r>
            <a:r>
              <a:rPr lang="zh-CN" altLang="en-US" b="0" i="0" dirty="0">
                <a:solidFill>
                  <a:srgbClr val="4D4D4D"/>
                </a:solidFill>
                <a:effectLst/>
                <a:latin typeface="-apple-system"/>
              </a:rPr>
              <a:t>（</a:t>
            </a:r>
            <a:r>
              <a:rPr lang="en-US" altLang="zh-CN" b="0" i="0" dirty="0">
                <a:solidFill>
                  <a:srgbClr val="4EA1DB"/>
                </a:solidFill>
                <a:effectLst/>
                <a:latin typeface="-apple-system"/>
              </a:rPr>
              <a:t>Global</a:t>
            </a:r>
            <a:r>
              <a:rPr lang="en-US" altLang="zh-CN" b="0" i="0" dirty="0">
                <a:solidFill>
                  <a:srgbClr val="4D4D4D"/>
                </a:solidFill>
                <a:effectLst/>
                <a:latin typeface="-apple-system"/>
              </a:rPr>
              <a:t> Vectors for Word Representation</a:t>
            </a:r>
            <a:r>
              <a:rPr lang="zh-CN" altLang="en-US" b="0" i="0" dirty="0">
                <a:solidFill>
                  <a:srgbClr val="4D4D4D"/>
                </a:solidFill>
                <a:effectLst/>
                <a:latin typeface="-apple-system"/>
              </a:rPr>
              <a:t>）是一种无监督学习</a:t>
            </a:r>
            <a:r>
              <a:rPr lang="zh-CN" altLang="en-US" b="0" i="0" u="none" strike="noStrike" dirty="0">
                <a:solidFill>
                  <a:srgbClr val="FC5531"/>
                </a:solidFill>
                <a:effectLst/>
                <a:latin typeface="-apple-system"/>
              </a:rPr>
              <a:t>算法</a:t>
            </a:r>
            <a:r>
              <a:rPr lang="zh-CN" altLang="en-US" b="0" i="0" dirty="0">
                <a:solidFill>
                  <a:srgbClr val="4D4D4D"/>
                </a:solidFill>
                <a:effectLst/>
                <a:latin typeface="-apple-system"/>
              </a:rPr>
              <a:t>，用于获取单词的向量表示。是</a:t>
            </a:r>
            <a:r>
              <a:rPr lang="en-US" altLang="zh-CN" b="0" i="0" dirty="0">
                <a:solidFill>
                  <a:srgbClr val="4D4D4D"/>
                </a:solidFill>
                <a:effectLst/>
                <a:latin typeface="-apple-system"/>
              </a:rPr>
              <a:t>Word2Vec</a:t>
            </a:r>
            <a:r>
              <a:rPr lang="zh-CN" altLang="en-US" b="0" i="0" dirty="0">
                <a:solidFill>
                  <a:srgbClr val="4D4D4D"/>
                </a:solidFill>
                <a:effectLst/>
                <a:latin typeface="-apple-system"/>
              </a:rPr>
              <a:t>模型的扩展</a:t>
            </a:r>
            <a:r>
              <a:rPr lang="en-US" altLang="zh-CN" b="0" i="0" dirty="0">
                <a:solidFill>
                  <a:srgbClr val="4D4D4D"/>
                </a:solidFill>
                <a:effectLst/>
                <a:latin typeface="-apple-system"/>
              </a:rPr>
              <a:t>.</a:t>
            </a:r>
          </a:p>
          <a:p>
            <a:r>
              <a:rPr lang="en-US" altLang="zh-CN" b="0" i="0" dirty="0" err="1">
                <a:effectLst/>
                <a:latin typeface="Inter"/>
              </a:rPr>
              <a:t>Komninos</a:t>
            </a:r>
            <a:r>
              <a:rPr lang="en-US" altLang="zh-CN" b="0" i="0" dirty="0">
                <a:effectLst/>
                <a:latin typeface="Inter"/>
              </a:rPr>
              <a:t>: Sentence-</a:t>
            </a:r>
            <a:r>
              <a:rPr lang="en-US" altLang="zh-CN" b="0" i="0" dirty="0" err="1">
                <a:effectLst/>
                <a:latin typeface="Inter"/>
              </a:rPr>
              <a:t>bert</a:t>
            </a:r>
            <a:endParaRPr lang="en-US" altLang="zh-CN" b="0" i="0" dirty="0">
              <a:effectLst/>
              <a:latin typeface="Inter"/>
            </a:endParaRPr>
          </a:p>
          <a:p>
            <a:r>
              <a:rPr lang="en-US" altLang="zh-CN" b="0" i="0" dirty="0" err="1">
                <a:effectLst/>
                <a:latin typeface="Inter"/>
              </a:rPr>
              <a:t>SimCSE</a:t>
            </a:r>
            <a:r>
              <a:rPr lang="en-US" altLang="zh-CN" b="0" i="0" dirty="0">
                <a:effectLst/>
                <a:latin typeface="Inter"/>
              </a:rPr>
              <a:t>:</a:t>
            </a:r>
            <a:r>
              <a:rPr lang="zh-CN" altLang="en-US" b="0" i="0" dirty="0">
                <a:effectLst/>
                <a:latin typeface="Inter"/>
              </a:rPr>
              <a:t>对比学习。用于句子嵌入的对比学习方法</a:t>
            </a:r>
            <a:endParaRPr lang="en-US" altLang="zh-CN" b="0" i="0" dirty="0">
              <a:effectLst/>
              <a:latin typeface="Inter"/>
            </a:endParaRPr>
          </a:p>
          <a:p>
            <a:r>
              <a:rPr lang="en-US" altLang="zh-CN" dirty="0" err="1"/>
              <a:t>coCondenser-msmarco</a:t>
            </a:r>
            <a:r>
              <a:rPr lang="zh-CN" altLang="en-US" b="0" i="0" dirty="0">
                <a:effectLst/>
                <a:latin typeface="Inter"/>
              </a:rPr>
              <a:t>：</a:t>
            </a:r>
            <a:endParaRPr lang="zh-CN" altLang="en-US" dirty="0"/>
          </a:p>
        </p:txBody>
      </p:sp>
      <p:sp>
        <p:nvSpPr>
          <p:cNvPr id="4" name="灯片编号占位符 3"/>
          <p:cNvSpPr>
            <a:spLocks noGrp="1"/>
          </p:cNvSpPr>
          <p:nvPr>
            <p:ph type="sldNum" sz="quarter" idx="5"/>
          </p:nvPr>
        </p:nvSpPr>
        <p:spPr/>
        <p:txBody>
          <a:bodyPr/>
          <a:lstStyle/>
          <a:p>
            <a:fld id="{6ABDA650-D022-4C0D-B2B0-1D72505B207B}" type="slidenum">
              <a:rPr lang="zh-CN" altLang="en-US" smtClean="0"/>
              <a:t>7</a:t>
            </a:fld>
            <a:endParaRPr lang="zh-CN" altLang="en-US"/>
          </a:p>
        </p:txBody>
      </p:sp>
    </p:spTree>
    <p:extLst>
      <p:ext uri="{BB962C8B-B14F-4D97-AF65-F5344CB8AC3E}">
        <p14:creationId xmlns:p14="http://schemas.microsoft.com/office/powerpoint/2010/main" val="4152873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Inter"/>
              </a:rPr>
              <a:t>路由权重（</a:t>
            </a:r>
            <a:r>
              <a:rPr lang="en-US" altLang="zh-CN" b="0" i="0" dirty="0">
                <a:effectLst/>
                <a:latin typeface="Inter"/>
              </a:rPr>
              <a:t>RW</a:t>
            </a:r>
            <a:r>
              <a:rPr lang="zh-CN" altLang="en-US" b="0" i="0" dirty="0">
                <a:effectLst/>
                <a:latin typeface="Inter"/>
              </a:rPr>
              <a:t>）整合了所有层的路由决策，能够捕捉多个深度的信息。相比之下，仅来自最后一层的隐藏状态（</a:t>
            </a:r>
            <a:r>
              <a:rPr lang="en-US" altLang="zh-CN" b="0" i="0" dirty="0">
                <a:effectLst/>
                <a:latin typeface="Inter"/>
              </a:rPr>
              <a:t>HS</a:t>
            </a:r>
            <a:r>
              <a:rPr lang="zh-CN" altLang="en-US" b="0" i="0" dirty="0">
                <a:effectLst/>
                <a:latin typeface="Inter"/>
              </a:rPr>
              <a:t>）可能会遗漏重要的中间细节。因此，我们评估了使用所有层的隐藏状态（</a:t>
            </a:r>
            <a:r>
              <a:rPr lang="en-US" altLang="zh-CN" b="0" i="0" dirty="0">
                <a:effectLst/>
                <a:latin typeface="Inter"/>
              </a:rPr>
              <a:t>HS - </a:t>
            </a:r>
            <a:r>
              <a:rPr lang="zh-CN" altLang="en-US" b="0" i="0" dirty="0">
                <a:effectLst/>
                <a:latin typeface="Inter"/>
              </a:rPr>
              <a:t>最后一个标记，所有层），以查看它是否能与自然利用多层信息的 </a:t>
            </a:r>
            <a:r>
              <a:rPr lang="en-US" altLang="zh-CN" b="0" i="0" dirty="0">
                <a:effectLst/>
                <a:latin typeface="Inter"/>
              </a:rPr>
              <a:t>RW </a:t>
            </a:r>
            <a:r>
              <a:rPr lang="zh-CN" altLang="en-US" b="0" i="0" dirty="0">
                <a:effectLst/>
                <a:latin typeface="Inter"/>
              </a:rPr>
              <a:t>相媲美</a:t>
            </a:r>
            <a:endParaRPr lang="zh-CN" altLang="en-US" dirty="0"/>
          </a:p>
        </p:txBody>
      </p:sp>
      <p:sp>
        <p:nvSpPr>
          <p:cNvPr id="4" name="灯片编号占位符 3"/>
          <p:cNvSpPr>
            <a:spLocks noGrp="1"/>
          </p:cNvSpPr>
          <p:nvPr>
            <p:ph type="sldNum" sz="quarter" idx="5"/>
          </p:nvPr>
        </p:nvSpPr>
        <p:spPr/>
        <p:txBody>
          <a:bodyPr/>
          <a:lstStyle/>
          <a:p>
            <a:fld id="{6ABDA650-D022-4C0D-B2B0-1D72505B207B}" type="slidenum">
              <a:rPr lang="zh-CN" altLang="en-US" smtClean="0"/>
              <a:t>8</a:t>
            </a:fld>
            <a:endParaRPr lang="zh-CN" altLang="en-US"/>
          </a:p>
        </p:txBody>
      </p:sp>
    </p:spTree>
    <p:extLst>
      <p:ext uri="{BB962C8B-B14F-4D97-AF65-F5344CB8AC3E}">
        <p14:creationId xmlns:p14="http://schemas.microsoft.com/office/powerpoint/2010/main" val="93364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Inter"/>
              </a:rPr>
              <a:t>均值反映了整体的平均性能</a:t>
            </a:r>
            <a:endParaRPr lang="en-US" altLang="zh-CN" b="0" i="0" dirty="0">
              <a:effectLst/>
              <a:latin typeface="Inter"/>
            </a:endParaRPr>
          </a:p>
          <a:p>
            <a:r>
              <a:rPr lang="en-US" altLang="zh-CN" b="0" i="0" dirty="0">
                <a:effectLst/>
                <a:latin typeface="Inter"/>
              </a:rPr>
              <a:t>RW </a:t>
            </a:r>
            <a:r>
              <a:rPr lang="zh-CN" altLang="en-US" b="0" i="0" dirty="0">
                <a:effectLst/>
                <a:latin typeface="Inter"/>
              </a:rPr>
              <a:t>表现出更高的稳定性，在所有数据集中方差始终较低，箱线图更窄，这表明它对提示的选择具有稳健性水平，方差则衡量了性能围绕均值的离散程度，方差越大，说明性能受提示变化的影响越大，对提示越敏感。</a:t>
            </a:r>
            <a:endParaRPr lang="zh-CN" altLang="en-US" dirty="0"/>
          </a:p>
        </p:txBody>
      </p:sp>
      <p:sp>
        <p:nvSpPr>
          <p:cNvPr id="4" name="灯片编号占位符 3"/>
          <p:cNvSpPr>
            <a:spLocks noGrp="1"/>
          </p:cNvSpPr>
          <p:nvPr>
            <p:ph type="sldNum" sz="quarter" idx="5"/>
          </p:nvPr>
        </p:nvSpPr>
        <p:spPr/>
        <p:txBody>
          <a:bodyPr/>
          <a:lstStyle/>
          <a:p>
            <a:fld id="{6ABDA650-D022-4C0D-B2B0-1D72505B207B}" type="slidenum">
              <a:rPr lang="zh-CN" altLang="en-US" smtClean="0"/>
              <a:t>9</a:t>
            </a:fld>
            <a:endParaRPr lang="zh-CN" altLang="en-US"/>
          </a:p>
        </p:txBody>
      </p:sp>
    </p:spTree>
    <p:extLst>
      <p:ext uri="{BB962C8B-B14F-4D97-AF65-F5344CB8AC3E}">
        <p14:creationId xmlns:p14="http://schemas.microsoft.com/office/powerpoint/2010/main" val="3279330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Inter"/>
              </a:rPr>
              <a:t>均值反映了整体的平均性能</a:t>
            </a:r>
            <a:endParaRPr lang="en-US" altLang="zh-CN" b="0" i="0" dirty="0">
              <a:effectLst/>
              <a:latin typeface="Inter"/>
            </a:endParaRPr>
          </a:p>
          <a:p>
            <a:r>
              <a:rPr lang="en-US" altLang="zh-CN" b="0" i="0" dirty="0">
                <a:effectLst/>
                <a:latin typeface="Inter"/>
              </a:rPr>
              <a:t>RW </a:t>
            </a:r>
            <a:r>
              <a:rPr lang="zh-CN" altLang="en-US" b="0" i="0" dirty="0">
                <a:effectLst/>
                <a:latin typeface="Inter"/>
              </a:rPr>
              <a:t>表现出更高的稳定性，在所有数据集中方差始终较低，箱线图更窄，这表明它对提示的选择具有稳健性水平，方差则衡量了性能围绕均值的离散程度，方差越大，说明性能受提示变化的影响越大，对提示越敏感。</a:t>
            </a:r>
            <a:endParaRPr lang="zh-CN" altLang="en-US" dirty="0"/>
          </a:p>
        </p:txBody>
      </p:sp>
      <p:sp>
        <p:nvSpPr>
          <p:cNvPr id="4" name="灯片编号占位符 3"/>
          <p:cNvSpPr>
            <a:spLocks noGrp="1"/>
          </p:cNvSpPr>
          <p:nvPr>
            <p:ph type="sldNum" sz="quarter" idx="5"/>
          </p:nvPr>
        </p:nvSpPr>
        <p:spPr/>
        <p:txBody>
          <a:bodyPr/>
          <a:lstStyle/>
          <a:p>
            <a:fld id="{6ABDA650-D022-4C0D-B2B0-1D72505B207B}" type="slidenum">
              <a:rPr lang="zh-CN" altLang="en-US" smtClean="0"/>
              <a:t>10</a:t>
            </a:fld>
            <a:endParaRPr lang="zh-CN" altLang="en-US"/>
          </a:p>
        </p:txBody>
      </p:sp>
    </p:spTree>
    <p:extLst>
      <p:ext uri="{BB962C8B-B14F-4D97-AF65-F5344CB8AC3E}">
        <p14:creationId xmlns:p14="http://schemas.microsoft.com/office/powerpoint/2010/main" val="2632052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Inter"/>
              </a:rPr>
              <a:t>路由权重（</a:t>
            </a:r>
            <a:r>
              <a:rPr lang="en-US" altLang="zh-CN" b="0" i="0" dirty="0">
                <a:effectLst/>
                <a:latin typeface="Inter"/>
              </a:rPr>
              <a:t>RW</a:t>
            </a:r>
            <a:r>
              <a:rPr lang="zh-CN" altLang="en-US" b="0" i="0" dirty="0">
                <a:effectLst/>
                <a:latin typeface="Inter"/>
              </a:rPr>
              <a:t>）整合了所有层的路由决策，能够捕捉多个深度的信息。相比之下，仅来自最后一层的隐藏状态（</a:t>
            </a:r>
            <a:r>
              <a:rPr lang="en-US" altLang="zh-CN" b="0" i="0" dirty="0">
                <a:effectLst/>
                <a:latin typeface="Inter"/>
              </a:rPr>
              <a:t>HS</a:t>
            </a:r>
            <a:r>
              <a:rPr lang="zh-CN" altLang="en-US" b="0" i="0" dirty="0">
                <a:effectLst/>
                <a:latin typeface="Inter"/>
              </a:rPr>
              <a:t>）可能会遗漏重要的中间细节。因此，我们评估了使用所有层的隐藏状态（</a:t>
            </a:r>
            <a:r>
              <a:rPr lang="en-US" altLang="zh-CN" b="0" i="0" dirty="0">
                <a:effectLst/>
                <a:latin typeface="Inter"/>
              </a:rPr>
              <a:t>HS - </a:t>
            </a:r>
            <a:r>
              <a:rPr lang="zh-CN" altLang="en-US" b="0" i="0" dirty="0">
                <a:effectLst/>
                <a:latin typeface="Inter"/>
              </a:rPr>
              <a:t>最后一个标记，所有层），以查看它是否能与自然利用多层信息的 </a:t>
            </a:r>
            <a:r>
              <a:rPr lang="en-US" altLang="zh-CN" b="0" i="0" dirty="0">
                <a:effectLst/>
                <a:latin typeface="Inter"/>
              </a:rPr>
              <a:t>RW </a:t>
            </a:r>
            <a:r>
              <a:rPr lang="zh-CN" altLang="en-US" b="0" i="0" dirty="0">
                <a:effectLst/>
                <a:latin typeface="Inter"/>
              </a:rPr>
              <a:t>相媲美</a:t>
            </a:r>
            <a:endParaRPr lang="zh-CN" altLang="en-US" dirty="0"/>
          </a:p>
        </p:txBody>
      </p:sp>
      <p:sp>
        <p:nvSpPr>
          <p:cNvPr id="4" name="灯片编号占位符 3"/>
          <p:cNvSpPr>
            <a:spLocks noGrp="1"/>
          </p:cNvSpPr>
          <p:nvPr>
            <p:ph type="sldNum" sz="quarter" idx="5"/>
          </p:nvPr>
        </p:nvSpPr>
        <p:spPr/>
        <p:txBody>
          <a:bodyPr/>
          <a:lstStyle/>
          <a:p>
            <a:fld id="{6ABDA650-D022-4C0D-B2B0-1D72505B207B}" type="slidenum">
              <a:rPr lang="zh-CN" altLang="en-US" smtClean="0"/>
              <a:t>11</a:t>
            </a:fld>
            <a:endParaRPr lang="zh-CN" altLang="en-US"/>
          </a:p>
        </p:txBody>
      </p:sp>
    </p:spTree>
    <p:extLst>
      <p:ext uri="{BB962C8B-B14F-4D97-AF65-F5344CB8AC3E}">
        <p14:creationId xmlns:p14="http://schemas.microsoft.com/office/powerpoint/2010/main" val="158552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4D791-40CA-46BF-B3D2-CD27DC2B54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67E636-795E-4D05-972A-82E3B7AEBA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7AA4E2-4CDF-40E6-927E-9C948A5C9900}"/>
              </a:ext>
            </a:extLst>
          </p:cNvPr>
          <p:cNvSpPr>
            <a:spLocks noGrp="1"/>
          </p:cNvSpPr>
          <p:nvPr>
            <p:ph type="dt" sz="half" idx="10"/>
          </p:nvPr>
        </p:nvSpPr>
        <p:spPr/>
        <p:txBody>
          <a:bodyPr/>
          <a:lstStyle/>
          <a:p>
            <a:fld id="{55C51F40-5309-4A8C-ACB3-B5229BCAD45C}" type="datetimeFigureOut">
              <a:rPr lang="zh-CN" altLang="en-US" smtClean="0"/>
              <a:t>2025/4/15</a:t>
            </a:fld>
            <a:endParaRPr lang="zh-CN" altLang="en-US"/>
          </a:p>
        </p:txBody>
      </p:sp>
      <p:sp>
        <p:nvSpPr>
          <p:cNvPr id="5" name="页脚占位符 4">
            <a:extLst>
              <a:ext uri="{FF2B5EF4-FFF2-40B4-BE49-F238E27FC236}">
                <a16:creationId xmlns:a16="http://schemas.microsoft.com/office/drawing/2014/main" id="{8C2A90D2-4717-4C8E-8D55-1935FEFE70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52E619-7BAA-44CE-B842-D901F8466375}"/>
              </a:ext>
            </a:extLst>
          </p:cNvPr>
          <p:cNvSpPr>
            <a:spLocks noGrp="1"/>
          </p:cNvSpPr>
          <p:nvPr>
            <p:ph type="sldNum" sz="quarter" idx="12"/>
          </p:nvPr>
        </p:nvSpPr>
        <p:spPr/>
        <p:txBody>
          <a:bodyPr/>
          <a:lstStyle/>
          <a:p>
            <a:fld id="{CF81FBC0-47A8-4B24-8A63-CF076FB5CAA0}" type="slidenum">
              <a:rPr lang="zh-CN" altLang="en-US" smtClean="0"/>
              <a:t>‹#›</a:t>
            </a:fld>
            <a:endParaRPr lang="zh-CN" altLang="en-US"/>
          </a:p>
        </p:txBody>
      </p:sp>
    </p:spTree>
    <p:extLst>
      <p:ext uri="{BB962C8B-B14F-4D97-AF65-F5344CB8AC3E}">
        <p14:creationId xmlns:p14="http://schemas.microsoft.com/office/powerpoint/2010/main" val="137108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6340A-556F-4BF7-B938-F80CFA343F5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4644BF5-6831-4770-8613-A7BE657E7A4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1B8D95-6FDA-4889-9DA8-E328BFBABB2B}"/>
              </a:ext>
            </a:extLst>
          </p:cNvPr>
          <p:cNvSpPr>
            <a:spLocks noGrp="1"/>
          </p:cNvSpPr>
          <p:nvPr>
            <p:ph type="dt" sz="half" idx="10"/>
          </p:nvPr>
        </p:nvSpPr>
        <p:spPr/>
        <p:txBody>
          <a:bodyPr/>
          <a:lstStyle/>
          <a:p>
            <a:fld id="{55C51F40-5309-4A8C-ACB3-B5229BCAD45C}" type="datetimeFigureOut">
              <a:rPr lang="zh-CN" altLang="en-US" smtClean="0"/>
              <a:t>2025/4/15</a:t>
            </a:fld>
            <a:endParaRPr lang="zh-CN" altLang="en-US"/>
          </a:p>
        </p:txBody>
      </p:sp>
      <p:sp>
        <p:nvSpPr>
          <p:cNvPr id="5" name="页脚占位符 4">
            <a:extLst>
              <a:ext uri="{FF2B5EF4-FFF2-40B4-BE49-F238E27FC236}">
                <a16:creationId xmlns:a16="http://schemas.microsoft.com/office/drawing/2014/main" id="{DCB3A92F-25ED-4780-956D-1196581655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6A622E-8A74-4ABD-8DB3-413D025D8D8B}"/>
              </a:ext>
            </a:extLst>
          </p:cNvPr>
          <p:cNvSpPr>
            <a:spLocks noGrp="1"/>
          </p:cNvSpPr>
          <p:nvPr>
            <p:ph type="sldNum" sz="quarter" idx="12"/>
          </p:nvPr>
        </p:nvSpPr>
        <p:spPr/>
        <p:txBody>
          <a:bodyPr/>
          <a:lstStyle/>
          <a:p>
            <a:fld id="{CF81FBC0-47A8-4B24-8A63-CF076FB5CAA0}" type="slidenum">
              <a:rPr lang="zh-CN" altLang="en-US" smtClean="0"/>
              <a:t>‹#›</a:t>
            </a:fld>
            <a:endParaRPr lang="zh-CN" altLang="en-US"/>
          </a:p>
        </p:txBody>
      </p:sp>
    </p:spTree>
    <p:extLst>
      <p:ext uri="{BB962C8B-B14F-4D97-AF65-F5344CB8AC3E}">
        <p14:creationId xmlns:p14="http://schemas.microsoft.com/office/powerpoint/2010/main" val="32763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E40B44-E37F-4979-B6C4-EF199F97BB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167EF9B-D152-421D-B8EA-679298D9D5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2FD930-EDFA-4EAE-A617-59C550FAE705}"/>
              </a:ext>
            </a:extLst>
          </p:cNvPr>
          <p:cNvSpPr>
            <a:spLocks noGrp="1"/>
          </p:cNvSpPr>
          <p:nvPr>
            <p:ph type="dt" sz="half" idx="10"/>
          </p:nvPr>
        </p:nvSpPr>
        <p:spPr/>
        <p:txBody>
          <a:bodyPr/>
          <a:lstStyle/>
          <a:p>
            <a:fld id="{55C51F40-5309-4A8C-ACB3-B5229BCAD45C}" type="datetimeFigureOut">
              <a:rPr lang="zh-CN" altLang="en-US" smtClean="0"/>
              <a:t>2025/4/15</a:t>
            </a:fld>
            <a:endParaRPr lang="zh-CN" altLang="en-US"/>
          </a:p>
        </p:txBody>
      </p:sp>
      <p:sp>
        <p:nvSpPr>
          <p:cNvPr id="5" name="页脚占位符 4">
            <a:extLst>
              <a:ext uri="{FF2B5EF4-FFF2-40B4-BE49-F238E27FC236}">
                <a16:creationId xmlns:a16="http://schemas.microsoft.com/office/drawing/2014/main" id="{3E418B50-EF77-46B0-B616-761C50FC5A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0F815-3073-44EC-B292-48BC741A84B9}"/>
              </a:ext>
            </a:extLst>
          </p:cNvPr>
          <p:cNvSpPr>
            <a:spLocks noGrp="1"/>
          </p:cNvSpPr>
          <p:nvPr>
            <p:ph type="sldNum" sz="quarter" idx="12"/>
          </p:nvPr>
        </p:nvSpPr>
        <p:spPr/>
        <p:txBody>
          <a:bodyPr/>
          <a:lstStyle/>
          <a:p>
            <a:fld id="{CF81FBC0-47A8-4B24-8A63-CF076FB5CAA0}" type="slidenum">
              <a:rPr lang="zh-CN" altLang="en-US" smtClean="0"/>
              <a:t>‹#›</a:t>
            </a:fld>
            <a:endParaRPr lang="zh-CN" altLang="en-US"/>
          </a:p>
        </p:txBody>
      </p:sp>
    </p:spTree>
    <p:extLst>
      <p:ext uri="{BB962C8B-B14F-4D97-AF65-F5344CB8AC3E}">
        <p14:creationId xmlns:p14="http://schemas.microsoft.com/office/powerpoint/2010/main" val="98766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90A74-4E4B-491C-84D7-1DCB6FCFFA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B8FC4E-BA13-43F3-A22A-0F45573A2BB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2A5EEA-9B77-477D-A02C-653178471B54}"/>
              </a:ext>
            </a:extLst>
          </p:cNvPr>
          <p:cNvSpPr>
            <a:spLocks noGrp="1"/>
          </p:cNvSpPr>
          <p:nvPr>
            <p:ph type="dt" sz="half" idx="10"/>
          </p:nvPr>
        </p:nvSpPr>
        <p:spPr/>
        <p:txBody>
          <a:bodyPr/>
          <a:lstStyle/>
          <a:p>
            <a:fld id="{55C51F40-5309-4A8C-ACB3-B5229BCAD45C}" type="datetimeFigureOut">
              <a:rPr lang="zh-CN" altLang="en-US" smtClean="0"/>
              <a:t>2025/4/15</a:t>
            </a:fld>
            <a:endParaRPr lang="zh-CN" altLang="en-US"/>
          </a:p>
        </p:txBody>
      </p:sp>
      <p:sp>
        <p:nvSpPr>
          <p:cNvPr id="5" name="页脚占位符 4">
            <a:extLst>
              <a:ext uri="{FF2B5EF4-FFF2-40B4-BE49-F238E27FC236}">
                <a16:creationId xmlns:a16="http://schemas.microsoft.com/office/drawing/2014/main" id="{189B466D-7DAB-425F-A38A-BD51B89684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C8D450-2C83-401A-B49D-B7FC4008B158}"/>
              </a:ext>
            </a:extLst>
          </p:cNvPr>
          <p:cNvSpPr>
            <a:spLocks noGrp="1"/>
          </p:cNvSpPr>
          <p:nvPr>
            <p:ph type="sldNum" sz="quarter" idx="12"/>
          </p:nvPr>
        </p:nvSpPr>
        <p:spPr/>
        <p:txBody>
          <a:bodyPr/>
          <a:lstStyle/>
          <a:p>
            <a:fld id="{CF81FBC0-47A8-4B24-8A63-CF076FB5CAA0}" type="slidenum">
              <a:rPr lang="zh-CN" altLang="en-US" smtClean="0"/>
              <a:t>‹#›</a:t>
            </a:fld>
            <a:endParaRPr lang="zh-CN" altLang="en-US"/>
          </a:p>
        </p:txBody>
      </p:sp>
    </p:spTree>
    <p:extLst>
      <p:ext uri="{BB962C8B-B14F-4D97-AF65-F5344CB8AC3E}">
        <p14:creationId xmlns:p14="http://schemas.microsoft.com/office/powerpoint/2010/main" val="427380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5D379-16C9-4DAC-B9CB-41FEC5A105E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2E6660-633E-4F03-B37D-2E171E834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392695-8265-40E6-8765-4FB175FDC915}"/>
              </a:ext>
            </a:extLst>
          </p:cNvPr>
          <p:cNvSpPr>
            <a:spLocks noGrp="1"/>
          </p:cNvSpPr>
          <p:nvPr>
            <p:ph type="dt" sz="half" idx="10"/>
          </p:nvPr>
        </p:nvSpPr>
        <p:spPr/>
        <p:txBody>
          <a:bodyPr/>
          <a:lstStyle/>
          <a:p>
            <a:fld id="{55C51F40-5309-4A8C-ACB3-B5229BCAD45C}" type="datetimeFigureOut">
              <a:rPr lang="zh-CN" altLang="en-US" smtClean="0"/>
              <a:t>2025/4/15</a:t>
            </a:fld>
            <a:endParaRPr lang="zh-CN" altLang="en-US"/>
          </a:p>
        </p:txBody>
      </p:sp>
      <p:sp>
        <p:nvSpPr>
          <p:cNvPr id="5" name="页脚占位符 4">
            <a:extLst>
              <a:ext uri="{FF2B5EF4-FFF2-40B4-BE49-F238E27FC236}">
                <a16:creationId xmlns:a16="http://schemas.microsoft.com/office/drawing/2014/main" id="{3FAECBCC-9BB2-40B5-B48E-ECE4615DD4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07ADCE-49DD-46FA-819A-0DA3BEDDD129}"/>
              </a:ext>
            </a:extLst>
          </p:cNvPr>
          <p:cNvSpPr>
            <a:spLocks noGrp="1"/>
          </p:cNvSpPr>
          <p:nvPr>
            <p:ph type="sldNum" sz="quarter" idx="12"/>
          </p:nvPr>
        </p:nvSpPr>
        <p:spPr/>
        <p:txBody>
          <a:bodyPr/>
          <a:lstStyle/>
          <a:p>
            <a:fld id="{CF81FBC0-47A8-4B24-8A63-CF076FB5CAA0}" type="slidenum">
              <a:rPr lang="zh-CN" altLang="en-US" smtClean="0"/>
              <a:t>‹#›</a:t>
            </a:fld>
            <a:endParaRPr lang="zh-CN" altLang="en-US"/>
          </a:p>
        </p:txBody>
      </p:sp>
    </p:spTree>
    <p:extLst>
      <p:ext uri="{BB962C8B-B14F-4D97-AF65-F5344CB8AC3E}">
        <p14:creationId xmlns:p14="http://schemas.microsoft.com/office/powerpoint/2010/main" val="408528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59EA1-C102-4B29-BA5F-6564F75FA8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B48A5A-6AD0-4B26-8806-977B01D38EF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D3D0B6-877E-4F4B-8B97-6D4C5685C12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F4EC259-8C40-4299-BF50-556B7584603B}"/>
              </a:ext>
            </a:extLst>
          </p:cNvPr>
          <p:cNvSpPr>
            <a:spLocks noGrp="1"/>
          </p:cNvSpPr>
          <p:nvPr>
            <p:ph type="dt" sz="half" idx="10"/>
          </p:nvPr>
        </p:nvSpPr>
        <p:spPr/>
        <p:txBody>
          <a:bodyPr/>
          <a:lstStyle/>
          <a:p>
            <a:fld id="{55C51F40-5309-4A8C-ACB3-B5229BCAD45C}" type="datetimeFigureOut">
              <a:rPr lang="zh-CN" altLang="en-US" smtClean="0"/>
              <a:t>2025/4/15</a:t>
            </a:fld>
            <a:endParaRPr lang="zh-CN" altLang="en-US"/>
          </a:p>
        </p:txBody>
      </p:sp>
      <p:sp>
        <p:nvSpPr>
          <p:cNvPr id="6" name="页脚占位符 5">
            <a:extLst>
              <a:ext uri="{FF2B5EF4-FFF2-40B4-BE49-F238E27FC236}">
                <a16:creationId xmlns:a16="http://schemas.microsoft.com/office/drawing/2014/main" id="{9A133901-3F1C-4615-9E0C-8C54E97998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0BDF18-6B7B-4705-8B86-B30EBD942EBF}"/>
              </a:ext>
            </a:extLst>
          </p:cNvPr>
          <p:cNvSpPr>
            <a:spLocks noGrp="1"/>
          </p:cNvSpPr>
          <p:nvPr>
            <p:ph type="sldNum" sz="quarter" idx="12"/>
          </p:nvPr>
        </p:nvSpPr>
        <p:spPr/>
        <p:txBody>
          <a:bodyPr/>
          <a:lstStyle/>
          <a:p>
            <a:fld id="{CF81FBC0-47A8-4B24-8A63-CF076FB5CAA0}" type="slidenum">
              <a:rPr lang="zh-CN" altLang="en-US" smtClean="0"/>
              <a:t>‹#›</a:t>
            </a:fld>
            <a:endParaRPr lang="zh-CN" altLang="en-US"/>
          </a:p>
        </p:txBody>
      </p:sp>
    </p:spTree>
    <p:extLst>
      <p:ext uri="{BB962C8B-B14F-4D97-AF65-F5344CB8AC3E}">
        <p14:creationId xmlns:p14="http://schemas.microsoft.com/office/powerpoint/2010/main" val="306605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32557-A7C9-4FD8-AC72-E1CB8A26B2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A10727-616E-4AC8-9C72-A598185DB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5B1D045-7BD3-4A64-BCFB-83C98E00E51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7334388-93C0-442E-9894-5A06DAB0E2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C9C2B2-C1B0-44E5-AFB5-F6EE04B9D62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4750FC1-D37D-448D-8E35-A5FDA0D926A4}"/>
              </a:ext>
            </a:extLst>
          </p:cNvPr>
          <p:cNvSpPr>
            <a:spLocks noGrp="1"/>
          </p:cNvSpPr>
          <p:nvPr>
            <p:ph type="dt" sz="half" idx="10"/>
          </p:nvPr>
        </p:nvSpPr>
        <p:spPr/>
        <p:txBody>
          <a:bodyPr/>
          <a:lstStyle/>
          <a:p>
            <a:fld id="{55C51F40-5309-4A8C-ACB3-B5229BCAD45C}" type="datetimeFigureOut">
              <a:rPr lang="zh-CN" altLang="en-US" smtClean="0"/>
              <a:t>2025/4/15</a:t>
            </a:fld>
            <a:endParaRPr lang="zh-CN" altLang="en-US"/>
          </a:p>
        </p:txBody>
      </p:sp>
      <p:sp>
        <p:nvSpPr>
          <p:cNvPr id="8" name="页脚占位符 7">
            <a:extLst>
              <a:ext uri="{FF2B5EF4-FFF2-40B4-BE49-F238E27FC236}">
                <a16:creationId xmlns:a16="http://schemas.microsoft.com/office/drawing/2014/main" id="{9E169DA4-8608-4860-A4AE-CA6B15D2A15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49249D-01D2-4D1F-9D46-973777E7032E}"/>
              </a:ext>
            </a:extLst>
          </p:cNvPr>
          <p:cNvSpPr>
            <a:spLocks noGrp="1"/>
          </p:cNvSpPr>
          <p:nvPr>
            <p:ph type="sldNum" sz="quarter" idx="12"/>
          </p:nvPr>
        </p:nvSpPr>
        <p:spPr/>
        <p:txBody>
          <a:bodyPr/>
          <a:lstStyle/>
          <a:p>
            <a:fld id="{CF81FBC0-47A8-4B24-8A63-CF076FB5CAA0}" type="slidenum">
              <a:rPr lang="zh-CN" altLang="en-US" smtClean="0"/>
              <a:t>‹#›</a:t>
            </a:fld>
            <a:endParaRPr lang="zh-CN" altLang="en-US"/>
          </a:p>
        </p:txBody>
      </p:sp>
    </p:spTree>
    <p:extLst>
      <p:ext uri="{BB962C8B-B14F-4D97-AF65-F5344CB8AC3E}">
        <p14:creationId xmlns:p14="http://schemas.microsoft.com/office/powerpoint/2010/main" val="40952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D4CEB-8E25-4822-8ED6-4B132F3C5E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FC7FE35-59F0-406E-8D7E-D8B867A25288}"/>
              </a:ext>
            </a:extLst>
          </p:cNvPr>
          <p:cNvSpPr>
            <a:spLocks noGrp="1"/>
          </p:cNvSpPr>
          <p:nvPr>
            <p:ph type="dt" sz="half" idx="10"/>
          </p:nvPr>
        </p:nvSpPr>
        <p:spPr/>
        <p:txBody>
          <a:bodyPr/>
          <a:lstStyle/>
          <a:p>
            <a:fld id="{55C51F40-5309-4A8C-ACB3-B5229BCAD45C}" type="datetimeFigureOut">
              <a:rPr lang="zh-CN" altLang="en-US" smtClean="0"/>
              <a:t>2025/4/15</a:t>
            </a:fld>
            <a:endParaRPr lang="zh-CN" altLang="en-US"/>
          </a:p>
        </p:txBody>
      </p:sp>
      <p:sp>
        <p:nvSpPr>
          <p:cNvPr id="4" name="页脚占位符 3">
            <a:extLst>
              <a:ext uri="{FF2B5EF4-FFF2-40B4-BE49-F238E27FC236}">
                <a16:creationId xmlns:a16="http://schemas.microsoft.com/office/drawing/2014/main" id="{EC6039AE-71DA-4EA3-9BE3-AF91E9B84C4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03F3EC1-67F8-4479-B857-A2FC8DAD072A}"/>
              </a:ext>
            </a:extLst>
          </p:cNvPr>
          <p:cNvSpPr>
            <a:spLocks noGrp="1"/>
          </p:cNvSpPr>
          <p:nvPr>
            <p:ph type="sldNum" sz="quarter" idx="12"/>
          </p:nvPr>
        </p:nvSpPr>
        <p:spPr/>
        <p:txBody>
          <a:bodyPr/>
          <a:lstStyle/>
          <a:p>
            <a:fld id="{CF81FBC0-47A8-4B24-8A63-CF076FB5CAA0}" type="slidenum">
              <a:rPr lang="zh-CN" altLang="en-US" smtClean="0"/>
              <a:t>‹#›</a:t>
            </a:fld>
            <a:endParaRPr lang="zh-CN" altLang="en-US"/>
          </a:p>
        </p:txBody>
      </p:sp>
    </p:spTree>
    <p:extLst>
      <p:ext uri="{BB962C8B-B14F-4D97-AF65-F5344CB8AC3E}">
        <p14:creationId xmlns:p14="http://schemas.microsoft.com/office/powerpoint/2010/main" val="191567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EA6FFA-475E-4203-8A48-1988BB79FF17}"/>
              </a:ext>
            </a:extLst>
          </p:cNvPr>
          <p:cNvSpPr>
            <a:spLocks noGrp="1"/>
          </p:cNvSpPr>
          <p:nvPr>
            <p:ph type="dt" sz="half" idx="10"/>
          </p:nvPr>
        </p:nvSpPr>
        <p:spPr/>
        <p:txBody>
          <a:bodyPr/>
          <a:lstStyle/>
          <a:p>
            <a:fld id="{55C51F40-5309-4A8C-ACB3-B5229BCAD45C}" type="datetimeFigureOut">
              <a:rPr lang="zh-CN" altLang="en-US" smtClean="0"/>
              <a:t>2025/4/15</a:t>
            </a:fld>
            <a:endParaRPr lang="zh-CN" altLang="en-US"/>
          </a:p>
        </p:txBody>
      </p:sp>
      <p:sp>
        <p:nvSpPr>
          <p:cNvPr id="3" name="页脚占位符 2">
            <a:extLst>
              <a:ext uri="{FF2B5EF4-FFF2-40B4-BE49-F238E27FC236}">
                <a16:creationId xmlns:a16="http://schemas.microsoft.com/office/drawing/2014/main" id="{50C65C6E-0C51-451B-95E3-4AB19DC77C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BCC37A-2911-47EF-852E-261FEE1944CF}"/>
              </a:ext>
            </a:extLst>
          </p:cNvPr>
          <p:cNvSpPr>
            <a:spLocks noGrp="1"/>
          </p:cNvSpPr>
          <p:nvPr>
            <p:ph type="sldNum" sz="quarter" idx="12"/>
          </p:nvPr>
        </p:nvSpPr>
        <p:spPr/>
        <p:txBody>
          <a:bodyPr/>
          <a:lstStyle/>
          <a:p>
            <a:fld id="{CF81FBC0-47A8-4B24-8A63-CF076FB5CAA0}" type="slidenum">
              <a:rPr lang="zh-CN" altLang="en-US" smtClean="0"/>
              <a:t>‹#›</a:t>
            </a:fld>
            <a:endParaRPr lang="zh-CN" altLang="en-US"/>
          </a:p>
        </p:txBody>
      </p:sp>
    </p:spTree>
    <p:extLst>
      <p:ext uri="{BB962C8B-B14F-4D97-AF65-F5344CB8AC3E}">
        <p14:creationId xmlns:p14="http://schemas.microsoft.com/office/powerpoint/2010/main" val="389377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D35D3-D496-4165-9903-A398169C98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836E217-5054-411F-8D45-1CA2DF7B89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A14F5D7-BAD0-44A9-A277-19A61108F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D20DA1-C7C8-444A-BF08-A8FAED2BAE95}"/>
              </a:ext>
            </a:extLst>
          </p:cNvPr>
          <p:cNvSpPr>
            <a:spLocks noGrp="1"/>
          </p:cNvSpPr>
          <p:nvPr>
            <p:ph type="dt" sz="half" idx="10"/>
          </p:nvPr>
        </p:nvSpPr>
        <p:spPr/>
        <p:txBody>
          <a:bodyPr/>
          <a:lstStyle/>
          <a:p>
            <a:fld id="{55C51F40-5309-4A8C-ACB3-B5229BCAD45C}" type="datetimeFigureOut">
              <a:rPr lang="zh-CN" altLang="en-US" smtClean="0"/>
              <a:t>2025/4/15</a:t>
            </a:fld>
            <a:endParaRPr lang="zh-CN" altLang="en-US"/>
          </a:p>
        </p:txBody>
      </p:sp>
      <p:sp>
        <p:nvSpPr>
          <p:cNvPr id="6" name="页脚占位符 5">
            <a:extLst>
              <a:ext uri="{FF2B5EF4-FFF2-40B4-BE49-F238E27FC236}">
                <a16:creationId xmlns:a16="http://schemas.microsoft.com/office/drawing/2014/main" id="{A591764E-6D23-42F5-8A8B-75E8349FBC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AD0C64-9592-4F06-96F9-BC489CCD5166}"/>
              </a:ext>
            </a:extLst>
          </p:cNvPr>
          <p:cNvSpPr>
            <a:spLocks noGrp="1"/>
          </p:cNvSpPr>
          <p:nvPr>
            <p:ph type="sldNum" sz="quarter" idx="12"/>
          </p:nvPr>
        </p:nvSpPr>
        <p:spPr/>
        <p:txBody>
          <a:bodyPr/>
          <a:lstStyle/>
          <a:p>
            <a:fld id="{CF81FBC0-47A8-4B24-8A63-CF076FB5CAA0}" type="slidenum">
              <a:rPr lang="zh-CN" altLang="en-US" smtClean="0"/>
              <a:t>‹#›</a:t>
            </a:fld>
            <a:endParaRPr lang="zh-CN" altLang="en-US"/>
          </a:p>
        </p:txBody>
      </p:sp>
    </p:spTree>
    <p:extLst>
      <p:ext uri="{BB962C8B-B14F-4D97-AF65-F5344CB8AC3E}">
        <p14:creationId xmlns:p14="http://schemas.microsoft.com/office/powerpoint/2010/main" val="215464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D092A-6813-45C7-B8FB-4AE50816BB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D50D00B-3BF3-494D-87D4-367D14E80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97F86E9-F523-4FC3-8C64-9A9989713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46EEC4-0489-40E5-84F6-8657ACF0BC27}"/>
              </a:ext>
            </a:extLst>
          </p:cNvPr>
          <p:cNvSpPr>
            <a:spLocks noGrp="1"/>
          </p:cNvSpPr>
          <p:nvPr>
            <p:ph type="dt" sz="half" idx="10"/>
          </p:nvPr>
        </p:nvSpPr>
        <p:spPr/>
        <p:txBody>
          <a:bodyPr/>
          <a:lstStyle/>
          <a:p>
            <a:fld id="{55C51F40-5309-4A8C-ACB3-B5229BCAD45C}" type="datetimeFigureOut">
              <a:rPr lang="zh-CN" altLang="en-US" smtClean="0"/>
              <a:t>2025/4/15</a:t>
            </a:fld>
            <a:endParaRPr lang="zh-CN" altLang="en-US"/>
          </a:p>
        </p:txBody>
      </p:sp>
      <p:sp>
        <p:nvSpPr>
          <p:cNvPr id="6" name="页脚占位符 5">
            <a:extLst>
              <a:ext uri="{FF2B5EF4-FFF2-40B4-BE49-F238E27FC236}">
                <a16:creationId xmlns:a16="http://schemas.microsoft.com/office/drawing/2014/main" id="{E649A791-C405-403A-A8E2-702CC8C938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BE98A5-70E1-4426-A31E-9A06ABBF1E2E}"/>
              </a:ext>
            </a:extLst>
          </p:cNvPr>
          <p:cNvSpPr>
            <a:spLocks noGrp="1"/>
          </p:cNvSpPr>
          <p:nvPr>
            <p:ph type="sldNum" sz="quarter" idx="12"/>
          </p:nvPr>
        </p:nvSpPr>
        <p:spPr/>
        <p:txBody>
          <a:bodyPr/>
          <a:lstStyle/>
          <a:p>
            <a:fld id="{CF81FBC0-47A8-4B24-8A63-CF076FB5CAA0}" type="slidenum">
              <a:rPr lang="zh-CN" altLang="en-US" smtClean="0"/>
              <a:t>‹#›</a:t>
            </a:fld>
            <a:endParaRPr lang="zh-CN" altLang="en-US"/>
          </a:p>
        </p:txBody>
      </p:sp>
    </p:spTree>
    <p:extLst>
      <p:ext uri="{BB962C8B-B14F-4D97-AF65-F5344CB8AC3E}">
        <p14:creationId xmlns:p14="http://schemas.microsoft.com/office/powerpoint/2010/main" val="310423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7E29E9F-344E-45FE-92F0-279E29B3BB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822F9B-67A4-4F25-970D-E5BDF2999E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3EB911-08F4-4B96-AA96-C79C67BD9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51F40-5309-4A8C-ACB3-B5229BCAD45C}" type="datetimeFigureOut">
              <a:rPr lang="zh-CN" altLang="en-US" smtClean="0"/>
              <a:t>2025/4/15</a:t>
            </a:fld>
            <a:endParaRPr lang="zh-CN" altLang="en-US"/>
          </a:p>
        </p:txBody>
      </p:sp>
      <p:sp>
        <p:nvSpPr>
          <p:cNvPr id="5" name="页脚占位符 4">
            <a:extLst>
              <a:ext uri="{FF2B5EF4-FFF2-40B4-BE49-F238E27FC236}">
                <a16:creationId xmlns:a16="http://schemas.microsoft.com/office/drawing/2014/main" id="{506357E1-F5ED-4CA8-9AFD-B1EB9B7E8E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7CB2EBE-AB5F-45C3-A1A0-E8E9A5CBC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1FBC0-47A8-4B24-8A63-CF076FB5CAA0}" type="slidenum">
              <a:rPr lang="zh-CN" altLang="en-US" smtClean="0"/>
              <a:t>‹#›</a:t>
            </a:fld>
            <a:endParaRPr lang="zh-CN" altLang="en-US"/>
          </a:p>
        </p:txBody>
      </p:sp>
    </p:spTree>
    <p:extLst>
      <p:ext uri="{BB962C8B-B14F-4D97-AF65-F5344CB8AC3E}">
        <p14:creationId xmlns:p14="http://schemas.microsoft.com/office/powerpoint/2010/main" val="2922903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1.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3C69975-EA55-4324-A2B5-EFF90EB76454}"/>
              </a:ext>
            </a:extLst>
          </p:cNvPr>
          <p:cNvPicPr>
            <a:picLocks noChangeAspect="1"/>
          </p:cNvPicPr>
          <p:nvPr/>
        </p:nvPicPr>
        <p:blipFill>
          <a:blip r:embed="rId2"/>
          <a:stretch>
            <a:fillRect/>
          </a:stretch>
        </p:blipFill>
        <p:spPr>
          <a:xfrm>
            <a:off x="2477594" y="1425780"/>
            <a:ext cx="6416842" cy="1887834"/>
          </a:xfrm>
          <a:prstGeom prst="rect">
            <a:avLst/>
          </a:prstGeom>
        </p:spPr>
      </p:pic>
      <p:sp>
        <p:nvSpPr>
          <p:cNvPr id="7" name="文本框 6">
            <a:extLst>
              <a:ext uri="{FF2B5EF4-FFF2-40B4-BE49-F238E27FC236}">
                <a16:creationId xmlns:a16="http://schemas.microsoft.com/office/drawing/2014/main" id="{0E2B2129-35D4-4454-BD57-7F54BFE86C3B}"/>
              </a:ext>
            </a:extLst>
          </p:cNvPr>
          <p:cNvSpPr txBox="1"/>
          <p:nvPr/>
        </p:nvSpPr>
        <p:spPr>
          <a:xfrm>
            <a:off x="3768437" y="4013261"/>
            <a:ext cx="3477491" cy="369332"/>
          </a:xfrm>
          <a:prstGeom prst="rect">
            <a:avLst/>
          </a:prstGeom>
          <a:noFill/>
        </p:spPr>
        <p:txBody>
          <a:bodyPr wrap="square" rtlCol="0">
            <a:spAutoFit/>
          </a:bodyPr>
          <a:lstStyle/>
          <a:p>
            <a:r>
              <a:rPr lang="en-US" altLang="zh-CN" dirty="0"/>
              <a:t>ICLR25</a:t>
            </a:r>
            <a:r>
              <a:rPr lang="zh-CN" altLang="en-US" dirty="0"/>
              <a:t>：</a:t>
            </a:r>
            <a:r>
              <a:rPr lang="en-US" altLang="zh-CN" dirty="0"/>
              <a:t>6</a:t>
            </a:r>
            <a:r>
              <a:rPr lang="zh-CN" altLang="en-US" dirty="0"/>
              <a:t>，</a:t>
            </a:r>
            <a:r>
              <a:rPr lang="en-US" altLang="zh-CN" dirty="0"/>
              <a:t>6</a:t>
            </a:r>
            <a:r>
              <a:rPr lang="zh-CN" altLang="en-US" dirty="0"/>
              <a:t>，</a:t>
            </a:r>
            <a:r>
              <a:rPr lang="en-US" altLang="zh-CN" dirty="0"/>
              <a:t>8</a:t>
            </a:r>
            <a:endParaRPr lang="zh-CN" altLang="en-US" dirty="0"/>
          </a:p>
        </p:txBody>
      </p:sp>
    </p:spTree>
    <p:extLst>
      <p:ext uri="{BB962C8B-B14F-4D97-AF65-F5344CB8AC3E}">
        <p14:creationId xmlns:p14="http://schemas.microsoft.com/office/powerpoint/2010/main" val="92008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58DD0D6-9D7E-4DB4-AADB-8786E5EC9EA7}"/>
              </a:ext>
            </a:extLst>
          </p:cNvPr>
          <p:cNvPicPr>
            <a:picLocks noChangeAspect="1"/>
          </p:cNvPicPr>
          <p:nvPr/>
        </p:nvPicPr>
        <p:blipFill>
          <a:blip r:embed="rId3"/>
          <a:stretch>
            <a:fillRect/>
          </a:stretch>
        </p:blipFill>
        <p:spPr>
          <a:xfrm>
            <a:off x="755072" y="510309"/>
            <a:ext cx="4332231" cy="315373"/>
          </a:xfrm>
          <a:prstGeom prst="rect">
            <a:avLst/>
          </a:prstGeom>
        </p:spPr>
      </p:pic>
      <p:sp>
        <p:nvSpPr>
          <p:cNvPr id="9" name="文本框 8">
            <a:extLst>
              <a:ext uri="{FF2B5EF4-FFF2-40B4-BE49-F238E27FC236}">
                <a16:creationId xmlns:a16="http://schemas.microsoft.com/office/drawing/2014/main" id="{AA96473D-3FD5-42EC-8D78-A3CA0D12299B}"/>
              </a:ext>
            </a:extLst>
          </p:cNvPr>
          <p:cNvSpPr txBox="1"/>
          <p:nvPr/>
        </p:nvSpPr>
        <p:spPr>
          <a:xfrm>
            <a:off x="2603302" y="1014029"/>
            <a:ext cx="6130638" cy="1015663"/>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To assess the prompt sensitivity of RW and HS, we measure their Spearman correlation scores across STS12-16 datasets using 9 different prompts listed in Table 2. </a:t>
            </a:r>
          </a:p>
          <a:p>
            <a:r>
              <a:rPr lang="en-US" altLang="zh-CN" sz="1200" dirty="0">
                <a:latin typeface="Times New Roman" panose="02020603050405020304" pitchFamily="18" charset="0"/>
                <a:cs typeface="Times New Roman" panose="02020603050405020304" pitchFamily="18" charset="0"/>
              </a:rPr>
              <a:t>We then compute the mean and variance of these scores for each dataset, capturing how performance fluctuates under different prompt conditions and whether the methods remain stable when exposed to prompt variations</a:t>
            </a:r>
            <a:endParaRPr lang="zh-CN" altLang="en-US" sz="12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7C995E8-3223-43BE-8C44-BE6D41E50413}"/>
              </a:ext>
            </a:extLst>
          </p:cNvPr>
          <p:cNvPicPr>
            <a:picLocks noChangeAspect="1"/>
          </p:cNvPicPr>
          <p:nvPr/>
        </p:nvPicPr>
        <p:blipFill>
          <a:blip r:embed="rId4"/>
          <a:stretch>
            <a:fillRect/>
          </a:stretch>
        </p:blipFill>
        <p:spPr>
          <a:xfrm>
            <a:off x="2788965" y="2488526"/>
            <a:ext cx="5578842" cy="2631317"/>
          </a:xfrm>
          <a:prstGeom prst="rect">
            <a:avLst/>
          </a:prstGeom>
        </p:spPr>
      </p:pic>
      <p:pic>
        <p:nvPicPr>
          <p:cNvPr id="11" name="图片 10">
            <a:extLst>
              <a:ext uri="{FF2B5EF4-FFF2-40B4-BE49-F238E27FC236}">
                <a16:creationId xmlns:a16="http://schemas.microsoft.com/office/drawing/2014/main" id="{278E438B-EB62-45E1-81E6-1C954A254B4E}"/>
              </a:ext>
            </a:extLst>
          </p:cNvPr>
          <p:cNvPicPr>
            <a:picLocks noChangeAspect="1"/>
          </p:cNvPicPr>
          <p:nvPr/>
        </p:nvPicPr>
        <p:blipFill>
          <a:blip r:embed="rId5"/>
          <a:stretch>
            <a:fillRect/>
          </a:stretch>
        </p:blipFill>
        <p:spPr>
          <a:xfrm>
            <a:off x="8903022" y="1842656"/>
            <a:ext cx="2597968" cy="3590548"/>
          </a:xfrm>
          <a:prstGeom prst="rect">
            <a:avLst/>
          </a:prstGeom>
        </p:spPr>
      </p:pic>
      <p:pic>
        <p:nvPicPr>
          <p:cNvPr id="13" name="图片 12">
            <a:extLst>
              <a:ext uri="{FF2B5EF4-FFF2-40B4-BE49-F238E27FC236}">
                <a16:creationId xmlns:a16="http://schemas.microsoft.com/office/drawing/2014/main" id="{02F08F17-FB44-4CFF-BA31-CDA1152A10A1}"/>
              </a:ext>
            </a:extLst>
          </p:cNvPr>
          <p:cNvPicPr>
            <a:picLocks noChangeAspect="1"/>
          </p:cNvPicPr>
          <p:nvPr/>
        </p:nvPicPr>
        <p:blipFill>
          <a:blip r:embed="rId6"/>
          <a:stretch>
            <a:fillRect/>
          </a:stretch>
        </p:blipFill>
        <p:spPr>
          <a:xfrm>
            <a:off x="277528" y="1842656"/>
            <a:ext cx="2342355" cy="4440382"/>
          </a:xfrm>
          <a:prstGeom prst="rect">
            <a:avLst/>
          </a:prstGeom>
        </p:spPr>
      </p:pic>
    </p:spTree>
    <p:extLst>
      <p:ext uri="{BB962C8B-B14F-4D97-AF65-F5344CB8AC3E}">
        <p14:creationId xmlns:p14="http://schemas.microsoft.com/office/powerpoint/2010/main" val="3596851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45F58EB-702C-41A7-A348-B258EBE92A12}"/>
              </a:ext>
            </a:extLst>
          </p:cNvPr>
          <p:cNvPicPr>
            <a:picLocks noChangeAspect="1"/>
          </p:cNvPicPr>
          <p:nvPr/>
        </p:nvPicPr>
        <p:blipFill>
          <a:blip r:embed="rId3"/>
          <a:stretch>
            <a:fillRect/>
          </a:stretch>
        </p:blipFill>
        <p:spPr>
          <a:xfrm>
            <a:off x="2028709" y="935181"/>
            <a:ext cx="6969818" cy="3739741"/>
          </a:xfrm>
          <a:prstGeom prst="rect">
            <a:avLst/>
          </a:prstGeom>
        </p:spPr>
      </p:pic>
      <p:pic>
        <p:nvPicPr>
          <p:cNvPr id="5" name="图片 4">
            <a:extLst>
              <a:ext uri="{FF2B5EF4-FFF2-40B4-BE49-F238E27FC236}">
                <a16:creationId xmlns:a16="http://schemas.microsoft.com/office/drawing/2014/main" id="{34194509-44A2-407B-AE09-B6D494437065}"/>
              </a:ext>
            </a:extLst>
          </p:cNvPr>
          <p:cNvPicPr>
            <a:picLocks noChangeAspect="1"/>
          </p:cNvPicPr>
          <p:nvPr/>
        </p:nvPicPr>
        <p:blipFill>
          <a:blip r:embed="rId4"/>
          <a:stretch>
            <a:fillRect/>
          </a:stretch>
        </p:blipFill>
        <p:spPr>
          <a:xfrm>
            <a:off x="443345" y="435150"/>
            <a:ext cx="3855022" cy="245048"/>
          </a:xfrm>
          <a:prstGeom prst="rect">
            <a:avLst/>
          </a:prstGeom>
        </p:spPr>
      </p:pic>
      <p:pic>
        <p:nvPicPr>
          <p:cNvPr id="7" name="图片 6">
            <a:extLst>
              <a:ext uri="{FF2B5EF4-FFF2-40B4-BE49-F238E27FC236}">
                <a16:creationId xmlns:a16="http://schemas.microsoft.com/office/drawing/2014/main" id="{F2EC02DC-A75B-4CC9-B2C8-51315D5C4341}"/>
              </a:ext>
            </a:extLst>
          </p:cNvPr>
          <p:cNvPicPr>
            <a:picLocks noChangeAspect="1"/>
          </p:cNvPicPr>
          <p:nvPr/>
        </p:nvPicPr>
        <p:blipFill>
          <a:blip r:embed="rId5"/>
          <a:stretch>
            <a:fillRect/>
          </a:stretch>
        </p:blipFill>
        <p:spPr>
          <a:xfrm>
            <a:off x="2493819" y="4993339"/>
            <a:ext cx="5683208" cy="999978"/>
          </a:xfrm>
          <a:prstGeom prst="rect">
            <a:avLst/>
          </a:prstGeom>
        </p:spPr>
      </p:pic>
    </p:spTree>
    <p:extLst>
      <p:ext uri="{BB962C8B-B14F-4D97-AF65-F5344CB8AC3E}">
        <p14:creationId xmlns:p14="http://schemas.microsoft.com/office/powerpoint/2010/main" val="168611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78EE1AB-2373-48D7-A45F-81C2364D99EC}"/>
              </a:ext>
            </a:extLst>
          </p:cNvPr>
          <p:cNvSpPr txBox="1"/>
          <p:nvPr/>
        </p:nvSpPr>
        <p:spPr>
          <a:xfrm>
            <a:off x="2580409" y="668309"/>
            <a:ext cx="6892635" cy="2031325"/>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most recent LLMs and </a:t>
            </a:r>
            <a:r>
              <a:rPr lang="en-US" altLang="zh-CN" sz="1400" dirty="0" err="1">
                <a:latin typeface="Times New Roman" panose="02020603050405020304" pitchFamily="18" charset="0"/>
                <a:cs typeface="Times New Roman" panose="02020603050405020304" pitchFamily="18" charset="0"/>
              </a:rPr>
              <a:t>MoE</a:t>
            </a:r>
            <a:r>
              <a:rPr lang="en-US" altLang="zh-CN" sz="1400" dirty="0">
                <a:latin typeface="Times New Roman" panose="02020603050405020304" pitchFamily="18" charset="0"/>
                <a:cs typeface="Times New Roman" panose="02020603050405020304" pitchFamily="18" charset="0"/>
              </a:rPr>
              <a:t> LLMs are built upon the decoder-only architecture trained for autoregressive next-token prediction. While excelling on generative tasks, their final or intermediate hidden state (HS) is not designed to capture the key features of input tokens and cover all their information. Instead, HS can be biased towards the information of the next output token.</a:t>
            </a:r>
          </a:p>
          <a:p>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 Although it is a common empirical practice to extract the last token’s hidden state (HS) as embedding (Wang et al., 2024), it may even perform much poorer than smaller encoder models specifically trained for embedding tasks.</a:t>
            </a:r>
            <a:endParaRPr lang="zh-CN" altLang="en-US" sz="1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38011EB9-A5F5-424C-AA3A-2611B90C734E}"/>
              </a:ext>
            </a:extLst>
          </p:cNvPr>
          <p:cNvSpPr txBox="1"/>
          <p:nvPr/>
        </p:nvSpPr>
        <p:spPr>
          <a:xfrm>
            <a:off x="2802080" y="3034657"/>
            <a:ext cx="6096000" cy="584775"/>
          </a:xfrm>
          <a:prstGeom prst="rect">
            <a:avLst/>
          </a:prstGeom>
          <a:noFill/>
        </p:spPr>
        <p:txBody>
          <a:bodyPr wrap="square">
            <a:spAutoFit/>
          </a:bodyPr>
          <a:lstStyle/>
          <a:p>
            <a:r>
              <a:rPr lang="en-US" altLang="zh-CN" sz="1600" i="1" dirty="0">
                <a:latin typeface="Times New Roman" panose="02020603050405020304" pitchFamily="18" charset="0"/>
                <a:cs typeface="Times New Roman" panose="02020603050405020304" pitchFamily="18" charset="0"/>
              </a:rPr>
              <a:t>Can we extract high-quality embedding directly from LLMs without additional training?</a:t>
            </a:r>
            <a:endParaRPr lang="zh-CN" altLang="en-US" sz="1600" i="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D7CAE012-E09C-4C0A-B5C4-72D2C5350E4F}"/>
              </a:ext>
            </a:extLst>
          </p:cNvPr>
          <p:cNvSpPr txBox="1"/>
          <p:nvPr/>
        </p:nvSpPr>
        <p:spPr>
          <a:xfrm>
            <a:off x="2649681" y="4086579"/>
            <a:ext cx="6096000" cy="1384995"/>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Our main discovery is that the routers in </a:t>
            </a:r>
            <a:r>
              <a:rPr lang="en-US" altLang="zh-CN" sz="1400" dirty="0" err="1">
                <a:latin typeface="Times New Roman" panose="02020603050405020304" pitchFamily="18" charset="0"/>
                <a:cs typeface="Times New Roman" panose="02020603050405020304" pitchFamily="18" charset="0"/>
              </a:rPr>
              <a:t>MoE</a:t>
            </a:r>
            <a:r>
              <a:rPr lang="en-US" altLang="zh-CN" sz="1400" dirty="0">
                <a:latin typeface="Times New Roman" panose="02020603050405020304" pitchFamily="18" charset="0"/>
                <a:cs typeface="Times New Roman" panose="02020603050405020304" pitchFamily="18" charset="0"/>
              </a:rPr>
              <a:t> can serve as an off-the-shelf embedding model and the produced routing weights (RW) provide complementary information to the widely used HS as embedding.</a:t>
            </a:r>
          </a:p>
          <a:p>
            <a:r>
              <a:rPr lang="en-US" altLang="zh-CN" sz="1400" dirty="0">
                <a:latin typeface="Times New Roman" panose="02020603050405020304" pitchFamily="18" charset="0"/>
                <a:cs typeface="Times New Roman" panose="02020603050405020304" pitchFamily="18" charset="0"/>
              </a:rPr>
              <a:t>Compared to HS focusing on the final prediction results from the input, RW reflects the </a:t>
            </a:r>
            <a:r>
              <a:rPr lang="en-US" altLang="zh-CN" sz="1400" dirty="0" err="1">
                <a:latin typeface="Times New Roman" panose="02020603050405020304" pitchFamily="18" charset="0"/>
                <a:cs typeface="Times New Roman" panose="02020603050405020304" pitchFamily="18" charset="0"/>
              </a:rPr>
              <a:t>interme</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diate</a:t>
            </a:r>
            <a:r>
              <a:rPr lang="en-US" altLang="zh-CN" sz="1400" dirty="0">
                <a:latin typeface="Times New Roman" panose="02020603050405020304" pitchFamily="18" charset="0"/>
                <a:cs typeface="Times New Roman" panose="02020603050405020304" pitchFamily="18" charset="0"/>
              </a:rPr>
              <a:t> reasoning choices of </a:t>
            </a:r>
            <a:r>
              <a:rPr lang="en-US" altLang="zh-CN" sz="1400" dirty="0" err="1">
                <a:latin typeface="Times New Roman" panose="02020603050405020304" pitchFamily="18" charset="0"/>
                <a:cs typeface="Times New Roman" panose="02020603050405020304" pitchFamily="18" charset="0"/>
              </a:rPr>
              <a:t>MoE</a:t>
            </a:r>
            <a:r>
              <a:rPr lang="en-US" altLang="zh-CN" sz="1400" dirty="0">
                <a:latin typeface="Times New Roman" panose="02020603050405020304" pitchFamily="18" charset="0"/>
                <a:cs typeface="Times New Roman" panose="02020603050405020304" pitchFamily="18" charset="0"/>
              </a:rPr>
              <a:t> on the input for each layer of LLMs</a:t>
            </a:r>
            <a:endParaRPr lang="zh-CN" altLang="en-US" sz="14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AF64C4C8-8F4C-4645-AB5D-88BBFFF7BD94}"/>
              </a:ext>
            </a:extLst>
          </p:cNvPr>
          <p:cNvSpPr txBox="1"/>
          <p:nvPr/>
        </p:nvSpPr>
        <p:spPr>
          <a:xfrm>
            <a:off x="367144" y="483643"/>
            <a:ext cx="135774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Motivation: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C51ADE3-A687-4C0E-BC99-8ED9C5A78CA3}"/>
              </a:ext>
            </a:extLst>
          </p:cNvPr>
          <p:cNvPicPr>
            <a:picLocks noChangeAspect="1"/>
          </p:cNvPicPr>
          <p:nvPr/>
        </p:nvPicPr>
        <p:blipFill>
          <a:blip r:embed="rId2"/>
          <a:stretch>
            <a:fillRect/>
          </a:stretch>
        </p:blipFill>
        <p:spPr>
          <a:xfrm>
            <a:off x="786816" y="876638"/>
            <a:ext cx="5438675" cy="2821902"/>
          </a:xfrm>
          <a:prstGeom prst="rect">
            <a:avLst/>
          </a:prstGeom>
        </p:spPr>
      </p:pic>
      <p:pic>
        <p:nvPicPr>
          <p:cNvPr id="6" name="图片 5">
            <a:extLst>
              <a:ext uri="{FF2B5EF4-FFF2-40B4-BE49-F238E27FC236}">
                <a16:creationId xmlns:a16="http://schemas.microsoft.com/office/drawing/2014/main" id="{5CDC5449-73EA-4E4B-A469-285A6A20A703}"/>
              </a:ext>
            </a:extLst>
          </p:cNvPr>
          <p:cNvPicPr>
            <a:picLocks noChangeAspect="1"/>
          </p:cNvPicPr>
          <p:nvPr/>
        </p:nvPicPr>
        <p:blipFill>
          <a:blip r:embed="rId3"/>
          <a:stretch>
            <a:fillRect/>
          </a:stretch>
        </p:blipFill>
        <p:spPr>
          <a:xfrm>
            <a:off x="865737" y="4007295"/>
            <a:ext cx="5230263" cy="1901429"/>
          </a:xfrm>
          <a:prstGeom prst="rect">
            <a:avLst/>
          </a:prstGeom>
        </p:spPr>
      </p:pic>
      <p:pic>
        <p:nvPicPr>
          <p:cNvPr id="1026" name="Picture 2">
            <a:extLst>
              <a:ext uri="{FF2B5EF4-FFF2-40B4-BE49-F238E27FC236}">
                <a16:creationId xmlns:a16="http://schemas.microsoft.com/office/drawing/2014/main" id="{5F0482ED-569A-4F33-A158-CDB5CD9A85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4332" y="985319"/>
            <a:ext cx="2906963" cy="28226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690BDA0-86BB-4134-BCDB-A3C8C25145D5}"/>
                  </a:ext>
                </a:extLst>
              </p:cNvPr>
              <p:cNvSpPr txBox="1"/>
              <p:nvPr/>
            </p:nvSpPr>
            <p:spPr>
              <a:xfrm>
                <a:off x="8722895" y="3473134"/>
                <a:ext cx="451184"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sup>
                      </m:sSup>
                    </m:oMath>
                  </m:oMathPara>
                </a14:m>
                <a:endParaRPr lang="zh-CN" altLang="en-US" dirty="0"/>
              </a:p>
            </p:txBody>
          </p:sp>
        </mc:Choice>
        <mc:Fallback xmlns="">
          <p:sp>
            <p:nvSpPr>
              <p:cNvPr id="7" name="文本框 6">
                <a:extLst>
                  <a:ext uri="{FF2B5EF4-FFF2-40B4-BE49-F238E27FC236}">
                    <a16:creationId xmlns:a16="http://schemas.microsoft.com/office/drawing/2014/main" id="{C690BDA0-86BB-4134-BCDB-A3C8C25145D5}"/>
                  </a:ext>
                </a:extLst>
              </p:cNvPr>
              <p:cNvSpPr txBox="1">
                <a:spLocks noRot="1" noChangeAspect="1" noMove="1" noResize="1" noEditPoints="1" noAdjustHandles="1" noChangeArrowheads="1" noChangeShapeType="1" noTextEdit="1"/>
              </p:cNvSpPr>
              <p:nvPr/>
            </p:nvSpPr>
            <p:spPr>
              <a:xfrm>
                <a:off x="8722895" y="3473134"/>
                <a:ext cx="451184" cy="392993"/>
              </a:xfrm>
              <a:prstGeom prst="rect">
                <a:avLst/>
              </a:prstGeom>
              <a:blipFill>
                <a:blip r:embed="rId5"/>
                <a:stretch>
                  <a:fillRect r="-22973"/>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B6088BCD-4110-4AEE-883F-6A14711C78E5}"/>
              </a:ext>
            </a:extLst>
          </p:cNvPr>
          <p:cNvPicPr>
            <a:picLocks noChangeAspect="1"/>
          </p:cNvPicPr>
          <p:nvPr/>
        </p:nvPicPr>
        <p:blipFill>
          <a:blip r:embed="rId6"/>
          <a:stretch>
            <a:fillRect/>
          </a:stretch>
        </p:blipFill>
        <p:spPr>
          <a:xfrm>
            <a:off x="8948420" y="1060964"/>
            <a:ext cx="1701716" cy="247308"/>
          </a:xfrm>
          <a:prstGeom prst="rect">
            <a:avLst/>
          </a:prstGeom>
        </p:spPr>
      </p:pic>
      <p:pic>
        <p:nvPicPr>
          <p:cNvPr id="13" name="图片 12">
            <a:extLst>
              <a:ext uri="{FF2B5EF4-FFF2-40B4-BE49-F238E27FC236}">
                <a16:creationId xmlns:a16="http://schemas.microsoft.com/office/drawing/2014/main" id="{60293708-3DA4-4E90-99EF-B0AB9730C10E}"/>
              </a:ext>
            </a:extLst>
          </p:cNvPr>
          <p:cNvPicPr>
            <a:picLocks noChangeAspect="1"/>
          </p:cNvPicPr>
          <p:nvPr/>
        </p:nvPicPr>
        <p:blipFill>
          <a:blip r:embed="rId7"/>
          <a:stretch>
            <a:fillRect/>
          </a:stretch>
        </p:blipFill>
        <p:spPr>
          <a:xfrm>
            <a:off x="9234219" y="2915547"/>
            <a:ext cx="1130117" cy="208180"/>
          </a:xfrm>
          <a:prstGeom prst="rect">
            <a:avLst/>
          </a:prstGeom>
        </p:spPr>
      </p:pic>
      <p:pic>
        <p:nvPicPr>
          <p:cNvPr id="15" name="图片 14">
            <a:extLst>
              <a:ext uri="{FF2B5EF4-FFF2-40B4-BE49-F238E27FC236}">
                <a16:creationId xmlns:a16="http://schemas.microsoft.com/office/drawing/2014/main" id="{3FEEF958-DF10-412F-9A3C-FEC13AAAD119}"/>
              </a:ext>
            </a:extLst>
          </p:cNvPr>
          <p:cNvPicPr>
            <a:picLocks noChangeAspect="1"/>
          </p:cNvPicPr>
          <p:nvPr/>
        </p:nvPicPr>
        <p:blipFill>
          <a:blip r:embed="rId8"/>
          <a:stretch>
            <a:fillRect/>
          </a:stretch>
        </p:blipFill>
        <p:spPr>
          <a:xfrm>
            <a:off x="310556" y="408235"/>
            <a:ext cx="3562299" cy="263874"/>
          </a:xfrm>
          <a:prstGeom prst="rect">
            <a:avLst/>
          </a:prstGeom>
        </p:spPr>
      </p:pic>
    </p:spTree>
    <p:extLst>
      <p:ext uri="{BB962C8B-B14F-4D97-AF65-F5344CB8AC3E}">
        <p14:creationId xmlns:p14="http://schemas.microsoft.com/office/powerpoint/2010/main" val="36416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AB3D07B-D948-40CE-8864-94870211786C}"/>
              </a:ext>
            </a:extLst>
          </p:cNvPr>
          <p:cNvSpPr txBox="1"/>
          <p:nvPr/>
        </p:nvSpPr>
        <p:spPr>
          <a:xfrm>
            <a:off x="2713270" y="547951"/>
            <a:ext cx="6097002" cy="646331"/>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While HS embedding from pre-trained LLMs provides a broad, context-driven representation of sentences, they may overlook the nuanced, token-specific information that RW embedding can capture through </a:t>
            </a:r>
            <a:r>
              <a:rPr lang="en-US" altLang="zh-CN" sz="1200" dirty="0" err="1">
                <a:latin typeface="Times New Roman" panose="02020603050405020304" pitchFamily="18" charset="0"/>
                <a:cs typeface="Times New Roman" panose="02020603050405020304" pitchFamily="18" charset="0"/>
              </a:rPr>
              <a:t>MoE’s</a:t>
            </a:r>
            <a:r>
              <a:rPr lang="en-US" altLang="zh-CN" sz="1200" dirty="0">
                <a:latin typeface="Times New Roman" panose="02020603050405020304" pitchFamily="18" charset="0"/>
                <a:cs typeface="Times New Roman" panose="02020603050405020304" pitchFamily="18" charset="0"/>
              </a:rPr>
              <a:t> dynamic routing.</a:t>
            </a:r>
            <a:endParaRPr lang="zh-CN" altLang="en-US" sz="12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9F30B36C-DE6A-4822-A0A9-000DEBB6830A}"/>
              </a:ext>
            </a:extLst>
          </p:cNvPr>
          <p:cNvSpPr txBox="1"/>
          <p:nvPr/>
        </p:nvSpPr>
        <p:spPr>
          <a:xfrm>
            <a:off x="292741" y="286310"/>
            <a:ext cx="6097002" cy="307777"/>
          </a:xfrm>
          <a:prstGeom prst="rect">
            <a:avLst/>
          </a:prstGeom>
          <a:noFill/>
        </p:spPr>
        <p:txBody>
          <a:bodyPr wrap="square">
            <a:spAutoFit/>
          </a:bodyPr>
          <a:lstStyle/>
          <a:p>
            <a:r>
              <a:rPr lang="zh-CN" altLang="en-US" sz="1400" b="0" i="0" dirty="0">
                <a:effectLst/>
                <a:latin typeface="Inter"/>
              </a:rPr>
              <a:t>探究</a:t>
            </a:r>
            <a:r>
              <a:rPr lang="en-US" altLang="zh-CN" sz="1400" b="0" i="0" dirty="0">
                <a:effectLst/>
                <a:latin typeface="Inter"/>
              </a:rPr>
              <a:t>RW</a:t>
            </a:r>
            <a:r>
              <a:rPr lang="zh-CN" altLang="en-US" sz="1400" b="0" i="0" dirty="0">
                <a:effectLst/>
                <a:latin typeface="Inter"/>
              </a:rPr>
              <a:t>和</a:t>
            </a:r>
            <a:r>
              <a:rPr lang="en-US" altLang="zh-CN" sz="1400" b="0" i="0" dirty="0">
                <a:effectLst/>
                <a:latin typeface="Inter"/>
              </a:rPr>
              <a:t>HS</a:t>
            </a:r>
            <a:r>
              <a:rPr lang="zh-CN" altLang="en-US" sz="1400" b="0" i="0" dirty="0">
                <a:effectLst/>
                <a:latin typeface="Inter"/>
              </a:rPr>
              <a:t>的差异和互补性</a:t>
            </a:r>
            <a:endParaRPr lang="zh-CN" altLang="en-US" sz="1400" dirty="0"/>
          </a:p>
        </p:txBody>
      </p:sp>
      <p:pic>
        <p:nvPicPr>
          <p:cNvPr id="9" name="图片 8">
            <a:extLst>
              <a:ext uri="{FF2B5EF4-FFF2-40B4-BE49-F238E27FC236}">
                <a16:creationId xmlns:a16="http://schemas.microsoft.com/office/drawing/2014/main" id="{636D5172-EF65-4AB2-8C59-6FAD6045BD62}"/>
              </a:ext>
            </a:extLst>
          </p:cNvPr>
          <p:cNvPicPr>
            <a:picLocks noChangeAspect="1"/>
          </p:cNvPicPr>
          <p:nvPr/>
        </p:nvPicPr>
        <p:blipFill>
          <a:blip r:embed="rId3"/>
          <a:stretch>
            <a:fillRect/>
          </a:stretch>
        </p:blipFill>
        <p:spPr>
          <a:xfrm>
            <a:off x="1664396" y="1676016"/>
            <a:ext cx="2701683" cy="2122315"/>
          </a:xfrm>
          <a:prstGeom prst="rect">
            <a:avLst/>
          </a:prstGeom>
        </p:spPr>
      </p:pic>
      <p:pic>
        <p:nvPicPr>
          <p:cNvPr id="11" name="图片 10">
            <a:extLst>
              <a:ext uri="{FF2B5EF4-FFF2-40B4-BE49-F238E27FC236}">
                <a16:creationId xmlns:a16="http://schemas.microsoft.com/office/drawing/2014/main" id="{A88318F1-D37D-485E-9EFE-FEF62555A63E}"/>
              </a:ext>
            </a:extLst>
          </p:cNvPr>
          <p:cNvPicPr>
            <a:picLocks noChangeAspect="1"/>
          </p:cNvPicPr>
          <p:nvPr/>
        </p:nvPicPr>
        <p:blipFill>
          <a:blip r:embed="rId4"/>
          <a:stretch>
            <a:fillRect/>
          </a:stretch>
        </p:blipFill>
        <p:spPr>
          <a:xfrm>
            <a:off x="1301424" y="4117621"/>
            <a:ext cx="3650639" cy="1992404"/>
          </a:xfrm>
          <a:prstGeom prst="rect">
            <a:avLst/>
          </a:prstGeom>
        </p:spPr>
      </p:pic>
      <p:pic>
        <p:nvPicPr>
          <p:cNvPr id="13" name="图片 12">
            <a:extLst>
              <a:ext uri="{FF2B5EF4-FFF2-40B4-BE49-F238E27FC236}">
                <a16:creationId xmlns:a16="http://schemas.microsoft.com/office/drawing/2014/main" id="{A7BF1600-94B2-4D68-B161-C82F932E35EE}"/>
              </a:ext>
            </a:extLst>
          </p:cNvPr>
          <p:cNvPicPr>
            <a:picLocks noChangeAspect="1"/>
          </p:cNvPicPr>
          <p:nvPr/>
        </p:nvPicPr>
        <p:blipFill>
          <a:blip r:embed="rId5"/>
          <a:stretch>
            <a:fillRect/>
          </a:stretch>
        </p:blipFill>
        <p:spPr>
          <a:xfrm>
            <a:off x="6597712" y="1443202"/>
            <a:ext cx="2597968" cy="3590548"/>
          </a:xfrm>
          <a:prstGeom prst="rect">
            <a:avLst/>
          </a:prstGeom>
        </p:spPr>
      </p:pic>
      <p:sp>
        <p:nvSpPr>
          <p:cNvPr id="17" name="文本框 16">
            <a:extLst>
              <a:ext uri="{FF2B5EF4-FFF2-40B4-BE49-F238E27FC236}">
                <a16:creationId xmlns:a16="http://schemas.microsoft.com/office/drawing/2014/main" id="{B0E63C40-3227-4527-BDAF-2B7D1A9F9428}"/>
              </a:ext>
            </a:extLst>
          </p:cNvPr>
          <p:cNvSpPr txBox="1"/>
          <p:nvPr/>
        </p:nvSpPr>
        <p:spPr>
          <a:xfrm>
            <a:off x="5916799" y="5195355"/>
            <a:ext cx="6162239" cy="830997"/>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conducting a Spearman correlation analysis using the STS12 dataset, which contains 6,216 sentence pairs. </a:t>
            </a:r>
          </a:p>
          <a:p>
            <a:r>
              <a:rPr lang="en-US" altLang="zh-CN" sz="1200" dirty="0">
                <a:latin typeface="Times New Roman" panose="02020603050405020304" pitchFamily="18" charset="0"/>
                <a:cs typeface="Times New Roman" panose="02020603050405020304" pitchFamily="18" charset="0"/>
              </a:rPr>
              <a:t>For each pair, we generate embedding from both RW and HS and calculate the similarity between the sentences to assess how each embedding captures semantic relationships</a:t>
            </a:r>
            <a:endParaRPr lang="zh-CN" altLang="en-US" sz="12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F66C71EC-1C42-4EA6-AEEC-1E91D49DF1E2}"/>
              </a:ext>
            </a:extLst>
          </p:cNvPr>
          <p:cNvSpPr txBox="1"/>
          <p:nvPr/>
        </p:nvSpPr>
        <p:spPr>
          <a:xfrm>
            <a:off x="5916799" y="6110025"/>
            <a:ext cx="4482136" cy="461665"/>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To ensure that any observed differences are not caused by prompt variation, we employ nine distinct prompts</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109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11311F-91E4-4E88-AB99-7D65EF1982C2}"/>
              </a:ext>
            </a:extLst>
          </p:cNvPr>
          <p:cNvPicPr>
            <a:picLocks noChangeAspect="1"/>
          </p:cNvPicPr>
          <p:nvPr/>
        </p:nvPicPr>
        <p:blipFill>
          <a:blip r:embed="rId3"/>
          <a:stretch>
            <a:fillRect/>
          </a:stretch>
        </p:blipFill>
        <p:spPr>
          <a:xfrm>
            <a:off x="321617" y="432626"/>
            <a:ext cx="3165408" cy="338440"/>
          </a:xfrm>
          <a:prstGeom prst="rect">
            <a:avLst/>
          </a:prstGeom>
        </p:spPr>
      </p:pic>
      <p:pic>
        <p:nvPicPr>
          <p:cNvPr id="5" name="图片 4">
            <a:extLst>
              <a:ext uri="{FF2B5EF4-FFF2-40B4-BE49-F238E27FC236}">
                <a16:creationId xmlns:a16="http://schemas.microsoft.com/office/drawing/2014/main" id="{C4D20368-011D-40D2-B853-C5C00AAD6D33}"/>
              </a:ext>
            </a:extLst>
          </p:cNvPr>
          <p:cNvPicPr>
            <a:picLocks noChangeAspect="1"/>
          </p:cNvPicPr>
          <p:nvPr/>
        </p:nvPicPr>
        <p:blipFill>
          <a:blip r:embed="rId4"/>
          <a:stretch>
            <a:fillRect/>
          </a:stretch>
        </p:blipFill>
        <p:spPr>
          <a:xfrm>
            <a:off x="2070623" y="1224130"/>
            <a:ext cx="5465413" cy="1751805"/>
          </a:xfrm>
          <a:prstGeom prst="rect">
            <a:avLst/>
          </a:prstGeom>
        </p:spPr>
      </p:pic>
      <p:pic>
        <p:nvPicPr>
          <p:cNvPr id="7" name="图片 6">
            <a:extLst>
              <a:ext uri="{FF2B5EF4-FFF2-40B4-BE49-F238E27FC236}">
                <a16:creationId xmlns:a16="http://schemas.microsoft.com/office/drawing/2014/main" id="{E169C348-54A1-415D-A320-D45261A90728}"/>
              </a:ext>
            </a:extLst>
          </p:cNvPr>
          <p:cNvPicPr>
            <a:picLocks noChangeAspect="1"/>
          </p:cNvPicPr>
          <p:nvPr/>
        </p:nvPicPr>
        <p:blipFill>
          <a:blip r:embed="rId5"/>
          <a:stretch>
            <a:fillRect/>
          </a:stretch>
        </p:blipFill>
        <p:spPr>
          <a:xfrm>
            <a:off x="2062128" y="3428999"/>
            <a:ext cx="5473908" cy="2259420"/>
          </a:xfrm>
          <a:prstGeom prst="rect">
            <a:avLst/>
          </a:prstGeom>
        </p:spPr>
      </p:pic>
    </p:spTree>
    <p:extLst>
      <p:ext uri="{BB962C8B-B14F-4D97-AF65-F5344CB8AC3E}">
        <p14:creationId xmlns:p14="http://schemas.microsoft.com/office/powerpoint/2010/main" val="71593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0505352-30E0-4AA1-82BC-ADED30FD4973}"/>
              </a:ext>
            </a:extLst>
          </p:cNvPr>
          <p:cNvPicPr>
            <a:picLocks noChangeAspect="1"/>
          </p:cNvPicPr>
          <p:nvPr/>
        </p:nvPicPr>
        <p:blipFill>
          <a:blip r:embed="rId2"/>
          <a:stretch>
            <a:fillRect/>
          </a:stretch>
        </p:blipFill>
        <p:spPr>
          <a:xfrm>
            <a:off x="2266643" y="882019"/>
            <a:ext cx="5556046" cy="966269"/>
          </a:xfrm>
          <a:prstGeom prst="rect">
            <a:avLst/>
          </a:prstGeom>
        </p:spPr>
      </p:pic>
      <p:sp>
        <p:nvSpPr>
          <p:cNvPr id="5" name="文本框 4">
            <a:extLst>
              <a:ext uri="{FF2B5EF4-FFF2-40B4-BE49-F238E27FC236}">
                <a16:creationId xmlns:a16="http://schemas.microsoft.com/office/drawing/2014/main" id="{FA9F85FA-8A86-49BF-B8E2-DCE845ADF2AC}"/>
              </a:ext>
            </a:extLst>
          </p:cNvPr>
          <p:cNvSpPr txBox="1"/>
          <p:nvPr/>
        </p:nvSpPr>
        <p:spPr>
          <a:xfrm>
            <a:off x="316888" y="218930"/>
            <a:ext cx="6094948" cy="307777"/>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EXPERIMENTS</a:t>
            </a:r>
            <a:endParaRPr lang="zh-CN" altLang="en-US" sz="14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E70B578C-EFC7-404A-93A1-9BECD00630D8}"/>
              </a:ext>
            </a:extLst>
          </p:cNvPr>
          <p:cNvPicPr>
            <a:picLocks noChangeAspect="1"/>
          </p:cNvPicPr>
          <p:nvPr/>
        </p:nvPicPr>
        <p:blipFill>
          <a:blip r:embed="rId3"/>
          <a:stretch>
            <a:fillRect/>
          </a:stretch>
        </p:blipFill>
        <p:spPr>
          <a:xfrm>
            <a:off x="2125189" y="2203600"/>
            <a:ext cx="5838955" cy="2956218"/>
          </a:xfrm>
          <a:prstGeom prst="rect">
            <a:avLst/>
          </a:prstGeom>
        </p:spPr>
      </p:pic>
    </p:spTree>
    <p:extLst>
      <p:ext uri="{BB962C8B-B14F-4D97-AF65-F5344CB8AC3E}">
        <p14:creationId xmlns:p14="http://schemas.microsoft.com/office/powerpoint/2010/main" val="295328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27FACA-9209-4211-8C4C-EAD77332AACE}"/>
              </a:ext>
            </a:extLst>
          </p:cNvPr>
          <p:cNvPicPr>
            <a:picLocks noChangeAspect="1"/>
          </p:cNvPicPr>
          <p:nvPr/>
        </p:nvPicPr>
        <p:blipFill>
          <a:blip r:embed="rId3"/>
          <a:stretch>
            <a:fillRect/>
          </a:stretch>
        </p:blipFill>
        <p:spPr>
          <a:xfrm>
            <a:off x="2821501" y="1548857"/>
            <a:ext cx="4939863" cy="3852410"/>
          </a:xfrm>
          <a:prstGeom prst="rect">
            <a:avLst/>
          </a:prstGeom>
        </p:spPr>
      </p:pic>
      <p:sp>
        <p:nvSpPr>
          <p:cNvPr id="7" name="文本框 6">
            <a:extLst>
              <a:ext uri="{FF2B5EF4-FFF2-40B4-BE49-F238E27FC236}">
                <a16:creationId xmlns:a16="http://schemas.microsoft.com/office/drawing/2014/main" id="{7696DCCF-8201-4610-A12C-659D0BA1ABC0}"/>
              </a:ext>
            </a:extLst>
          </p:cNvPr>
          <p:cNvSpPr txBox="1"/>
          <p:nvPr/>
        </p:nvSpPr>
        <p:spPr>
          <a:xfrm>
            <a:off x="2530366" y="834470"/>
            <a:ext cx="6094948" cy="369332"/>
          </a:xfrm>
          <a:prstGeom prst="rect">
            <a:avLst/>
          </a:prstGeom>
          <a:noFill/>
        </p:spPr>
        <p:txBody>
          <a:bodyPr wrap="square">
            <a:spAutoFit/>
          </a:bodyPr>
          <a:lstStyle/>
          <a:p>
            <a:r>
              <a:rPr lang="en-US" altLang="zh-CN" b="0" i="0" dirty="0">
                <a:effectLst/>
                <a:latin typeface="Inter"/>
              </a:rPr>
              <a:t>+ </a:t>
            </a:r>
            <a:r>
              <a:rPr lang="en-US" altLang="zh-CN" b="0" i="0" dirty="0" err="1">
                <a:effectLst/>
                <a:latin typeface="Inter"/>
              </a:rPr>
              <a:t>promptEOF</a:t>
            </a:r>
            <a:r>
              <a:rPr lang="zh-CN" altLang="en-US" b="0" i="0" dirty="0">
                <a:effectLst/>
                <a:latin typeface="Inter"/>
              </a:rPr>
              <a:t>：</a:t>
            </a:r>
            <a:r>
              <a:rPr lang="en-US" altLang="zh-CN" b="0" i="0" dirty="0">
                <a:effectLst/>
                <a:latin typeface="Inter"/>
              </a:rPr>
              <a:t>“This sentence: ‘[text]’ means in one word: ”</a:t>
            </a:r>
            <a:endParaRPr lang="zh-CN" altLang="en-US" dirty="0"/>
          </a:p>
        </p:txBody>
      </p:sp>
    </p:spTree>
    <p:extLst>
      <p:ext uri="{BB962C8B-B14F-4D97-AF65-F5344CB8AC3E}">
        <p14:creationId xmlns:p14="http://schemas.microsoft.com/office/powerpoint/2010/main" val="50275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8B27051-CA3C-4201-AB94-FDE73A6D237C}"/>
              </a:ext>
            </a:extLst>
          </p:cNvPr>
          <p:cNvPicPr>
            <a:picLocks noChangeAspect="1"/>
          </p:cNvPicPr>
          <p:nvPr/>
        </p:nvPicPr>
        <p:blipFill>
          <a:blip r:embed="rId3"/>
          <a:stretch>
            <a:fillRect/>
          </a:stretch>
        </p:blipFill>
        <p:spPr>
          <a:xfrm>
            <a:off x="2572932" y="1773210"/>
            <a:ext cx="6268648" cy="2198982"/>
          </a:xfrm>
          <a:prstGeom prst="rect">
            <a:avLst/>
          </a:prstGeom>
        </p:spPr>
      </p:pic>
      <p:pic>
        <p:nvPicPr>
          <p:cNvPr id="7" name="图片 6">
            <a:extLst>
              <a:ext uri="{FF2B5EF4-FFF2-40B4-BE49-F238E27FC236}">
                <a16:creationId xmlns:a16="http://schemas.microsoft.com/office/drawing/2014/main" id="{C508F868-679F-4E4B-AA7D-C5EAC714180A}"/>
              </a:ext>
            </a:extLst>
          </p:cNvPr>
          <p:cNvPicPr>
            <a:picLocks noChangeAspect="1"/>
          </p:cNvPicPr>
          <p:nvPr/>
        </p:nvPicPr>
        <p:blipFill>
          <a:blip r:embed="rId4"/>
          <a:stretch>
            <a:fillRect/>
          </a:stretch>
        </p:blipFill>
        <p:spPr>
          <a:xfrm>
            <a:off x="2427729" y="1110623"/>
            <a:ext cx="6283306" cy="425868"/>
          </a:xfrm>
          <a:prstGeom prst="rect">
            <a:avLst/>
          </a:prstGeom>
        </p:spPr>
      </p:pic>
      <p:sp>
        <p:nvSpPr>
          <p:cNvPr id="8" name="文本框 7">
            <a:extLst>
              <a:ext uri="{FF2B5EF4-FFF2-40B4-BE49-F238E27FC236}">
                <a16:creationId xmlns:a16="http://schemas.microsoft.com/office/drawing/2014/main" id="{A16D50D2-503E-4A9E-A8E5-66DBAB0C2B22}"/>
              </a:ext>
            </a:extLst>
          </p:cNvPr>
          <p:cNvSpPr txBox="1"/>
          <p:nvPr/>
        </p:nvSpPr>
        <p:spPr>
          <a:xfrm>
            <a:off x="2520881" y="4484190"/>
            <a:ext cx="6097002" cy="600164"/>
          </a:xfrm>
          <a:prstGeom prst="rect">
            <a:avLst/>
          </a:prstGeom>
          <a:noFill/>
        </p:spPr>
        <p:txBody>
          <a:bodyPr wrap="square">
            <a:spAutoFit/>
          </a:bodyPr>
          <a:lstStyle/>
          <a:p>
            <a:r>
              <a:rPr lang="en-US" altLang="zh-CN" sz="1100" dirty="0">
                <a:latin typeface="Times New Roman" panose="02020603050405020304" pitchFamily="18" charset="0"/>
                <a:cs typeface="Times New Roman" panose="02020603050405020304" pitchFamily="18" charset="0"/>
              </a:rPr>
              <a:t>While HS embedding from pre-trained LLMs provides a broad, context-driven representation of sentences, they may overlook the nuanced, token-specific information that RW embedding can capture through </a:t>
            </a:r>
            <a:r>
              <a:rPr lang="en-US" altLang="zh-CN" sz="1100" dirty="0" err="1">
                <a:latin typeface="Times New Roman" panose="02020603050405020304" pitchFamily="18" charset="0"/>
                <a:cs typeface="Times New Roman" panose="02020603050405020304" pitchFamily="18" charset="0"/>
              </a:rPr>
              <a:t>MoE’s</a:t>
            </a:r>
            <a:r>
              <a:rPr lang="en-US" altLang="zh-CN" sz="1100" dirty="0">
                <a:latin typeface="Times New Roman" panose="02020603050405020304" pitchFamily="18" charset="0"/>
                <a:cs typeface="Times New Roman" panose="02020603050405020304" pitchFamily="18" charset="0"/>
              </a:rPr>
              <a:t> dynamic routing.</a:t>
            </a:r>
            <a:endParaRPr lang="zh-CN" alt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83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58DD0D6-9D7E-4DB4-AADB-8786E5EC9EA7}"/>
              </a:ext>
            </a:extLst>
          </p:cNvPr>
          <p:cNvPicPr>
            <a:picLocks noChangeAspect="1"/>
          </p:cNvPicPr>
          <p:nvPr/>
        </p:nvPicPr>
        <p:blipFill>
          <a:blip r:embed="rId3"/>
          <a:stretch>
            <a:fillRect/>
          </a:stretch>
        </p:blipFill>
        <p:spPr>
          <a:xfrm>
            <a:off x="755072" y="510309"/>
            <a:ext cx="4332231" cy="315373"/>
          </a:xfrm>
          <a:prstGeom prst="rect">
            <a:avLst/>
          </a:prstGeom>
        </p:spPr>
      </p:pic>
      <p:sp>
        <p:nvSpPr>
          <p:cNvPr id="9" name="文本框 8">
            <a:extLst>
              <a:ext uri="{FF2B5EF4-FFF2-40B4-BE49-F238E27FC236}">
                <a16:creationId xmlns:a16="http://schemas.microsoft.com/office/drawing/2014/main" id="{AA96473D-3FD5-42EC-8D78-A3CA0D12299B}"/>
              </a:ext>
            </a:extLst>
          </p:cNvPr>
          <p:cNvSpPr txBox="1"/>
          <p:nvPr/>
        </p:nvSpPr>
        <p:spPr>
          <a:xfrm>
            <a:off x="2603302" y="1014029"/>
            <a:ext cx="6130638" cy="1015663"/>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To assess the prompt sensitivity of RW and HS, we measure their Spearman correlation scores across STS12-16 datasets using 9 different prompts listed in Table 2. </a:t>
            </a:r>
          </a:p>
          <a:p>
            <a:r>
              <a:rPr lang="en-US" altLang="zh-CN" sz="1200" dirty="0">
                <a:latin typeface="Times New Roman" panose="02020603050405020304" pitchFamily="18" charset="0"/>
                <a:cs typeface="Times New Roman" panose="02020603050405020304" pitchFamily="18" charset="0"/>
              </a:rPr>
              <a:t>We then compute the mean and variance of these scores for each dataset, capturing how performance fluctuates under different prompt conditions and whether the methods remain stable when exposed to prompt variations</a:t>
            </a:r>
            <a:endParaRPr lang="zh-CN" altLang="en-US" sz="12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7C995E8-3223-43BE-8C44-BE6D41E50413}"/>
              </a:ext>
            </a:extLst>
          </p:cNvPr>
          <p:cNvPicPr>
            <a:picLocks noChangeAspect="1"/>
          </p:cNvPicPr>
          <p:nvPr/>
        </p:nvPicPr>
        <p:blipFill>
          <a:blip r:embed="rId4"/>
          <a:stretch>
            <a:fillRect/>
          </a:stretch>
        </p:blipFill>
        <p:spPr>
          <a:xfrm>
            <a:off x="2788965" y="2488526"/>
            <a:ext cx="5578842" cy="2631317"/>
          </a:xfrm>
          <a:prstGeom prst="rect">
            <a:avLst/>
          </a:prstGeom>
        </p:spPr>
      </p:pic>
      <p:pic>
        <p:nvPicPr>
          <p:cNvPr id="13" name="图片 12">
            <a:extLst>
              <a:ext uri="{FF2B5EF4-FFF2-40B4-BE49-F238E27FC236}">
                <a16:creationId xmlns:a16="http://schemas.microsoft.com/office/drawing/2014/main" id="{02F08F17-FB44-4CFF-BA31-CDA1152A10A1}"/>
              </a:ext>
            </a:extLst>
          </p:cNvPr>
          <p:cNvPicPr>
            <a:picLocks noChangeAspect="1"/>
          </p:cNvPicPr>
          <p:nvPr/>
        </p:nvPicPr>
        <p:blipFill>
          <a:blip r:embed="rId5"/>
          <a:stretch>
            <a:fillRect/>
          </a:stretch>
        </p:blipFill>
        <p:spPr>
          <a:xfrm>
            <a:off x="260947" y="1814946"/>
            <a:ext cx="2342355" cy="4440382"/>
          </a:xfrm>
          <a:prstGeom prst="rect">
            <a:avLst/>
          </a:prstGeom>
        </p:spPr>
      </p:pic>
    </p:spTree>
    <p:extLst>
      <p:ext uri="{BB962C8B-B14F-4D97-AF65-F5344CB8AC3E}">
        <p14:creationId xmlns:p14="http://schemas.microsoft.com/office/powerpoint/2010/main" val="15227474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5799</TotalTime>
  <Words>994</Words>
  <Application>Microsoft Office PowerPoint</Application>
  <PresentationFormat>宽屏</PresentationFormat>
  <Paragraphs>49</Paragraphs>
  <Slides>11</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-apple-system</vt:lpstr>
      <vt:lpstr>Inter</vt: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金梦 李</dc:creator>
  <cp:lastModifiedBy>金梦 李</cp:lastModifiedBy>
  <cp:revision>25</cp:revision>
  <dcterms:created xsi:type="dcterms:W3CDTF">2025-01-04T12:44:39Z</dcterms:created>
  <dcterms:modified xsi:type="dcterms:W3CDTF">2025-04-15T06:41:22Z</dcterms:modified>
</cp:coreProperties>
</file>