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258" r:id="rId3"/>
    <p:sldId id="256" r:id="rId4"/>
    <p:sldId id="262" r:id="rId5"/>
    <p:sldId id="263" r:id="rId6"/>
    <p:sldId id="264" r:id="rId7"/>
    <p:sldId id="265" r:id="rId8"/>
    <p:sldId id="267" r:id="rId9"/>
    <p:sldId id="268" r:id="rId10"/>
    <p:sldId id="269" r:id="rId11"/>
    <p:sldId id="270" r:id="rId12"/>
    <p:sldId id="271" r:id="rId13"/>
    <p:sldId id="259"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卓" initials="李" lastIdx="3" clrIdx="0">
    <p:extLst>
      <p:ext uri="{19B8F6BF-5375-455C-9EA6-DF929625EA0E}">
        <p15:presenceInfo xmlns:p15="http://schemas.microsoft.com/office/powerpoint/2012/main" userId="baf95ad8e29a3a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DB8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13" autoAdjust="0"/>
    <p:restoredTop sz="89148" autoAdjust="0"/>
  </p:normalViewPr>
  <p:slideViewPr>
    <p:cSldViewPr snapToGrid="0">
      <p:cViewPr varScale="1">
        <p:scale>
          <a:sx n="116" d="100"/>
          <a:sy n="116" d="100"/>
        </p:scale>
        <p:origin x="1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EF329-E487-458D-9639-D08EA1D92515}" type="datetimeFigureOut">
              <a:rPr lang="zh-CN" altLang="en-US" smtClean="0"/>
              <a:t>2023/3/31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3B14-F33C-40FB-87D2-320F0D04A5F4}" type="slidenum">
              <a:rPr lang="zh-CN" altLang="en-US" smtClean="0"/>
              <a:t>‹#›</a:t>
            </a:fld>
            <a:endParaRPr lang="zh-CN" altLang="en-US"/>
          </a:p>
        </p:txBody>
      </p:sp>
    </p:spTree>
    <p:extLst>
      <p:ext uri="{BB962C8B-B14F-4D97-AF65-F5344CB8AC3E}">
        <p14:creationId xmlns:p14="http://schemas.microsoft.com/office/powerpoint/2010/main" val="1051785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提出了一种新颖的语义数据增广算法以补充传统方法。提出的方法受到了有趣的特性的启发，即深度网络可有效地学习线性化特征，即深度特征空间中的某些方向对应于有意义的语义转换，例如更改对象的背景或视角。基于此观察，在特征空间中沿许多这样的方向平移训练样本可以有效地扩展数据集以实现更多多样性。</a:t>
            </a:r>
            <a:endParaRPr lang="en-US" altLang="zh-CN" b="0" i="0" dirty="0">
              <a:solidFill>
                <a:srgbClr val="121212"/>
              </a:solidFill>
              <a:effectLst/>
              <a:latin typeface="-apple-system"/>
            </a:endParaRPr>
          </a:p>
          <a:p>
            <a:r>
              <a:rPr lang="zh-CN" altLang="en-US" b="0" i="0" dirty="0">
                <a:solidFill>
                  <a:srgbClr val="121212"/>
                </a:solidFill>
                <a:effectLst/>
                <a:latin typeface="-apple-system"/>
              </a:rPr>
              <a:t>一种基于采样的方法，以有效地获取语义上有意义的方向。然后，通过假设增强样本的数量达到无穷大，得出增强训练集上预期交叉熵（</a:t>
            </a:r>
            <a:r>
              <a:rPr lang="en-US" altLang="zh-CN" b="0" i="0" dirty="0">
                <a:solidFill>
                  <a:srgbClr val="121212"/>
                </a:solidFill>
                <a:effectLst/>
                <a:latin typeface="-apple-system"/>
              </a:rPr>
              <a:t>CE</a:t>
            </a:r>
            <a:r>
              <a:rPr lang="zh-CN" altLang="en-US" b="0" i="0" dirty="0">
                <a:solidFill>
                  <a:srgbClr val="121212"/>
                </a:solidFill>
                <a:effectLst/>
                <a:latin typeface="-apple-system"/>
              </a:rPr>
              <a:t>）损失的上限，从而得出高效的算法。</a:t>
            </a:r>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4</a:t>
            </a:fld>
            <a:endParaRPr lang="zh-CN" altLang="en-US"/>
          </a:p>
        </p:txBody>
      </p:sp>
    </p:spTree>
    <p:extLst>
      <p:ext uri="{BB962C8B-B14F-4D97-AF65-F5344CB8AC3E}">
        <p14:creationId xmlns:p14="http://schemas.microsoft.com/office/powerpoint/2010/main" val="369564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15</a:t>
            </a:fld>
            <a:endParaRPr lang="zh-CN" altLang="en-US"/>
          </a:p>
        </p:txBody>
      </p:sp>
    </p:spTree>
    <p:extLst>
      <p:ext uri="{BB962C8B-B14F-4D97-AF65-F5344CB8AC3E}">
        <p14:creationId xmlns:p14="http://schemas.microsoft.com/office/powerpoint/2010/main" val="151165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where z c </a:t>
            </a:r>
            <a:r>
              <a:rPr lang="en-US" altLang="zh-CN" dirty="0" err="1"/>
              <a:t>i</a:t>
            </a:r>
            <a:r>
              <a:rPr lang="en-US" altLang="zh-CN" dirty="0"/>
              <a:t> is the c-</a:t>
            </a:r>
            <a:r>
              <a:rPr lang="en-US" altLang="zh-CN" dirty="0" err="1"/>
              <a:t>th</a:t>
            </a:r>
            <a:r>
              <a:rPr lang="en-US" altLang="zh-CN" dirty="0"/>
              <a:t> element of the logits output of xi , </a:t>
            </a:r>
          </a:p>
          <a:p>
            <a:r>
              <a:rPr lang="en-US" altLang="zh-CN" dirty="0"/>
              <a:t>∆</a:t>
            </a:r>
            <a:r>
              <a:rPr lang="en-US" altLang="zh-CN" dirty="0" err="1"/>
              <a:t>wcyi</a:t>
            </a:r>
            <a:r>
              <a:rPr lang="en-US" altLang="zh-CN" dirty="0"/>
              <a:t> = (</a:t>
            </a:r>
            <a:r>
              <a:rPr lang="en-US" altLang="zh-CN" dirty="0" err="1"/>
              <a:t>wc</a:t>
            </a:r>
            <a:r>
              <a:rPr lang="en-US" altLang="zh-CN" dirty="0"/>
              <a:t> − </a:t>
            </a:r>
            <a:r>
              <a:rPr lang="en-US" altLang="zh-CN" dirty="0" err="1"/>
              <a:t>wyi</a:t>
            </a:r>
            <a:r>
              <a:rPr lang="en-US" altLang="zh-CN" dirty="0"/>
              <a:t> ) and </a:t>
            </a:r>
            <a:r>
              <a:rPr lang="en-US" altLang="zh-CN" dirty="0" err="1"/>
              <a:t>wc</a:t>
            </a:r>
            <a:r>
              <a:rPr lang="en-US" altLang="zh-CN" dirty="0"/>
              <a:t> is the c-</a:t>
            </a:r>
            <a:r>
              <a:rPr lang="en-US" altLang="zh-CN" dirty="0" err="1"/>
              <a:t>th</a:t>
            </a:r>
            <a:r>
              <a:rPr lang="en-US" altLang="zh-CN" dirty="0"/>
              <a:t> column of the weight matrix of last fully connected layer. </a:t>
            </a:r>
          </a:p>
          <a:p>
            <a:r>
              <a:rPr lang="en-US" altLang="zh-CN" dirty="0"/>
              <a:t>By optimizing this upper bound LISDA, ISDA can fulfill the equivalent semantic augmentation procedure efficiently</a:t>
            </a:r>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6</a:t>
            </a:fld>
            <a:endParaRPr lang="zh-CN" altLang="en-US"/>
          </a:p>
        </p:txBody>
      </p:sp>
    </p:spTree>
    <p:extLst>
      <p:ext uri="{BB962C8B-B14F-4D97-AF65-F5344CB8AC3E}">
        <p14:creationId xmlns:p14="http://schemas.microsoft.com/office/powerpoint/2010/main" val="1232494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where z c </a:t>
            </a:r>
            <a:r>
              <a:rPr lang="en-US" altLang="zh-CN" dirty="0" err="1"/>
              <a:t>i</a:t>
            </a:r>
            <a:r>
              <a:rPr lang="en-US" altLang="zh-CN" dirty="0"/>
              <a:t> is the c-</a:t>
            </a:r>
            <a:r>
              <a:rPr lang="en-US" altLang="zh-CN" dirty="0" err="1"/>
              <a:t>th</a:t>
            </a:r>
            <a:r>
              <a:rPr lang="en-US" altLang="zh-CN" dirty="0"/>
              <a:t> element of the logits output of xi , </a:t>
            </a:r>
          </a:p>
          <a:p>
            <a:r>
              <a:rPr lang="en-US" altLang="zh-CN" dirty="0"/>
              <a:t>∆</a:t>
            </a:r>
            <a:r>
              <a:rPr lang="en-US" altLang="zh-CN" dirty="0" err="1"/>
              <a:t>wcyi</a:t>
            </a:r>
            <a:r>
              <a:rPr lang="en-US" altLang="zh-CN" dirty="0"/>
              <a:t> = (</a:t>
            </a:r>
            <a:r>
              <a:rPr lang="en-US" altLang="zh-CN" dirty="0" err="1"/>
              <a:t>wc</a:t>
            </a:r>
            <a:r>
              <a:rPr lang="en-US" altLang="zh-CN" dirty="0"/>
              <a:t> − </a:t>
            </a:r>
            <a:r>
              <a:rPr lang="en-US" altLang="zh-CN" dirty="0" err="1"/>
              <a:t>wyi</a:t>
            </a:r>
            <a:r>
              <a:rPr lang="en-US" altLang="zh-CN" dirty="0"/>
              <a:t> ) and </a:t>
            </a:r>
            <a:r>
              <a:rPr lang="en-US" altLang="zh-CN" dirty="0" err="1"/>
              <a:t>wc</a:t>
            </a:r>
            <a:r>
              <a:rPr lang="en-US" altLang="zh-CN" dirty="0"/>
              <a:t> is the c-</a:t>
            </a:r>
            <a:r>
              <a:rPr lang="en-US" altLang="zh-CN" dirty="0" err="1"/>
              <a:t>th</a:t>
            </a:r>
            <a:r>
              <a:rPr lang="en-US" altLang="zh-CN" dirty="0"/>
              <a:t> column of the weight matrix of last fully connected layer. </a:t>
            </a:r>
          </a:p>
          <a:p>
            <a:r>
              <a:rPr lang="en-US" altLang="zh-CN" dirty="0"/>
              <a:t>By optimizing this upper bound LISDA, ISDA can fulfill the equivalent semantic augmentation procedure efficiently</a:t>
            </a:r>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7</a:t>
            </a:fld>
            <a:endParaRPr lang="zh-CN" altLang="en-US"/>
          </a:p>
        </p:txBody>
      </p:sp>
    </p:spTree>
    <p:extLst>
      <p:ext uri="{BB962C8B-B14F-4D97-AF65-F5344CB8AC3E}">
        <p14:creationId xmlns:p14="http://schemas.microsoft.com/office/powerpoint/2010/main" val="2287949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where z c </a:t>
            </a:r>
            <a:r>
              <a:rPr lang="en-US" altLang="zh-CN" dirty="0" err="1"/>
              <a:t>i</a:t>
            </a:r>
            <a:r>
              <a:rPr lang="en-US" altLang="zh-CN" dirty="0"/>
              <a:t> is the c-</a:t>
            </a:r>
            <a:r>
              <a:rPr lang="en-US" altLang="zh-CN" dirty="0" err="1"/>
              <a:t>th</a:t>
            </a:r>
            <a:r>
              <a:rPr lang="en-US" altLang="zh-CN" dirty="0"/>
              <a:t> element of the logits output of xi , </a:t>
            </a:r>
          </a:p>
          <a:p>
            <a:r>
              <a:rPr lang="en-US" altLang="zh-CN" dirty="0"/>
              <a:t>∆</a:t>
            </a:r>
            <a:r>
              <a:rPr lang="en-US" altLang="zh-CN" dirty="0" err="1"/>
              <a:t>wcyi</a:t>
            </a:r>
            <a:r>
              <a:rPr lang="en-US" altLang="zh-CN" dirty="0"/>
              <a:t> = (</a:t>
            </a:r>
            <a:r>
              <a:rPr lang="en-US" altLang="zh-CN" dirty="0" err="1"/>
              <a:t>wc</a:t>
            </a:r>
            <a:r>
              <a:rPr lang="en-US" altLang="zh-CN" dirty="0"/>
              <a:t> − </a:t>
            </a:r>
            <a:r>
              <a:rPr lang="en-US" altLang="zh-CN" dirty="0" err="1"/>
              <a:t>wyi</a:t>
            </a:r>
            <a:r>
              <a:rPr lang="en-US" altLang="zh-CN" dirty="0"/>
              <a:t> ) and </a:t>
            </a:r>
            <a:r>
              <a:rPr lang="en-US" altLang="zh-CN" dirty="0" err="1"/>
              <a:t>wc</a:t>
            </a:r>
            <a:r>
              <a:rPr lang="en-US" altLang="zh-CN" dirty="0"/>
              <a:t> is the c-</a:t>
            </a:r>
            <a:r>
              <a:rPr lang="en-US" altLang="zh-CN" dirty="0" err="1"/>
              <a:t>th</a:t>
            </a:r>
            <a:r>
              <a:rPr lang="en-US" altLang="zh-CN" dirty="0"/>
              <a:t> column of the weight matrix of last fully connected layer. </a:t>
            </a:r>
          </a:p>
          <a:p>
            <a:r>
              <a:rPr lang="en-US" altLang="zh-CN" dirty="0"/>
              <a:t>By optimizing this upper bound LISDA, ISDA can fulfill the equivalent semantic augmentation procedure efficiently</a:t>
            </a:r>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8</a:t>
            </a:fld>
            <a:endParaRPr lang="zh-CN" altLang="en-US"/>
          </a:p>
        </p:txBody>
      </p:sp>
    </p:spTree>
    <p:extLst>
      <p:ext uri="{BB962C8B-B14F-4D97-AF65-F5344CB8AC3E}">
        <p14:creationId xmlns:p14="http://schemas.microsoft.com/office/powerpoint/2010/main" val="2884772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where z c </a:t>
            </a:r>
            <a:r>
              <a:rPr lang="en-US" altLang="zh-CN" dirty="0" err="1"/>
              <a:t>i</a:t>
            </a:r>
            <a:r>
              <a:rPr lang="en-US" altLang="zh-CN" dirty="0"/>
              <a:t> is the c-</a:t>
            </a:r>
            <a:r>
              <a:rPr lang="en-US" altLang="zh-CN" dirty="0" err="1"/>
              <a:t>th</a:t>
            </a:r>
            <a:r>
              <a:rPr lang="en-US" altLang="zh-CN" dirty="0"/>
              <a:t> element of the logits output of xi , </a:t>
            </a:r>
          </a:p>
          <a:p>
            <a:r>
              <a:rPr lang="en-US" altLang="zh-CN" dirty="0"/>
              <a:t>∆</a:t>
            </a:r>
            <a:r>
              <a:rPr lang="en-US" altLang="zh-CN" dirty="0" err="1"/>
              <a:t>wcyi</a:t>
            </a:r>
            <a:r>
              <a:rPr lang="en-US" altLang="zh-CN" dirty="0"/>
              <a:t> = (</a:t>
            </a:r>
            <a:r>
              <a:rPr lang="en-US" altLang="zh-CN" dirty="0" err="1"/>
              <a:t>wc</a:t>
            </a:r>
            <a:r>
              <a:rPr lang="en-US" altLang="zh-CN" dirty="0"/>
              <a:t> − </a:t>
            </a:r>
            <a:r>
              <a:rPr lang="en-US" altLang="zh-CN" dirty="0" err="1"/>
              <a:t>wyi</a:t>
            </a:r>
            <a:r>
              <a:rPr lang="en-US" altLang="zh-CN" dirty="0"/>
              <a:t> ) and </a:t>
            </a:r>
            <a:r>
              <a:rPr lang="en-US" altLang="zh-CN" dirty="0" err="1"/>
              <a:t>wc</a:t>
            </a:r>
            <a:r>
              <a:rPr lang="en-US" altLang="zh-CN" dirty="0"/>
              <a:t> is the c-</a:t>
            </a:r>
            <a:r>
              <a:rPr lang="en-US" altLang="zh-CN" dirty="0" err="1"/>
              <a:t>th</a:t>
            </a:r>
            <a:r>
              <a:rPr lang="en-US" altLang="zh-CN" dirty="0"/>
              <a:t> column of the weight matrix of last fully connected layer. </a:t>
            </a:r>
          </a:p>
          <a:p>
            <a:r>
              <a:rPr lang="en-US" altLang="zh-CN" dirty="0"/>
              <a:t>By optimizing this upper bound LISDA, ISDA can fulfill the equivalent semantic augmentation procedure efficiently</a:t>
            </a:r>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9</a:t>
            </a:fld>
            <a:endParaRPr lang="zh-CN" altLang="en-US"/>
          </a:p>
        </p:txBody>
      </p:sp>
    </p:spTree>
    <p:extLst>
      <p:ext uri="{BB962C8B-B14F-4D97-AF65-F5344CB8AC3E}">
        <p14:creationId xmlns:p14="http://schemas.microsoft.com/office/powerpoint/2010/main" val="247494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where z c </a:t>
            </a:r>
            <a:r>
              <a:rPr lang="en-US" altLang="zh-CN" dirty="0" err="1"/>
              <a:t>i</a:t>
            </a:r>
            <a:r>
              <a:rPr lang="en-US" altLang="zh-CN" dirty="0"/>
              <a:t> is the c-</a:t>
            </a:r>
            <a:r>
              <a:rPr lang="en-US" altLang="zh-CN" dirty="0" err="1"/>
              <a:t>th</a:t>
            </a:r>
            <a:r>
              <a:rPr lang="en-US" altLang="zh-CN" dirty="0"/>
              <a:t> element of the logits output of xi , </a:t>
            </a:r>
          </a:p>
          <a:p>
            <a:r>
              <a:rPr lang="en-US" altLang="zh-CN" dirty="0"/>
              <a:t>∆</a:t>
            </a:r>
            <a:r>
              <a:rPr lang="en-US" altLang="zh-CN" dirty="0" err="1"/>
              <a:t>wcyi</a:t>
            </a:r>
            <a:r>
              <a:rPr lang="en-US" altLang="zh-CN" dirty="0"/>
              <a:t> = (</a:t>
            </a:r>
            <a:r>
              <a:rPr lang="en-US" altLang="zh-CN" dirty="0" err="1"/>
              <a:t>wc</a:t>
            </a:r>
            <a:r>
              <a:rPr lang="en-US" altLang="zh-CN" dirty="0"/>
              <a:t> − </a:t>
            </a:r>
            <a:r>
              <a:rPr lang="en-US" altLang="zh-CN" dirty="0" err="1"/>
              <a:t>wyi</a:t>
            </a:r>
            <a:r>
              <a:rPr lang="en-US" altLang="zh-CN" dirty="0"/>
              <a:t> ) and </a:t>
            </a:r>
            <a:r>
              <a:rPr lang="en-US" altLang="zh-CN" dirty="0" err="1"/>
              <a:t>wc</a:t>
            </a:r>
            <a:r>
              <a:rPr lang="en-US" altLang="zh-CN" dirty="0"/>
              <a:t> is the c-</a:t>
            </a:r>
            <a:r>
              <a:rPr lang="en-US" altLang="zh-CN" dirty="0" err="1"/>
              <a:t>th</a:t>
            </a:r>
            <a:r>
              <a:rPr lang="en-US" altLang="zh-CN" dirty="0"/>
              <a:t> column of the weight matrix of last fully connected layer. </a:t>
            </a:r>
          </a:p>
          <a:p>
            <a:r>
              <a:rPr lang="en-US" altLang="zh-CN" dirty="0"/>
              <a:t>By optimizing this upper bound LISDA, ISDA can fulfill the equivalent semantic augmentation procedure efficiently</a:t>
            </a:r>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10</a:t>
            </a:fld>
            <a:endParaRPr lang="zh-CN" altLang="en-US"/>
          </a:p>
        </p:txBody>
      </p:sp>
    </p:spTree>
    <p:extLst>
      <p:ext uri="{BB962C8B-B14F-4D97-AF65-F5344CB8AC3E}">
        <p14:creationId xmlns:p14="http://schemas.microsoft.com/office/powerpoint/2010/main" val="309937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where z c </a:t>
            </a:r>
            <a:r>
              <a:rPr lang="en-US" altLang="zh-CN" dirty="0" err="1"/>
              <a:t>i</a:t>
            </a:r>
            <a:r>
              <a:rPr lang="en-US" altLang="zh-CN" dirty="0"/>
              <a:t> is the c-</a:t>
            </a:r>
            <a:r>
              <a:rPr lang="en-US" altLang="zh-CN" dirty="0" err="1"/>
              <a:t>th</a:t>
            </a:r>
            <a:r>
              <a:rPr lang="en-US" altLang="zh-CN" dirty="0"/>
              <a:t> element of the logits output of xi , </a:t>
            </a:r>
          </a:p>
          <a:p>
            <a:r>
              <a:rPr lang="en-US" altLang="zh-CN" dirty="0"/>
              <a:t>∆</a:t>
            </a:r>
            <a:r>
              <a:rPr lang="en-US" altLang="zh-CN" dirty="0" err="1"/>
              <a:t>wcyi</a:t>
            </a:r>
            <a:r>
              <a:rPr lang="en-US" altLang="zh-CN" dirty="0"/>
              <a:t> = (</a:t>
            </a:r>
            <a:r>
              <a:rPr lang="en-US" altLang="zh-CN" dirty="0" err="1"/>
              <a:t>wc</a:t>
            </a:r>
            <a:r>
              <a:rPr lang="en-US" altLang="zh-CN" dirty="0"/>
              <a:t> − </a:t>
            </a:r>
            <a:r>
              <a:rPr lang="en-US" altLang="zh-CN" dirty="0" err="1"/>
              <a:t>wyi</a:t>
            </a:r>
            <a:r>
              <a:rPr lang="en-US" altLang="zh-CN" dirty="0"/>
              <a:t> ) and </a:t>
            </a:r>
            <a:r>
              <a:rPr lang="en-US" altLang="zh-CN" dirty="0" err="1"/>
              <a:t>wc</a:t>
            </a:r>
            <a:r>
              <a:rPr lang="en-US" altLang="zh-CN" dirty="0"/>
              <a:t> is the c-</a:t>
            </a:r>
            <a:r>
              <a:rPr lang="en-US" altLang="zh-CN" dirty="0" err="1"/>
              <a:t>th</a:t>
            </a:r>
            <a:r>
              <a:rPr lang="en-US" altLang="zh-CN" dirty="0"/>
              <a:t> column of the weight matrix of last fully connected layer. </a:t>
            </a:r>
          </a:p>
          <a:p>
            <a:r>
              <a:rPr lang="en-US" altLang="zh-CN" dirty="0"/>
              <a:t>By optimizing this upper bound LISDA, ISDA can fulfill the equivalent semantic augmentation procedure efficiently</a:t>
            </a:r>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11</a:t>
            </a:fld>
            <a:endParaRPr lang="zh-CN" altLang="en-US"/>
          </a:p>
        </p:txBody>
      </p:sp>
    </p:spTree>
    <p:extLst>
      <p:ext uri="{BB962C8B-B14F-4D97-AF65-F5344CB8AC3E}">
        <p14:creationId xmlns:p14="http://schemas.microsoft.com/office/powerpoint/2010/main" val="440970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where z c </a:t>
            </a:r>
            <a:r>
              <a:rPr lang="en-US" altLang="zh-CN" dirty="0" err="1"/>
              <a:t>i</a:t>
            </a:r>
            <a:r>
              <a:rPr lang="en-US" altLang="zh-CN" dirty="0"/>
              <a:t> is the c-</a:t>
            </a:r>
            <a:r>
              <a:rPr lang="en-US" altLang="zh-CN" dirty="0" err="1"/>
              <a:t>th</a:t>
            </a:r>
            <a:r>
              <a:rPr lang="en-US" altLang="zh-CN" dirty="0"/>
              <a:t> element of the logits output of xi , </a:t>
            </a:r>
          </a:p>
          <a:p>
            <a:r>
              <a:rPr lang="en-US" altLang="zh-CN" dirty="0"/>
              <a:t>∆</a:t>
            </a:r>
            <a:r>
              <a:rPr lang="en-US" altLang="zh-CN" dirty="0" err="1"/>
              <a:t>wcyi</a:t>
            </a:r>
            <a:r>
              <a:rPr lang="en-US" altLang="zh-CN" dirty="0"/>
              <a:t> = (</a:t>
            </a:r>
            <a:r>
              <a:rPr lang="en-US" altLang="zh-CN" dirty="0" err="1"/>
              <a:t>wc</a:t>
            </a:r>
            <a:r>
              <a:rPr lang="en-US" altLang="zh-CN" dirty="0"/>
              <a:t> − </a:t>
            </a:r>
            <a:r>
              <a:rPr lang="en-US" altLang="zh-CN" dirty="0" err="1"/>
              <a:t>wyi</a:t>
            </a:r>
            <a:r>
              <a:rPr lang="en-US" altLang="zh-CN" dirty="0"/>
              <a:t> ) and </a:t>
            </a:r>
            <a:r>
              <a:rPr lang="en-US" altLang="zh-CN" dirty="0" err="1"/>
              <a:t>wc</a:t>
            </a:r>
            <a:r>
              <a:rPr lang="en-US" altLang="zh-CN" dirty="0"/>
              <a:t> is the c-</a:t>
            </a:r>
            <a:r>
              <a:rPr lang="en-US" altLang="zh-CN" dirty="0" err="1"/>
              <a:t>th</a:t>
            </a:r>
            <a:r>
              <a:rPr lang="en-US" altLang="zh-CN" dirty="0"/>
              <a:t> column of the weight matrix of last fully connected layer. </a:t>
            </a:r>
          </a:p>
          <a:p>
            <a:r>
              <a:rPr lang="en-US" altLang="zh-CN" dirty="0"/>
              <a:t>By optimizing this upper bound LISDA, ISDA can fulfill the equivalent semantic augmentation procedure efficiently</a:t>
            </a:r>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12</a:t>
            </a:fld>
            <a:endParaRPr lang="zh-CN" altLang="en-US"/>
          </a:p>
        </p:txBody>
      </p:sp>
    </p:spTree>
    <p:extLst>
      <p:ext uri="{BB962C8B-B14F-4D97-AF65-F5344CB8AC3E}">
        <p14:creationId xmlns:p14="http://schemas.microsoft.com/office/powerpoint/2010/main" val="1764961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523B14-F33C-40FB-87D2-320F0D04A5F4}" type="slidenum">
              <a:rPr lang="zh-CN" altLang="en-US" smtClean="0"/>
              <a:t>14</a:t>
            </a:fld>
            <a:endParaRPr lang="zh-CN" altLang="en-US"/>
          </a:p>
        </p:txBody>
      </p:sp>
    </p:spTree>
    <p:extLst>
      <p:ext uri="{BB962C8B-B14F-4D97-AF65-F5344CB8AC3E}">
        <p14:creationId xmlns:p14="http://schemas.microsoft.com/office/powerpoint/2010/main" val="202004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A0E8D-B750-D3D9-2E49-C637A9828F4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DC3730-E408-0FE5-124C-6FDA5FB88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1AD82B5-FA70-E132-27C4-9E4AC4DA5D02}"/>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95FAA80D-1A75-227F-EAE9-4AF34287658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6F3A1D-E9EB-3B80-D678-D105CA6801B5}"/>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301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3F057-8E78-DCA0-FA24-1E6EC29FF94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C4F20F-7D44-8986-B83E-7B529A18066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E69DB4-CA2F-4760-FCD8-4034FA2076C2}"/>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1D9E8B3B-FF4E-76F5-AAF1-D2C3A0B3CB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761ABD-E54B-6497-B48E-D62F760B28D5}"/>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148549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4CEBC83-481B-16A1-7F10-58F6736929B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83E0175-D17D-6CAC-C29A-B7D0F6BEA5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FA90BA-486D-2A58-6323-95C191C50CB2}"/>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454B3517-7274-40ED-736E-08DB0243D0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AD3BC-F8BD-C3FF-3F0E-DEA2EC2B4B99}"/>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20814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C3A7E-D435-5D60-2066-8752819A74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BC44F3-D5DE-0F78-384A-87AE13BB43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5577D3-B1B4-5434-EC38-2F2F0AD8C46A}"/>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02298698-FB30-E6B5-9C78-BE90AAF411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E9FF4D-5439-FFBC-E499-67491C42B3FA}"/>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226563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C82AC-5B79-791B-263F-5563230701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C79190-3D39-0674-0B70-6B849BDB30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EBA556-D8B2-1BA4-D694-8FFF0385DC41}"/>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850C7266-0EC7-88E0-A5BB-CFFB29FDB7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72CC5D-C11B-5B95-3547-D36C00FD52CD}"/>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179177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6C682-84C1-EB39-B5B2-05F6484E740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4E3BA5-FF03-43A1-6643-AE49A241D19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009A68E-7048-2D04-B5ED-9D915C257C1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F060E02-AAF5-160B-0781-9A392D734720}"/>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6" name="页脚占位符 5">
            <a:extLst>
              <a:ext uri="{FF2B5EF4-FFF2-40B4-BE49-F238E27FC236}">
                <a16:creationId xmlns:a16="http://schemas.microsoft.com/office/drawing/2014/main" id="{9789B836-4E38-E630-BA9E-5A6473257E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E1BFC8-E571-C4ED-1CF8-43FB615CC941}"/>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58644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9D617-12B3-F72F-1842-7DD0BD18E8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86AB5CB-4331-C7CB-438E-0C9C38E92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C4290E-170E-7D93-87A8-200FDCE9F25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9F57118-F014-553C-6014-4352EEDFD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D295198-D44E-0265-447F-D80C6DC813B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7329BE-66B3-EC25-B0E6-CE30BA0DDDFC}"/>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8" name="页脚占位符 7">
            <a:extLst>
              <a:ext uri="{FF2B5EF4-FFF2-40B4-BE49-F238E27FC236}">
                <a16:creationId xmlns:a16="http://schemas.microsoft.com/office/drawing/2014/main" id="{634CBCE7-B783-22AA-F088-A5E91EC280C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BD8521-E6B5-8C25-358E-803244398499}"/>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308797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F38B1-4218-7E4D-8E5F-6EAFBD4ACEF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EFE76E-FDCD-0F67-3C74-18AA434A934F}"/>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4" name="页脚占位符 3">
            <a:extLst>
              <a:ext uri="{FF2B5EF4-FFF2-40B4-BE49-F238E27FC236}">
                <a16:creationId xmlns:a16="http://schemas.microsoft.com/office/drawing/2014/main" id="{23B9EC99-BBD5-1DC7-ACAD-35E1E3A87D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F03D8B-FD9C-EF73-6C9D-467DA7D14DCE}"/>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393723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8CD88ED-E97F-6AD7-C13D-15B59E7F3699}"/>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3" name="页脚占位符 2">
            <a:extLst>
              <a:ext uri="{FF2B5EF4-FFF2-40B4-BE49-F238E27FC236}">
                <a16:creationId xmlns:a16="http://schemas.microsoft.com/office/drawing/2014/main" id="{8AB231B3-3360-C937-390A-B40CEC2858B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0B24D4-8D90-6E68-5282-D58ACFFE1F42}"/>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104254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94D42-7B4A-813F-9133-6430F97543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BC1E17A-0782-42DB-CABF-789EEA01B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DD2292F-4613-64EE-1D29-64EA1E506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88776C-2D98-0ED2-1A3A-D0C10B88453B}"/>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6" name="页脚占位符 5">
            <a:extLst>
              <a:ext uri="{FF2B5EF4-FFF2-40B4-BE49-F238E27FC236}">
                <a16:creationId xmlns:a16="http://schemas.microsoft.com/office/drawing/2014/main" id="{865E8835-8EF6-4915-C5F5-D98265D0E6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B1076E-8603-EC81-A54A-9B5763628F94}"/>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35135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332DB-4909-3863-F28E-66448FC6F0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BD9C1C-3A86-037D-3D48-E1E7A4A8BD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C0BD76B-141C-6F7F-8B0F-F4C6515046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BDBB18-B3E1-6703-67E7-9257070E1775}"/>
              </a:ext>
            </a:extLst>
          </p:cNvPr>
          <p:cNvSpPr>
            <a:spLocks noGrp="1"/>
          </p:cNvSpPr>
          <p:nvPr>
            <p:ph type="dt" sz="half" idx="10"/>
          </p:nvPr>
        </p:nvSpPr>
        <p:spPr/>
        <p:txBody>
          <a:bodyPr/>
          <a:lstStyle/>
          <a:p>
            <a:fld id="{756C0AB5-A173-42C0-88FD-F54694EE221F}" type="datetimeFigureOut">
              <a:rPr lang="zh-CN" altLang="en-US" smtClean="0"/>
              <a:t>2023/3/31</a:t>
            </a:fld>
            <a:endParaRPr lang="zh-CN" altLang="en-US"/>
          </a:p>
        </p:txBody>
      </p:sp>
      <p:sp>
        <p:nvSpPr>
          <p:cNvPr id="6" name="页脚占位符 5">
            <a:extLst>
              <a:ext uri="{FF2B5EF4-FFF2-40B4-BE49-F238E27FC236}">
                <a16:creationId xmlns:a16="http://schemas.microsoft.com/office/drawing/2014/main" id="{1238AD30-98DD-B679-FBA7-8291F14DA6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266EED-19F4-AB62-EA43-76F09DF57101}"/>
              </a:ext>
            </a:extLst>
          </p:cNvPr>
          <p:cNvSpPr>
            <a:spLocks noGrp="1"/>
          </p:cNvSpPr>
          <p:nvPr>
            <p:ph type="sldNum" sz="quarter" idx="12"/>
          </p:nvPr>
        </p:nvSpPr>
        <p:spPr/>
        <p:txBody>
          <a:body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69658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501E322-2B47-C0E1-E356-4FADC64BCB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E3EA1F3-DFB4-77F8-FD27-CD4EACC59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AE4801-137F-26AC-88D1-2802577F7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C0AB5-A173-42C0-88FD-F54694EE221F}" type="datetimeFigureOut">
              <a:rPr lang="zh-CN" altLang="en-US" smtClean="0"/>
              <a:t>2023/3/31</a:t>
            </a:fld>
            <a:endParaRPr lang="zh-CN" altLang="en-US"/>
          </a:p>
        </p:txBody>
      </p:sp>
      <p:sp>
        <p:nvSpPr>
          <p:cNvPr id="5" name="页脚占位符 4">
            <a:extLst>
              <a:ext uri="{FF2B5EF4-FFF2-40B4-BE49-F238E27FC236}">
                <a16:creationId xmlns:a16="http://schemas.microsoft.com/office/drawing/2014/main" id="{09A20EBA-8854-F1E7-222B-261731C45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0CF58C-8CDB-A438-1BEB-67EE8F18B1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BB63D2-B73B-4FA0-B2FE-E2EC3E25530C}" type="slidenum">
              <a:rPr lang="zh-CN" altLang="en-US" smtClean="0"/>
              <a:t>‹#›</a:t>
            </a:fld>
            <a:endParaRPr lang="zh-CN" altLang="en-US"/>
          </a:p>
        </p:txBody>
      </p:sp>
    </p:spTree>
    <p:extLst>
      <p:ext uri="{BB962C8B-B14F-4D97-AF65-F5344CB8AC3E}">
        <p14:creationId xmlns:p14="http://schemas.microsoft.com/office/powerpoint/2010/main" val="3390080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5D7B5C-4FB5-4A19-7B47-4A6D96D15C5B}"/>
              </a:ext>
            </a:extLst>
          </p:cNvPr>
          <p:cNvSpPr txBox="1"/>
          <p:nvPr/>
        </p:nvSpPr>
        <p:spPr>
          <a:xfrm>
            <a:off x="2073253" y="2049729"/>
            <a:ext cx="8045493" cy="2677656"/>
          </a:xfrm>
          <a:prstGeom prst="rect">
            <a:avLst/>
          </a:prstGeom>
          <a:noFill/>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Long-tailed classification</a:t>
            </a:r>
          </a:p>
          <a:p>
            <a:pPr algn="ctr"/>
            <a:endParaRPr lang="en-US" altLang="zh-CN" sz="2800" dirty="0">
              <a:latin typeface="Times New Roman" panose="02020603050405020304" pitchFamily="18" charset="0"/>
              <a:cs typeface="Times New Roman" panose="02020603050405020304" pitchFamily="18" charset="0"/>
            </a:endParaRPr>
          </a:p>
          <a:p>
            <a:pPr algn="ctr"/>
            <a:endParaRPr lang="en-US" altLang="zh-CN" sz="2800" dirty="0">
              <a:latin typeface="Times New Roman" panose="02020603050405020304" pitchFamily="18" charset="0"/>
              <a:cs typeface="Times New Roman" panose="02020603050405020304" pitchFamily="18" charset="0"/>
            </a:endParaRPr>
          </a:p>
          <a:p>
            <a:pPr algn="ctr"/>
            <a:endParaRPr lang="en-US" altLang="zh-CN" sz="2800" dirty="0">
              <a:latin typeface="Times New Roman" panose="02020603050405020304" pitchFamily="18" charset="0"/>
              <a:cs typeface="Times New Roman" panose="02020603050405020304" pitchFamily="18" charset="0"/>
            </a:endParaRPr>
          </a:p>
          <a:p>
            <a:pPr algn="ctr"/>
            <a:r>
              <a:rPr lang="en-US" altLang="zh-CN" sz="2800" dirty="0" err="1">
                <a:latin typeface="Times New Roman" panose="02020603050405020304" pitchFamily="18" charset="0"/>
                <a:cs typeface="Times New Roman" panose="02020603050405020304" pitchFamily="18" charset="0"/>
              </a:rPr>
              <a:t>Zhuo</a:t>
            </a:r>
            <a:r>
              <a:rPr lang="en-US" altLang="zh-CN" sz="2800" dirty="0">
                <a:latin typeface="Times New Roman" panose="02020603050405020304" pitchFamily="18" charset="0"/>
                <a:cs typeface="Times New Roman" panose="02020603050405020304" pitchFamily="18" charset="0"/>
              </a:rPr>
              <a:t> Li</a:t>
            </a:r>
          </a:p>
          <a:p>
            <a:pPr algn="ctr"/>
            <a:r>
              <a:rPr lang="en-US" altLang="zh-CN" sz="2800" dirty="0">
                <a:latin typeface="Times New Roman" panose="02020603050405020304" pitchFamily="18" charset="0"/>
                <a:cs typeface="Times New Roman" panose="02020603050405020304" pitchFamily="18" charset="0"/>
              </a:rPr>
              <a:t>0601</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0222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DE574-C71B-79A6-33CB-58D9543E9CD5}"/>
              </a:ext>
            </a:extLst>
          </p:cNvPr>
          <p:cNvSpPr txBox="1"/>
          <p:nvPr/>
        </p:nvSpPr>
        <p:spPr>
          <a:xfrm>
            <a:off x="475219" y="495776"/>
            <a:ext cx="11029596" cy="369332"/>
          </a:xfrm>
          <a:prstGeom prst="rect">
            <a:avLst/>
          </a:prstGeom>
          <a:noFill/>
        </p:spPr>
        <p:txBody>
          <a:bodyPr wrap="square" rtlCol="0">
            <a:spAutoFit/>
          </a:bodyPr>
          <a:lstStyle/>
          <a:p>
            <a:r>
              <a:rPr lang="en-US" altLang="zh-CN" dirty="0"/>
              <a:t>Experiment</a:t>
            </a:r>
          </a:p>
        </p:txBody>
      </p:sp>
      <p:pic>
        <p:nvPicPr>
          <p:cNvPr id="5" name="图片 4">
            <a:extLst>
              <a:ext uri="{FF2B5EF4-FFF2-40B4-BE49-F238E27FC236}">
                <a16:creationId xmlns:a16="http://schemas.microsoft.com/office/drawing/2014/main" id="{06BBF1A7-9191-370E-6655-F4194ACB8061}"/>
              </a:ext>
            </a:extLst>
          </p:cNvPr>
          <p:cNvPicPr>
            <a:picLocks noChangeAspect="1"/>
          </p:cNvPicPr>
          <p:nvPr/>
        </p:nvPicPr>
        <p:blipFill>
          <a:blip r:embed="rId3"/>
          <a:stretch>
            <a:fillRect/>
          </a:stretch>
        </p:blipFill>
        <p:spPr>
          <a:xfrm>
            <a:off x="0" y="1249273"/>
            <a:ext cx="12192000" cy="4359454"/>
          </a:xfrm>
          <a:prstGeom prst="rect">
            <a:avLst/>
          </a:prstGeom>
        </p:spPr>
      </p:pic>
    </p:spTree>
    <p:extLst>
      <p:ext uri="{BB962C8B-B14F-4D97-AF65-F5344CB8AC3E}">
        <p14:creationId xmlns:p14="http://schemas.microsoft.com/office/powerpoint/2010/main" val="1722571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DE574-C71B-79A6-33CB-58D9543E9CD5}"/>
              </a:ext>
            </a:extLst>
          </p:cNvPr>
          <p:cNvSpPr txBox="1"/>
          <p:nvPr/>
        </p:nvSpPr>
        <p:spPr>
          <a:xfrm>
            <a:off x="475219" y="495776"/>
            <a:ext cx="11029596" cy="369332"/>
          </a:xfrm>
          <a:prstGeom prst="rect">
            <a:avLst/>
          </a:prstGeom>
          <a:noFill/>
        </p:spPr>
        <p:txBody>
          <a:bodyPr wrap="square" rtlCol="0">
            <a:spAutoFit/>
          </a:bodyPr>
          <a:lstStyle/>
          <a:p>
            <a:r>
              <a:rPr lang="en-US" altLang="zh-CN" dirty="0"/>
              <a:t>Experiment</a:t>
            </a:r>
          </a:p>
        </p:txBody>
      </p:sp>
      <p:pic>
        <p:nvPicPr>
          <p:cNvPr id="2" name="图片 1">
            <a:extLst>
              <a:ext uri="{FF2B5EF4-FFF2-40B4-BE49-F238E27FC236}">
                <a16:creationId xmlns:a16="http://schemas.microsoft.com/office/drawing/2014/main" id="{6FFE7427-6072-5E4B-309D-CADEC1B02E12}"/>
              </a:ext>
            </a:extLst>
          </p:cNvPr>
          <p:cNvPicPr>
            <a:picLocks noChangeAspect="1"/>
          </p:cNvPicPr>
          <p:nvPr/>
        </p:nvPicPr>
        <p:blipFill>
          <a:blip r:embed="rId3"/>
          <a:stretch>
            <a:fillRect/>
          </a:stretch>
        </p:blipFill>
        <p:spPr>
          <a:xfrm>
            <a:off x="0" y="1397000"/>
            <a:ext cx="12192000" cy="4064000"/>
          </a:xfrm>
          <a:prstGeom prst="rect">
            <a:avLst/>
          </a:prstGeom>
        </p:spPr>
      </p:pic>
    </p:spTree>
    <p:extLst>
      <p:ext uri="{BB962C8B-B14F-4D97-AF65-F5344CB8AC3E}">
        <p14:creationId xmlns:p14="http://schemas.microsoft.com/office/powerpoint/2010/main" val="3997027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DE574-C71B-79A6-33CB-58D9543E9CD5}"/>
              </a:ext>
            </a:extLst>
          </p:cNvPr>
          <p:cNvSpPr txBox="1"/>
          <p:nvPr/>
        </p:nvSpPr>
        <p:spPr>
          <a:xfrm>
            <a:off x="475219" y="495776"/>
            <a:ext cx="11029596" cy="369332"/>
          </a:xfrm>
          <a:prstGeom prst="rect">
            <a:avLst/>
          </a:prstGeom>
          <a:noFill/>
        </p:spPr>
        <p:txBody>
          <a:bodyPr wrap="square" rtlCol="0">
            <a:spAutoFit/>
          </a:bodyPr>
          <a:lstStyle/>
          <a:p>
            <a:r>
              <a:rPr lang="en-US" altLang="zh-CN" dirty="0"/>
              <a:t>Experiment</a:t>
            </a:r>
          </a:p>
        </p:txBody>
      </p:sp>
      <p:pic>
        <p:nvPicPr>
          <p:cNvPr id="3" name="图片 2">
            <a:extLst>
              <a:ext uri="{FF2B5EF4-FFF2-40B4-BE49-F238E27FC236}">
                <a16:creationId xmlns:a16="http://schemas.microsoft.com/office/drawing/2014/main" id="{F5CF25CC-B5C6-7C47-D96A-F3ECFBC2A99E}"/>
              </a:ext>
            </a:extLst>
          </p:cNvPr>
          <p:cNvPicPr>
            <a:picLocks noChangeAspect="1"/>
          </p:cNvPicPr>
          <p:nvPr/>
        </p:nvPicPr>
        <p:blipFill>
          <a:blip r:embed="rId3"/>
          <a:stretch>
            <a:fillRect/>
          </a:stretch>
        </p:blipFill>
        <p:spPr>
          <a:xfrm>
            <a:off x="226348" y="778949"/>
            <a:ext cx="5157983" cy="2946278"/>
          </a:xfrm>
          <a:prstGeom prst="rect">
            <a:avLst/>
          </a:prstGeom>
        </p:spPr>
      </p:pic>
      <p:pic>
        <p:nvPicPr>
          <p:cNvPr id="5" name="图片 4">
            <a:extLst>
              <a:ext uri="{FF2B5EF4-FFF2-40B4-BE49-F238E27FC236}">
                <a16:creationId xmlns:a16="http://schemas.microsoft.com/office/drawing/2014/main" id="{AE9F8255-EA50-2356-9F49-7050358A22A8}"/>
              </a:ext>
            </a:extLst>
          </p:cNvPr>
          <p:cNvPicPr>
            <a:picLocks noChangeAspect="1"/>
          </p:cNvPicPr>
          <p:nvPr/>
        </p:nvPicPr>
        <p:blipFill>
          <a:blip r:embed="rId4"/>
          <a:stretch>
            <a:fillRect/>
          </a:stretch>
        </p:blipFill>
        <p:spPr>
          <a:xfrm>
            <a:off x="5686425" y="0"/>
            <a:ext cx="6505575" cy="4991100"/>
          </a:xfrm>
          <a:prstGeom prst="rect">
            <a:avLst/>
          </a:prstGeom>
        </p:spPr>
      </p:pic>
      <p:pic>
        <p:nvPicPr>
          <p:cNvPr id="6" name="图片 5">
            <a:extLst>
              <a:ext uri="{FF2B5EF4-FFF2-40B4-BE49-F238E27FC236}">
                <a16:creationId xmlns:a16="http://schemas.microsoft.com/office/drawing/2014/main" id="{47EEBDC8-3192-AC18-CA2C-54D1D5008828}"/>
              </a:ext>
            </a:extLst>
          </p:cNvPr>
          <p:cNvPicPr>
            <a:picLocks noChangeAspect="1"/>
          </p:cNvPicPr>
          <p:nvPr/>
        </p:nvPicPr>
        <p:blipFill>
          <a:blip r:embed="rId5"/>
          <a:stretch>
            <a:fillRect/>
          </a:stretch>
        </p:blipFill>
        <p:spPr>
          <a:xfrm>
            <a:off x="226348" y="3725227"/>
            <a:ext cx="5642090" cy="2808690"/>
          </a:xfrm>
          <a:prstGeom prst="rect">
            <a:avLst/>
          </a:prstGeom>
        </p:spPr>
      </p:pic>
    </p:spTree>
    <p:extLst>
      <p:ext uri="{BB962C8B-B14F-4D97-AF65-F5344CB8AC3E}">
        <p14:creationId xmlns:p14="http://schemas.microsoft.com/office/powerpoint/2010/main" val="42129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EEFE610-5A22-6E30-AA7A-D9F1E8FDAEEA}"/>
              </a:ext>
            </a:extLst>
          </p:cNvPr>
          <p:cNvPicPr>
            <a:picLocks noChangeAspect="1"/>
          </p:cNvPicPr>
          <p:nvPr/>
        </p:nvPicPr>
        <p:blipFill>
          <a:blip r:embed="rId2"/>
          <a:stretch>
            <a:fillRect/>
          </a:stretch>
        </p:blipFill>
        <p:spPr>
          <a:xfrm>
            <a:off x="1117802" y="0"/>
            <a:ext cx="9688744" cy="2397056"/>
          </a:xfrm>
          <a:prstGeom prst="rect">
            <a:avLst/>
          </a:prstGeom>
        </p:spPr>
      </p:pic>
      <p:sp>
        <p:nvSpPr>
          <p:cNvPr id="7" name="文本框 6">
            <a:extLst>
              <a:ext uri="{FF2B5EF4-FFF2-40B4-BE49-F238E27FC236}">
                <a16:creationId xmlns:a16="http://schemas.microsoft.com/office/drawing/2014/main" id="{4C95E1C9-2E60-DCE4-A142-01EACAFB2362}"/>
              </a:ext>
            </a:extLst>
          </p:cNvPr>
          <p:cNvSpPr txBox="1"/>
          <p:nvPr/>
        </p:nvSpPr>
        <p:spPr>
          <a:xfrm>
            <a:off x="5263351" y="2504164"/>
            <a:ext cx="6572634" cy="2585323"/>
          </a:xfrm>
          <a:prstGeom prst="rect">
            <a:avLst/>
          </a:prstGeom>
          <a:noFill/>
        </p:spPr>
        <p:txBody>
          <a:bodyPr wrap="square" rtlCol="0">
            <a:spAutoFit/>
          </a:bodyPr>
          <a:lstStyle/>
          <a:p>
            <a:r>
              <a:rPr lang="en-US" altLang="zh-CN" dirty="0"/>
              <a:t>Background:</a:t>
            </a:r>
          </a:p>
          <a:p>
            <a:r>
              <a:rPr lang="en-US" altLang="zh-CN" dirty="0"/>
              <a:t>	</a:t>
            </a:r>
          </a:p>
          <a:p>
            <a:pPr marL="342900" indent="-342900">
              <a:buAutoNum type="arabicPeriod"/>
            </a:pPr>
            <a:r>
              <a:rPr lang="en-US" altLang="zh-CN" dirty="0"/>
              <a:t>Two stage</a:t>
            </a:r>
            <a:r>
              <a:rPr lang="zh-CN" altLang="en-US" dirty="0"/>
              <a:t>方法往往需要大量的调参，</a:t>
            </a:r>
            <a:r>
              <a:rPr lang="zh-CN" altLang="en-US" dirty="0">
                <a:solidFill>
                  <a:srgbClr val="FF0000"/>
                </a:solidFill>
              </a:rPr>
              <a:t>限制了</a:t>
            </a:r>
            <a:r>
              <a:rPr lang="zh-CN" altLang="en-US" dirty="0"/>
              <a:t>训练和测试的分布平衡。</a:t>
            </a:r>
            <a:endParaRPr lang="en-US" altLang="zh-CN" dirty="0"/>
          </a:p>
          <a:p>
            <a:pPr marL="342900" indent="-342900">
              <a:buAutoNum type="arabicPeriod"/>
            </a:pPr>
            <a:endParaRPr lang="en-US" altLang="zh-CN" dirty="0"/>
          </a:p>
          <a:p>
            <a:pPr marL="342900" indent="-342900">
              <a:buAutoNum type="arabicPeriod"/>
            </a:pPr>
            <a:r>
              <a:rPr lang="zh-CN" altLang="en-US" dirty="0"/>
              <a:t>对已有的</a:t>
            </a:r>
            <a:r>
              <a:rPr lang="en-US" altLang="zh-CN" dirty="0"/>
              <a:t>two stage</a:t>
            </a:r>
            <a:r>
              <a:rPr lang="zh-CN" altLang="en-US" dirty="0"/>
              <a:t>进行了消融，发现限制模型能力的地方在于</a:t>
            </a:r>
            <a:r>
              <a:rPr lang="zh-CN" altLang="en-US" dirty="0">
                <a:solidFill>
                  <a:srgbClr val="FF0000"/>
                </a:solidFill>
              </a:rPr>
              <a:t>“</a:t>
            </a:r>
            <a:r>
              <a:rPr lang="en-US" altLang="zh-CN" dirty="0">
                <a:solidFill>
                  <a:srgbClr val="FF0000"/>
                </a:solidFill>
              </a:rPr>
              <a:t>biased decision boundary</a:t>
            </a:r>
            <a:r>
              <a:rPr lang="zh-CN" altLang="en-US" dirty="0">
                <a:solidFill>
                  <a:srgbClr val="FF0000"/>
                </a:solidFill>
              </a:rPr>
              <a:t>”</a:t>
            </a:r>
            <a:r>
              <a:rPr lang="zh-CN" altLang="en-US" dirty="0"/>
              <a:t>。</a:t>
            </a:r>
            <a:endParaRPr lang="en-US" altLang="zh-CN" dirty="0"/>
          </a:p>
          <a:p>
            <a:pPr marL="342900" indent="-342900">
              <a:buAutoNum type="arabicPeriod"/>
            </a:pPr>
            <a:endParaRPr lang="en-US" altLang="zh-CN" dirty="0">
              <a:solidFill>
                <a:srgbClr val="FF0000"/>
              </a:solidFill>
            </a:endParaRPr>
          </a:p>
          <a:p>
            <a:endParaRPr lang="en-US" altLang="zh-CN" dirty="0"/>
          </a:p>
        </p:txBody>
      </p:sp>
      <p:pic>
        <p:nvPicPr>
          <p:cNvPr id="8" name="图片 7">
            <a:extLst>
              <a:ext uri="{FF2B5EF4-FFF2-40B4-BE49-F238E27FC236}">
                <a16:creationId xmlns:a16="http://schemas.microsoft.com/office/drawing/2014/main" id="{F14D34AC-A91C-51B6-2A18-F08D857A3CDE}"/>
              </a:ext>
            </a:extLst>
          </p:cNvPr>
          <p:cNvPicPr>
            <a:picLocks noChangeAspect="1"/>
          </p:cNvPicPr>
          <p:nvPr/>
        </p:nvPicPr>
        <p:blipFill>
          <a:blip r:embed="rId3"/>
          <a:stretch>
            <a:fillRect/>
          </a:stretch>
        </p:blipFill>
        <p:spPr>
          <a:xfrm>
            <a:off x="682312" y="2570442"/>
            <a:ext cx="4370873" cy="3644537"/>
          </a:xfrm>
          <a:prstGeom prst="rect">
            <a:avLst/>
          </a:prstGeom>
        </p:spPr>
      </p:pic>
    </p:spTree>
    <p:extLst>
      <p:ext uri="{BB962C8B-B14F-4D97-AF65-F5344CB8AC3E}">
        <p14:creationId xmlns:p14="http://schemas.microsoft.com/office/powerpoint/2010/main" val="3326606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281B2B9-1B6C-4CEF-0EB1-31F774FBB073}"/>
              </a:ext>
            </a:extLst>
          </p:cNvPr>
          <p:cNvSpPr txBox="1"/>
          <p:nvPr/>
        </p:nvSpPr>
        <p:spPr>
          <a:xfrm>
            <a:off x="890856" y="1227296"/>
            <a:ext cx="3423450" cy="369332"/>
          </a:xfrm>
          <a:prstGeom prst="rect">
            <a:avLst/>
          </a:prstGeom>
          <a:noFill/>
        </p:spPr>
        <p:txBody>
          <a:bodyPr wrap="square" rtlCol="0">
            <a:spAutoFit/>
          </a:bodyPr>
          <a:lstStyle/>
          <a:p>
            <a:r>
              <a:rPr lang="zh-CN" altLang="en-US" dirty="0"/>
              <a:t>对过去</a:t>
            </a:r>
            <a:r>
              <a:rPr lang="en-US" altLang="zh-CN" dirty="0"/>
              <a:t>two stage </a:t>
            </a:r>
            <a:r>
              <a:rPr lang="zh-CN" altLang="en-US" dirty="0"/>
              <a:t>方法的消融</a:t>
            </a:r>
            <a:endParaRPr lang="en-US" altLang="zh-CN" dirty="0"/>
          </a:p>
        </p:txBody>
      </p:sp>
      <p:pic>
        <p:nvPicPr>
          <p:cNvPr id="2" name="图片 1">
            <a:extLst>
              <a:ext uri="{FF2B5EF4-FFF2-40B4-BE49-F238E27FC236}">
                <a16:creationId xmlns:a16="http://schemas.microsoft.com/office/drawing/2014/main" id="{9EDC5F8F-6E7B-DE33-9B4B-DD85586F1DE0}"/>
              </a:ext>
            </a:extLst>
          </p:cNvPr>
          <p:cNvPicPr>
            <a:picLocks noChangeAspect="1"/>
          </p:cNvPicPr>
          <p:nvPr/>
        </p:nvPicPr>
        <p:blipFill>
          <a:blip r:embed="rId3"/>
          <a:stretch>
            <a:fillRect/>
          </a:stretch>
        </p:blipFill>
        <p:spPr>
          <a:xfrm>
            <a:off x="6648115" y="1504295"/>
            <a:ext cx="5302766" cy="4421571"/>
          </a:xfrm>
          <a:prstGeom prst="rect">
            <a:avLst/>
          </a:prstGeom>
        </p:spPr>
      </p:pic>
      <p:pic>
        <p:nvPicPr>
          <p:cNvPr id="3" name="图片 2">
            <a:extLst>
              <a:ext uri="{FF2B5EF4-FFF2-40B4-BE49-F238E27FC236}">
                <a16:creationId xmlns:a16="http://schemas.microsoft.com/office/drawing/2014/main" id="{746C8173-4F84-679C-2178-31E6E4B778BD}"/>
              </a:ext>
            </a:extLst>
          </p:cNvPr>
          <p:cNvPicPr>
            <a:picLocks noChangeAspect="1"/>
          </p:cNvPicPr>
          <p:nvPr/>
        </p:nvPicPr>
        <p:blipFill>
          <a:blip r:embed="rId4"/>
          <a:stretch>
            <a:fillRect/>
          </a:stretch>
        </p:blipFill>
        <p:spPr>
          <a:xfrm>
            <a:off x="0" y="0"/>
            <a:ext cx="6191250" cy="1019175"/>
          </a:xfrm>
          <a:prstGeom prst="rect">
            <a:avLst/>
          </a:prstGeom>
        </p:spPr>
      </p:pic>
      <p:sp>
        <p:nvSpPr>
          <p:cNvPr id="4" name="文本框 3">
            <a:extLst>
              <a:ext uri="{FF2B5EF4-FFF2-40B4-BE49-F238E27FC236}">
                <a16:creationId xmlns:a16="http://schemas.microsoft.com/office/drawing/2014/main" id="{E17412A5-5F2A-700D-513A-91FAC016ECD7}"/>
              </a:ext>
            </a:extLst>
          </p:cNvPr>
          <p:cNvSpPr txBox="1"/>
          <p:nvPr/>
        </p:nvSpPr>
        <p:spPr>
          <a:xfrm>
            <a:off x="241118" y="1650845"/>
            <a:ext cx="5950131" cy="1384995"/>
          </a:xfrm>
          <a:prstGeom prst="rect">
            <a:avLst/>
          </a:prstGeom>
          <a:noFill/>
        </p:spPr>
        <p:txBody>
          <a:bodyPr wrap="square" rtlCol="0">
            <a:spAutoFit/>
          </a:bodyPr>
          <a:lstStyle/>
          <a:p>
            <a:r>
              <a:rPr lang="zh-CN" altLang="en-US" sz="1400" dirty="0"/>
              <a:t>对于左边的图：</a:t>
            </a:r>
            <a:endParaRPr lang="en-US" altLang="zh-CN" sz="1400" dirty="0"/>
          </a:p>
          <a:p>
            <a:r>
              <a:rPr lang="en-US" altLang="zh-CN" sz="1400" dirty="0"/>
              <a:t>	</a:t>
            </a:r>
          </a:p>
          <a:p>
            <a:r>
              <a:rPr lang="en-US" altLang="zh-CN" sz="1400" dirty="0"/>
              <a:t>Baseline</a:t>
            </a:r>
            <a:r>
              <a:rPr lang="zh-CN" altLang="en-US" sz="1400" dirty="0"/>
              <a:t>指的是用不平衡的</a:t>
            </a:r>
            <a:r>
              <a:rPr lang="en-US" altLang="zh-CN" sz="1400" dirty="0"/>
              <a:t>ImageNet</a:t>
            </a:r>
            <a:r>
              <a:rPr lang="zh-CN" altLang="en-US" sz="1400" dirty="0"/>
              <a:t>去完整训练一个模型</a:t>
            </a:r>
            <a:endParaRPr lang="en-US" altLang="zh-CN" sz="1400" dirty="0"/>
          </a:p>
          <a:p>
            <a:endParaRPr lang="en-US" altLang="zh-CN" sz="1400" dirty="0"/>
          </a:p>
          <a:p>
            <a:r>
              <a:rPr lang="en-US" altLang="zh-CN" sz="1400" dirty="0" err="1"/>
              <a:t>Cls</a:t>
            </a:r>
            <a:r>
              <a:rPr lang="en-US" altLang="zh-CN" sz="1400" dirty="0"/>
              <a:t> Bound</a:t>
            </a:r>
            <a:r>
              <a:rPr lang="zh-CN" altLang="en-US" sz="1400" dirty="0"/>
              <a:t>指的是用不平衡的</a:t>
            </a:r>
            <a:r>
              <a:rPr lang="en-US" altLang="zh-CN" sz="1400" dirty="0"/>
              <a:t>ImageNet</a:t>
            </a:r>
            <a:r>
              <a:rPr lang="zh-CN" altLang="en-US" sz="1400" dirty="0"/>
              <a:t>去训练模型，然后用平衡的</a:t>
            </a:r>
            <a:r>
              <a:rPr lang="en-US" altLang="zh-CN" sz="1400" dirty="0"/>
              <a:t>ImageNet+</a:t>
            </a:r>
            <a:r>
              <a:rPr lang="zh-CN" altLang="en-US" sz="1400" dirty="0"/>
              <a:t>各种采样方法去</a:t>
            </a:r>
            <a:r>
              <a:rPr lang="en-US" altLang="zh-CN" sz="1400" dirty="0"/>
              <a:t>fine tune</a:t>
            </a:r>
            <a:r>
              <a:rPr lang="zh-CN" altLang="en-US" sz="1400" dirty="0"/>
              <a:t>分类器（冻结前层）</a:t>
            </a:r>
          </a:p>
        </p:txBody>
      </p:sp>
      <p:sp>
        <p:nvSpPr>
          <p:cNvPr id="7" name="文本框 6">
            <a:extLst>
              <a:ext uri="{FF2B5EF4-FFF2-40B4-BE49-F238E27FC236}">
                <a16:creationId xmlns:a16="http://schemas.microsoft.com/office/drawing/2014/main" id="{C86ABEAA-034A-0FEC-F8F0-6D10CEC92705}"/>
              </a:ext>
            </a:extLst>
          </p:cNvPr>
          <p:cNvSpPr txBox="1"/>
          <p:nvPr/>
        </p:nvSpPr>
        <p:spPr>
          <a:xfrm>
            <a:off x="241119" y="3369547"/>
            <a:ext cx="5950131" cy="954107"/>
          </a:xfrm>
          <a:prstGeom prst="rect">
            <a:avLst/>
          </a:prstGeom>
          <a:noFill/>
        </p:spPr>
        <p:txBody>
          <a:bodyPr wrap="square" rtlCol="0">
            <a:spAutoFit/>
          </a:bodyPr>
          <a:lstStyle/>
          <a:p>
            <a:r>
              <a:rPr lang="zh-CN" altLang="en-US" sz="1400" dirty="0"/>
              <a:t>对于右边的图：</a:t>
            </a:r>
            <a:endParaRPr lang="en-US" altLang="zh-CN" sz="1400" dirty="0"/>
          </a:p>
          <a:p>
            <a:r>
              <a:rPr lang="en-US" altLang="zh-CN" sz="1400" dirty="0"/>
              <a:t>	</a:t>
            </a:r>
          </a:p>
          <a:p>
            <a:r>
              <a:rPr lang="zh-CN" altLang="en-US" sz="1400" dirty="0"/>
              <a:t>在左图的基础上，选择表现最好的</a:t>
            </a:r>
            <a:r>
              <a:rPr lang="en-US" altLang="zh-CN" sz="1400" dirty="0"/>
              <a:t>instance balance </a:t>
            </a:r>
            <a:r>
              <a:rPr lang="zh-CN" altLang="en-US" sz="1400" dirty="0"/>
              <a:t>采样方法 </a:t>
            </a:r>
            <a:r>
              <a:rPr lang="en-US" altLang="zh-CN" sz="1400" dirty="0"/>
              <a:t>+ </a:t>
            </a:r>
            <a:r>
              <a:rPr lang="zh-CN" altLang="en-US" sz="1400" dirty="0"/>
              <a:t>现有的解耦特征表示和分类器的方法，继续探究其表现能力</a:t>
            </a:r>
          </a:p>
        </p:txBody>
      </p:sp>
      <p:sp>
        <p:nvSpPr>
          <p:cNvPr id="11" name="文本框 10">
            <a:extLst>
              <a:ext uri="{FF2B5EF4-FFF2-40B4-BE49-F238E27FC236}">
                <a16:creationId xmlns:a16="http://schemas.microsoft.com/office/drawing/2014/main" id="{6A29EB46-4FEB-15F4-69B6-816DAE208D32}"/>
              </a:ext>
            </a:extLst>
          </p:cNvPr>
          <p:cNvSpPr txBox="1"/>
          <p:nvPr/>
        </p:nvSpPr>
        <p:spPr>
          <a:xfrm>
            <a:off x="241118" y="4338042"/>
            <a:ext cx="641852" cy="369332"/>
          </a:xfrm>
          <a:prstGeom prst="rect">
            <a:avLst/>
          </a:prstGeom>
          <a:noFill/>
        </p:spPr>
        <p:txBody>
          <a:bodyPr wrap="square" rtlCol="0">
            <a:spAutoFit/>
          </a:bodyPr>
          <a:lstStyle/>
          <a:p>
            <a:r>
              <a:rPr lang="zh-CN" altLang="en-US" dirty="0">
                <a:solidFill>
                  <a:srgbClr val="FF0000"/>
                </a:solidFill>
              </a:rPr>
              <a:t>结论</a:t>
            </a:r>
            <a:endParaRPr lang="en-US" altLang="zh-CN" dirty="0">
              <a:solidFill>
                <a:srgbClr val="FF0000"/>
              </a:solidFill>
            </a:endParaRPr>
          </a:p>
        </p:txBody>
      </p:sp>
      <p:sp>
        <p:nvSpPr>
          <p:cNvPr id="13" name="文本框 12">
            <a:extLst>
              <a:ext uri="{FF2B5EF4-FFF2-40B4-BE49-F238E27FC236}">
                <a16:creationId xmlns:a16="http://schemas.microsoft.com/office/drawing/2014/main" id="{13487F4F-AAF3-A84B-02A0-AE5B63459836}"/>
              </a:ext>
            </a:extLst>
          </p:cNvPr>
          <p:cNvSpPr txBox="1"/>
          <p:nvPr/>
        </p:nvSpPr>
        <p:spPr>
          <a:xfrm>
            <a:off x="202918" y="4707374"/>
            <a:ext cx="6643127" cy="646331"/>
          </a:xfrm>
          <a:prstGeom prst="rect">
            <a:avLst/>
          </a:prstGeom>
          <a:noFill/>
        </p:spPr>
        <p:txBody>
          <a:bodyPr wrap="square" rtlCol="0">
            <a:spAutoFit/>
          </a:bodyPr>
          <a:lstStyle/>
          <a:p>
            <a:r>
              <a:rPr lang="zh-CN" altLang="en-US" dirty="0">
                <a:solidFill>
                  <a:srgbClr val="FF0000"/>
                </a:solidFill>
              </a:rPr>
              <a:t>不平衡的数据集足以训练出来一个强大的特征表示，分类器的性能成为了最后分类的阻碍</a:t>
            </a:r>
          </a:p>
        </p:txBody>
      </p:sp>
      <p:sp>
        <p:nvSpPr>
          <p:cNvPr id="14" name="文本框 13">
            <a:extLst>
              <a:ext uri="{FF2B5EF4-FFF2-40B4-BE49-F238E27FC236}">
                <a16:creationId xmlns:a16="http://schemas.microsoft.com/office/drawing/2014/main" id="{77E2EAFC-854C-7333-D37B-85F88F41B5EF}"/>
              </a:ext>
            </a:extLst>
          </p:cNvPr>
          <p:cNvSpPr txBox="1"/>
          <p:nvPr/>
        </p:nvSpPr>
        <p:spPr>
          <a:xfrm>
            <a:off x="2602581" y="5989431"/>
            <a:ext cx="4089862" cy="369332"/>
          </a:xfrm>
          <a:prstGeom prst="rect">
            <a:avLst/>
          </a:prstGeom>
          <a:noFill/>
        </p:spPr>
        <p:txBody>
          <a:bodyPr wrap="square" rtlCol="0">
            <a:spAutoFit/>
          </a:bodyPr>
          <a:lstStyle/>
          <a:p>
            <a:r>
              <a:rPr lang="zh-CN" altLang="en-US" dirty="0"/>
              <a:t>差异在于</a:t>
            </a:r>
            <a:r>
              <a:rPr lang="en-US" altLang="zh-CN" dirty="0"/>
              <a:t>classify</a:t>
            </a:r>
            <a:r>
              <a:rPr lang="zh-CN" altLang="en-US" dirty="0"/>
              <a:t>的分布差异</a:t>
            </a:r>
          </a:p>
        </p:txBody>
      </p:sp>
      <p:cxnSp>
        <p:nvCxnSpPr>
          <p:cNvPr id="16" name="连接符: 肘形 15">
            <a:extLst>
              <a:ext uri="{FF2B5EF4-FFF2-40B4-BE49-F238E27FC236}">
                <a16:creationId xmlns:a16="http://schemas.microsoft.com/office/drawing/2014/main" id="{CE76DBF7-929E-9944-CBD3-E8B2673A06E9}"/>
              </a:ext>
            </a:extLst>
          </p:cNvPr>
          <p:cNvCxnSpPr>
            <a:stCxn id="13" idx="1"/>
            <a:endCxn id="14" idx="1"/>
          </p:cNvCxnSpPr>
          <p:nvPr/>
        </p:nvCxnSpPr>
        <p:spPr>
          <a:xfrm rot="10800000" flipH="1" flipV="1">
            <a:off x="202917" y="5030539"/>
            <a:ext cx="2399663" cy="1143557"/>
          </a:xfrm>
          <a:prstGeom prst="bentConnector3">
            <a:avLst>
              <a:gd name="adj1" fmla="val -329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7267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D51567AE-F380-6DC3-67F6-CC6BE1513868}"/>
              </a:ext>
            </a:extLst>
          </p:cNvPr>
          <p:cNvSpPr txBox="1"/>
          <p:nvPr/>
        </p:nvSpPr>
        <p:spPr>
          <a:xfrm>
            <a:off x="475219" y="495776"/>
            <a:ext cx="8411085" cy="1477328"/>
          </a:xfrm>
          <a:prstGeom prst="rect">
            <a:avLst/>
          </a:prstGeom>
          <a:noFill/>
        </p:spPr>
        <p:txBody>
          <a:bodyPr wrap="square" rtlCol="0">
            <a:spAutoFit/>
          </a:bodyPr>
          <a:lstStyle/>
          <a:p>
            <a:r>
              <a:rPr lang="en-US" altLang="zh-CN" dirty="0"/>
              <a:t>Method</a:t>
            </a:r>
            <a:r>
              <a:rPr lang="zh-CN" altLang="en-US" dirty="0"/>
              <a:t>：</a:t>
            </a:r>
            <a:endParaRPr lang="en-US" altLang="zh-CN" dirty="0"/>
          </a:p>
          <a:p>
            <a:endParaRPr lang="en-US" altLang="zh-CN" dirty="0"/>
          </a:p>
          <a:p>
            <a:r>
              <a:rPr lang="en-US" altLang="zh-CN" dirty="0"/>
              <a:t>	Unified Distribution Alignment</a:t>
            </a:r>
          </a:p>
          <a:p>
            <a:endParaRPr lang="en-US" altLang="zh-CN" dirty="0"/>
          </a:p>
          <a:p>
            <a:r>
              <a:rPr lang="en-US" altLang="zh-CN" dirty="0"/>
              <a:t>1. Adaptive Calibration Function</a:t>
            </a:r>
          </a:p>
        </p:txBody>
      </p:sp>
      <p:sp>
        <p:nvSpPr>
          <p:cNvPr id="5" name="左大括号 4">
            <a:extLst>
              <a:ext uri="{FF2B5EF4-FFF2-40B4-BE49-F238E27FC236}">
                <a16:creationId xmlns:a16="http://schemas.microsoft.com/office/drawing/2014/main" id="{34002D29-DB03-997E-821D-4414744DC23A}"/>
              </a:ext>
            </a:extLst>
          </p:cNvPr>
          <p:cNvSpPr/>
          <p:nvPr/>
        </p:nvSpPr>
        <p:spPr>
          <a:xfrm>
            <a:off x="4729942" y="340822"/>
            <a:ext cx="349134" cy="109728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4E8B10E-2A8A-1C82-7280-5C13B229A53F}"/>
              </a:ext>
            </a:extLst>
          </p:cNvPr>
          <p:cNvSpPr txBox="1"/>
          <p:nvPr/>
        </p:nvSpPr>
        <p:spPr>
          <a:xfrm>
            <a:off x="5286895" y="340822"/>
            <a:ext cx="6708370" cy="1200329"/>
          </a:xfrm>
          <a:prstGeom prst="rect">
            <a:avLst/>
          </a:prstGeom>
          <a:noFill/>
        </p:spPr>
        <p:txBody>
          <a:bodyPr wrap="square" rtlCol="0">
            <a:spAutoFit/>
          </a:bodyPr>
          <a:lstStyle/>
          <a:p>
            <a:pPr marL="342900" indent="-342900">
              <a:buAutoNum type="arabicPeriod"/>
            </a:pPr>
            <a:r>
              <a:rPr lang="en-US" altLang="zh-CN" dirty="0"/>
              <a:t>Joint Learning Stage. </a:t>
            </a:r>
            <a:r>
              <a:rPr lang="zh-CN" altLang="en-US" dirty="0"/>
              <a:t>第一阶段使用不平衡的数据集和</a:t>
            </a:r>
            <a:r>
              <a:rPr lang="en-US" altLang="zh-CN" dirty="0"/>
              <a:t>instance balanced</a:t>
            </a:r>
            <a:r>
              <a:rPr lang="zh-CN" altLang="en-US" dirty="0"/>
              <a:t>策略去训练模型。分类器有严重的</a:t>
            </a:r>
            <a:r>
              <a:rPr lang="en-US" altLang="zh-CN" dirty="0"/>
              <a:t>bias</a:t>
            </a:r>
          </a:p>
          <a:p>
            <a:pPr marL="342900" indent="-342900">
              <a:buAutoNum type="arabicPeriod"/>
            </a:pPr>
            <a:endParaRPr lang="en-US" altLang="zh-CN" dirty="0"/>
          </a:p>
          <a:p>
            <a:pPr marL="342900" indent="-342900">
              <a:buAutoNum type="arabicPeriod"/>
            </a:pPr>
            <a:r>
              <a:rPr lang="zh-CN" altLang="en-US" dirty="0"/>
              <a:t>第二阶段特征提取冻结，来优化分类器的</a:t>
            </a:r>
            <a:r>
              <a:rPr lang="en-US" altLang="zh-CN" dirty="0"/>
              <a:t>bias</a:t>
            </a:r>
            <a:r>
              <a:rPr lang="zh-CN" altLang="en-US" dirty="0"/>
              <a:t>问题。</a:t>
            </a:r>
          </a:p>
        </p:txBody>
      </p:sp>
      <p:pic>
        <p:nvPicPr>
          <p:cNvPr id="17" name="图片 16">
            <a:extLst>
              <a:ext uri="{FF2B5EF4-FFF2-40B4-BE49-F238E27FC236}">
                <a16:creationId xmlns:a16="http://schemas.microsoft.com/office/drawing/2014/main" id="{CBB76603-DCF5-1F34-89A5-E85A5D526427}"/>
              </a:ext>
            </a:extLst>
          </p:cNvPr>
          <p:cNvPicPr>
            <a:picLocks noChangeAspect="1"/>
          </p:cNvPicPr>
          <p:nvPr/>
        </p:nvPicPr>
        <p:blipFill>
          <a:blip r:embed="rId3"/>
          <a:stretch>
            <a:fillRect/>
          </a:stretch>
        </p:blipFill>
        <p:spPr>
          <a:xfrm>
            <a:off x="6564370" y="2386300"/>
            <a:ext cx="5267325" cy="1133475"/>
          </a:xfrm>
          <a:prstGeom prst="rect">
            <a:avLst/>
          </a:prstGeom>
        </p:spPr>
      </p:pic>
      <p:pic>
        <p:nvPicPr>
          <p:cNvPr id="18" name="图片 17">
            <a:extLst>
              <a:ext uri="{FF2B5EF4-FFF2-40B4-BE49-F238E27FC236}">
                <a16:creationId xmlns:a16="http://schemas.microsoft.com/office/drawing/2014/main" id="{F4FC7FFE-972C-9FC3-68BD-C7DFE187D16A}"/>
              </a:ext>
            </a:extLst>
          </p:cNvPr>
          <p:cNvPicPr>
            <a:picLocks noChangeAspect="1"/>
          </p:cNvPicPr>
          <p:nvPr/>
        </p:nvPicPr>
        <p:blipFill>
          <a:blip r:embed="rId4"/>
          <a:stretch>
            <a:fillRect/>
          </a:stretch>
        </p:blipFill>
        <p:spPr>
          <a:xfrm>
            <a:off x="6665162" y="3759641"/>
            <a:ext cx="4867275" cy="1019175"/>
          </a:xfrm>
          <a:prstGeom prst="rect">
            <a:avLst/>
          </a:prstGeom>
        </p:spPr>
      </p:pic>
      <p:pic>
        <p:nvPicPr>
          <p:cNvPr id="19" name="图片 18">
            <a:extLst>
              <a:ext uri="{FF2B5EF4-FFF2-40B4-BE49-F238E27FC236}">
                <a16:creationId xmlns:a16="http://schemas.microsoft.com/office/drawing/2014/main" id="{F8D66C3B-4901-E52D-3E12-EF7AD6937B79}"/>
              </a:ext>
            </a:extLst>
          </p:cNvPr>
          <p:cNvPicPr>
            <a:picLocks noChangeAspect="1"/>
          </p:cNvPicPr>
          <p:nvPr/>
        </p:nvPicPr>
        <p:blipFill>
          <a:blip r:embed="rId5"/>
          <a:stretch>
            <a:fillRect/>
          </a:stretch>
        </p:blipFill>
        <p:spPr>
          <a:xfrm>
            <a:off x="160800" y="2578931"/>
            <a:ext cx="6334125" cy="1800225"/>
          </a:xfrm>
          <a:prstGeom prst="rect">
            <a:avLst/>
          </a:prstGeom>
        </p:spPr>
      </p:pic>
      <p:pic>
        <p:nvPicPr>
          <p:cNvPr id="20" name="图片 19">
            <a:extLst>
              <a:ext uri="{FF2B5EF4-FFF2-40B4-BE49-F238E27FC236}">
                <a16:creationId xmlns:a16="http://schemas.microsoft.com/office/drawing/2014/main" id="{3366AE8E-64B5-7EAA-3BBF-53F64C70FA93}"/>
              </a:ext>
            </a:extLst>
          </p:cNvPr>
          <p:cNvPicPr>
            <a:picLocks noChangeAspect="1"/>
          </p:cNvPicPr>
          <p:nvPr/>
        </p:nvPicPr>
        <p:blipFill>
          <a:blip r:embed="rId6"/>
          <a:stretch>
            <a:fillRect/>
          </a:stretch>
        </p:blipFill>
        <p:spPr>
          <a:xfrm>
            <a:off x="3006176" y="4953431"/>
            <a:ext cx="5381625" cy="1257300"/>
          </a:xfrm>
          <a:prstGeom prst="rect">
            <a:avLst/>
          </a:prstGeom>
        </p:spPr>
      </p:pic>
    </p:spTree>
    <p:extLst>
      <p:ext uri="{BB962C8B-B14F-4D97-AF65-F5344CB8AC3E}">
        <p14:creationId xmlns:p14="http://schemas.microsoft.com/office/powerpoint/2010/main" val="2857544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BE8C05-12DF-955C-949E-BB9D4869E0AC}"/>
              </a:ext>
            </a:extLst>
          </p:cNvPr>
          <p:cNvSpPr txBox="1"/>
          <p:nvPr/>
        </p:nvSpPr>
        <p:spPr>
          <a:xfrm>
            <a:off x="475219" y="495776"/>
            <a:ext cx="8411085" cy="1477328"/>
          </a:xfrm>
          <a:prstGeom prst="rect">
            <a:avLst/>
          </a:prstGeom>
          <a:noFill/>
        </p:spPr>
        <p:txBody>
          <a:bodyPr wrap="square" rtlCol="0">
            <a:spAutoFit/>
          </a:bodyPr>
          <a:lstStyle/>
          <a:p>
            <a:r>
              <a:rPr lang="en-US" altLang="zh-CN" dirty="0"/>
              <a:t>Method</a:t>
            </a:r>
            <a:r>
              <a:rPr lang="zh-CN" altLang="en-US" dirty="0"/>
              <a:t>：</a:t>
            </a:r>
            <a:endParaRPr lang="en-US" altLang="zh-CN" dirty="0"/>
          </a:p>
          <a:p>
            <a:endParaRPr lang="en-US" altLang="zh-CN" dirty="0"/>
          </a:p>
          <a:p>
            <a:r>
              <a:rPr lang="en-US" altLang="zh-CN" dirty="0"/>
              <a:t>	Unified Distribution Alignment</a:t>
            </a:r>
          </a:p>
          <a:p>
            <a:endParaRPr lang="en-US" altLang="zh-CN" dirty="0"/>
          </a:p>
          <a:p>
            <a:r>
              <a:rPr lang="en-US" altLang="zh-CN" dirty="0"/>
              <a:t>2. Alignment with Generalized Re-weighting</a:t>
            </a:r>
          </a:p>
        </p:txBody>
      </p:sp>
      <p:sp>
        <p:nvSpPr>
          <p:cNvPr id="3" name="左大括号 2">
            <a:extLst>
              <a:ext uri="{FF2B5EF4-FFF2-40B4-BE49-F238E27FC236}">
                <a16:creationId xmlns:a16="http://schemas.microsoft.com/office/drawing/2014/main" id="{4210CB36-634B-86C1-D74C-2AEABD933FD9}"/>
              </a:ext>
            </a:extLst>
          </p:cNvPr>
          <p:cNvSpPr/>
          <p:nvPr/>
        </p:nvSpPr>
        <p:spPr>
          <a:xfrm>
            <a:off x="4729942" y="340822"/>
            <a:ext cx="349134" cy="109728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68294E9-1524-8C0A-AB39-F9CC44565B25}"/>
              </a:ext>
            </a:extLst>
          </p:cNvPr>
          <p:cNvSpPr txBox="1"/>
          <p:nvPr/>
        </p:nvSpPr>
        <p:spPr>
          <a:xfrm>
            <a:off x="5286895" y="340822"/>
            <a:ext cx="6708370" cy="1200329"/>
          </a:xfrm>
          <a:prstGeom prst="rect">
            <a:avLst/>
          </a:prstGeom>
          <a:noFill/>
        </p:spPr>
        <p:txBody>
          <a:bodyPr wrap="square" rtlCol="0">
            <a:spAutoFit/>
          </a:bodyPr>
          <a:lstStyle/>
          <a:p>
            <a:pPr marL="342900" indent="-342900">
              <a:buAutoNum type="arabicPeriod"/>
            </a:pPr>
            <a:r>
              <a:rPr lang="en-US" altLang="zh-CN" dirty="0"/>
              <a:t>Joint Learning Stage. </a:t>
            </a:r>
            <a:r>
              <a:rPr lang="zh-CN" altLang="en-US" dirty="0"/>
              <a:t>第一阶段使用不平衡的数据集和</a:t>
            </a:r>
            <a:r>
              <a:rPr lang="en-US" altLang="zh-CN" dirty="0"/>
              <a:t>instance balanced</a:t>
            </a:r>
            <a:r>
              <a:rPr lang="zh-CN" altLang="en-US" dirty="0"/>
              <a:t>策略去训练模型。分类器有严重的</a:t>
            </a:r>
            <a:r>
              <a:rPr lang="en-US" altLang="zh-CN" dirty="0"/>
              <a:t>bias</a:t>
            </a:r>
          </a:p>
          <a:p>
            <a:pPr marL="342900" indent="-342900">
              <a:buAutoNum type="arabicPeriod"/>
            </a:pPr>
            <a:endParaRPr lang="en-US" altLang="zh-CN" dirty="0"/>
          </a:p>
          <a:p>
            <a:pPr marL="342900" indent="-342900">
              <a:buAutoNum type="arabicPeriod"/>
            </a:pPr>
            <a:r>
              <a:rPr lang="zh-CN" altLang="en-US" dirty="0"/>
              <a:t>第二阶段特征提取冻结，来优化分类器的</a:t>
            </a:r>
            <a:r>
              <a:rPr lang="en-US" altLang="zh-CN" dirty="0"/>
              <a:t>bias</a:t>
            </a:r>
            <a:r>
              <a:rPr lang="zh-CN" altLang="en-US" dirty="0"/>
              <a:t>问题。</a:t>
            </a:r>
          </a:p>
        </p:txBody>
      </p:sp>
      <p:pic>
        <p:nvPicPr>
          <p:cNvPr id="9" name="图片 8">
            <a:extLst>
              <a:ext uri="{FF2B5EF4-FFF2-40B4-BE49-F238E27FC236}">
                <a16:creationId xmlns:a16="http://schemas.microsoft.com/office/drawing/2014/main" id="{33D6A256-1FF0-B6F4-AAA0-4D878085BFA2}"/>
              </a:ext>
            </a:extLst>
          </p:cNvPr>
          <p:cNvPicPr>
            <a:picLocks noChangeAspect="1"/>
          </p:cNvPicPr>
          <p:nvPr/>
        </p:nvPicPr>
        <p:blipFill>
          <a:blip r:embed="rId2"/>
          <a:stretch>
            <a:fillRect/>
          </a:stretch>
        </p:blipFill>
        <p:spPr>
          <a:xfrm>
            <a:off x="191798" y="2827497"/>
            <a:ext cx="6238875" cy="2057400"/>
          </a:xfrm>
          <a:prstGeom prst="rect">
            <a:avLst/>
          </a:prstGeom>
        </p:spPr>
      </p:pic>
      <p:pic>
        <p:nvPicPr>
          <p:cNvPr id="10" name="图片 9">
            <a:extLst>
              <a:ext uri="{FF2B5EF4-FFF2-40B4-BE49-F238E27FC236}">
                <a16:creationId xmlns:a16="http://schemas.microsoft.com/office/drawing/2014/main" id="{686E4687-9BC6-19CF-F97A-64E59C716E4B}"/>
              </a:ext>
            </a:extLst>
          </p:cNvPr>
          <p:cNvPicPr>
            <a:picLocks noChangeAspect="1"/>
          </p:cNvPicPr>
          <p:nvPr/>
        </p:nvPicPr>
        <p:blipFill>
          <a:blip r:embed="rId3"/>
          <a:stretch>
            <a:fillRect/>
          </a:stretch>
        </p:blipFill>
        <p:spPr>
          <a:xfrm>
            <a:off x="6511722" y="2187893"/>
            <a:ext cx="5419725" cy="790575"/>
          </a:xfrm>
          <a:prstGeom prst="rect">
            <a:avLst/>
          </a:prstGeom>
        </p:spPr>
      </p:pic>
      <p:pic>
        <p:nvPicPr>
          <p:cNvPr id="11" name="图片 10">
            <a:extLst>
              <a:ext uri="{FF2B5EF4-FFF2-40B4-BE49-F238E27FC236}">
                <a16:creationId xmlns:a16="http://schemas.microsoft.com/office/drawing/2014/main" id="{06A0E113-D42C-C3F3-DEC3-7C7622E7988A}"/>
              </a:ext>
            </a:extLst>
          </p:cNvPr>
          <p:cNvPicPr>
            <a:picLocks noChangeAspect="1"/>
          </p:cNvPicPr>
          <p:nvPr/>
        </p:nvPicPr>
        <p:blipFill>
          <a:blip r:embed="rId4"/>
          <a:stretch>
            <a:fillRect/>
          </a:stretch>
        </p:blipFill>
        <p:spPr>
          <a:xfrm>
            <a:off x="6745084" y="3525246"/>
            <a:ext cx="4953000" cy="885825"/>
          </a:xfrm>
          <a:prstGeom prst="rect">
            <a:avLst/>
          </a:prstGeom>
        </p:spPr>
      </p:pic>
    </p:spTree>
    <p:extLst>
      <p:ext uri="{BB962C8B-B14F-4D97-AF65-F5344CB8AC3E}">
        <p14:creationId xmlns:p14="http://schemas.microsoft.com/office/powerpoint/2010/main" val="746676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D8142DC-0954-810A-A146-35BECE992C03}"/>
              </a:ext>
            </a:extLst>
          </p:cNvPr>
          <p:cNvSpPr txBox="1"/>
          <p:nvPr/>
        </p:nvSpPr>
        <p:spPr>
          <a:xfrm>
            <a:off x="475219" y="495776"/>
            <a:ext cx="8411085" cy="369332"/>
          </a:xfrm>
          <a:prstGeom prst="rect">
            <a:avLst/>
          </a:prstGeom>
          <a:noFill/>
        </p:spPr>
        <p:txBody>
          <a:bodyPr wrap="square" rtlCol="0">
            <a:spAutoFit/>
          </a:bodyPr>
          <a:lstStyle/>
          <a:p>
            <a:r>
              <a:rPr lang="en-US" altLang="zh-CN" dirty="0"/>
              <a:t>Discussion</a:t>
            </a:r>
          </a:p>
        </p:txBody>
      </p:sp>
      <p:pic>
        <p:nvPicPr>
          <p:cNvPr id="3" name="图片 2">
            <a:extLst>
              <a:ext uri="{FF2B5EF4-FFF2-40B4-BE49-F238E27FC236}">
                <a16:creationId xmlns:a16="http://schemas.microsoft.com/office/drawing/2014/main" id="{3B84075C-151B-60DB-2888-5AD0B82CC099}"/>
              </a:ext>
            </a:extLst>
          </p:cNvPr>
          <p:cNvPicPr>
            <a:picLocks noChangeAspect="1"/>
          </p:cNvPicPr>
          <p:nvPr/>
        </p:nvPicPr>
        <p:blipFill>
          <a:blip r:embed="rId2"/>
          <a:stretch>
            <a:fillRect/>
          </a:stretch>
        </p:blipFill>
        <p:spPr>
          <a:xfrm>
            <a:off x="5203422" y="1147762"/>
            <a:ext cx="6057900" cy="4562475"/>
          </a:xfrm>
          <a:prstGeom prst="rect">
            <a:avLst/>
          </a:prstGeom>
        </p:spPr>
      </p:pic>
      <p:sp>
        <p:nvSpPr>
          <p:cNvPr id="4" name="文本框 3">
            <a:extLst>
              <a:ext uri="{FF2B5EF4-FFF2-40B4-BE49-F238E27FC236}">
                <a16:creationId xmlns:a16="http://schemas.microsoft.com/office/drawing/2014/main" id="{09238044-5040-3C5D-2197-7E03F413A78B}"/>
              </a:ext>
            </a:extLst>
          </p:cNvPr>
          <p:cNvSpPr txBox="1"/>
          <p:nvPr/>
        </p:nvSpPr>
        <p:spPr>
          <a:xfrm>
            <a:off x="822959" y="2643447"/>
            <a:ext cx="3715789" cy="1200329"/>
          </a:xfrm>
          <a:prstGeom prst="rect">
            <a:avLst/>
          </a:prstGeom>
          <a:noFill/>
        </p:spPr>
        <p:txBody>
          <a:bodyPr wrap="square" rtlCol="0">
            <a:spAutoFit/>
          </a:bodyPr>
          <a:lstStyle/>
          <a:p>
            <a:r>
              <a:rPr lang="zh-CN" altLang="en-US" dirty="0"/>
              <a:t>以往方法几乎都是做</a:t>
            </a:r>
            <a:r>
              <a:rPr lang="en-US" altLang="zh-CN" dirty="0"/>
              <a:t>class-level</a:t>
            </a:r>
            <a:r>
              <a:rPr lang="zh-CN" altLang="en-US" dirty="0"/>
              <a:t>，因此很难应用到分割或检测。而本文方法可以轻松扩展到</a:t>
            </a:r>
            <a:r>
              <a:rPr lang="en-US" altLang="zh-CN" dirty="0"/>
              <a:t>instance-level</a:t>
            </a:r>
            <a:r>
              <a:rPr lang="zh-CN" altLang="en-US" dirty="0"/>
              <a:t>和</a:t>
            </a:r>
            <a:r>
              <a:rPr lang="en-US" altLang="zh-CN" dirty="0"/>
              <a:t>pixel-level</a:t>
            </a:r>
            <a:r>
              <a:rPr lang="zh-CN" altLang="en-US" dirty="0"/>
              <a:t>。</a:t>
            </a:r>
          </a:p>
        </p:txBody>
      </p:sp>
    </p:spTree>
    <p:extLst>
      <p:ext uri="{BB962C8B-B14F-4D97-AF65-F5344CB8AC3E}">
        <p14:creationId xmlns:p14="http://schemas.microsoft.com/office/powerpoint/2010/main" val="2876008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2D86C2-6D49-4009-4CF9-0768BD61C809}"/>
              </a:ext>
            </a:extLst>
          </p:cNvPr>
          <p:cNvSpPr txBox="1"/>
          <p:nvPr/>
        </p:nvSpPr>
        <p:spPr>
          <a:xfrm>
            <a:off x="475219" y="495776"/>
            <a:ext cx="11029596" cy="923330"/>
          </a:xfrm>
          <a:prstGeom prst="rect">
            <a:avLst/>
          </a:prstGeom>
          <a:noFill/>
        </p:spPr>
        <p:txBody>
          <a:bodyPr wrap="square" rtlCol="0">
            <a:spAutoFit/>
          </a:bodyPr>
          <a:lstStyle/>
          <a:p>
            <a:r>
              <a:rPr lang="en-US" altLang="zh-CN" dirty="0"/>
              <a:t>Experiment</a:t>
            </a:r>
          </a:p>
          <a:p>
            <a:endParaRPr lang="en-US" altLang="zh-CN" dirty="0"/>
          </a:p>
          <a:p>
            <a:r>
              <a:rPr lang="en-US" altLang="zh-CN" dirty="0"/>
              <a:t>	Dataset: Places-LT, ImageNet-LT, and </a:t>
            </a:r>
            <a:r>
              <a:rPr lang="en-US" altLang="zh-CN" dirty="0" err="1"/>
              <a:t>iNaturalist</a:t>
            </a:r>
            <a:r>
              <a:rPr lang="en-US" altLang="zh-CN" dirty="0"/>
              <a:t> 2018</a:t>
            </a:r>
          </a:p>
        </p:txBody>
      </p:sp>
      <p:pic>
        <p:nvPicPr>
          <p:cNvPr id="3" name="图片 2">
            <a:extLst>
              <a:ext uri="{FF2B5EF4-FFF2-40B4-BE49-F238E27FC236}">
                <a16:creationId xmlns:a16="http://schemas.microsoft.com/office/drawing/2014/main" id="{55747E4B-CC9F-D01E-7B9F-5B8168B0FCF0}"/>
              </a:ext>
            </a:extLst>
          </p:cNvPr>
          <p:cNvPicPr>
            <a:picLocks noChangeAspect="1"/>
          </p:cNvPicPr>
          <p:nvPr/>
        </p:nvPicPr>
        <p:blipFill>
          <a:blip r:embed="rId2"/>
          <a:stretch>
            <a:fillRect/>
          </a:stretch>
        </p:blipFill>
        <p:spPr>
          <a:xfrm>
            <a:off x="0" y="1839054"/>
            <a:ext cx="12192000" cy="4552265"/>
          </a:xfrm>
          <a:prstGeom prst="rect">
            <a:avLst/>
          </a:prstGeom>
        </p:spPr>
      </p:pic>
    </p:spTree>
    <p:extLst>
      <p:ext uri="{BB962C8B-B14F-4D97-AF65-F5344CB8AC3E}">
        <p14:creationId xmlns:p14="http://schemas.microsoft.com/office/powerpoint/2010/main" val="1369146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2D86C2-6D49-4009-4CF9-0768BD61C809}"/>
              </a:ext>
            </a:extLst>
          </p:cNvPr>
          <p:cNvSpPr txBox="1"/>
          <p:nvPr/>
        </p:nvSpPr>
        <p:spPr>
          <a:xfrm>
            <a:off x="475219" y="495776"/>
            <a:ext cx="11029596" cy="369332"/>
          </a:xfrm>
          <a:prstGeom prst="rect">
            <a:avLst/>
          </a:prstGeom>
          <a:noFill/>
        </p:spPr>
        <p:txBody>
          <a:bodyPr wrap="square" rtlCol="0">
            <a:spAutoFit/>
          </a:bodyPr>
          <a:lstStyle/>
          <a:p>
            <a:r>
              <a:rPr lang="en-US" altLang="zh-CN" dirty="0"/>
              <a:t>Experiment</a:t>
            </a:r>
          </a:p>
        </p:txBody>
      </p:sp>
      <p:pic>
        <p:nvPicPr>
          <p:cNvPr id="4" name="图片 3">
            <a:extLst>
              <a:ext uri="{FF2B5EF4-FFF2-40B4-BE49-F238E27FC236}">
                <a16:creationId xmlns:a16="http://schemas.microsoft.com/office/drawing/2014/main" id="{356A4EF6-24F2-7911-BCD3-819FAFDA07C3}"/>
              </a:ext>
            </a:extLst>
          </p:cNvPr>
          <p:cNvPicPr>
            <a:picLocks noChangeAspect="1"/>
          </p:cNvPicPr>
          <p:nvPr/>
        </p:nvPicPr>
        <p:blipFill>
          <a:blip r:embed="rId2"/>
          <a:stretch>
            <a:fillRect/>
          </a:stretch>
        </p:blipFill>
        <p:spPr>
          <a:xfrm>
            <a:off x="5990017" y="495776"/>
            <a:ext cx="6181725" cy="5705475"/>
          </a:xfrm>
          <a:prstGeom prst="rect">
            <a:avLst/>
          </a:prstGeom>
        </p:spPr>
      </p:pic>
      <p:pic>
        <p:nvPicPr>
          <p:cNvPr id="5" name="图片 4">
            <a:extLst>
              <a:ext uri="{FF2B5EF4-FFF2-40B4-BE49-F238E27FC236}">
                <a16:creationId xmlns:a16="http://schemas.microsoft.com/office/drawing/2014/main" id="{EF6E557D-F199-B2D4-4F83-72C815A410D3}"/>
              </a:ext>
            </a:extLst>
          </p:cNvPr>
          <p:cNvPicPr>
            <a:picLocks noChangeAspect="1"/>
          </p:cNvPicPr>
          <p:nvPr/>
        </p:nvPicPr>
        <p:blipFill>
          <a:blip r:embed="rId3"/>
          <a:stretch>
            <a:fillRect/>
          </a:stretch>
        </p:blipFill>
        <p:spPr>
          <a:xfrm>
            <a:off x="0" y="1637607"/>
            <a:ext cx="6030850" cy="3291146"/>
          </a:xfrm>
          <a:prstGeom prst="rect">
            <a:avLst/>
          </a:prstGeom>
        </p:spPr>
      </p:pic>
    </p:spTree>
    <p:extLst>
      <p:ext uri="{BB962C8B-B14F-4D97-AF65-F5344CB8AC3E}">
        <p14:creationId xmlns:p14="http://schemas.microsoft.com/office/powerpoint/2010/main" val="325326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5D7B5C-4FB5-4A19-7B47-4A6D96D15C5B}"/>
              </a:ext>
            </a:extLst>
          </p:cNvPr>
          <p:cNvSpPr txBox="1"/>
          <p:nvPr/>
        </p:nvSpPr>
        <p:spPr>
          <a:xfrm>
            <a:off x="803936" y="378705"/>
            <a:ext cx="11388064" cy="5447645"/>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问题介绍</a:t>
            </a:r>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训练集：长尾分布</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测试集：平衡分布</a:t>
            </a:r>
            <a:endParaRPr lang="en-US" altLang="zh-CN" sz="16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r>
              <a:rPr lang="zh-CN" altLang="en-US" sz="2800" dirty="0">
                <a:latin typeface="Times New Roman" panose="02020603050405020304" pitchFamily="18" charset="0"/>
                <a:cs typeface="Times New Roman" panose="02020603050405020304" pitchFamily="18" charset="0"/>
              </a:rPr>
              <a:t>现有主流方法</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	</a:t>
            </a:r>
          </a:p>
          <a:p>
            <a:endParaRPr lang="en-US" altLang="zh-CN" sz="28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Rebalancing the data: Up/Down sampling head/tail classes</a:t>
            </a:r>
          </a:p>
          <a:p>
            <a:pPr marL="1371600" lvl="2" indent="-457200">
              <a:buFont typeface="Arial" panose="020B0604020202020204" pitchFamily="34" charset="0"/>
              <a:buChar char="•"/>
            </a:pPr>
            <a:endParaRPr lang="en-US" altLang="zh-CN" sz="20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Rebalancing the loss: assign larger/smaller weight to tail/head classes</a:t>
            </a:r>
          </a:p>
          <a:p>
            <a:r>
              <a:rPr lang="en-US" altLang="zh-CN" sz="2000" dirty="0">
                <a:latin typeface="Times New Roman" panose="02020603050405020304" pitchFamily="18" charset="0"/>
                <a:cs typeface="Times New Roman" panose="02020603050405020304" pitchFamily="18" charset="0"/>
              </a:rPr>
              <a:t>	</a:t>
            </a:r>
          </a:p>
          <a:p>
            <a:endParaRPr lang="zh-CN" altLang="en-US" sz="2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F9A074AD-98DD-290C-162F-C29E4EEF7405}"/>
              </a:ext>
            </a:extLst>
          </p:cNvPr>
          <p:cNvPicPr>
            <a:picLocks noChangeAspect="1"/>
          </p:cNvPicPr>
          <p:nvPr/>
        </p:nvPicPr>
        <p:blipFill>
          <a:blip r:embed="rId2"/>
          <a:stretch>
            <a:fillRect/>
          </a:stretch>
        </p:blipFill>
        <p:spPr>
          <a:xfrm>
            <a:off x="5477800" y="108821"/>
            <a:ext cx="4856022" cy="3711754"/>
          </a:xfrm>
          <a:prstGeom prst="rect">
            <a:avLst/>
          </a:prstGeom>
        </p:spPr>
      </p:pic>
    </p:spTree>
    <p:extLst>
      <p:ext uri="{BB962C8B-B14F-4D97-AF65-F5344CB8AC3E}">
        <p14:creationId xmlns:p14="http://schemas.microsoft.com/office/powerpoint/2010/main" val="56920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2D86C2-6D49-4009-4CF9-0768BD61C809}"/>
              </a:ext>
            </a:extLst>
          </p:cNvPr>
          <p:cNvSpPr txBox="1"/>
          <p:nvPr/>
        </p:nvSpPr>
        <p:spPr>
          <a:xfrm>
            <a:off x="475219" y="495776"/>
            <a:ext cx="11029596" cy="369332"/>
          </a:xfrm>
          <a:prstGeom prst="rect">
            <a:avLst/>
          </a:prstGeom>
          <a:noFill/>
        </p:spPr>
        <p:txBody>
          <a:bodyPr wrap="square" rtlCol="0">
            <a:spAutoFit/>
          </a:bodyPr>
          <a:lstStyle/>
          <a:p>
            <a:r>
              <a:rPr lang="en-US" altLang="zh-CN" dirty="0"/>
              <a:t>Experiment</a:t>
            </a:r>
          </a:p>
        </p:txBody>
      </p:sp>
      <p:pic>
        <p:nvPicPr>
          <p:cNvPr id="3" name="图片 2">
            <a:extLst>
              <a:ext uri="{FF2B5EF4-FFF2-40B4-BE49-F238E27FC236}">
                <a16:creationId xmlns:a16="http://schemas.microsoft.com/office/drawing/2014/main" id="{AB84E6B2-1A47-979D-3CC9-FD7AC2B22727}"/>
              </a:ext>
            </a:extLst>
          </p:cNvPr>
          <p:cNvPicPr>
            <a:picLocks noChangeAspect="1"/>
          </p:cNvPicPr>
          <p:nvPr/>
        </p:nvPicPr>
        <p:blipFill>
          <a:blip r:embed="rId2"/>
          <a:stretch>
            <a:fillRect/>
          </a:stretch>
        </p:blipFill>
        <p:spPr>
          <a:xfrm>
            <a:off x="0" y="930270"/>
            <a:ext cx="12192000" cy="4997459"/>
          </a:xfrm>
          <a:prstGeom prst="rect">
            <a:avLst/>
          </a:prstGeom>
        </p:spPr>
      </p:pic>
    </p:spTree>
    <p:extLst>
      <p:ext uri="{BB962C8B-B14F-4D97-AF65-F5344CB8AC3E}">
        <p14:creationId xmlns:p14="http://schemas.microsoft.com/office/powerpoint/2010/main" val="397264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42D86C2-6D49-4009-4CF9-0768BD61C809}"/>
              </a:ext>
            </a:extLst>
          </p:cNvPr>
          <p:cNvSpPr txBox="1"/>
          <p:nvPr/>
        </p:nvSpPr>
        <p:spPr>
          <a:xfrm>
            <a:off x="475219" y="495776"/>
            <a:ext cx="11029596" cy="369332"/>
          </a:xfrm>
          <a:prstGeom prst="rect">
            <a:avLst/>
          </a:prstGeom>
          <a:noFill/>
        </p:spPr>
        <p:txBody>
          <a:bodyPr wrap="square" rtlCol="0">
            <a:spAutoFit/>
          </a:bodyPr>
          <a:lstStyle/>
          <a:p>
            <a:r>
              <a:rPr lang="en-US" altLang="zh-CN" dirty="0"/>
              <a:t>Experiment</a:t>
            </a:r>
          </a:p>
        </p:txBody>
      </p:sp>
      <p:pic>
        <p:nvPicPr>
          <p:cNvPr id="3" name="图片 2">
            <a:extLst>
              <a:ext uri="{FF2B5EF4-FFF2-40B4-BE49-F238E27FC236}">
                <a16:creationId xmlns:a16="http://schemas.microsoft.com/office/drawing/2014/main" id="{D3EAB325-0173-0347-F8CE-DCF3C8C0C704}"/>
              </a:ext>
            </a:extLst>
          </p:cNvPr>
          <p:cNvPicPr>
            <a:picLocks noChangeAspect="1"/>
          </p:cNvPicPr>
          <p:nvPr/>
        </p:nvPicPr>
        <p:blipFill>
          <a:blip r:embed="rId2"/>
          <a:stretch>
            <a:fillRect/>
          </a:stretch>
        </p:blipFill>
        <p:spPr>
          <a:xfrm>
            <a:off x="966787" y="1652587"/>
            <a:ext cx="10258425" cy="3552825"/>
          </a:xfrm>
          <a:prstGeom prst="rect">
            <a:avLst/>
          </a:prstGeom>
        </p:spPr>
      </p:pic>
    </p:spTree>
    <p:extLst>
      <p:ext uri="{BB962C8B-B14F-4D97-AF65-F5344CB8AC3E}">
        <p14:creationId xmlns:p14="http://schemas.microsoft.com/office/powerpoint/2010/main" val="1338333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D983C4E-85A9-E365-EC22-6F63874B1295}"/>
              </a:ext>
            </a:extLst>
          </p:cNvPr>
          <p:cNvPicPr>
            <a:picLocks noChangeAspect="1"/>
          </p:cNvPicPr>
          <p:nvPr/>
        </p:nvPicPr>
        <p:blipFill>
          <a:blip r:embed="rId2"/>
          <a:stretch>
            <a:fillRect/>
          </a:stretch>
        </p:blipFill>
        <p:spPr>
          <a:xfrm>
            <a:off x="2563476" y="0"/>
            <a:ext cx="7065047" cy="2652448"/>
          </a:xfrm>
          <a:prstGeom prst="rect">
            <a:avLst/>
          </a:prstGeom>
        </p:spPr>
      </p:pic>
      <p:sp>
        <p:nvSpPr>
          <p:cNvPr id="6" name="文本框 5">
            <a:extLst>
              <a:ext uri="{FF2B5EF4-FFF2-40B4-BE49-F238E27FC236}">
                <a16:creationId xmlns:a16="http://schemas.microsoft.com/office/drawing/2014/main" id="{8451F7C0-C6A4-9AFB-4C80-F12337010F09}"/>
              </a:ext>
            </a:extLst>
          </p:cNvPr>
          <p:cNvSpPr txBox="1"/>
          <p:nvPr/>
        </p:nvSpPr>
        <p:spPr>
          <a:xfrm>
            <a:off x="1588256" y="2998075"/>
            <a:ext cx="9831731" cy="2308324"/>
          </a:xfrm>
          <a:prstGeom prst="rect">
            <a:avLst/>
          </a:prstGeom>
          <a:noFill/>
        </p:spPr>
        <p:txBody>
          <a:bodyPr wrap="square" rtlCol="0">
            <a:spAutoFit/>
          </a:bodyPr>
          <a:lstStyle/>
          <a:p>
            <a:r>
              <a:rPr lang="en-US" altLang="zh-CN" dirty="0"/>
              <a:t>Background:</a:t>
            </a:r>
          </a:p>
          <a:p>
            <a:r>
              <a:rPr lang="en-US" altLang="zh-CN" dirty="0"/>
              <a:t>	</a:t>
            </a:r>
          </a:p>
          <a:p>
            <a:pPr marL="342900" indent="-342900">
              <a:buAutoNum type="arabicPeriod"/>
            </a:pPr>
            <a:r>
              <a:rPr lang="zh-CN" altLang="en-US" dirty="0"/>
              <a:t>传统对于</a:t>
            </a:r>
            <a:r>
              <a:rPr lang="en-US" altLang="zh-CN" dirty="0"/>
              <a:t>logit </a:t>
            </a:r>
            <a:r>
              <a:rPr lang="zh-CN" altLang="en-US" dirty="0"/>
              <a:t>的</a:t>
            </a:r>
            <a:r>
              <a:rPr lang="en-US" altLang="zh-CN" dirty="0">
                <a:solidFill>
                  <a:srgbClr val="FF0000"/>
                </a:solidFill>
              </a:rPr>
              <a:t>post-hoc</a:t>
            </a:r>
            <a:r>
              <a:rPr lang="zh-CN" altLang="en-US" dirty="0">
                <a:solidFill>
                  <a:srgbClr val="FF0000"/>
                </a:solidFill>
              </a:rPr>
              <a:t>纠正</a:t>
            </a:r>
            <a:r>
              <a:rPr lang="zh-CN" altLang="en-US" dirty="0"/>
              <a:t>简单高效，但是往往基于</a:t>
            </a:r>
            <a:r>
              <a:rPr lang="zh-CN" altLang="en-US" dirty="0">
                <a:solidFill>
                  <a:srgbClr val="FF0000"/>
                </a:solidFill>
              </a:rPr>
              <a:t>统计假设</a:t>
            </a:r>
            <a:r>
              <a:rPr lang="zh-CN" altLang="en-US" dirty="0"/>
              <a:t>导致</a:t>
            </a:r>
            <a:r>
              <a:rPr lang="zh-CN" altLang="en-US" dirty="0">
                <a:solidFill>
                  <a:srgbClr val="FF0000"/>
                </a:solidFill>
              </a:rPr>
              <a:t>调整能力有限</a:t>
            </a:r>
            <a:r>
              <a:rPr lang="zh-CN" altLang="en-US" dirty="0"/>
              <a:t>。</a:t>
            </a:r>
            <a:r>
              <a:rPr lang="en-US" altLang="zh-CN" dirty="0"/>
              <a:t>【2】</a:t>
            </a:r>
          </a:p>
          <a:p>
            <a:pPr marL="342900" indent="-342900">
              <a:buAutoNum type="arabicPeriod"/>
            </a:pPr>
            <a:endParaRPr lang="en-US" altLang="zh-CN" dirty="0"/>
          </a:p>
          <a:p>
            <a:pPr marL="342900" indent="-342900">
              <a:buAutoNum type="arabicPeriod"/>
            </a:pPr>
            <a:r>
              <a:rPr lang="zh-CN" altLang="en-US" dirty="0"/>
              <a:t>在</a:t>
            </a:r>
            <a:r>
              <a:rPr lang="en-US" altLang="zh-CN" dirty="0"/>
              <a:t>1</a:t>
            </a:r>
            <a:r>
              <a:rPr lang="zh-CN" altLang="en-US" dirty="0"/>
              <a:t>的基础上，我们对问题重新进行了分析和建模，发现对</a:t>
            </a:r>
            <a:r>
              <a:rPr lang="en-US" altLang="zh-CN" dirty="0"/>
              <a:t>logit</a:t>
            </a:r>
            <a:r>
              <a:rPr lang="zh-CN" altLang="en-US" dirty="0"/>
              <a:t>的尾纠正等同于</a:t>
            </a:r>
            <a:r>
              <a:rPr lang="zh-CN" altLang="en-US" dirty="0">
                <a:solidFill>
                  <a:srgbClr val="FF0000"/>
                </a:solidFill>
              </a:rPr>
              <a:t>拉近两个分布的优化问题</a:t>
            </a:r>
            <a:r>
              <a:rPr lang="zh-CN" altLang="en-US" dirty="0"/>
              <a:t>，从而可以联系到</a:t>
            </a:r>
            <a:r>
              <a:rPr lang="en-US" altLang="zh-CN" dirty="0">
                <a:solidFill>
                  <a:srgbClr val="FF0000"/>
                </a:solidFill>
              </a:rPr>
              <a:t>optimal transport</a:t>
            </a:r>
            <a:r>
              <a:rPr lang="zh-CN" altLang="en-US" dirty="0"/>
              <a:t>。</a:t>
            </a:r>
            <a:endParaRPr lang="en-US" altLang="zh-CN" dirty="0"/>
          </a:p>
          <a:p>
            <a:pPr marL="342900" indent="-342900">
              <a:buAutoNum type="arabicPeriod"/>
            </a:pPr>
            <a:endParaRPr lang="en-US" altLang="zh-CN" dirty="0">
              <a:solidFill>
                <a:srgbClr val="FF0000"/>
              </a:solidFill>
            </a:endParaRPr>
          </a:p>
          <a:p>
            <a:endParaRPr lang="en-US" altLang="zh-CN" dirty="0"/>
          </a:p>
        </p:txBody>
      </p:sp>
      <p:sp>
        <p:nvSpPr>
          <p:cNvPr id="8" name="文本框 7">
            <a:extLst>
              <a:ext uri="{FF2B5EF4-FFF2-40B4-BE49-F238E27FC236}">
                <a16:creationId xmlns:a16="http://schemas.microsoft.com/office/drawing/2014/main" id="{A111F2D5-C030-42FF-DA9D-D7D9FCD3FEB3}"/>
              </a:ext>
            </a:extLst>
          </p:cNvPr>
          <p:cNvSpPr txBox="1"/>
          <p:nvPr/>
        </p:nvSpPr>
        <p:spPr>
          <a:xfrm>
            <a:off x="832638" y="6035923"/>
            <a:ext cx="6097112" cy="369332"/>
          </a:xfrm>
          <a:prstGeom prst="rect">
            <a:avLst/>
          </a:prstGeom>
          <a:noFill/>
        </p:spPr>
        <p:txBody>
          <a:bodyPr wrap="square">
            <a:spAutoFit/>
          </a:bodyPr>
          <a:lstStyle/>
          <a:p>
            <a:r>
              <a:rPr lang="en-US" altLang="zh-CN" dirty="0"/>
              <a:t>【2】https://arxiv.org/pdf/2007.07314.pdf</a:t>
            </a:r>
          </a:p>
        </p:txBody>
      </p:sp>
    </p:spTree>
    <p:extLst>
      <p:ext uri="{BB962C8B-B14F-4D97-AF65-F5344CB8AC3E}">
        <p14:creationId xmlns:p14="http://schemas.microsoft.com/office/powerpoint/2010/main" val="1886706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D6D0548-B2BF-F8FC-2E74-DE3A06E74645}"/>
              </a:ext>
            </a:extLst>
          </p:cNvPr>
          <p:cNvSpPr txBox="1"/>
          <p:nvPr/>
        </p:nvSpPr>
        <p:spPr>
          <a:xfrm>
            <a:off x="890855" y="1227296"/>
            <a:ext cx="9591493" cy="923330"/>
          </a:xfrm>
          <a:prstGeom prst="rect">
            <a:avLst/>
          </a:prstGeom>
          <a:noFill/>
        </p:spPr>
        <p:txBody>
          <a:bodyPr wrap="square" rtlCol="0">
            <a:spAutoFit/>
          </a:bodyPr>
          <a:lstStyle/>
          <a:p>
            <a:r>
              <a:rPr lang="zh-CN" altLang="en-US" dirty="0"/>
              <a:t>技术上：</a:t>
            </a:r>
            <a:endParaRPr lang="en-US" altLang="zh-CN" dirty="0"/>
          </a:p>
          <a:p>
            <a:endParaRPr lang="en-US" altLang="zh-CN" dirty="0"/>
          </a:p>
          <a:p>
            <a:r>
              <a:rPr lang="en-US" altLang="zh-CN" dirty="0"/>
              <a:t>	Optimal Transport </a:t>
            </a:r>
            <a:r>
              <a:rPr lang="zh-CN" altLang="en-US" dirty="0"/>
              <a:t>最优传输</a:t>
            </a:r>
            <a:endParaRPr lang="en-US" altLang="zh-CN" dirty="0"/>
          </a:p>
        </p:txBody>
      </p:sp>
      <p:pic>
        <p:nvPicPr>
          <p:cNvPr id="2" name="图片 1">
            <a:extLst>
              <a:ext uri="{FF2B5EF4-FFF2-40B4-BE49-F238E27FC236}">
                <a16:creationId xmlns:a16="http://schemas.microsoft.com/office/drawing/2014/main" id="{2B2B9328-8A04-469C-183C-1BDF4BA456DA}"/>
              </a:ext>
            </a:extLst>
          </p:cNvPr>
          <p:cNvPicPr>
            <a:picLocks noChangeAspect="1"/>
          </p:cNvPicPr>
          <p:nvPr/>
        </p:nvPicPr>
        <p:blipFill>
          <a:blip r:embed="rId2"/>
          <a:stretch>
            <a:fillRect/>
          </a:stretch>
        </p:blipFill>
        <p:spPr>
          <a:xfrm>
            <a:off x="7521725" y="513932"/>
            <a:ext cx="4670275" cy="1967550"/>
          </a:xfrm>
          <a:prstGeom prst="rect">
            <a:avLst/>
          </a:prstGeom>
        </p:spPr>
      </p:pic>
      <p:pic>
        <p:nvPicPr>
          <p:cNvPr id="3" name="图片 2">
            <a:extLst>
              <a:ext uri="{FF2B5EF4-FFF2-40B4-BE49-F238E27FC236}">
                <a16:creationId xmlns:a16="http://schemas.microsoft.com/office/drawing/2014/main" id="{7EC6F6BD-5D62-FAD1-3AA6-BA1B2D3EC43C}"/>
              </a:ext>
            </a:extLst>
          </p:cNvPr>
          <p:cNvPicPr>
            <a:picLocks noChangeAspect="1"/>
          </p:cNvPicPr>
          <p:nvPr/>
        </p:nvPicPr>
        <p:blipFill>
          <a:blip r:embed="rId3"/>
          <a:stretch>
            <a:fillRect/>
          </a:stretch>
        </p:blipFill>
        <p:spPr>
          <a:xfrm>
            <a:off x="2561770" y="2563650"/>
            <a:ext cx="4371975" cy="809625"/>
          </a:xfrm>
          <a:prstGeom prst="rect">
            <a:avLst/>
          </a:prstGeom>
        </p:spPr>
      </p:pic>
      <p:pic>
        <p:nvPicPr>
          <p:cNvPr id="7" name="图片 6">
            <a:extLst>
              <a:ext uri="{FF2B5EF4-FFF2-40B4-BE49-F238E27FC236}">
                <a16:creationId xmlns:a16="http://schemas.microsoft.com/office/drawing/2014/main" id="{4F28BEAF-40BA-5DED-3C3C-A707DB4BF84F}"/>
              </a:ext>
            </a:extLst>
          </p:cNvPr>
          <p:cNvPicPr>
            <a:picLocks noChangeAspect="1"/>
          </p:cNvPicPr>
          <p:nvPr/>
        </p:nvPicPr>
        <p:blipFill>
          <a:blip r:embed="rId4"/>
          <a:stretch>
            <a:fillRect/>
          </a:stretch>
        </p:blipFill>
        <p:spPr>
          <a:xfrm>
            <a:off x="2380794" y="4110212"/>
            <a:ext cx="4733925" cy="876300"/>
          </a:xfrm>
          <a:prstGeom prst="rect">
            <a:avLst/>
          </a:prstGeom>
        </p:spPr>
      </p:pic>
      <p:pic>
        <p:nvPicPr>
          <p:cNvPr id="9" name="图片 8">
            <a:extLst>
              <a:ext uri="{FF2B5EF4-FFF2-40B4-BE49-F238E27FC236}">
                <a16:creationId xmlns:a16="http://schemas.microsoft.com/office/drawing/2014/main" id="{5DD205AD-87DB-523F-58A8-282F42984A98}"/>
              </a:ext>
            </a:extLst>
          </p:cNvPr>
          <p:cNvPicPr>
            <a:picLocks noChangeAspect="1"/>
          </p:cNvPicPr>
          <p:nvPr/>
        </p:nvPicPr>
        <p:blipFill>
          <a:blip r:embed="rId5"/>
          <a:stretch>
            <a:fillRect/>
          </a:stretch>
        </p:blipFill>
        <p:spPr>
          <a:xfrm>
            <a:off x="4091334" y="5178717"/>
            <a:ext cx="4676775" cy="638175"/>
          </a:xfrm>
          <a:prstGeom prst="rect">
            <a:avLst/>
          </a:prstGeom>
        </p:spPr>
      </p:pic>
      <p:sp>
        <p:nvSpPr>
          <p:cNvPr id="10" name="文本框 9">
            <a:extLst>
              <a:ext uri="{FF2B5EF4-FFF2-40B4-BE49-F238E27FC236}">
                <a16:creationId xmlns:a16="http://schemas.microsoft.com/office/drawing/2014/main" id="{9AAAED53-71F8-DCAB-6EB0-08AA42494C08}"/>
              </a:ext>
            </a:extLst>
          </p:cNvPr>
          <p:cNvSpPr txBox="1"/>
          <p:nvPr/>
        </p:nvSpPr>
        <p:spPr>
          <a:xfrm>
            <a:off x="620724" y="2803270"/>
            <a:ext cx="1541799" cy="369332"/>
          </a:xfrm>
          <a:prstGeom prst="rect">
            <a:avLst/>
          </a:prstGeom>
          <a:noFill/>
        </p:spPr>
        <p:txBody>
          <a:bodyPr wrap="square" rtlCol="0">
            <a:spAutoFit/>
          </a:bodyPr>
          <a:lstStyle/>
          <a:p>
            <a:r>
              <a:rPr lang="zh-CN" altLang="en-US" dirty="0"/>
              <a:t>原始问题</a:t>
            </a:r>
          </a:p>
        </p:txBody>
      </p:sp>
      <p:sp>
        <p:nvSpPr>
          <p:cNvPr id="11" name="文本框 10">
            <a:extLst>
              <a:ext uri="{FF2B5EF4-FFF2-40B4-BE49-F238E27FC236}">
                <a16:creationId xmlns:a16="http://schemas.microsoft.com/office/drawing/2014/main" id="{D6F2E54E-B8B0-8EE4-A8C9-07C636E88062}"/>
              </a:ext>
            </a:extLst>
          </p:cNvPr>
          <p:cNvSpPr txBox="1"/>
          <p:nvPr/>
        </p:nvSpPr>
        <p:spPr>
          <a:xfrm>
            <a:off x="620723" y="4363696"/>
            <a:ext cx="1541799" cy="369332"/>
          </a:xfrm>
          <a:prstGeom prst="rect">
            <a:avLst/>
          </a:prstGeom>
          <a:noFill/>
        </p:spPr>
        <p:txBody>
          <a:bodyPr wrap="square" rtlCol="0">
            <a:spAutoFit/>
          </a:bodyPr>
          <a:lstStyle/>
          <a:p>
            <a:r>
              <a:rPr lang="zh-CN" altLang="en-US" dirty="0"/>
              <a:t>变形后</a:t>
            </a:r>
          </a:p>
        </p:txBody>
      </p:sp>
      <p:sp>
        <p:nvSpPr>
          <p:cNvPr id="12" name="文本框 11">
            <a:extLst>
              <a:ext uri="{FF2B5EF4-FFF2-40B4-BE49-F238E27FC236}">
                <a16:creationId xmlns:a16="http://schemas.microsoft.com/office/drawing/2014/main" id="{67F0D564-D45A-D30C-808F-B9B6E55D5A8C}"/>
              </a:ext>
            </a:extLst>
          </p:cNvPr>
          <p:cNvSpPr txBox="1"/>
          <p:nvPr/>
        </p:nvSpPr>
        <p:spPr>
          <a:xfrm>
            <a:off x="1941153" y="5261372"/>
            <a:ext cx="1541799" cy="369332"/>
          </a:xfrm>
          <a:prstGeom prst="rect">
            <a:avLst/>
          </a:prstGeom>
          <a:noFill/>
        </p:spPr>
        <p:txBody>
          <a:bodyPr wrap="square" rtlCol="0">
            <a:spAutoFit/>
          </a:bodyPr>
          <a:lstStyle/>
          <a:p>
            <a:r>
              <a:rPr lang="zh-CN" altLang="en-US" dirty="0"/>
              <a:t>约束</a:t>
            </a:r>
          </a:p>
        </p:txBody>
      </p:sp>
    </p:spTree>
    <p:extLst>
      <p:ext uri="{BB962C8B-B14F-4D97-AF65-F5344CB8AC3E}">
        <p14:creationId xmlns:p14="http://schemas.microsoft.com/office/powerpoint/2010/main" val="4030624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6712D03A-96D5-1D3E-8E5D-6E8947DBE69C}"/>
              </a:ext>
            </a:extLst>
          </p:cNvPr>
          <p:cNvSpPr txBox="1"/>
          <p:nvPr/>
        </p:nvSpPr>
        <p:spPr>
          <a:xfrm>
            <a:off x="475219" y="495776"/>
            <a:ext cx="8411085" cy="923330"/>
          </a:xfrm>
          <a:prstGeom prst="rect">
            <a:avLst/>
          </a:prstGeom>
          <a:noFill/>
        </p:spPr>
        <p:txBody>
          <a:bodyPr wrap="square" rtlCol="0">
            <a:spAutoFit/>
          </a:bodyPr>
          <a:lstStyle/>
          <a:p>
            <a:r>
              <a:rPr lang="en-US" altLang="zh-CN" dirty="0"/>
              <a:t>Method</a:t>
            </a:r>
            <a:r>
              <a:rPr lang="zh-CN" altLang="en-US" dirty="0"/>
              <a:t>：</a:t>
            </a:r>
            <a:endParaRPr lang="en-US" altLang="zh-CN" dirty="0"/>
          </a:p>
          <a:p>
            <a:endParaRPr lang="en-US" altLang="zh-CN" dirty="0"/>
          </a:p>
          <a:p>
            <a:r>
              <a:rPr lang="en-US" altLang="zh-CN" dirty="0"/>
              <a:t>	1. </a:t>
            </a:r>
            <a:r>
              <a:rPr lang="en-US" altLang="zh-CN" sz="1800" b="0" i="0" u="none" strike="noStrike" baseline="0" dirty="0">
                <a:latin typeface="NimbusRomNo9L-Regu"/>
              </a:rPr>
              <a:t>POST-HOC CORRECTION FORMALISED FROM AN OT PERSPECTIVE</a:t>
            </a:r>
            <a:endParaRPr lang="en-US" altLang="zh-CN" dirty="0"/>
          </a:p>
        </p:txBody>
      </p:sp>
      <p:pic>
        <p:nvPicPr>
          <p:cNvPr id="4" name="图片 3">
            <a:extLst>
              <a:ext uri="{FF2B5EF4-FFF2-40B4-BE49-F238E27FC236}">
                <a16:creationId xmlns:a16="http://schemas.microsoft.com/office/drawing/2014/main" id="{1B71040C-46B1-B42F-694A-BEA496BE7CB7}"/>
              </a:ext>
            </a:extLst>
          </p:cNvPr>
          <p:cNvPicPr>
            <a:picLocks noChangeAspect="1"/>
          </p:cNvPicPr>
          <p:nvPr/>
        </p:nvPicPr>
        <p:blipFill>
          <a:blip r:embed="rId2"/>
          <a:stretch>
            <a:fillRect/>
          </a:stretch>
        </p:blipFill>
        <p:spPr>
          <a:xfrm>
            <a:off x="7742990" y="224016"/>
            <a:ext cx="4248150" cy="733425"/>
          </a:xfrm>
          <a:prstGeom prst="rect">
            <a:avLst/>
          </a:prstGeom>
        </p:spPr>
      </p:pic>
      <p:sp>
        <p:nvSpPr>
          <p:cNvPr id="14" name="文本框 13">
            <a:extLst>
              <a:ext uri="{FF2B5EF4-FFF2-40B4-BE49-F238E27FC236}">
                <a16:creationId xmlns:a16="http://schemas.microsoft.com/office/drawing/2014/main" id="{D032BCDC-50AC-EECF-1D5E-503B0C808186}"/>
              </a:ext>
            </a:extLst>
          </p:cNvPr>
          <p:cNvSpPr txBox="1"/>
          <p:nvPr/>
        </p:nvSpPr>
        <p:spPr>
          <a:xfrm>
            <a:off x="5471938" y="406062"/>
            <a:ext cx="2884476" cy="369332"/>
          </a:xfrm>
          <a:prstGeom prst="rect">
            <a:avLst/>
          </a:prstGeom>
          <a:noFill/>
        </p:spPr>
        <p:txBody>
          <a:bodyPr wrap="square" rtlCol="0">
            <a:spAutoFit/>
          </a:bodyPr>
          <a:lstStyle/>
          <a:p>
            <a:r>
              <a:rPr lang="zh-CN" altLang="en-US" dirty="0"/>
              <a:t>原始</a:t>
            </a:r>
            <a:r>
              <a:rPr lang="en-US" altLang="zh-CN" dirty="0"/>
              <a:t>logit adjustment </a:t>
            </a:r>
            <a:endParaRPr lang="zh-CN" altLang="en-US" dirty="0"/>
          </a:p>
        </p:txBody>
      </p:sp>
      <p:pic>
        <p:nvPicPr>
          <p:cNvPr id="6" name="图片 5">
            <a:extLst>
              <a:ext uri="{FF2B5EF4-FFF2-40B4-BE49-F238E27FC236}">
                <a16:creationId xmlns:a16="http://schemas.microsoft.com/office/drawing/2014/main" id="{64952408-65BD-9D32-D2C2-391F0D0CF27F}"/>
              </a:ext>
            </a:extLst>
          </p:cNvPr>
          <p:cNvPicPr>
            <a:picLocks noChangeAspect="1"/>
          </p:cNvPicPr>
          <p:nvPr/>
        </p:nvPicPr>
        <p:blipFill>
          <a:blip r:embed="rId3"/>
          <a:stretch>
            <a:fillRect/>
          </a:stretch>
        </p:blipFill>
        <p:spPr>
          <a:xfrm>
            <a:off x="3837774" y="3068471"/>
            <a:ext cx="3848100" cy="866775"/>
          </a:xfrm>
          <a:prstGeom prst="rect">
            <a:avLst/>
          </a:prstGeom>
        </p:spPr>
      </p:pic>
      <p:sp>
        <p:nvSpPr>
          <p:cNvPr id="8" name="文本框 7">
            <a:extLst>
              <a:ext uri="{FF2B5EF4-FFF2-40B4-BE49-F238E27FC236}">
                <a16:creationId xmlns:a16="http://schemas.microsoft.com/office/drawing/2014/main" id="{5AB9D1FC-84D9-A7A8-A430-EB539CDF57AD}"/>
              </a:ext>
            </a:extLst>
          </p:cNvPr>
          <p:cNvSpPr txBox="1"/>
          <p:nvPr/>
        </p:nvSpPr>
        <p:spPr>
          <a:xfrm>
            <a:off x="1751208" y="1557412"/>
            <a:ext cx="7568830" cy="646331"/>
          </a:xfrm>
          <a:prstGeom prst="rect">
            <a:avLst/>
          </a:prstGeom>
          <a:noFill/>
        </p:spPr>
        <p:txBody>
          <a:bodyPr wrap="square" rtlCol="0">
            <a:spAutoFit/>
          </a:bodyPr>
          <a:lstStyle/>
          <a:p>
            <a:r>
              <a:rPr lang="zh-CN" altLang="en-US" dirty="0"/>
              <a:t>保证</a:t>
            </a:r>
            <a:r>
              <a:rPr lang="en-US" altLang="zh-CN" dirty="0"/>
              <a:t>refined</a:t>
            </a:r>
            <a:r>
              <a:rPr lang="zh-CN" altLang="en-US" dirty="0"/>
              <a:t>的标签分布要尽可能贴近测试中的标签分布，同时还保证</a:t>
            </a:r>
            <a:r>
              <a:rPr lang="en-US" altLang="zh-CN" dirty="0"/>
              <a:t>refined </a:t>
            </a:r>
            <a:r>
              <a:rPr lang="zh-CN" altLang="en-US" dirty="0"/>
              <a:t>标签分布和其原始预测分布尽可能相似</a:t>
            </a:r>
          </a:p>
        </p:txBody>
      </p:sp>
      <p:pic>
        <p:nvPicPr>
          <p:cNvPr id="15" name="图片 14">
            <a:extLst>
              <a:ext uri="{FF2B5EF4-FFF2-40B4-BE49-F238E27FC236}">
                <a16:creationId xmlns:a16="http://schemas.microsoft.com/office/drawing/2014/main" id="{31BAAF66-D6B6-8F29-A9D2-1C359F2F0EB9}"/>
              </a:ext>
            </a:extLst>
          </p:cNvPr>
          <p:cNvPicPr>
            <a:picLocks noChangeAspect="1"/>
          </p:cNvPicPr>
          <p:nvPr/>
        </p:nvPicPr>
        <p:blipFill>
          <a:blip r:embed="rId4"/>
          <a:stretch>
            <a:fillRect/>
          </a:stretch>
        </p:blipFill>
        <p:spPr>
          <a:xfrm>
            <a:off x="4728362" y="2307669"/>
            <a:ext cx="2066925" cy="685800"/>
          </a:xfrm>
          <a:prstGeom prst="rect">
            <a:avLst/>
          </a:prstGeom>
        </p:spPr>
      </p:pic>
      <p:pic>
        <p:nvPicPr>
          <p:cNvPr id="16" name="图片 15">
            <a:extLst>
              <a:ext uri="{FF2B5EF4-FFF2-40B4-BE49-F238E27FC236}">
                <a16:creationId xmlns:a16="http://schemas.microsoft.com/office/drawing/2014/main" id="{FE43AEFE-DB3B-78B0-190A-00B944BCDE95}"/>
              </a:ext>
            </a:extLst>
          </p:cNvPr>
          <p:cNvPicPr>
            <a:picLocks noChangeAspect="1"/>
          </p:cNvPicPr>
          <p:nvPr/>
        </p:nvPicPr>
        <p:blipFill>
          <a:blip r:embed="rId5"/>
          <a:stretch>
            <a:fillRect/>
          </a:stretch>
        </p:blipFill>
        <p:spPr>
          <a:xfrm>
            <a:off x="2917153" y="4733434"/>
            <a:ext cx="6162675" cy="1295400"/>
          </a:xfrm>
          <a:prstGeom prst="rect">
            <a:avLst/>
          </a:prstGeom>
        </p:spPr>
      </p:pic>
      <p:cxnSp>
        <p:nvCxnSpPr>
          <p:cNvPr id="18" name="直接箭头连接符 17">
            <a:extLst>
              <a:ext uri="{FF2B5EF4-FFF2-40B4-BE49-F238E27FC236}">
                <a16:creationId xmlns:a16="http://schemas.microsoft.com/office/drawing/2014/main" id="{2DEDF028-3F74-445A-28ED-B09A9A2A9B9F}"/>
              </a:ext>
            </a:extLst>
          </p:cNvPr>
          <p:cNvCxnSpPr>
            <a:stCxn id="6" idx="2"/>
          </p:cNvCxnSpPr>
          <p:nvPr/>
        </p:nvCxnSpPr>
        <p:spPr>
          <a:xfrm>
            <a:off x="5761824" y="3935246"/>
            <a:ext cx="0" cy="5967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a:extLst>
              <a:ext uri="{FF2B5EF4-FFF2-40B4-BE49-F238E27FC236}">
                <a16:creationId xmlns:a16="http://schemas.microsoft.com/office/drawing/2014/main" id="{15F57932-60C7-DA00-FE76-98AAF6BF520C}"/>
              </a:ext>
            </a:extLst>
          </p:cNvPr>
          <p:cNvSpPr txBox="1"/>
          <p:nvPr/>
        </p:nvSpPr>
        <p:spPr>
          <a:xfrm>
            <a:off x="6187217" y="3950759"/>
            <a:ext cx="5893541" cy="923330"/>
          </a:xfrm>
          <a:prstGeom prst="rect">
            <a:avLst/>
          </a:prstGeom>
          <a:noFill/>
        </p:spPr>
        <p:txBody>
          <a:bodyPr wrap="square" rtlCol="0">
            <a:spAutoFit/>
          </a:bodyPr>
          <a:lstStyle/>
          <a:p>
            <a:r>
              <a:rPr lang="en-US" altLang="zh-CN" dirty="0"/>
              <a:t>C()</a:t>
            </a:r>
            <a:r>
              <a:rPr lang="zh-CN" altLang="en-US" dirty="0"/>
              <a:t>是某种对模型输出</a:t>
            </a:r>
            <a:r>
              <a:rPr lang="en-US" altLang="zh-CN" dirty="0"/>
              <a:t>logit</a:t>
            </a:r>
            <a:r>
              <a:rPr lang="zh-CN" altLang="en-US" dirty="0"/>
              <a:t>的变换，这里作者选择了</a:t>
            </a:r>
            <a:r>
              <a:rPr lang="en-US" altLang="zh-CN" dirty="0"/>
              <a:t>-log</a:t>
            </a:r>
            <a:r>
              <a:rPr lang="zh-CN" altLang="en-US" dirty="0"/>
              <a:t>，是因为传输代价矩阵必须是正定的</a:t>
            </a:r>
            <a:endParaRPr lang="en-US" altLang="zh-CN" dirty="0"/>
          </a:p>
          <a:p>
            <a:endParaRPr lang="zh-CN" altLang="en-US" dirty="0"/>
          </a:p>
        </p:txBody>
      </p:sp>
    </p:spTree>
    <p:extLst>
      <p:ext uri="{BB962C8B-B14F-4D97-AF65-F5344CB8AC3E}">
        <p14:creationId xmlns:p14="http://schemas.microsoft.com/office/powerpoint/2010/main" val="171917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AAF55EEF-B73C-AE78-AAAD-8584F05C6166}"/>
              </a:ext>
            </a:extLst>
          </p:cNvPr>
          <p:cNvSpPr txBox="1"/>
          <p:nvPr/>
        </p:nvSpPr>
        <p:spPr>
          <a:xfrm>
            <a:off x="475219" y="495776"/>
            <a:ext cx="8411085" cy="923330"/>
          </a:xfrm>
          <a:prstGeom prst="rect">
            <a:avLst/>
          </a:prstGeom>
          <a:noFill/>
        </p:spPr>
        <p:txBody>
          <a:bodyPr wrap="square" rtlCol="0">
            <a:spAutoFit/>
          </a:bodyPr>
          <a:lstStyle/>
          <a:p>
            <a:r>
              <a:rPr lang="en-US" altLang="zh-CN" dirty="0"/>
              <a:t>Method</a:t>
            </a:r>
            <a:r>
              <a:rPr lang="zh-CN" altLang="en-US" dirty="0"/>
              <a:t>：</a:t>
            </a:r>
            <a:endParaRPr lang="en-US" altLang="zh-CN" dirty="0"/>
          </a:p>
          <a:p>
            <a:endParaRPr lang="en-US" altLang="zh-CN" dirty="0"/>
          </a:p>
          <a:p>
            <a:r>
              <a:rPr lang="en-US" altLang="zh-CN" dirty="0"/>
              <a:t>	1. </a:t>
            </a:r>
            <a:r>
              <a:rPr lang="en-US" altLang="zh-CN" sz="1800" b="0" i="0" u="none" strike="noStrike" baseline="0" dirty="0">
                <a:latin typeface="NimbusRomNo9L-Regu"/>
              </a:rPr>
              <a:t>POST-HOC CORRECTION FORMALISED FROM AN OT PERSPECTIVE</a:t>
            </a:r>
            <a:endParaRPr lang="en-US" altLang="zh-CN" dirty="0"/>
          </a:p>
        </p:txBody>
      </p:sp>
      <p:pic>
        <p:nvPicPr>
          <p:cNvPr id="2" name="图片 1">
            <a:extLst>
              <a:ext uri="{FF2B5EF4-FFF2-40B4-BE49-F238E27FC236}">
                <a16:creationId xmlns:a16="http://schemas.microsoft.com/office/drawing/2014/main" id="{17C1EA7A-FB37-AF4B-BD03-0CB6021A2E30}"/>
              </a:ext>
            </a:extLst>
          </p:cNvPr>
          <p:cNvPicPr>
            <a:picLocks noChangeAspect="1"/>
          </p:cNvPicPr>
          <p:nvPr/>
        </p:nvPicPr>
        <p:blipFill>
          <a:blip r:embed="rId2"/>
          <a:stretch>
            <a:fillRect/>
          </a:stretch>
        </p:blipFill>
        <p:spPr>
          <a:xfrm>
            <a:off x="2149174" y="2687444"/>
            <a:ext cx="9264140" cy="4061588"/>
          </a:xfrm>
          <a:prstGeom prst="rect">
            <a:avLst/>
          </a:prstGeom>
        </p:spPr>
      </p:pic>
      <p:pic>
        <p:nvPicPr>
          <p:cNvPr id="3" name="图片 2">
            <a:extLst>
              <a:ext uri="{FF2B5EF4-FFF2-40B4-BE49-F238E27FC236}">
                <a16:creationId xmlns:a16="http://schemas.microsoft.com/office/drawing/2014/main" id="{1E4368B6-9FFD-E601-4AE9-CB9A0D68AEC9}"/>
              </a:ext>
            </a:extLst>
          </p:cNvPr>
          <p:cNvPicPr>
            <a:picLocks noChangeAspect="1"/>
          </p:cNvPicPr>
          <p:nvPr/>
        </p:nvPicPr>
        <p:blipFill>
          <a:blip r:embed="rId3"/>
          <a:stretch>
            <a:fillRect/>
          </a:stretch>
        </p:blipFill>
        <p:spPr>
          <a:xfrm>
            <a:off x="1261402" y="1299158"/>
            <a:ext cx="10229850" cy="1285875"/>
          </a:xfrm>
          <a:prstGeom prst="rect">
            <a:avLst/>
          </a:prstGeom>
        </p:spPr>
      </p:pic>
      <p:sp>
        <p:nvSpPr>
          <p:cNvPr id="5" name="文本框 4">
            <a:extLst>
              <a:ext uri="{FF2B5EF4-FFF2-40B4-BE49-F238E27FC236}">
                <a16:creationId xmlns:a16="http://schemas.microsoft.com/office/drawing/2014/main" id="{DD5D278D-02AD-1F2F-668A-5FDC7BACCD1E}"/>
              </a:ext>
            </a:extLst>
          </p:cNvPr>
          <p:cNvSpPr txBox="1"/>
          <p:nvPr/>
        </p:nvSpPr>
        <p:spPr>
          <a:xfrm>
            <a:off x="8082762" y="495776"/>
            <a:ext cx="3824461" cy="1477328"/>
          </a:xfrm>
          <a:prstGeom prst="rect">
            <a:avLst/>
          </a:prstGeom>
          <a:noFill/>
        </p:spPr>
        <p:txBody>
          <a:bodyPr wrap="square" rtlCol="0">
            <a:spAutoFit/>
          </a:bodyPr>
          <a:lstStyle/>
          <a:p>
            <a:r>
              <a:rPr lang="zh-CN" altLang="en-US" dirty="0"/>
              <a:t>加入熵约束后，可以使用</a:t>
            </a:r>
            <a:r>
              <a:rPr lang="en-US" altLang="zh-CN" dirty="0" err="1"/>
              <a:t>Sinkhorn</a:t>
            </a:r>
            <a:r>
              <a:rPr lang="zh-CN" altLang="en-US" dirty="0"/>
              <a:t>算法去计算</a:t>
            </a:r>
            <a:r>
              <a:rPr lang="en-US" altLang="zh-CN" dirty="0" err="1"/>
              <a:t>ot</a:t>
            </a:r>
            <a:r>
              <a:rPr lang="en-US" altLang="zh-CN" dirty="0"/>
              <a:t> loss</a:t>
            </a:r>
            <a:r>
              <a:rPr lang="zh-CN" altLang="en-US" dirty="0"/>
              <a:t>，从而可以并行的加速优化，但是失去了解析解。正常情况下是可以直接求出来解析解的，也就是可以把传递矩阵直接算出来</a:t>
            </a:r>
          </a:p>
        </p:txBody>
      </p:sp>
      <p:pic>
        <p:nvPicPr>
          <p:cNvPr id="7" name="图片 6">
            <a:extLst>
              <a:ext uri="{FF2B5EF4-FFF2-40B4-BE49-F238E27FC236}">
                <a16:creationId xmlns:a16="http://schemas.microsoft.com/office/drawing/2014/main" id="{E6BFCA90-CE8F-919C-BDCF-3E6EF651ED86}"/>
              </a:ext>
            </a:extLst>
          </p:cNvPr>
          <p:cNvPicPr>
            <a:picLocks noChangeAspect="1"/>
          </p:cNvPicPr>
          <p:nvPr/>
        </p:nvPicPr>
        <p:blipFill>
          <a:blip r:embed="rId4"/>
          <a:stretch>
            <a:fillRect/>
          </a:stretch>
        </p:blipFill>
        <p:spPr>
          <a:xfrm>
            <a:off x="6466535" y="4960426"/>
            <a:ext cx="5149619" cy="779003"/>
          </a:xfrm>
          <a:prstGeom prst="rect">
            <a:avLst/>
          </a:prstGeom>
        </p:spPr>
      </p:pic>
    </p:spTree>
    <p:extLst>
      <p:ext uri="{BB962C8B-B14F-4D97-AF65-F5344CB8AC3E}">
        <p14:creationId xmlns:p14="http://schemas.microsoft.com/office/powerpoint/2010/main" val="1600979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5632598-8710-62D1-9D5D-801084C5AB39}"/>
              </a:ext>
            </a:extLst>
          </p:cNvPr>
          <p:cNvPicPr>
            <a:picLocks noChangeAspect="1"/>
          </p:cNvPicPr>
          <p:nvPr/>
        </p:nvPicPr>
        <p:blipFill>
          <a:blip r:embed="rId2"/>
          <a:stretch>
            <a:fillRect/>
          </a:stretch>
        </p:blipFill>
        <p:spPr>
          <a:xfrm>
            <a:off x="2420885" y="4857428"/>
            <a:ext cx="7350230" cy="1430885"/>
          </a:xfrm>
          <a:prstGeom prst="rect">
            <a:avLst/>
          </a:prstGeom>
        </p:spPr>
      </p:pic>
      <p:sp>
        <p:nvSpPr>
          <p:cNvPr id="3" name="文本框 2">
            <a:extLst>
              <a:ext uri="{FF2B5EF4-FFF2-40B4-BE49-F238E27FC236}">
                <a16:creationId xmlns:a16="http://schemas.microsoft.com/office/drawing/2014/main" id="{B4563370-B836-72CE-2376-62C1009DCC92}"/>
              </a:ext>
            </a:extLst>
          </p:cNvPr>
          <p:cNvSpPr txBox="1"/>
          <p:nvPr/>
        </p:nvSpPr>
        <p:spPr>
          <a:xfrm>
            <a:off x="475219" y="495776"/>
            <a:ext cx="8411085" cy="923330"/>
          </a:xfrm>
          <a:prstGeom prst="rect">
            <a:avLst/>
          </a:prstGeom>
          <a:noFill/>
        </p:spPr>
        <p:txBody>
          <a:bodyPr wrap="square" rtlCol="0">
            <a:spAutoFit/>
          </a:bodyPr>
          <a:lstStyle/>
          <a:p>
            <a:r>
              <a:rPr lang="en-US" altLang="zh-CN" dirty="0"/>
              <a:t>Method</a:t>
            </a:r>
            <a:r>
              <a:rPr lang="zh-CN" altLang="en-US" dirty="0"/>
              <a:t>：</a:t>
            </a:r>
            <a:endParaRPr lang="en-US" altLang="zh-CN" dirty="0"/>
          </a:p>
          <a:p>
            <a:endParaRPr lang="en-US" altLang="zh-CN" dirty="0"/>
          </a:p>
          <a:p>
            <a:r>
              <a:rPr lang="en-US" altLang="zh-CN" dirty="0"/>
              <a:t>	2. </a:t>
            </a:r>
            <a:r>
              <a:rPr lang="en-US" altLang="zh-CN" sz="1800" b="0" i="0" u="none" strike="noStrike" baseline="0" dirty="0">
                <a:latin typeface="NimbusRomNo9L-Regu"/>
              </a:rPr>
              <a:t>COST FUNCTION LEARNING VIA LINEAR MAPPING</a:t>
            </a:r>
            <a:endParaRPr lang="en-US" altLang="zh-CN" dirty="0"/>
          </a:p>
        </p:txBody>
      </p:sp>
      <p:pic>
        <p:nvPicPr>
          <p:cNvPr id="4" name="图片 3">
            <a:extLst>
              <a:ext uri="{FF2B5EF4-FFF2-40B4-BE49-F238E27FC236}">
                <a16:creationId xmlns:a16="http://schemas.microsoft.com/office/drawing/2014/main" id="{548A2320-5710-73A2-EBCE-744AA88E9524}"/>
              </a:ext>
            </a:extLst>
          </p:cNvPr>
          <p:cNvPicPr>
            <a:picLocks noChangeAspect="1"/>
          </p:cNvPicPr>
          <p:nvPr/>
        </p:nvPicPr>
        <p:blipFill>
          <a:blip r:embed="rId3"/>
          <a:stretch>
            <a:fillRect/>
          </a:stretch>
        </p:blipFill>
        <p:spPr>
          <a:xfrm>
            <a:off x="2330655" y="1678264"/>
            <a:ext cx="7530690" cy="2793980"/>
          </a:xfrm>
          <a:prstGeom prst="rect">
            <a:avLst/>
          </a:prstGeom>
        </p:spPr>
      </p:pic>
    </p:spTree>
    <p:extLst>
      <p:ext uri="{BB962C8B-B14F-4D97-AF65-F5344CB8AC3E}">
        <p14:creationId xmlns:p14="http://schemas.microsoft.com/office/powerpoint/2010/main" val="3389728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E5CC87-CB4F-EC47-9FB6-8E341D8C5C67}"/>
              </a:ext>
            </a:extLst>
          </p:cNvPr>
          <p:cNvSpPr txBox="1"/>
          <p:nvPr/>
        </p:nvSpPr>
        <p:spPr>
          <a:xfrm>
            <a:off x="475219" y="495776"/>
            <a:ext cx="11029596" cy="923330"/>
          </a:xfrm>
          <a:prstGeom prst="rect">
            <a:avLst/>
          </a:prstGeom>
          <a:noFill/>
        </p:spPr>
        <p:txBody>
          <a:bodyPr wrap="square" rtlCol="0">
            <a:spAutoFit/>
          </a:bodyPr>
          <a:lstStyle/>
          <a:p>
            <a:r>
              <a:rPr lang="en-US" altLang="zh-CN" dirty="0"/>
              <a:t>Experiment</a:t>
            </a:r>
          </a:p>
          <a:p>
            <a:endParaRPr lang="en-US" altLang="zh-CN" dirty="0"/>
          </a:p>
          <a:p>
            <a:r>
              <a:rPr lang="en-US" altLang="zh-CN" dirty="0"/>
              <a:t>	Dataset: CIFAR-100-LT, ImageNet-LT, and </a:t>
            </a:r>
            <a:r>
              <a:rPr lang="en-US" altLang="zh-CN" dirty="0" err="1"/>
              <a:t>iNaturalist</a:t>
            </a:r>
            <a:r>
              <a:rPr lang="en-US" altLang="zh-CN" dirty="0"/>
              <a:t> 2018</a:t>
            </a:r>
          </a:p>
        </p:txBody>
      </p:sp>
      <p:pic>
        <p:nvPicPr>
          <p:cNvPr id="3" name="图片 2">
            <a:extLst>
              <a:ext uri="{FF2B5EF4-FFF2-40B4-BE49-F238E27FC236}">
                <a16:creationId xmlns:a16="http://schemas.microsoft.com/office/drawing/2014/main" id="{E6477D66-8744-6ECB-B50C-65B7D6BD1F1D}"/>
              </a:ext>
            </a:extLst>
          </p:cNvPr>
          <p:cNvPicPr>
            <a:picLocks noChangeAspect="1"/>
          </p:cNvPicPr>
          <p:nvPr/>
        </p:nvPicPr>
        <p:blipFill>
          <a:blip r:embed="rId2"/>
          <a:stretch>
            <a:fillRect/>
          </a:stretch>
        </p:blipFill>
        <p:spPr>
          <a:xfrm>
            <a:off x="762000" y="1636527"/>
            <a:ext cx="10668000" cy="3838575"/>
          </a:xfrm>
          <a:prstGeom prst="rect">
            <a:avLst/>
          </a:prstGeom>
        </p:spPr>
      </p:pic>
    </p:spTree>
    <p:extLst>
      <p:ext uri="{BB962C8B-B14F-4D97-AF65-F5344CB8AC3E}">
        <p14:creationId xmlns:p14="http://schemas.microsoft.com/office/powerpoint/2010/main" val="343594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E5CC87-CB4F-EC47-9FB6-8E341D8C5C67}"/>
              </a:ext>
            </a:extLst>
          </p:cNvPr>
          <p:cNvSpPr txBox="1"/>
          <p:nvPr/>
        </p:nvSpPr>
        <p:spPr>
          <a:xfrm>
            <a:off x="475219" y="495776"/>
            <a:ext cx="11029596" cy="923330"/>
          </a:xfrm>
          <a:prstGeom prst="rect">
            <a:avLst/>
          </a:prstGeom>
          <a:noFill/>
        </p:spPr>
        <p:txBody>
          <a:bodyPr wrap="square" rtlCol="0">
            <a:spAutoFit/>
          </a:bodyPr>
          <a:lstStyle/>
          <a:p>
            <a:r>
              <a:rPr lang="en-US" altLang="zh-CN" dirty="0"/>
              <a:t>Experiment</a:t>
            </a:r>
          </a:p>
          <a:p>
            <a:endParaRPr lang="en-US" altLang="zh-CN" dirty="0"/>
          </a:p>
          <a:p>
            <a:r>
              <a:rPr lang="en-US" altLang="zh-CN" dirty="0"/>
              <a:t>	Dataset: CIFAR-100-LT, ImageNet-LT, and </a:t>
            </a:r>
            <a:r>
              <a:rPr lang="en-US" altLang="zh-CN" dirty="0" err="1"/>
              <a:t>iNaturalist</a:t>
            </a:r>
            <a:r>
              <a:rPr lang="en-US" altLang="zh-CN" dirty="0"/>
              <a:t> 2018</a:t>
            </a:r>
          </a:p>
        </p:txBody>
      </p:sp>
      <p:pic>
        <p:nvPicPr>
          <p:cNvPr id="4" name="图片 3">
            <a:extLst>
              <a:ext uri="{FF2B5EF4-FFF2-40B4-BE49-F238E27FC236}">
                <a16:creationId xmlns:a16="http://schemas.microsoft.com/office/drawing/2014/main" id="{0DE23163-337E-40E5-C5B4-3BC8EF03805A}"/>
              </a:ext>
            </a:extLst>
          </p:cNvPr>
          <p:cNvPicPr>
            <a:picLocks noChangeAspect="1"/>
          </p:cNvPicPr>
          <p:nvPr/>
        </p:nvPicPr>
        <p:blipFill>
          <a:blip r:embed="rId2"/>
          <a:stretch>
            <a:fillRect/>
          </a:stretch>
        </p:blipFill>
        <p:spPr>
          <a:xfrm>
            <a:off x="2943550" y="-73419"/>
            <a:ext cx="8707701" cy="6858000"/>
          </a:xfrm>
          <a:prstGeom prst="rect">
            <a:avLst/>
          </a:prstGeom>
        </p:spPr>
      </p:pic>
    </p:spTree>
    <p:extLst>
      <p:ext uri="{BB962C8B-B14F-4D97-AF65-F5344CB8AC3E}">
        <p14:creationId xmlns:p14="http://schemas.microsoft.com/office/powerpoint/2010/main" val="429166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E5CC87-CB4F-EC47-9FB6-8E341D8C5C67}"/>
              </a:ext>
            </a:extLst>
          </p:cNvPr>
          <p:cNvSpPr txBox="1"/>
          <p:nvPr/>
        </p:nvSpPr>
        <p:spPr>
          <a:xfrm>
            <a:off x="475219" y="495776"/>
            <a:ext cx="11029596" cy="923330"/>
          </a:xfrm>
          <a:prstGeom prst="rect">
            <a:avLst/>
          </a:prstGeom>
          <a:noFill/>
        </p:spPr>
        <p:txBody>
          <a:bodyPr wrap="square" rtlCol="0">
            <a:spAutoFit/>
          </a:bodyPr>
          <a:lstStyle/>
          <a:p>
            <a:r>
              <a:rPr lang="en-US" altLang="zh-CN" dirty="0"/>
              <a:t>Experiment</a:t>
            </a:r>
          </a:p>
          <a:p>
            <a:endParaRPr lang="en-US" altLang="zh-CN" dirty="0"/>
          </a:p>
          <a:p>
            <a:r>
              <a:rPr lang="en-US" altLang="zh-CN" dirty="0"/>
              <a:t>	Dataset: CIFAR-100-LT, ImageNet-LT, and </a:t>
            </a:r>
            <a:r>
              <a:rPr lang="en-US" altLang="zh-CN" dirty="0" err="1"/>
              <a:t>iNaturalist</a:t>
            </a:r>
            <a:r>
              <a:rPr lang="en-US" altLang="zh-CN" dirty="0"/>
              <a:t> 2018</a:t>
            </a:r>
          </a:p>
        </p:txBody>
      </p:sp>
      <p:pic>
        <p:nvPicPr>
          <p:cNvPr id="3" name="图片 2">
            <a:extLst>
              <a:ext uri="{FF2B5EF4-FFF2-40B4-BE49-F238E27FC236}">
                <a16:creationId xmlns:a16="http://schemas.microsoft.com/office/drawing/2014/main" id="{D735C9BE-4016-8D20-FDBB-FDC48F8B9D90}"/>
              </a:ext>
            </a:extLst>
          </p:cNvPr>
          <p:cNvPicPr>
            <a:picLocks noChangeAspect="1"/>
          </p:cNvPicPr>
          <p:nvPr/>
        </p:nvPicPr>
        <p:blipFill>
          <a:blip r:embed="rId2"/>
          <a:stretch>
            <a:fillRect/>
          </a:stretch>
        </p:blipFill>
        <p:spPr>
          <a:xfrm>
            <a:off x="1496320" y="1547604"/>
            <a:ext cx="8647961" cy="3762792"/>
          </a:xfrm>
          <a:prstGeom prst="rect">
            <a:avLst/>
          </a:prstGeom>
        </p:spPr>
      </p:pic>
    </p:spTree>
    <p:extLst>
      <p:ext uri="{BB962C8B-B14F-4D97-AF65-F5344CB8AC3E}">
        <p14:creationId xmlns:p14="http://schemas.microsoft.com/office/powerpoint/2010/main" val="314731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75D7B5C-4FB5-4A19-7B47-4A6D96D15C5B}"/>
              </a:ext>
            </a:extLst>
          </p:cNvPr>
          <p:cNvSpPr txBox="1"/>
          <p:nvPr/>
        </p:nvSpPr>
        <p:spPr>
          <a:xfrm>
            <a:off x="803935" y="362079"/>
            <a:ext cx="11523939" cy="433965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目录</a:t>
            </a:r>
            <a:endParaRPr lang="en-US" altLang="zh-CN" sz="2800" dirty="0">
              <a:latin typeface="Times New Roman" panose="02020603050405020304" pitchFamily="18" charset="0"/>
              <a:cs typeface="Times New Roman" panose="02020603050405020304" pitchFamily="18" charset="0"/>
            </a:endParaRPr>
          </a:p>
          <a:p>
            <a:endParaRPr lang="en-US" altLang="zh-CN" sz="2800" dirty="0">
              <a:latin typeface="Times New Roman" panose="02020603050405020304" pitchFamily="18" charset="0"/>
              <a:cs typeface="Times New Roman" panose="02020603050405020304" pitchFamily="18" charset="0"/>
            </a:endParaRPr>
          </a:p>
          <a:p>
            <a:endParaRPr lang="en-US" altLang="zh-CN" sz="3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err="1"/>
              <a:t>MetaSAug</a:t>
            </a:r>
            <a:r>
              <a:rPr lang="en-US" altLang="zh-CN" sz="2000" dirty="0"/>
              <a:t>: Meta Semantic Augmentation for Long-Tailed Visual Recognition (CVPR 2021)</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en-US" altLang="zh-CN" sz="2000" dirty="0"/>
              <a:t>Distribution Alignment: A Unified Framework for Long-tail Visual Recognition (CVPR 2021)</a:t>
            </a:r>
          </a:p>
          <a:p>
            <a:pPr marL="342900" indent="-342900">
              <a:buFont typeface="Arial" panose="020B0604020202020204" pitchFamily="34" charset="0"/>
              <a:buChar char="•"/>
            </a:pPr>
            <a:endParaRPr lang="en-US" altLang="zh-CN" sz="2800" dirty="0"/>
          </a:p>
          <a:p>
            <a:pPr marL="342900" indent="-342900">
              <a:buFont typeface="Arial" panose="020B0604020202020204" pitchFamily="34" charset="0"/>
              <a:buChar char="•"/>
            </a:pPr>
            <a:r>
              <a:rPr lang="en-US" altLang="zh-CN" sz="2000" dirty="0"/>
              <a:t>OPTIMAL TRANSPORT FOR LONG-TAILED RECOGNITION WITH LEARNABLE COST MATRIX (ICLR 2022)</a:t>
            </a:r>
            <a:endParaRPr lang="en-US" altLang="zh-CN" sz="2800" dirty="0"/>
          </a:p>
          <a:p>
            <a:pPr marL="342900" indent="-342900">
              <a:buFont typeface="Arial" panose="020B0604020202020204" pitchFamily="34" charset="0"/>
              <a:buChar char="•"/>
            </a:pPr>
            <a:endParaRPr lang="en-US" altLang="zh-CN" sz="2800" dirty="0"/>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35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E5CC87-CB4F-EC47-9FB6-8E341D8C5C67}"/>
              </a:ext>
            </a:extLst>
          </p:cNvPr>
          <p:cNvSpPr txBox="1"/>
          <p:nvPr/>
        </p:nvSpPr>
        <p:spPr>
          <a:xfrm>
            <a:off x="475219" y="495776"/>
            <a:ext cx="6292676" cy="3970318"/>
          </a:xfrm>
          <a:prstGeom prst="rect">
            <a:avLst/>
          </a:prstGeom>
          <a:noFill/>
        </p:spPr>
        <p:txBody>
          <a:bodyPr wrap="square" rtlCol="0">
            <a:spAutoFit/>
          </a:bodyPr>
          <a:lstStyle/>
          <a:p>
            <a:r>
              <a:rPr lang="zh-CN" altLang="en-US" dirty="0"/>
              <a:t>总结：</a:t>
            </a:r>
            <a:endParaRPr lang="en-US" altLang="zh-CN" dirty="0"/>
          </a:p>
          <a:p>
            <a:endParaRPr lang="en-US" altLang="zh-CN" dirty="0"/>
          </a:p>
          <a:p>
            <a:endParaRPr lang="en-US" altLang="zh-CN" dirty="0"/>
          </a:p>
          <a:p>
            <a:endParaRPr lang="en-US" altLang="zh-CN" dirty="0"/>
          </a:p>
          <a:p>
            <a:r>
              <a:rPr lang="en-US" altLang="zh-CN" dirty="0"/>
              <a:t>	1. </a:t>
            </a:r>
            <a:r>
              <a:rPr lang="zh-CN" altLang="en-US" dirty="0"/>
              <a:t>解耦</a:t>
            </a:r>
            <a:r>
              <a:rPr lang="en-US" altLang="zh-CN" dirty="0"/>
              <a:t>feature extractor</a:t>
            </a:r>
            <a:r>
              <a:rPr lang="zh-CN" altLang="en-US" dirty="0"/>
              <a:t>和</a:t>
            </a:r>
            <a:r>
              <a:rPr lang="en-US" altLang="zh-CN" dirty="0"/>
              <a:t>classify</a:t>
            </a:r>
            <a:r>
              <a:rPr lang="zh-CN" altLang="en-US" dirty="0"/>
              <a:t>的必要性。不平衡的数据集可以得到强大的表征，但是如何约束分类性能。</a:t>
            </a:r>
            <a:endParaRPr lang="en-US" altLang="zh-CN" dirty="0"/>
          </a:p>
          <a:p>
            <a:r>
              <a:rPr lang="en-US" altLang="zh-CN" dirty="0"/>
              <a:t>	</a:t>
            </a:r>
          </a:p>
          <a:p>
            <a:r>
              <a:rPr lang="en-US" altLang="zh-CN" dirty="0"/>
              <a:t>	 2. </a:t>
            </a:r>
            <a:r>
              <a:rPr lang="zh-CN" altLang="en-US" dirty="0"/>
              <a:t>除了用一个平衡的</a:t>
            </a:r>
            <a:r>
              <a:rPr lang="en-US" altLang="zh-CN" dirty="0"/>
              <a:t>validation dataset</a:t>
            </a:r>
            <a:r>
              <a:rPr lang="zh-CN" altLang="en-US" dirty="0"/>
              <a:t>去指导训练外，是否还有别的方式？因为这种的方式是因为我们已经预知了</a:t>
            </a:r>
            <a:r>
              <a:rPr lang="en-US" altLang="zh-CN" dirty="0"/>
              <a:t>test dataset</a:t>
            </a:r>
            <a:r>
              <a:rPr lang="zh-CN" altLang="en-US" dirty="0"/>
              <a:t>是平衡的。</a:t>
            </a:r>
            <a:endParaRPr lang="en-US" altLang="zh-CN" dirty="0"/>
          </a:p>
          <a:p>
            <a:r>
              <a:rPr lang="en-US" altLang="zh-CN" dirty="0"/>
              <a:t>	</a:t>
            </a:r>
          </a:p>
          <a:p>
            <a:r>
              <a:rPr lang="en-US" altLang="zh-CN" dirty="0"/>
              <a:t>	3.  </a:t>
            </a:r>
            <a:r>
              <a:rPr lang="zh-CN" altLang="en-US" dirty="0"/>
              <a:t>当</a:t>
            </a:r>
            <a:r>
              <a:rPr lang="en-US" altLang="zh-CN" dirty="0"/>
              <a:t>test dataset</a:t>
            </a:r>
            <a:r>
              <a:rPr lang="zh-CN" altLang="en-US" dirty="0"/>
              <a:t>也不平衡时？</a:t>
            </a:r>
            <a:endParaRPr lang="en-US" altLang="zh-CN" dirty="0"/>
          </a:p>
          <a:p>
            <a:r>
              <a:rPr lang="en-US" altLang="zh-CN" dirty="0"/>
              <a:t>	</a:t>
            </a:r>
          </a:p>
          <a:p>
            <a:r>
              <a:rPr lang="en-US" altLang="zh-CN" dirty="0"/>
              <a:t>	4. </a:t>
            </a:r>
            <a:r>
              <a:rPr lang="zh-CN" altLang="en-US" dirty="0"/>
              <a:t>如何将这种图像的不平衡扩展到其它模态数据？</a:t>
            </a:r>
            <a:endParaRPr lang="en-US" altLang="zh-CN" dirty="0"/>
          </a:p>
        </p:txBody>
      </p:sp>
      <p:pic>
        <p:nvPicPr>
          <p:cNvPr id="3" name="图片 2">
            <a:extLst>
              <a:ext uri="{FF2B5EF4-FFF2-40B4-BE49-F238E27FC236}">
                <a16:creationId xmlns:a16="http://schemas.microsoft.com/office/drawing/2014/main" id="{CC4EB38A-F68D-6592-7E05-16DFE3410307}"/>
              </a:ext>
            </a:extLst>
          </p:cNvPr>
          <p:cNvPicPr>
            <a:picLocks noChangeAspect="1"/>
          </p:cNvPicPr>
          <p:nvPr/>
        </p:nvPicPr>
        <p:blipFill>
          <a:blip r:embed="rId2"/>
          <a:stretch>
            <a:fillRect/>
          </a:stretch>
        </p:blipFill>
        <p:spPr>
          <a:xfrm>
            <a:off x="6883586" y="127618"/>
            <a:ext cx="4199086" cy="2617651"/>
          </a:xfrm>
          <a:prstGeom prst="rect">
            <a:avLst/>
          </a:prstGeom>
        </p:spPr>
      </p:pic>
    </p:spTree>
    <p:extLst>
      <p:ext uri="{BB962C8B-B14F-4D97-AF65-F5344CB8AC3E}">
        <p14:creationId xmlns:p14="http://schemas.microsoft.com/office/powerpoint/2010/main" val="1292569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B386307-058B-7A52-88A6-528137637E8F}"/>
              </a:ext>
            </a:extLst>
          </p:cNvPr>
          <p:cNvSpPr txBox="1"/>
          <p:nvPr/>
        </p:nvSpPr>
        <p:spPr>
          <a:xfrm>
            <a:off x="4018020" y="1260893"/>
            <a:ext cx="5192725" cy="2123658"/>
          </a:xfrm>
          <a:prstGeom prst="rect">
            <a:avLst/>
          </a:prstGeom>
          <a:noFill/>
        </p:spPr>
        <p:txBody>
          <a:bodyPr wrap="square" rtlCol="0">
            <a:spAutoFit/>
          </a:bodyPr>
          <a:lstStyle/>
          <a:p>
            <a:r>
              <a:rPr lang="zh-CN" altLang="en-US" sz="6600" dirty="0"/>
              <a:t>谢谢大家！</a:t>
            </a:r>
            <a:endParaRPr lang="en-US" altLang="zh-CN" sz="6600" dirty="0"/>
          </a:p>
          <a:p>
            <a:endParaRPr lang="en-US" altLang="zh-CN" sz="6600" dirty="0"/>
          </a:p>
        </p:txBody>
      </p:sp>
    </p:spTree>
    <p:extLst>
      <p:ext uri="{BB962C8B-B14F-4D97-AF65-F5344CB8AC3E}">
        <p14:creationId xmlns:p14="http://schemas.microsoft.com/office/powerpoint/2010/main" val="397614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063F645-9DEC-07CA-2D85-C536A1E932E9}"/>
              </a:ext>
            </a:extLst>
          </p:cNvPr>
          <p:cNvPicPr>
            <a:picLocks noChangeAspect="1"/>
          </p:cNvPicPr>
          <p:nvPr/>
        </p:nvPicPr>
        <p:blipFill>
          <a:blip r:embed="rId3"/>
          <a:stretch>
            <a:fillRect/>
          </a:stretch>
        </p:blipFill>
        <p:spPr>
          <a:xfrm>
            <a:off x="2714033" y="110464"/>
            <a:ext cx="6763933" cy="1437551"/>
          </a:xfrm>
          <a:prstGeom prst="rect">
            <a:avLst/>
          </a:prstGeom>
        </p:spPr>
      </p:pic>
      <p:pic>
        <p:nvPicPr>
          <p:cNvPr id="3" name="图片 2">
            <a:extLst>
              <a:ext uri="{FF2B5EF4-FFF2-40B4-BE49-F238E27FC236}">
                <a16:creationId xmlns:a16="http://schemas.microsoft.com/office/drawing/2014/main" id="{EA2D682E-8674-086D-8364-246D974988C2}"/>
              </a:ext>
            </a:extLst>
          </p:cNvPr>
          <p:cNvPicPr>
            <a:picLocks noChangeAspect="1"/>
          </p:cNvPicPr>
          <p:nvPr/>
        </p:nvPicPr>
        <p:blipFill>
          <a:blip r:embed="rId4"/>
          <a:stretch>
            <a:fillRect/>
          </a:stretch>
        </p:blipFill>
        <p:spPr>
          <a:xfrm>
            <a:off x="507582" y="1548015"/>
            <a:ext cx="4412902" cy="4651242"/>
          </a:xfrm>
          <a:prstGeom prst="rect">
            <a:avLst/>
          </a:prstGeom>
        </p:spPr>
      </p:pic>
      <p:sp>
        <p:nvSpPr>
          <p:cNvPr id="4" name="文本框 3">
            <a:extLst>
              <a:ext uri="{FF2B5EF4-FFF2-40B4-BE49-F238E27FC236}">
                <a16:creationId xmlns:a16="http://schemas.microsoft.com/office/drawing/2014/main" id="{E19DE574-C71B-79A6-33CB-58D9543E9CD5}"/>
              </a:ext>
            </a:extLst>
          </p:cNvPr>
          <p:cNvSpPr txBox="1"/>
          <p:nvPr/>
        </p:nvSpPr>
        <p:spPr>
          <a:xfrm>
            <a:off x="5230100" y="1792649"/>
            <a:ext cx="6572634" cy="3693319"/>
          </a:xfrm>
          <a:prstGeom prst="rect">
            <a:avLst/>
          </a:prstGeom>
          <a:noFill/>
        </p:spPr>
        <p:txBody>
          <a:bodyPr wrap="square" rtlCol="0">
            <a:spAutoFit/>
          </a:bodyPr>
          <a:lstStyle/>
          <a:p>
            <a:r>
              <a:rPr lang="en-US" altLang="zh-CN" dirty="0"/>
              <a:t>Background:</a:t>
            </a:r>
          </a:p>
          <a:p>
            <a:r>
              <a:rPr lang="en-US" altLang="zh-CN" dirty="0"/>
              <a:t>	</a:t>
            </a:r>
          </a:p>
          <a:p>
            <a:pPr marL="342900" indent="-342900">
              <a:buAutoNum type="arabicPeriod"/>
            </a:pPr>
            <a:r>
              <a:rPr lang="zh-CN" altLang="en-US" dirty="0"/>
              <a:t>通过</a:t>
            </a:r>
            <a:r>
              <a:rPr lang="zh-CN" altLang="en-US" dirty="0">
                <a:solidFill>
                  <a:srgbClr val="FF0000"/>
                </a:solidFill>
              </a:rPr>
              <a:t>扩充少数类样本</a:t>
            </a:r>
            <a:r>
              <a:rPr lang="zh-CN" altLang="en-US" dirty="0"/>
              <a:t>可以强化少数类的特征表达，使得特征空间中的</a:t>
            </a:r>
            <a:r>
              <a:rPr lang="en-US" altLang="zh-CN" dirty="0">
                <a:solidFill>
                  <a:srgbClr val="FF0000"/>
                </a:solidFill>
              </a:rPr>
              <a:t>classifier boundaries </a:t>
            </a:r>
            <a:r>
              <a:rPr lang="zh-CN" altLang="en-US" dirty="0"/>
              <a:t>更加明显。</a:t>
            </a:r>
            <a:endParaRPr lang="en-US" altLang="zh-CN" dirty="0"/>
          </a:p>
          <a:p>
            <a:pPr marL="342900" indent="-342900">
              <a:buAutoNum type="arabicPeriod"/>
            </a:pPr>
            <a:endParaRPr lang="en-US" altLang="zh-CN" dirty="0">
              <a:solidFill>
                <a:srgbClr val="FF0000"/>
              </a:solidFill>
            </a:endParaRPr>
          </a:p>
          <a:p>
            <a:pPr marL="342900" indent="-342900">
              <a:buAutoNum type="arabicPeriod"/>
            </a:pPr>
            <a:r>
              <a:rPr lang="zh-CN" altLang="en-US" dirty="0"/>
              <a:t>原始的</a:t>
            </a:r>
            <a:r>
              <a:rPr lang="en-US" altLang="zh-CN" dirty="0"/>
              <a:t>ISDA</a:t>
            </a:r>
            <a:r>
              <a:rPr lang="zh-CN" altLang="en-US" dirty="0">
                <a:solidFill>
                  <a:srgbClr val="FF0000"/>
                </a:solidFill>
              </a:rPr>
              <a:t>无法直接</a:t>
            </a:r>
            <a:r>
              <a:rPr lang="zh-CN" altLang="en-US" dirty="0"/>
              <a:t>很好应用到</a:t>
            </a:r>
            <a:r>
              <a:rPr lang="en-US" altLang="zh-CN" dirty="0"/>
              <a:t>long-tail</a:t>
            </a:r>
            <a:r>
              <a:rPr lang="zh-CN" altLang="en-US" dirty="0"/>
              <a:t>的环境下。</a:t>
            </a:r>
            <a:endParaRPr lang="en-US" altLang="zh-CN" dirty="0"/>
          </a:p>
          <a:p>
            <a:pPr marL="342900" indent="-342900">
              <a:buAutoNum type="arabicPeriod"/>
            </a:pPr>
            <a:endParaRPr lang="en-US" altLang="zh-CN" dirty="0">
              <a:solidFill>
                <a:srgbClr val="FF0000"/>
              </a:solidFill>
            </a:endParaRPr>
          </a:p>
          <a:p>
            <a:pPr marL="342900" indent="-342900">
              <a:buAutoNum type="arabicPeriod"/>
            </a:pPr>
            <a:endParaRPr lang="en-US" altLang="zh-CN" dirty="0">
              <a:solidFill>
                <a:srgbClr val="FF0000"/>
              </a:solidFill>
            </a:endParaRPr>
          </a:p>
          <a:p>
            <a:r>
              <a:rPr lang="en-US" altLang="zh-CN" dirty="0"/>
              <a:t>Implicit semantic data augmentation (ISDA)【1】</a:t>
            </a:r>
          </a:p>
          <a:p>
            <a:endParaRPr lang="en-US" altLang="zh-CN" dirty="0"/>
          </a:p>
          <a:p>
            <a:r>
              <a:rPr lang="zh-CN" altLang="en-US" dirty="0"/>
              <a:t>从神经网络的高层特征中估计</a:t>
            </a:r>
            <a:r>
              <a:rPr lang="en-US" altLang="zh-CN" dirty="0">
                <a:solidFill>
                  <a:srgbClr val="FF0000"/>
                </a:solidFill>
              </a:rPr>
              <a:t>class-wise</a:t>
            </a:r>
            <a:r>
              <a:rPr lang="zh-CN" altLang="en-US" dirty="0"/>
              <a:t>的协方差矩阵，并从一个高斯分布中</a:t>
            </a:r>
            <a:r>
              <a:rPr lang="zh-CN" altLang="en-US" dirty="0">
                <a:solidFill>
                  <a:srgbClr val="FF0000"/>
                </a:solidFill>
              </a:rPr>
              <a:t>对语义方向进行采样</a:t>
            </a:r>
            <a:r>
              <a:rPr lang="zh-CN" altLang="en-US" dirty="0"/>
              <a:t>，从而</a:t>
            </a:r>
            <a:r>
              <a:rPr lang="zh-CN" altLang="en-US" dirty="0">
                <a:solidFill>
                  <a:srgbClr val="FF0000"/>
                </a:solidFill>
              </a:rPr>
              <a:t>增广特征</a:t>
            </a:r>
            <a:endParaRPr lang="en-US" altLang="zh-CN" dirty="0">
              <a:solidFill>
                <a:srgbClr val="FF0000"/>
              </a:solidFill>
            </a:endParaRPr>
          </a:p>
          <a:p>
            <a:endParaRPr lang="en-US" altLang="zh-CN" dirty="0"/>
          </a:p>
        </p:txBody>
      </p:sp>
      <p:sp>
        <p:nvSpPr>
          <p:cNvPr id="6" name="文本框 5">
            <a:extLst>
              <a:ext uri="{FF2B5EF4-FFF2-40B4-BE49-F238E27FC236}">
                <a16:creationId xmlns:a16="http://schemas.microsoft.com/office/drawing/2014/main" id="{22C978F6-D085-FC48-8504-359E07C958FB}"/>
              </a:ext>
            </a:extLst>
          </p:cNvPr>
          <p:cNvSpPr txBox="1"/>
          <p:nvPr/>
        </p:nvSpPr>
        <p:spPr>
          <a:xfrm>
            <a:off x="507582" y="6322924"/>
            <a:ext cx="6097112" cy="369332"/>
          </a:xfrm>
          <a:prstGeom prst="rect">
            <a:avLst/>
          </a:prstGeom>
          <a:noFill/>
        </p:spPr>
        <p:txBody>
          <a:bodyPr wrap="square">
            <a:spAutoFit/>
          </a:bodyPr>
          <a:lstStyle/>
          <a:p>
            <a:r>
              <a:rPr lang="en-US" altLang="zh-CN" dirty="0"/>
              <a:t>【1】https://arxiv.org/pdf/2007.10538.pdf</a:t>
            </a:r>
          </a:p>
        </p:txBody>
      </p:sp>
    </p:spTree>
    <p:extLst>
      <p:ext uri="{BB962C8B-B14F-4D97-AF65-F5344CB8AC3E}">
        <p14:creationId xmlns:p14="http://schemas.microsoft.com/office/powerpoint/2010/main" val="3532589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DE574-C71B-79A6-33CB-58D9543E9CD5}"/>
              </a:ext>
            </a:extLst>
          </p:cNvPr>
          <p:cNvSpPr txBox="1"/>
          <p:nvPr/>
        </p:nvSpPr>
        <p:spPr>
          <a:xfrm>
            <a:off x="890855" y="1227296"/>
            <a:ext cx="9591493" cy="1477328"/>
          </a:xfrm>
          <a:prstGeom prst="rect">
            <a:avLst/>
          </a:prstGeom>
          <a:noFill/>
        </p:spPr>
        <p:txBody>
          <a:bodyPr wrap="square" rtlCol="0">
            <a:spAutoFit/>
          </a:bodyPr>
          <a:lstStyle/>
          <a:p>
            <a:r>
              <a:rPr lang="zh-CN" altLang="en-US" dirty="0"/>
              <a:t>技术上：</a:t>
            </a:r>
            <a:endParaRPr lang="en-US" altLang="zh-CN" dirty="0"/>
          </a:p>
          <a:p>
            <a:endParaRPr lang="en-US" altLang="zh-CN" dirty="0"/>
          </a:p>
          <a:p>
            <a:r>
              <a:rPr lang="en-US" altLang="zh-CN" dirty="0"/>
              <a:t>	</a:t>
            </a:r>
            <a:r>
              <a:rPr lang="zh-CN" altLang="en-US" dirty="0"/>
              <a:t>采用</a:t>
            </a:r>
            <a:r>
              <a:rPr lang="en-US" altLang="zh-CN" dirty="0">
                <a:solidFill>
                  <a:srgbClr val="FF0000"/>
                </a:solidFill>
              </a:rPr>
              <a:t>meta learning</a:t>
            </a:r>
            <a:r>
              <a:rPr lang="zh-CN" altLang="en-US" dirty="0">
                <a:solidFill>
                  <a:srgbClr val="FF0000"/>
                </a:solidFill>
              </a:rPr>
              <a:t> </a:t>
            </a:r>
            <a:r>
              <a:rPr lang="en-US" altLang="zh-CN" dirty="0">
                <a:sym typeface="Wingdings" panose="05000000000000000000" pitchFamily="2" charset="2"/>
              </a:rPr>
              <a:t> </a:t>
            </a:r>
            <a:endParaRPr lang="en-US" altLang="zh-CN" dirty="0"/>
          </a:p>
          <a:p>
            <a:r>
              <a:rPr lang="en-US" altLang="zh-CN" dirty="0"/>
              <a:t>	</a:t>
            </a:r>
          </a:p>
          <a:p>
            <a:endParaRPr lang="en-US" altLang="zh-CN" dirty="0"/>
          </a:p>
        </p:txBody>
      </p:sp>
      <p:sp>
        <p:nvSpPr>
          <p:cNvPr id="7" name="左大括号 6">
            <a:extLst>
              <a:ext uri="{FF2B5EF4-FFF2-40B4-BE49-F238E27FC236}">
                <a16:creationId xmlns:a16="http://schemas.microsoft.com/office/drawing/2014/main" id="{22207BD2-588C-111E-9DB1-30FE2B6A7EEB}"/>
              </a:ext>
            </a:extLst>
          </p:cNvPr>
          <p:cNvSpPr/>
          <p:nvPr/>
        </p:nvSpPr>
        <p:spPr>
          <a:xfrm>
            <a:off x="4297680" y="764771"/>
            <a:ext cx="623454" cy="240237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ED10F7E0-0C88-A374-DB40-F048BEB34AA4}"/>
              </a:ext>
            </a:extLst>
          </p:cNvPr>
          <p:cNvSpPr txBox="1"/>
          <p:nvPr/>
        </p:nvSpPr>
        <p:spPr>
          <a:xfrm>
            <a:off x="5303519" y="881149"/>
            <a:ext cx="6774874" cy="2862322"/>
          </a:xfrm>
          <a:prstGeom prst="rect">
            <a:avLst/>
          </a:prstGeom>
          <a:noFill/>
        </p:spPr>
        <p:txBody>
          <a:bodyPr wrap="square" rtlCol="0">
            <a:spAutoFit/>
          </a:bodyPr>
          <a:lstStyle/>
          <a:p>
            <a:pPr marL="342900" indent="-342900">
              <a:buAutoNum type="arabicPeriod"/>
            </a:pPr>
            <a:r>
              <a:rPr lang="zh-CN" altLang="en-US" dirty="0"/>
              <a:t>已知</a:t>
            </a:r>
            <a:r>
              <a:rPr lang="en-US" altLang="zh-CN" dirty="0"/>
              <a:t>test dataset</a:t>
            </a:r>
            <a:r>
              <a:rPr lang="zh-CN" altLang="en-US" dirty="0"/>
              <a:t>是</a:t>
            </a:r>
            <a:r>
              <a:rPr lang="en-US" altLang="zh-CN" dirty="0"/>
              <a:t>balance</a:t>
            </a:r>
            <a:r>
              <a:rPr lang="zh-CN" altLang="en-US" dirty="0"/>
              <a:t>的，我们期望着训练集也可以通过某种方式变得平衡，从而引入一个</a:t>
            </a:r>
            <a:r>
              <a:rPr lang="en-US" altLang="zh-CN" dirty="0"/>
              <a:t>balance set</a:t>
            </a:r>
            <a:r>
              <a:rPr lang="zh-CN" altLang="en-US" dirty="0"/>
              <a:t>来指导训练。</a:t>
            </a:r>
            <a:endParaRPr lang="en-US" altLang="zh-CN" dirty="0"/>
          </a:p>
          <a:p>
            <a:pPr marL="342900" indent="-342900">
              <a:buAutoNum type="arabicPeriod"/>
            </a:pPr>
            <a:endParaRPr lang="en-US" altLang="zh-CN" dirty="0"/>
          </a:p>
          <a:p>
            <a:pPr marL="342900" indent="-342900">
              <a:buAutoNum type="arabicPeriod"/>
            </a:pPr>
            <a:r>
              <a:rPr lang="zh-CN" altLang="en-US" dirty="0"/>
              <a:t>在使训练中样本尽可能平衡的过程中，对样本进行</a:t>
            </a:r>
            <a:r>
              <a:rPr lang="en-US" altLang="zh-CN" dirty="0"/>
              <a:t>reweight</a:t>
            </a:r>
            <a:r>
              <a:rPr lang="zh-CN" altLang="en-US" dirty="0"/>
              <a:t>。</a:t>
            </a:r>
            <a:endParaRPr lang="en-US" altLang="zh-CN" dirty="0"/>
          </a:p>
          <a:p>
            <a:pPr marL="342900" indent="-342900">
              <a:buAutoNum type="arabicPeriod"/>
            </a:pPr>
            <a:endParaRPr lang="en-US" altLang="zh-CN" dirty="0"/>
          </a:p>
          <a:p>
            <a:pPr marL="342900" indent="-342900">
              <a:buAutoNum type="arabicPeriod"/>
            </a:pPr>
            <a:endParaRPr lang="en-US" altLang="zh-CN" dirty="0"/>
          </a:p>
          <a:p>
            <a:pPr marL="342900" indent="-342900">
              <a:buAutoNum type="arabicPeriod"/>
            </a:pPr>
            <a:r>
              <a:rPr lang="zh-CN" altLang="en-US" dirty="0"/>
              <a:t>前两步的结合 ，自然联想到可以使用</a:t>
            </a:r>
            <a:r>
              <a:rPr lang="en-US" altLang="zh-CN" dirty="0"/>
              <a:t>meta learning</a:t>
            </a:r>
            <a:r>
              <a:rPr lang="zh-CN" altLang="en-US" dirty="0"/>
              <a:t>的框架。我们用平衡的</a:t>
            </a:r>
            <a:r>
              <a:rPr lang="en-US" altLang="zh-CN" dirty="0"/>
              <a:t>validation dataset</a:t>
            </a:r>
            <a:r>
              <a:rPr lang="zh-CN" altLang="en-US" dirty="0"/>
              <a:t>去指导</a:t>
            </a:r>
            <a:r>
              <a:rPr lang="en-US" altLang="zh-CN" dirty="0"/>
              <a:t>training dataset</a:t>
            </a:r>
            <a:r>
              <a:rPr lang="zh-CN" altLang="en-US" dirty="0"/>
              <a:t>中样本权重的更新，无论是</a:t>
            </a:r>
            <a:r>
              <a:rPr lang="en-US" altLang="zh-CN" dirty="0"/>
              <a:t>instance-level</a:t>
            </a:r>
            <a:r>
              <a:rPr lang="zh-CN" altLang="en-US" dirty="0"/>
              <a:t>还是</a:t>
            </a:r>
            <a:r>
              <a:rPr lang="en-US" altLang="zh-CN" dirty="0"/>
              <a:t>class-level</a:t>
            </a:r>
            <a:r>
              <a:rPr lang="zh-CN" altLang="en-US" dirty="0"/>
              <a:t>。</a:t>
            </a:r>
            <a:endParaRPr lang="en-US" altLang="zh-CN" dirty="0"/>
          </a:p>
          <a:p>
            <a:endParaRPr lang="zh-CN" altLang="en-US" dirty="0"/>
          </a:p>
        </p:txBody>
      </p:sp>
      <p:cxnSp>
        <p:nvCxnSpPr>
          <p:cNvPr id="10" name="直接箭头连接符 9">
            <a:extLst>
              <a:ext uri="{FF2B5EF4-FFF2-40B4-BE49-F238E27FC236}">
                <a16:creationId xmlns:a16="http://schemas.microsoft.com/office/drawing/2014/main" id="{6AC11DA7-E24B-EE03-8B1F-926F02F5A954}"/>
              </a:ext>
            </a:extLst>
          </p:cNvPr>
          <p:cNvCxnSpPr/>
          <p:nvPr/>
        </p:nvCxnSpPr>
        <p:spPr>
          <a:xfrm>
            <a:off x="2842953" y="2277687"/>
            <a:ext cx="0" cy="2136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文本框 11">
            <a:extLst>
              <a:ext uri="{FF2B5EF4-FFF2-40B4-BE49-F238E27FC236}">
                <a16:creationId xmlns:a16="http://schemas.microsoft.com/office/drawing/2014/main" id="{9D52834E-10A2-5513-9D3D-233470A5F0FD}"/>
              </a:ext>
            </a:extLst>
          </p:cNvPr>
          <p:cNvSpPr txBox="1"/>
          <p:nvPr/>
        </p:nvSpPr>
        <p:spPr>
          <a:xfrm>
            <a:off x="1697191" y="4718729"/>
            <a:ext cx="9591492" cy="1200329"/>
          </a:xfrm>
          <a:prstGeom prst="rect">
            <a:avLst/>
          </a:prstGeom>
          <a:noFill/>
        </p:spPr>
        <p:txBody>
          <a:bodyPr wrap="square" rtlCol="0">
            <a:spAutoFit/>
          </a:bodyPr>
          <a:lstStyle/>
          <a:p>
            <a:r>
              <a:rPr lang="en-US" altLang="zh-CN" dirty="0"/>
              <a:t>Motivation</a:t>
            </a:r>
            <a:r>
              <a:rPr lang="zh-CN" altLang="en-US" dirty="0"/>
              <a:t>：</a:t>
            </a:r>
            <a:endParaRPr lang="en-US" altLang="zh-CN" dirty="0"/>
          </a:p>
          <a:p>
            <a:endParaRPr lang="en-US" altLang="zh-CN" dirty="0"/>
          </a:p>
          <a:p>
            <a:r>
              <a:rPr lang="en-US" altLang="zh-CN" dirty="0"/>
              <a:t>	</a:t>
            </a:r>
            <a:r>
              <a:rPr lang="zh-CN" altLang="en-US" dirty="0"/>
              <a:t>如果可以估计得到一个</a:t>
            </a:r>
            <a:r>
              <a:rPr lang="zh-CN" altLang="en-US" dirty="0">
                <a:solidFill>
                  <a:srgbClr val="FF0000"/>
                </a:solidFill>
              </a:rPr>
              <a:t>恰当</a:t>
            </a:r>
            <a:r>
              <a:rPr lang="zh-CN" altLang="en-US" dirty="0"/>
              <a:t>的</a:t>
            </a:r>
            <a:r>
              <a:rPr lang="en-US" altLang="zh-CN" dirty="0"/>
              <a:t>class-wise </a:t>
            </a:r>
            <a:r>
              <a:rPr lang="zh-CN" altLang="en-US" dirty="0"/>
              <a:t>特征协方差矩阵，且该矩阵被用于做</a:t>
            </a:r>
            <a:r>
              <a:rPr lang="en-US" altLang="zh-CN" dirty="0"/>
              <a:t>long-tail</a:t>
            </a:r>
            <a:r>
              <a:rPr lang="zh-CN" altLang="en-US" dirty="0"/>
              <a:t>的</a:t>
            </a:r>
            <a:r>
              <a:rPr lang="zh-CN" altLang="en-US" dirty="0">
                <a:solidFill>
                  <a:srgbClr val="FF0000"/>
                </a:solidFill>
              </a:rPr>
              <a:t>特征层面增强</a:t>
            </a:r>
            <a:r>
              <a:rPr lang="zh-CN" altLang="en-US" dirty="0"/>
              <a:t>，那么在</a:t>
            </a:r>
            <a:r>
              <a:rPr lang="en-US" altLang="zh-CN" dirty="0"/>
              <a:t>balance validation dataset</a:t>
            </a:r>
            <a:r>
              <a:rPr lang="zh-CN" altLang="en-US" dirty="0"/>
              <a:t>上的</a:t>
            </a:r>
            <a:r>
              <a:rPr lang="en-US" altLang="zh-CN" dirty="0">
                <a:solidFill>
                  <a:srgbClr val="FF0000"/>
                </a:solidFill>
              </a:rPr>
              <a:t>loss</a:t>
            </a:r>
            <a:r>
              <a:rPr lang="zh-CN" altLang="en-US" dirty="0">
                <a:solidFill>
                  <a:srgbClr val="FF0000"/>
                </a:solidFill>
              </a:rPr>
              <a:t>就应该降低</a:t>
            </a:r>
            <a:r>
              <a:rPr lang="zh-CN" altLang="en-US" dirty="0"/>
              <a:t>！</a:t>
            </a:r>
            <a:endParaRPr lang="en-US" altLang="zh-CN" dirty="0"/>
          </a:p>
        </p:txBody>
      </p:sp>
    </p:spTree>
    <p:extLst>
      <p:ext uri="{BB962C8B-B14F-4D97-AF65-F5344CB8AC3E}">
        <p14:creationId xmlns:p14="http://schemas.microsoft.com/office/powerpoint/2010/main" val="410493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DE574-C71B-79A6-33CB-58D9543E9CD5}"/>
              </a:ext>
            </a:extLst>
          </p:cNvPr>
          <p:cNvSpPr txBox="1"/>
          <p:nvPr/>
        </p:nvSpPr>
        <p:spPr>
          <a:xfrm>
            <a:off x="475219" y="495776"/>
            <a:ext cx="8411085" cy="923330"/>
          </a:xfrm>
          <a:prstGeom prst="rect">
            <a:avLst/>
          </a:prstGeom>
          <a:noFill/>
        </p:spPr>
        <p:txBody>
          <a:bodyPr wrap="square" rtlCol="0">
            <a:spAutoFit/>
          </a:bodyPr>
          <a:lstStyle/>
          <a:p>
            <a:r>
              <a:rPr lang="en-US" altLang="zh-CN" dirty="0"/>
              <a:t>Method</a:t>
            </a:r>
            <a:r>
              <a:rPr lang="zh-CN" altLang="en-US" dirty="0"/>
              <a:t>：</a:t>
            </a:r>
            <a:endParaRPr lang="en-US" altLang="zh-CN" dirty="0"/>
          </a:p>
          <a:p>
            <a:endParaRPr lang="en-US" altLang="zh-CN" dirty="0"/>
          </a:p>
          <a:p>
            <a:r>
              <a:rPr lang="en-US" altLang="zh-CN" dirty="0"/>
              <a:t>	1. Original ISDA and Meta Semantic Augmentation</a:t>
            </a:r>
          </a:p>
        </p:txBody>
      </p:sp>
      <p:pic>
        <p:nvPicPr>
          <p:cNvPr id="9" name="图片 8">
            <a:extLst>
              <a:ext uri="{FF2B5EF4-FFF2-40B4-BE49-F238E27FC236}">
                <a16:creationId xmlns:a16="http://schemas.microsoft.com/office/drawing/2014/main" id="{E3992FD9-7439-3EB0-7B39-E9B029442C02}"/>
              </a:ext>
            </a:extLst>
          </p:cNvPr>
          <p:cNvPicPr>
            <a:picLocks noChangeAspect="1"/>
          </p:cNvPicPr>
          <p:nvPr/>
        </p:nvPicPr>
        <p:blipFill>
          <a:blip r:embed="rId3"/>
          <a:stretch>
            <a:fillRect/>
          </a:stretch>
        </p:blipFill>
        <p:spPr>
          <a:xfrm>
            <a:off x="475219" y="2197480"/>
            <a:ext cx="5337347" cy="1584230"/>
          </a:xfrm>
          <a:prstGeom prst="rect">
            <a:avLst/>
          </a:prstGeom>
        </p:spPr>
      </p:pic>
      <p:sp>
        <p:nvSpPr>
          <p:cNvPr id="3" name="矩形 2">
            <a:extLst>
              <a:ext uri="{FF2B5EF4-FFF2-40B4-BE49-F238E27FC236}">
                <a16:creationId xmlns:a16="http://schemas.microsoft.com/office/drawing/2014/main" id="{89125CC4-6911-CDB0-910F-71916BA65210}"/>
              </a:ext>
            </a:extLst>
          </p:cNvPr>
          <p:cNvSpPr/>
          <p:nvPr/>
        </p:nvSpPr>
        <p:spPr>
          <a:xfrm>
            <a:off x="4236354" y="3303148"/>
            <a:ext cx="444407" cy="3693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DBEA0EF-0C69-BFD0-132C-16E8757206C6}"/>
              </a:ext>
            </a:extLst>
          </p:cNvPr>
          <p:cNvSpPr txBox="1"/>
          <p:nvPr/>
        </p:nvSpPr>
        <p:spPr>
          <a:xfrm>
            <a:off x="1224053" y="4518046"/>
            <a:ext cx="4123114" cy="369332"/>
          </a:xfrm>
          <a:prstGeom prst="rect">
            <a:avLst/>
          </a:prstGeom>
          <a:noFill/>
        </p:spPr>
        <p:txBody>
          <a:bodyPr wrap="square" rtlCol="0">
            <a:spAutoFit/>
          </a:bodyPr>
          <a:lstStyle/>
          <a:p>
            <a:r>
              <a:rPr lang="zh-CN" altLang="en-US" dirty="0"/>
              <a:t>对于少数类，协方差矩阵无法训练好</a:t>
            </a:r>
          </a:p>
        </p:txBody>
      </p:sp>
      <p:cxnSp>
        <p:nvCxnSpPr>
          <p:cNvPr id="13" name="直接箭头连接符 12">
            <a:extLst>
              <a:ext uri="{FF2B5EF4-FFF2-40B4-BE49-F238E27FC236}">
                <a16:creationId xmlns:a16="http://schemas.microsoft.com/office/drawing/2014/main" id="{3E93ED57-9954-3EFC-0D8E-EDD4BE10F424}"/>
              </a:ext>
            </a:extLst>
          </p:cNvPr>
          <p:cNvCxnSpPr>
            <a:cxnSpLocks/>
            <a:stCxn id="5" idx="0"/>
            <a:endCxn id="3" idx="2"/>
          </p:cNvCxnSpPr>
          <p:nvPr/>
        </p:nvCxnSpPr>
        <p:spPr>
          <a:xfrm flipV="1">
            <a:off x="3285610" y="3672480"/>
            <a:ext cx="1172948" cy="8455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8" name="图片 17">
            <a:extLst>
              <a:ext uri="{FF2B5EF4-FFF2-40B4-BE49-F238E27FC236}">
                <a16:creationId xmlns:a16="http://schemas.microsoft.com/office/drawing/2014/main" id="{4B9BF746-013B-D424-B56D-B9449DE7BF48}"/>
              </a:ext>
            </a:extLst>
          </p:cNvPr>
          <p:cNvPicPr>
            <a:picLocks noChangeAspect="1"/>
          </p:cNvPicPr>
          <p:nvPr/>
        </p:nvPicPr>
        <p:blipFill>
          <a:blip r:embed="rId4"/>
          <a:stretch>
            <a:fillRect/>
          </a:stretch>
        </p:blipFill>
        <p:spPr>
          <a:xfrm>
            <a:off x="6633324" y="11430"/>
            <a:ext cx="5558675" cy="1243792"/>
          </a:xfrm>
          <a:prstGeom prst="rect">
            <a:avLst/>
          </a:prstGeom>
        </p:spPr>
      </p:pic>
      <p:cxnSp>
        <p:nvCxnSpPr>
          <p:cNvPr id="24" name="直接连接符 23">
            <a:extLst>
              <a:ext uri="{FF2B5EF4-FFF2-40B4-BE49-F238E27FC236}">
                <a16:creationId xmlns:a16="http://schemas.microsoft.com/office/drawing/2014/main" id="{E3F5EF10-413B-4A97-E1EE-54CF1FAB8D33}"/>
              </a:ext>
            </a:extLst>
          </p:cNvPr>
          <p:cNvCxnSpPr>
            <a:cxnSpLocks/>
          </p:cNvCxnSpPr>
          <p:nvPr/>
        </p:nvCxnSpPr>
        <p:spPr>
          <a:xfrm>
            <a:off x="6096000" y="1419106"/>
            <a:ext cx="0" cy="5438894"/>
          </a:xfrm>
          <a:prstGeom prst="line">
            <a:avLst/>
          </a:prstGeom>
          <a:ln/>
        </p:spPr>
        <p:style>
          <a:lnRef idx="3">
            <a:schemeClr val="dk1"/>
          </a:lnRef>
          <a:fillRef idx="0">
            <a:schemeClr val="dk1"/>
          </a:fillRef>
          <a:effectRef idx="2">
            <a:schemeClr val="dk1"/>
          </a:effectRef>
          <a:fontRef idx="minor">
            <a:schemeClr val="tx1"/>
          </a:fontRef>
        </p:style>
      </p:cxnSp>
      <p:pic>
        <p:nvPicPr>
          <p:cNvPr id="27" name="图片 26">
            <a:extLst>
              <a:ext uri="{FF2B5EF4-FFF2-40B4-BE49-F238E27FC236}">
                <a16:creationId xmlns:a16="http://schemas.microsoft.com/office/drawing/2014/main" id="{DB46F9B8-6C8D-5AA2-0426-32CFC4D13315}"/>
              </a:ext>
            </a:extLst>
          </p:cNvPr>
          <p:cNvPicPr>
            <a:picLocks noChangeAspect="1"/>
          </p:cNvPicPr>
          <p:nvPr/>
        </p:nvPicPr>
        <p:blipFill>
          <a:blip r:embed="rId5"/>
          <a:stretch>
            <a:fillRect/>
          </a:stretch>
        </p:blipFill>
        <p:spPr>
          <a:xfrm>
            <a:off x="6158415" y="1776778"/>
            <a:ext cx="5558366" cy="841404"/>
          </a:xfrm>
          <a:prstGeom prst="rect">
            <a:avLst/>
          </a:prstGeom>
        </p:spPr>
      </p:pic>
      <p:pic>
        <p:nvPicPr>
          <p:cNvPr id="28" name="图片 27">
            <a:extLst>
              <a:ext uri="{FF2B5EF4-FFF2-40B4-BE49-F238E27FC236}">
                <a16:creationId xmlns:a16="http://schemas.microsoft.com/office/drawing/2014/main" id="{C1F01D73-6B4B-3CB1-5E41-F6F42D366765}"/>
              </a:ext>
            </a:extLst>
          </p:cNvPr>
          <p:cNvPicPr>
            <a:picLocks noChangeAspect="1"/>
          </p:cNvPicPr>
          <p:nvPr/>
        </p:nvPicPr>
        <p:blipFill>
          <a:blip r:embed="rId6"/>
          <a:stretch>
            <a:fillRect/>
          </a:stretch>
        </p:blipFill>
        <p:spPr>
          <a:xfrm>
            <a:off x="6749656" y="3672480"/>
            <a:ext cx="4904710" cy="764261"/>
          </a:xfrm>
          <a:prstGeom prst="rect">
            <a:avLst/>
          </a:prstGeom>
        </p:spPr>
      </p:pic>
      <p:sp>
        <p:nvSpPr>
          <p:cNvPr id="29" name="矩形 28">
            <a:extLst>
              <a:ext uri="{FF2B5EF4-FFF2-40B4-BE49-F238E27FC236}">
                <a16:creationId xmlns:a16="http://schemas.microsoft.com/office/drawing/2014/main" id="{EF0390D9-20AF-F9D5-95EA-AE00BF7C39BE}"/>
              </a:ext>
            </a:extLst>
          </p:cNvPr>
          <p:cNvSpPr/>
          <p:nvPr/>
        </p:nvSpPr>
        <p:spPr>
          <a:xfrm>
            <a:off x="8775202" y="2066557"/>
            <a:ext cx="222204" cy="444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E418A56B-B3A6-D8DC-1018-78B389F34CB8}"/>
              </a:ext>
            </a:extLst>
          </p:cNvPr>
          <p:cNvSpPr txBox="1"/>
          <p:nvPr/>
        </p:nvSpPr>
        <p:spPr>
          <a:xfrm>
            <a:off x="7941423" y="1410737"/>
            <a:ext cx="4123114" cy="369332"/>
          </a:xfrm>
          <a:prstGeom prst="rect">
            <a:avLst/>
          </a:prstGeom>
          <a:noFill/>
        </p:spPr>
        <p:txBody>
          <a:bodyPr wrap="square" rtlCol="0">
            <a:spAutoFit/>
          </a:bodyPr>
          <a:lstStyle/>
          <a:p>
            <a:r>
              <a:rPr lang="zh-CN" altLang="en-US" dirty="0"/>
              <a:t>为每个类赋予一个权重</a:t>
            </a:r>
          </a:p>
        </p:txBody>
      </p:sp>
      <p:cxnSp>
        <p:nvCxnSpPr>
          <p:cNvPr id="31" name="直接箭头连接符 30">
            <a:extLst>
              <a:ext uri="{FF2B5EF4-FFF2-40B4-BE49-F238E27FC236}">
                <a16:creationId xmlns:a16="http://schemas.microsoft.com/office/drawing/2014/main" id="{129033DE-A144-470B-D7B6-60510B8FDD61}"/>
              </a:ext>
            </a:extLst>
          </p:cNvPr>
          <p:cNvCxnSpPr>
            <a:cxnSpLocks/>
          </p:cNvCxnSpPr>
          <p:nvPr/>
        </p:nvCxnSpPr>
        <p:spPr>
          <a:xfrm flipH="1">
            <a:off x="8886304" y="1777167"/>
            <a:ext cx="390700" cy="3269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a16="http://schemas.microsoft.com/office/drawing/2014/main" id="{0A2B4A89-63FB-9406-37C7-33C8350E5B02}"/>
              </a:ext>
            </a:extLst>
          </p:cNvPr>
          <p:cNvCxnSpPr>
            <a:cxnSpLocks/>
            <a:stCxn id="27" idx="2"/>
          </p:cNvCxnSpPr>
          <p:nvPr/>
        </p:nvCxnSpPr>
        <p:spPr>
          <a:xfrm>
            <a:off x="8937598" y="2618182"/>
            <a:ext cx="0" cy="11635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文本框 35">
            <a:extLst>
              <a:ext uri="{FF2B5EF4-FFF2-40B4-BE49-F238E27FC236}">
                <a16:creationId xmlns:a16="http://schemas.microsoft.com/office/drawing/2014/main" id="{EA858A97-E834-3F5B-FDF4-D2830B7BF3B6}"/>
              </a:ext>
            </a:extLst>
          </p:cNvPr>
          <p:cNvSpPr txBox="1"/>
          <p:nvPr/>
        </p:nvSpPr>
        <p:spPr>
          <a:xfrm>
            <a:off x="9051862" y="2618182"/>
            <a:ext cx="3012675" cy="1200329"/>
          </a:xfrm>
          <a:prstGeom prst="rect">
            <a:avLst/>
          </a:prstGeom>
          <a:noFill/>
        </p:spPr>
        <p:txBody>
          <a:bodyPr wrap="square" rtlCol="0">
            <a:spAutoFit/>
          </a:bodyPr>
          <a:lstStyle/>
          <a:p>
            <a:r>
              <a:rPr lang="zh-CN" altLang="en-US" dirty="0">
                <a:solidFill>
                  <a:srgbClr val="FF0000"/>
                </a:solidFill>
              </a:rPr>
              <a:t>假设</a:t>
            </a:r>
            <a:r>
              <a:rPr lang="zh-CN" altLang="en-US" dirty="0"/>
              <a:t>得到了这个</a:t>
            </a:r>
            <a:r>
              <a:rPr lang="zh-CN" altLang="en-US" dirty="0">
                <a:solidFill>
                  <a:srgbClr val="FF0000"/>
                </a:solidFill>
              </a:rPr>
              <a:t>最优的协方差矩阵</a:t>
            </a:r>
            <a:r>
              <a:rPr lang="zh-CN" altLang="en-US" dirty="0"/>
              <a:t>，那么</a:t>
            </a:r>
            <a:r>
              <a:rPr lang="en-US" altLang="zh-CN" dirty="0"/>
              <a:t>balance validation</a:t>
            </a:r>
            <a:r>
              <a:rPr lang="zh-CN" altLang="en-US" dirty="0"/>
              <a:t>上的</a:t>
            </a:r>
            <a:r>
              <a:rPr lang="zh-CN" altLang="en-US" dirty="0">
                <a:solidFill>
                  <a:srgbClr val="FF0000"/>
                </a:solidFill>
              </a:rPr>
              <a:t>分类</a:t>
            </a:r>
            <a:r>
              <a:rPr lang="en-US" altLang="zh-CN" dirty="0">
                <a:solidFill>
                  <a:srgbClr val="FF0000"/>
                </a:solidFill>
              </a:rPr>
              <a:t>loss</a:t>
            </a:r>
            <a:r>
              <a:rPr lang="zh-CN" altLang="en-US" dirty="0">
                <a:solidFill>
                  <a:srgbClr val="FF0000"/>
                </a:solidFill>
              </a:rPr>
              <a:t>就应该下降</a:t>
            </a:r>
          </a:p>
        </p:txBody>
      </p:sp>
      <p:cxnSp>
        <p:nvCxnSpPr>
          <p:cNvPr id="38" name="直接箭头连接符 37">
            <a:extLst>
              <a:ext uri="{FF2B5EF4-FFF2-40B4-BE49-F238E27FC236}">
                <a16:creationId xmlns:a16="http://schemas.microsoft.com/office/drawing/2014/main" id="{7EBA3C6D-B813-A4A0-E416-0B0CD4E85DB0}"/>
              </a:ext>
            </a:extLst>
          </p:cNvPr>
          <p:cNvCxnSpPr>
            <a:cxnSpLocks/>
          </p:cNvCxnSpPr>
          <p:nvPr/>
        </p:nvCxnSpPr>
        <p:spPr>
          <a:xfrm flipV="1">
            <a:off x="6633324" y="4763193"/>
            <a:ext cx="0" cy="8312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矩形 39">
            <a:extLst>
              <a:ext uri="{FF2B5EF4-FFF2-40B4-BE49-F238E27FC236}">
                <a16:creationId xmlns:a16="http://schemas.microsoft.com/office/drawing/2014/main" id="{346D6A1A-A928-6705-DB0B-F09122ACD9C1}"/>
              </a:ext>
            </a:extLst>
          </p:cNvPr>
          <p:cNvSpPr/>
          <p:nvPr/>
        </p:nvSpPr>
        <p:spPr>
          <a:xfrm>
            <a:off x="6633324" y="1776778"/>
            <a:ext cx="5361939" cy="2870037"/>
          </a:xfrm>
          <a:prstGeom prst="rect">
            <a:avLst/>
          </a:prstGeom>
          <a:solidFill>
            <a:srgbClr val="9DB85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9DCF0B33-DA8C-C029-E64E-10785E6B3AEA}"/>
              </a:ext>
            </a:extLst>
          </p:cNvPr>
          <p:cNvSpPr txBox="1"/>
          <p:nvPr/>
        </p:nvSpPr>
        <p:spPr>
          <a:xfrm>
            <a:off x="6749655" y="5594465"/>
            <a:ext cx="5145857" cy="646331"/>
          </a:xfrm>
          <a:prstGeom prst="rect">
            <a:avLst/>
          </a:prstGeom>
          <a:noFill/>
        </p:spPr>
        <p:txBody>
          <a:bodyPr wrap="square" rtlCol="0">
            <a:spAutoFit/>
          </a:bodyPr>
          <a:lstStyle/>
          <a:p>
            <a:r>
              <a:rPr lang="zh-CN" altLang="en-US" dirty="0"/>
              <a:t>可以看得出，需要进行迭代训练，无法通过一次性的梯度下降计算完成两个优化目标！</a:t>
            </a:r>
          </a:p>
        </p:txBody>
      </p:sp>
    </p:spTree>
    <p:extLst>
      <p:ext uri="{BB962C8B-B14F-4D97-AF65-F5344CB8AC3E}">
        <p14:creationId xmlns:p14="http://schemas.microsoft.com/office/powerpoint/2010/main" val="138196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F0CF8CA-C328-8793-E3B6-DAA36371A893}"/>
              </a:ext>
            </a:extLst>
          </p:cNvPr>
          <p:cNvPicPr>
            <a:picLocks noChangeAspect="1"/>
          </p:cNvPicPr>
          <p:nvPr/>
        </p:nvPicPr>
        <p:blipFill>
          <a:blip r:embed="rId3"/>
          <a:stretch>
            <a:fillRect/>
          </a:stretch>
        </p:blipFill>
        <p:spPr>
          <a:xfrm>
            <a:off x="6117844" y="1245723"/>
            <a:ext cx="5276456" cy="5032707"/>
          </a:xfrm>
          <a:prstGeom prst="rect">
            <a:avLst/>
          </a:prstGeom>
        </p:spPr>
      </p:pic>
      <p:sp>
        <p:nvSpPr>
          <p:cNvPr id="4" name="文本框 3">
            <a:extLst>
              <a:ext uri="{FF2B5EF4-FFF2-40B4-BE49-F238E27FC236}">
                <a16:creationId xmlns:a16="http://schemas.microsoft.com/office/drawing/2014/main" id="{E19DE574-C71B-79A6-33CB-58D9543E9CD5}"/>
              </a:ext>
            </a:extLst>
          </p:cNvPr>
          <p:cNvSpPr txBox="1"/>
          <p:nvPr/>
        </p:nvSpPr>
        <p:spPr>
          <a:xfrm>
            <a:off x="475219" y="495776"/>
            <a:ext cx="8411085" cy="923330"/>
          </a:xfrm>
          <a:prstGeom prst="rect">
            <a:avLst/>
          </a:prstGeom>
          <a:noFill/>
        </p:spPr>
        <p:txBody>
          <a:bodyPr wrap="square" rtlCol="0">
            <a:spAutoFit/>
          </a:bodyPr>
          <a:lstStyle/>
          <a:p>
            <a:r>
              <a:rPr lang="en-US" altLang="zh-CN" dirty="0"/>
              <a:t>Method</a:t>
            </a:r>
            <a:r>
              <a:rPr lang="zh-CN" altLang="en-US" dirty="0"/>
              <a:t>：</a:t>
            </a:r>
            <a:endParaRPr lang="en-US" altLang="zh-CN" dirty="0"/>
          </a:p>
          <a:p>
            <a:endParaRPr lang="en-US" altLang="zh-CN" dirty="0"/>
          </a:p>
          <a:p>
            <a:r>
              <a:rPr lang="en-US" altLang="zh-CN" dirty="0"/>
              <a:t>	2. Online approximation</a:t>
            </a:r>
          </a:p>
        </p:txBody>
      </p:sp>
      <p:pic>
        <p:nvPicPr>
          <p:cNvPr id="18" name="图片 17">
            <a:extLst>
              <a:ext uri="{FF2B5EF4-FFF2-40B4-BE49-F238E27FC236}">
                <a16:creationId xmlns:a16="http://schemas.microsoft.com/office/drawing/2014/main" id="{4B9BF746-013B-D424-B56D-B9449DE7BF48}"/>
              </a:ext>
            </a:extLst>
          </p:cNvPr>
          <p:cNvPicPr>
            <a:picLocks noChangeAspect="1"/>
          </p:cNvPicPr>
          <p:nvPr/>
        </p:nvPicPr>
        <p:blipFill>
          <a:blip r:embed="rId4"/>
          <a:stretch>
            <a:fillRect/>
          </a:stretch>
        </p:blipFill>
        <p:spPr>
          <a:xfrm>
            <a:off x="6633324" y="11430"/>
            <a:ext cx="5558675" cy="1243792"/>
          </a:xfrm>
          <a:prstGeom prst="rect">
            <a:avLst/>
          </a:prstGeom>
        </p:spPr>
      </p:pic>
      <p:cxnSp>
        <p:nvCxnSpPr>
          <p:cNvPr id="24" name="直接连接符 23">
            <a:extLst>
              <a:ext uri="{FF2B5EF4-FFF2-40B4-BE49-F238E27FC236}">
                <a16:creationId xmlns:a16="http://schemas.microsoft.com/office/drawing/2014/main" id="{E3F5EF10-413B-4A97-E1EE-54CF1FAB8D33}"/>
              </a:ext>
            </a:extLst>
          </p:cNvPr>
          <p:cNvCxnSpPr>
            <a:cxnSpLocks/>
          </p:cNvCxnSpPr>
          <p:nvPr/>
        </p:nvCxnSpPr>
        <p:spPr>
          <a:xfrm>
            <a:off x="6096000" y="1419106"/>
            <a:ext cx="0" cy="5438894"/>
          </a:xfrm>
          <a:prstGeom prst="line">
            <a:avLst/>
          </a:prstGeom>
          <a:ln/>
        </p:spPr>
        <p:style>
          <a:lnRef idx="3">
            <a:schemeClr val="dk1"/>
          </a:lnRef>
          <a:fillRef idx="0">
            <a:schemeClr val="dk1"/>
          </a:fillRef>
          <a:effectRef idx="2">
            <a:schemeClr val="dk1"/>
          </a:effectRef>
          <a:fontRef idx="minor">
            <a:schemeClr val="tx1"/>
          </a:fontRef>
        </p:style>
      </p:cxnSp>
      <p:pic>
        <p:nvPicPr>
          <p:cNvPr id="25" name="图片 24">
            <a:extLst>
              <a:ext uri="{FF2B5EF4-FFF2-40B4-BE49-F238E27FC236}">
                <a16:creationId xmlns:a16="http://schemas.microsoft.com/office/drawing/2014/main" id="{45933AE5-84DE-1901-5CBE-763C58A1B0E7}"/>
              </a:ext>
            </a:extLst>
          </p:cNvPr>
          <p:cNvPicPr>
            <a:picLocks noChangeAspect="1"/>
          </p:cNvPicPr>
          <p:nvPr/>
        </p:nvPicPr>
        <p:blipFill>
          <a:blip r:embed="rId5"/>
          <a:stretch>
            <a:fillRect/>
          </a:stretch>
        </p:blipFill>
        <p:spPr>
          <a:xfrm>
            <a:off x="382153" y="1804470"/>
            <a:ext cx="5178050" cy="985526"/>
          </a:xfrm>
          <a:prstGeom prst="rect">
            <a:avLst/>
          </a:prstGeom>
        </p:spPr>
      </p:pic>
      <p:pic>
        <p:nvPicPr>
          <p:cNvPr id="26" name="图片 25">
            <a:extLst>
              <a:ext uri="{FF2B5EF4-FFF2-40B4-BE49-F238E27FC236}">
                <a16:creationId xmlns:a16="http://schemas.microsoft.com/office/drawing/2014/main" id="{03395D12-E81B-CBE3-1F1F-33B1C8CDEDC3}"/>
              </a:ext>
            </a:extLst>
          </p:cNvPr>
          <p:cNvPicPr>
            <a:picLocks noChangeAspect="1"/>
          </p:cNvPicPr>
          <p:nvPr/>
        </p:nvPicPr>
        <p:blipFill>
          <a:blip r:embed="rId6"/>
          <a:stretch>
            <a:fillRect/>
          </a:stretch>
        </p:blipFill>
        <p:spPr>
          <a:xfrm>
            <a:off x="382153" y="2961658"/>
            <a:ext cx="5262187" cy="2212693"/>
          </a:xfrm>
          <a:prstGeom prst="rect">
            <a:avLst/>
          </a:prstGeom>
        </p:spPr>
      </p:pic>
      <p:sp>
        <p:nvSpPr>
          <p:cNvPr id="32" name="文本框 31">
            <a:extLst>
              <a:ext uri="{FF2B5EF4-FFF2-40B4-BE49-F238E27FC236}">
                <a16:creationId xmlns:a16="http://schemas.microsoft.com/office/drawing/2014/main" id="{8663BD7C-08E8-0C73-EBF2-69689ABF50C5}"/>
              </a:ext>
            </a:extLst>
          </p:cNvPr>
          <p:cNvSpPr txBox="1"/>
          <p:nvPr/>
        </p:nvSpPr>
        <p:spPr>
          <a:xfrm>
            <a:off x="427881" y="5657704"/>
            <a:ext cx="5145857" cy="646331"/>
          </a:xfrm>
          <a:prstGeom prst="rect">
            <a:avLst/>
          </a:prstGeom>
          <a:noFill/>
        </p:spPr>
        <p:txBody>
          <a:bodyPr wrap="square" rtlCol="0">
            <a:spAutoFit/>
          </a:bodyPr>
          <a:lstStyle/>
          <a:p>
            <a:r>
              <a:rPr lang="zh-CN" altLang="en-US" dirty="0"/>
              <a:t>具体来做的时候很简单，分两次进行求导和更新即可。</a:t>
            </a:r>
          </a:p>
        </p:txBody>
      </p:sp>
      <p:sp>
        <p:nvSpPr>
          <p:cNvPr id="8" name="矩形 7">
            <a:extLst>
              <a:ext uri="{FF2B5EF4-FFF2-40B4-BE49-F238E27FC236}">
                <a16:creationId xmlns:a16="http://schemas.microsoft.com/office/drawing/2014/main" id="{5E55E709-6499-D77F-BA5A-1B7EE6932109}"/>
              </a:ext>
            </a:extLst>
          </p:cNvPr>
          <p:cNvSpPr/>
          <p:nvPr/>
        </p:nvSpPr>
        <p:spPr>
          <a:xfrm>
            <a:off x="6180137" y="3481863"/>
            <a:ext cx="4493405" cy="27028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C470433E-021E-9BF9-4B1F-B79D77491F44}"/>
              </a:ext>
            </a:extLst>
          </p:cNvPr>
          <p:cNvSpPr/>
          <p:nvPr/>
        </p:nvSpPr>
        <p:spPr>
          <a:xfrm>
            <a:off x="6166602" y="2414848"/>
            <a:ext cx="4506940" cy="101415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42C5125-35CD-3311-E4E5-124A774BE1A1}"/>
              </a:ext>
            </a:extLst>
          </p:cNvPr>
          <p:cNvSpPr txBox="1"/>
          <p:nvPr/>
        </p:nvSpPr>
        <p:spPr>
          <a:xfrm>
            <a:off x="10906297" y="1419106"/>
            <a:ext cx="1155469" cy="2031325"/>
          </a:xfrm>
          <a:prstGeom prst="rect">
            <a:avLst/>
          </a:prstGeom>
          <a:noFill/>
        </p:spPr>
        <p:txBody>
          <a:bodyPr wrap="square" rtlCol="0">
            <a:spAutoFit/>
          </a:bodyPr>
          <a:lstStyle/>
          <a:p>
            <a:r>
              <a:rPr lang="zh-CN" altLang="en-US" dirty="0"/>
              <a:t>先用不平衡训练集训练</a:t>
            </a:r>
            <a:r>
              <a:rPr lang="zh-CN" altLang="en-US" dirty="0">
                <a:solidFill>
                  <a:srgbClr val="FF0000"/>
                </a:solidFill>
              </a:rPr>
              <a:t>一定</a:t>
            </a:r>
            <a:r>
              <a:rPr lang="en-US" altLang="zh-CN" dirty="0">
                <a:solidFill>
                  <a:srgbClr val="FF0000"/>
                </a:solidFill>
              </a:rPr>
              <a:t>epoch</a:t>
            </a:r>
            <a:r>
              <a:rPr lang="zh-CN" altLang="en-US" dirty="0"/>
              <a:t>的模型，此时和</a:t>
            </a:r>
            <a:r>
              <a:rPr lang="zh-CN" altLang="en-US" dirty="0">
                <a:solidFill>
                  <a:srgbClr val="FF0000"/>
                </a:solidFill>
              </a:rPr>
              <a:t>特征强化无关</a:t>
            </a:r>
          </a:p>
        </p:txBody>
      </p:sp>
      <p:sp>
        <p:nvSpPr>
          <p:cNvPr id="34" name="文本框 33">
            <a:extLst>
              <a:ext uri="{FF2B5EF4-FFF2-40B4-BE49-F238E27FC236}">
                <a16:creationId xmlns:a16="http://schemas.microsoft.com/office/drawing/2014/main" id="{491CBF74-1C91-C78C-3EBF-3C1103B33AE2}"/>
              </a:ext>
            </a:extLst>
          </p:cNvPr>
          <p:cNvSpPr txBox="1"/>
          <p:nvPr/>
        </p:nvSpPr>
        <p:spPr>
          <a:xfrm>
            <a:off x="10907352" y="3903378"/>
            <a:ext cx="1155469" cy="1754326"/>
          </a:xfrm>
          <a:prstGeom prst="rect">
            <a:avLst/>
          </a:prstGeom>
          <a:noFill/>
        </p:spPr>
        <p:txBody>
          <a:bodyPr wrap="square" rtlCol="0">
            <a:spAutoFit/>
          </a:bodyPr>
          <a:lstStyle/>
          <a:p>
            <a:r>
              <a:rPr lang="zh-CN" altLang="en-US" dirty="0">
                <a:solidFill>
                  <a:srgbClr val="FF0000"/>
                </a:solidFill>
              </a:rPr>
              <a:t>正式</a:t>
            </a:r>
            <a:r>
              <a:rPr lang="zh-CN" altLang="en-US" dirty="0"/>
              <a:t>进入到模型和特征强化</a:t>
            </a:r>
            <a:r>
              <a:rPr lang="zh-CN" altLang="en-US" dirty="0">
                <a:solidFill>
                  <a:srgbClr val="FF0000"/>
                </a:solidFill>
              </a:rPr>
              <a:t>两个</a:t>
            </a:r>
            <a:r>
              <a:rPr lang="en-US" altLang="zh-CN" dirty="0">
                <a:solidFill>
                  <a:srgbClr val="FF0000"/>
                </a:solidFill>
              </a:rPr>
              <a:t>loss</a:t>
            </a:r>
            <a:r>
              <a:rPr lang="zh-CN" altLang="en-US" dirty="0">
                <a:solidFill>
                  <a:srgbClr val="FF0000"/>
                </a:solidFill>
              </a:rPr>
              <a:t>的迭代</a:t>
            </a:r>
            <a:r>
              <a:rPr lang="zh-CN" altLang="en-US" dirty="0"/>
              <a:t>更新中</a:t>
            </a:r>
            <a:endParaRPr lang="zh-CN" altLang="en-US" dirty="0">
              <a:solidFill>
                <a:srgbClr val="FF0000"/>
              </a:solidFill>
            </a:endParaRPr>
          </a:p>
        </p:txBody>
      </p:sp>
    </p:spTree>
    <p:extLst>
      <p:ext uri="{BB962C8B-B14F-4D97-AF65-F5344CB8AC3E}">
        <p14:creationId xmlns:p14="http://schemas.microsoft.com/office/powerpoint/2010/main" val="248992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DE574-C71B-79A6-33CB-58D9543E9CD5}"/>
              </a:ext>
            </a:extLst>
          </p:cNvPr>
          <p:cNvSpPr txBox="1"/>
          <p:nvPr/>
        </p:nvSpPr>
        <p:spPr>
          <a:xfrm>
            <a:off x="475219" y="495776"/>
            <a:ext cx="8411085" cy="369332"/>
          </a:xfrm>
          <a:prstGeom prst="rect">
            <a:avLst/>
          </a:prstGeom>
          <a:noFill/>
        </p:spPr>
        <p:txBody>
          <a:bodyPr wrap="square" rtlCol="0">
            <a:spAutoFit/>
          </a:bodyPr>
          <a:lstStyle/>
          <a:p>
            <a:r>
              <a:rPr lang="en-US" altLang="zh-CN" dirty="0"/>
              <a:t>Discussion</a:t>
            </a:r>
          </a:p>
        </p:txBody>
      </p:sp>
      <p:pic>
        <p:nvPicPr>
          <p:cNvPr id="2" name="图片 1">
            <a:extLst>
              <a:ext uri="{FF2B5EF4-FFF2-40B4-BE49-F238E27FC236}">
                <a16:creationId xmlns:a16="http://schemas.microsoft.com/office/drawing/2014/main" id="{68D92358-016A-8D40-F2A0-AE5ECCF8511D}"/>
              </a:ext>
            </a:extLst>
          </p:cNvPr>
          <p:cNvPicPr>
            <a:picLocks noChangeAspect="1"/>
          </p:cNvPicPr>
          <p:nvPr/>
        </p:nvPicPr>
        <p:blipFill>
          <a:blip r:embed="rId3"/>
          <a:stretch>
            <a:fillRect/>
          </a:stretch>
        </p:blipFill>
        <p:spPr>
          <a:xfrm>
            <a:off x="616787" y="951981"/>
            <a:ext cx="4524375" cy="781050"/>
          </a:xfrm>
          <a:prstGeom prst="rect">
            <a:avLst/>
          </a:prstGeom>
        </p:spPr>
      </p:pic>
      <p:pic>
        <p:nvPicPr>
          <p:cNvPr id="5" name="图片 4">
            <a:extLst>
              <a:ext uri="{FF2B5EF4-FFF2-40B4-BE49-F238E27FC236}">
                <a16:creationId xmlns:a16="http://schemas.microsoft.com/office/drawing/2014/main" id="{D8752699-E35E-FF1F-7272-8799E4D9AA9C}"/>
              </a:ext>
            </a:extLst>
          </p:cNvPr>
          <p:cNvPicPr>
            <a:picLocks noChangeAspect="1"/>
          </p:cNvPicPr>
          <p:nvPr/>
        </p:nvPicPr>
        <p:blipFill>
          <a:blip r:embed="rId4"/>
          <a:stretch>
            <a:fillRect/>
          </a:stretch>
        </p:blipFill>
        <p:spPr>
          <a:xfrm>
            <a:off x="5141162" y="1013026"/>
            <a:ext cx="6486525" cy="4981575"/>
          </a:xfrm>
          <a:prstGeom prst="rect">
            <a:avLst/>
          </a:prstGeom>
        </p:spPr>
      </p:pic>
      <p:pic>
        <p:nvPicPr>
          <p:cNvPr id="6" name="图片 5">
            <a:extLst>
              <a:ext uri="{FF2B5EF4-FFF2-40B4-BE49-F238E27FC236}">
                <a16:creationId xmlns:a16="http://schemas.microsoft.com/office/drawing/2014/main" id="{B6ABF07C-95D3-E84C-E52F-162B49DF23D2}"/>
              </a:ext>
            </a:extLst>
          </p:cNvPr>
          <p:cNvPicPr>
            <a:picLocks noChangeAspect="1"/>
          </p:cNvPicPr>
          <p:nvPr/>
        </p:nvPicPr>
        <p:blipFill>
          <a:blip r:embed="rId5"/>
          <a:stretch>
            <a:fillRect/>
          </a:stretch>
        </p:blipFill>
        <p:spPr>
          <a:xfrm>
            <a:off x="391674" y="2507587"/>
            <a:ext cx="4749488" cy="2482214"/>
          </a:xfrm>
          <a:prstGeom prst="rect">
            <a:avLst/>
          </a:prstGeom>
        </p:spPr>
      </p:pic>
    </p:spTree>
    <p:extLst>
      <p:ext uri="{BB962C8B-B14F-4D97-AF65-F5344CB8AC3E}">
        <p14:creationId xmlns:p14="http://schemas.microsoft.com/office/powerpoint/2010/main" val="1111371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19DE574-C71B-79A6-33CB-58D9543E9CD5}"/>
              </a:ext>
            </a:extLst>
          </p:cNvPr>
          <p:cNvSpPr txBox="1"/>
          <p:nvPr/>
        </p:nvSpPr>
        <p:spPr>
          <a:xfrm>
            <a:off x="475219" y="495776"/>
            <a:ext cx="11029596" cy="923330"/>
          </a:xfrm>
          <a:prstGeom prst="rect">
            <a:avLst/>
          </a:prstGeom>
          <a:noFill/>
        </p:spPr>
        <p:txBody>
          <a:bodyPr wrap="square" rtlCol="0">
            <a:spAutoFit/>
          </a:bodyPr>
          <a:lstStyle/>
          <a:p>
            <a:r>
              <a:rPr lang="en-US" altLang="zh-CN" dirty="0"/>
              <a:t>Experiment</a:t>
            </a:r>
          </a:p>
          <a:p>
            <a:endParaRPr lang="en-US" altLang="zh-CN" dirty="0"/>
          </a:p>
          <a:p>
            <a:r>
              <a:rPr lang="en-US" altLang="zh-CN" dirty="0"/>
              <a:t>	Dataset: CIFAR-LT-10, CIFAR-LT-100, ImageNet-LT, </a:t>
            </a:r>
            <a:r>
              <a:rPr lang="en-US" altLang="zh-CN" dirty="0" err="1"/>
              <a:t>iNaturalist</a:t>
            </a:r>
            <a:r>
              <a:rPr lang="en-US" altLang="zh-CN" dirty="0"/>
              <a:t> 2017 and </a:t>
            </a:r>
            <a:r>
              <a:rPr lang="en-US" altLang="zh-CN" dirty="0" err="1"/>
              <a:t>iNaturalist</a:t>
            </a:r>
            <a:r>
              <a:rPr lang="en-US" altLang="zh-CN" dirty="0"/>
              <a:t> 2018</a:t>
            </a:r>
          </a:p>
        </p:txBody>
      </p:sp>
      <p:pic>
        <p:nvPicPr>
          <p:cNvPr id="3" name="图片 2">
            <a:extLst>
              <a:ext uri="{FF2B5EF4-FFF2-40B4-BE49-F238E27FC236}">
                <a16:creationId xmlns:a16="http://schemas.microsoft.com/office/drawing/2014/main" id="{5C60E5B8-5637-11E2-BF7A-DCD47FEB11FD}"/>
              </a:ext>
            </a:extLst>
          </p:cNvPr>
          <p:cNvPicPr>
            <a:picLocks noChangeAspect="1"/>
          </p:cNvPicPr>
          <p:nvPr/>
        </p:nvPicPr>
        <p:blipFill>
          <a:blip r:embed="rId3"/>
          <a:stretch>
            <a:fillRect/>
          </a:stretch>
        </p:blipFill>
        <p:spPr>
          <a:xfrm>
            <a:off x="822960" y="1586272"/>
            <a:ext cx="10839796" cy="5271728"/>
          </a:xfrm>
          <a:prstGeom prst="rect">
            <a:avLst/>
          </a:prstGeom>
        </p:spPr>
      </p:pic>
    </p:spTree>
    <p:extLst>
      <p:ext uri="{BB962C8B-B14F-4D97-AF65-F5344CB8AC3E}">
        <p14:creationId xmlns:p14="http://schemas.microsoft.com/office/powerpoint/2010/main" val="13160599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1696</Words>
  <Application>Microsoft Macintosh PowerPoint</Application>
  <PresentationFormat>宽屏</PresentationFormat>
  <Paragraphs>191</Paragraphs>
  <Slides>31</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-apple-system</vt:lpstr>
      <vt:lpstr>等线</vt:lpstr>
      <vt:lpstr>等线 Light</vt:lpstr>
      <vt:lpstr>NimbusRomNo9L-Regu</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卓</dc:creator>
  <cp:lastModifiedBy>Zhuo Li (SSE, 221019088)</cp:lastModifiedBy>
  <cp:revision>149</cp:revision>
  <dcterms:created xsi:type="dcterms:W3CDTF">2022-05-26T07:55:09Z</dcterms:created>
  <dcterms:modified xsi:type="dcterms:W3CDTF">2023-03-31T02:50:16Z</dcterms:modified>
</cp:coreProperties>
</file>