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1" r:id="rId13"/>
    <p:sldId id="269" r:id="rId14"/>
    <p:sldId id="270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80" r:id="rId23"/>
    <p:sldId id="281" r:id="rId24"/>
    <p:sldId id="27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5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913E-E535-440B-A1C1-DBF1A5020E7C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51F9-E2FE-4729-BA1D-D1F6F97AD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洗盘子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551F9-E2FE-4729-BA1D-D1F6F97AD6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5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打饭、</a:t>
            </a:r>
            <a:r>
              <a:rPr lang="en-US" altLang="zh-CN" dirty="0" smtClean="0"/>
              <a:t>TD</a:t>
            </a:r>
            <a:r>
              <a:rPr lang="zh-CN" altLang="en-US" dirty="0" smtClean="0"/>
              <a:t>、优购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551F9-E2FE-4729-BA1D-D1F6F97AD6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递归函数：自身调用自身的函数，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语言应该讲过</a:t>
            </a:r>
            <a:endParaRPr lang="en-US" altLang="zh-CN" sz="1200" dirty="0" smtClean="0"/>
          </a:p>
          <a:p>
            <a:r>
              <a:rPr lang="zh-CN" altLang="en-US" sz="1200" dirty="0" smtClean="0"/>
              <a:t>非递归的优点：速度快，节约空间</a:t>
            </a:r>
            <a:endParaRPr lang="en-US" altLang="zh-CN" sz="1200" dirty="0" smtClean="0"/>
          </a:p>
          <a:p>
            <a:r>
              <a:rPr lang="zh-CN" altLang="en-US" sz="1200" dirty="0" smtClean="0"/>
              <a:t>缺点：代码量大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551F9-E2FE-4729-BA1D-D1F6F97AD6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2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讲师：刘少凡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4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栈和队列有什么用？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递归转非递归</a:t>
            </a:r>
            <a:endParaRPr lang="en-US" altLang="zh-CN" sz="2400" dirty="0" smtClean="0"/>
          </a:p>
          <a:p>
            <a:r>
              <a:rPr lang="zh-CN" altLang="en-US" sz="2400" dirty="0"/>
              <a:t>搜索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6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栈</a:t>
            </a:r>
            <a:endParaRPr lang="en-US" altLang="zh-CN" sz="2400" dirty="0"/>
          </a:p>
          <a:p>
            <a:r>
              <a:rPr lang="zh-CN" altLang="en-US" sz="2400" dirty="0"/>
              <a:t>队列</a:t>
            </a:r>
            <a:endParaRPr lang="en-US" altLang="zh-CN" sz="24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深度优先搜索</a:t>
            </a:r>
            <a:r>
              <a:rPr lang="en-US" altLang="zh-CN" sz="3600" dirty="0">
                <a:solidFill>
                  <a:srgbClr val="FF0000"/>
                </a:solidFill>
              </a:rPr>
              <a:t>DFS</a:t>
            </a:r>
          </a:p>
          <a:p>
            <a:r>
              <a:rPr lang="zh-CN" altLang="en-US" sz="2400" dirty="0" smtClean="0"/>
              <a:t>宽度优先搜索</a:t>
            </a:r>
            <a:r>
              <a:rPr lang="en-US" altLang="zh-CN" sz="2400" dirty="0" smtClean="0"/>
              <a:t>BFS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  <a:r>
              <a:rPr lang="en-US" altLang="zh-CN" dirty="0"/>
              <a:t>DFS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106924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DFS</a:t>
            </a:r>
            <a:r>
              <a:rPr lang="zh-CN" altLang="en-US" sz="2400" dirty="0"/>
              <a:t>（</a:t>
            </a:r>
            <a:r>
              <a:rPr lang="en-US" altLang="zh-CN" sz="2400" dirty="0"/>
              <a:t>Depth-First-Search</a:t>
            </a:r>
            <a:r>
              <a:rPr lang="zh-CN" altLang="en-US" sz="2400" dirty="0"/>
              <a:t>）深度优先搜索算法，是搜索算法的一种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它从某个状态开始，不断地转移状态直到无法转移，然后退回前一步的状态，继续转移到其他状态，如此不断重复。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28" y="1930400"/>
            <a:ext cx="4695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：部分和问题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给定整数 </a:t>
            </a:r>
            <a:r>
              <a:rPr lang="en-US" altLang="zh-CN" sz="2800" i="1" dirty="0"/>
              <a:t>a</a:t>
            </a:r>
            <a:r>
              <a:rPr lang="en-US" altLang="zh-CN" sz="2800" dirty="0"/>
              <a:t>1</a:t>
            </a:r>
            <a:r>
              <a:rPr lang="zh-CN" altLang="en-US" sz="2800" dirty="0"/>
              <a:t>、 </a:t>
            </a:r>
            <a:r>
              <a:rPr lang="en-US" altLang="zh-CN" sz="2800" i="1" dirty="0"/>
              <a:t>a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…</a:t>
            </a:r>
            <a:r>
              <a:rPr lang="zh-CN" altLang="en-US" sz="2800" dirty="0"/>
              <a:t>、 </a:t>
            </a:r>
            <a:r>
              <a:rPr lang="en-US" altLang="zh-CN" sz="2800" i="1" dirty="0"/>
              <a:t>an</a:t>
            </a:r>
            <a:r>
              <a:rPr lang="zh-CN" altLang="en-US" sz="2800" dirty="0"/>
              <a:t>，判断是否可以从中选出若干数，使它们的和恰好为 </a:t>
            </a:r>
            <a:r>
              <a:rPr lang="en-US" altLang="zh-CN" sz="2800" i="1" dirty="0"/>
              <a:t>k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样例输入：</a:t>
            </a:r>
            <a:endParaRPr lang="en-US" altLang="zh-CN" sz="2800" dirty="0"/>
          </a:p>
          <a:p>
            <a:r>
              <a:rPr lang="en-US" altLang="zh-CN" sz="2800" dirty="0" smtClean="0"/>
              <a:t>N=4, a={1,2,4,7}, k=13</a:t>
            </a:r>
          </a:p>
          <a:p>
            <a:r>
              <a:rPr lang="zh-CN" altLang="en-US" sz="2800" dirty="0"/>
              <a:t>样例</a:t>
            </a:r>
            <a:r>
              <a:rPr lang="zh-CN" altLang="en-US" sz="2800" dirty="0" smtClean="0"/>
              <a:t>输出：</a:t>
            </a:r>
            <a:endParaRPr lang="en-US" altLang="zh-CN" sz="2800" dirty="0" smtClean="0"/>
          </a:p>
          <a:p>
            <a:r>
              <a:rPr lang="en-US" altLang="zh-CN" sz="2800" dirty="0" smtClean="0"/>
              <a:t>Yes (13 = 2 + 4 + 7)</a:t>
            </a:r>
          </a:p>
        </p:txBody>
      </p:sp>
    </p:spTree>
    <p:extLst>
      <p:ext uri="{BB962C8B-B14F-4D97-AF65-F5344CB8AC3E}">
        <p14:creationId xmlns:p14="http://schemas.microsoft.com/office/powerpoint/2010/main" val="563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59426"/>
            <a:ext cx="6691007" cy="48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7401"/>
            <a:ext cx="4038600" cy="77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17" y="1141850"/>
            <a:ext cx="5219700" cy="133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973876"/>
            <a:ext cx="6305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这和栈与队列有什么关系？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1639712"/>
            <a:ext cx="10805633" cy="47285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334" y="5083277"/>
            <a:ext cx="392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深搜可以用栈来实现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递归转非递归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14" y="1780305"/>
            <a:ext cx="6572250" cy="514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607" y="245345"/>
            <a:ext cx="8020050" cy="6524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625" y="2802194"/>
            <a:ext cx="39230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非递归优点：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速度快，省内存</a:t>
            </a:r>
            <a:endParaRPr lang="en-US" altLang="zh-CN" sz="3200" dirty="0" smtClean="0"/>
          </a:p>
          <a:p>
            <a:r>
              <a:rPr lang="zh-CN" altLang="en-US" sz="3200" dirty="0" smtClean="0"/>
              <a:t>缺点：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实现复杂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198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4327285" cy="388077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O(2^n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如果运行得更快？</a:t>
            </a:r>
            <a:endParaRPr lang="en-US" altLang="zh-CN" sz="2400" dirty="0" smtClean="0"/>
          </a:p>
          <a:p>
            <a:r>
              <a:rPr lang="zh-CN" altLang="en-US" sz="2400" dirty="0" smtClean="0"/>
              <a:t>一种简单的剪枝</a:t>
            </a:r>
            <a:endParaRPr lang="en-US" altLang="zh-CN" sz="2400" dirty="0" smtClean="0"/>
          </a:p>
          <a:p>
            <a:r>
              <a:rPr lang="zh-CN" altLang="en-US" sz="2400" dirty="0" smtClean="0"/>
              <a:t>假如此时</a:t>
            </a:r>
            <a:r>
              <a:rPr lang="en-US" altLang="zh-CN" sz="2400" dirty="0" smtClean="0"/>
              <a:t>sum</a:t>
            </a:r>
            <a:r>
              <a:rPr lang="zh-CN" altLang="en-US" sz="2400" dirty="0" smtClean="0"/>
              <a:t>已经大于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，那么不必分析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以后的数据</a:t>
            </a:r>
            <a:endParaRPr lang="en-US" altLang="zh-CN" sz="2400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999" y="1142788"/>
            <a:ext cx="6691007" cy="48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栈</a:t>
            </a:r>
            <a:endParaRPr lang="en-US" altLang="zh-CN" sz="2400" dirty="0"/>
          </a:p>
          <a:p>
            <a:r>
              <a:rPr lang="zh-CN" altLang="en-US" sz="2400" dirty="0"/>
              <a:t>队列</a:t>
            </a:r>
            <a:endParaRPr lang="en-US" altLang="zh-CN" sz="2400" dirty="0"/>
          </a:p>
          <a:p>
            <a:r>
              <a:rPr lang="zh-CN" altLang="en-US" sz="2400" dirty="0"/>
              <a:t>深度优先搜索</a:t>
            </a:r>
            <a:r>
              <a:rPr lang="en-US" altLang="zh-CN" sz="2400" dirty="0"/>
              <a:t>DFS</a:t>
            </a:r>
          </a:p>
          <a:p>
            <a:r>
              <a:rPr lang="zh-CN" altLang="en-US" sz="3600" dirty="0">
                <a:solidFill>
                  <a:srgbClr val="FF0000"/>
                </a:solidFill>
              </a:rPr>
              <a:t>宽度优先搜索</a:t>
            </a:r>
            <a:r>
              <a:rPr lang="en-US" altLang="zh-CN" sz="3600" dirty="0">
                <a:solidFill>
                  <a:srgbClr val="FF0000"/>
                </a:solidFill>
              </a:rPr>
              <a:t>BFS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7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栈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r>
              <a:rPr lang="zh-CN" altLang="en-US" sz="2800" dirty="0"/>
              <a:t>队列</a:t>
            </a:r>
            <a:endParaRPr lang="en-US" altLang="zh-CN" sz="2800" dirty="0" smtClean="0"/>
          </a:p>
          <a:p>
            <a:r>
              <a:rPr lang="zh-CN" altLang="en-US" sz="2800" dirty="0" smtClean="0"/>
              <a:t>深度优先搜索</a:t>
            </a:r>
            <a:r>
              <a:rPr lang="en-US" altLang="zh-CN" sz="2800" dirty="0" smtClean="0"/>
              <a:t>DFS</a:t>
            </a:r>
          </a:p>
          <a:p>
            <a:r>
              <a:rPr lang="zh-CN" altLang="en-US" sz="2800" dirty="0" smtClean="0"/>
              <a:t>宽度优先搜索</a:t>
            </a:r>
            <a:r>
              <a:rPr lang="en-US" altLang="zh-CN" sz="2800" dirty="0" smtClean="0"/>
              <a:t>BFS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139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宽度优先搜索</a:t>
            </a:r>
            <a:r>
              <a:rPr lang="en-US" altLang="zh-CN" dirty="0"/>
              <a:t>BFS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106924" cy="388077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BFS</a:t>
            </a:r>
            <a:r>
              <a:rPr lang="zh-CN" altLang="en-US" sz="2400" dirty="0" smtClean="0"/>
              <a:t>总是先搜索距离初始状态近的状态。</a:t>
            </a:r>
            <a:endParaRPr lang="en-US" altLang="zh-CN" sz="2400" dirty="0" smtClean="0"/>
          </a:p>
          <a:p>
            <a:r>
              <a:rPr lang="zh-CN" altLang="en-US" sz="2400" dirty="0" smtClean="0"/>
              <a:t>也就是说，开始状态→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次转移可以到达的所有状态→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次转移可以到达的所有状态→</a:t>
            </a:r>
            <a:r>
              <a:rPr lang="en-US" altLang="zh-CN" sz="2400" dirty="0" smtClean="0"/>
              <a:t>……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8" y="1930400"/>
            <a:ext cx="50482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/>
              <a:t>2</a:t>
            </a:r>
            <a:r>
              <a:rPr lang="zh-CN" altLang="en-US" dirty="0" smtClean="0"/>
              <a:t>：迷宫的最短路径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3875001" cy="3880773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给定一个大小为 </a:t>
            </a:r>
            <a:r>
              <a:rPr lang="en-US" altLang="zh-CN" sz="2000" i="1" dirty="0"/>
              <a:t>N</a:t>
            </a:r>
            <a:r>
              <a:rPr lang="en-US" altLang="zh-CN" sz="2000" dirty="0"/>
              <a:t>×</a:t>
            </a:r>
            <a:r>
              <a:rPr lang="en-US" altLang="zh-CN" sz="2000" i="1" dirty="0"/>
              <a:t>M </a:t>
            </a:r>
            <a:r>
              <a:rPr lang="zh-CN" altLang="en-US" sz="2000" dirty="0"/>
              <a:t>的迷宫。迷宫由通道和墙壁组成，每一步可以向邻接的上下左右四格</a:t>
            </a:r>
            <a:br>
              <a:rPr lang="zh-CN" altLang="en-US" sz="2000" dirty="0"/>
            </a:br>
            <a:r>
              <a:rPr lang="zh-CN" altLang="en-US" sz="2000" dirty="0"/>
              <a:t>的通道移动。请求出从起点到终点所需的最小步数。请注意，本题假定从起点一定可以移动</a:t>
            </a:r>
            <a:br>
              <a:rPr lang="zh-CN" altLang="en-US" sz="2000" dirty="0"/>
            </a:br>
            <a:r>
              <a:rPr lang="zh-CN" altLang="en-US" sz="2000" dirty="0"/>
              <a:t>到终点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14935" y="1664059"/>
            <a:ext cx="3875001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样例输入：</a:t>
            </a:r>
            <a:endParaRPr lang="en-US" altLang="zh-CN" sz="2000" dirty="0" smtClean="0"/>
          </a:p>
          <a:p>
            <a:r>
              <a:rPr lang="en-US" altLang="zh-CN" sz="2000" dirty="0" smtClean="0"/>
              <a:t>N=10, M=10</a:t>
            </a:r>
            <a:r>
              <a:rPr lang="zh-CN" altLang="en-US" sz="2000" dirty="0" smtClean="0"/>
              <a:t>（迷宫如下图所示。 </a:t>
            </a:r>
            <a:r>
              <a:rPr lang="en-US" altLang="zh-CN" sz="2000" dirty="0" smtClean="0"/>
              <a:t>'#'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'.'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'S'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'G'</a:t>
            </a:r>
            <a:r>
              <a:rPr lang="zh-CN" altLang="en-US" sz="2000" dirty="0" smtClean="0"/>
              <a:t>分别表示墙壁、通道、起点和终点）</a:t>
            </a:r>
            <a:br>
              <a:rPr lang="zh-CN" altLang="en-US" sz="2000" dirty="0" smtClean="0"/>
            </a:br>
            <a:r>
              <a:rPr lang="en-US" altLang="zh-CN" sz="2000" dirty="0" smtClean="0"/>
              <a:t>#S######.#</a:t>
            </a:r>
            <a:br>
              <a:rPr lang="en-US" altLang="zh-CN" sz="2000" dirty="0" smtClean="0"/>
            </a:br>
            <a:r>
              <a:rPr lang="en-US" altLang="zh-CN" sz="2000" dirty="0" smtClean="0"/>
              <a:t>......#..#</a:t>
            </a:r>
            <a:br>
              <a:rPr lang="en-US" altLang="zh-CN" sz="2000" dirty="0" smtClean="0"/>
            </a:br>
            <a:r>
              <a:rPr lang="en-US" altLang="zh-CN" sz="2000" dirty="0" smtClean="0"/>
              <a:t>.#.##.##.#</a:t>
            </a:r>
            <a:br>
              <a:rPr lang="en-US" altLang="zh-CN" sz="2000" dirty="0" smtClean="0"/>
            </a:br>
            <a:r>
              <a:rPr lang="en-US" altLang="zh-CN" sz="2000" dirty="0" smtClean="0"/>
              <a:t>.#........</a:t>
            </a:r>
            <a:br>
              <a:rPr lang="en-US" altLang="zh-CN" sz="2000" dirty="0" smtClean="0"/>
            </a:br>
            <a:r>
              <a:rPr lang="en-US" altLang="zh-CN" sz="2000" dirty="0" smtClean="0"/>
              <a:t>##.##.####</a:t>
            </a:r>
            <a:br>
              <a:rPr lang="en-US" altLang="zh-CN" sz="2000" dirty="0" smtClean="0"/>
            </a:br>
            <a:r>
              <a:rPr lang="en-US" altLang="zh-CN" sz="2000" dirty="0" smtClean="0"/>
              <a:t>....#....#</a:t>
            </a:r>
            <a:br>
              <a:rPr lang="en-US" altLang="zh-CN" sz="2000" dirty="0" smtClean="0"/>
            </a:br>
            <a:r>
              <a:rPr lang="en-US" altLang="zh-CN" sz="2000" dirty="0" smtClean="0"/>
              <a:t>.#######.#</a:t>
            </a:r>
            <a:br>
              <a:rPr lang="en-US" altLang="zh-CN" sz="2000" dirty="0" smtClean="0"/>
            </a:br>
            <a:r>
              <a:rPr lang="en-US" altLang="zh-CN" sz="2000" dirty="0" smtClean="0"/>
              <a:t>....#.....</a:t>
            </a:r>
            <a:br>
              <a:rPr lang="en-US" altLang="zh-CN" sz="2000" dirty="0" smtClean="0"/>
            </a:br>
            <a:r>
              <a:rPr lang="en-US" altLang="zh-CN" sz="2000" dirty="0" smtClean="0"/>
              <a:t>.####.###.</a:t>
            </a:r>
            <a:br>
              <a:rPr lang="en-US" altLang="zh-CN" sz="2000" dirty="0" smtClean="0"/>
            </a:br>
            <a:r>
              <a:rPr lang="en-US" altLang="zh-CN" sz="2000" dirty="0" smtClean="0"/>
              <a:t>....#...G#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endParaRPr lang="en-US" altLang="zh-CN" sz="200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4459572"/>
            <a:ext cx="3875001" cy="217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样例输出</a:t>
            </a:r>
            <a:endParaRPr lang="en-US" altLang="zh-CN" sz="2000" dirty="0"/>
          </a:p>
          <a:p>
            <a:r>
              <a:rPr lang="en-US" altLang="zh-CN" sz="2000" dirty="0" smtClean="0"/>
              <a:t>22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911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利用队列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3" y="1499820"/>
            <a:ext cx="8783326" cy="40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6386" y="1759975"/>
            <a:ext cx="86325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</a:rPr>
              <a:t>有兴趣的同学自己实现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endParaRPr lang="en-US" altLang="zh-CN" sz="3200" dirty="0" smtClean="0">
              <a:solidFill>
                <a:prstClr val="black"/>
              </a:solidFill>
            </a:endParaRPr>
          </a:p>
          <a:p>
            <a:r>
              <a:rPr lang="zh-CN" altLang="en-US" sz="3200" dirty="0" smtClean="0">
                <a:solidFill>
                  <a:prstClr val="black"/>
                </a:solidFill>
              </a:rPr>
              <a:t>提示：利用队列，首先将初始位置入队，接下来每次处理取出队首元素，然后将队首元素能一步走道的每个位置（如果该位置从未到达过）入队，直到无路可走（队列为空），或者到达了终点。注意记录下路径长度（可以利用一个二维数组记录到每个位置的距离）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POJ </a:t>
            </a:r>
            <a:r>
              <a:rPr lang="en-US" altLang="zh-CN" sz="3200" dirty="0" smtClean="0"/>
              <a:t>No.2386</a:t>
            </a:r>
          </a:p>
          <a:p>
            <a:endParaRPr lang="en-US" altLang="zh-CN" sz="3200" dirty="0"/>
          </a:p>
          <a:p>
            <a:r>
              <a:rPr lang="zh-CN" altLang="en-US" sz="3200" dirty="0" smtClean="0"/>
              <a:t>用深搜解决数独</a:t>
            </a:r>
            <a:r>
              <a:rPr lang="zh-CN" altLang="en-US" sz="3200" dirty="0" smtClean="0"/>
              <a:t>问题（当年我们数据结构课后作业之一）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72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POJ </a:t>
            </a:r>
            <a:r>
              <a:rPr lang="en-US" altLang="zh-CN" sz="2400" dirty="0" smtClean="0"/>
              <a:t>No.2386</a:t>
            </a:r>
          </a:p>
          <a:p>
            <a:r>
              <a:rPr lang="zh-CN" altLang="en-US" sz="2400" dirty="0" smtClean="0"/>
              <a:t>从</a:t>
            </a:r>
            <a:r>
              <a:rPr lang="zh-CN" altLang="en-US" sz="2400" dirty="0"/>
              <a:t>任意</a:t>
            </a:r>
            <a:r>
              <a:rPr lang="en-US" altLang="zh-CN" sz="2400" dirty="0"/>
              <a:t>w</a:t>
            </a:r>
            <a:r>
              <a:rPr lang="zh-CN" altLang="en-US" sz="2400" dirty="0"/>
              <a:t>开始，不停把邻接</a:t>
            </a:r>
            <a:r>
              <a:rPr lang="zh-CN" altLang="en-US" sz="2400" dirty="0" smtClean="0"/>
              <a:t>部分用</a:t>
            </a:r>
            <a:r>
              <a:rPr lang="en-US" altLang="zh-CN" sz="2400" dirty="0" smtClean="0"/>
              <a:t>’.’</a:t>
            </a:r>
            <a:r>
              <a:rPr lang="zh-CN" altLang="en-US" sz="2400" dirty="0" smtClean="0"/>
              <a:t>代替。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后与初始的这个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连接的所有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全部变成了</a:t>
            </a:r>
            <a:r>
              <a:rPr lang="en-US" altLang="zh-CN" sz="2400" dirty="0" smtClean="0"/>
              <a:t>’.’</a:t>
            </a:r>
            <a:r>
              <a:rPr lang="zh-CN" altLang="en-US" sz="2400" dirty="0" smtClean="0"/>
              <a:t>，因此，直到图中不含有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为止，进行的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的次数</a:t>
            </a:r>
            <a:r>
              <a:rPr lang="zh-CN" altLang="en-US" sz="2400" dirty="0"/>
              <a:t>就是答案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06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是什么？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807"/>
            <a:ext cx="6108509" cy="542576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栈（</a:t>
            </a:r>
            <a:r>
              <a:rPr lang="en-US" altLang="zh-CN" sz="2400" dirty="0"/>
              <a:t>stack</a:t>
            </a:r>
            <a:r>
              <a:rPr lang="zh-CN" altLang="en-US" sz="2400" dirty="0"/>
              <a:t>）又名堆栈，它是一种运算受限</a:t>
            </a:r>
            <a:r>
              <a:rPr lang="zh-CN" altLang="en-US" sz="2400" dirty="0" smtClean="0"/>
              <a:t>的线性表。</a:t>
            </a:r>
            <a:endParaRPr lang="en-US" altLang="zh-CN" sz="2400" dirty="0" smtClean="0"/>
          </a:p>
          <a:p>
            <a:r>
              <a:rPr lang="zh-CN" altLang="en-US" sz="2400" dirty="0" smtClean="0"/>
              <a:t>其</a:t>
            </a:r>
            <a:r>
              <a:rPr lang="zh-CN" altLang="en-US" sz="2400" dirty="0"/>
              <a:t>限制是仅允许在表的一端进行插入和删除运算。这一端被称为栈顶，相对地，把另一端称为栈底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向</a:t>
            </a:r>
            <a:r>
              <a:rPr lang="zh-CN" altLang="en-US" sz="2400" dirty="0"/>
              <a:t>一 个栈插入新元素又称作进栈、入栈或压栈，它是把新元素放到栈顶元素的上面，使之成为新的栈顶</a:t>
            </a:r>
            <a:r>
              <a:rPr lang="zh-CN" altLang="en-US" sz="2400" dirty="0" smtClean="0"/>
              <a:t>元素（</a:t>
            </a:r>
            <a:r>
              <a:rPr lang="en-US" altLang="zh-CN" sz="2400" dirty="0" smtClean="0"/>
              <a:t>Push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zh-CN" altLang="en-US" sz="2400" dirty="0"/>
              <a:t>一个栈删除元素又称作出栈或退栈，它是把栈顶元素删除 掉，使其相邻的元素成为新的栈顶</a:t>
            </a:r>
            <a:r>
              <a:rPr lang="zh-CN" altLang="en-US" sz="2400" dirty="0" smtClean="0"/>
              <a:t>元素（</a:t>
            </a:r>
            <a:r>
              <a:rPr lang="en-US" altLang="zh-CN" sz="2400" dirty="0" smtClean="0"/>
              <a:t>Pop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854" y="1270000"/>
            <a:ext cx="4486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中的两种实现方法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方法一，利用数组实现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08" y="2160589"/>
            <a:ext cx="7715658" cy="45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7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中的两种实现方法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方法二，利用内置类</a:t>
            </a:r>
            <a:endParaRPr lang="en-US" altLang="zh-CN" sz="2400" dirty="0" smtClean="0"/>
          </a:p>
          <a:p>
            <a:r>
              <a:rPr lang="zh-CN" altLang="en-US" sz="2400" dirty="0" smtClean="0"/>
              <a:t>优点：</a:t>
            </a:r>
            <a:r>
              <a:rPr lang="zh-CN" altLang="en-US" sz="3200" dirty="0" smtClean="0">
                <a:solidFill>
                  <a:srgbClr val="FF0000"/>
                </a:solidFill>
              </a:rPr>
              <a:t>省事儿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C++</a:t>
            </a:r>
            <a:r>
              <a:rPr lang="zh-CN" altLang="en-US" sz="2400" dirty="0"/>
              <a:t>中也有类似内置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en-US" altLang="zh-CN" sz="2400" dirty="0" smtClean="0"/>
              <a:t>#include&lt;stack&gt;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07" y="2160589"/>
            <a:ext cx="7494300" cy="44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栈</a:t>
            </a:r>
            <a:endParaRPr lang="en-US" altLang="zh-CN" sz="2400" dirty="0"/>
          </a:p>
          <a:p>
            <a:r>
              <a:rPr lang="zh-CN" altLang="en-US" sz="3600" dirty="0">
                <a:solidFill>
                  <a:srgbClr val="FF0000"/>
                </a:solidFill>
              </a:rPr>
              <a:t>队列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深度优先搜索</a:t>
            </a:r>
            <a:r>
              <a:rPr lang="en-US" altLang="zh-CN" sz="2400" dirty="0" smtClean="0"/>
              <a:t>DFS</a:t>
            </a:r>
          </a:p>
          <a:p>
            <a:r>
              <a:rPr lang="zh-CN" altLang="en-US" sz="2400" dirty="0" smtClean="0"/>
              <a:t>宽度优先搜索</a:t>
            </a:r>
            <a:r>
              <a:rPr lang="en-US" altLang="zh-CN" sz="2400" dirty="0" smtClean="0"/>
              <a:t>BFS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70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r>
              <a:rPr lang="zh-CN" altLang="en-US" dirty="0" smtClean="0"/>
              <a:t>是什么？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6108509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队列是一种特殊的</a:t>
            </a:r>
            <a:r>
              <a:rPr lang="zh-CN" altLang="en-US" sz="2400" dirty="0" smtClean="0"/>
              <a:t>线性表</a:t>
            </a:r>
            <a:endParaRPr lang="en-US" altLang="zh-CN" sz="2400" dirty="0" smtClean="0"/>
          </a:p>
          <a:p>
            <a:r>
              <a:rPr lang="zh-CN" altLang="en-US" sz="2400" dirty="0" smtClean="0"/>
              <a:t>特殊</a:t>
            </a:r>
            <a:r>
              <a:rPr lang="zh-CN" altLang="en-US" sz="2400" dirty="0"/>
              <a:t>之处在于它只允许在表的前端（</a:t>
            </a:r>
            <a:r>
              <a:rPr lang="en-US" altLang="zh-CN" sz="2400" dirty="0"/>
              <a:t>front</a:t>
            </a:r>
            <a:r>
              <a:rPr lang="zh-CN" altLang="en-US" sz="2400" dirty="0"/>
              <a:t>）进行删除操作，而在表的后端（</a:t>
            </a:r>
            <a:r>
              <a:rPr lang="en-US" altLang="zh-CN" sz="2400" dirty="0"/>
              <a:t>rear</a:t>
            </a:r>
            <a:r>
              <a:rPr lang="zh-CN" altLang="en-US" sz="2400" dirty="0"/>
              <a:t>）进行插入操作，和栈一样，队列是一种操作受限制的线性表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进行</a:t>
            </a:r>
            <a:r>
              <a:rPr lang="zh-CN" altLang="en-US" sz="2400" dirty="0"/>
              <a:t>插入操作的端称为队尾，进行删除操作的端称为队头。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50" y="1183612"/>
            <a:ext cx="49815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2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中的两种实现方法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方法一，利用数组实现</a:t>
            </a:r>
            <a:endParaRPr lang="en-US" altLang="zh-CN" sz="2400" dirty="0"/>
          </a:p>
          <a:p>
            <a:r>
              <a:rPr lang="zh-CN" altLang="en-US" sz="2400" dirty="0" smtClean="0"/>
              <a:t>有兴趣的同学可以课下自己实践一下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1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中的两种实现方法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方法二，利用内置类</a:t>
            </a:r>
            <a:endParaRPr lang="en-US" altLang="zh-CN" sz="2400" dirty="0" smtClean="0"/>
          </a:p>
          <a:p>
            <a:r>
              <a:rPr lang="zh-CN" altLang="en-US" sz="2400" dirty="0" smtClean="0"/>
              <a:t>优点：</a:t>
            </a:r>
            <a:r>
              <a:rPr lang="zh-CN" altLang="en-US" sz="3200" dirty="0" smtClean="0">
                <a:solidFill>
                  <a:srgbClr val="FF0000"/>
                </a:solidFill>
              </a:rPr>
              <a:t>省事儿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r>
              <a:rPr lang="en-US" altLang="zh-CN" sz="2400" dirty="0"/>
              <a:t>C++</a:t>
            </a:r>
            <a:r>
              <a:rPr lang="zh-CN" altLang="en-US" sz="2400" dirty="0"/>
              <a:t>中也有类似内置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en-US" altLang="zh-CN" sz="2400" dirty="0" smtClean="0"/>
              <a:t>#include&lt;queue&gt;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160589"/>
            <a:ext cx="791459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805</Words>
  <Application>Microsoft Office PowerPoint</Application>
  <PresentationFormat>宽屏</PresentationFormat>
  <Paragraphs>103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数据结构一</vt:lpstr>
      <vt:lpstr>目录</vt:lpstr>
      <vt:lpstr>栈是什么？ </vt:lpstr>
      <vt:lpstr>Java中的两种实现方法</vt:lpstr>
      <vt:lpstr>Java中的两种实现方法</vt:lpstr>
      <vt:lpstr>目录</vt:lpstr>
      <vt:lpstr>队列是什么？ </vt:lpstr>
      <vt:lpstr>Java中的两种实现方法</vt:lpstr>
      <vt:lpstr>Java中的两种实现方法</vt:lpstr>
      <vt:lpstr>栈和队列有什么用？</vt:lpstr>
      <vt:lpstr>目录</vt:lpstr>
      <vt:lpstr>深度优先搜索DFS </vt:lpstr>
      <vt:lpstr>实例1：部分和问题</vt:lpstr>
      <vt:lpstr>搜索</vt:lpstr>
      <vt:lpstr>代码</vt:lpstr>
      <vt:lpstr>这和栈与队列有什么关系？</vt:lpstr>
      <vt:lpstr>递归转非递归</vt:lpstr>
      <vt:lpstr>复杂度</vt:lpstr>
      <vt:lpstr>目录</vt:lpstr>
      <vt:lpstr>宽度优先搜索BFS</vt:lpstr>
      <vt:lpstr>实例2：迷宫的最短路径</vt:lpstr>
      <vt:lpstr>利用队列</vt:lpstr>
      <vt:lpstr>代码</vt:lpstr>
      <vt:lpstr>课后作业</vt:lpstr>
      <vt:lpstr>课后作业提示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数据结构一</dc:title>
  <dc:creator>Liu</dc:creator>
  <cp:lastModifiedBy>Liu</cp:lastModifiedBy>
  <cp:revision>28</cp:revision>
  <dcterms:created xsi:type="dcterms:W3CDTF">2015-05-02T11:48:04Z</dcterms:created>
  <dcterms:modified xsi:type="dcterms:W3CDTF">2015-05-03T09:49:17Z</dcterms:modified>
</cp:coreProperties>
</file>