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339" r:id="rId2"/>
    <p:sldId id="333" r:id="rId3"/>
    <p:sldId id="334" r:id="rId4"/>
    <p:sldId id="262" r:id="rId5"/>
    <p:sldId id="293" r:id="rId6"/>
    <p:sldId id="294" r:id="rId7"/>
    <p:sldId id="336" r:id="rId8"/>
    <p:sldId id="335" r:id="rId9"/>
    <p:sldId id="338" r:id="rId10"/>
    <p:sldId id="299" r:id="rId11"/>
    <p:sldId id="331" r:id="rId12"/>
    <p:sldId id="313" r:id="rId13"/>
    <p:sldId id="305" r:id="rId14"/>
    <p:sldId id="306" r:id="rId15"/>
    <p:sldId id="314" r:id="rId16"/>
    <p:sldId id="301" r:id="rId17"/>
    <p:sldId id="309" r:id="rId18"/>
    <p:sldId id="310" r:id="rId19"/>
    <p:sldId id="318" r:id="rId20"/>
    <p:sldId id="330" r:id="rId21"/>
    <p:sldId id="322" r:id="rId22"/>
    <p:sldId id="324" r:id="rId23"/>
    <p:sldId id="329" r:id="rId24"/>
    <p:sldId id="312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024">
          <p15:clr>
            <a:srgbClr val="A4A3A4"/>
          </p15:clr>
        </p15:guide>
        <p15:guide id="3" orient="horz" pos="2523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572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5E9C5"/>
    <a:srgbClr val="59ACFF"/>
    <a:srgbClr val="9C8DE9"/>
    <a:srgbClr val="6851DD"/>
    <a:srgbClr val="4127C5"/>
    <a:srgbClr val="FFFFFF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8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orient="horz" pos="2024"/>
        <p:guide orient="horz" pos="2523"/>
        <p:guide orient="horz" pos="799"/>
        <p:guide orient="horz" pos="572"/>
        <p:guide pos="2880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200" b="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b="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200" b="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b="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03F2E8-2520-46E0-9E1B-F696666C3E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011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626C-1436-4B68-A141-5D4D963E28AA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77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01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logo-ACC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867400"/>
            <a:ext cx="7620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7772400" y="6477000"/>
            <a:ext cx="12954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1100" b="0">
                <a:latin typeface="Arial Black" panose="020B0A04020102020204" pitchFamily="34" charset="0"/>
                <a:ea typeface="宋体" panose="02010600030101010101" pitchFamily="2" charset="-122"/>
              </a:rPr>
              <a:t>ACCP  V4.0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" name="Picture 6" descr="logo-wechangelivesA-color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8913"/>
            <a:ext cx="198278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5565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8279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2542A1-642D-40DC-A97F-DE2526B4C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03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260350"/>
            <a:ext cx="2057400" cy="56784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6019800" cy="56784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EF9834-C763-4A35-B7DE-A66C23D20E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8050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75213" y="1412875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75213" y="3751263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9484FA-203B-40CD-AEFB-F0D4B64791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650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D2DCC3-2420-4EC1-8963-AE22C380F5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44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4213" y="1412875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75213" y="1412875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4213" y="3751263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75213" y="3751263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F4ABEB-5E6A-4530-B548-3FEBCB66F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72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DFA471-EF25-4B30-940A-153D43F1D2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94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3E717D-ED29-475C-9C88-7827715E09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69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6C047D-1D4E-445D-9CCE-6A010BB8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07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751382-22F0-4318-B5D4-B84C022BED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97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D314FB-366D-4C2E-8D94-A45E77D23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39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A3DC1A-D6C1-420A-A86B-405ECE1215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73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DB0850-861A-4145-82AF-2827AA6469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07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1F6AD6-068B-4E30-B0A3-6B344936C0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85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ic01c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 descr="logo-ACCP"/>
          <p:cNvPicPr>
            <a:picLocks noChangeAspect="1" noChangeArrowheads="1"/>
          </p:cNvPicPr>
          <p:nvPr userDrawn="1"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867400"/>
            <a:ext cx="7620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9"/>
          <p:cNvSpPr txBox="1">
            <a:spLocks noChangeArrowheads="1"/>
          </p:cNvSpPr>
          <p:nvPr userDrawn="1"/>
        </p:nvSpPr>
        <p:spPr bwMode="auto">
          <a:xfrm>
            <a:off x="7772400" y="6477000"/>
            <a:ext cx="12954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1100" b="0">
                <a:latin typeface="Arial Black" panose="020B0A04020102020204" pitchFamily="34" charset="0"/>
                <a:ea typeface="宋体" panose="02010600030101010101" pitchFamily="2" charset="-122"/>
              </a:rPr>
              <a:t>ACCP  V4.0</a:t>
            </a:r>
          </a:p>
        </p:txBody>
      </p:sp>
      <p:sp>
        <p:nvSpPr>
          <p:cNvPr id="1029" name="Rectangle 10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30" name="Picture 11" descr="logo-wechangelivesA-color"/>
          <p:cNvPicPr>
            <a:picLocks noChangeAspect="1" noChangeArrowheads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8913"/>
            <a:ext cx="198278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60350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650" y="638175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400" smtClean="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D89F84B-E0CB-4F87-A9F2-D536B787A8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6" y="483656"/>
            <a:ext cx="9151864" cy="5890686"/>
          </a:xfrm>
          <a:prstGeom prst="rect">
            <a:avLst/>
          </a:prstGeom>
        </p:spPr>
      </p:pic>
      <p:sp>
        <p:nvSpPr>
          <p:cNvPr id="13" name="流程图: 过程 12"/>
          <p:cNvSpPr/>
          <p:nvPr/>
        </p:nvSpPr>
        <p:spPr>
          <a:xfrm>
            <a:off x="-7868" y="1"/>
            <a:ext cx="9151864" cy="6858000"/>
          </a:xfrm>
          <a:prstGeom prst="flowChartProcess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" name="文本框 1"/>
          <p:cNvSpPr txBox="1"/>
          <p:nvPr/>
        </p:nvSpPr>
        <p:spPr>
          <a:xfrm>
            <a:off x="-7865" y="2875001"/>
            <a:ext cx="91518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nnotate SC Regular"/>
              </a:rPr>
              <a:t>Java</a:t>
            </a:r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nnotate SC Regular"/>
              </a:rPr>
              <a:t>简</a:t>
            </a: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nnotate SC Regular"/>
              </a:rPr>
              <a:t>介</a:t>
            </a:r>
            <a:endParaRPr lang="en-US" altLang="zh-CN" sz="6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nnotate SC Regular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2694745" y="-1"/>
            <a:ext cx="6449255" cy="6858001"/>
          </a:xfrm>
          <a:custGeom>
            <a:avLst/>
            <a:gdLst>
              <a:gd name="connsiteX0" fmla="*/ 0 w 2304256"/>
              <a:gd name="connsiteY0" fmla="*/ 6165304 h 6165304"/>
              <a:gd name="connsiteX1" fmla="*/ 576064 w 2304256"/>
              <a:gd name="connsiteY1" fmla="*/ 0 h 6165304"/>
              <a:gd name="connsiteX2" fmla="*/ 2304256 w 2304256"/>
              <a:gd name="connsiteY2" fmla="*/ 0 h 6165304"/>
              <a:gd name="connsiteX3" fmla="*/ 1728192 w 2304256"/>
              <a:gd name="connsiteY3" fmla="*/ 6165304 h 6165304"/>
              <a:gd name="connsiteX4" fmla="*/ 0 w 2304256"/>
              <a:gd name="connsiteY4" fmla="*/ 6165304 h 6165304"/>
              <a:gd name="connsiteX0" fmla="*/ 0 w 5323227"/>
              <a:gd name="connsiteY0" fmla="*/ 6165304 h 6165304"/>
              <a:gd name="connsiteX1" fmla="*/ 576064 w 5323227"/>
              <a:gd name="connsiteY1" fmla="*/ 0 h 6165304"/>
              <a:gd name="connsiteX2" fmla="*/ 5323227 w 5323227"/>
              <a:gd name="connsiteY2" fmla="*/ 566057 h 6165304"/>
              <a:gd name="connsiteX3" fmla="*/ 1728192 w 5323227"/>
              <a:gd name="connsiteY3" fmla="*/ 6165304 h 6165304"/>
              <a:gd name="connsiteX4" fmla="*/ 0 w 5323227"/>
              <a:gd name="connsiteY4" fmla="*/ 6165304 h 6165304"/>
              <a:gd name="connsiteX0" fmla="*/ 0 w 5323227"/>
              <a:gd name="connsiteY0" fmla="*/ 6179819 h 6179819"/>
              <a:gd name="connsiteX1" fmla="*/ 2448407 w 5323227"/>
              <a:gd name="connsiteY1" fmla="*/ 0 h 6179819"/>
              <a:gd name="connsiteX2" fmla="*/ 5323227 w 5323227"/>
              <a:gd name="connsiteY2" fmla="*/ 580572 h 6179819"/>
              <a:gd name="connsiteX3" fmla="*/ 1728192 w 5323227"/>
              <a:gd name="connsiteY3" fmla="*/ 6179819 h 6179819"/>
              <a:gd name="connsiteX4" fmla="*/ 0 w 5323227"/>
              <a:gd name="connsiteY4" fmla="*/ 6179819 h 6179819"/>
              <a:gd name="connsiteX0" fmla="*/ 0 w 5323227"/>
              <a:gd name="connsiteY0" fmla="*/ 6179819 h 6194333"/>
              <a:gd name="connsiteX1" fmla="*/ 2448407 w 5323227"/>
              <a:gd name="connsiteY1" fmla="*/ 0 h 6194333"/>
              <a:gd name="connsiteX2" fmla="*/ 5323227 w 5323227"/>
              <a:gd name="connsiteY2" fmla="*/ 580572 h 6194333"/>
              <a:gd name="connsiteX3" fmla="*/ 1220192 w 5323227"/>
              <a:gd name="connsiteY3" fmla="*/ 6194333 h 6194333"/>
              <a:gd name="connsiteX4" fmla="*/ 0 w 5323227"/>
              <a:gd name="connsiteY4" fmla="*/ 6179819 h 6194333"/>
              <a:gd name="connsiteX0" fmla="*/ 0 w 5889285"/>
              <a:gd name="connsiteY0" fmla="*/ 6179819 h 6194333"/>
              <a:gd name="connsiteX1" fmla="*/ 2448407 w 5889285"/>
              <a:gd name="connsiteY1" fmla="*/ 0 h 6194333"/>
              <a:gd name="connsiteX2" fmla="*/ 5889285 w 5889285"/>
              <a:gd name="connsiteY2" fmla="*/ 580572 h 6194333"/>
              <a:gd name="connsiteX3" fmla="*/ 1220192 w 5889285"/>
              <a:gd name="connsiteY3" fmla="*/ 6194333 h 6194333"/>
              <a:gd name="connsiteX4" fmla="*/ 0 w 5889285"/>
              <a:gd name="connsiteY4" fmla="*/ 6179819 h 6194333"/>
              <a:gd name="connsiteX0" fmla="*/ 0 w 5889285"/>
              <a:gd name="connsiteY0" fmla="*/ 6192532 h 6194333"/>
              <a:gd name="connsiteX1" fmla="*/ 2448407 w 5889285"/>
              <a:gd name="connsiteY1" fmla="*/ 0 h 6194333"/>
              <a:gd name="connsiteX2" fmla="*/ 5889285 w 5889285"/>
              <a:gd name="connsiteY2" fmla="*/ 580572 h 6194333"/>
              <a:gd name="connsiteX3" fmla="*/ 1220192 w 5889285"/>
              <a:gd name="connsiteY3" fmla="*/ 6194333 h 6194333"/>
              <a:gd name="connsiteX4" fmla="*/ 0 w 5889285"/>
              <a:gd name="connsiteY4" fmla="*/ 6192532 h 6194333"/>
              <a:gd name="connsiteX0" fmla="*/ 0 w 5889285"/>
              <a:gd name="connsiteY0" fmla="*/ 6192532 h 6192532"/>
              <a:gd name="connsiteX1" fmla="*/ 2448407 w 5889285"/>
              <a:gd name="connsiteY1" fmla="*/ 0 h 6192532"/>
              <a:gd name="connsiteX2" fmla="*/ 5889285 w 5889285"/>
              <a:gd name="connsiteY2" fmla="*/ 580572 h 6192532"/>
              <a:gd name="connsiteX3" fmla="*/ 1220192 w 5889285"/>
              <a:gd name="connsiteY3" fmla="*/ 6187976 h 6192532"/>
              <a:gd name="connsiteX4" fmla="*/ 0 w 5889285"/>
              <a:gd name="connsiteY4" fmla="*/ 6192532 h 6192532"/>
              <a:gd name="connsiteX0" fmla="*/ 0 w 5889285"/>
              <a:gd name="connsiteY0" fmla="*/ 6192532 h 6192532"/>
              <a:gd name="connsiteX1" fmla="*/ 2448407 w 5889285"/>
              <a:gd name="connsiteY1" fmla="*/ 0 h 6192532"/>
              <a:gd name="connsiteX2" fmla="*/ 5889285 w 5889285"/>
              <a:gd name="connsiteY2" fmla="*/ 580572 h 6192532"/>
              <a:gd name="connsiteX3" fmla="*/ 1251942 w 5889285"/>
              <a:gd name="connsiteY3" fmla="*/ 6187976 h 6192532"/>
              <a:gd name="connsiteX4" fmla="*/ 0 w 5889285"/>
              <a:gd name="connsiteY4" fmla="*/ 6192532 h 619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9285" h="6192532">
                <a:moveTo>
                  <a:pt x="0" y="6192532"/>
                </a:moveTo>
                <a:lnTo>
                  <a:pt x="2448407" y="0"/>
                </a:lnTo>
                <a:lnTo>
                  <a:pt x="5889285" y="580572"/>
                </a:lnTo>
                <a:lnTo>
                  <a:pt x="1251942" y="6187976"/>
                </a:lnTo>
                <a:lnTo>
                  <a:pt x="0" y="6192532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6" name="平行四边形 4"/>
          <p:cNvSpPr/>
          <p:nvPr/>
        </p:nvSpPr>
        <p:spPr>
          <a:xfrm flipH="1">
            <a:off x="-4" y="0"/>
            <a:ext cx="6476407" cy="6858000"/>
          </a:xfrm>
          <a:custGeom>
            <a:avLst/>
            <a:gdLst>
              <a:gd name="connsiteX0" fmla="*/ 0 w 2304256"/>
              <a:gd name="connsiteY0" fmla="*/ 6165304 h 6165304"/>
              <a:gd name="connsiteX1" fmla="*/ 576064 w 2304256"/>
              <a:gd name="connsiteY1" fmla="*/ 0 h 6165304"/>
              <a:gd name="connsiteX2" fmla="*/ 2304256 w 2304256"/>
              <a:gd name="connsiteY2" fmla="*/ 0 h 6165304"/>
              <a:gd name="connsiteX3" fmla="*/ 1728192 w 2304256"/>
              <a:gd name="connsiteY3" fmla="*/ 6165304 h 6165304"/>
              <a:gd name="connsiteX4" fmla="*/ 0 w 2304256"/>
              <a:gd name="connsiteY4" fmla="*/ 6165304 h 6165304"/>
              <a:gd name="connsiteX0" fmla="*/ 0 w 5323227"/>
              <a:gd name="connsiteY0" fmla="*/ 6165304 h 6165304"/>
              <a:gd name="connsiteX1" fmla="*/ 576064 w 5323227"/>
              <a:gd name="connsiteY1" fmla="*/ 0 h 6165304"/>
              <a:gd name="connsiteX2" fmla="*/ 5323227 w 5323227"/>
              <a:gd name="connsiteY2" fmla="*/ 566057 h 6165304"/>
              <a:gd name="connsiteX3" fmla="*/ 1728192 w 5323227"/>
              <a:gd name="connsiteY3" fmla="*/ 6165304 h 6165304"/>
              <a:gd name="connsiteX4" fmla="*/ 0 w 5323227"/>
              <a:gd name="connsiteY4" fmla="*/ 6165304 h 6165304"/>
              <a:gd name="connsiteX0" fmla="*/ 0 w 5323227"/>
              <a:gd name="connsiteY0" fmla="*/ 6179819 h 6179819"/>
              <a:gd name="connsiteX1" fmla="*/ 2448407 w 5323227"/>
              <a:gd name="connsiteY1" fmla="*/ 0 h 6179819"/>
              <a:gd name="connsiteX2" fmla="*/ 5323227 w 5323227"/>
              <a:gd name="connsiteY2" fmla="*/ 580572 h 6179819"/>
              <a:gd name="connsiteX3" fmla="*/ 1728192 w 5323227"/>
              <a:gd name="connsiteY3" fmla="*/ 6179819 h 6179819"/>
              <a:gd name="connsiteX4" fmla="*/ 0 w 5323227"/>
              <a:gd name="connsiteY4" fmla="*/ 6179819 h 6179819"/>
              <a:gd name="connsiteX0" fmla="*/ 0 w 5323227"/>
              <a:gd name="connsiteY0" fmla="*/ 6179819 h 6194333"/>
              <a:gd name="connsiteX1" fmla="*/ 2448407 w 5323227"/>
              <a:gd name="connsiteY1" fmla="*/ 0 h 6194333"/>
              <a:gd name="connsiteX2" fmla="*/ 5323227 w 5323227"/>
              <a:gd name="connsiteY2" fmla="*/ 580572 h 6194333"/>
              <a:gd name="connsiteX3" fmla="*/ 1220192 w 5323227"/>
              <a:gd name="connsiteY3" fmla="*/ 6194333 h 6194333"/>
              <a:gd name="connsiteX4" fmla="*/ 0 w 5323227"/>
              <a:gd name="connsiteY4" fmla="*/ 6179819 h 6194333"/>
              <a:gd name="connsiteX0" fmla="*/ 0 w 5889285"/>
              <a:gd name="connsiteY0" fmla="*/ 6179819 h 6194333"/>
              <a:gd name="connsiteX1" fmla="*/ 2448407 w 5889285"/>
              <a:gd name="connsiteY1" fmla="*/ 0 h 6194333"/>
              <a:gd name="connsiteX2" fmla="*/ 5889285 w 5889285"/>
              <a:gd name="connsiteY2" fmla="*/ 580572 h 6194333"/>
              <a:gd name="connsiteX3" fmla="*/ 1220192 w 5889285"/>
              <a:gd name="connsiteY3" fmla="*/ 6194333 h 6194333"/>
              <a:gd name="connsiteX4" fmla="*/ 0 w 5889285"/>
              <a:gd name="connsiteY4" fmla="*/ 6179819 h 6194333"/>
              <a:gd name="connsiteX0" fmla="*/ 0 w 5889285"/>
              <a:gd name="connsiteY0" fmla="*/ 6192532 h 6194333"/>
              <a:gd name="connsiteX1" fmla="*/ 2448407 w 5889285"/>
              <a:gd name="connsiteY1" fmla="*/ 0 h 6194333"/>
              <a:gd name="connsiteX2" fmla="*/ 5889285 w 5889285"/>
              <a:gd name="connsiteY2" fmla="*/ 580572 h 6194333"/>
              <a:gd name="connsiteX3" fmla="*/ 1220192 w 5889285"/>
              <a:gd name="connsiteY3" fmla="*/ 6194333 h 6194333"/>
              <a:gd name="connsiteX4" fmla="*/ 0 w 5889285"/>
              <a:gd name="connsiteY4" fmla="*/ 6192532 h 6194333"/>
              <a:gd name="connsiteX0" fmla="*/ 0 w 5889285"/>
              <a:gd name="connsiteY0" fmla="*/ 6192532 h 6192532"/>
              <a:gd name="connsiteX1" fmla="*/ 2448407 w 5889285"/>
              <a:gd name="connsiteY1" fmla="*/ 0 h 6192532"/>
              <a:gd name="connsiteX2" fmla="*/ 5889285 w 5889285"/>
              <a:gd name="connsiteY2" fmla="*/ 580572 h 6192532"/>
              <a:gd name="connsiteX3" fmla="*/ 1220192 w 5889285"/>
              <a:gd name="connsiteY3" fmla="*/ 6187976 h 6192532"/>
              <a:gd name="connsiteX4" fmla="*/ 0 w 5889285"/>
              <a:gd name="connsiteY4" fmla="*/ 6192532 h 6192532"/>
              <a:gd name="connsiteX0" fmla="*/ 0 w 5889285"/>
              <a:gd name="connsiteY0" fmla="*/ 6192532 h 6192532"/>
              <a:gd name="connsiteX1" fmla="*/ 2448407 w 5889285"/>
              <a:gd name="connsiteY1" fmla="*/ 0 h 6192532"/>
              <a:gd name="connsiteX2" fmla="*/ 5889285 w 5889285"/>
              <a:gd name="connsiteY2" fmla="*/ 580572 h 6192532"/>
              <a:gd name="connsiteX3" fmla="*/ 1251942 w 5889285"/>
              <a:gd name="connsiteY3" fmla="*/ 6187976 h 6192532"/>
              <a:gd name="connsiteX4" fmla="*/ 0 w 5889285"/>
              <a:gd name="connsiteY4" fmla="*/ 6192532 h 619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9285" h="6192532">
                <a:moveTo>
                  <a:pt x="0" y="6192532"/>
                </a:moveTo>
                <a:lnTo>
                  <a:pt x="2448407" y="0"/>
                </a:lnTo>
                <a:lnTo>
                  <a:pt x="5889285" y="580572"/>
                </a:lnTo>
                <a:lnTo>
                  <a:pt x="1251942" y="6187976"/>
                </a:lnTo>
                <a:lnTo>
                  <a:pt x="0" y="6192532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文本框 3"/>
          <p:cNvSpPr txBox="1"/>
          <p:nvPr/>
        </p:nvSpPr>
        <p:spPr>
          <a:xfrm>
            <a:off x="-7865" y="4873905"/>
            <a:ext cx="91518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吴沂楠</a:t>
            </a:r>
            <a:endParaRPr lang="en-US" altLang="zh-CN" sz="2100" b="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47182" y="5289403"/>
            <a:ext cx="2857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350" b="0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WeChat: wuyinan0126</a:t>
            </a:r>
            <a:endParaRPr lang="en-US" altLang="zh-CN" sz="1350" b="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350" b="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Email: wuyinan0126@gmail.com</a:t>
            </a:r>
          </a:p>
        </p:txBody>
      </p:sp>
    </p:spTree>
    <p:extLst>
      <p:ext uri="{BB962C8B-B14F-4D97-AF65-F5344CB8AC3E}">
        <p14:creationId xmlns:p14="http://schemas.microsoft.com/office/powerpoint/2010/main" val="109338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8F63D-5874-4B93-A3B1-5A1FFD345627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Java</a:t>
            </a:r>
            <a:r>
              <a:rPr lang="zh-CN" altLang="en-GB" smtClean="0">
                <a:latin typeface="黑体" panose="02010609060101010101" pitchFamily="49" charset="-122"/>
              </a:rPr>
              <a:t>的开发环境</a:t>
            </a:r>
            <a:r>
              <a:rPr lang="zh-CN" altLang="en-US" smtClean="0"/>
              <a:t>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29600" cy="45370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JDK</a:t>
            </a:r>
            <a:r>
              <a:rPr lang="zh-CN" altLang="en-US" dirty="0" smtClean="0"/>
              <a:t>是有助于程序员开发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开发工具包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了解安装目录 ：</a:t>
            </a:r>
          </a:p>
          <a:p>
            <a:pPr marL="812800" lvl="1" indent="-276225" eaLnBrk="1" hangingPunct="1">
              <a:lnSpc>
                <a:spcPct val="110000"/>
              </a:lnSpc>
            </a:pPr>
            <a:r>
              <a:rPr lang="en-GB" altLang="zh-CN" dirty="0" smtClean="0"/>
              <a:t>bin</a:t>
            </a:r>
            <a:r>
              <a:rPr lang="zh-CN" altLang="en-GB" dirty="0" smtClean="0"/>
              <a:t>目录：存放可执行文件</a:t>
            </a:r>
            <a:r>
              <a:rPr lang="en-GB" altLang="zh-CN" dirty="0" smtClean="0"/>
              <a:t>;</a:t>
            </a:r>
          </a:p>
          <a:p>
            <a:pPr marL="812800" lvl="1" indent="-276225" eaLnBrk="1" hangingPunct="1">
              <a:lnSpc>
                <a:spcPct val="110000"/>
              </a:lnSpc>
            </a:pPr>
            <a:r>
              <a:rPr lang="en-GB" altLang="zh-CN" dirty="0" smtClean="0"/>
              <a:t>lib</a:t>
            </a:r>
            <a:r>
              <a:rPr lang="zh-CN" altLang="en-GB" dirty="0" smtClean="0"/>
              <a:t>目录：存放</a:t>
            </a:r>
            <a:r>
              <a:rPr lang="en-GB" altLang="zh-CN" dirty="0" smtClean="0"/>
              <a:t>Java</a:t>
            </a:r>
            <a:r>
              <a:rPr lang="zh-CN" altLang="en-GB" dirty="0" smtClean="0"/>
              <a:t>的类库文件</a:t>
            </a:r>
            <a:r>
              <a:rPr lang="en-GB" altLang="zh-CN" dirty="0" smtClean="0"/>
              <a:t>;</a:t>
            </a:r>
          </a:p>
          <a:p>
            <a:pPr marL="812800" lvl="1" indent="-276225" eaLnBrk="1" hangingPunct="1">
              <a:lnSpc>
                <a:spcPct val="110000"/>
              </a:lnSpc>
            </a:pPr>
            <a:r>
              <a:rPr lang="en-GB" altLang="zh-CN" dirty="0" smtClean="0"/>
              <a:t>include</a:t>
            </a:r>
            <a:r>
              <a:rPr lang="zh-CN" altLang="en-GB" dirty="0" smtClean="0"/>
              <a:t>目录：存放用于本地方法的文件</a:t>
            </a:r>
            <a:r>
              <a:rPr lang="en-GB" altLang="zh-CN" dirty="0" smtClean="0"/>
              <a:t>; </a:t>
            </a:r>
          </a:p>
          <a:p>
            <a:pPr marL="812800" lvl="1" indent="-276225" eaLnBrk="1" hangingPunct="1">
              <a:lnSpc>
                <a:spcPct val="110000"/>
              </a:lnSpc>
            </a:pPr>
            <a:r>
              <a:rPr lang="en-GB" altLang="zh-CN" dirty="0" smtClean="0"/>
              <a:t>demo</a:t>
            </a:r>
            <a:r>
              <a:rPr lang="zh-CN" altLang="en-GB" dirty="0" smtClean="0"/>
              <a:t>目录：存放演示程序</a:t>
            </a:r>
            <a:r>
              <a:rPr lang="en-GB" altLang="zh-CN" dirty="0" smtClean="0"/>
              <a:t>;</a:t>
            </a:r>
          </a:p>
          <a:p>
            <a:pPr marL="812800" lvl="1" indent="-276225" eaLnBrk="1" hangingPunct="1">
              <a:lnSpc>
                <a:spcPct val="110000"/>
              </a:lnSpc>
            </a:pPr>
            <a:r>
              <a:rPr lang="en-GB" altLang="zh-CN" dirty="0" err="1" smtClean="0"/>
              <a:t>jre</a:t>
            </a:r>
            <a:r>
              <a:rPr lang="zh-CN" altLang="en-GB" dirty="0" smtClean="0"/>
              <a:t>目录：存放</a:t>
            </a:r>
            <a:r>
              <a:rPr lang="en-GB" altLang="zh-CN" dirty="0" smtClean="0"/>
              <a:t>Java</a:t>
            </a:r>
            <a:r>
              <a:rPr lang="zh-CN" altLang="en-GB" dirty="0" smtClean="0"/>
              <a:t>运行环境文件</a:t>
            </a:r>
            <a:r>
              <a:rPr lang="en-GB" altLang="zh-CN" dirty="0" smtClean="0"/>
              <a:t>;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747D44-6048-4A8A-9295-D56101D2C430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GB" smtClean="0"/>
              <a:t>配置环境变量</a:t>
            </a:r>
            <a:r>
              <a:rPr lang="zh-CN" altLang="en-US" smtClean="0"/>
              <a:t>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altLang="zh-CN" sz="2400" b="1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/>
            <a:endParaRPr lang="en-US" altLang="zh-CN" sz="2000" b="1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endParaRPr lang="en-US" altLang="zh-CN" sz="18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smtClean="0"/>
          </a:p>
        </p:txBody>
      </p:sp>
      <p:pic>
        <p:nvPicPr>
          <p:cNvPr id="161799" name="Picture 7" descr="compute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1989138"/>
            <a:ext cx="6477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1801" name="Picture 9" descr="por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9975" y="2349500"/>
            <a:ext cx="1562100" cy="2000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1803" name="Picture 11" descr="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1628775"/>
            <a:ext cx="39909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804" name="Picture 12" descr="p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060575"/>
            <a:ext cx="36290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805" name="Picture 13" descr="p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492375"/>
            <a:ext cx="32861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812" name="Text Box 20"/>
          <p:cNvSpPr txBox="1">
            <a:spLocks noChangeArrowheads="1"/>
          </p:cNvSpPr>
          <p:nvPr/>
        </p:nvSpPr>
        <p:spPr bwMode="auto">
          <a:xfrm>
            <a:off x="1187450" y="3716338"/>
            <a:ext cx="6480175" cy="503237"/>
          </a:xfrm>
          <a:prstGeom prst="rect">
            <a:avLst/>
          </a:prstGeom>
          <a:gradFill rotWithShape="1">
            <a:gsLst>
              <a:gs pos="0">
                <a:srgbClr val="7FCDA6"/>
              </a:gs>
              <a:gs pos="100000">
                <a:srgbClr val="FFFFFF"/>
              </a:gs>
            </a:gsLst>
            <a:lin ang="5400000" scaled="1"/>
          </a:gradFill>
          <a:ln w="31750" cmpd="thinThick" algn="ctr">
            <a:solidFill>
              <a:srgbClr val="5C208E"/>
            </a:solidFill>
            <a:miter lim="800000"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>
                <a:latin typeface="Arial" panose="020B0604020202020204" pitchFamily="34" charset="0"/>
                <a:ea typeface="黑体" panose="02010609060101010101" pitchFamily="49" charset="-122"/>
              </a:rPr>
              <a:t>演示环境变量的配置</a:t>
            </a:r>
            <a:r>
              <a:rPr lang="en-US" altLang="zh-CN" sz="2400" b="0">
                <a:latin typeface="Arial" panose="020B0604020202020204" pitchFamily="34" charset="0"/>
                <a:ea typeface="黑体" panose="02010609060101010101" pitchFamily="49" charset="-122"/>
              </a:rPr>
              <a:t>……</a:t>
            </a:r>
          </a:p>
        </p:txBody>
      </p:sp>
      <p:sp>
        <p:nvSpPr>
          <p:cNvPr id="161813" name="Rectangle 21"/>
          <p:cNvSpPr>
            <a:spLocks noChangeArrowheads="1"/>
          </p:cNvSpPr>
          <p:nvPr/>
        </p:nvSpPr>
        <p:spPr bwMode="auto">
          <a:xfrm>
            <a:off x="3276600" y="3070225"/>
            <a:ext cx="2374900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1814" name="Rectangle 22"/>
          <p:cNvSpPr>
            <a:spLocks noChangeArrowheads="1"/>
          </p:cNvSpPr>
          <p:nvPr/>
        </p:nvSpPr>
        <p:spPr bwMode="auto">
          <a:xfrm>
            <a:off x="3924300" y="5157788"/>
            <a:ext cx="863600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61819" name="Group 27"/>
          <p:cNvGrpSpPr>
            <a:grpSpLocks/>
          </p:cNvGrpSpPr>
          <p:nvPr/>
        </p:nvGrpSpPr>
        <p:grpSpPr bwMode="auto">
          <a:xfrm>
            <a:off x="900113" y="2349500"/>
            <a:ext cx="1019175" cy="1001713"/>
            <a:chOff x="521" y="1553"/>
            <a:chExt cx="642" cy="631"/>
          </a:xfrm>
        </p:grpSpPr>
        <p:sp>
          <p:nvSpPr>
            <p:cNvPr id="30745" name="Text Box 24"/>
            <p:cNvSpPr txBox="1">
              <a:spLocks noChangeArrowheads="1"/>
            </p:cNvSpPr>
            <p:nvPr/>
          </p:nvSpPr>
          <p:spPr bwMode="auto">
            <a:xfrm>
              <a:off x="521" y="1797"/>
              <a:ext cx="45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zh-CN" altLang="en-US" sz="1800" b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单击</a:t>
              </a:r>
            </a:p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zh-CN" altLang="en-US" sz="1800" b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右键</a:t>
              </a:r>
            </a:p>
          </p:txBody>
        </p:sp>
        <p:sp>
          <p:nvSpPr>
            <p:cNvPr id="30746" name="AutoShape 26"/>
            <p:cNvSpPr>
              <a:spLocks noChangeArrowheads="1"/>
            </p:cNvSpPr>
            <p:nvPr/>
          </p:nvSpPr>
          <p:spPr bwMode="auto">
            <a:xfrm rot="-2712547">
              <a:off x="825" y="1761"/>
              <a:ext cx="545" cy="130"/>
            </a:xfrm>
            <a:prstGeom prst="rightArrow">
              <a:avLst>
                <a:gd name="adj1" fmla="val 50000"/>
                <a:gd name="adj2" fmla="val 104808"/>
              </a:avLst>
            </a:prstGeom>
            <a:gradFill rotWithShape="1">
              <a:gsLst>
                <a:gs pos="0">
                  <a:srgbClr val="FFCC00"/>
                </a:gs>
                <a:gs pos="50000">
                  <a:srgbClr val="FFFFFF"/>
                </a:gs>
                <a:gs pos="100000">
                  <a:srgbClr val="FFCC00"/>
                </a:gs>
              </a:gsLst>
              <a:lin ang="0" scaled="1"/>
            </a:gra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61823" name="Group 31"/>
          <p:cNvGrpSpPr>
            <a:grpSpLocks/>
          </p:cNvGrpSpPr>
          <p:nvPr/>
        </p:nvGrpSpPr>
        <p:grpSpPr bwMode="auto">
          <a:xfrm>
            <a:off x="3059113" y="1052513"/>
            <a:ext cx="1150937" cy="844550"/>
            <a:chOff x="2835" y="585"/>
            <a:chExt cx="725" cy="532"/>
          </a:xfrm>
        </p:grpSpPr>
        <p:sp>
          <p:nvSpPr>
            <p:cNvPr id="30743" name="Text Box 28"/>
            <p:cNvSpPr txBox="1">
              <a:spLocks noChangeArrowheads="1"/>
            </p:cNvSpPr>
            <p:nvPr/>
          </p:nvSpPr>
          <p:spPr bwMode="auto">
            <a:xfrm>
              <a:off x="2835" y="585"/>
              <a:ext cx="72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zh-CN" altLang="en-US" sz="1800" b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选择高级</a:t>
              </a:r>
            </a:p>
          </p:txBody>
        </p:sp>
        <p:sp>
          <p:nvSpPr>
            <p:cNvPr id="161821" name="AutoShape 29"/>
            <p:cNvSpPr>
              <a:spLocks noChangeArrowheads="1"/>
            </p:cNvSpPr>
            <p:nvPr/>
          </p:nvSpPr>
          <p:spPr bwMode="auto">
            <a:xfrm>
              <a:off x="3165" y="799"/>
              <a:ext cx="123" cy="318"/>
            </a:xfrm>
            <a:prstGeom prst="downArrow">
              <a:avLst>
                <a:gd name="adj1" fmla="val 50000"/>
                <a:gd name="adj2" fmla="val 64634"/>
              </a:avLst>
            </a:prstGeom>
            <a:gradFill rotWithShape="1">
              <a:gsLst>
                <a:gs pos="0">
                  <a:srgbClr val="FFCC00"/>
                </a:gs>
                <a:gs pos="50000">
                  <a:schemeClr val="bg1"/>
                </a:gs>
                <a:gs pos="100000">
                  <a:srgbClr val="FFCC00"/>
                </a:gs>
              </a:gsLst>
              <a:lin ang="5400000" scaled="1"/>
            </a:gra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/>
              </a:pPr>
              <a:endParaRPr lang="zh-CN" altLang="en-US"/>
            </a:p>
          </p:txBody>
        </p:sp>
      </p:grpSp>
      <p:grpSp>
        <p:nvGrpSpPr>
          <p:cNvPr id="161827" name="Group 35"/>
          <p:cNvGrpSpPr>
            <a:grpSpLocks/>
          </p:cNvGrpSpPr>
          <p:nvPr/>
        </p:nvGrpSpPr>
        <p:grpSpPr bwMode="auto">
          <a:xfrm>
            <a:off x="1908175" y="4941888"/>
            <a:ext cx="1295400" cy="1684337"/>
            <a:chOff x="1383" y="3430"/>
            <a:chExt cx="725" cy="449"/>
          </a:xfrm>
        </p:grpSpPr>
        <p:sp>
          <p:nvSpPr>
            <p:cNvPr id="30739" name="Text Box 33"/>
            <p:cNvSpPr txBox="1">
              <a:spLocks noChangeArrowheads="1"/>
            </p:cNvSpPr>
            <p:nvPr/>
          </p:nvSpPr>
          <p:spPr bwMode="auto">
            <a:xfrm>
              <a:off x="1383" y="3788"/>
              <a:ext cx="725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zh-CN" altLang="en-US" sz="1800" b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选择路径</a:t>
              </a:r>
            </a:p>
          </p:txBody>
        </p:sp>
        <p:sp>
          <p:nvSpPr>
            <p:cNvPr id="161826" name="AutoShape 34"/>
            <p:cNvSpPr>
              <a:spLocks noChangeArrowheads="1"/>
            </p:cNvSpPr>
            <p:nvPr/>
          </p:nvSpPr>
          <p:spPr bwMode="auto">
            <a:xfrm flipV="1">
              <a:off x="1655" y="3430"/>
              <a:ext cx="136" cy="363"/>
            </a:xfrm>
            <a:prstGeom prst="downArrow">
              <a:avLst>
                <a:gd name="adj1" fmla="val 50000"/>
                <a:gd name="adj2" fmla="val 66728"/>
              </a:avLst>
            </a:prstGeom>
            <a:gradFill rotWithShape="1">
              <a:gsLst>
                <a:gs pos="0">
                  <a:srgbClr val="FFCC00">
                    <a:alpha val="56000"/>
                  </a:srgbClr>
                </a:gs>
                <a:gs pos="50000">
                  <a:schemeClr val="bg1"/>
                </a:gs>
                <a:gs pos="100000">
                  <a:srgbClr val="FFCC00">
                    <a:alpha val="56000"/>
                  </a:srgbClr>
                </a:gs>
              </a:gsLst>
              <a:lin ang="5400000" scaled="1"/>
            </a:gra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/>
              </a:pPr>
              <a:endParaRPr lang="zh-CN" altLang="en-US"/>
            </a:p>
          </p:txBody>
        </p:sp>
      </p:grpSp>
      <p:grpSp>
        <p:nvGrpSpPr>
          <p:cNvPr id="161830" name="Group 38"/>
          <p:cNvGrpSpPr>
            <a:grpSpLocks/>
          </p:cNvGrpSpPr>
          <p:nvPr/>
        </p:nvGrpSpPr>
        <p:grpSpPr bwMode="auto">
          <a:xfrm>
            <a:off x="4859338" y="2060575"/>
            <a:ext cx="3743325" cy="790575"/>
            <a:chOff x="3061" y="1298"/>
            <a:chExt cx="2358" cy="498"/>
          </a:xfrm>
        </p:grpSpPr>
        <p:sp>
          <p:nvSpPr>
            <p:cNvPr id="30737" name="Text Box 36"/>
            <p:cNvSpPr txBox="1">
              <a:spLocks noChangeArrowheads="1"/>
            </p:cNvSpPr>
            <p:nvPr/>
          </p:nvSpPr>
          <p:spPr bwMode="auto">
            <a:xfrm>
              <a:off x="4694" y="1298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1800" b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添加路径</a:t>
              </a:r>
            </a:p>
          </p:txBody>
        </p:sp>
        <p:sp>
          <p:nvSpPr>
            <p:cNvPr id="30738" name="AutoShape 37"/>
            <p:cNvSpPr>
              <a:spLocks noChangeArrowheads="1"/>
            </p:cNvSpPr>
            <p:nvPr/>
          </p:nvSpPr>
          <p:spPr bwMode="auto">
            <a:xfrm rot="-1103761">
              <a:off x="3061" y="1661"/>
              <a:ext cx="1686" cy="135"/>
            </a:xfrm>
            <a:prstGeom prst="leftArrow">
              <a:avLst>
                <a:gd name="adj1" fmla="val 50000"/>
                <a:gd name="adj2" fmla="val 312222"/>
              </a:avLst>
            </a:prstGeom>
            <a:gradFill rotWithShape="1">
              <a:gsLst>
                <a:gs pos="0">
                  <a:srgbClr val="FFCC00">
                    <a:alpha val="62000"/>
                  </a:srgbClr>
                </a:gs>
                <a:gs pos="100000">
                  <a:schemeClr val="bg1"/>
                </a:gs>
              </a:gsLst>
              <a:lin ang="5400000" scaled="1"/>
            </a:gra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161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 tmFilter="0,0; .5, 1; 1, 1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12" grpId="0" animBg="1"/>
      <p:bldP spid="161813" grpId="0" animBg="1"/>
      <p:bldP spid="1618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454F2-A15A-4DFA-A74D-0B6A27A29430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>
                <a:latin typeface="黑体" panose="02010609060101010101" pitchFamily="49" charset="-122"/>
              </a:rPr>
              <a:t>开发工具包</a:t>
            </a:r>
            <a:r>
              <a:rPr lang="zh-CN" altLang="en-US" smtClean="0"/>
              <a:t>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29600" cy="273685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</a:rPr>
              <a:t>它是一组命令行工具</a:t>
            </a:r>
          </a:p>
          <a:p>
            <a:pPr eaLnBrk="1" hangingPunct="1"/>
            <a:r>
              <a:rPr lang="zh-CN" altLang="en-US" smtClean="0">
                <a:latin typeface="黑体" panose="02010609060101010101" pitchFamily="49" charset="-122"/>
              </a:rPr>
              <a:t>主要有：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1" smtClean="0"/>
              <a:t>javac;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1" smtClean="0"/>
              <a:t>java;</a:t>
            </a:r>
            <a:endParaRPr lang="en-US" altLang="zh-CN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b="1" smtClean="0"/>
              <a:t>javadoc;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59ACF9-2CE7-4A15-9227-DAA608FFE9CF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JDK </a:t>
            </a:r>
            <a:r>
              <a:rPr lang="zh-CN" altLang="en-US" smtClean="0"/>
              <a:t>中的工具</a:t>
            </a:r>
            <a:r>
              <a:rPr lang="en-US" altLang="zh-CN" smtClean="0"/>
              <a:t>-1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smtClean="0"/>
              <a:t>javac</a:t>
            </a:r>
            <a:r>
              <a:rPr lang="zh-CN" altLang="en-US" smtClean="0"/>
              <a:t>：</a:t>
            </a:r>
            <a:r>
              <a:rPr lang="zh-CN" altLang="en-US" smtClean="0">
                <a:latin typeface="黑体" panose="02010609060101010101" pitchFamily="49" charset="-122"/>
              </a:rPr>
              <a:t>用于编译</a:t>
            </a:r>
            <a:r>
              <a:rPr lang="en-US" altLang="zh-CN" smtClean="0"/>
              <a:t>Java </a:t>
            </a:r>
            <a:r>
              <a:rPr lang="zh-CN" altLang="en-US" smtClean="0">
                <a:latin typeface="黑体" panose="02010609060101010101" pitchFamily="49" charset="-122"/>
              </a:rPr>
              <a:t>源代码的编译器</a:t>
            </a:r>
          </a:p>
          <a:p>
            <a:pPr marL="812800" lvl="1" indent="-276225" eaLnBrk="1" hangingPunct="1">
              <a:lnSpc>
                <a:spcPct val="115000"/>
              </a:lnSpc>
            </a:pPr>
            <a:r>
              <a:rPr lang="zh-CN" altLang="en-US" smtClean="0">
                <a:latin typeface="黑体" panose="02010609060101010101" pitchFamily="49" charset="-122"/>
              </a:rPr>
              <a:t>语法：</a:t>
            </a:r>
            <a:r>
              <a:rPr lang="en-US" altLang="zh-CN" smtClean="0"/>
              <a:t>javac </a:t>
            </a:r>
            <a:r>
              <a:rPr lang="en-US" altLang="zh-CN" smtClean="0">
                <a:latin typeface="黑体" panose="02010609060101010101" pitchFamily="49" charset="-122"/>
              </a:rPr>
              <a:t>[</a:t>
            </a:r>
            <a:r>
              <a:rPr lang="zh-CN" altLang="en-US" smtClean="0">
                <a:latin typeface="黑体" panose="02010609060101010101" pitchFamily="49" charset="-122"/>
              </a:rPr>
              <a:t>选项</a:t>
            </a:r>
            <a:r>
              <a:rPr lang="en-US" altLang="zh-CN" smtClean="0">
                <a:latin typeface="黑体" panose="02010609060101010101" pitchFamily="49" charset="-122"/>
              </a:rPr>
              <a:t>] </a:t>
            </a:r>
            <a:r>
              <a:rPr lang="zh-CN" altLang="en-US" smtClean="0">
                <a:latin typeface="黑体" panose="02010609060101010101" pitchFamily="49" charset="-122"/>
              </a:rPr>
              <a:t>源文件 </a:t>
            </a:r>
          </a:p>
          <a:p>
            <a:pPr marL="812800" lvl="1" indent="-276225" eaLnBrk="1" hangingPunct="1">
              <a:lnSpc>
                <a:spcPct val="115000"/>
              </a:lnSpc>
            </a:pPr>
            <a:r>
              <a:rPr lang="zh-CN" altLang="en-US" smtClean="0">
                <a:latin typeface="黑体" panose="02010609060101010101" pitchFamily="49" charset="-122"/>
              </a:rPr>
              <a:t>源文件以扩展名</a:t>
            </a:r>
            <a:r>
              <a:rPr lang="en-US" altLang="zh-CN" smtClean="0"/>
              <a:t>.java</a:t>
            </a:r>
            <a:r>
              <a:rPr lang="en-US" altLang="zh-CN" smtClean="0">
                <a:latin typeface="黑体" panose="02010609060101010101" pitchFamily="49" charset="-122"/>
              </a:rPr>
              <a:t> </a:t>
            </a:r>
            <a:r>
              <a:rPr lang="zh-CN" altLang="en-US" smtClean="0">
                <a:latin typeface="黑体" panose="02010609060101010101" pitchFamily="49" charset="-122"/>
              </a:rPr>
              <a:t>结尾</a:t>
            </a:r>
          </a:p>
          <a:p>
            <a:pPr marL="812800" lvl="1" indent="-276225" eaLnBrk="1" hangingPunct="1">
              <a:lnSpc>
                <a:spcPct val="115000"/>
              </a:lnSpc>
            </a:pPr>
            <a:r>
              <a:rPr lang="zh-CN" altLang="en-US" smtClean="0">
                <a:latin typeface="黑体" panose="02010609060101010101" pitchFamily="49" charset="-122"/>
              </a:rPr>
              <a:t>选项可以包括：</a:t>
            </a:r>
          </a:p>
          <a:p>
            <a:pPr marL="1349375" lvl="2" indent="-269875" eaLnBrk="1" hangingPunct="1">
              <a:lnSpc>
                <a:spcPct val="120000"/>
              </a:lnSpc>
            </a:pPr>
            <a:r>
              <a:rPr lang="en-US" altLang="zh-CN" b="1" smtClean="0"/>
              <a:t>-classpath</a:t>
            </a:r>
          </a:p>
          <a:p>
            <a:pPr marL="1349375" lvl="2" indent="-269875" eaLnBrk="1" hangingPunct="1">
              <a:lnSpc>
                <a:spcPct val="120000"/>
              </a:lnSpc>
            </a:pPr>
            <a:r>
              <a:rPr lang="en-US" altLang="zh-CN" b="1" smtClean="0"/>
              <a:t>-d</a:t>
            </a:r>
          </a:p>
          <a:p>
            <a:pPr marL="812800" lvl="1" indent="-276225" eaLnBrk="1" hangingPunct="1">
              <a:buFont typeface="Wingdings" panose="05000000000000000000" pitchFamily="2" charset="2"/>
              <a:buNone/>
            </a:pPr>
            <a:endParaRPr lang="en-US" altLang="zh-CN" b="1" smtClean="0"/>
          </a:p>
          <a:p>
            <a:pPr marL="812800" lvl="1" indent="-276225"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marL="812800" lvl="1" indent="-276225"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8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221CF-4CB2-4701-8843-6CCC9EF9BB6D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JDK </a:t>
            </a:r>
            <a:r>
              <a:rPr lang="zh-CN" altLang="en-US" smtClean="0"/>
              <a:t>中的工具－</a:t>
            </a:r>
            <a:r>
              <a:rPr lang="en-US" altLang="zh-CN" smtClean="0"/>
              <a:t>2</a:t>
            </a:r>
            <a:r>
              <a:rPr lang="en-US" altLang="zh-CN" sz="4000" smtClean="0"/>
              <a:t> 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/>
              <a:t>：用于执行 </a:t>
            </a:r>
            <a:r>
              <a:rPr lang="en-US" altLang="zh-CN" smtClean="0"/>
              <a:t>Java </a:t>
            </a:r>
            <a:r>
              <a:rPr lang="zh-CN" altLang="en-US" smtClean="0"/>
              <a:t>字节码的解释器</a:t>
            </a:r>
          </a:p>
          <a:p>
            <a:pPr marL="812800" lvl="1" indent="-276225" eaLnBrk="1" hangingPunct="1">
              <a:lnSpc>
                <a:spcPct val="115000"/>
              </a:lnSpc>
            </a:pPr>
            <a:r>
              <a:rPr lang="en-US" altLang="zh-CN" smtClean="0"/>
              <a:t>java [</a:t>
            </a:r>
            <a:r>
              <a:rPr lang="zh-CN" altLang="en-US" smtClean="0"/>
              <a:t>选项</a:t>
            </a:r>
            <a:r>
              <a:rPr lang="en-US" altLang="zh-CN" smtClean="0"/>
              <a:t>] </a:t>
            </a:r>
            <a:r>
              <a:rPr lang="zh-CN" altLang="en-US" smtClean="0"/>
              <a:t>类名称</a:t>
            </a:r>
            <a:r>
              <a:rPr lang="en-US" altLang="zh-CN" smtClean="0"/>
              <a:t> [</a:t>
            </a:r>
            <a:r>
              <a:rPr lang="zh-CN" altLang="en-US" smtClean="0"/>
              <a:t>参数</a:t>
            </a:r>
            <a:r>
              <a:rPr lang="en-US" altLang="zh-CN" smtClean="0"/>
              <a:t>]</a:t>
            </a:r>
          </a:p>
          <a:p>
            <a:pPr marL="812800" lvl="1" indent="-276225" eaLnBrk="1" hangingPunct="1">
              <a:lnSpc>
                <a:spcPct val="115000"/>
              </a:lnSpc>
            </a:pPr>
            <a:r>
              <a:rPr lang="zh-CN" altLang="en-US" smtClean="0">
                <a:latin typeface="黑体" panose="02010609060101010101" pitchFamily="49" charset="-122"/>
              </a:rPr>
              <a:t>选项可以包括</a:t>
            </a:r>
            <a:endParaRPr lang="en-US" altLang="zh-CN" smtClean="0">
              <a:latin typeface="黑体" panose="02010609060101010101" pitchFamily="49" charset="-122"/>
            </a:endParaRPr>
          </a:p>
          <a:p>
            <a:pPr marL="1349375" lvl="2" indent="-274638" eaLnBrk="1" hangingPunct="1">
              <a:lnSpc>
                <a:spcPct val="125000"/>
              </a:lnSpc>
            </a:pPr>
            <a:r>
              <a:rPr lang="en-US" altLang="zh-CN" b="1" smtClean="0"/>
              <a:t>-classpath</a:t>
            </a:r>
          </a:p>
          <a:p>
            <a:pPr marL="1349375" lvl="2" indent="-274638" eaLnBrk="1" hangingPunct="1">
              <a:lnSpc>
                <a:spcPct val="125000"/>
              </a:lnSpc>
            </a:pPr>
            <a:r>
              <a:rPr lang="en-US" altLang="zh-CN" b="1" smtClean="0"/>
              <a:t>-version</a:t>
            </a:r>
          </a:p>
          <a:p>
            <a:pPr marL="1349375" lvl="2" indent="-274638" eaLnBrk="1" hangingPunct="1"/>
            <a:endParaRPr lang="en-US" altLang="zh-CN" b="1" smtClean="0"/>
          </a:p>
          <a:p>
            <a:pPr marL="1349375" lvl="2" indent="-274638" eaLnBrk="1" hangingPunct="1">
              <a:buSzPct val="80000"/>
              <a:buFont typeface="Wingdings" panose="05000000000000000000" pitchFamily="2" charset="2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95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FDA531-4446-4418-A6C5-E95B301EFEE4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</a:rPr>
              <a:t>开发</a:t>
            </a:r>
            <a:r>
              <a:rPr lang="en-US" altLang="zh-CN" smtClean="0">
                <a:latin typeface="黑体" panose="02010609060101010101" pitchFamily="49" charset="-122"/>
              </a:rPr>
              <a:t>Java</a:t>
            </a:r>
            <a:r>
              <a:rPr lang="zh-CN" altLang="en-US" smtClean="0">
                <a:latin typeface="黑体" panose="02010609060101010101" pitchFamily="49" charset="-122"/>
              </a:rPr>
              <a:t>程序的步骤</a:t>
            </a:r>
            <a:r>
              <a:rPr lang="zh-CN" altLang="en-US" smtClean="0"/>
              <a:t>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创建</a:t>
            </a:r>
            <a:r>
              <a:rPr lang="en-US" altLang="zh-CN" smtClean="0"/>
              <a:t>Java</a:t>
            </a:r>
            <a:r>
              <a:rPr lang="zh-CN" altLang="en-US" smtClean="0"/>
              <a:t>源程序</a:t>
            </a:r>
          </a:p>
          <a:p>
            <a:pPr marL="812800" lvl="1" indent="-276225" eaLnBrk="1" hangingPunct="1">
              <a:lnSpc>
                <a:spcPct val="90000"/>
              </a:lnSpc>
            </a:pPr>
            <a:r>
              <a:rPr lang="en-US" altLang="zh-CN" smtClean="0"/>
              <a:t>Java</a:t>
            </a:r>
            <a:r>
              <a:rPr lang="zh-CN" altLang="en-US" smtClean="0"/>
              <a:t>源程序一般用</a:t>
            </a:r>
            <a:r>
              <a:rPr lang="en-US" altLang="zh-CN" smtClean="0"/>
              <a:t>java</a:t>
            </a:r>
            <a:r>
              <a:rPr lang="zh-CN" altLang="en-US" smtClean="0"/>
              <a:t>作为扩展名，是一个文本文</a:t>
            </a:r>
          </a:p>
          <a:p>
            <a:pPr marL="812800" lvl="1" indent="-2762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件，用</a:t>
            </a:r>
            <a:r>
              <a:rPr lang="en-US" altLang="zh-CN" smtClean="0"/>
              <a:t>Java</a:t>
            </a:r>
            <a:r>
              <a:rPr lang="zh-CN" altLang="en-US" smtClean="0"/>
              <a:t>语言写成，可以用任何文本编辑器创建</a:t>
            </a:r>
          </a:p>
          <a:p>
            <a:pPr marL="812800" lvl="1" indent="-2762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与编辑；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编译源程序</a:t>
            </a:r>
          </a:p>
          <a:p>
            <a:pPr marL="812800" lvl="1" indent="-276225" eaLnBrk="1" hangingPunct="1">
              <a:lnSpc>
                <a:spcPct val="90000"/>
              </a:lnSpc>
            </a:pPr>
            <a:r>
              <a:rPr lang="en-US" altLang="zh-CN" smtClean="0"/>
              <a:t>Java</a:t>
            </a:r>
            <a:r>
              <a:rPr lang="zh-CN" altLang="en-US" smtClean="0"/>
              <a:t>编译器，“</a:t>
            </a:r>
            <a:r>
              <a:rPr lang="en-US" altLang="zh-CN" smtClean="0"/>
              <a:t>javac”</a:t>
            </a:r>
            <a:r>
              <a:rPr lang="zh-CN" altLang="en-US" smtClean="0"/>
              <a:t>，读取你的</a:t>
            </a:r>
            <a:r>
              <a:rPr lang="en-US" altLang="zh-CN" smtClean="0"/>
              <a:t>Java</a:t>
            </a:r>
            <a:r>
              <a:rPr lang="zh-CN" altLang="en-US" smtClean="0"/>
              <a:t>源程序并翻译</a:t>
            </a:r>
          </a:p>
          <a:p>
            <a:pPr marL="812800" lvl="1" indent="-2762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成</a:t>
            </a:r>
            <a:r>
              <a:rPr lang="en-US" altLang="zh-CN" smtClean="0"/>
              <a:t>Java</a:t>
            </a:r>
            <a:r>
              <a:rPr lang="zh-CN" altLang="en-US" smtClean="0"/>
              <a:t>虚拟机能够明白的指令集合，且以字节码的</a:t>
            </a:r>
          </a:p>
          <a:p>
            <a:pPr marL="812800" lvl="1" indent="-2762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形式保存在文件中。通常，字节码文件以</a:t>
            </a:r>
            <a:r>
              <a:rPr lang="en-US" altLang="zh-CN" smtClean="0"/>
              <a:t>class</a:t>
            </a:r>
            <a:r>
              <a:rPr lang="zh-CN" altLang="en-US" smtClean="0"/>
              <a:t>作为</a:t>
            </a:r>
          </a:p>
          <a:p>
            <a:pPr marL="812800" lvl="1" indent="-2762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扩展名；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运行</a:t>
            </a:r>
            <a:r>
              <a:rPr lang="en-US" altLang="zh-CN" smtClean="0"/>
              <a:t>class</a:t>
            </a:r>
            <a:r>
              <a:rPr lang="zh-CN" altLang="en-US" smtClean="0"/>
              <a:t>（字节码）文件</a:t>
            </a:r>
          </a:p>
          <a:p>
            <a:pPr marL="812800" lvl="1" indent="-276225" eaLnBrk="1" hangingPunct="1">
              <a:lnSpc>
                <a:spcPct val="90000"/>
              </a:lnSpc>
            </a:pPr>
            <a:r>
              <a:rPr lang="en-US" altLang="zh-CN" smtClean="0"/>
              <a:t>Java</a:t>
            </a:r>
            <a:r>
              <a:rPr lang="zh-CN" altLang="en-US" smtClean="0"/>
              <a:t>解释器读取字节码，取出指令并且翻译成计算</a:t>
            </a:r>
          </a:p>
          <a:p>
            <a:pPr marL="812800" lvl="1" indent="-2762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机能执行的代码，完成运行过程；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64E75-F988-4FCD-AD1B-3793D4A21CF0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</a:rPr>
              <a:t>第一个</a:t>
            </a:r>
            <a:r>
              <a:rPr lang="en-US" altLang="zh-CN" smtClean="0">
                <a:latin typeface="黑体" panose="02010609060101010101" pitchFamily="49" charset="-122"/>
              </a:rPr>
              <a:t>Java</a:t>
            </a:r>
            <a:r>
              <a:rPr lang="zh-CN" altLang="en-US" smtClean="0">
                <a:latin typeface="黑体" panose="02010609060101010101" pitchFamily="49" charset="-122"/>
              </a:rPr>
              <a:t>程序</a:t>
            </a:r>
            <a:r>
              <a:rPr lang="zh-CN" altLang="en-US" smtClean="0"/>
              <a:t> 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632700" cy="5472112"/>
          </a:xfr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/**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* </a:t>
            </a:r>
            <a:r>
              <a:rPr lang="zh-CN" altLang="en-US" sz="2000" dirty="0" smtClean="0"/>
              <a:t>此类用于在屏幕上显示消息。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* </a:t>
            </a:r>
            <a:r>
              <a:rPr lang="en-US" altLang="zh-CN" sz="2000" dirty="0" smtClean="0"/>
              <a:t>@ version1.0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2015 </a:t>
            </a:r>
            <a:r>
              <a:rPr lang="zh-CN" altLang="en-US" sz="2000" dirty="0" smtClean="0"/>
              <a:t>年 </a:t>
            </a:r>
            <a:r>
              <a:rPr lang="en-US" altLang="zh-CN" sz="2000" dirty="0" smtClean="0"/>
              <a:t>5 </a:t>
            </a:r>
            <a:r>
              <a:rPr lang="zh-CN" altLang="en-US" sz="2000" dirty="0" smtClean="0"/>
              <a:t>月 </a:t>
            </a:r>
            <a:r>
              <a:rPr lang="en-US" altLang="zh-CN" sz="2000" dirty="0"/>
              <a:t>1</a:t>
            </a:r>
            <a:r>
              <a:rPr lang="en-US" altLang="zh-CN" sz="2000" dirty="0" smtClean="0"/>
              <a:t>0 </a:t>
            </a:r>
            <a:r>
              <a:rPr lang="zh-CN" altLang="en-US" sz="2000" dirty="0" smtClean="0"/>
              <a:t>日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* </a:t>
            </a:r>
            <a:r>
              <a:rPr lang="en-US" altLang="zh-CN" sz="2000" dirty="0" smtClean="0"/>
              <a:t>@author wuyinan0126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class Message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/**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* </a:t>
            </a:r>
            <a:r>
              <a:rPr lang="en-US" altLang="zh-CN" sz="2000" dirty="0" err="1" smtClean="0"/>
              <a:t>这是一个</a:t>
            </a:r>
            <a:r>
              <a:rPr lang="en-US" altLang="zh-CN" sz="2000" dirty="0" smtClean="0"/>
              <a:t> main </a:t>
            </a:r>
            <a:r>
              <a:rPr lang="en-US" altLang="zh-CN" sz="2000" dirty="0" err="1" smtClean="0"/>
              <a:t>方法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public static void main(String []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/* </a:t>
            </a:r>
            <a:r>
              <a:rPr lang="en-US" altLang="zh-CN" sz="2000" dirty="0" err="1" smtClean="0"/>
              <a:t>输出此消息</a:t>
            </a:r>
            <a:r>
              <a:rPr lang="en-US" altLang="zh-CN" sz="2000" dirty="0" smtClean="0"/>
              <a:t>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(“Hello World");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1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1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1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1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16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16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16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16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16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6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16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16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16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16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16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6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16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16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16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16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16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16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16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16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16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16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16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16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D8F23-D5FB-4D21-A6DB-FC68294C0955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anose="02010609060101010101" pitchFamily="49" charset="-122"/>
              </a:rPr>
              <a:t>   </a:t>
            </a:r>
            <a:r>
              <a:rPr lang="zh-CN" altLang="en-US" smtClean="0">
                <a:latin typeface="黑体" panose="02010609060101010101" pitchFamily="49" charset="-122"/>
              </a:rPr>
              <a:t>分析程序 </a:t>
            </a:r>
            <a:r>
              <a:rPr lang="en-US" altLang="zh-CN" smtClean="0"/>
              <a:t>3-1 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48244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符号 </a:t>
            </a:r>
            <a:r>
              <a:rPr lang="en-US" altLang="zh-CN" sz="2400" smtClean="0"/>
              <a:t>/* */ </a:t>
            </a:r>
            <a:r>
              <a:rPr lang="zh-CN" altLang="en-US" sz="2400" smtClean="0"/>
              <a:t>指示中间的语句是该程序中的注释。多行注释以 </a:t>
            </a:r>
            <a:r>
              <a:rPr lang="en-US" altLang="zh-CN" sz="2400" smtClean="0"/>
              <a:t>/* </a:t>
            </a:r>
            <a:r>
              <a:rPr lang="zh-CN" altLang="en-US" sz="2400" smtClean="0"/>
              <a:t>开始，以 *</a:t>
            </a:r>
            <a:r>
              <a:rPr lang="en-US" altLang="zh-CN" sz="2400" smtClean="0"/>
              <a:t>/ </a:t>
            </a:r>
            <a:r>
              <a:rPr lang="zh-CN" altLang="en-US" sz="2400" smtClean="0"/>
              <a:t>结束。单行注释以 </a:t>
            </a:r>
            <a:r>
              <a:rPr lang="en-US" altLang="zh-CN" sz="2400" smtClean="0"/>
              <a:t>// </a:t>
            </a:r>
            <a:r>
              <a:rPr lang="zh-CN" altLang="en-US" sz="2400" smtClean="0"/>
              <a:t>开始，以行末结束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</a:t>
            </a:r>
            <a:r>
              <a:rPr lang="en-US" altLang="zh-CN" sz="2400" smtClean="0"/>
              <a:t>java</a:t>
            </a:r>
            <a:r>
              <a:rPr lang="zh-CN" altLang="en-US" sz="2400" smtClean="0"/>
              <a:t>文档注释使用</a:t>
            </a:r>
            <a:r>
              <a:rPr lang="en-US" altLang="zh-CN" sz="2400" smtClean="0"/>
              <a:t>/**  </a:t>
            </a:r>
            <a:r>
              <a:rPr lang="en-US" altLang="zh-CN" sz="2400" b="1" smtClean="0"/>
              <a:t>*/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</a:pPr>
            <a:r>
              <a:rPr lang="zh-CN" altLang="en-US" sz="2400" smtClean="0"/>
              <a:t>关键字 </a:t>
            </a:r>
            <a:r>
              <a:rPr lang="en-US" altLang="zh-CN" sz="2400" smtClean="0"/>
              <a:t>class </a:t>
            </a:r>
            <a:r>
              <a:rPr lang="zh-CN" altLang="en-US" sz="2400" smtClean="0"/>
              <a:t>声明类的定义，还帮助编译器理解它是一个类的声明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</a:pPr>
            <a:r>
              <a:rPr lang="zh-CN" altLang="en-US" sz="2400" smtClean="0"/>
              <a:t>整个类及其所有成员都是在一对大括号中（即 </a:t>
            </a:r>
            <a:r>
              <a:rPr lang="en-US" altLang="zh-CN" sz="2400" smtClean="0"/>
              <a:t>{ </a:t>
            </a:r>
            <a:r>
              <a:rPr lang="zh-CN" altLang="en-US" sz="2400" smtClean="0"/>
              <a:t>和 </a:t>
            </a:r>
            <a:r>
              <a:rPr lang="en-US" altLang="zh-CN" sz="2400" smtClean="0"/>
              <a:t>} </a:t>
            </a:r>
            <a:r>
              <a:rPr lang="zh-CN" altLang="en-US" sz="2400" smtClean="0"/>
              <a:t>之间）定义的。它们标志着类定义块的开始和结束</a:t>
            </a:r>
            <a:endParaRPr lang="en-US" altLang="zh-CN" sz="2400" smtClean="0"/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75D42C-B50B-4BA1-9157-4B07B9CFCD4E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           </a:t>
            </a:r>
            <a:r>
              <a:rPr lang="zh-CN" altLang="en-US" smtClean="0">
                <a:latin typeface="黑体" panose="02010609060101010101" pitchFamily="49" charset="-122"/>
              </a:rPr>
              <a:t>分析程序</a:t>
            </a:r>
            <a:r>
              <a:rPr lang="zh-CN" altLang="en-US" b="1" smtClean="0">
                <a:latin typeface="黑体" panose="02010609060101010101" pitchFamily="49" charset="-122"/>
              </a:rPr>
              <a:t> </a:t>
            </a:r>
            <a:r>
              <a:rPr lang="en-US" altLang="zh-CN" smtClean="0"/>
              <a:t>3-2</a:t>
            </a:r>
            <a:r>
              <a:rPr lang="en-US" altLang="zh-CN" sz="3600" smtClean="0"/>
              <a:t>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4752975"/>
          </a:xfrm>
        </p:spPr>
        <p:txBody>
          <a:bodyPr/>
          <a:lstStyle/>
          <a:p>
            <a:pPr eaLnBrk="1" hangingPunct="1"/>
            <a:r>
              <a:rPr lang="zh-CN" altLang="en-US" smtClean="0"/>
              <a:t>程序从 </a:t>
            </a:r>
            <a:r>
              <a:rPr lang="en-US" altLang="zh-CN" smtClean="0"/>
              <a:t>main( ) </a:t>
            </a:r>
            <a:r>
              <a:rPr lang="zh-CN" altLang="en-US" smtClean="0"/>
              <a:t>方法开始执行</a:t>
            </a:r>
          </a:p>
          <a:p>
            <a:pPr eaLnBrk="1" hangingPunct="1"/>
            <a:r>
              <a:rPr lang="zh-CN" altLang="en-US" smtClean="0"/>
              <a:t>关键字 </a:t>
            </a:r>
            <a:r>
              <a:rPr lang="en-US" altLang="zh-CN" smtClean="0"/>
              <a:t>public </a:t>
            </a:r>
            <a:r>
              <a:rPr lang="zh-CN" altLang="en-US" smtClean="0"/>
              <a:t>是一个访问说明符，控制类成员的可见度和作用域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关键字 </a:t>
            </a:r>
            <a:r>
              <a:rPr lang="en-US" altLang="zh-CN" smtClean="0"/>
              <a:t>static </a:t>
            </a:r>
            <a:r>
              <a:rPr lang="zh-CN" altLang="en-US" smtClean="0"/>
              <a:t>允许调用 </a:t>
            </a:r>
            <a:r>
              <a:rPr lang="en-US" altLang="zh-CN" smtClean="0"/>
              <a:t>main( ) </a:t>
            </a:r>
            <a:r>
              <a:rPr lang="zh-CN" altLang="en-US" smtClean="0"/>
              <a:t>方法，而无需创建类的实例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关键字 </a:t>
            </a:r>
            <a:r>
              <a:rPr lang="en-US" altLang="zh-CN" smtClean="0"/>
              <a:t>void </a:t>
            </a:r>
            <a:r>
              <a:rPr lang="zh-CN" altLang="en-US" smtClean="0"/>
              <a:t>告诉编译器 </a:t>
            </a:r>
            <a:r>
              <a:rPr lang="en-US" altLang="zh-CN" smtClean="0"/>
              <a:t>main( ) </a:t>
            </a:r>
            <a:r>
              <a:rPr lang="zh-CN" altLang="en-US" smtClean="0"/>
              <a:t>方法在执行时不返回任何值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EF7533-9488-4648-88CF-EA8CCB57B846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</a:rPr>
              <a:t>分析程序 </a:t>
            </a:r>
            <a:r>
              <a:rPr lang="en-US" altLang="zh-CN" smtClean="0"/>
              <a:t>3-3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2952750"/>
          </a:xfrm>
        </p:spPr>
        <p:txBody>
          <a:bodyPr/>
          <a:lstStyle/>
          <a:p>
            <a:pPr eaLnBrk="1" hangingPunct="1"/>
            <a:r>
              <a:rPr lang="en-US" altLang="zh-CN" smtClean="0"/>
              <a:t>main( )</a:t>
            </a:r>
            <a:r>
              <a:rPr lang="zh-CN" altLang="en-US" smtClean="0">
                <a:latin typeface="黑体" panose="02010609060101010101" pitchFamily="49" charset="-122"/>
              </a:rPr>
              <a:t>方法是所有</a:t>
            </a:r>
            <a:r>
              <a:rPr lang="en-US" altLang="zh-CN" smtClean="0">
                <a:latin typeface="黑体" panose="02010609060101010101" pitchFamily="49" charset="-122"/>
              </a:rPr>
              <a:t>Java </a:t>
            </a:r>
            <a:r>
              <a:rPr lang="zh-CN" altLang="en-US" smtClean="0">
                <a:latin typeface="黑体" panose="02010609060101010101" pitchFamily="49" charset="-122"/>
              </a:rPr>
              <a:t>应用程序的起始点</a:t>
            </a:r>
            <a:endParaRPr lang="en-US" altLang="zh-CN" smtClean="0">
              <a:latin typeface="黑体" panose="02010609060101010101" pitchFamily="49" charset="-122"/>
            </a:endParaRPr>
          </a:p>
          <a:p>
            <a:pPr eaLnBrk="1" hangingPunct="1"/>
            <a:r>
              <a:rPr lang="en-US" altLang="zh-CN" smtClean="0"/>
              <a:t>args[</a:t>
            </a:r>
            <a:r>
              <a:rPr lang="en-US" altLang="zh-CN" sz="1800" smtClean="0"/>
              <a:t> </a:t>
            </a:r>
            <a:r>
              <a:rPr lang="en-US" altLang="zh-CN" smtClean="0"/>
              <a:t>]</a:t>
            </a:r>
            <a:r>
              <a:rPr lang="zh-CN" altLang="en-US" smtClean="0">
                <a:latin typeface="黑体" panose="02010609060101010101" pitchFamily="49" charset="-122"/>
              </a:rPr>
              <a:t>是</a:t>
            </a:r>
            <a:r>
              <a:rPr lang="en-US" altLang="zh-CN" smtClean="0"/>
              <a:t>String</a:t>
            </a:r>
            <a:r>
              <a:rPr lang="zh-CN" altLang="en-US" smtClean="0">
                <a:latin typeface="黑体" panose="02010609060101010101" pitchFamily="49" charset="-122"/>
              </a:rPr>
              <a:t>类型的数组</a:t>
            </a:r>
            <a:endParaRPr lang="en-US" altLang="zh-CN" smtClean="0">
              <a:latin typeface="黑体" panose="02010609060101010101" pitchFamily="49" charset="-122"/>
            </a:endParaRPr>
          </a:p>
          <a:p>
            <a:pPr eaLnBrk="1" hangingPunct="1"/>
            <a:r>
              <a:rPr lang="en-US" altLang="zh-CN" smtClean="0"/>
              <a:t>println( )</a:t>
            </a:r>
            <a:r>
              <a:rPr lang="zh-CN" altLang="en-US" smtClean="0">
                <a:latin typeface="黑体" panose="02010609060101010101" pitchFamily="49" charset="-122"/>
              </a:rPr>
              <a:t>方法通过 </a:t>
            </a:r>
            <a:r>
              <a:rPr lang="en-US" altLang="zh-CN" smtClean="0"/>
              <a:t>System.out</a:t>
            </a:r>
            <a:r>
              <a:rPr lang="en-US" altLang="zh-CN" smtClean="0">
                <a:latin typeface="黑体" panose="02010609060101010101" pitchFamily="49" charset="-122"/>
              </a:rPr>
              <a:t> </a:t>
            </a:r>
            <a:r>
              <a:rPr lang="zh-CN" altLang="en-US" smtClean="0">
                <a:latin typeface="黑体" panose="02010609060101010101" pitchFamily="49" charset="-122"/>
              </a:rPr>
              <a:t>显示作为参数传递给它的字符串</a:t>
            </a:r>
            <a:endParaRPr lang="en-US" altLang="zh-CN" smtClean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669BF4-D253-4724-A352-A27862396D81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课程地位</a:t>
            </a:r>
          </a:p>
        </p:txBody>
      </p:sp>
      <p:sp>
        <p:nvSpPr>
          <p:cNvPr id="18436" name="Line 3"/>
          <p:cNvSpPr>
            <a:spLocks noChangeShapeType="1"/>
          </p:cNvSpPr>
          <p:nvPr/>
        </p:nvSpPr>
        <p:spPr bwMode="auto">
          <a:xfrm>
            <a:off x="1690688" y="3448050"/>
            <a:ext cx="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987675" y="34480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611188" y="3016250"/>
            <a:ext cx="8137525" cy="1079500"/>
          </a:xfrm>
          <a:prstGeom prst="rect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zh-CN" sz="180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9" name="AutoShape 6"/>
          <p:cNvSpPr>
            <a:spLocks noChangeArrowheads="1"/>
          </p:cNvSpPr>
          <p:nvPr/>
        </p:nvSpPr>
        <p:spPr bwMode="auto">
          <a:xfrm>
            <a:off x="2771775" y="3160713"/>
            <a:ext cx="1871663" cy="288925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latin typeface="Arial" panose="020B0604020202020204" pitchFamily="34" charset="0"/>
              </a:rPr>
              <a:t>.Net &amp; C#</a:t>
            </a:r>
          </a:p>
        </p:txBody>
      </p:sp>
      <p:sp>
        <p:nvSpPr>
          <p:cNvPr id="18440" name="AutoShape 7"/>
          <p:cNvSpPr>
            <a:spLocks noChangeArrowheads="1"/>
          </p:cNvSpPr>
          <p:nvPr/>
        </p:nvSpPr>
        <p:spPr bwMode="auto">
          <a:xfrm>
            <a:off x="898525" y="3159125"/>
            <a:ext cx="1657350" cy="288925"/>
          </a:xfrm>
          <a:prstGeom prst="flowChartProcess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t>SQL Server</a:t>
            </a: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 flipV="1">
            <a:off x="2554288" y="3303588"/>
            <a:ext cx="2174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3995738" y="26558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611188" y="4221163"/>
            <a:ext cx="8135937" cy="1603375"/>
          </a:xfrm>
          <a:prstGeom prst="rect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zh-CN" sz="180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4" name="AutoShape 11"/>
          <p:cNvSpPr>
            <a:spLocks noChangeArrowheads="1"/>
          </p:cNvSpPr>
          <p:nvPr/>
        </p:nvSpPr>
        <p:spPr bwMode="auto">
          <a:xfrm>
            <a:off x="3203575" y="4384675"/>
            <a:ext cx="1439863" cy="287338"/>
          </a:xfrm>
          <a:prstGeom prst="flowChartProcess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t>XML</a:t>
            </a:r>
            <a:endParaRPr lang="en-US" altLang="zh-CN" sz="1400" b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5" name="AutoShape 12"/>
          <p:cNvSpPr>
            <a:spLocks noChangeArrowheads="1"/>
          </p:cNvSpPr>
          <p:nvPr/>
        </p:nvSpPr>
        <p:spPr bwMode="auto">
          <a:xfrm>
            <a:off x="6948488" y="4887913"/>
            <a:ext cx="1584325" cy="287337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t>SPM</a:t>
            </a:r>
          </a:p>
        </p:txBody>
      </p:sp>
      <p:sp>
        <p:nvSpPr>
          <p:cNvPr id="18446" name="AutoShape 13"/>
          <p:cNvSpPr>
            <a:spLocks noChangeArrowheads="1"/>
          </p:cNvSpPr>
          <p:nvPr/>
        </p:nvSpPr>
        <p:spPr bwMode="auto">
          <a:xfrm>
            <a:off x="1835150" y="4887913"/>
            <a:ext cx="2303463" cy="288925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latin typeface="Arial" panose="020B0604020202020204" pitchFamily="34" charset="0"/>
              </a:rPr>
              <a:t>ASP.NET &amp; WebService</a:t>
            </a:r>
          </a:p>
        </p:txBody>
      </p:sp>
      <p:sp>
        <p:nvSpPr>
          <p:cNvPr id="18447" name="AutoShape 14"/>
          <p:cNvSpPr>
            <a:spLocks noChangeArrowheads="1"/>
          </p:cNvSpPr>
          <p:nvPr/>
        </p:nvSpPr>
        <p:spPr bwMode="auto">
          <a:xfrm>
            <a:off x="898525" y="4384675"/>
            <a:ext cx="1657350" cy="285750"/>
          </a:xfrm>
          <a:prstGeom prst="flowChartProcess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t>Oracle</a:t>
            </a:r>
          </a:p>
        </p:txBody>
      </p:sp>
      <p:sp>
        <p:nvSpPr>
          <p:cNvPr id="18448" name="AutoShape 15"/>
          <p:cNvSpPr>
            <a:spLocks noChangeArrowheads="1"/>
          </p:cNvSpPr>
          <p:nvPr/>
        </p:nvSpPr>
        <p:spPr bwMode="auto">
          <a:xfrm>
            <a:off x="6948488" y="5392738"/>
            <a:ext cx="1584325" cy="288925"/>
          </a:xfrm>
          <a:prstGeom prst="flowChartProcess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t>UML</a:t>
            </a:r>
            <a:endParaRPr lang="en-US" altLang="zh-CN" sz="1400" b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>
            <a:off x="3492500" y="46720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50" name="AutoShape 17"/>
          <p:cNvSpPr>
            <a:spLocks noChangeArrowheads="1"/>
          </p:cNvSpPr>
          <p:nvPr/>
        </p:nvSpPr>
        <p:spPr bwMode="auto">
          <a:xfrm>
            <a:off x="6588125" y="1216025"/>
            <a:ext cx="2160588" cy="287338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latin typeface="Arial" panose="020B0604020202020204" pitchFamily="34" charset="0"/>
              </a:rPr>
              <a:t>SPR: Computer Base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611188" y="1647825"/>
            <a:ext cx="8137525" cy="1223963"/>
          </a:xfrm>
          <a:prstGeom prst="rect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zh-CN" sz="180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2" name="AutoShape 19"/>
          <p:cNvSpPr>
            <a:spLocks noChangeArrowheads="1"/>
          </p:cNvSpPr>
          <p:nvPr/>
        </p:nvSpPr>
        <p:spPr bwMode="auto">
          <a:xfrm>
            <a:off x="5003800" y="2368550"/>
            <a:ext cx="1655763" cy="287338"/>
          </a:xfrm>
          <a:prstGeom prst="flowChartProcess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 b="0" dirty="0" err="1">
                <a:latin typeface="Arial" panose="020B0604020202020204" pitchFamily="34" charset="0"/>
                <a:ea typeface="宋体" panose="02010600030101010101" pitchFamily="2" charset="-122"/>
              </a:rPr>
              <a:t>HTML&amp;JavaScript</a:t>
            </a:r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3" name="AutoShape 20"/>
          <p:cNvSpPr>
            <a:spLocks noChangeArrowheads="1"/>
          </p:cNvSpPr>
          <p:nvPr/>
        </p:nvSpPr>
        <p:spPr bwMode="auto">
          <a:xfrm>
            <a:off x="898525" y="2368550"/>
            <a:ext cx="1633538" cy="296863"/>
          </a:xfrm>
          <a:prstGeom prst="flowChartProcess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t>SQL Server Base</a:t>
            </a:r>
          </a:p>
        </p:txBody>
      </p:sp>
      <p:sp>
        <p:nvSpPr>
          <p:cNvPr id="173077" name="AutoShape 21"/>
          <p:cNvSpPr>
            <a:spLocks noChangeArrowheads="1"/>
          </p:cNvSpPr>
          <p:nvPr/>
        </p:nvSpPr>
        <p:spPr bwMode="auto">
          <a:xfrm>
            <a:off x="2770188" y="2368550"/>
            <a:ext cx="1873250" cy="287338"/>
          </a:xfrm>
          <a:prstGeom prst="flowChartProcess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latin typeface="Arial" panose="020B0604020202020204" pitchFamily="34" charset="0"/>
                <a:ea typeface="Arial Unicode MS" pitchFamily="34" charset="-122"/>
              </a:rPr>
              <a:t>OOP&amp;Java Base</a:t>
            </a: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667625" y="1504950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 flipH="1">
            <a:off x="4643438" y="2511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7" name="AutoShape 24"/>
          <p:cNvSpPr>
            <a:spLocks noChangeArrowheads="1"/>
          </p:cNvSpPr>
          <p:nvPr/>
        </p:nvSpPr>
        <p:spPr bwMode="auto">
          <a:xfrm>
            <a:off x="6948488" y="2368550"/>
            <a:ext cx="1584325" cy="287338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6659563" y="2511425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2555875" y="2511425"/>
            <a:ext cx="2143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1690688" y="2655888"/>
            <a:ext cx="0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>
            <a:off x="2987675" y="2655888"/>
            <a:ext cx="158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62" name="AutoShape 29"/>
          <p:cNvSpPr>
            <a:spLocks noChangeArrowheads="1"/>
          </p:cNvSpPr>
          <p:nvPr/>
        </p:nvSpPr>
        <p:spPr bwMode="auto">
          <a:xfrm>
            <a:off x="6948488" y="1863725"/>
            <a:ext cx="1584325" cy="288925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 b="0" dirty="0">
                <a:latin typeface="Arial" panose="020B0604020202020204" pitchFamily="34" charset="0"/>
              </a:rPr>
              <a:t>STB</a:t>
            </a:r>
          </a:p>
        </p:txBody>
      </p:sp>
      <p:sp>
        <p:nvSpPr>
          <p:cNvPr id="18463" name="AutoShape 30"/>
          <p:cNvSpPr>
            <a:spLocks noChangeArrowheads="1"/>
          </p:cNvSpPr>
          <p:nvPr/>
        </p:nvSpPr>
        <p:spPr bwMode="auto">
          <a:xfrm>
            <a:off x="5003800" y="3160713"/>
            <a:ext cx="1655763" cy="288925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t>JSP/Servlet</a:t>
            </a:r>
          </a:p>
        </p:txBody>
      </p:sp>
      <p:sp>
        <p:nvSpPr>
          <p:cNvPr id="18464" name="Line 31"/>
          <p:cNvSpPr>
            <a:spLocks noChangeShapeType="1"/>
          </p:cNvSpPr>
          <p:nvPr/>
        </p:nvSpPr>
        <p:spPr bwMode="auto">
          <a:xfrm>
            <a:off x="5508625" y="2944813"/>
            <a:ext cx="0" cy="217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5" name="Line 32"/>
          <p:cNvSpPr>
            <a:spLocks noChangeShapeType="1"/>
          </p:cNvSpPr>
          <p:nvPr/>
        </p:nvSpPr>
        <p:spPr bwMode="auto">
          <a:xfrm>
            <a:off x="5508625" y="3448050"/>
            <a:ext cx="0" cy="936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6" name="AutoShape 33"/>
          <p:cNvSpPr>
            <a:spLocks noChangeArrowheads="1"/>
          </p:cNvSpPr>
          <p:nvPr/>
        </p:nvSpPr>
        <p:spPr bwMode="auto">
          <a:xfrm>
            <a:off x="5003800" y="4365625"/>
            <a:ext cx="1655763" cy="287338"/>
          </a:xfrm>
          <a:prstGeom prst="flowChartProcess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t>EJB&amp;WebService</a:t>
            </a:r>
          </a:p>
        </p:txBody>
      </p:sp>
      <p:sp>
        <p:nvSpPr>
          <p:cNvPr id="18467" name="AutoShape 34"/>
          <p:cNvSpPr>
            <a:spLocks noChangeArrowheads="1"/>
          </p:cNvSpPr>
          <p:nvPr/>
        </p:nvSpPr>
        <p:spPr bwMode="auto">
          <a:xfrm>
            <a:off x="2771775" y="3663950"/>
            <a:ext cx="1871663" cy="28733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latin typeface="Arial" panose="020B0604020202020204" pitchFamily="34" charset="0"/>
              </a:rPr>
              <a:t>WinForms</a:t>
            </a:r>
          </a:p>
        </p:txBody>
      </p:sp>
      <p:sp>
        <p:nvSpPr>
          <p:cNvPr id="18468" name="Line 35"/>
          <p:cNvSpPr>
            <a:spLocks noChangeShapeType="1"/>
          </p:cNvSpPr>
          <p:nvPr/>
        </p:nvSpPr>
        <p:spPr bwMode="auto">
          <a:xfrm>
            <a:off x="5508625" y="467201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9" name="Line 36"/>
          <p:cNvSpPr>
            <a:spLocks noChangeShapeType="1"/>
          </p:cNvSpPr>
          <p:nvPr/>
        </p:nvSpPr>
        <p:spPr bwMode="auto">
          <a:xfrm>
            <a:off x="7667625" y="2152650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0" name="Line 37"/>
          <p:cNvSpPr>
            <a:spLocks noChangeShapeType="1"/>
          </p:cNvSpPr>
          <p:nvPr/>
        </p:nvSpPr>
        <p:spPr bwMode="auto">
          <a:xfrm>
            <a:off x="4643438" y="45291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71" name="Line 38"/>
          <p:cNvSpPr>
            <a:spLocks noChangeShapeType="1"/>
          </p:cNvSpPr>
          <p:nvPr/>
        </p:nvSpPr>
        <p:spPr bwMode="auto">
          <a:xfrm>
            <a:off x="6227763" y="2655888"/>
            <a:ext cx="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2" name="Line 39"/>
          <p:cNvSpPr>
            <a:spLocks noChangeShapeType="1"/>
          </p:cNvSpPr>
          <p:nvPr/>
        </p:nvSpPr>
        <p:spPr bwMode="auto">
          <a:xfrm>
            <a:off x="2987675" y="3952875"/>
            <a:ext cx="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73" name="Line 40"/>
          <p:cNvSpPr>
            <a:spLocks noChangeShapeType="1"/>
          </p:cNvSpPr>
          <p:nvPr/>
        </p:nvSpPr>
        <p:spPr bwMode="auto">
          <a:xfrm>
            <a:off x="3995738" y="29448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74" name="AutoShape 41"/>
          <p:cNvSpPr>
            <a:spLocks noChangeArrowheads="1"/>
          </p:cNvSpPr>
          <p:nvPr/>
        </p:nvSpPr>
        <p:spPr bwMode="auto">
          <a:xfrm>
            <a:off x="5003800" y="4868863"/>
            <a:ext cx="1655763" cy="288925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t>Struts&amp;JSF</a:t>
            </a:r>
          </a:p>
        </p:txBody>
      </p:sp>
      <p:sp>
        <p:nvSpPr>
          <p:cNvPr id="18475" name="AutoShape 42"/>
          <p:cNvSpPr>
            <a:spLocks noChangeArrowheads="1"/>
          </p:cNvSpPr>
          <p:nvPr/>
        </p:nvSpPr>
        <p:spPr bwMode="auto">
          <a:xfrm>
            <a:off x="6948488" y="3160713"/>
            <a:ext cx="1584325" cy="287337"/>
          </a:xfrm>
          <a:prstGeom prst="flowChartProcess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t>Testing&amp;SQA</a:t>
            </a:r>
          </a:p>
        </p:txBody>
      </p:sp>
      <p:sp>
        <p:nvSpPr>
          <p:cNvPr id="18476" name="Line 43"/>
          <p:cNvSpPr>
            <a:spLocks noChangeShapeType="1"/>
          </p:cNvSpPr>
          <p:nvPr/>
        </p:nvSpPr>
        <p:spPr bwMode="auto">
          <a:xfrm flipH="1">
            <a:off x="4643438" y="3808413"/>
            <a:ext cx="302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77" name="Line 44"/>
          <p:cNvSpPr>
            <a:spLocks noChangeShapeType="1"/>
          </p:cNvSpPr>
          <p:nvPr/>
        </p:nvSpPr>
        <p:spPr bwMode="auto">
          <a:xfrm flipH="1" flipV="1">
            <a:off x="6659563" y="330358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78" name="Line 45"/>
          <p:cNvSpPr>
            <a:spLocks noChangeShapeType="1"/>
          </p:cNvSpPr>
          <p:nvPr/>
        </p:nvSpPr>
        <p:spPr bwMode="auto">
          <a:xfrm flipH="1">
            <a:off x="6659563" y="45291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79" name="AutoShape 46"/>
          <p:cNvSpPr>
            <a:spLocks noChangeArrowheads="1"/>
          </p:cNvSpPr>
          <p:nvPr/>
        </p:nvSpPr>
        <p:spPr bwMode="auto">
          <a:xfrm>
            <a:off x="6948488" y="4384675"/>
            <a:ext cx="1584325" cy="287338"/>
          </a:xfrm>
          <a:prstGeom prst="flowChartProcess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t>Linux</a:t>
            </a:r>
          </a:p>
        </p:txBody>
      </p:sp>
      <p:sp>
        <p:nvSpPr>
          <p:cNvPr id="18480" name="Line 47"/>
          <p:cNvSpPr>
            <a:spLocks noChangeShapeType="1"/>
          </p:cNvSpPr>
          <p:nvPr/>
        </p:nvSpPr>
        <p:spPr bwMode="auto">
          <a:xfrm>
            <a:off x="7667625" y="3448050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7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FCA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fill="hold"/>
                                        <p:tgtEl>
                                          <p:spTgt spid="17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FCA2"/>
                                      </p:to>
                                    </p:animClr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7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17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87515-668C-430F-B3C4-75E1E7A1E600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>
                <a:latin typeface="黑体" panose="02010609060101010101" pitchFamily="49" charset="-122"/>
              </a:rPr>
              <a:t>虚拟机</a:t>
            </a:r>
            <a:r>
              <a:rPr lang="zh-CN" altLang="en-US" smtClean="0"/>
              <a:t> 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14398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黑体" panose="02010609060101010101" pitchFamily="49" charset="-122"/>
              </a:rPr>
              <a:t>可运行</a:t>
            </a:r>
            <a:r>
              <a:rPr lang="en-US" altLang="zh-CN" smtClean="0"/>
              <a:t>Java</a:t>
            </a:r>
            <a:r>
              <a:rPr lang="zh-CN" altLang="en-US" smtClean="0">
                <a:latin typeface="黑体" panose="02010609060101010101" pitchFamily="49" charset="-122"/>
              </a:rPr>
              <a:t>字节码的虚拟计算机系统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黑体" panose="02010609060101010101" pitchFamily="49" charset="-122"/>
              </a:rPr>
              <a:t>它有一个解释器组件，可以实现</a:t>
            </a:r>
            <a:r>
              <a:rPr lang="en-US" altLang="zh-CN" smtClean="0"/>
              <a:t>Java</a:t>
            </a:r>
            <a:r>
              <a:rPr lang="zh-CN" altLang="en-US" smtClean="0">
                <a:latin typeface="黑体" panose="02010609060101010101" pitchFamily="49" charset="-122"/>
              </a:rPr>
              <a:t>字节码和计算机操作系统之间的通信</a:t>
            </a:r>
          </a:p>
        </p:txBody>
      </p:sp>
      <p:sp>
        <p:nvSpPr>
          <p:cNvPr id="41989" name="AutoShape 4"/>
          <p:cNvSpPr>
            <a:spLocks noChangeAspect="1" noChangeArrowheads="1"/>
          </p:cNvSpPr>
          <p:nvPr/>
        </p:nvSpPr>
        <p:spPr bwMode="auto">
          <a:xfrm>
            <a:off x="755650" y="2636838"/>
            <a:ext cx="7488238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1619250" y="3068638"/>
            <a:ext cx="5303838" cy="3165475"/>
          </a:xfrm>
          <a:prstGeom prst="rect">
            <a:avLst/>
          </a:prstGeom>
          <a:gradFill rotWithShape="1">
            <a:gsLst>
              <a:gs pos="0">
                <a:srgbClr val="99CCFF">
                  <a:alpha val="60001"/>
                </a:srgbClr>
              </a:gs>
              <a:gs pos="100000">
                <a:srgbClr val="00009E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1800" b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用户</a:t>
            </a:r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USER</a:t>
            </a:r>
          </a:p>
          <a:p>
            <a:pPr eaLnBrk="1" hangingPunct="1"/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2003425" y="3500438"/>
            <a:ext cx="4524375" cy="24114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851DD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1800" b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字节码程序</a:t>
            </a:r>
            <a:endParaRPr lang="zh-CN" altLang="en-US" sz="1800" b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2387600" y="3905250"/>
            <a:ext cx="3768725" cy="16843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59ACFF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JVM </a:t>
            </a:r>
            <a:r>
              <a:rPr lang="zh-CN" altLang="en-US" sz="1800" b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18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Java </a:t>
            </a:r>
            <a:r>
              <a:rPr lang="zh-CN" altLang="en-US" sz="1800" b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虚拟机）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2940050" y="4292600"/>
            <a:ext cx="2651125" cy="9366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B5E9C5">
                  <a:alpha val="71999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操作系统</a:t>
            </a:r>
            <a:endParaRPr lang="zh-CN" altLang="en-US" sz="1600" b="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3408363" y="4575175"/>
            <a:ext cx="1716087" cy="366713"/>
          </a:xfrm>
          <a:prstGeom prst="rect">
            <a:avLst/>
          </a:prstGeom>
          <a:gradFill rotWithShape="1">
            <a:gsLst>
              <a:gs pos="0">
                <a:srgbClr val="EFF4C4"/>
              </a:gs>
              <a:gs pos="100000">
                <a:schemeClr val="bg1">
                  <a:alpha val="53998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1800" b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 件</a:t>
            </a:r>
          </a:p>
        </p:txBody>
      </p:sp>
      <p:sp>
        <p:nvSpPr>
          <p:cNvPr id="153610" name="Line 10"/>
          <p:cNvSpPr>
            <a:spLocks noChangeShapeType="1"/>
          </p:cNvSpPr>
          <p:nvPr/>
        </p:nvSpPr>
        <p:spPr bwMode="auto">
          <a:xfrm>
            <a:off x="3563938" y="4508500"/>
            <a:ext cx="1587" cy="301625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11" name="Line 11"/>
          <p:cNvSpPr>
            <a:spLocks noChangeShapeType="1"/>
          </p:cNvSpPr>
          <p:nvPr/>
        </p:nvSpPr>
        <p:spPr bwMode="auto">
          <a:xfrm>
            <a:off x="3348038" y="4149725"/>
            <a:ext cx="0" cy="301625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12" name="Line 12"/>
          <p:cNvSpPr>
            <a:spLocks noChangeShapeType="1"/>
          </p:cNvSpPr>
          <p:nvPr/>
        </p:nvSpPr>
        <p:spPr bwMode="auto">
          <a:xfrm>
            <a:off x="2987675" y="3721100"/>
            <a:ext cx="0" cy="3556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 bwMode="auto">
          <a:xfrm>
            <a:off x="2784475" y="3357563"/>
            <a:ext cx="0" cy="334962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800" decel="100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 animBg="1"/>
      <p:bldP spid="153606" grpId="0" animBg="1"/>
      <p:bldP spid="153607" grpId="0" animBg="1"/>
      <p:bldP spid="153608" grpId="0" animBg="1"/>
      <p:bldP spid="153609" grpId="0" animBg="1"/>
      <p:bldP spid="153610" grpId="0" animBg="1"/>
      <p:bldP spid="153611" grpId="0" animBg="1"/>
      <p:bldP spid="153612" grpId="0" animBg="1"/>
      <p:bldP spid="1536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0F352-0D30-46E6-BD1A-E1A5FFEE8882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45449" name="Rectangle 41"/>
          <p:cNvSpPr>
            <a:spLocks noChangeArrowheads="1"/>
          </p:cNvSpPr>
          <p:nvPr/>
        </p:nvSpPr>
        <p:spPr bwMode="auto">
          <a:xfrm>
            <a:off x="5724525" y="4149725"/>
            <a:ext cx="1079500" cy="358775"/>
          </a:xfrm>
          <a:prstGeom prst="rect">
            <a:avLst/>
          </a:prstGeom>
          <a:noFill/>
          <a:ln w="317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5450" name="Rectangle 42"/>
          <p:cNvSpPr>
            <a:spLocks noChangeArrowheads="1"/>
          </p:cNvSpPr>
          <p:nvPr/>
        </p:nvSpPr>
        <p:spPr bwMode="auto">
          <a:xfrm>
            <a:off x="7248525" y="4076700"/>
            <a:ext cx="1079500" cy="720725"/>
          </a:xfrm>
          <a:prstGeom prst="rect">
            <a:avLst/>
          </a:prstGeom>
          <a:noFill/>
          <a:ln w="317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en-US" altLang="zh-CN" smtClean="0">
                <a:latin typeface="黑体" panose="02010609060101010101" pitchFamily="49" charset="-122"/>
              </a:rPr>
              <a:t>Java</a:t>
            </a:r>
            <a:r>
              <a:rPr lang="zh-CN" altLang="en-US" smtClean="0">
                <a:latin typeface="黑体" panose="02010609060101010101" pitchFamily="49" charset="-122"/>
              </a:rPr>
              <a:t>虚拟机的运行过程</a:t>
            </a: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1797050" y="1412875"/>
            <a:ext cx="1828800" cy="457200"/>
          </a:xfrm>
          <a:prstGeom prst="rect">
            <a:avLst/>
          </a:prstGeom>
          <a:gradFill rotWithShape="1">
            <a:gsLst>
              <a:gs pos="0">
                <a:srgbClr val="99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FontTx/>
              <a:buNone/>
            </a:pPr>
            <a:r>
              <a:rPr lang="zh-CN" altLang="en-US" sz="2000" b="0">
                <a:latin typeface="Arial" panose="020B0604020202020204" pitchFamily="34" charset="0"/>
                <a:ea typeface="黑体" panose="02010609060101010101" pitchFamily="49" charset="-122"/>
              </a:rPr>
              <a:t>编译时</a:t>
            </a:r>
          </a:p>
        </p:txBody>
      </p:sp>
      <p:sp>
        <p:nvSpPr>
          <p:cNvPr id="43015" name="Line 5"/>
          <p:cNvSpPr>
            <a:spLocks noChangeShapeType="1"/>
          </p:cNvSpPr>
          <p:nvPr/>
        </p:nvSpPr>
        <p:spPr bwMode="auto">
          <a:xfrm>
            <a:off x="1187450" y="15652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6" name="Line 6"/>
          <p:cNvSpPr>
            <a:spLocks noChangeShapeType="1"/>
          </p:cNvSpPr>
          <p:nvPr/>
        </p:nvSpPr>
        <p:spPr bwMode="auto">
          <a:xfrm flipV="1">
            <a:off x="1187450" y="1565275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7" name="Line 7"/>
          <p:cNvSpPr>
            <a:spLocks noChangeShapeType="1"/>
          </p:cNvSpPr>
          <p:nvPr/>
        </p:nvSpPr>
        <p:spPr bwMode="auto">
          <a:xfrm>
            <a:off x="3625850" y="15652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 flipV="1">
            <a:off x="4235450" y="1565275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9" name="Line 9"/>
          <p:cNvSpPr>
            <a:spLocks noChangeShapeType="1"/>
          </p:cNvSpPr>
          <p:nvPr/>
        </p:nvSpPr>
        <p:spPr bwMode="auto">
          <a:xfrm flipV="1">
            <a:off x="1187450" y="5603875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AutoShape 10"/>
          <p:cNvSpPr>
            <a:spLocks noChangeArrowheads="1"/>
          </p:cNvSpPr>
          <p:nvPr/>
        </p:nvSpPr>
        <p:spPr bwMode="auto">
          <a:xfrm>
            <a:off x="1898650" y="2251075"/>
            <a:ext cx="1422400" cy="685800"/>
          </a:xfrm>
          <a:prstGeom prst="foldedCorner">
            <a:avLst>
              <a:gd name="adj" fmla="val 26787"/>
            </a:avLst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.java</a:t>
            </a:r>
          </a:p>
        </p:txBody>
      </p:sp>
      <p:sp>
        <p:nvSpPr>
          <p:cNvPr id="43021" name="Text Box 11"/>
          <p:cNvSpPr txBox="1">
            <a:spLocks noChangeArrowheads="1"/>
          </p:cNvSpPr>
          <p:nvPr/>
        </p:nvSpPr>
        <p:spPr bwMode="auto">
          <a:xfrm>
            <a:off x="1797050" y="3013075"/>
            <a:ext cx="1930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0">
                <a:latin typeface="Arial" panose="020B0604020202020204" pitchFamily="34" charset="0"/>
                <a:ea typeface="黑体" panose="02010609060101010101" pitchFamily="49" charset="-122"/>
              </a:rPr>
              <a:t>（源代码）</a:t>
            </a:r>
          </a:p>
        </p:txBody>
      </p:sp>
      <p:sp>
        <p:nvSpPr>
          <p:cNvPr id="43022" name="Line 12"/>
          <p:cNvSpPr>
            <a:spLocks noChangeShapeType="1"/>
          </p:cNvSpPr>
          <p:nvPr/>
        </p:nvSpPr>
        <p:spPr bwMode="auto">
          <a:xfrm>
            <a:off x="2508250" y="339407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3" name="Rectangle 13"/>
          <p:cNvSpPr>
            <a:spLocks noChangeArrowheads="1"/>
          </p:cNvSpPr>
          <p:nvPr/>
        </p:nvSpPr>
        <p:spPr bwMode="auto">
          <a:xfrm>
            <a:off x="1797050" y="4308475"/>
            <a:ext cx="1524000" cy="3810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.class</a:t>
            </a:r>
          </a:p>
        </p:txBody>
      </p:sp>
      <p:sp>
        <p:nvSpPr>
          <p:cNvPr id="43024" name="Text Box 14"/>
          <p:cNvSpPr txBox="1">
            <a:spLocks noChangeArrowheads="1"/>
          </p:cNvSpPr>
          <p:nvPr/>
        </p:nvSpPr>
        <p:spPr bwMode="auto">
          <a:xfrm>
            <a:off x="1873250" y="4841875"/>
            <a:ext cx="1930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0">
                <a:latin typeface="Arial" panose="020B0604020202020204" pitchFamily="34" charset="0"/>
                <a:ea typeface="黑体" panose="02010609060101010101" pitchFamily="49" charset="-122"/>
              </a:rPr>
              <a:t>（字节码）</a:t>
            </a:r>
          </a:p>
        </p:txBody>
      </p:sp>
      <p:sp>
        <p:nvSpPr>
          <p:cNvPr id="43025" name="Rectangle 15"/>
          <p:cNvSpPr>
            <a:spLocks noChangeArrowheads="1"/>
          </p:cNvSpPr>
          <p:nvPr/>
        </p:nvSpPr>
        <p:spPr bwMode="auto">
          <a:xfrm>
            <a:off x="6064250" y="1489075"/>
            <a:ext cx="1828800" cy="457200"/>
          </a:xfrm>
          <a:prstGeom prst="rect">
            <a:avLst/>
          </a:prstGeom>
          <a:gradFill rotWithShape="1">
            <a:gsLst>
              <a:gs pos="0">
                <a:srgbClr val="99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FontTx/>
              <a:buNone/>
            </a:pPr>
            <a:r>
              <a:rPr lang="zh-CN" altLang="en-US" sz="2000" b="0">
                <a:latin typeface="Arial" panose="020B0604020202020204" pitchFamily="34" charset="0"/>
                <a:ea typeface="黑体" panose="02010609060101010101" pitchFamily="49" charset="-122"/>
              </a:rPr>
              <a:t>运行时</a:t>
            </a:r>
          </a:p>
        </p:txBody>
      </p:sp>
      <p:sp>
        <p:nvSpPr>
          <p:cNvPr id="43026" name="Line 16"/>
          <p:cNvSpPr>
            <a:spLocks noChangeShapeType="1"/>
          </p:cNvSpPr>
          <p:nvPr/>
        </p:nvSpPr>
        <p:spPr bwMode="auto">
          <a:xfrm>
            <a:off x="5454650" y="16414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7" name="Line 17"/>
          <p:cNvSpPr>
            <a:spLocks noChangeShapeType="1"/>
          </p:cNvSpPr>
          <p:nvPr/>
        </p:nvSpPr>
        <p:spPr bwMode="auto">
          <a:xfrm flipV="1">
            <a:off x="5454650" y="1641475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8" name="Line 18"/>
          <p:cNvSpPr>
            <a:spLocks noChangeShapeType="1"/>
          </p:cNvSpPr>
          <p:nvPr/>
        </p:nvSpPr>
        <p:spPr bwMode="auto">
          <a:xfrm>
            <a:off x="7893050" y="16414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9" name="Line 19"/>
          <p:cNvSpPr>
            <a:spLocks noChangeShapeType="1"/>
          </p:cNvSpPr>
          <p:nvPr/>
        </p:nvSpPr>
        <p:spPr bwMode="auto">
          <a:xfrm flipV="1">
            <a:off x="8502650" y="1641475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0" name="Line 20"/>
          <p:cNvSpPr>
            <a:spLocks noChangeShapeType="1"/>
          </p:cNvSpPr>
          <p:nvPr/>
        </p:nvSpPr>
        <p:spPr bwMode="auto">
          <a:xfrm flipV="1">
            <a:off x="5454650" y="5680075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1" name="Line 21"/>
          <p:cNvSpPr>
            <a:spLocks noChangeShapeType="1"/>
          </p:cNvSpPr>
          <p:nvPr/>
        </p:nvSpPr>
        <p:spPr bwMode="auto">
          <a:xfrm>
            <a:off x="6978650" y="19462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2" name="Line 23"/>
          <p:cNvSpPr>
            <a:spLocks noChangeShapeType="1"/>
          </p:cNvSpPr>
          <p:nvPr/>
        </p:nvSpPr>
        <p:spPr bwMode="auto">
          <a:xfrm>
            <a:off x="7004050" y="27844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 flipH="1">
            <a:off x="6521450" y="3716338"/>
            <a:ext cx="211138" cy="439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5759450" y="4156075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0">
                <a:latin typeface="Arial" panose="020B0604020202020204" pitchFamily="34" charset="0"/>
                <a:ea typeface="黑体" panose="02010609060101010101" pitchFamily="49" charset="-122"/>
              </a:rPr>
              <a:t>解释器</a:t>
            </a:r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7359650" y="3698875"/>
            <a:ext cx="3317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6" name="Line 29"/>
          <p:cNvSpPr>
            <a:spLocks noChangeShapeType="1"/>
          </p:cNvSpPr>
          <p:nvPr/>
        </p:nvSpPr>
        <p:spPr bwMode="auto">
          <a:xfrm>
            <a:off x="6445250" y="4537075"/>
            <a:ext cx="63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7" name="Text Box 30"/>
          <p:cNvSpPr txBox="1">
            <a:spLocks noChangeArrowheads="1"/>
          </p:cNvSpPr>
          <p:nvPr/>
        </p:nvSpPr>
        <p:spPr bwMode="auto">
          <a:xfrm>
            <a:off x="6659563" y="5013325"/>
            <a:ext cx="1008062" cy="3460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9966FF"/>
              </a:gs>
            </a:gsLst>
            <a:lin ang="5400000" scaled="1"/>
          </a:gradFill>
          <a:ln w="9525">
            <a:solidFill>
              <a:srgbClr val="FF6600"/>
            </a:solidFill>
            <a:miter lim="800000"/>
            <a:headEnd/>
            <a:tailEnd/>
          </a:ln>
          <a:effectLst>
            <a:prstShdw prst="shdw13" dist="53882" dir="13500000">
              <a:srgbClr val="808080">
                <a:alpha val="50000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硬件</a:t>
            </a:r>
          </a:p>
        </p:txBody>
      </p:sp>
      <p:sp>
        <p:nvSpPr>
          <p:cNvPr id="43038" name="Line 31"/>
          <p:cNvSpPr>
            <a:spLocks noChangeShapeType="1"/>
          </p:cNvSpPr>
          <p:nvPr/>
        </p:nvSpPr>
        <p:spPr bwMode="auto">
          <a:xfrm flipH="1">
            <a:off x="7359650" y="484187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9" name="Line 32"/>
          <p:cNvSpPr>
            <a:spLocks noChangeShapeType="1"/>
          </p:cNvSpPr>
          <p:nvPr/>
        </p:nvSpPr>
        <p:spPr bwMode="auto">
          <a:xfrm flipV="1">
            <a:off x="3397250" y="2555875"/>
            <a:ext cx="29718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0" name="Text Box 33"/>
          <p:cNvSpPr txBox="1">
            <a:spLocks noChangeArrowheads="1"/>
          </p:cNvSpPr>
          <p:nvPr/>
        </p:nvSpPr>
        <p:spPr bwMode="auto">
          <a:xfrm>
            <a:off x="3930650" y="2936875"/>
            <a:ext cx="1930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网络</a:t>
            </a:r>
          </a:p>
        </p:txBody>
      </p:sp>
      <p:sp>
        <p:nvSpPr>
          <p:cNvPr id="145447" name="Rectangle 39"/>
          <p:cNvSpPr>
            <a:spLocks noChangeArrowheads="1"/>
          </p:cNvSpPr>
          <p:nvPr/>
        </p:nvSpPr>
        <p:spPr bwMode="auto">
          <a:xfrm>
            <a:off x="6443663" y="2420938"/>
            <a:ext cx="1152525" cy="431800"/>
          </a:xfrm>
          <a:prstGeom prst="rect">
            <a:avLst/>
          </a:prstGeom>
          <a:solidFill>
            <a:schemeClr val="bg1"/>
          </a:solidFill>
          <a:ln w="317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5448" name="Rectangle 40"/>
          <p:cNvSpPr>
            <a:spLocks noChangeArrowheads="1"/>
          </p:cNvSpPr>
          <p:nvPr/>
        </p:nvSpPr>
        <p:spPr bwMode="auto">
          <a:xfrm>
            <a:off x="6156325" y="3284538"/>
            <a:ext cx="1944688" cy="431800"/>
          </a:xfrm>
          <a:prstGeom prst="rect">
            <a:avLst/>
          </a:prstGeom>
          <a:noFill/>
          <a:ln w="317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43" name="Text Box 24"/>
          <p:cNvSpPr txBox="1">
            <a:spLocks noChangeArrowheads="1"/>
          </p:cNvSpPr>
          <p:nvPr/>
        </p:nvSpPr>
        <p:spPr bwMode="auto">
          <a:xfrm>
            <a:off x="6064250" y="3317875"/>
            <a:ext cx="1930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0">
                <a:latin typeface="Arial" panose="020B0604020202020204" pitchFamily="34" charset="0"/>
                <a:ea typeface="黑体" panose="02010609060101010101" pitchFamily="49" charset="-122"/>
              </a:rPr>
              <a:t>字节码校验器</a:t>
            </a:r>
          </a:p>
        </p:txBody>
      </p:sp>
      <p:sp>
        <p:nvSpPr>
          <p:cNvPr id="43044" name="Text Box 22"/>
          <p:cNvSpPr txBox="1">
            <a:spLocks noChangeArrowheads="1"/>
          </p:cNvSpPr>
          <p:nvPr/>
        </p:nvSpPr>
        <p:spPr bwMode="auto">
          <a:xfrm>
            <a:off x="6038850" y="2479675"/>
            <a:ext cx="1930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0">
                <a:latin typeface="Arial" panose="020B0604020202020204" pitchFamily="34" charset="0"/>
                <a:ea typeface="黑体" panose="02010609060101010101" pitchFamily="49" charset="-122"/>
              </a:rPr>
              <a:t>类加载器</a:t>
            </a:r>
          </a:p>
        </p:txBody>
      </p:sp>
      <p:sp>
        <p:nvSpPr>
          <p:cNvPr id="43045" name="Text Box 28"/>
          <p:cNvSpPr txBox="1">
            <a:spLocks noChangeArrowheads="1"/>
          </p:cNvSpPr>
          <p:nvPr/>
        </p:nvSpPr>
        <p:spPr bwMode="auto">
          <a:xfrm>
            <a:off x="7283450" y="4043363"/>
            <a:ext cx="106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sz="2000" b="0">
                <a:latin typeface="Arial" panose="020B0604020202020204" pitchFamily="34" charset="0"/>
                <a:ea typeface="黑体" panose="02010609060101010101" pitchFamily="49" charset="-122"/>
              </a:rPr>
              <a:t>JIT</a:t>
            </a:r>
            <a:r>
              <a:rPr lang="zh-CN" altLang="en-US" sz="2000" b="0">
                <a:latin typeface="Arial" panose="020B0604020202020204" pitchFamily="34" charset="0"/>
                <a:ea typeface="黑体" panose="02010609060101010101" pitchFamily="49" charset="-122"/>
              </a:rPr>
              <a:t>代码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zh-CN" altLang="en-US" sz="2000" b="0">
                <a:latin typeface="Arial" panose="020B0604020202020204" pitchFamily="34" charset="0"/>
                <a:ea typeface="黑体" panose="02010609060101010101" pitchFamily="49" charset="-122"/>
              </a:rPr>
              <a:t>生成器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9" grpId="0" animBg="1"/>
      <p:bldP spid="145450" grpId="0" animBg="1"/>
      <p:bldP spid="145447" grpId="0" animBg="1"/>
      <p:bldP spid="1454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2E6C8-1140-425C-B2C4-6521CB346736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349250"/>
            <a:ext cx="8229600" cy="631825"/>
          </a:xfrm>
          <a:noFill/>
        </p:spPr>
        <p:txBody>
          <a:bodyPr anchor="b"/>
          <a:lstStyle/>
          <a:p>
            <a:pPr eaLnBrk="1" hangingPunct="1"/>
            <a:r>
              <a:rPr lang="en-US" altLang="zh-CN" smtClean="0"/>
              <a:t>Java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 smtClean="0"/>
              <a:t>API</a:t>
            </a:r>
            <a:r>
              <a:rPr lang="zh-CN" altLang="en-US" smtClean="0"/>
              <a:t>文档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1247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7467" name="Group 11"/>
          <p:cNvGrpSpPr>
            <a:grpSpLocks/>
          </p:cNvGrpSpPr>
          <p:nvPr/>
        </p:nvGrpSpPr>
        <p:grpSpPr bwMode="auto">
          <a:xfrm>
            <a:off x="395288" y="2492375"/>
            <a:ext cx="720725" cy="1066800"/>
            <a:chOff x="204" y="1616"/>
            <a:chExt cx="454" cy="672"/>
          </a:xfrm>
        </p:grpSpPr>
        <p:sp>
          <p:nvSpPr>
            <p:cNvPr id="147466" name="AutoShape 10"/>
            <p:cNvSpPr>
              <a:spLocks noChangeArrowheads="1"/>
            </p:cNvSpPr>
            <p:nvPr/>
          </p:nvSpPr>
          <p:spPr bwMode="auto">
            <a:xfrm>
              <a:off x="431" y="1933"/>
              <a:ext cx="227" cy="136"/>
            </a:xfrm>
            <a:prstGeom prst="rightArrow">
              <a:avLst>
                <a:gd name="adj1" fmla="val 50000"/>
                <a:gd name="adj2" fmla="val 41728"/>
              </a:avLst>
            </a:prstGeom>
            <a:gradFill rotWithShape="1">
              <a:gsLst>
                <a:gs pos="0">
                  <a:srgbClr val="FFCC00"/>
                </a:gs>
                <a:gs pos="50000">
                  <a:schemeClr val="bg1"/>
                </a:gs>
                <a:gs pos="100000">
                  <a:srgbClr val="FFCC00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/>
              </a:pPr>
              <a:endParaRPr lang="zh-CN" altLang="en-US"/>
            </a:p>
          </p:txBody>
        </p:sp>
        <p:sp>
          <p:nvSpPr>
            <p:cNvPr id="44045" name="Text Box 9"/>
            <p:cNvSpPr txBox="1">
              <a:spLocks noChangeArrowheads="1"/>
            </p:cNvSpPr>
            <p:nvPr/>
          </p:nvSpPr>
          <p:spPr bwMode="auto">
            <a:xfrm>
              <a:off x="204" y="1616"/>
              <a:ext cx="249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zh-CN" altLang="en-US" sz="2000" b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选</a:t>
              </a:r>
            </a:p>
            <a:p>
              <a:pPr algn="ctr"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zh-CN" altLang="en-US" sz="2000" b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择</a:t>
              </a:r>
            </a:p>
            <a:p>
              <a:pPr algn="ctr"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zh-CN" altLang="en-US" sz="2000" b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包</a:t>
              </a:r>
            </a:p>
          </p:txBody>
        </p:sp>
      </p:grpSp>
      <p:grpSp>
        <p:nvGrpSpPr>
          <p:cNvPr id="147470" name="Group 14"/>
          <p:cNvGrpSpPr>
            <a:grpSpLocks/>
          </p:cNvGrpSpPr>
          <p:nvPr/>
        </p:nvGrpSpPr>
        <p:grpSpPr bwMode="auto">
          <a:xfrm>
            <a:off x="468313" y="5084763"/>
            <a:ext cx="1655762" cy="1368425"/>
            <a:chOff x="295" y="3203"/>
            <a:chExt cx="1043" cy="862"/>
          </a:xfrm>
        </p:grpSpPr>
        <p:sp>
          <p:nvSpPr>
            <p:cNvPr id="44042" name="Text Box 12"/>
            <p:cNvSpPr txBox="1">
              <a:spLocks noChangeArrowheads="1"/>
            </p:cNvSpPr>
            <p:nvPr/>
          </p:nvSpPr>
          <p:spPr bwMode="auto">
            <a:xfrm>
              <a:off x="295" y="3660"/>
              <a:ext cx="1043" cy="40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24001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zh-CN" altLang="en-US" sz="1800" b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选择包中的</a:t>
              </a:r>
            </a:p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zh-CN" altLang="en-US" sz="1800" b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接口或类</a:t>
              </a:r>
            </a:p>
          </p:txBody>
        </p:sp>
        <p:sp>
          <p:nvSpPr>
            <p:cNvPr id="147469" name="AutoShape 13"/>
            <p:cNvSpPr>
              <a:spLocks noChangeArrowheads="1"/>
            </p:cNvSpPr>
            <p:nvPr/>
          </p:nvSpPr>
          <p:spPr bwMode="auto">
            <a:xfrm>
              <a:off x="703" y="3203"/>
              <a:ext cx="181" cy="454"/>
            </a:xfrm>
            <a:prstGeom prst="upArrow">
              <a:avLst>
                <a:gd name="adj1" fmla="val 50000"/>
                <a:gd name="adj2" fmla="val 62707"/>
              </a:avLst>
            </a:prstGeom>
            <a:gradFill rotWithShape="1">
              <a:gsLst>
                <a:gs pos="0">
                  <a:srgbClr val="FFCC00"/>
                </a:gs>
                <a:gs pos="50000">
                  <a:schemeClr val="bg1"/>
                </a:gs>
                <a:gs pos="100000">
                  <a:srgbClr val="FFCC00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/>
              </a:pPr>
              <a:endParaRPr lang="zh-CN" altLang="en-US"/>
            </a:p>
          </p:txBody>
        </p:sp>
      </p:grpSp>
      <p:grpSp>
        <p:nvGrpSpPr>
          <p:cNvPr id="147473" name="Group 17"/>
          <p:cNvGrpSpPr>
            <a:grpSpLocks/>
          </p:cNvGrpSpPr>
          <p:nvPr/>
        </p:nvGrpSpPr>
        <p:grpSpPr bwMode="auto">
          <a:xfrm>
            <a:off x="4792663" y="3357563"/>
            <a:ext cx="3236912" cy="428625"/>
            <a:chOff x="3019" y="2115"/>
            <a:chExt cx="2039" cy="270"/>
          </a:xfrm>
        </p:grpSpPr>
        <p:sp>
          <p:nvSpPr>
            <p:cNvPr id="44040" name="Text Box 15"/>
            <p:cNvSpPr txBox="1">
              <a:spLocks noChangeArrowheads="1"/>
            </p:cNvSpPr>
            <p:nvPr/>
          </p:nvSpPr>
          <p:spPr bwMode="auto">
            <a:xfrm>
              <a:off x="3742" y="2115"/>
              <a:ext cx="131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alpha val="24001"/>
                        </a:schemeClr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zh-CN" altLang="en-US" sz="1800" b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可查看相应帮助</a:t>
              </a:r>
            </a:p>
          </p:txBody>
        </p:sp>
        <p:sp>
          <p:nvSpPr>
            <p:cNvPr id="44041" name="AutoShape 16"/>
            <p:cNvSpPr>
              <a:spLocks noChangeArrowheads="1"/>
            </p:cNvSpPr>
            <p:nvPr/>
          </p:nvSpPr>
          <p:spPr bwMode="auto">
            <a:xfrm rot="-487806">
              <a:off x="3019" y="2250"/>
              <a:ext cx="856" cy="135"/>
            </a:xfrm>
            <a:prstGeom prst="leftArrow">
              <a:avLst>
                <a:gd name="adj1" fmla="val 50000"/>
                <a:gd name="adj2" fmla="val 158519"/>
              </a:avLst>
            </a:prstGeom>
            <a:gradFill rotWithShape="1">
              <a:gsLst>
                <a:gs pos="0">
                  <a:srgbClr val="FFCC00"/>
                </a:gs>
                <a:gs pos="50000">
                  <a:srgbClr val="FFFFFF"/>
                </a:gs>
                <a:gs pos="100000">
                  <a:srgbClr val="FFCC00"/>
                </a:gs>
              </a:gsLst>
              <a:lin ang="0" scaled="1"/>
            </a:gra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DC92E-0171-45FE-AF30-7A44E6E96380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152600" name="Picture 24" descr="mess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25538"/>
            <a:ext cx="69850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3"/>
          <p:cNvSpPr>
            <a:spLocks noGrp="1" noChangeArrowheads="1"/>
          </p:cNvSpPr>
          <p:nvPr>
            <p:ph type="title" sz="quarter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</a:rPr>
              <a:t>文档注释</a:t>
            </a:r>
          </a:p>
        </p:txBody>
      </p:sp>
      <p:pic>
        <p:nvPicPr>
          <p:cNvPr id="152588" name="Picture 12" descr="d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125538"/>
            <a:ext cx="6985000" cy="4824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2590" name="Picture 14" descr="c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125538"/>
            <a:ext cx="6985000" cy="4824412"/>
          </a:xfrm>
          <a:solidFill>
            <a:srgbClr val="0099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2592" name="Picture 16" descr="c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125538"/>
            <a:ext cx="6985000" cy="4824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2594" name="Picture 18" descr="c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125538"/>
            <a:ext cx="6985000" cy="4772025"/>
          </a:xfrm>
          <a:solidFill>
            <a:srgbClr val="FFFF66"/>
          </a:solidFill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2607" name="Text Box 31"/>
          <p:cNvSpPr txBox="1">
            <a:spLocks noChangeArrowheads="1"/>
          </p:cNvSpPr>
          <p:nvPr/>
        </p:nvSpPr>
        <p:spPr bwMode="auto">
          <a:xfrm>
            <a:off x="1476375" y="3717925"/>
            <a:ext cx="6480175" cy="503238"/>
          </a:xfrm>
          <a:prstGeom prst="rect">
            <a:avLst/>
          </a:prstGeom>
          <a:gradFill rotWithShape="1">
            <a:gsLst>
              <a:gs pos="0">
                <a:srgbClr val="7FCDA6"/>
              </a:gs>
              <a:gs pos="100000">
                <a:srgbClr val="FFFFFF"/>
              </a:gs>
            </a:gsLst>
            <a:lin ang="5400000" scaled="1"/>
          </a:gradFill>
          <a:ln w="31750" cmpd="thinThick" algn="ctr">
            <a:solidFill>
              <a:srgbClr val="5C208E"/>
            </a:solidFill>
            <a:miter lim="800000"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>
                <a:latin typeface="Arial" panose="020B0604020202020204" pitchFamily="34" charset="0"/>
                <a:ea typeface="黑体" panose="02010609060101010101" pitchFamily="49" charset="-122"/>
              </a:rPr>
              <a:t>演示文档注释</a:t>
            </a:r>
            <a:r>
              <a:rPr lang="en-US" altLang="zh-CN" sz="2400" b="0">
                <a:latin typeface="Arial" panose="020B0604020202020204" pitchFamily="34" charset="0"/>
                <a:ea typeface="黑体" panose="02010609060101010101" pitchFamily="49" charset="-122"/>
              </a:rPr>
              <a:t>……</a:t>
            </a:r>
          </a:p>
        </p:txBody>
      </p:sp>
      <p:sp>
        <p:nvSpPr>
          <p:cNvPr id="152608" name="Rectangle 32"/>
          <p:cNvSpPr>
            <a:spLocks noChangeArrowheads="1"/>
          </p:cNvSpPr>
          <p:nvPr/>
        </p:nvSpPr>
        <p:spPr bwMode="auto">
          <a:xfrm>
            <a:off x="971550" y="1484313"/>
            <a:ext cx="3744913" cy="1439862"/>
          </a:xfrm>
          <a:prstGeom prst="rect">
            <a:avLst/>
          </a:prstGeom>
          <a:noFill/>
          <a:ln w="317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609" name="Rectangle 33"/>
          <p:cNvSpPr>
            <a:spLocks noChangeArrowheads="1"/>
          </p:cNvSpPr>
          <p:nvPr/>
        </p:nvSpPr>
        <p:spPr bwMode="auto">
          <a:xfrm>
            <a:off x="2700338" y="5013325"/>
            <a:ext cx="2376487" cy="503238"/>
          </a:xfrm>
          <a:prstGeom prst="rect">
            <a:avLst/>
          </a:prstGeom>
          <a:noFill/>
          <a:ln w="317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52624" name="Group 48"/>
          <p:cNvGrpSpPr>
            <a:grpSpLocks/>
          </p:cNvGrpSpPr>
          <p:nvPr/>
        </p:nvGrpSpPr>
        <p:grpSpPr bwMode="auto">
          <a:xfrm>
            <a:off x="2628900" y="2227263"/>
            <a:ext cx="4103688" cy="1211262"/>
            <a:chOff x="1656" y="1403"/>
            <a:chExt cx="2585" cy="763"/>
          </a:xfrm>
        </p:grpSpPr>
        <p:sp>
          <p:nvSpPr>
            <p:cNvPr id="45085" name="Text Box 45"/>
            <p:cNvSpPr txBox="1">
              <a:spLocks noChangeArrowheads="1"/>
            </p:cNvSpPr>
            <p:nvPr/>
          </p:nvSpPr>
          <p:spPr bwMode="auto">
            <a:xfrm>
              <a:off x="3243" y="1721"/>
              <a:ext cx="998" cy="445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1800" b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进入程序所</a:t>
              </a:r>
            </a:p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1800" b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保存的目录</a:t>
              </a:r>
            </a:p>
          </p:txBody>
        </p:sp>
        <p:sp>
          <p:nvSpPr>
            <p:cNvPr id="45086" name="Line 46"/>
            <p:cNvSpPr>
              <a:spLocks noChangeShapeType="1"/>
            </p:cNvSpPr>
            <p:nvPr/>
          </p:nvSpPr>
          <p:spPr bwMode="auto">
            <a:xfrm flipH="1" flipV="1">
              <a:off x="1656" y="1403"/>
              <a:ext cx="1585" cy="42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69" name="Line 49"/>
          <p:cNvSpPr>
            <a:spLocks noChangeShapeType="1"/>
          </p:cNvSpPr>
          <p:nvPr/>
        </p:nvSpPr>
        <p:spPr bwMode="auto">
          <a:xfrm flipV="1">
            <a:off x="5580063" y="4221163"/>
            <a:ext cx="863600" cy="28733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2629" name="Group 53"/>
          <p:cNvGrpSpPr>
            <a:grpSpLocks/>
          </p:cNvGrpSpPr>
          <p:nvPr/>
        </p:nvGrpSpPr>
        <p:grpSpPr bwMode="auto">
          <a:xfrm>
            <a:off x="3419475" y="4005263"/>
            <a:ext cx="3024188" cy="376237"/>
            <a:chOff x="2336" y="2614"/>
            <a:chExt cx="1723" cy="237"/>
          </a:xfrm>
        </p:grpSpPr>
        <p:sp>
          <p:nvSpPr>
            <p:cNvPr id="45083" name="Line 50"/>
            <p:cNvSpPr>
              <a:spLocks noChangeShapeType="1"/>
            </p:cNvSpPr>
            <p:nvPr/>
          </p:nvSpPr>
          <p:spPr bwMode="auto">
            <a:xfrm flipV="1">
              <a:off x="3424" y="2659"/>
              <a:ext cx="635" cy="91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4" name="Text Box 52"/>
            <p:cNvSpPr txBox="1">
              <a:spLocks noChangeArrowheads="1"/>
            </p:cNvSpPr>
            <p:nvPr/>
          </p:nvSpPr>
          <p:spPr bwMode="auto">
            <a:xfrm>
              <a:off x="2336" y="2614"/>
              <a:ext cx="1086" cy="237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1800" b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双击</a:t>
              </a:r>
              <a:r>
                <a:rPr lang="en-US" altLang="zh-CN" sz="18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index.html</a:t>
              </a:r>
            </a:p>
          </p:txBody>
        </p:sp>
      </p:grpSp>
      <p:grpSp>
        <p:nvGrpSpPr>
          <p:cNvPr id="152632" name="Group 56"/>
          <p:cNvGrpSpPr>
            <a:grpSpLocks/>
          </p:cNvGrpSpPr>
          <p:nvPr/>
        </p:nvGrpSpPr>
        <p:grpSpPr bwMode="auto">
          <a:xfrm>
            <a:off x="5076825" y="4575175"/>
            <a:ext cx="2362200" cy="654050"/>
            <a:chOff x="3198" y="2882"/>
            <a:chExt cx="1488" cy="412"/>
          </a:xfrm>
        </p:grpSpPr>
        <p:sp>
          <p:nvSpPr>
            <p:cNvPr id="45081" name="Line 54"/>
            <p:cNvSpPr>
              <a:spLocks noChangeShapeType="1"/>
            </p:cNvSpPr>
            <p:nvPr/>
          </p:nvSpPr>
          <p:spPr bwMode="auto">
            <a:xfrm flipH="1">
              <a:off x="3198" y="3022"/>
              <a:ext cx="771" cy="272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2" name="Text Box 55"/>
            <p:cNvSpPr txBox="1">
              <a:spLocks noChangeArrowheads="1"/>
            </p:cNvSpPr>
            <p:nvPr/>
          </p:nvSpPr>
          <p:spPr bwMode="auto">
            <a:xfrm>
              <a:off x="3969" y="2882"/>
              <a:ext cx="717" cy="237"/>
            </a:xfrm>
            <a:prstGeom prst="rect">
              <a:avLst/>
            </a:prstGeom>
            <a:gradFill rotWithShape="1">
              <a:gsLst>
                <a:gs pos="0">
                  <a:srgbClr val="FFFF66">
                    <a:alpha val="53998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1800" b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文档注释</a:t>
              </a:r>
            </a:p>
          </p:txBody>
        </p:sp>
      </p:grpSp>
      <p:grpSp>
        <p:nvGrpSpPr>
          <p:cNvPr id="152633" name="Group 57"/>
          <p:cNvGrpSpPr>
            <a:grpSpLocks/>
          </p:cNvGrpSpPr>
          <p:nvPr/>
        </p:nvGrpSpPr>
        <p:grpSpPr bwMode="auto">
          <a:xfrm>
            <a:off x="1835150" y="549275"/>
            <a:ext cx="3197225" cy="1079500"/>
            <a:chOff x="1156" y="346"/>
            <a:chExt cx="2014" cy="680"/>
          </a:xfrm>
        </p:grpSpPr>
        <p:sp>
          <p:nvSpPr>
            <p:cNvPr id="45079" name="Line 35"/>
            <p:cNvSpPr>
              <a:spLocks noChangeShapeType="1"/>
            </p:cNvSpPr>
            <p:nvPr/>
          </p:nvSpPr>
          <p:spPr bwMode="auto">
            <a:xfrm flipH="1">
              <a:off x="1156" y="513"/>
              <a:ext cx="1348" cy="513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0" name="Text Box 34"/>
            <p:cNvSpPr txBox="1">
              <a:spLocks noChangeArrowheads="1"/>
            </p:cNvSpPr>
            <p:nvPr/>
          </p:nvSpPr>
          <p:spPr bwMode="auto">
            <a:xfrm>
              <a:off x="2426" y="346"/>
              <a:ext cx="744" cy="237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1800" b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文档注释</a:t>
              </a:r>
            </a:p>
          </p:txBody>
        </p:sp>
      </p:grpSp>
      <p:grpSp>
        <p:nvGrpSpPr>
          <p:cNvPr id="152634" name="Group 58"/>
          <p:cNvGrpSpPr>
            <a:grpSpLocks/>
          </p:cNvGrpSpPr>
          <p:nvPr/>
        </p:nvGrpSpPr>
        <p:grpSpPr bwMode="auto">
          <a:xfrm>
            <a:off x="2411413" y="1268413"/>
            <a:ext cx="3313112" cy="620712"/>
            <a:chOff x="1519" y="799"/>
            <a:chExt cx="2087" cy="391"/>
          </a:xfrm>
        </p:grpSpPr>
        <p:sp>
          <p:nvSpPr>
            <p:cNvPr id="45077" name="Line 39"/>
            <p:cNvSpPr>
              <a:spLocks noChangeShapeType="1"/>
            </p:cNvSpPr>
            <p:nvPr/>
          </p:nvSpPr>
          <p:spPr bwMode="auto">
            <a:xfrm flipH="1">
              <a:off x="1519" y="1005"/>
              <a:ext cx="1269" cy="37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8" name="Text Box 38"/>
            <p:cNvSpPr txBox="1">
              <a:spLocks noChangeArrowheads="1"/>
            </p:cNvSpPr>
            <p:nvPr/>
          </p:nvSpPr>
          <p:spPr bwMode="auto">
            <a:xfrm>
              <a:off x="2698" y="799"/>
              <a:ext cx="908" cy="391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zh-CN" altLang="en-US" sz="1800" b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进入程序所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zh-CN" altLang="en-US" sz="1800" b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保存的目录</a:t>
              </a:r>
            </a:p>
          </p:txBody>
        </p:sp>
      </p:grpSp>
      <p:grpSp>
        <p:nvGrpSpPr>
          <p:cNvPr id="152635" name="Group 59"/>
          <p:cNvGrpSpPr>
            <a:grpSpLocks/>
          </p:cNvGrpSpPr>
          <p:nvPr/>
        </p:nvGrpSpPr>
        <p:grpSpPr bwMode="auto">
          <a:xfrm>
            <a:off x="3708400" y="1844675"/>
            <a:ext cx="4248150" cy="765175"/>
            <a:chOff x="2336" y="1162"/>
            <a:chExt cx="2676" cy="482"/>
          </a:xfrm>
        </p:grpSpPr>
        <p:sp>
          <p:nvSpPr>
            <p:cNvPr id="45075" name="Line 43"/>
            <p:cNvSpPr>
              <a:spLocks noChangeShapeType="1"/>
            </p:cNvSpPr>
            <p:nvPr/>
          </p:nvSpPr>
          <p:spPr bwMode="auto">
            <a:xfrm flipH="1" flipV="1">
              <a:off x="2336" y="1162"/>
              <a:ext cx="952" cy="272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Text Box 42"/>
            <p:cNvSpPr txBox="1">
              <a:spLocks noChangeArrowheads="1"/>
            </p:cNvSpPr>
            <p:nvPr/>
          </p:nvSpPr>
          <p:spPr bwMode="auto">
            <a:xfrm>
              <a:off x="3243" y="1253"/>
              <a:ext cx="1769" cy="391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FF"/>
                </a:gs>
              </a:gsLst>
              <a:lin ang="5400000" scaled="1"/>
            </a:gra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zh-CN" altLang="en-US" sz="1800" b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执行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javadoc Message.java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2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2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26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2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0" fill="hold"/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0" fill="hold"/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08" grpId="0" animBg="1"/>
      <p:bldP spid="15260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0AA1B-62C0-4130-A418-1CA167830478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总结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39850"/>
            <a:ext cx="7991475" cy="4752975"/>
          </a:xfrm>
        </p:spPr>
        <p:txBody>
          <a:bodyPr/>
          <a:lstStyle/>
          <a:p>
            <a:pPr eaLnBrk="1" hangingPunct="1"/>
            <a:r>
              <a:rPr lang="en-US" altLang="zh-CN" smtClean="0"/>
              <a:t>Java </a:t>
            </a:r>
            <a:r>
              <a:rPr lang="zh-CN" altLang="en-US" smtClean="0"/>
              <a:t>是面向对象的跨平台语言</a:t>
            </a:r>
          </a:p>
          <a:p>
            <a:pPr eaLnBrk="1" hangingPunct="1"/>
            <a:r>
              <a:rPr lang="en-US" altLang="zh-CN" smtClean="0"/>
              <a:t>Java </a:t>
            </a:r>
            <a:r>
              <a:rPr lang="zh-CN" altLang="en-US" smtClean="0"/>
              <a:t>可用来生成两类程序：应用程序、 小应用程序</a:t>
            </a:r>
            <a:endParaRPr lang="en-US" altLang="zh-CN" smtClean="0"/>
          </a:p>
          <a:p>
            <a:pPr eaLnBrk="1" hangingPunct="1"/>
            <a:r>
              <a:rPr lang="en-GB" altLang="zh-CN" smtClean="0"/>
              <a:t>JDK </a:t>
            </a:r>
            <a:r>
              <a:rPr lang="zh-CN" altLang="en-GB" smtClean="0"/>
              <a:t>提供多种工具，这些工具位于 </a:t>
            </a:r>
            <a:r>
              <a:rPr lang="en-GB" altLang="zh-CN" smtClean="0"/>
              <a:t>JDK </a:t>
            </a:r>
            <a:r>
              <a:rPr lang="zh-CN" altLang="en-GB" smtClean="0"/>
              <a:t>的 </a:t>
            </a:r>
            <a:r>
              <a:rPr lang="en-GB" altLang="zh-CN" smtClean="0"/>
              <a:t>bin </a:t>
            </a:r>
            <a:r>
              <a:rPr lang="zh-CN" altLang="en-GB" smtClean="0"/>
              <a:t>目录下，具体如下：</a:t>
            </a:r>
            <a:r>
              <a:rPr lang="en-US" altLang="zh-CN" smtClean="0"/>
              <a:t>javac java javadoc</a:t>
            </a:r>
            <a:endParaRPr lang="en-GB" altLang="zh-CN" smtClean="0"/>
          </a:p>
          <a:p>
            <a:pPr eaLnBrk="1" hangingPunct="1"/>
            <a:r>
              <a:rPr lang="en-US" altLang="zh-CN" smtClean="0"/>
              <a:t>Java </a:t>
            </a:r>
            <a:r>
              <a:rPr lang="zh-CN" altLang="en-US" smtClean="0"/>
              <a:t>字节码是 </a:t>
            </a:r>
            <a:r>
              <a:rPr lang="en-US" altLang="zh-CN" smtClean="0"/>
              <a:t>Java </a:t>
            </a:r>
            <a:r>
              <a:rPr lang="zh-CN" altLang="en-US" smtClean="0"/>
              <a:t>虚拟机 </a:t>
            </a:r>
            <a:r>
              <a:rPr lang="en-US" altLang="zh-CN" smtClean="0"/>
              <a:t>(JVM) </a:t>
            </a:r>
            <a:r>
              <a:rPr lang="zh-CN" altLang="en-US" smtClean="0"/>
              <a:t>可理解的机器语言指令，通常作为 </a:t>
            </a:r>
            <a:r>
              <a:rPr lang="en-US" altLang="zh-CN" smtClean="0"/>
              <a:t>Java </a:t>
            </a:r>
            <a:r>
              <a:rPr lang="zh-CN" altLang="en-US" smtClean="0"/>
              <a:t>语言源代码的编译结果而生成</a:t>
            </a:r>
            <a:endParaRPr lang="en-GB" altLang="zh-CN" smtClean="0"/>
          </a:p>
          <a:p>
            <a:pPr eaLnBrk="1" hangingPunct="1"/>
            <a:endParaRPr lang="en-GB" altLang="zh-CN" sz="2400" smtClean="0">
              <a:ea typeface="楷体_GB2312" pitchFamily="49" charset="-122"/>
            </a:endParaRPr>
          </a:p>
          <a:p>
            <a:pPr eaLnBrk="1" hangingPunct="1"/>
            <a:endParaRPr lang="en-GB" altLang="zh-CN" sz="2400" smtClean="0">
              <a:ea typeface="楷体_GB2312" pitchFamily="49" charset="-122"/>
            </a:endParaRPr>
          </a:p>
          <a:p>
            <a:pPr eaLnBrk="1" hangingPunct="1"/>
            <a:endParaRPr lang="en-US" altLang="zh-CN" sz="2400" smtClean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5DA469-2E33-46FC-B8AD-BCA50B478446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课程目标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掌握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语言基础知识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理解面向对象的编程思想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运用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编写命令行程序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48C5A2-AC27-4D3A-BC88-3B56220E449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本章目标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45370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zh-CN" dirty="0" smtClean="0"/>
              <a:t>Java </a:t>
            </a:r>
            <a:r>
              <a:rPr lang="zh-CN" altLang="en-GB" dirty="0" smtClean="0"/>
              <a:t>语言</a:t>
            </a:r>
            <a:r>
              <a:rPr lang="zh-CN" altLang="en-US" dirty="0" smtClean="0"/>
              <a:t> 简介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掌握</a:t>
            </a:r>
            <a:r>
              <a:rPr lang="en-GB" altLang="zh-CN" dirty="0" smtClean="0"/>
              <a:t>Java </a:t>
            </a:r>
            <a:r>
              <a:rPr lang="zh-CN" altLang="en-GB" dirty="0" smtClean="0"/>
              <a:t>程序运行环境的配置</a:t>
            </a:r>
            <a:r>
              <a:rPr lang="zh-CN" altLang="en-US" dirty="0" smtClean="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理解</a:t>
            </a:r>
            <a:r>
              <a:rPr lang="en-GB" altLang="zh-CN" dirty="0" smtClean="0"/>
              <a:t>Java </a:t>
            </a:r>
            <a:r>
              <a:rPr lang="zh-CN" altLang="en-GB" dirty="0" smtClean="0"/>
              <a:t>虚拟机 </a:t>
            </a:r>
            <a:r>
              <a:rPr lang="en-GB" altLang="zh-CN" dirty="0" smtClean="0"/>
              <a:t>(JVM)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A33BBD-D2D9-4AD1-9FB6-E2C4CE73DC9D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黑体" panose="02010609060101010101" pitchFamily="49" charset="-122"/>
              </a:rPr>
              <a:t>Java</a:t>
            </a:r>
            <a:r>
              <a:rPr lang="zh-CN" altLang="en-GB" smtClean="0">
                <a:latin typeface="黑体" panose="02010609060101010101" pitchFamily="49" charset="-122"/>
              </a:rPr>
              <a:t>语言</a:t>
            </a:r>
            <a:r>
              <a:rPr lang="zh-CN" altLang="en-US" smtClean="0">
                <a:latin typeface="黑体" panose="02010609060101010101" pitchFamily="49" charset="-122"/>
              </a:rPr>
              <a:t>的简介</a:t>
            </a:r>
            <a:r>
              <a:rPr lang="zh-CN" altLang="en-US" smtClean="0"/>
              <a:t>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12875"/>
            <a:ext cx="7704137" cy="45259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Sun Microsystems</a:t>
            </a:r>
            <a:r>
              <a:rPr lang="en-US" altLang="zh-CN" dirty="0" smtClean="0">
                <a:latin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</a:rPr>
              <a:t>于</a:t>
            </a:r>
            <a:r>
              <a:rPr lang="en-US" altLang="zh-CN" dirty="0" smtClean="0"/>
              <a:t>1995</a:t>
            </a:r>
            <a:r>
              <a:rPr lang="zh-CN" altLang="en-US" dirty="0" smtClean="0">
                <a:latin typeface="黑体" panose="02010609060101010101" pitchFamily="49" charset="-122"/>
              </a:rPr>
              <a:t>年推出</a:t>
            </a:r>
          </a:p>
          <a:p>
            <a:pPr eaLnBrk="1" hangingPunct="1"/>
            <a:r>
              <a:rPr lang="en-US" altLang="zh-CN" dirty="0" smtClean="0">
                <a:cs typeface="Times New Roman" panose="02020603050405020304" pitchFamily="18" charset="0"/>
              </a:rPr>
              <a:t>1991 </a:t>
            </a:r>
            <a:r>
              <a:rPr kumimoji="1" lang="zh-CN" altLang="en-US" dirty="0" smtClean="0">
                <a:latin typeface="黑体" panose="02010609060101010101" pitchFamily="49" charset="-122"/>
              </a:rPr>
              <a:t>年</a:t>
            </a:r>
            <a:r>
              <a:rPr kumimoji="1" lang="en-US" altLang="zh-CN" dirty="0" smtClean="0"/>
              <a:t>Sun</a:t>
            </a:r>
            <a:r>
              <a:rPr kumimoji="1" lang="zh-CN" altLang="en-US" dirty="0" smtClean="0">
                <a:latin typeface="黑体" panose="02010609060101010101" pitchFamily="49" charset="-122"/>
              </a:rPr>
              <a:t>公司的</a:t>
            </a:r>
            <a:r>
              <a:rPr kumimoji="1" lang="en-US" altLang="zh-CN" dirty="0" smtClean="0"/>
              <a:t>James Gosling</a:t>
            </a:r>
            <a:r>
              <a:rPr kumimoji="1" lang="zh-CN" altLang="en-US" dirty="0" smtClean="0">
                <a:latin typeface="黑体" panose="02010609060101010101" pitchFamily="49" charset="-122"/>
              </a:rPr>
              <a:t>等人开始开发名称为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Oak </a:t>
            </a:r>
            <a:r>
              <a:rPr kumimoji="1" lang="zh-CN" altLang="en-US" dirty="0" smtClean="0">
                <a:latin typeface="黑体" panose="02010609060101010101" pitchFamily="49" charset="-122"/>
              </a:rPr>
              <a:t>的语言。希望用于控制嵌入在有线电视交换盒、</a:t>
            </a:r>
            <a:r>
              <a:rPr kumimoji="1" lang="en-US" altLang="zh-CN" dirty="0" smtClean="0"/>
              <a:t>PDA</a:t>
            </a:r>
            <a:r>
              <a:rPr kumimoji="1" lang="zh-CN" altLang="en-US" dirty="0" smtClean="0">
                <a:latin typeface="黑体" panose="02010609060101010101" pitchFamily="49" charset="-122"/>
              </a:rPr>
              <a:t>等的微处理器</a:t>
            </a:r>
            <a:endParaRPr lang="zh-CN" altLang="en-US" dirty="0" smtClean="0">
              <a:latin typeface="黑体" panose="02010609060101010101" pitchFamily="49" charset="-122"/>
            </a:endParaRPr>
          </a:p>
          <a:p>
            <a:pPr eaLnBrk="1" hangingPunct="1"/>
            <a:r>
              <a:rPr kumimoji="1" lang="en-US" altLang="zh-CN" dirty="0" smtClean="0"/>
              <a:t>1994</a:t>
            </a:r>
            <a:r>
              <a:rPr kumimoji="1" lang="zh-CN" altLang="en-US" dirty="0" smtClean="0">
                <a:latin typeface="黑体" panose="02010609060101010101" pitchFamily="49" charset="-122"/>
              </a:rPr>
              <a:t>年将</a:t>
            </a:r>
            <a:r>
              <a:rPr kumimoji="1" lang="en-US" altLang="zh-CN" dirty="0" smtClean="0"/>
              <a:t>Oak</a:t>
            </a:r>
            <a:r>
              <a:rPr kumimoji="1" lang="zh-CN" altLang="en-US" dirty="0" smtClean="0">
                <a:latin typeface="黑体" panose="02010609060101010101" pitchFamily="49" charset="-122"/>
              </a:rPr>
              <a:t>语言更名为</a:t>
            </a:r>
            <a:r>
              <a:rPr kumimoji="1" lang="en-US" altLang="zh-CN" dirty="0" smtClean="0"/>
              <a:t>Java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eaLnBrk="1" hangingPunct="1"/>
            <a:r>
              <a:rPr lang="en-US" altLang="zh-CN" dirty="0" smtClean="0"/>
              <a:t>Java </a:t>
            </a:r>
            <a:r>
              <a:rPr lang="zh-CN" altLang="en-US" dirty="0" smtClean="0">
                <a:latin typeface="黑体" panose="02010609060101010101" pitchFamily="49" charset="-122"/>
              </a:rPr>
              <a:t>既安全、可移植，又可跨平台，而且人们发现它能够解决</a:t>
            </a:r>
            <a:r>
              <a:rPr lang="en-US" altLang="zh-CN" dirty="0" smtClean="0"/>
              <a:t>Internet </a:t>
            </a:r>
            <a:r>
              <a:rPr lang="zh-CN" altLang="en-US" dirty="0" smtClean="0">
                <a:latin typeface="黑体" panose="02010609060101010101" pitchFamily="49" charset="-122"/>
              </a:rPr>
              <a:t>上的大型应用问题</a:t>
            </a:r>
            <a:endParaRPr lang="zh-CN" altLang="en-US" sz="2400" dirty="0" smtClean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 smtClean="0"/>
          </a:p>
        </p:txBody>
      </p:sp>
      <p:pic>
        <p:nvPicPr>
          <p:cNvPr id="95236" name="Picture 4" descr="javalogo52x88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2138" y="4894263"/>
            <a:ext cx="1152525" cy="1198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5238" name="Picture 6" descr="lgsunlogo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6825" y="5302250"/>
            <a:ext cx="1439863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84DD55-8728-419E-9C17-9D25E761300C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Java</a:t>
            </a:r>
            <a:r>
              <a:rPr lang="zh-CN" altLang="en-US" dirty="0" smtClean="0">
                <a:latin typeface="黑体" panose="02010609060101010101" pitchFamily="49" charset="-122"/>
              </a:rPr>
              <a:t>平台无关性</a:t>
            </a:r>
            <a:r>
              <a:rPr lang="zh-CN" altLang="en-US" dirty="0" smtClean="0"/>
              <a:t>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25" y="1851025"/>
            <a:ext cx="8229600" cy="93027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</a:rPr>
              <a:t>Java</a:t>
            </a:r>
            <a:r>
              <a:rPr lang="zh-CN" altLang="en-US" dirty="0" smtClean="0">
                <a:latin typeface="黑体" panose="02010609060101010101" pitchFamily="49" charset="-122"/>
              </a:rPr>
              <a:t>是一种既面向对象又可跨平台的语言</a:t>
            </a:r>
            <a:endParaRPr lang="en-US" altLang="zh-CN" dirty="0" smtClean="0">
              <a:ea typeface="楷体_GB2312" pitchFamily="49" charset="-122"/>
            </a:endParaRPr>
          </a:p>
        </p:txBody>
      </p:sp>
      <p:sp>
        <p:nvSpPr>
          <p:cNvPr id="22533" name="Oval 23"/>
          <p:cNvSpPr>
            <a:spLocks noChangeArrowheads="1"/>
          </p:cNvSpPr>
          <p:nvPr/>
        </p:nvSpPr>
        <p:spPr bwMode="auto">
          <a:xfrm>
            <a:off x="5651500" y="3789363"/>
            <a:ext cx="1800225" cy="151288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6281" name="Group 25"/>
          <p:cNvGrpSpPr>
            <a:grpSpLocks/>
          </p:cNvGrpSpPr>
          <p:nvPr/>
        </p:nvGrpSpPr>
        <p:grpSpPr bwMode="auto">
          <a:xfrm>
            <a:off x="539750" y="3357563"/>
            <a:ext cx="8135938" cy="2087562"/>
            <a:chOff x="340" y="2115"/>
            <a:chExt cx="5125" cy="1315"/>
          </a:xfrm>
        </p:grpSpPr>
        <p:grpSp>
          <p:nvGrpSpPr>
            <p:cNvPr id="22535" name="Group 22"/>
            <p:cNvGrpSpPr>
              <a:grpSpLocks/>
            </p:cNvGrpSpPr>
            <p:nvPr/>
          </p:nvGrpSpPr>
          <p:grpSpPr bwMode="auto">
            <a:xfrm>
              <a:off x="340" y="2115"/>
              <a:ext cx="5125" cy="1315"/>
              <a:chOff x="326" y="1525"/>
              <a:chExt cx="5125" cy="1315"/>
            </a:xfrm>
          </p:grpSpPr>
          <p:sp>
            <p:nvSpPr>
              <p:cNvPr id="22537" name="Rectangle 9"/>
              <p:cNvSpPr>
                <a:spLocks noChangeArrowheads="1"/>
              </p:cNvSpPr>
              <p:nvPr/>
            </p:nvSpPr>
            <p:spPr bwMode="auto">
              <a:xfrm>
                <a:off x="2078" y="1978"/>
                <a:ext cx="924" cy="454"/>
              </a:xfrm>
              <a:prstGeom prst="rect">
                <a:avLst/>
              </a:prstGeom>
              <a:gradFill rotWithShape="1">
                <a:gsLst>
                  <a:gs pos="0">
                    <a:srgbClr val="9999FF"/>
                  </a:gs>
                  <a:gs pos="100000">
                    <a:srgbClr val="FFFFFF"/>
                  </a:gs>
                </a:gsLst>
                <a:lin ang="5400000" scaled="1"/>
              </a:gradFill>
              <a:ln w="158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Java </a:t>
                </a:r>
                <a:r>
                  <a:rPr lang="zh-CN" altLang="en-US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字节码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（可跨平台）</a:t>
                </a: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/>
            </p:nvSpPr>
            <p:spPr bwMode="auto">
              <a:xfrm>
                <a:off x="4771" y="1525"/>
                <a:ext cx="666" cy="318"/>
              </a:xfrm>
              <a:prstGeom prst="rect">
                <a:avLst/>
              </a:prstGeom>
              <a:gradFill rotWithShape="1">
                <a:gsLst>
                  <a:gs pos="0">
                    <a:srgbClr val="9999FF"/>
                  </a:gs>
                  <a:gs pos="100000">
                    <a:srgbClr val="FFFFFF"/>
                  </a:gs>
                </a:gsLst>
                <a:lin ang="5400000" scaled="1"/>
              </a:gradFill>
              <a:ln w="158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en-US" altLang="zh-CN" sz="1600" b="0">
                    <a:latin typeface="Arial" panose="020B0604020202020204" pitchFamily="34" charset="0"/>
                    <a:ea typeface="宋体" panose="02010600030101010101" pitchFamily="2" charset="-122"/>
                  </a:rPr>
                  <a:t>Windows</a:t>
                </a: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/>
            </p:nvSpPr>
            <p:spPr bwMode="auto">
              <a:xfrm>
                <a:off x="4785" y="2009"/>
                <a:ext cx="666" cy="332"/>
              </a:xfrm>
              <a:prstGeom prst="rect">
                <a:avLst/>
              </a:prstGeom>
              <a:gradFill rotWithShape="1">
                <a:gsLst>
                  <a:gs pos="0">
                    <a:srgbClr val="9999FF"/>
                  </a:gs>
                  <a:gs pos="100000">
                    <a:srgbClr val="FFFFFF"/>
                  </a:gs>
                </a:gsLst>
                <a:lin ang="5400000" scaled="1"/>
              </a:gradFill>
              <a:ln w="158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1600" b="0">
                    <a:latin typeface="Arial" panose="020B0604020202020204" pitchFamily="34" charset="0"/>
                    <a:ea typeface="宋体" panose="02010600030101010101" pitchFamily="2" charset="-122"/>
                  </a:rPr>
                  <a:t>Linux</a:t>
                </a: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/>
            </p:nvSpPr>
            <p:spPr bwMode="auto">
              <a:xfrm>
                <a:off x="4785" y="2523"/>
                <a:ext cx="666" cy="317"/>
              </a:xfrm>
              <a:prstGeom prst="rect">
                <a:avLst/>
              </a:prstGeom>
              <a:gradFill rotWithShape="1">
                <a:gsLst>
                  <a:gs pos="0">
                    <a:srgbClr val="9999FF"/>
                  </a:gs>
                  <a:gs pos="100000">
                    <a:srgbClr val="FFFFFF"/>
                  </a:gs>
                </a:gsLst>
                <a:lin ang="5400000" scaled="1"/>
              </a:gradFill>
              <a:ln w="158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1600" b="0">
                    <a:latin typeface="Arial" panose="020B0604020202020204" pitchFamily="34" charset="0"/>
                    <a:ea typeface="宋体" panose="02010600030101010101" pitchFamily="2" charset="-122"/>
                  </a:rPr>
                  <a:t>Solaris</a:t>
                </a:r>
              </a:p>
            </p:txBody>
          </p:sp>
          <p:sp>
            <p:nvSpPr>
              <p:cNvPr id="22541" name="Line 13"/>
              <p:cNvSpPr>
                <a:spLocks noChangeShapeType="1"/>
              </p:cNvSpPr>
              <p:nvPr/>
            </p:nvSpPr>
            <p:spPr bwMode="auto">
              <a:xfrm flipV="1">
                <a:off x="4426" y="1706"/>
                <a:ext cx="345" cy="30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2" name="Line 14"/>
              <p:cNvSpPr>
                <a:spLocks noChangeShapeType="1"/>
              </p:cNvSpPr>
              <p:nvPr/>
            </p:nvSpPr>
            <p:spPr bwMode="auto">
              <a:xfrm>
                <a:off x="4127" y="2192"/>
                <a:ext cx="6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3" name="Line 17"/>
              <p:cNvSpPr>
                <a:spLocks noChangeShapeType="1"/>
              </p:cNvSpPr>
              <p:nvPr/>
            </p:nvSpPr>
            <p:spPr bwMode="auto">
              <a:xfrm>
                <a:off x="3000" y="2192"/>
                <a:ext cx="63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4" name="Text Box 20"/>
              <p:cNvSpPr txBox="1">
                <a:spLocks noChangeArrowheads="1"/>
              </p:cNvSpPr>
              <p:nvPr/>
            </p:nvSpPr>
            <p:spPr bwMode="auto">
              <a:xfrm>
                <a:off x="3085" y="2079"/>
                <a:ext cx="425" cy="217"/>
              </a:xfrm>
              <a:prstGeom prst="rect">
                <a:avLst/>
              </a:prstGeom>
              <a:gradFill rotWithShape="1">
                <a:gsLst>
                  <a:gs pos="0">
                    <a:srgbClr val="9999FF"/>
                  </a:gs>
                  <a:gs pos="100000">
                    <a:srgbClr val="FFFFFF"/>
                  </a:gs>
                </a:gsLst>
                <a:lin ang="5400000" scaled="1"/>
              </a:gradFill>
              <a:ln w="158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运行</a:t>
                </a:r>
              </a:p>
            </p:txBody>
          </p:sp>
          <p:sp>
            <p:nvSpPr>
              <p:cNvPr id="22545" name="Line 16"/>
              <p:cNvSpPr>
                <a:spLocks noChangeShapeType="1"/>
              </p:cNvSpPr>
              <p:nvPr/>
            </p:nvSpPr>
            <p:spPr bwMode="auto">
              <a:xfrm>
                <a:off x="1334" y="2192"/>
                <a:ext cx="74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6" name="Text Box 19"/>
              <p:cNvSpPr txBox="1">
                <a:spLocks noChangeArrowheads="1"/>
              </p:cNvSpPr>
              <p:nvPr/>
            </p:nvSpPr>
            <p:spPr bwMode="auto">
              <a:xfrm>
                <a:off x="1505" y="2069"/>
                <a:ext cx="424" cy="212"/>
              </a:xfrm>
              <a:prstGeom prst="rect">
                <a:avLst/>
              </a:prstGeom>
              <a:gradFill rotWithShape="1">
                <a:gsLst>
                  <a:gs pos="0">
                    <a:srgbClr val="9999FF"/>
                  </a:gs>
                  <a:gs pos="100000">
                    <a:srgbClr val="FFFFFF"/>
                  </a:gs>
                </a:gsLst>
                <a:lin ang="5400000" scaled="1"/>
              </a:gradFill>
              <a:ln w="158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编译</a:t>
                </a:r>
              </a:p>
            </p:txBody>
          </p:sp>
          <p:sp>
            <p:nvSpPr>
              <p:cNvPr id="22547" name="Rectangle 8"/>
              <p:cNvSpPr>
                <a:spLocks noChangeArrowheads="1"/>
              </p:cNvSpPr>
              <p:nvPr/>
            </p:nvSpPr>
            <p:spPr bwMode="auto">
              <a:xfrm>
                <a:off x="326" y="1978"/>
                <a:ext cx="1074" cy="454"/>
              </a:xfrm>
              <a:prstGeom prst="rect">
                <a:avLst/>
              </a:prstGeom>
              <a:gradFill rotWithShape="1">
                <a:gsLst>
                  <a:gs pos="0">
                    <a:srgbClr val="9999FF"/>
                  </a:gs>
                  <a:gs pos="100000">
                    <a:srgbClr val="FFFFFF"/>
                  </a:gs>
                </a:gsLst>
                <a:lin ang="5400000" scaled="1"/>
              </a:gra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endParaRPr lang="en-US" altLang="zh-CN" sz="10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en-US" altLang="zh-CN" sz="1600" b="0">
                    <a:latin typeface="Arial" panose="020B0604020202020204" pitchFamily="34" charset="0"/>
                    <a:ea typeface="宋体" panose="02010600030101010101" pitchFamily="2" charset="-122"/>
                  </a:rPr>
                  <a:t>Java </a:t>
                </a:r>
                <a:r>
                  <a:rPr lang="zh-CN" altLang="en-US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源程序代码</a:t>
                </a:r>
                <a:endParaRPr lang="zh-CN" altLang="en-US" sz="1600" b="0"/>
              </a:p>
            </p:txBody>
          </p:sp>
          <p:sp>
            <p:nvSpPr>
              <p:cNvPr id="22548" name="Line 15"/>
              <p:cNvSpPr>
                <a:spLocks noChangeShapeType="1"/>
              </p:cNvSpPr>
              <p:nvPr/>
            </p:nvSpPr>
            <p:spPr bwMode="auto">
              <a:xfrm>
                <a:off x="4311" y="2309"/>
                <a:ext cx="473" cy="39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9" name="Rectangle 18"/>
              <p:cNvSpPr>
                <a:spLocks noChangeArrowheads="1"/>
              </p:cNvSpPr>
              <p:nvPr/>
            </p:nvSpPr>
            <p:spPr bwMode="auto">
              <a:xfrm>
                <a:off x="3637" y="1979"/>
                <a:ext cx="825" cy="453"/>
              </a:xfrm>
              <a:prstGeom prst="rect">
                <a:avLst/>
              </a:prstGeom>
              <a:gradFill rotWithShape="1">
                <a:gsLst>
                  <a:gs pos="0">
                    <a:srgbClr val="9999FF"/>
                  </a:gs>
                  <a:gs pos="100000">
                    <a:srgbClr val="FFFFFF"/>
                  </a:gs>
                </a:gsLst>
                <a:lin ang="5400000" scaled="1"/>
              </a:gradFill>
              <a:ln w="158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Font typeface="Wingdings" panose="05000000000000000000" pitchFamily="2" charset="2"/>
                  <a:buChar char="q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1600" b="0">
                    <a:latin typeface="Arial" panose="020B0604020202020204" pitchFamily="34" charset="0"/>
                    <a:ea typeface="宋体" panose="02010600030101010101" pitchFamily="2" charset="-122"/>
                  </a:rPr>
                  <a:t>JVM</a:t>
                </a:r>
              </a:p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1600" b="0">
                    <a:latin typeface="Arial" panose="020B0604020202020204" pitchFamily="34" charset="0"/>
                    <a:ea typeface="宋体" panose="02010600030101010101" pitchFamily="2" charset="-122"/>
                  </a:rPr>
                  <a:t>Java</a:t>
                </a:r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虚拟机</a:t>
                </a:r>
              </a:p>
            </p:txBody>
          </p:sp>
        </p:grpSp>
        <p:sp>
          <p:nvSpPr>
            <p:cNvPr id="22536" name="Oval 24"/>
            <p:cNvSpPr>
              <a:spLocks noChangeArrowheads="1"/>
            </p:cNvSpPr>
            <p:nvPr/>
          </p:nvSpPr>
          <p:spPr bwMode="auto">
            <a:xfrm>
              <a:off x="3470" y="2296"/>
              <a:ext cx="1179" cy="953"/>
            </a:xfrm>
            <a:prstGeom prst="ellipse">
              <a:avLst/>
            </a:prstGeom>
            <a:noFill/>
            <a:ln w="222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6C8E64-B05D-4179-8553-E06A7ACB8E3A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/>
              <a:t>的特点 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5040312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dirty="0" smtClean="0"/>
              <a:t>简单 </a:t>
            </a:r>
            <a:r>
              <a:rPr lang="en-US" altLang="zh-CN" dirty="0" smtClean="0"/>
              <a:t>- Java </a:t>
            </a:r>
            <a:r>
              <a:rPr lang="zh-CN" altLang="en-US" dirty="0" smtClean="0"/>
              <a:t>设计人员删除了</a:t>
            </a:r>
            <a:r>
              <a:rPr lang="en-US" altLang="zh-CN" dirty="0" smtClean="0"/>
              <a:t>C++ </a:t>
            </a:r>
            <a:r>
              <a:rPr lang="zh-CN" altLang="en-US" dirty="0" smtClean="0"/>
              <a:t>中许多复杂的功能，如指针操纵和运算符重载等</a:t>
            </a:r>
            <a:endParaRPr lang="en-US" altLang="zh-CN" sz="3200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/>
              <a:t>面向对象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中任何东西都是对象。因此，重点集中在数据、应用程序中操作对象的方法以及过程上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/>
              <a:t>健壮性 </a:t>
            </a:r>
            <a:r>
              <a:rPr lang="en-US" altLang="zh-CN" dirty="0" smtClean="0"/>
              <a:t>- Java </a:t>
            </a:r>
            <a:r>
              <a:rPr lang="zh-CN" altLang="en-US" dirty="0" smtClean="0"/>
              <a:t>在编译和解释时都会检查代码</a:t>
            </a:r>
            <a:endParaRPr lang="en-US" altLang="zh-CN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dirty="0"/>
              <a:t>分布式 </a:t>
            </a:r>
            <a:r>
              <a:rPr lang="en-US" altLang="zh-CN" dirty="0"/>
              <a:t>- Java </a:t>
            </a:r>
            <a:r>
              <a:rPr lang="zh-CN" altLang="en-US" dirty="0"/>
              <a:t>可用于开发能够在多个平台、操作系统和图形用户界面之间移植的应用程序</a:t>
            </a:r>
          </a:p>
          <a:p>
            <a:pPr lvl="1" eaLnBrk="1" hangingPunct="1">
              <a:spcAft>
                <a:spcPct val="20000"/>
              </a:spcAft>
            </a:pPr>
            <a:endParaRPr lang="en-US" altLang="zh-CN" sz="2000" dirty="0" smtClean="0"/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80BE5D-1597-4EA0-A2A6-66C86520E58F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908050" indent="-908050" eaLnBrk="1" hangingPunct="1"/>
            <a:r>
              <a:rPr lang="zh-CN" altLang="en-US" smtClean="0"/>
              <a:t>平台分类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Java2</a:t>
            </a:r>
            <a:r>
              <a:rPr lang="zh-CN" altLang="en-US" dirty="0" smtClean="0"/>
              <a:t>平台包括企业版（</a:t>
            </a:r>
            <a:r>
              <a:rPr lang="en-US" altLang="zh-CN" dirty="0" smtClean="0"/>
              <a:t>J2EE</a:t>
            </a:r>
            <a:r>
              <a:rPr lang="zh-CN" altLang="en-US" dirty="0" smtClean="0"/>
              <a:t>）、标准版（</a:t>
            </a:r>
            <a:r>
              <a:rPr lang="en-US" altLang="zh-CN" dirty="0" smtClean="0"/>
              <a:t>J2SE</a:t>
            </a:r>
            <a:r>
              <a:rPr lang="zh-CN" altLang="en-US" dirty="0" smtClean="0"/>
              <a:t>）和微缩版（</a:t>
            </a:r>
            <a:r>
              <a:rPr lang="en-US" altLang="zh-CN" dirty="0" smtClean="0"/>
              <a:t>J2ME</a:t>
            </a:r>
            <a:r>
              <a:rPr lang="zh-CN" altLang="en-US" dirty="0" smtClean="0"/>
              <a:t>）三个版本，功能上也是从左到右变小。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J2EE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 2 Platform Enterprise Edition </a:t>
            </a:r>
            <a:r>
              <a:rPr lang="zh-CN" altLang="en-US" dirty="0" smtClean="0"/>
              <a:t>企业版，用于企业应用，支持分布式部署。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 </a:t>
            </a:r>
            <a:r>
              <a:rPr lang="en-US" altLang="zh-CN" dirty="0" smtClean="0"/>
              <a:t>J2SE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 2 Platform Standard Edition </a:t>
            </a:r>
            <a:r>
              <a:rPr lang="zh-CN" altLang="en-US" dirty="0" smtClean="0"/>
              <a:t>标准版，用于桌面应用，也是</a:t>
            </a:r>
            <a:r>
              <a:rPr lang="en-US" altLang="zh-CN" dirty="0" smtClean="0"/>
              <a:t>J2EE</a:t>
            </a:r>
            <a:r>
              <a:rPr lang="zh-CN" altLang="en-US" dirty="0" smtClean="0"/>
              <a:t>的基础。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 </a:t>
            </a:r>
            <a:r>
              <a:rPr lang="en-US" altLang="zh-CN" dirty="0" smtClean="0"/>
              <a:t>J2ME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 2 Platform Micro Edition </a:t>
            </a:r>
            <a:r>
              <a:rPr lang="zh-CN" altLang="en-US" dirty="0" smtClean="0"/>
              <a:t>移动微缩版，用于小型设备，是</a:t>
            </a:r>
            <a:r>
              <a:rPr lang="en-US" altLang="zh-CN" dirty="0" smtClean="0"/>
              <a:t>J2SE</a:t>
            </a:r>
            <a:r>
              <a:rPr lang="zh-CN" altLang="en-US" dirty="0" smtClean="0"/>
              <a:t>的一个子集。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DE620-8535-4F56-AB20-FF720DC72D5F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相关术语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JDK: </a:t>
            </a:r>
            <a:r>
              <a:rPr lang="zh-CN" altLang="en-US" smtClean="0"/>
              <a:t>（</a:t>
            </a:r>
            <a:r>
              <a:rPr lang="en-US" altLang="zh-CN" smtClean="0"/>
              <a:t>Java Developer’s Kit </a:t>
            </a:r>
            <a:r>
              <a:rPr lang="zh-CN" altLang="en-US" smtClean="0"/>
              <a:t>）</a:t>
            </a:r>
            <a:r>
              <a:rPr lang="en-US" altLang="zh-CN" smtClean="0"/>
              <a:t>JAVA</a:t>
            </a:r>
            <a:r>
              <a:rPr lang="zh-CN" altLang="en-US" smtClean="0"/>
              <a:t>开发包</a:t>
            </a:r>
          </a:p>
          <a:p>
            <a:pPr eaLnBrk="1" hangingPunct="1"/>
            <a:r>
              <a:rPr lang="en-US" altLang="zh-CN" smtClean="0"/>
              <a:t>JRE: </a:t>
            </a:r>
            <a:r>
              <a:rPr lang="zh-CN" altLang="en-US" smtClean="0"/>
              <a:t>（</a:t>
            </a:r>
            <a:r>
              <a:rPr lang="en-US" altLang="zh-CN" smtClean="0"/>
              <a:t>Java Runtime Enviornment</a:t>
            </a:r>
            <a:r>
              <a:rPr lang="zh-CN" altLang="en-US" smtClean="0"/>
              <a:t>）</a:t>
            </a:r>
            <a:r>
              <a:rPr lang="en-US" altLang="zh-CN" smtClean="0"/>
              <a:t>JAVA</a:t>
            </a:r>
            <a:r>
              <a:rPr lang="zh-CN" altLang="en-US" smtClean="0"/>
              <a:t>运行时环境</a:t>
            </a:r>
          </a:p>
          <a:p>
            <a:pPr eaLnBrk="1" hangingPunct="1"/>
            <a:r>
              <a:rPr lang="en-US" altLang="zh-CN" smtClean="0"/>
              <a:t>JVM:</a:t>
            </a:r>
            <a:r>
              <a:rPr lang="zh-CN" altLang="en-US" smtClean="0"/>
              <a:t>（</a:t>
            </a:r>
            <a:r>
              <a:rPr lang="en-US" altLang="zh-CN" smtClean="0"/>
              <a:t>Java Virtual Machine</a:t>
            </a:r>
            <a:r>
              <a:rPr lang="zh-CN" altLang="en-US" smtClean="0"/>
              <a:t>）</a:t>
            </a:r>
            <a:r>
              <a:rPr lang="en-US" altLang="zh-CN" smtClean="0"/>
              <a:t>JAVA</a:t>
            </a:r>
            <a:r>
              <a:rPr lang="zh-CN" altLang="en-US" smtClean="0"/>
              <a:t>虚拟机</a:t>
            </a:r>
          </a:p>
          <a:p>
            <a:pPr eaLnBrk="1" hangingPunct="1"/>
            <a:r>
              <a:rPr lang="en-US" altLang="zh-CN" smtClean="0"/>
              <a:t>JIT:  </a:t>
            </a:r>
            <a:r>
              <a:rPr lang="zh-CN" altLang="en-US" smtClean="0"/>
              <a:t>（</a:t>
            </a:r>
            <a:r>
              <a:rPr lang="en-US" altLang="zh-CN" smtClean="0"/>
              <a:t>Just In Time</a:t>
            </a:r>
            <a:r>
              <a:rPr lang="zh-CN" altLang="en-US" smtClean="0"/>
              <a:t>）实时编译器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39966"/>
          </a:buClr>
          <a:buSzTx/>
          <a:buFont typeface="Wingdings" panose="05000000000000000000" pitchFamily="2" charset="2"/>
          <a:buChar char="q"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39966"/>
          </a:buClr>
          <a:buSzTx/>
          <a:buFont typeface="Wingdings" panose="05000000000000000000" pitchFamily="2" charset="2"/>
          <a:buChar char="q"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5957</TotalTime>
  <Words>1147</Words>
  <Application>Microsoft Office PowerPoint</Application>
  <PresentationFormat>全屏显示(4:3)</PresentationFormat>
  <Paragraphs>217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 Unicode MS</vt:lpstr>
      <vt:lpstr>Hannotate SC Regular</vt:lpstr>
      <vt:lpstr>黑体</vt:lpstr>
      <vt:lpstr>楷体_GB2312</vt:lpstr>
      <vt:lpstr>宋体</vt:lpstr>
      <vt:lpstr>微软雅黑</vt:lpstr>
      <vt:lpstr>Arial</vt:lpstr>
      <vt:lpstr>Arial Black</vt:lpstr>
      <vt:lpstr>Helvetica</vt:lpstr>
      <vt:lpstr>Times New Roman</vt:lpstr>
      <vt:lpstr>Wingdings</vt:lpstr>
      <vt:lpstr>默认设计模板</vt:lpstr>
      <vt:lpstr>PowerPoint 演示文稿</vt:lpstr>
      <vt:lpstr>课程地位</vt:lpstr>
      <vt:lpstr>课程目标</vt:lpstr>
      <vt:lpstr>本章目标</vt:lpstr>
      <vt:lpstr>Java语言的简介 </vt:lpstr>
      <vt:lpstr>Java平台无关性 </vt:lpstr>
      <vt:lpstr>Java的特点 </vt:lpstr>
      <vt:lpstr>平台分类</vt:lpstr>
      <vt:lpstr>相关术语</vt:lpstr>
      <vt:lpstr>Java的开发环境 </vt:lpstr>
      <vt:lpstr>配置环境变量 </vt:lpstr>
      <vt:lpstr>Java开发工具包 </vt:lpstr>
      <vt:lpstr>JDK 中的工具-1</vt:lpstr>
      <vt:lpstr>JDK 中的工具－2 </vt:lpstr>
      <vt:lpstr>开发Java程序的步骤 </vt:lpstr>
      <vt:lpstr>第一个Java程序 </vt:lpstr>
      <vt:lpstr>   分析程序 3-1 </vt:lpstr>
      <vt:lpstr>             分析程序 3-2 </vt:lpstr>
      <vt:lpstr>分析程序 3-3</vt:lpstr>
      <vt:lpstr>Java虚拟机 </vt:lpstr>
      <vt:lpstr>Java虚拟机的运行过程</vt:lpstr>
      <vt:lpstr>Java API文档</vt:lpstr>
      <vt:lpstr>文档注释</vt:lpstr>
      <vt:lpstr>总结</vt:lpstr>
    </vt:vector>
  </TitlesOfParts>
  <Company>BeiJing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YAOYUAN</dc:creator>
  <cp:lastModifiedBy>曾宇涛</cp:lastModifiedBy>
  <cp:revision>592</cp:revision>
  <dcterms:created xsi:type="dcterms:W3CDTF">2005-06-22T06:00:03Z</dcterms:created>
  <dcterms:modified xsi:type="dcterms:W3CDTF">2015-05-12T16:32:46Z</dcterms:modified>
</cp:coreProperties>
</file>