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39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7" r:id="rId26"/>
    <p:sldId id="370" r:id="rId27"/>
    <p:sldId id="375" r:id="rId28"/>
    <p:sldId id="371" r:id="rId29"/>
    <p:sldId id="373" r:id="rId30"/>
    <p:sldId id="374" r:id="rId31"/>
    <p:sldId id="369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024">
          <p15:clr>
            <a:srgbClr val="A4A3A4"/>
          </p15:clr>
        </p15:guide>
        <p15:guide id="3" orient="horz" pos="2523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572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5E9C5"/>
    <a:srgbClr val="59ACFF"/>
    <a:srgbClr val="9C8DE9"/>
    <a:srgbClr val="6851DD"/>
    <a:srgbClr val="4127C5"/>
    <a:srgbClr val="FFFFFF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8" autoAdjust="0"/>
  </p:normalViewPr>
  <p:slideViewPr>
    <p:cSldViewPr>
      <p:cViewPr varScale="1">
        <p:scale>
          <a:sx n="74" d="100"/>
          <a:sy n="74" d="100"/>
        </p:scale>
        <p:origin x="1104" y="60"/>
      </p:cViewPr>
      <p:guideLst>
        <p:guide orient="horz" pos="2160"/>
        <p:guide orient="horz" pos="2024"/>
        <p:guide orient="horz" pos="2523"/>
        <p:guide orient="horz" pos="799"/>
        <p:guide orient="horz" pos="572"/>
        <p:guide pos="288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03F2E8-2520-46E0-9E1B-F696666C3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011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F626C-1436-4B68-A141-5D4D963E28A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77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DDC17EB-8C55-48BF-87B5-0F5485ECB5FB}" type="slidenum">
              <a:rPr lang="en-US" altLang="zh-CN">
                <a:ea typeface="宋体" panose="02010600030101010101" pitchFamily="2" charset="-122"/>
              </a:rPr>
              <a:pPr/>
              <a:t>25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应用程序可以从命令行接受任意数量的参数。一般</a:t>
            </a:r>
            <a:r>
              <a:rPr lang="en-US" altLang="zh-CN" smtClean="0"/>
              <a:t>main</a:t>
            </a:r>
            <a:r>
              <a:rPr lang="zh-CN" altLang="en-US" smtClean="0"/>
              <a:t>方法有一个参数</a:t>
            </a:r>
            <a:r>
              <a:rPr lang="en-US" altLang="zh-CN" smtClean="0"/>
              <a:t>String[] args</a:t>
            </a:r>
            <a:r>
              <a:rPr lang="zh-CN" altLang="en-US" smtClean="0"/>
              <a:t>。从命令行接受的参数就保存在这个字符数组中。双引号中的字符串被视为一个参数，数字则被视为字符串，分别存储在</a:t>
            </a:r>
            <a:r>
              <a:rPr lang="en-US" altLang="zh-CN" smtClean="0"/>
              <a:t>main</a:t>
            </a:r>
            <a:r>
              <a:rPr lang="zh-CN" altLang="en-US" smtClean="0"/>
              <a:t>函数的参数数组中。</a:t>
            </a:r>
          </a:p>
          <a:p>
            <a:pPr eaLnBrk="1" hangingPunct="1"/>
            <a:r>
              <a:rPr lang="en-US" altLang="zh-CN" smtClean="0"/>
              <a:t>java ComndLineArg1 “Welcom to Java” to Java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0281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Collection,List,Map,Set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等接口处理集合操作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01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logo-ACC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67400"/>
            <a:ext cx="7620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7772400" y="6477000"/>
            <a:ext cx="1295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100" b="0">
                <a:latin typeface="Arial Black" panose="020B0A04020102020204" pitchFamily="34" charset="0"/>
                <a:ea typeface="宋体" panose="02010600030101010101" pitchFamily="2" charset="-122"/>
              </a:rPr>
              <a:t>ACCP  V4.0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Picture 6" descr="logo-wechangelivesA-color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198278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279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2542A1-642D-40DC-A97F-DE2526B4C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03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EF9834-C763-4A35-B7DE-A66C23D20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05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9484FA-203B-40CD-AEFB-F0D4B6479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65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2DCC3-2420-4EC1-8963-AE22C380F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44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4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4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F4ABEB-5E6A-4530-B548-3FEBCB66F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72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DFA471-EF25-4B30-940A-153D43F1D2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94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E717D-ED29-475C-9C88-7827715E0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6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C047D-1D4E-445D-9CCE-6A010BB8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07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751382-22F0-4318-B5D4-B84C022BE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97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D314FB-366D-4C2E-8D94-A45E77D23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3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A3DC1A-D6C1-420A-A86B-405ECE121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73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DB0850-861A-4145-82AF-2827AA646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07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1F6AD6-068B-4E30-B0A3-6B344936C0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8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ic01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logo-ACCP"/>
          <p:cNvPicPr>
            <a:picLocks noChangeAspect="1" noChangeArrowheads="1"/>
          </p:cNvPicPr>
          <p:nvPr userDrawn="1"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67400"/>
            <a:ext cx="7620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7772400" y="6477000"/>
            <a:ext cx="1295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100" b="0">
                <a:latin typeface="Arial Black" panose="020B0A04020102020204" pitchFamily="34" charset="0"/>
                <a:ea typeface="宋体" panose="02010600030101010101" pitchFamily="2" charset="-122"/>
              </a:rPr>
              <a:t>ACCP  V4.0</a:t>
            </a:r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30" name="Picture 11" descr="logo-wechangelivesA-color"/>
          <p:cNvPicPr>
            <a:picLocks noChangeAspect="1" noChangeArrowheads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198278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650" y="638175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400" smtClean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D89F84B-E0CB-4F87-A9F2-D536B787A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6" y="483656"/>
            <a:ext cx="9151864" cy="5890686"/>
          </a:xfrm>
          <a:prstGeom prst="rect">
            <a:avLst/>
          </a:prstGeom>
        </p:spPr>
      </p:pic>
      <p:sp>
        <p:nvSpPr>
          <p:cNvPr id="13" name="流程图: 过程 12"/>
          <p:cNvSpPr/>
          <p:nvPr/>
        </p:nvSpPr>
        <p:spPr>
          <a:xfrm>
            <a:off x="-7868" y="1"/>
            <a:ext cx="9151864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-7865" y="2875001"/>
            <a:ext cx="9151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Java</a:t>
            </a:r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语言基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础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nnotate SC Regular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2694745" y="-1"/>
            <a:ext cx="6449255" cy="6858001"/>
          </a:xfrm>
          <a:custGeom>
            <a:avLst/>
            <a:gdLst>
              <a:gd name="connsiteX0" fmla="*/ 0 w 2304256"/>
              <a:gd name="connsiteY0" fmla="*/ 6165304 h 6165304"/>
              <a:gd name="connsiteX1" fmla="*/ 576064 w 2304256"/>
              <a:gd name="connsiteY1" fmla="*/ 0 h 6165304"/>
              <a:gd name="connsiteX2" fmla="*/ 2304256 w 2304256"/>
              <a:gd name="connsiteY2" fmla="*/ 0 h 6165304"/>
              <a:gd name="connsiteX3" fmla="*/ 1728192 w 2304256"/>
              <a:gd name="connsiteY3" fmla="*/ 6165304 h 6165304"/>
              <a:gd name="connsiteX4" fmla="*/ 0 w 2304256"/>
              <a:gd name="connsiteY4" fmla="*/ 6165304 h 6165304"/>
              <a:gd name="connsiteX0" fmla="*/ 0 w 5323227"/>
              <a:gd name="connsiteY0" fmla="*/ 6165304 h 6165304"/>
              <a:gd name="connsiteX1" fmla="*/ 576064 w 5323227"/>
              <a:gd name="connsiteY1" fmla="*/ 0 h 6165304"/>
              <a:gd name="connsiteX2" fmla="*/ 5323227 w 5323227"/>
              <a:gd name="connsiteY2" fmla="*/ 566057 h 6165304"/>
              <a:gd name="connsiteX3" fmla="*/ 1728192 w 5323227"/>
              <a:gd name="connsiteY3" fmla="*/ 6165304 h 6165304"/>
              <a:gd name="connsiteX4" fmla="*/ 0 w 5323227"/>
              <a:gd name="connsiteY4" fmla="*/ 6165304 h 6165304"/>
              <a:gd name="connsiteX0" fmla="*/ 0 w 5323227"/>
              <a:gd name="connsiteY0" fmla="*/ 6179819 h 6179819"/>
              <a:gd name="connsiteX1" fmla="*/ 2448407 w 5323227"/>
              <a:gd name="connsiteY1" fmla="*/ 0 h 6179819"/>
              <a:gd name="connsiteX2" fmla="*/ 5323227 w 5323227"/>
              <a:gd name="connsiteY2" fmla="*/ 580572 h 6179819"/>
              <a:gd name="connsiteX3" fmla="*/ 1728192 w 5323227"/>
              <a:gd name="connsiteY3" fmla="*/ 6179819 h 6179819"/>
              <a:gd name="connsiteX4" fmla="*/ 0 w 5323227"/>
              <a:gd name="connsiteY4" fmla="*/ 6179819 h 6179819"/>
              <a:gd name="connsiteX0" fmla="*/ 0 w 5323227"/>
              <a:gd name="connsiteY0" fmla="*/ 6179819 h 6194333"/>
              <a:gd name="connsiteX1" fmla="*/ 2448407 w 5323227"/>
              <a:gd name="connsiteY1" fmla="*/ 0 h 6194333"/>
              <a:gd name="connsiteX2" fmla="*/ 5323227 w 5323227"/>
              <a:gd name="connsiteY2" fmla="*/ 580572 h 6194333"/>
              <a:gd name="connsiteX3" fmla="*/ 1220192 w 5323227"/>
              <a:gd name="connsiteY3" fmla="*/ 6194333 h 6194333"/>
              <a:gd name="connsiteX4" fmla="*/ 0 w 5323227"/>
              <a:gd name="connsiteY4" fmla="*/ 6179819 h 6194333"/>
              <a:gd name="connsiteX0" fmla="*/ 0 w 5889285"/>
              <a:gd name="connsiteY0" fmla="*/ 6179819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79819 h 6194333"/>
              <a:gd name="connsiteX0" fmla="*/ 0 w 5889285"/>
              <a:gd name="connsiteY0" fmla="*/ 6192532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92532 h 6194333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20192 w 5889285"/>
              <a:gd name="connsiteY3" fmla="*/ 6187976 h 6192532"/>
              <a:gd name="connsiteX4" fmla="*/ 0 w 5889285"/>
              <a:gd name="connsiteY4" fmla="*/ 6192532 h 6192532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51942 w 5889285"/>
              <a:gd name="connsiteY3" fmla="*/ 6187976 h 6192532"/>
              <a:gd name="connsiteX4" fmla="*/ 0 w 5889285"/>
              <a:gd name="connsiteY4" fmla="*/ 6192532 h 619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9285" h="6192532">
                <a:moveTo>
                  <a:pt x="0" y="6192532"/>
                </a:moveTo>
                <a:lnTo>
                  <a:pt x="2448407" y="0"/>
                </a:lnTo>
                <a:lnTo>
                  <a:pt x="5889285" y="580572"/>
                </a:lnTo>
                <a:lnTo>
                  <a:pt x="1251942" y="6187976"/>
                </a:lnTo>
                <a:lnTo>
                  <a:pt x="0" y="619253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6" name="平行四边形 4"/>
          <p:cNvSpPr/>
          <p:nvPr/>
        </p:nvSpPr>
        <p:spPr>
          <a:xfrm flipH="1">
            <a:off x="-4" y="0"/>
            <a:ext cx="6476407" cy="6858000"/>
          </a:xfrm>
          <a:custGeom>
            <a:avLst/>
            <a:gdLst>
              <a:gd name="connsiteX0" fmla="*/ 0 w 2304256"/>
              <a:gd name="connsiteY0" fmla="*/ 6165304 h 6165304"/>
              <a:gd name="connsiteX1" fmla="*/ 576064 w 2304256"/>
              <a:gd name="connsiteY1" fmla="*/ 0 h 6165304"/>
              <a:gd name="connsiteX2" fmla="*/ 2304256 w 2304256"/>
              <a:gd name="connsiteY2" fmla="*/ 0 h 6165304"/>
              <a:gd name="connsiteX3" fmla="*/ 1728192 w 2304256"/>
              <a:gd name="connsiteY3" fmla="*/ 6165304 h 6165304"/>
              <a:gd name="connsiteX4" fmla="*/ 0 w 2304256"/>
              <a:gd name="connsiteY4" fmla="*/ 6165304 h 6165304"/>
              <a:gd name="connsiteX0" fmla="*/ 0 w 5323227"/>
              <a:gd name="connsiteY0" fmla="*/ 6165304 h 6165304"/>
              <a:gd name="connsiteX1" fmla="*/ 576064 w 5323227"/>
              <a:gd name="connsiteY1" fmla="*/ 0 h 6165304"/>
              <a:gd name="connsiteX2" fmla="*/ 5323227 w 5323227"/>
              <a:gd name="connsiteY2" fmla="*/ 566057 h 6165304"/>
              <a:gd name="connsiteX3" fmla="*/ 1728192 w 5323227"/>
              <a:gd name="connsiteY3" fmla="*/ 6165304 h 6165304"/>
              <a:gd name="connsiteX4" fmla="*/ 0 w 5323227"/>
              <a:gd name="connsiteY4" fmla="*/ 6165304 h 6165304"/>
              <a:gd name="connsiteX0" fmla="*/ 0 w 5323227"/>
              <a:gd name="connsiteY0" fmla="*/ 6179819 h 6179819"/>
              <a:gd name="connsiteX1" fmla="*/ 2448407 w 5323227"/>
              <a:gd name="connsiteY1" fmla="*/ 0 h 6179819"/>
              <a:gd name="connsiteX2" fmla="*/ 5323227 w 5323227"/>
              <a:gd name="connsiteY2" fmla="*/ 580572 h 6179819"/>
              <a:gd name="connsiteX3" fmla="*/ 1728192 w 5323227"/>
              <a:gd name="connsiteY3" fmla="*/ 6179819 h 6179819"/>
              <a:gd name="connsiteX4" fmla="*/ 0 w 5323227"/>
              <a:gd name="connsiteY4" fmla="*/ 6179819 h 6179819"/>
              <a:gd name="connsiteX0" fmla="*/ 0 w 5323227"/>
              <a:gd name="connsiteY0" fmla="*/ 6179819 h 6194333"/>
              <a:gd name="connsiteX1" fmla="*/ 2448407 w 5323227"/>
              <a:gd name="connsiteY1" fmla="*/ 0 h 6194333"/>
              <a:gd name="connsiteX2" fmla="*/ 5323227 w 5323227"/>
              <a:gd name="connsiteY2" fmla="*/ 580572 h 6194333"/>
              <a:gd name="connsiteX3" fmla="*/ 1220192 w 5323227"/>
              <a:gd name="connsiteY3" fmla="*/ 6194333 h 6194333"/>
              <a:gd name="connsiteX4" fmla="*/ 0 w 5323227"/>
              <a:gd name="connsiteY4" fmla="*/ 6179819 h 6194333"/>
              <a:gd name="connsiteX0" fmla="*/ 0 w 5889285"/>
              <a:gd name="connsiteY0" fmla="*/ 6179819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79819 h 6194333"/>
              <a:gd name="connsiteX0" fmla="*/ 0 w 5889285"/>
              <a:gd name="connsiteY0" fmla="*/ 6192532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92532 h 6194333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20192 w 5889285"/>
              <a:gd name="connsiteY3" fmla="*/ 6187976 h 6192532"/>
              <a:gd name="connsiteX4" fmla="*/ 0 w 5889285"/>
              <a:gd name="connsiteY4" fmla="*/ 6192532 h 6192532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51942 w 5889285"/>
              <a:gd name="connsiteY3" fmla="*/ 6187976 h 6192532"/>
              <a:gd name="connsiteX4" fmla="*/ 0 w 5889285"/>
              <a:gd name="connsiteY4" fmla="*/ 6192532 h 619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9285" h="6192532">
                <a:moveTo>
                  <a:pt x="0" y="6192532"/>
                </a:moveTo>
                <a:lnTo>
                  <a:pt x="2448407" y="0"/>
                </a:lnTo>
                <a:lnTo>
                  <a:pt x="5889285" y="580572"/>
                </a:lnTo>
                <a:lnTo>
                  <a:pt x="1251942" y="6187976"/>
                </a:lnTo>
                <a:lnTo>
                  <a:pt x="0" y="619253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-7865" y="4873905"/>
            <a:ext cx="9151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吴沂楠</a:t>
            </a:r>
            <a:endParaRPr lang="en-US" altLang="zh-CN" sz="2100" b="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7182" y="5289403"/>
            <a:ext cx="28575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50" b="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WeChat: wuyinan0126</a:t>
            </a:r>
            <a:endParaRPr lang="en-US" altLang="zh-CN" sz="1350" b="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350" b="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 wuyinan0126@gmail.com</a:t>
            </a:r>
          </a:p>
        </p:txBody>
      </p:sp>
    </p:spTree>
    <p:extLst>
      <p:ext uri="{BB962C8B-B14F-4D97-AF65-F5344CB8AC3E}">
        <p14:creationId xmlns:p14="http://schemas.microsoft.com/office/powerpoint/2010/main" val="10933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848D771-4FA2-4266-A0EA-A0E8C8AB0647}" type="slidenum">
              <a:rPr lang="en-US" altLang="zh-CN">
                <a:ea typeface="宋体" panose="02010600030101010101" pitchFamily="2" charset="-122"/>
              </a:rPr>
              <a:pPr/>
              <a:t>10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188913"/>
            <a:ext cx="6191250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数据转换类型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041400" y="1371600"/>
            <a:ext cx="280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自动类型转换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508625" y="1387475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强制类型转换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55650" y="1844675"/>
            <a:ext cx="4103688" cy="250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/>
              <a:t>将一种类型的变量赋给另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一种类型的变量时，只要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满足以下条件，就会发生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自动类型转换：</a:t>
            </a:r>
            <a:endParaRPr lang="en-US" altLang="zh-CN" sz="2400"/>
          </a:p>
          <a:p>
            <a:pPr lvl="1" eaLnBrk="1" hangingPunct="1">
              <a:spcBef>
                <a:spcPct val="40000"/>
              </a:spcBef>
              <a:spcAft>
                <a:spcPct val="100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000"/>
              <a:t>两种类型兼容；</a:t>
            </a:r>
          </a:p>
          <a:p>
            <a:pPr lvl="1" eaLnBrk="1" hangingPunct="1">
              <a:spcBef>
                <a:spcPct val="40000"/>
              </a:spcBef>
              <a:spcAft>
                <a:spcPct val="10000"/>
              </a:spcAft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000"/>
              <a:t>目标类型大于源类型；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859338" y="1844675"/>
            <a:ext cx="4105275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/>
              <a:t>强制转换用于显式类型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转换。如果被转换的值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的数据类型大于其目标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类型，就会丢失部分信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息</a:t>
            </a:r>
          </a:p>
        </p:txBody>
      </p:sp>
    </p:spTree>
    <p:extLst>
      <p:ext uri="{BB962C8B-B14F-4D97-AF65-F5344CB8AC3E}">
        <p14:creationId xmlns:p14="http://schemas.microsoft.com/office/powerpoint/2010/main" val="27009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69" grpId="0"/>
      <p:bldP spid="62471" grpId="0"/>
      <p:bldP spid="624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BF237A9-2150-471C-BFDB-A7BE849817D5}" type="slidenum">
              <a:rPr lang="en-US" altLang="zh-CN">
                <a:ea typeface="宋体" panose="02010600030101010101" pitchFamily="2" charset="-122"/>
              </a:rPr>
              <a:pPr/>
              <a:t>11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188913"/>
            <a:ext cx="6191250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类型强制转换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920037" cy="3887787"/>
          </a:xfrm>
        </p:spPr>
        <p:txBody>
          <a:bodyPr/>
          <a:lstStyle/>
          <a:p>
            <a:pPr eaLnBrk="1" hangingPunct="1"/>
            <a:r>
              <a:rPr lang="zh-CN" altLang="en-US" smtClean="0"/>
              <a:t>类型强制转换使程序将变量视为某种类型，尽管此变量中包含的是另一类型的数据</a:t>
            </a:r>
            <a:endParaRPr lang="zh-CN" altLang="en-US" smtClean="0"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8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示例：</a:t>
            </a:r>
          </a:p>
          <a:p>
            <a:pPr marL="1257300" lvl="2" indent="-17780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</a:rPr>
              <a:t>float c = 34.89675f;</a:t>
            </a:r>
            <a:endParaRPr lang="en-US" altLang="zh-CN" sz="2400" b="1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1257300" lvl="2" indent="-177800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cs typeface="Times New Roman" panose="02020603050405020304" pitchFamily="18" charset="0"/>
              </a:rPr>
              <a:t>int b = (int) c + 10;</a:t>
            </a:r>
            <a:r>
              <a:rPr lang="en-US" altLang="zh-CN" sz="2400" b="1" smtClean="0">
                <a:cs typeface="Times New Roman" panose="02020603050405020304" pitchFamily="18" charset="0"/>
              </a:rPr>
              <a:t>       </a:t>
            </a:r>
            <a:r>
              <a:rPr lang="en-US" altLang="zh-CN" sz="2400" smtClean="0">
                <a:cs typeface="Times New Roman" panose="02020603050405020304" pitchFamily="18" charset="0"/>
              </a:rPr>
              <a:t>// </a:t>
            </a:r>
            <a:r>
              <a:rPr lang="zh-CN" altLang="en-US" sz="2400" smtClean="0"/>
              <a:t>将</a:t>
            </a:r>
            <a:r>
              <a:rPr lang="zh-CN" altLang="en-US" sz="2400" smtClean="0"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cs typeface="Times New Roman" panose="02020603050405020304" pitchFamily="18" charset="0"/>
              </a:rPr>
              <a:t>c </a:t>
            </a:r>
            <a:r>
              <a:rPr lang="zh-CN" altLang="en-US" sz="2400" smtClean="0"/>
              <a:t>转换为整型</a:t>
            </a:r>
          </a:p>
        </p:txBody>
      </p:sp>
    </p:spTree>
    <p:extLst>
      <p:ext uri="{BB962C8B-B14F-4D97-AF65-F5344CB8AC3E}">
        <p14:creationId xmlns:p14="http://schemas.microsoft.com/office/powerpoint/2010/main" val="22134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B67DDDE-B6A4-4174-B3EE-75845FA3E749}" type="slidenum">
              <a:rPr lang="en-US" altLang="zh-CN">
                <a:ea typeface="宋体" panose="02010600030101010101" pitchFamily="2" charset="-122"/>
              </a:rPr>
              <a:pPr/>
              <a:t>12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188913"/>
            <a:ext cx="6191250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类型提升规则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395922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400" smtClean="0"/>
              <a:t>两种类型兼容；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400" smtClean="0"/>
              <a:t>目标类型大于源类型；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例如：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000" smtClean="0"/>
              <a:t>byte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char</a:t>
            </a:r>
            <a:r>
              <a:rPr lang="zh-CN" altLang="en-US" sz="2000" smtClean="0"/>
              <a:t>和 </a:t>
            </a:r>
            <a:r>
              <a:rPr lang="en-US" altLang="zh-CN" sz="2000" smtClean="0"/>
              <a:t>short </a:t>
            </a:r>
            <a:r>
              <a:rPr lang="zh-CN" altLang="en-US" sz="2000" smtClean="0"/>
              <a:t>型值可提升为 </a:t>
            </a:r>
            <a:r>
              <a:rPr lang="en-US" altLang="zh-CN" sz="2000" smtClean="0"/>
              <a:t>int </a:t>
            </a:r>
            <a:r>
              <a:rPr lang="zh-CN" altLang="en-US" sz="2000" smtClean="0"/>
              <a:t>型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400" smtClean="0"/>
              <a:t>对于表达式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smtClean="0"/>
              <a:t>如果一个操作数为 </a:t>
            </a:r>
            <a:r>
              <a:rPr lang="en-US" altLang="zh-CN" sz="2000" smtClean="0"/>
              <a:t>long </a:t>
            </a:r>
            <a:r>
              <a:rPr lang="zh-CN" altLang="en-US" sz="2000" smtClean="0"/>
              <a:t>型，则整个表达式提升为 </a:t>
            </a:r>
            <a:r>
              <a:rPr lang="en-US" altLang="zh-CN" sz="2000" smtClean="0"/>
              <a:t>long </a:t>
            </a:r>
            <a:r>
              <a:rPr lang="zh-CN" altLang="en-US" sz="2000" smtClean="0"/>
              <a:t>型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smtClean="0"/>
              <a:t>如果一个操作数为 </a:t>
            </a:r>
            <a:r>
              <a:rPr lang="en-US" altLang="zh-CN" sz="2000" smtClean="0"/>
              <a:t>float </a:t>
            </a:r>
            <a:r>
              <a:rPr lang="zh-CN" altLang="en-US" sz="2000" smtClean="0"/>
              <a:t>型，则整个表达式提升为 </a:t>
            </a:r>
            <a:r>
              <a:rPr lang="en-US" altLang="zh-CN" sz="2000" smtClean="0"/>
              <a:t>float </a:t>
            </a:r>
            <a:r>
              <a:rPr lang="zh-CN" altLang="en-US" sz="2000" smtClean="0"/>
              <a:t>型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smtClean="0"/>
              <a:t>如果一个操作数为 </a:t>
            </a:r>
            <a:r>
              <a:rPr lang="en-US" altLang="zh-CN" sz="2000" smtClean="0"/>
              <a:t>double </a:t>
            </a:r>
            <a:r>
              <a:rPr lang="zh-CN" altLang="en-US" sz="2000" smtClean="0"/>
              <a:t>型，则整个表达式提升为 </a:t>
            </a:r>
            <a:r>
              <a:rPr lang="en-US" altLang="zh-CN" sz="2000" smtClean="0"/>
              <a:t>double </a:t>
            </a:r>
            <a:r>
              <a:rPr lang="zh-CN" altLang="en-US" sz="2000" smtClean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19000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3230501-524B-48D5-B6F9-D2C8CF98EC64}" type="slidenum">
              <a:rPr lang="en-US" altLang="zh-CN">
                <a:ea typeface="宋体" panose="02010600030101010101" pitchFamily="2" charset="-122"/>
              </a:rPr>
              <a:pPr/>
              <a:t>13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运算符</a:t>
            </a:r>
          </a:p>
        </p:txBody>
      </p:sp>
      <p:graphicFrame>
        <p:nvGraphicFramePr>
          <p:cNvPr id="72898" name="Group 194"/>
          <p:cNvGraphicFramePr>
            <a:graphicFrameLocks noGrp="1"/>
          </p:cNvGraphicFramePr>
          <p:nvPr>
            <p:ph sz="half" idx="2"/>
          </p:nvPr>
        </p:nvGraphicFramePr>
        <p:xfrm>
          <a:off x="755650" y="1412875"/>
          <a:ext cx="8208963" cy="4495915"/>
        </p:xfrm>
        <a:graphic>
          <a:graphicData uri="http://schemas.openxmlformats.org/drawingml/2006/table">
            <a:tbl>
              <a:tblPr/>
              <a:tblGrid>
                <a:gridCol w="1393825"/>
                <a:gridCol w="5018088"/>
                <a:gridCol w="1797050"/>
              </a:tblGrid>
              <a:tr h="396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运算符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描述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示例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876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算术运算符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算术运算符使用数字操作数。这些运算符主要用于数学计算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+, -, *, %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4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关系运算符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关系运算符用于测试两个操作数之间的关系。使用关系运算符的表达式的结果为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型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==, &gt;=, &lt;=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8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逻辑运算符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逻辑运算符用于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操作数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&amp;, |, ^,&amp;&amp;,||,!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82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条件运算符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条件运算符很独特，因为它是用三个操作数组成表达式的三元运算符。它可以替代某种类型的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if-else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语句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r>
                        <a:rPr kumimoji="0" lang="zh-CN" alt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： </a:t>
                      </a:r>
                      <a:endParaRPr kumimoji="0" lang="zh-CN" alt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赋值运算符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赋值运算符为一个等号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它将值赋给变量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5334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0096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478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05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62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19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76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=, *=, /=, +=, -=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9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5927B4A-00F4-4CB2-BCE2-53AAA71F606C}" type="slidenum">
              <a:rPr lang="en-US" altLang="zh-CN">
                <a:ea typeface="宋体" panose="02010600030101010101" pitchFamily="2" charset="-122"/>
              </a:rPr>
              <a:pPr/>
              <a:t>14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188913"/>
            <a:ext cx="6191250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  <a:r>
              <a:rPr lang="zh-CN" altLang="en-US" sz="4000" smtClean="0"/>
              <a:t> 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11188" y="1582738"/>
            <a:ext cx="4105275" cy="457041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sv-SE" sz="2000" u="sng" dirty="0"/>
              <a:t>代码片断：</a:t>
            </a:r>
          </a:p>
          <a:p>
            <a:pPr eaLnBrk="1" hangingPunct="1"/>
            <a:endParaRPr lang="sv-SE" altLang="zh-CN" sz="2000" dirty="0"/>
          </a:p>
          <a:p>
            <a:pPr eaLnBrk="1" hangingPunct="1"/>
            <a:r>
              <a:rPr lang="sv-SE" altLang="zh-CN" sz="2000" dirty="0"/>
              <a:t>int a= 5, b= 12,d=10,c;</a:t>
            </a:r>
          </a:p>
          <a:p>
            <a:pPr eaLnBrk="1" hangingPunct="1"/>
            <a:r>
              <a:rPr lang="sv-SE" altLang="zh-CN" sz="1800" b="1" dirty="0">
                <a:solidFill>
                  <a:srgbClr val="FF0000"/>
                </a:solidFill>
              </a:rPr>
              <a:t>c=a+b;</a:t>
            </a:r>
            <a:r>
              <a:rPr lang="sv-SE" altLang="zh-CN" sz="2000" dirty="0"/>
              <a:t> \\</a:t>
            </a:r>
            <a:r>
              <a:rPr lang="zh-CN" altLang="sv-SE" sz="2000" dirty="0"/>
              <a:t>加法</a:t>
            </a:r>
            <a:endParaRPr lang="sv-SE" altLang="zh-CN" sz="2000" dirty="0"/>
          </a:p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</a:rPr>
              <a:t>c=</a:t>
            </a:r>
            <a:r>
              <a:rPr lang="en-US" altLang="zh-CN" sz="1800" b="1" dirty="0" err="1">
                <a:solidFill>
                  <a:srgbClr val="FF0000"/>
                </a:solidFill>
              </a:rPr>
              <a:t>b%a</a:t>
            </a:r>
            <a:r>
              <a:rPr lang="en-US" altLang="zh-CN" sz="1800" b="1" dirty="0">
                <a:solidFill>
                  <a:srgbClr val="FF0000"/>
                </a:solidFill>
              </a:rPr>
              <a:t>;</a:t>
            </a:r>
            <a:r>
              <a:rPr lang="en-US" altLang="zh-CN" sz="2000" dirty="0"/>
              <a:t> \\</a:t>
            </a:r>
            <a:r>
              <a:rPr lang="zh-CN" altLang="en-US" sz="2000" dirty="0"/>
              <a:t>取模</a:t>
            </a:r>
          </a:p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</a:rPr>
              <a:t>d++;</a:t>
            </a:r>
            <a:r>
              <a:rPr lang="en-US" altLang="zh-CN" sz="2000" dirty="0"/>
              <a:t>   \\</a:t>
            </a:r>
            <a:r>
              <a:rPr lang="zh-CN" altLang="en-US" sz="2000" dirty="0"/>
              <a:t>递增</a:t>
            </a:r>
          </a:p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</a:rPr>
              <a:t>d--;</a:t>
            </a:r>
            <a:r>
              <a:rPr lang="en-US" altLang="zh-CN" sz="2000" dirty="0"/>
              <a:t>   \\</a:t>
            </a:r>
            <a:r>
              <a:rPr lang="zh-CN" altLang="en-US" sz="2000" dirty="0"/>
              <a:t>递减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u="sng" dirty="0"/>
              <a:t>c </a:t>
            </a:r>
            <a:r>
              <a:rPr lang="zh-CN" altLang="en-US" sz="2000" u="sng" dirty="0"/>
              <a:t>和 </a:t>
            </a:r>
            <a:r>
              <a:rPr lang="en-US" altLang="zh-CN" sz="2000" u="sng" dirty="0"/>
              <a:t>d </a:t>
            </a:r>
            <a:r>
              <a:rPr lang="zh-CN" altLang="en-US" sz="2000" u="sng" dirty="0"/>
              <a:t>的值：</a:t>
            </a:r>
          </a:p>
          <a:p>
            <a:pPr eaLnBrk="1" hangingPunct="1"/>
            <a:endParaRPr lang="en-US" altLang="zh-CN" sz="2000" b="1" u="sng" dirty="0"/>
          </a:p>
          <a:p>
            <a:pPr eaLnBrk="1" hangingPunct="1"/>
            <a:r>
              <a:rPr lang="en-US" altLang="zh-CN" sz="2000" dirty="0"/>
              <a:t>c=17     \\ </a:t>
            </a:r>
            <a:r>
              <a:rPr lang="zh-CN" altLang="en-US" sz="2000" dirty="0"/>
              <a:t>相加后</a:t>
            </a:r>
          </a:p>
          <a:p>
            <a:pPr eaLnBrk="1" hangingPunct="1"/>
            <a:r>
              <a:rPr lang="en-US" altLang="zh-CN" sz="2000" dirty="0"/>
              <a:t>c=2       \\ </a:t>
            </a:r>
            <a:r>
              <a:rPr lang="zh-CN" altLang="en-US" sz="2000" dirty="0"/>
              <a:t>这是 </a:t>
            </a:r>
            <a:r>
              <a:rPr lang="en-US" altLang="zh-CN" sz="2000" dirty="0"/>
              <a:t>a/b </a:t>
            </a:r>
            <a:r>
              <a:rPr lang="zh-CN" altLang="en-US" sz="2000" dirty="0"/>
              <a:t>的余数</a:t>
            </a:r>
          </a:p>
          <a:p>
            <a:pPr eaLnBrk="1" hangingPunct="1"/>
            <a:r>
              <a:rPr lang="en-US" altLang="zh-CN" sz="2000" dirty="0"/>
              <a:t>d=11     \\ </a:t>
            </a:r>
            <a:r>
              <a:rPr lang="zh-CN" altLang="en-US" sz="2000" dirty="0"/>
              <a:t>递增后</a:t>
            </a:r>
          </a:p>
          <a:p>
            <a:pPr eaLnBrk="1" hangingPunct="1"/>
            <a:r>
              <a:rPr lang="en-US" altLang="zh-CN" sz="2000" dirty="0"/>
              <a:t>d=10     \\ </a:t>
            </a:r>
            <a:r>
              <a:rPr lang="zh-CN" altLang="en-US" sz="2000" dirty="0"/>
              <a:t>递减后</a:t>
            </a:r>
          </a:p>
          <a:p>
            <a:pPr eaLnBrk="1" hangingPunct="1"/>
            <a:endParaRPr lang="en-US" altLang="zh-CN" sz="2000" dirty="0"/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4932363" y="1582738"/>
            <a:ext cx="4032250" cy="457041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sv-SE" sz="2000" u="sng" dirty="0"/>
              <a:t>代码片断：</a:t>
            </a:r>
          </a:p>
          <a:p>
            <a:pPr eaLnBrk="1" hangingPunct="1"/>
            <a:endParaRPr lang="sv-SE" altLang="zh-CN" sz="2000" b="1" dirty="0"/>
          </a:p>
          <a:p>
            <a:pPr eaLnBrk="1" hangingPunct="1"/>
            <a:r>
              <a:rPr lang="en-GB" altLang="zh-CN" sz="2000" dirty="0" err="1"/>
              <a:t>boolean</a:t>
            </a:r>
            <a:r>
              <a:rPr lang="en-GB" altLang="zh-CN" sz="2000" dirty="0"/>
              <a:t> </a:t>
            </a:r>
            <a:r>
              <a:rPr lang="en-GB" altLang="zh-CN" sz="2000" dirty="0" err="1"/>
              <a:t>i</a:t>
            </a:r>
            <a:r>
              <a:rPr lang="en-GB" altLang="zh-CN" sz="2000" dirty="0"/>
              <a:t>=true, j=false;</a:t>
            </a:r>
            <a:endParaRPr lang="en-US" altLang="zh-CN" sz="2000" dirty="0"/>
          </a:p>
          <a:p>
            <a:pPr eaLnBrk="1" hangingPunct="1"/>
            <a:r>
              <a:rPr lang="en-GB" altLang="zh-CN" sz="2000" dirty="0" err="1"/>
              <a:t>boolean</a:t>
            </a:r>
            <a:r>
              <a:rPr lang="en-GB" altLang="zh-CN" sz="2000" dirty="0"/>
              <a:t> or=</a:t>
            </a:r>
            <a:r>
              <a:rPr lang="en-GB" altLang="zh-CN" sz="2000" dirty="0" err="1"/>
              <a:t>i|j</a:t>
            </a:r>
            <a:r>
              <a:rPr lang="en-GB" altLang="zh-CN" sz="2000" dirty="0"/>
              <a:t>, and=</a:t>
            </a:r>
            <a:r>
              <a:rPr lang="en-GB" altLang="zh-CN" sz="2000" dirty="0" err="1"/>
              <a:t>i</a:t>
            </a:r>
            <a:r>
              <a:rPr lang="en-GB" altLang="zh-CN" sz="2000" dirty="0"/>
              <a:t>&amp;&amp;j;</a:t>
            </a:r>
            <a:r>
              <a:rPr lang="en-US" altLang="zh-CN" sz="2000" dirty="0"/>
              <a:t> </a:t>
            </a:r>
          </a:p>
          <a:p>
            <a:pPr eaLnBrk="1" hangingPunct="1"/>
            <a:r>
              <a:rPr lang="en-US" altLang="zh-CN" sz="2000" dirty="0" err="1"/>
              <a:t>boolean</a:t>
            </a:r>
            <a:r>
              <a:rPr lang="en-US" altLang="zh-CN" sz="2000" dirty="0"/>
              <a:t> not = !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u="sng" dirty="0"/>
              <a:t>or </a:t>
            </a:r>
            <a:r>
              <a:rPr lang="zh-CN" altLang="en-US" sz="2000" u="sng" dirty="0"/>
              <a:t>和 </a:t>
            </a:r>
            <a:r>
              <a:rPr lang="en-US" altLang="zh-CN" sz="2000" u="sng" dirty="0"/>
              <a:t>and </a:t>
            </a:r>
            <a:r>
              <a:rPr lang="zh-CN" altLang="en-US" sz="2000" u="sng" dirty="0"/>
              <a:t>的值</a:t>
            </a:r>
          </a:p>
          <a:p>
            <a:pPr eaLnBrk="1" hangingPunct="1"/>
            <a:endParaRPr lang="en-US" altLang="zh-CN" sz="2000" u="sng" dirty="0"/>
          </a:p>
          <a:p>
            <a:pPr eaLnBrk="1" hangingPunct="1"/>
            <a:r>
              <a:rPr lang="en-US" altLang="zh-CN" sz="2000" dirty="0"/>
              <a:t>or=true       \\ </a:t>
            </a:r>
            <a:r>
              <a:rPr lang="zh-CN" altLang="en-US" sz="2000" dirty="0"/>
              <a:t>使用逻辑 </a:t>
            </a:r>
            <a:r>
              <a:rPr lang="en-US" altLang="zh-CN" sz="2000" dirty="0"/>
              <a:t>or</a:t>
            </a:r>
          </a:p>
          <a:p>
            <a:pPr eaLnBrk="1" hangingPunct="1"/>
            <a:r>
              <a:rPr lang="en-US" altLang="zh-CN" sz="2000" dirty="0"/>
              <a:t>and=false   \\ </a:t>
            </a:r>
            <a:r>
              <a:rPr lang="zh-CN" altLang="en-US" sz="2000" dirty="0"/>
              <a:t>使用逻辑 </a:t>
            </a:r>
            <a:r>
              <a:rPr lang="en-US" altLang="zh-CN" sz="2000" dirty="0"/>
              <a:t>and</a:t>
            </a:r>
          </a:p>
          <a:p>
            <a:pPr eaLnBrk="1" hangingPunct="1"/>
            <a:r>
              <a:rPr lang="en-US" altLang="zh-CN" sz="2000" dirty="0"/>
              <a:t>not=false     \\ </a:t>
            </a:r>
            <a:r>
              <a:rPr lang="zh-CN" altLang="en-US" sz="2000" dirty="0"/>
              <a:t>使用一元逻辑 </a:t>
            </a:r>
            <a:r>
              <a:rPr lang="en-US" altLang="zh-CN" sz="2000" dirty="0"/>
              <a:t>not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</p:txBody>
      </p:sp>
      <p:sp>
        <p:nvSpPr>
          <p:cNvPr id="29702" name="Text Box 11"/>
          <p:cNvSpPr txBox="1">
            <a:spLocks noChangeArrowheads="1"/>
          </p:cNvSpPr>
          <p:nvPr/>
        </p:nvSpPr>
        <p:spPr bwMode="auto">
          <a:xfrm>
            <a:off x="539750" y="105251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算术运算符</a:t>
            </a:r>
          </a:p>
        </p:txBody>
      </p:sp>
      <p:sp>
        <p:nvSpPr>
          <p:cNvPr id="29703" name="Text Box 12"/>
          <p:cNvSpPr txBox="1">
            <a:spLocks noChangeArrowheads="1"/>
          </p:cNvSpPr>
          <p:nvPr/>
        </p:nvSpPr>
        <p:spPr bwMode="auto">
          <a:xfrm>
            <a:off x="4859338" y="1052513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1805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8BD80AFD-081D-468A-9C18-0F1FADF57F33}" type="slidenum">
              <a:rPr lang="en-US" altLang="zh-CN">
                <a:ea typeface="宋体" panose="02010600030101010101" pitchFamily="2" charset="-122"/>
              </a:rPr>
              <a:pPr/>
              <a:t>15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运算符的优先级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41438"/>
            <a:ext cx="8208962" cy="8636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表达式通常由多个运算符组成。优先级的规则决定每个运算符在任何给定表达式中的计算顺序</a:t>
            </a:r>
          </a:p>
        </p:txBody>
      </p:sp>
      <p:graphicFrame>
        <p:nvGraphicFramePr>
          <p:cNvPr id="82062" name="Group 142"/>
          <p:cNvGraphicFramePr>
            <a:graphicFrameLocks noGrp="1"/>
          </p:cNvGraphicFramePr>
          <p:nvPr>
            <p:ph sz="half" idx="2"/>
          </p:nvPr>
        </p:nvGraphicFramePr>
        <p:xfrm>
          <a:off x="755650" y="2547938"/>
          <a:ext cx="7920038" cy="3310170"/>
        </p:xfrm>
        <a:graphic>
          <a:graphicData uri="http://schemas.openxmlformats.org/drawingml/2006/table">
            <a:tbl>
              <a:tblPr/>
              <a:tblGrid>
                <a:gridCol w="863600"/>
                <a:gridCol w="7056438"/>
              </a:tblGrid>
              <a:tr h="39616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顺序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kumimoji="0" lang="zh-CN" alt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39616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</a:t>
                      </a: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括号，如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 ]</a:t>
                      </a:r>
                      <a:endParaRPr kumimoji="0" lang="zh-CN" alt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2. </a:t>
                      </a: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一元运算符，如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++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 -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! </a:t>
                      </a:r>
                      <a:endParaRPr kumimoji="0" lang="zh-CN" alt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3. </a:t>
                      </a: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算术运算符，如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  <a:endParaRPr kumimoji="0" lang="zh-CN" alt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1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4. </a:t>
                      </a: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关系运算符，如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== 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!= </a:t>
                      </a:r>
                      <a:endParaRPr kumimoji="0" lang="zh-CN" alt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9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5. </a:t>
                      </a: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逻辑运算符，如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&amp;&amp;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|| </a:t>
                      </a:r>
                      <a:endParaRPr kumimoji="0" lang="zh-CN" alt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5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6.</a:t>
                      </a:r>
                      <a:endParaRPr kumimoji="0" lang="en-GB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996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条件运算符和赋值运算符，如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? 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*=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/=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+= </a:t>
                      </a:r>
                      <a:r>
                        <a:rPr kumimoji="0" lang="zh-CN" alt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-= </a:t>
                      </a:r>
                      <a:endParaRPr kumimoji="0" lang="zh-CN" alt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1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8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E6DD9020-8A04-4D08-BD58-1B66F79F7EFE}" type="slidenum">
              <a:rPr lang="en-US" altLang="zh-CN">
                <a:ea typeface="宋体" panose="02010600030101010101" pitchFamily="2" charset="-122"/>
              </a:rPr>
              <a:pPr/>
              <a:t>16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119812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控制流语句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3959225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</a:pPr>
            <a:r>
              <a:rPr lang="zh-CN" altLang="en-US" sz="2400" smtClean="0"/>
              <a:t>所有应用程序开发环境都提供一个判定过程，称为控制流语句，它用于引导应用程序的执行</a:t>
            </a:r>
          </a:p>
          <a:p>
            <a:pPr algn="just" eaLnBrk="1" hangingPunct="1">
              <a:lnSpc>
                <a:spcPct val="115000"/>
              </a:lnSpc>
            </a:pPr>
            <a:r>
              <a:rPr lang="zh-CN" altLang="en-US" sz="2400" smtClean="0"/>
              <a:t>流控制使程序员可以创建一个应用程序，该应用程序能够检查现有的条件并决定适当的操作过程</a:t>
            </a:r>
          </a:p>
          <a:p>
            <a:pPr algn="just" eaLnBrk="1" hangingPunct="1">
              <a:lnSpc>
                <a:spcPct val="115000"/>
              </a:lnSpc>
            </a:pPr>
            <a:r>
              <a:rPr lang="zh-CN" altLang="en-US" sz="2400" smtClean="0"/>
              <a:t>循环或迭代是重要的编程结构，可用于重复执行一组操作</a:t>
            </a:r>
          </a:p>
          <a:p>
            <a:pPr algn="just" eaLnBrk="1" hangingPunct="1">
              <a:lnSpc>
                <a:spcPct val="115000"/>
              </a:lnSpc>
            </a:pPr>
            <a:r>
              <a:rPr lang="zh-CN" altLang="en-US" sz="2400" smtClean="0"/>
              <a:t>跳转语句允许以非线性的方式执行程序</a:t>
            </a:r>
          </a:p>
        </p:txBody>
      </p:sp>
    </p:spTree>
    <p:extLst>
      <p:ext uri="{BB962C8B-B14F-4D97-AF65-F5344CB8AC3E}">
        <p14:creationId xmlns:p14="http://schemas.microsoft.com/office/powerpoint/2010/main" val="276582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568E326-3448-4DE1-A6A2-8A0A878A1EF2}" type="slidenum">
              <a:rPr lang="en-US" altLang="zh-CN">
                <a:ea typeface="宋体" panose="02010600030101010101" pitchFamily="2" charset="-122"/>
              </a:rPr>
              <a:pPr/>
              <a:t>17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119812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控制流语句的类型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39592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判断语句</a:t>
            </a:r>
          </a:p>
          <a:p>
            <a:pPr marL="812800" lvl="1" indent="-279400" eaLnBrk="1" hangingPunct="1"/>
            <a:r>
              <a:rPr lang="en-US" altLang="zh-CN" smtClean="0"/>
              <a:t>if-else </a:t>
            </a:r>
            <a:r>
              <a:rPr lang="zh-CN" altLang="en-US" smtClean="0"/>
              <a:t>语句</a:t>
            </a:r>
          </a:p>
          <a:p>
            <a:pPr marL="812800" lvl="1" indent="-279400" eaLnBrk="1" hangingPunct="1"/>
            <a:r>
              <a:rPr lang="en-US" altLang="zh-CN" smtClean="0"/>
              <a:t>switch-case </a:t>
            </a:r>
            <a:r>
              <a:rPr lang="zh-CN" altLang="en-US" smtClean="0"/>
              <a:t>语句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循环语句</a:t>
            </a:r>
          </a:p>
          <a:p>
            <a:pPr marL="812800" lvl="1" indent="-279400" eaLnBrk="1" hangingPunct="1"/>
            <a:r>
              <a:rPr lang="en-US" altLang="zh-CN" smtClean="0"/>
              <a:t>while </a:t>
            </a:r>
            <a:r>
              <a:rPr lang="zh-CN" altLang="en-US" smtClean="0"/>
              <a:t>循环</a:t>
            </a:r>
          </a:p>
          <a:p>
            <a:pPr marL="812800" lvl="1" indent="-279400" eaLnBrk="1" hangingPunct="1"/>
            <a:r>
              <a:rPr lang="en-US" altLang="zh-CN" smtClean="0"/>
              <a:t>do-while </a:t>
            </a:r>
            <a:r>
              <a:rPr lang="zh-CN" altLang="en-US" smtClean="0"/>
              <a:t>循环</a:t>
            </a:r>
          </a:p>
          <a:p>
            <a:pPr marL="812800" lvl="1" indent="-279400" eaLnBrk="1" hangingPunct="1"/>
            <a:r>
              <a:rPr lang="en-US" altLang="zh-CN" smtClean="0"/>
              <a:t>for </a:t>
            </a:r>
            <a:r>
              <a:rPr lang="zh-CN" altLang="en-US" smtClean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9202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57A76E6-36DF-4864-BF06-905BFBAF1287}" type="slidenum">
              <a:rPr lang="en-US" altLang="zh-CN">
                <a:ea typeface="宋体" panose="02010600030101010101" pitchFamily="2" charset="-122"/>
              </a:rPr>
              <a:pPr/>
              <a:t>18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119812" cy="792162"/>
          </a:xfrm>
        </p:spPr>
        <p:txBody>
          <a:bodyPr/>
          <a:lstStyle/>
          <a:p>
            <a:pPr eaLnBrk="1" hangingPunct="1"/>
            <a:r>
              <a:rPr lang="en-GB" altLang="zh-CN" smtClean="0"/>
              <a:t>if-else </a:t>
            </a:r>
            <a:r>
              <a:rPr lang="zh-CN" altLang="en-GB" smtClean="0"/>
              <a:t>语句</a:t>
            </a:r>
            <a:endParaRPr lang="zh-CN" altLang="en-US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3025"/>
            <a:ext cx="8280400" cy="5399088"/>
          </a:xfr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zh-CN" sz="2400" smtClean="0"/>
              <a:t>If-else </a:t>
            </a:r>
            <a:r>
              <a:rPr lang="zh-CN" altLang="en-GB" sz="2400" smtClean="0"/>
              <a:t>语句测试条件的结果，然后根据此结果来执行相应的操作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GB" sz="2400" smtClean="0"/>
              <a:t>它可用于以两个不同的路径来执行程序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 smtClean="0"/>
              <a:t>if-else </a:t>
            </a:r>
            <a:r>
              <a:rPr lang="zh-CN" altLang="en-GB" sz="2400" smtClean="0"/>
              <a:t>语句的语法为：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A82800"/>
                </a:solidFill>
              </a:rPr>
              <a:t>	</a:t>
            </a:r>
            <a:r>
              <a:rPr lang="en-US" altLang="zh-CN" sz="2400" smtClean="0">
                <a:solidFill>
                  <a:srgbClr val="FF0000"/>
                </a:solidFill>
              </a:rPr>
              <a:t>if (condition)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{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	action1;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}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else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{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	action2;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935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B2706FF-0B41-4DC0-BC17-0EAA6AB32717}" type="slidenum">
              <a:rPr lang="en-US" altLang="zh-CN">
                <a:ea typeface="宋体" panose="02010600030101010101" pitchFamily="2" charset="-122"/>
              </a:rPr>
              <a:pPr/>
              <a:t>19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119812" cy="792162"/>
          </a:xfrm>
        </p:spPr>
        <p:txBody>
          <a:bodyPr/>
          <a:lstStyle/>
          <a:p>
            <a:pPr eaLnBrk="1" hangingPunct="1"/>
            <a:r>
              <a:rPr lang="en-US" altLang="zh-CN" smtClean="0"/>
              <a:t>switch-case </a:t>
            </a:r>
            <a:r>
              <a:rPr lang="zh-CN" altLang="en-US" smtClean="0"/>
              <a:t>语句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5543550"/>
          </a:xfr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altLang="zh-CN" sz="2400" smtClean="0"/>
              <a:t>switch-case </a:t>
            </a:r>
            <a:r>
              <a:rPr lang="zh-CN" altLang="en-GB" sz="2400" smtClean="0"/>
              <a:t>语句可用于替换 </a:t>
            </a:r>
            <a:r>
              <a:rPr lang="en-GB" altLang="zh-CN" sz="2400" smtClean="0"/>
              <a:t>if-else-if </a:t>
            </a:r>
            <a:r>
              <a:rPr lang="zh-CN" altLang="en-GB" sz="2400" smtClean="0"/>
              <a:t>语句</a:t>
            </a:r>
          </a:p>
          <a:p>
            <a:pPr algn="just" eaLnBrk="1" hangingPunct="1">
              <a:lnSpc>
                <a:spcPct val="80000"/>
              </a:lnSpc>
            </a:pPr>
            <a:r>
              <a:rPr lang="zh-CN" altLang="en-GB" sz="2400" smtClean="0"/>
              <a:t>在表达式可以得出多个值的情况下，使用此语句</a:t>
            </a:r>
          </a:p>
          <a:p>
            <a:pPr algn="just" eaLnBrk="1" hangingPunct="1">
              <a:lnSpc>
                <a:spcPct val="80000"/>
              </a:lnSpc>
            </a:pPr>
            <a:r>
              <a:rPr lang="zh-CN" altLang="en-GB" sz="2400" smtClean="0"/>
              <a:t>使用 </a:t>
            </a:r>
            <a:r>
              <a:rPr lang="en-GB" altLang="zh-CN" sz="2400" smtClean="0"/>
              <a:t>switch-case </a:t>
            </a:r>
            <a:r>
              <a:rPr lang="zh-CN" altLang="en-GB" sz="2400" smtClean="0"/>
              <a:t>语句会带来更好的效果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2400" smtClean="0"/>
              <a:t>switch-case </a:t>
            </a:r>
            <a:r>
              <a:rPr lang="zh-CN" altLang="en-GB" sz="2400" smtClean="0"/>
              <a:t>语句的语法为：</a:t>
            </a:r>
            <a:endParaRPr lang="zh-CN" altLang="en-US" sz="2400" smtClean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endParaRPr lang="zh-CN" altLang="en-US" sz="1000" smtClean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FF0000"/>
                </a:solidFill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</a:rPr>
              <a:t>switch (</a:t>
            </a:r>
            <a:r>
              <a:rPr lang="zh-CN" altLang="en-US" sz="1800" smtClean="0">
                <a:solidFill>
                  <a:srgbClr val="FF0000"/>
                </a:solidFill>
              </a:rPr>
              <a:t>表达式</a:t>
            </a:r>
            <a:r>
              <a:rPr lang="en-US" altLang="zh-CN" sz="1800" smtClean="0">
                <a:solidFill>
                  <a:srgbClr val="FF0000"/>
                </a:solidFill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case 1: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    </a:t>
            </a:r>
            <a:r>
              <a:rPr lang="zh-CN" altLang="en-US" sz="1800" smtClean="0">
                <a:solidFill>
                  <a:srgbClr val="FF0000"/>
                </a:solidFill>
              </a:rPr>
              <a:t>操作 </a:t>
            </a:r>
            <a:r>
              <a:rPr lang="en-US" altLang="zh-CN" sz="1800" smtClean="0">
                <a:solidFill>
                  <a:srgbClr val="FF0000"/>
                </a:solidFill>
              </a:rPr>
              <a:t>1 </a:t>
            </a:r>
            <a:r>
              <a:rPr lang="zh-CN" altLang="en-US" sz="1800" smtClean="0">
                <a:solidFill>
                  <a:srgbClr val="FF0000"/>
                </a:solidFill>
              </a:rPr>
              <a:t>的语句</a:t>
            </a:r>
            <a:r>
              <a:rPr lang="en-US" altLang="zh-CN" sz="180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    break;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case 2: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    </a:t>
            </a:r>
            <a:r>
              <a:rPr lang="zh-CN" altLang="en-US" sz="1800" smtClean="0">
                <a:solidFill>
                  <a:srgbClr val="FF0000"/>
                </a:solidFill>
              </a:rPr>
              <a:t>操作 </a:t>
            </a:r>
            <a:r>
              <a:rPr lang="en-US" altLang="zh-CN" sz="1800" smtClean="0">
                <a:solidFill>
                  <a:srgbClr val="FF0000"/>
                </a:solidFill>
              </a:rPr>
              <a:t>2 </a:t>
            </a:r>
            <a:r>
              <a:rPr lang="zh-CN" altLang="en-US" sz="1800" smtClean="0">
                <a:solidFill>
                  <a:srgbClr val="FF0000"/>
                </a:solidFill>
              </a:rPr>
              <a:t>的语句</a:t>
            </a:r>
            <a:r>
              <a:rPr lang="en-US" altLang="zh-CN" sz="180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    break;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    ….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 case n :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    </a:t>
            </a:r>
            <a:r>
              <a:rPr lang="zh-CN" altLang="en-US" sz="1800" smtClean="0">
                <a:solidFill>
                  <a:srgbClr val="FF0000"/>
                </a:solidFill>
              </a:rPr>
              <a:t>操作 </a:t>
            </a:r>
            <a:r>
              <a:rPr lang="en-US" altLang="zh-CN" sz="1800" smtClean="0">
                <a:solidFill>
                  <a:srgbClr val="FF0000"/>
                </a:solidFill>
              </a:rPr>
              <a:t>n </a:t>
            </a:r>
            <a:r>
              <a:rPr lang="zh-CN" altLang="en-US" sz="1800" smtClean="0">
                <a:solidFill>
                  <a:srgbClr val="FF0000"/>
                </a:solidFill>
              </a:rPr>
              <a:t>的语句</a:t>
            </a:r>
            <a:r>
              <a:rPr lang="en-US" altLang="zh-CN" sz="180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    break;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zh-CN" sz="18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default: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        </a:t>
            </a:r>
            <a:r>
              <a:rPr lang="zh-CN" altLang="en-US" sz="1800" smtClean="0">
                <a:solidFill>
                  <a:srgbClr val="FF0000"/>
                </a:solidFill>
              </a:rPr>
              <a:t>默认语句</a:t>
            </a:r>
            <a:r>
              <a:rPr lang="en-US" altLang="zh-CN" sz="1800" smtClean="0">
                <a:solidFill>
                  <a:srgbClr val="FF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0707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ECE04AE-7DD4-40C5-9732-9B4573187B72}" type="slidenum">
              <a:rPr lang="en-US" altLang="zh-CN">
                <a:ea typeface="宋体" panose="02010600030101010101" pitchFamily="2" charset="-122"/>
              </a:rPr>
              <a:pPr/>
              <a:t>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5256212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CN" dirty="0" smtClean="0"/>
              <a:t>Java </a:t>
            </a:r>
            <a:r>
              <a:rPr lang="zh-CN" altLang="en-US" dirty="0" smtClean="0"/>
              <a:t>编程语言由  </a:t>
            </a:r>
            <a:r>
              <a:rPr lang="en-US" altLang="zh-CN" dirty="0" smtClean="0"/>
              <a:t>Sun Microsystems 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1995 </a:t>
            </a:r>
            <a:r>
              <a:rPr lang="zh-CN" altLang="en-US" dirty="0" smtClean="0"/>
              <a:t>年推出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dirty="0" smtClean="0"/>
              <a:t>Java </a:t>
            </a:r>
            <a:r>
              <a:rPr lang="zh-CN" altLang="en-US" dirty="0" smtClean="0"/>
              <a:t>是面向对象的跨平台语言     </a:t>
            </a:r>
            <a:endParaRPr lang="en-GB" altLang="zh-CN" dirty="0" smtClean="0"/>
          </a:p>
          <a:p>
            <a:pPr eaLnBrk="1" hangingPunct="1">
              <a:spcBef>
                <a:spcPct val="15000"/>
              </a:spcBef>
            </a:pPr>
            <a:r>
              <a:rPr lang="en-GB" altLang="zh-CN" dirty="0" smtClean="0"/>
              <a:t>Java </a:t>
            </a:r>
            <a:r>
              <a:rPr lang="zh-CN" altLang="en-GB" dirty="0" smtClean="0"/>
              <a:t>字节码是 </a:t>
            </a:r>
            <a:r>
              <a:rPr lang="en-GB" altLang="zh-CN" dirty="0" smtClean="0"/>
              <a:t>Java </a:t>
            </a:r>
            <a:r>
              <a:rPr lang="zh-CN" altLang="en-GB" dirty="0" smtClean="0"/>
              <a:t>虚拟机 </a:t>
            </a:r>
            <a:r>
              <a:rPr lang="en-GB" altLang="zh-CN" dirty="0" smtClean="0"/>
              <a:t>(JVM) </a:t>
            </a:r>
            <a:r>
              <a:rPr lang="zh-CN" altLang="en-GB" dirty="0" smtClean="0"/>
              <a:t>可理解的机器语言指令，通常是编译</a:t>
            </a:r>
            <a:r>
              <a:rPr lang="en-GB" altLang="zh-CN" dirty="0" smtClean="0"/>
              <a:t>Java </a:t>
            </a:r>
            <a:r>
              <a:rPr lang="zh-CN" altLang="en-GB" dirty="0" smtClean="0"/>
              <a:t>语言源代码生成的结果</a:t>
            </a:r>
          </a:p>
          <a:p>
            <a:pPr eaLnBrk="1" hangingPunct="1">
              <a:spcBef>
                <a:spcPct val="15000"/>
              </a:spcBef>
            </a:pPr>
            <a:r>
              <a:rPr lang="en-GB" altLang="zh-CN" dirty="0" smtClean="0"/>
              <a:t>JDK </a:t>
            </a:r>
            <a:r>
              <a:rPr lang="zh-CN" altLang="en-GB" dirty="0" smtClean="0"/>
              <a:t>提供多种工具，这些工具位于 </a:t>
            </a:r>
            <a:r>
              <a:rPr lang="en-GB" altLang="zh-CN" dirty="0" smtClean="0"/>
              <a:t>JDK </a:t>
            </a:r>
            <a:r>
              <a:rPr lang="zh-CN" altLang="en-GB" dirty="0" smtClean="0"/>
              <a:t>的 </a:t>
            </a:r>
            <a:r>
              <a:rPr lang="en-GB" altLang="zh-CN" dirty="0" smtClean="0"/>
              <a:t>bin </a:t>
            </a:r>
            <a:r>
              <a:rPr lang="zh-CN" altLang="en-GB" dirty="0" smtClean="0"/>
              <a:t>目录下，具体如下：</a:t>
            </a:r>
            <a:r>
              <a:rPr lang="en-GB" altLang="zh-CN" dirty="0" err="1" smtClean="0"/>
              <a:t>javac</a:t>
            </a:r>
            <a:r>
              <a:rPr lang="en-GB" altLang="zh-CN" dirty="0" smtClean="0"/>
              <a:t> java </a:t>
            </a:r>
          </a:p>
          <a:p>
            <a:pPr eaLnBrk="1" hangingPunct="1">
              <a:spcBef>
                <a:spcPct val="15000"/>
              </a:spcBef>
            </a:pPr>
            <a:r>
              <a:rPr lang="en-GB" altLang="zh-CN" dirty="0" smtClean="0"/>
              <a:t>Java </a:t>
            </a:r>
            <a:r>
              <a:rPr lang="zh-CN" altLang="en-GB" dirty="0" smtClean="0"/>
              <a:t>字节码是 </a:t>
            </a:r>
            <a:r>
              <a:rPr lang="en-GB" altLang="zh-CN" dirty="0" smtClean="0"/>
              <a:t>Java </a:t>
            </a:r>
            <a:r>
              <a:rPr lang="zh-CN" altLang="en-GB" dirty="0" smtClean="0"/>
              <a:t>虚拟机 </a:t>
            </a:r>
            <a:r>
              <a:rPr lang="en-GB" altLang="zh-CN" dirty="0" smtClean="0"/>
              <a:t>(JVM) </a:t>
            </a:r>
            <a:r>
              <a:rPr lang="zh-CN" altLang="en-GB" dirty="0" smtClean="0"/>
              <a:t>可理解的机器语言指令，通常作为 </a:t>
            </a:r>
            <a:r>
              <a:rPr lang="en-GB" altLang="zh-CN" dirty="0" smtClean="0"/>
              <a:t>Java </a:t>
            </a:r>
            <a:r>
              <a:rPr lang="zh-CN" altLang="en-GB" dirty="0" smtClean="0"/>
              <a:t>语言源代码的编译结果而生成</a:t>
            </a: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46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7BEBE65-5AD5-4C0F-8F9D-EB4DB769ADB8}" type="slidenum">
              <a:rPr lang="en-US" altLang="zh-CN">
                <a:ea typeface="宋体" panose="02010600030101010101" pitchFamily="2" charset="-122"/>
              </a:rPr>
              <a:pPr/>
              <a:t>20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119812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 </a:t>
            </a:r>
            <a:r>
              <a:rPr lang="en-US" altLang="zh-CN" smtClean="0"/>
              <a:t>3-1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827088" y="118110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611188" y="1708150"/>
            <a:ext cx="835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lang="en-US" altLang="zh-CN" sz="2000">
                <a:latin typeface="黑体" panose="02010609060101010101" pitchFamily="49" charset="-122"/>
              </a:rPr>
              <a:t>  </a:t>
            </a:r>
            <a:r>
              <a:rPr lang="zh-CN" altLang="en-US" sz="2400">
                <a:latin typeface="黑体" panose="02010609060101010101" pitchFamily="49" charset="-122"/>
              </a:rPr>
              <a:t>只要指定的条件评估为 </a:t>
            </a:r>
            <a:r>
              <a:rPr lang="en-US" altLang="zh-CN" sz="2400"/>
              <a:t>true</a:t>
            </a:r>
            <a:r>
              <a:rPr lang="zh-CN" altLang="en-US" sz="2400"/>
              <a:t>，</a:t>
            </a:r>
            <a:r>
              <a:rPr lang="en-US" altLang="zh-CN" sz="2400"/>
              <a:t>while</a:t>
            </a:r>
            <a:r>
              <a:rPr lang="en-US" altLang="zh-CN" sz="2400">
                <a:latin typeface="黑体" panose="02010609060101010101" pitchFamily="49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</a:rPr>
              <a:t>循环则执行一个</a:t>
            </a:r>
          </a:p>
          <a:p>
            <a:pPr algn="just" eaLnBrk="1" hangingPunct="1"/>
            <a:r>
              <a:rPr lang="zh-CN" altLang="en-US" sz="2400">
                <a:latin typeface="黑体" panose="02010609060101010101" pitchFamily="49" charset="-122"/>
              </a:rPr>
              <a:t>  语句或一组语句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900113" y="264001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u="sng">
                <a:solidFill>
                  <a:srgbClr val="FF0000"/>
                </a:solidFill>
              </a:rPr>
              <a:t>语法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5005388" y="3502025"/>
            <a:ext cx="3814762" cy="16557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count = 0; 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while (count &lt; 10) {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</a:rPr>
              <a:t>(count);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    count++;</a:t>
            </a:r>
          </a:p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4932363" y="2636838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u="sng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1001713" y="3784511"/>
            <a:ext cx="14446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while (</a:t>
            </a:r>
            <a:r>
              <a:rPr lang="zh-CN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测试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  {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      // </a:t>
            </a:r>
            <a:r>
              <a:rPr lang="zh-CN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语句</a:t>
            </a:r>
            <a:endParaRPr lang="zh-CN" altLang="en-US" sz="1800" dirty="0">
              <a:cs typeface="Courier New" panose="02070309020205020404" pitchFamily="49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099112" y="4619837"/>
            <a:ext cx="1027112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</a:rPr>
              <a:t>被执行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206625" y="3284538"/>
            <a:ext cx="1475084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</a:rPr>
              <a:t>条件 </a:t>
            </a:r>
            <a:r>
              <a:rPr lang="en-US" altLang="zh-CN" sz="2000" dirty="0">
                <a:solidFill>
                  <a:schemeClr val="bg1"/>
                </a:solidFill>
              </a:rPr>
              <a:t>= true</a:t>
            </a:r>
          </a:p>
        </p:txBody>
      </p:sp>
      <p:cxnSp>
        <p:nvCxnSpPr>
          <p:cNvPr id="90138" name="AutoShape 26"/>
          <p:cNvCxnSpPr>
            <a:cxnSpLocks noChangeShapeType="1"/>
          </p:cNvCxnSpPr>
          <p:nvPr/>
        </p:nvCxnSpPr>
        <p:spPr bwMode="auto">
          <a:xfrm rot="5400000">
            <a:off x="2771775" y="3644901"/>
            <a:ext cx="1081087" cy="792162"/>
          </a:xfrm>
          <a:prstGeom prst="curvedConnector3">
            <a:avLst>
              <a:gd name="adj1" fmla="val 49926"/>
            </a:avLst>
          </a:prstGeom>
          <a:noFill/>
          <a:ln w="34925">
            <a:solidFill>
              <a:srgbClr val="800000"/>
            </a:solidFill>
            <a:round/>
            <a:headEnd/>
            <a:tailEnd type="triangle" w="med" len="med"/>
          </a:ln>
          <a:effectLst>
            <a:outerShdw dist="40161" dir="4293903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895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4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4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14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  <p:bldP spid="90123" grpId="0"/>
      <p:bldP spid="90127" grpId="0"/>
      <p:bldP spid="90132" grpId="0" animBg="1"/>
      <p:bldP spid="90134" grpId="0"/>
      <p:bldP spid="90135" grpId="0"/>
      <p:bldP spid="90136" grpId="0" animBg="1"/>
      <p:bldP spid="901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E8BD33C-F746-4F79-B7E4-39936A6A83DB}" type="slidenum">
              <a:rPr lang="en-US" altLang="zh-CN">
                <a:ea typeface="宋体" panose="02010600030101010101" pitchFamily="2" charset="-122"/>
              </a:rPr>
              <a:pPr/>
              <a:t>21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 </a:t>
            </a:r>
            <a:r>
              <a:rPr lang="en-US" altLang="zh-CN" smtClean="0"/>
              <a:t>3-2</a:t>
            </a:r>
          </a:p>
        </p:txBody>
      </p:sp>
      <p:sp>
        <p:nvSpPr>
          <p:cNvPr id="36868" name="Rectangle 18"/>
          <p:cNvSpPr>
            <a:spLocks noChangeArrowheads="1"/>
          </p:cNvSpPr>
          <p:nvPr/>
        </p:nvSpPr>
        <p:spPr bwMode="auto">
          <a:xfrm>
            <a:off x="2843213" y="1125538"/>
            <a:ext cx="611981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endParaRPr lang="en-US" altLang="zh-CN" sz="3600">
              <a:solidFill>
                <a:srgbClr val="3333CC"/>
              </a:solidFill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827088" y="126841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do-while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827088" y="1773238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do-while </a:t>
            </a:r>
            <a:r>
              <a:rPr lang="zh-CN" altLang="en-US" sz="2400"/>
              <a:t>循环执行某些语句，直到指定的条件为真。此循环确保循环体至少执行一次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828675" y="30686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u="sng">
                <a:solidFill>
                  <a:srgbClr val="FF0000"/>
                </a:solidFill>
              </a:rPr>
              <a:t>语法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4283075" y="3813175"/>
            <a:ext cx="4537075" cy="17272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</a:rPr>
              <a:t>do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</a:rPr>
              <a:t>    System.out.println(count);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</a:rPr>
              <a:t>    count++;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ea typeface="宋体" panose="02010600030101010101" pitchFamily="2" charset="-122"/>
              </a:rPr>
              <a:t>} while (count &lt; 10)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213225" y="30892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u="sng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901700" y="4342109"/>
            <a:ext cx="17908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do {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      // </a:t>
            </a:r>
            <a:r>
              <a:rPr lang="zh-CN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语句</a:t>
            </a:r>
            <a:endParaRPr lang="zh-CN" altLang="en-US" sz="1800" dirty="0">
              <a:cs typeface="Courier New" panose="02070309020205020404" pitchFamily="49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}while (</a:t>
            </a:r>
            <a:r>
              <a:rPr lang="zh-CN" alt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测试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887835" y="5190282"/>
            <a:ext cx="95891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63500" dir="858780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</a:rPr>
              <a:t>被执行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1620838" y="3633788"/>
            <a:ext cx="1475084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63500" dir="858780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</a:rPr>
              <a:t>条件 </a:t>
            </a:r>
            <a:r>
              <a:rPr lang="en-US" altLang="zh-CN" sz="2000" b="1" dirty="0">
                <a:solidFill>
                  <a:schemeClr val="bg1"/>
                </a:solidFill>
              </a:rPr>
              <a:t>= true</a:t>
            </a:r>
          </a:p>
        </p:txBody>
      </p:sp>
      <p:cxnSp>
        <p:nvCxnSpPr>
          <p:cNvPr id="98331" name="AutoShape 27"/>
          <p:cNvCxnSpPr>
            <a:cxnSpLocks noChangeShapeType="1"/>
          </p:cNvCxnSpPr>
          <p:nvPr/>
        </p:nvCxnSpPr>
        <p:spPr bwMode="auto">
          <a:xfrm rot="5400000">
            <a:off x="1712119" y="3936206"/>
            <a:ext cx="1584325" cy="1338263"/>
          </a:xfrm>
          <a:prstGeom prst="curvedConnector3">
            <a:avLst>
              <a:gd name="adj1" fmla="val 114431"/>
            </a:avLst>
          </a:prstGeom>
          <a:noFill/>
          <a:ln w="34925">
            <a:solidFill>
              <a:srgbClr val="800000"/>
            </a:solidFill>
            <a:round/>
            <a:headEnd type="triangle" w="med" len="med"/>
            <a:tailEnd type="triangle" w="med" len="med"/>
          </a:ln>
          <a:effectLst>
            <a:outerShdw dist="64758" dir="472140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9764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8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8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8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3" grpId="0"/>
      <p:bldP spid="98324" grpId="0"/>
      <p:bldP spid="98325" grpId="0"/>
      <p:bldP spid="98326" grpId="0" animBg="1"/>
      <p:bldP spid="98327" grpId="0"/>
      <p:bldP spid="98328" grpId="0"/>
      <p:bldP spid="98329" grpId="0" animBg="1"/>
      <p:bldP spid="983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799BFAB-85F7-4E79-B8A2-913199361F96}" type="slidenum">
              <a:rPr lang="en-US" altLang="zh-CN">
                <a:ea typeface="宋体" panose="02010600030101010101" pitchFamily="2" charset="-122"/>
              </a:rPr>
              <a:pPr/>
              <a:t>22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 </a:t>
            </a:r>
            <a:r>
              <a:rPr lang="en-US" altLang="zh-CN" smtClean="0"/>
              <a:t>3-3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843213" y="1125538"/>
            <a:ext cx="611981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endParaRPr lang="en-US" altLang="zh-CN" sz="3600">
              <a:solidFill>
                <a:srgbClr val="3333CC"/>
              </a:solidFill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827088" y="134143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for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827088" y="1917700"/>
            <a:ext cx="748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/>
              <a:t>for </a:t>
            </a:r>
            <a:r>
              <a:rPr lang="zh-CN" altLang="en-US" sz="2400"/>
              <a:t>循环主要用于按预定的次数执行语句或语句块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55650" y="30654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u="sng">
                <a:solidFill>
                  <a:srgbClr val="FF0000"/>
                </a:solidFill>
              </a:rPr>
              <a:t>语法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786313" y="3716338"/>
            <a:ext cx="4033837" cy="16906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for(count = 0; count &lt;10; count++) {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    System.out.println(count);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}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643438" y="3068638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u="sng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828675" y="4143375"/>
            <a:ext cx="4103688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000"/>
              <a:t>for(</a:t>
            </a:r>
            <a:r>
              <a:rPr lang="zh-CN" altLang="en-US" sz="2000"/>
              <a:t>初始化</a:t>
            </a:r>
            <a:r>
              <a:rPr lang="en-US" altLang="zh-CN" sz="2000"/>
              <a:t>;</a:t>
            </a:r>
            <a:r>
              <a:rPr lang="zh-CN" altLang="en-US" sz="2000"/>
              <a:t>测试</a:t>
            </a:r>
            <a:r>
              <a:rPr lang="en-US" altLang="zh-CN" sz="2000"/>
              <a:t>; </a:t>
            </a:r>
            <a:r>
              <a:rPr lang="zh-CN" altLang="en-US" sz="2000"/>
              <a:t>增量</a:t>
            </a:r>
            <a:r>
              <a:rPr lang="en-US" altLang="zh-CN" sz="2000"/>
              <a:t>){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000"/>
              <a:t>   </a:t>
            </a:r>
            <a:r>
              <a:rPr lang="zh-CN" altLang="en-US" sz="2000"/>
              <a:t>操作语句</a:t>
            </a:r>
            <a:r>
              <a:rPr lang="en-US" altLang="zh-CN" sz="2000"/>
              <a:t>;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/>
              <a:t>}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2411413" y="3789363"/>
            <a:ext cx="1475084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63500" dir="858780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</a:rPr>
              <a:t>条件</a:t>
            </a:r>
            <a:r>
              <a:rPr lang="zh-CN" altLang="en-US" sz="2000" b="1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= true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2411413" y="4724400"/>
            <a:ext cx="95891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38100" dir="54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</a:rPr>
              <a:t>被执行</a:t>
            </a:r>
          </a:p>
        </p:txBody>
      </p:sp>
      <p:cxnSp>
        <p:nvCxnSpPr>
          <p:cNvPr id="104464" name="AutoShape 16"/>
          <p:cNvCxnSpPr>
            <a:cxnSpLocks noChangeShapeType="1"/>
            <a:stCxn id="104463" idx="3"/>
            <a:endCxn id="104462" idx="3"/>
          </p:cNvCxnSpPr>
          <p:nvPr/>
        </p:nvCxnSpPr>
        <p:spPr bwMode="auto">
          <a:xfrm flipV="1">
            <a:off x="3370330" y="3989418"/>
            <a:ext cx="516167" cy="935037"/>
          </a:xfrm>
          <a:prstGeom prst="curvedConnector3">
            <a:avLst>
              <a:gd name="adj1" fmla="val 144288"/>
            </a:avLst>
          </a:prstGeom>
          <a:noFill/>
          <a:ln w="34925">
            <a:solidFill>
              <a:srgbClr val="800000"/>
            </a:solidFill>
            <a:round/>
            <a:headEnd type="triangle" w="med" len="med"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454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446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446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446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4461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4461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4461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04461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04461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04461">
                                            <p:txEl>
                                              <p:char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  <p:bldP spid="104453" grpId="0"/>
      <p:bldP spid="104454" grpId="0"/>
      <p:bldP spid="104455" grpId="0" animBg="1"/>
      <p:bldP spid="104456" grpId="0"/>
      <p:bldP spid="104462" grpId="0" animBg="1"/>
      <p:bldP spid="1044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4ABD911-0F6F-40C1-AF37-EFD5BC21AF29}" type="slidenum">
              <a:rPr lang="en-US" altLang="zh-CN">
                <a:ea typeface="宋体" panose="02010600030101010101" pitchFamily="2" charset="-122"/>
              </a:rPr>
              <a:pPr/>
              <a:t>23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119812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跳转语句</a:t>
            </a:r>
            <a:r>
              <a:rPr lang="en-US" altLang="zh-CN" smtClean="0"/>
              <a:t>2-1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3959225"/>
          </a:xfrm>
        </p:spPr>
        <p:txBody>
          <a:bodyPr/>
          <a:lstStyle/>
          <a:p>
            <a:pPr eaLnBrk="1" hangingPunct="1">
              <a:tabLst>
                <a:tab pos="1435100" algn="l"/>
              </a:tabLst>
            </a:pPr>
            <a:r>
              <a:rPr lang="zh-CN" altLang="en-US" smtClean="0"/>
              <a:t>两种跳转语句为：</a:t>
            </a:r>
          </a:p>
          <a:p>
            <a:pPr marL="812800" lvl="1" indent="-279400" eaLnBrk="1" hangingPunct="1">
              <a:tabLst>
                <a:tab pos="1435100" algn="l"/>
              </a:tabLst>
            </a:pPr>
            <a:r>
              <a:rPr lang="en-US" altLang="zh-CN" smtClean="0"/>
              <a:t>break</a:t>
            </a:r>
          </a:p>
          <a:p>
            <a:pPr marL="812800" lvl="1" indent="-279400" eaLnBrk="1" hangingPunct="1">
              <a:tabLst>
                <a:tab pos="1435100" algn="l"/>
              </a:tabLst>
            </a:pPr>
            <a:r>
              <a:rPr lang="en-US" altLang="zh-CN" smtClean="0"/>
              <a:t>continue</a:t>
            </a:r>
          </a:p>
          <a:p>
            <a:pPr marL="812800" lvl="1" indent="-279400" eaLnBrk="1" hangingPunct="1">
              <a:buFont typeface="Wingdings" panose="05000000000000000000" pitchFamily="2" charset="2"/>
              <a:buNone/>
              <a:tabLst>
                <a:tab pos="1435100" algn="l"/>
              </a:tabLst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  <a:tabLst>
                <a:tab pos="1435100" algn="l"/>
              </a:tabLst>
            </a:pPr>
            <a:r>
              <a:rPr lang="en-US" altLang="zh-CN" sz="2400" smtClean="0"/>
              <a:t>    break </a:t>
            </a:r>
            <a:r>
              <a:rPr lang="zh-CN" altLang="en-US" sz="2400" smtClean="0"/>
              <a:t>语句：用于终止块。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  <a:tabLst>
                <a:tab pos="1435100" algn="l"/>
              </a:tabLst>
            </a:pPr>
            <a:r>
              <a:rPr lang="zh-CN" altLang="en-US" sz="2400" smtClean="0"/>
              <a:t>    </a:t>
            </a:r>
            <a:r>
              <a:rPr lang="en-US" altLang="zh-CN" sz="2400" smtClean="0"/>
              <a:t>continue </a:t>
            </a:r>
            <a:r>
              <a:rPr lang="zh-CN" altLang="en-US" sz="2400" smtClean="0"/>
              <a:t>语句：有时程序员可能希望继续循环，而停止处理其主体内的其余代码，以进行特定的迭代。</a:t>
            </a:r>
            <a:r>
              <a:rPr lang="en-US" altLang="zh-CN" sz="2400" smtClean="0"/>
              <a:t>continue </a:t>
            </a:r>
            <a:r>
              <a:rPr lang="zh-CN" altLang="en-US" sz="2400" smtClean="0"/>
              <a:t>语句可用于这种操作。</a:t>
            </a:r>
          </a:p>
        </p:txBody>
      </p:sp>
    </p:spTree>
    <p:extLst>
      <p:ext uri="{BB962C8B-B14F-4D97-AF65-F5344CB8AC3E}">
        <p14:creationId xmlns:p14="http://schemas.microsoft.com/office/powerpoint/2010/main" val="22160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D6A73148-FC47-43A8-80C2-17B6004CD8FB}" type="slidenum">
              <a:rPr lang="en-US" altLang="zh-CN">
                <a:ea typeface="宋体" panose="02010600030101010101" pitchFamily="2" charset="-122"/>
              </a:rPr>
              <a:pPr/>
              <a:t>24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119812" cy="7921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跳转语句</a:t>
            </a:r>
            <a:r>
              <a:rPr lang="en-US" altLang="zh-CN" sz="4000" smtClean="0"/>
              <a:t>2-2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21590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400" smtClean="0"/>
              <a:t>将 </a:t>
            </a:r>
            <a:r>
              <a:rPr lang="en-US" altLang="zh-CN" sz="2400" smtClean="0"/>
              <a:t>break </a:t>
            </a:r>
            <a:r>
              <a:rPr lang="zh-CN" altLang="en-US" sz="2400" smtClean="0"/>
              <a:t>关键字引入循环</a:t>
            </a:r>
            <a:endParaRPr lang="en-US" altLang="zh-CN" sz="2400" smtClean="0"/>
          </a:p>
          <a:p>
            <a:pPr eaLnBrk="1" hangingPunct="1">
              <a:lnSpc>
                <a:spcPct val="115000"/>
              </a:lnSpc>
            </a:pPr>
            <a:r>
              <a:rPr lang="zh-CN" altLang="en-US" sz="2400" smtClean="0"/>
              <a:t>避免不必要的执行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smtClean="0"/>
              <a:t>终止循环</a:t>
            </a:r>
          </a:p>
          <a:p>
            <a:pPr eaLnBrk="1" hangingPunct="1">
              <a:lnSpc>
                <a:spcPct val="115000"/>
              </a:lnSpc>
            </a:pPr>
            <a:endParaRPr lang="en-US" altLang="zh-CN" sz="2400" smtClean="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755650" y="1412875"/>
            <a:ext cx="7129463" cy="33845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    int number = 29;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    for (int i = 2; i &lt; number; i++) {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        if (number % i == 0) {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            System.out.println(i+“</a:t>
            </a:r>
            <a:r>
              <a:rPr lang="zh-CN" altLang="en-US" sz="2000"/>
              <a:t>是非质数</a:t>
            </a:r>
            <a:r>
              <a:rPr lang="en-US" altLang="zh-CN" sz="2000">
                <a:ea typeface="宋体" panose="02010600030101010101" pitchFamily="2" charset="-122"/>
              </a:rPr>
              <a:t>");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            continue;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        } 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       System.out.println(i+“</a:t>
            </a:r>
            <a:r>
              <a:rPr lang="zh-CN" altLang="en-US" sz="2000"/>
              <a:t>是质数</a:t>
            </a:r>
            <a:r>
              <a:rPr lang="en-US" altLang="zh-CN" sz="2000">
                <a:ea typeface="宋体" panose="02010600030101010101" pitchFamily="2" charset="-122"/>
              </a:rPr>
              <a:t>");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        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00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ECCE13A-F7C1-429D-8004-47C90BCDAC0B}" type="slidenum">
              <a:rPr lang="en-US" altLang="zh-CN">
                <a:ea typeface="宋体" panose="02010600030101010101" pitchFamily="2" charset="-122"/>
              </a:rPr>
              <a:pPr/>
              <a:t>25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           </a:t>
            </a:r>
            <a:r>
              <a:rPr lang="zh-CN" altLang="en-GB" smtClean="0"/>
              <a:t>命令行参数</a:t>
            </a:r>
            <a:r>
              <a:rPr lang="zh-CN" altLang="en-US" smtClean="0"/>
              <a:t>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1655763"/>
          </a:xfrm>
        </p:spPr>
        <p:txBody>
          <a:bodyPr/>
          <a:lstStyle/>
          <a:p>
            <a:pPr eaLnBrk="1" hangingPunct="1"/>
            <a:r>
              <a:rPr lang="zh-CN" altLang="en-GB" smtClean="0">
                <a:latin typeface="黑体" panose="02010609060101010101" pitchFamily="49" charset="-122"/>
              </a:rPr>
              <a:t>在程序执行过程中，可以通过传递命令行参数将信息传递至 </a:t>
            </a:r>
            <a:r>
              <a:rPr lang="en-US" altLang="zh-CN" sz="2400" b="1" smtClean="0"/>
              <a:t>main( )</a:t>
            </a:r>
            <a:r>
              <a:rPr lang="en-GB" altLang="zh-CN" smtClean="0">
                <a:latin typeface="黑体" panose="02010609060101010101" pitchFamily="49" charset="-122"/>
              </a:rPr>
              <a:t> </a:t>
            </a:r>
            <a:r>
              <a:rPr lang="zh-CN" altLang="en-GB" smtClean="0">
                <a:latin typeface="黑体" panose="02010609060101010101" pitchFamily="49" charset="-122"/>
              </a:rPr>
              <a:t>方法</a:t>
            </a:r>
          </a:p>
          <a:p>
            <a:pPr marL="812800" lvl="1" indent="-279400" eaLnBrk="1" hangingPunct="1"/>
            <a:r>
              <a:rPr lang="zh-CN" altLang="en-US" smtClean="0">
                <a:latin typeface="黑体" panose="02010609060101010101" pitchFamily="49" charset="-122"/>
              </a:rPr>
              <a:t>可以通过 </a:t>
            </a:r>
            <a:r>
              <a:rPr lang="en-US" altLang="zh-CN" b="1" smtClean="0"/>
              <a:t>String[ ] </a:t>
            </a:r>
            <a:r>
              <a:rPr lang="zh-CN" altLang="en-US" smtClean="0">
                <a:latin typeface="黑体" panose="02010609060101010101" pitchFamily="49" charset="-122"/>
              </a:rPr>
              <a:t>参数访问这些参数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84213" y="1125538"/>
            <a:ext cx="7848600" cy="23034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class ComndLineArg1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  public static void main(String args[ ])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     for(int i=0;i&lt;args.length;i++)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        System.out.println(args[i]);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108549" name="Picture 5" descr="图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3644900"/>
            <a:ext cx="38862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0" name="Picture 6" descr="图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3644900"/>
            <a:ext cx="426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1" name="Oval 7"/>
          <p:cNvSpPr>
            <a:spLocks noChangeArrowheads="1"/>
          </p:cNvSpPr>
          <p:nvPr/>
        </p:nvSpPr>
        <p:spPr bwMode="auto">
          <a:xfrm>
            <a:off x="1044575" y="4254500"/>
            <a:ext cx="2133600" cy="2286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2" name="Oval 8"/>
          <p:cNvSpPr>
            <a:spLocks noChangeArrowheads="1"/>
          </p:cNvSpPr>
          <p:nvPr/>
        </p:nvSpPr>
        <p:spPr bwMode="auto">
          <a:xfrm>
            <a:off x="5083175" y="3949700"/>
            <a:ext cx="2971800" cy="2286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3" name="AutoShape 9"/>
          <p:cNvSpPr>
            <a:spLocks noChangeArrowheads="1"/>
          </p:cNvSpPr>
          <p:nvPr/>
        </p:nvSpPr>
        <p:spPr bwMode="auto">
          <a:xfrm>
            <a:off x="1273175" y="4635500"/>
            <a:ext cx="1371600" cy="762000"/>
          </a:xfrm>
          <a:prstGeom prst="wedgeEllipseCallout">
            <a:avLst>
              <a:gd name="adj1" fmla="val -66204"/>
              <a:gd name="adj2" fmla="val -4333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600">
                <a:latin typeface="黑体" panose="02010609060101010101" pitchFamily="49" charset="-122"/>
              </a:rPr>
              <a:t>输出</a:t>
            </a:r>
          </a:p>
          <a:p>
            <a:pPr algn="ctr"/>
            <a:r>
              <a:rPr lang="zh-CN" altLang="en-US" sz="1600">
                <a:latin typeface="黑体" panose="02010609060101010101" pitchFamily="49" charset="-122"/>
              </a:rPr>
              <a:t>结果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8554" name="AutoShape 10"/>
          <p:cNvSpPr>
            <a:spLocks noChangeArrowheads="1"/>
          </p:cNvSpPr>
          <p:nvPr/>
        </p:nvSpPr>
        <p:spPr bwMode="auto">
          <a:xfrm>
            <a:off x="5616575" y="4254500"/>
            <a:ext cx="1371600" cy="762000"/>
          </a:xfrm>
          <a:prstGeom prst="wedgeEllipseCallout">
            <a:avLst>
              <a:gd name="adj1" fmla="val -88426"/>
              <a:gd name="adj2" fmla="val -25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600">
                <a:latin typeface="黑体" panose="02010609060101010101" pitchFamily="49" charset="-122"/>
              </a:rPr>
              <a:t>输出</a:t>
            </a:r>
          </a:p>
          <a:p>
            <a:pPr algn="ctr"/>
            <a:r>
              <a:rPr lang="zh-CN" altLang="en-US" sz="1600">
                <a:latin typeface="黑体" panose="02010609060101010101" pitchFamily="49" charset="-122"/>
              </a:rPr>
              <a:t>结果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94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  <p:bldP spid="108548" grpId="0" animBg="1"/>
      <p:bldP spid="108551" grpId="0" animBg="1"/>
      <p:bldP spid="108552" grpId="0" animBg="1"/>
      <p:bldP spid="108553" grpId="0" animBg="1" autoUpdateAnimBg="0"/>
      <p:bldP spid="10855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、定义函数的格式</a:t>
            </a:r>
          </a:p>
          <a:p>
            <a:pPr marL="0" indent="0">
              <a:buNone/>
            </a:pPr>
            <a:r>
              <a:rPr lang="zh-CN" altLang="en-US" dirty="0"/>
              <a:t>返回值类型 函数名（参数类型 形式参数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形式参数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程序代码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</a:t>
            </a:r>
            <a:r>
              <a:rPr lang="zh-CN" altLang="en-US" dirty="0"/>
              <a:t>返回值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、函数的重载</a:t>
            </a:r>
          </a:p>
          <a:p>
            <a:pPr marL="0" indent="0">
              <a:buNone/>
            </a:pPr>
            <a:r>
              <a:rPr lang="zh-CN" altLang="en-US" dirty="0"/>
              <a:t>函数的重载就是在一个类中可以同时存在一个以上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同名</a:t>
            </a:r>
            <a:r>
              <a:rPr lang="zh-CN" altLang="en-US" dirty="0"/>
              <a:t>函数，只要它们的参数个数或类型不同即可。</a:t>
            </a:r>
          </a:p>
        </p:txBody>
      </p:sp>
    </p:spTree>
    <p:extLst>
      <p:ext uri="{BB962C8B-B14F-4D97-AF65-F5344CB8AC3E}">
        <p14:creationId xmlns:p14="http://schemas.microsoft.com/office/powerpoint/2010/main" val="314366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2540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、数组</a:t>
            </a:r>
            <a:r>
              <a:rPr lang="zh-CN" altLang="en-US" dirty="0" smtClean="0"/>
              <a:t>的定义</a:t>
            </a:r>
          </a:p>
          <a:p>
            <a:pPr marL="457200" lvl="1" indent="0">
              <a:buNone/>
            </a:pP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 err="1"/>
              <a:t>int</a:t>
            </a:r>
            <a:r>
              <a:rPr lang="en-US" altLang="zh-CN" dirty="0"/>
              <a:t>[] x = new </a:t>
            </a:r>
            <a:r>
              <a:rPr lang="en-US" altLang="zh-CN" dirty="0" err="1"/>
              <a:t>int</a:t>
            </a:r>
            <a:r>
              <a:rPr lang="en-US" altLang="zh-CN" dirty="0"/>
              <a:t>[100];</a:t>
            </a:r>
          </a:p>
          <a:p>
            <a:pPr marL="457200" lvl="1" indent="0">
              <a:buNone/>
            </a:pPr>
            <a:r>
              <a:rPr lang="zh-CN" altLang="en-US" dirty="0"/>
              <a:t>或</a:t>
            </a:r>
            <a:r>
              <a:rPr lang="en-US" altLang="zh-CN" dirty="0" err="1"/>
              <a:t>int</a:t>
            </a:r>
            <a:r>
              <a:rPr lang="en-US" altLang="zh-CN" dirty="0"/>
              <a:t> x[] = new </a:t>
            </a:r>
            <a:r>
              <a:rPr lang="en-US" altLang="zh-CN" dirty="0" err="1"/>
              <a:t>int</a:t>
            </a:r>
            <a:r>
              <a:rPr lang="en-US" altLang="zh-CN" dirty="0"/>
              <a:t>[100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、数组的静态初始化</a:t>
            </a:r>
          </a:p>
          <a:p>
            <a:pPr marL="457200" lvl="1" indent="0">
              <a:buNone/>
            </a:pPr>
            <a:r>
              <a:rPr lang="zh-CN" altLang="en-US" dirty="0"/>
              <a:t>如：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aa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/>
              <a:t>[] {3,4,5</a:t>
            </a:r>
            <a:r>
              <a:rPr lang="en-US" altLang="zh-CN" dirty="0" smtClean="0"/>
              <a:t>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、多维数据</a:t>
            </a:r>
          </a:p>
          <a:p>
            <a:pPr marL="457200" lvl="1" indent="0">
              <a:buNone/>
            </a:pPr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int</a:t>
            </a:r>
            <a:r>
              <a:rPr lang="en-US" altLang="zh-CN" dirty="0"/>
              <a:t>[][] xx = new </a:t>
            </a:r>
            <a:r>
              <a:rPr lang="en-US" altLang="zh-CN" dirty="0" err="1"/>
              <a:t>int</a:t>
            </a:r>
            <a:r>
              <a:rPr lang="en-US" altLang="zh-CN" dirty="0"/>
              <a:t>[3][];</a:t>
            </a:r>
          </a:p>
          <a:p>
            <a:pPr marL="457200" lvl="1" indent="0">
              <a:buNone/>
            </a:pPr>
            <a:r>
              <a:rPr lang="en-US" altLang="zh-CN" dirty="0"/>
              <a:t>xx[0]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</a:p>
          <a:p>
            <a:pPr marL="457200" lvl="1" indent="0">
              <a:buNone/>
            </a:pPr>
            <a:r>
              <a:rPr lang="en-US" altLang="zh-CN" dirty="0"/>
              <a:t>xx[1] = new </a:t>
            </a:r>
            <a:r>
              <a:rPr lang="en-US" altLang="zh-CN" dirty="0" err="1"/>
              <a:t>int</a:t>
            </a:r>
            <a:r>
              <a:rPr lang="en-US" altLang="zh-CN" dirty="0"/>
              <a:t>[2];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518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0219"/>
            <a:ext cx="7886700" cy="51878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下面确定其唯一参数是否为奇数的方法是否可行？不可行给出你的解决方法。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static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isOdd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% 2 == 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下面程序将打印什么呢？怎么改使结果达到预期？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Abc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String letters = “ABC”;</a:t>
            </a:r>
          </a:p>
          <a:p>
            <a:pPr marL="0" indent="0">
              <a:buNone/>
            </a:pPr>
            <a:r>
              <a:rPr lang="en-US" altLang="zh-CN" dirty="0"/>
              <a:t>		char[] numbers = {‘1’, ‘2’, ‘3’};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(letters + “ easy as ” + numbers);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smtClean="0"/>
              <a:t>}</a:t>
            </a:r>
            <a:r>
              <a:rPr lang="zh-CN" altLang="en-US" smtClean="0"/>
              <a:t>（</a:t>
            </a:r>
            <a:r>
              <a:rPr lang="zh-CN" altLang="en-US" dirty="0"/>
              <a:t>预期结果：</a:t>
            </a:r>
            <a:r>
              <a:rPr lang="en-US" altLang="zh-CN" dirty="0"/>
              <a:t>ABC easy as 123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7778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JDK</a:t>
            </a:r>
            <a:r>
              <a:rPr lang="zh-CN" altLang="en-US" b="1" dirty="0"/>
              <a:t>中的常用</a:t>
            </a:r>
            <a:r>
              <a:rPr lang="zh-CN" altLang="en-US" b="1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java.lang</a:t>
            </a:r>
            <a:r>
              <a:rPr lang="en-US" altLang="zh-CN" dirty="0"/>
              <a:t>——</a:t>
            </a:r>
            <a:r>
              <a:rPr lang="zh-CN" altLang="en-US" dirty="0"/>
              <a:t>包含一些</a:t>
            </a:r>
            <a:r>
              <a:rPr lang="en-US" altLang="zh-CN" dirty="0"/>
              <a:t>Java</a:t>
            </a:r>
            <a:r>
              <a:rPr lang="zh-CN" altLang="en-US" dirty="0"/>
              <a:t>语言的核心类，如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Math</a:t>
            </a:r>
            <a:r>
              <a:rPr lang="zh-CN" altLang="en-US" dirty="0"/>
              <a:t>、</a:t>
            </a:r>
            <a:r>
              <a:rPr lang="en-US" altLang="zh-CN" dirty="0"/>
              <a:t>Thread</a:t>
            </a:r>
            <a:r>
              <a:rPr lang="zh-CN" altLang="en-US" dirty="0"/>
              <a:t>、</a:t>
            </a:r>
            <a:r>
              <a:rPr lang="en-US" altLang="zh-CN" dirty="0"/>
              <a:t>System</a:t>
            </a:r>
            <a:r>
              <a:rPr lang="zh-CN" altLang="en-US" dirty="0"/>
              <a:t>、</a:t>
            </a:r>
            <a:r>
              <a:rPr lang="en-US" altLang="zh-CN" dirty="0"/>
              <a:t>Integer</a:t>
            </a:r>
            <a:r>
              <a:rPr lang="zh-CN" altLang="en-US" dirty="0"/>
              <a:t>类等。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java.awt</a:t>
            </a:r>
            <a:r>
              <a:rPr lang="en-US" altLang="zh-CN" dirty="0"/>
              <a:t>——</a:t>
            </a:r>
            <a:r>
              <a:rPr lang="zh-CN" altLang="en-US" dirty="0"/>
              <a:t>包含构成抽象窗口工具集的多个类，用来构建和管理应用程序的图形用户界面（</a:t>
            </a:r>
            <a:r>
              <a:rPr lang="en-US" altLang="zh-CN" dirty="0"/>
              <a:t>GUI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java.applet</a:t>
            </a:r>
            <a:r>
              <a:rPr lang="en-US" altLang="zh-CN" dirty="0"/>
              <a:t>——</a:t>
            </a:r>
            <a:r>
              <a:rPr lang="zh-CN" altLang="en-US" dirty="0"/>
              <a:t>包含</a:t>
            </a:r>
            <a:r>
              <a:rPr lang="en-US" altLang="zh-CN" dirty="0"/>
              <a:t>applet</a:t>
            </a:r>
            <a:r>
              <a:rPr lang="zh-CN" altLang="en-US" dirty="0"/>
              <a:t>运行所需的一些类。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java.net——</a:t>
            </a:r>
            <a:r>
              <a:rPr lang="zh-CN" altLang="en-US" dirty="0"/>
              <a:t>包含执行与网络相关操作的类。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java.io——</a:t>
            </a:r>
            <a:r>
              <a:rPr lang="zh-CN" altLang="en-US" dirty="0"/>
              <a:t>包含能提供多种输入</a:t>
            </a:r>
            <a:r>
              <a:rPr lang="en-US" altLang="zh-CN" dirty="0"/>
              <a:t>/</a:t>
            </a:r>
            <a:r>
              <a:rPr lang="zh-CN" altLang="en-US" dirty="0"/>
              <a:t>输出功能的类。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java.util</a:t>
            </a:r>
            <a:r>
              <a:rPr lang="en-US" altLang="zh-CN" dirty="0"/>
              <a:t>——</a:t>
            </a:r>
            <a:r>
              <a:rPr lang="zh-CN" altLang="en-US" dirty="0"/>
              <a:t>包含一些实用工具类。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94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9E560DB9-72D7-4CD0-AA77-41B1491ED107}" type="slidenum">
              <a:rPr lang="en-US" altLang="zh-CN">
                <a:ea typeface="宋体" panose="02010600030101010101" pitchFamily="2" charset="-122"/>
              </a:rPr>
              <a:pPr/>
              <a:t>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目标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mtClean="0"/>
              <a:t>理解数据类型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mtClean="0"/>
              <a:t>掌握运算符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mtClean="0"/>
              <a:t>掌握数组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mtClean="0"/>
              <a:t>运用控制流语句</a:t>
            </a:r>
          </a:p>
        </p:txBody>
      </p:sp>
    </p:spTree>
    <p:extLst>
      <p:ext uri="{BB962C8B-B14F-4D97-AF65-F5344CB8AC3E}">
        <p14:creationId xmlns:p14="http://schemas.microsoft.com/office/powerpoint/2010/main" val="37091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Java</a:t>
            </a:r>
            <a:r>
              <a:rPr lang="zh-CN" altLang="en-US" b="1" dirty="0"/>
              <a:t>的命名</a:t>
            </a:r>
            <a:r>
              <a:rPr lang="zh-CN" altLang="en-US" b="1" dirty="0" smtClean="0"/>
              <a:t>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、包名中的字母一律小写。如：</a:t>
            </a:r>
            <a:r>
              <a:rPr lang="en-US" altLang="zh-CN" i="1" dirty="0" err="1"/>
              <a:t>xxxyyyzzz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、类名、接口名应使用名词，每个单词的首字母大写。如：</a:t>
            </a:r>
            <a:r>
              <a:rPr lang="en-US" altLang="zh-CN" i="1" dirty="0" err="1"/>
              <a:t>XxxYyyZzz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、方法名，第一个单词小写，后面每个单词的首字母大写。如：</a:t>
            </a:r>
            <a:r>
              <a:rPr lang="en-US" altLang="zh-CN" i="1" dirty="0" err="1"/>
              <a:t>xxxYyyZzz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、变量名，第一个单词小写，后面每个单词的首字母大写。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、常量名中的每个字母一律大写。如：</a:t>
            </a:r>
            <a:r>
              <a:rPr lang="en-US" altLang="zh-CN" i="1" dirty="0"/>
              <a:t>XXXYYYZZZ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79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D890248-C492-4598-86DC-E060F2C3C9AC}" type="slidenum">
              <a:rPr lang="en-US" altLang="zh-CN">
                <a:ea typeface="宋体" panose="02010600030101010101" pitchFamily="2" charset="-122"/>
              </a:rPr>
              <a:pPr/>
              <a:t>31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119812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总结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3959225"/>
          </a:xfrm>
        </p:spPr>
        <p:txBody>
          <a:bodyPr/>
          <a:lstStyle/>
          <a:p>
            <a:pPr marL="361950" indent="-361950" eaLnBrk="1" hangingPunct="1">
              <a:lnSpc>
                <a:spcPct val="120000"/>
              </a:lnSpc>
            </a:pPr>
            <a:r>
              <a:rPr lang="en-US" altLang="zh-CN" smtClean="0"/>
              <a:t>Java </a:t>
            </a:r>
            <a:r>
              <a:rPr lang="zh-CN" altLang="en-US" smtClean="0"/>
              <a:t>中的数据类型分为两种：原始数据类型和引用数据类型</a:t>
            </a:r>
          </a:p>
          <a:p>
            <a:pPr marL="361950" indent="-361950" eaLnBrk="1" hangingPunct="1">
              <a:lnSpc>
                <a:spcPct val="120000"/>
              </a:lnSpc>
            </a:pPr>
            <a:r>
              <a:rPr lang="zh-CN" altLang="en-US" smtClean="0"/>
              <a:t>变量是存储数据的基本单元</a:t>
            </a:r>
          </a:p>
          <a:p>
            <a:pPr marL="361950" indent="-361950" eaLnBrk="1" hangingPunct="1">
              <a:lnSpc>
                <a:spcPct val="120000"/>
              </a:lnSpc>
            </a:pPr>
            <a:r>
              <a:rPr lang="zh-CN" altLang="en-US" smtClean="0"/>
              <a:t>数组用于将相同数据类型的多项数据存储在连续的内存单元中</a:t>
            </a:r>
          </a:p>
          <a:p>
            <a:pPr marL="361950" indent="-361950" eaLnBrk="1" hangingPunct="1">
              <a:lnSpc>
                <a:spcPct val="120000"/>
              </a:lnSpc>
            </a:pPr>
            <a:r>
              <a:rPr lang="en-US" altLang="zh-CN" smtClean="0"/>
              <a:t>Java </a:t>
            </a:r>
            <a:r>
              <a:rPr lang="zh-CN" altLang="en-US" smtClean="0"/>
              <a:t>提供各种类型的运算符</a:t>
            </a:r>
          </a:p>
          <a:p>
            <a:pPr marL="361950" indent="-361950" eaLnBrk="1" hangingPunct="1">
              <a:lnSpc>
                <a:spcPct val="120000"/>
              </a:lnSpc>
            </a:pPr>
            <a:r>
              <a:rPr lang="en-US" altLang="zh-CN" smtClean="0"/>
              <a:t>Java </a:t>
            </a:r>
            <a:r>
              <a:rPr lang="zh-CN" altLang="en-US" smtClean="0"/>
              <a:t>支持用作控制语句的各种编程结构</a:t>
            </a:r>
          </a:p>
        </p:txBody>
      </p:sp>
    </p:spTree>
    <p:extLst>
      <p:ext uri="{BB962C8B-B14F-4D97-AF65-F5344CB8AC3E}">
        <p14:creationId xmlns:p14="http://schemas.microsoft.com/office/powerpoint/2010/main" val="24083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8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8771922-D810-452A-8DE0-DEFB4D01CC2B}" type="slidenum">
              <a:rPr lang="en-US" altLang="zh-CN">
                <a:ea typeface="宋体" panose="02010600030101010101" pitchFamily="2" charset="-122"/>
              </a:rPr>
              <a:pPr/>
              <a:t>4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 </a:t>
            </a:r>
            <a:r>
              <a:rPr lang="zh-CN" altLang="en-US" smtClean="0"/>
              <a:t>语言的基础知识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82625" y="3241675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数据类型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771775" y="3241675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变量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146675" y="3241675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spcAft>
                <a:spcPct val="20000"/>
              </a:spcAft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运算符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6948488" y="2349500"/>
            <a:ext cx="2195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6588125" y="3241675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控制流语句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060700" y="1892300"/>
            <a:ext cx="2951163" cy="476250"/>
          </a:xfrm>
          <a:prstGeom prst="rect">
            <a:avLst/>
          </a:prstGeom>
          <a:gradFill rotWithShape="1">
            <a:gsLst>
              <a:gs pos="0">
                <a:srgbClr val="7AE15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9050" cap="rnd">
            <a:solidFill>
              <a:schemeClr val="bg2"/>
            </a:solidFill>
            <a:prstDash val="sysDot"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Java </a:t>
            </a:r>
            <a:r>
              <a:rPr lang="zh-CN" altLang="en-US" sz="2400" b="1"/>
              <a:t>块</a:t>
            </a:r>
          </a:p>
        </p:txBody>
      </p:sp>
      <p:cxnSp>
        <p:nvCxnSpPr>
          <p:cNvPr id="19466" name="AutoShape 10"/>
          <p:cNvCxnSpPr>
            <a:cxnSpLocks noChangeShapeType="1"/>
            <a:stCxn id="19465" idx="2"/>
            <a:endCxn id="102403" idx="0"/>
          </p:cNvCxnSpPr>
          <p:nvPr/>
        </p:nvCxnSpPr>
        <p:spPr bwMode="auto">
          <a:xfrm rot="5400000">
            <a:off x="2610644" y="1315244"/>
            <a:ext cx="863600" cy="2989262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7" name="AutoShape 11"/>
          <p:cNvCxnSpPr>
            <a:cxnSpLocks noChangeShapeType="1"/>
            <a:stCxn id="19465" idx="2"/>
            <a:endCxn id="102404" idx="0"/>
          </p:cNvCxnSpPr>
          <p:nvPr/>
        </p:nvCxnSpPr>
        <p:spPr bwMode="auto">
          <a:xfrm rot="5400000">
            <a:off x="3421063" y="2125662"/>
            <a:ext cx="863600" cy="1368425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8" name="AutoShape 12"/>
          <p:cNvCxnSpPr>
            <a:cxnSpLocks noChangeShapeType="1"/>
            <a:stCxn id="19465" idx="2"/>
            <a:endCxn id="102405" idx="0"/>
          </p:cNvCxnSpPr>
          <p:nvPr/>
        </p:nvCxnSpPr>
        <p:spPr bwMode="auto">
          <a:xfrm rot="16200000" flipH="1">
            <a:off x="4716463" y="2198687"/>
            <a:ext cx="863600" cy="1222375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AutoShape 13"/>
          <p:cNvCxnSpPr>
            <a:cxnSpLocks noChangeShapeType="1"/>
            <a:stCxn id="19465" idx="2"/>
            <a:endCxn id="102407" idx="0"/>
          </p:cNvCxnSpPr>
          <p:nvPr/>
        </p:nvCxnSpPr>
        <p:spPr bwMode="auto">
          <a:xfrm rot="16200000" flipH="1">
            <a:off x="5599113" y="1316037"/>
            <a:ext cx="863600" cy="2987675"/>
          </a:xfrm>
          <a:prstGeom prst="bentConnector3">
            <a:avLst>
              <a:gd name="adj1" fmla="val 49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827088" y="4411663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变量是存储数据的基本单元 。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827088" y="3860800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数据类型</a:t>
            </a:r>
            <a:r>
              <a:rPr lang="zh-CN" altLang="en-US" sz="2400"/>
              <a:t>确定要存储在内存中的数据的类型。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827088" y="5006975"/>
            <a:ext cx="813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运算符</a:t>
            </a:r>
            <a:r>
              <a:rPr lang="zh-CN" altLang="en-US" sz="2400"/>
              <a:t>是一个符号，用于操作一个或多个参数以得出结果。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827088" y="5445125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程序是按顺序执行的。</a:t>
            </a:r>
            <a:r>
              <a:rPr lang="zh-CN" altLang="en-US" sz="2400" b="1"/>
              <a:t>控制流语句</a:t>
            </a:r>
            <a:r>
              <a:rPr lang="zh-CN" altLang="en-US" sz="2400"/>
              <a:t>允许改变此顺序。</a:t>
            </a:r>
          </a:p>
        </p:txBody>
      </p:sp>
    </p:spTree>
    <p:extLst>
      <p:ext uri="{BB962C8B-B14F-4D97-AF65-F5344CB8AC3E}">
        <p14:creationId xmlns:p14="http://schemas.microsoft.com/office/powerpoint/2010/main" val="41976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48" dur="indefinite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  <p:bldP spid="102404" grpId="0"/>
      <p:bldP spid="102405" grpId="0"/>
      <p:bldP spid="102407" grpId="0"/>
      <p:bldP spid="102414" grpId="0"/>
      <p:bldP spid="102414" grpId="1"/>
      <p:bldP spid="102415" grpId="0"/>
      <p:bldP spid="102415" grpId="1"/>
      <p:bldP spid="102416" grpId="0"/>
      <p:bldP spid="102416" grpId="1"/>
      <p:bldP spid="1024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E97D79F-B4C1-4458-A55E-E4F531571A8F}" type="slidenum">
              <a:rPr lang="en-US" altLang="zh-CN">
                <a:ea typeface="宋体" panose="02010600030101010101" pitchFamily="2" charset="-122"/>
              </a:rPr>
              <a:pPr/>
              <a:t>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260350"/>
            <a:ext cx="4268788" cy="792163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Times New Roman" panose="02020603050405020304" pitchFamily="18" charset="0"/>
              </a:rPr>
              <a:t>数据类型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116013" y="2060575"/>
            <a:ext cx="2016125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byte</a:t>
            </a:r>
          </a:p>
          <a:p>
            <a:pPr eaLnBrk="1" hangingPunct="1"/>
            <a:r>
              <a:rPr lang="en-US" altLang="zh-CN" sz="2400"/>
              <a:t>char</a:t>
            </a:r>
          </a:p>
          <a:p>
            <a:pPr eaLnBrk="1" hangingPunct="1"/>
            <a:r>
              <a:rPr lang="en-US" altLang="zh-CN" sz="2400"/>
              <a:t>boolean</a:t>
            </a:r>
          </a:p>
          <a:p>
            <a:pPr eaLnBrk="1" hangingPunct="1"/>
            <a:r>
              <a:rPr lang="en-US" altLang="zh-CN" sz="2400"/>
              <a:t>short</a:t>
            </a:r>
          </a:p>
          <a:p>
            <a:pPr eaLnBrk="1" hangingPunct="1"/>
            <a:r>
              <a:rPr lang="en-US" altLang="zh-CN" sz="2400"/>
              <a:t>int</a:t>
            </a:r>
          </a:p>
          <a:p>
            <a:pPr eaLnBrk="1" hangingPunct="1"/>
            <a:r>
              <a:rPr lang="en-US" altLang="zh-CN" sz="2400"/>
              <a:t>long</a:t>
            </a:r>
          </a:p>
          <a:p>
            <a:pPr eaLnBrk="1" hangingPunct="1"/>
            <a:r>
              <a:rPr lang="en-US" altLang="zh-CN" sz="2400"/>
              <a:t>float</a:t>
            </a:r>
          </a:p>
          <a:p>
            <a:pPr eaLnBrk="1" hangingPunct="1"/>
            <a:r>
              <a:rPr lang="en-US" altLang="zh-CN" sz="2400"/>
              <a:t>double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5435600" y="2133600"/>
            <a:ext cx="2714625" cy="21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数组</a:t>
            </a:r>
          </a:p>
          <a:p>
            <a:pPr eaLnBrk="1" hangingPunct="1"/>
            <a:r>
              <a:rPr lang="zh-CN" altLang="en-US" sz="2400"/>
              <a:t>类</a:t>
            </a:r>
          </a:p>
          <a:p>
            <a:pPr eaLnBrk="1" hangingPunct="1"/>
            <a:r>
              <a:rPr lang="zh-CN" altLang="en-US" sz="2400"/>
              <a:t>接口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116013" y="1341438"/>
            <a:ext cx="3673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原始数据类型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5362575" y="1362075"/>
            <a:ext cx="3313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引用数据类型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5148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59" grpId="0"/>
      <p:bldP spid="49161" grpId="0"/>
      <p:bldP spid="49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4F7121B-880A-45C0-962B-6846BCDD0466}" type="slidenum">
              <a:rPr lang="en-US" altLang="zh-CN">
                <a:ea typeface="宋体" panose="02010600030101010101" pitchFamily="2" charset="-122"/>
              </a:rPr>
              <a:pPr/>
              <a:t>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227763" y="188913"/>
            <a:ext cx="2592387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变量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848600" cy="41767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变量声明由以下三</a:t>
            </a:r>
            <a:r>
              <a:rPr lang="zh-CN" altLang="en-US" smtClean="0"/>
              <a:t>个部分组成：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600" smtClean="0">
                <a:cs typeface="Times New Roman" panose="02020603050405020304" pitchFamily="18" charset="0"/>
              </a:rPr>
              <a:t>数据类型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80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600" smtClean="0">
                <a:cs typeface="Times New Roman" panose="02020603050405020304" pitchFamily="18" charset="0"/>
              </a:rPr>
              <a:t>名称</a:t>
            </a:r>
          </a:p>
          <a:p>
            <a:pPr lvl="1" eaLnBrk="1" hangingPunct="1"/>
            <a:endParaRPr lang="en-US" altLang="zh-CN" sz="260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600" smtClean="0">
                <a:cs typeface="Times New Roman" panose="02020603050405020304" pitchFamily="18" charset="0"/>
              </a:rPr>
              <a:t>要赋给的初始值（可选）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348038" y="2349500"/>
            <a:ext cx="54737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latin typeface="黑体" panose="02010609060101010101" pitchFamily="49" charset="-122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语法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数据类型  标识符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[=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en-US" altLang="zh-CN" dirty="0">
                <a:solidFill>
                  <a:srgbClr val="FF0000"/>
                </a:solidFill>
              </a:rPr>
              <a:t>][,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标识符</a:t>
            </a:r>
            <a:r>
              <a:rPr lang="en-US" altLang="zh-CN" dirty="0">
                <a:solidFill>
                  <a:srgbClr val="FF0000"/>
                </a:solidFill>
              </a:rPr>
              <a:t>[=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值</a:t>
            </a:r>
            <a:r>
              <a:rPr lang="en-US" altLang="zh-CN" dirty="0">
                <a:solidFill>
                  <a:srgbClr val="FF0000"/>
                </a:solidFill>
              </a:rPr>
              <a:t>]…];</a:t>
            </a: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2771775" y="2708275"/>
            <a:ext cx="1512888" cy="433388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V="1">
            <a:off x="3851275" y="3429000"/>
            <a:ext cx="2233613" cy="936625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 flipV="1">
            <a:off x="2268538" y="3357563"/>
            <a:ext cx="3024187" cy="287337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8F12970-87C7-4535-ADDB-4414E7202D81}" type="slidenum">
              <a:rPr lang="en-US" altLang="zh-CN">
                <a:ea typeface="宋体" panose="02010600030101010101" pitchFamily="2" charset="-122"/>
              </a:rPr>
              <a:pPr/>
              <a:t>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682625" y="1255713"/>
            <a:ext cx="8137525" cy="4832092"/>
          </a:xfrm>
          <a:prstGeom prst="rect">
            <a:avLst/>
          </a:prstGeom>
          <a:gradFill rotWithShape="1">
            <a:gsLst>
              <a:gs pos="0">
                <a:srgbClr val="FFFFCC">
                  <a:alpha val="93999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class </a:t>
            </a:r>
            <a:r>
              <a:rPr lang="en-US" altLang="zh-CN" dirty="0" err="1"/>
              <a:t>VariableTest</a:t>
            </a:r>
            <a:r>
              <a:rPr lang="en-US" altLang="zh-CN" dirty="0"/>
              <a:t> {</a:t>
            </a:r>
          </a:p>
          <a:p>
            <a:pPr eaLnBrk="1" hangingPunct="1"/>
            <a:r>
              <a:rPr lang="en-US" altLang="zh-CN" dirty="0"/>
              <a:t>    public static void main(String [] </a:t>
            </a:r>
            <a:r>
              <a:rPr lang="en-US" altLang="zh-CN" dirty="0" err="1"/>
              <a:t>args</a:t>
            </a:r>
            <a:r>
              <a:rPr lang="en-US" altLang="zh-CN" dirty="0"/>
              <a:t>) { 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smtClean="0"/>
              <a:t>double </a:t>
            </a:r>
            <a:r>
              <a:rPr lang="en-US" altLang="zh-CN" dirty="0"/>
              <a:t>a = 1.0;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b = 3;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双精度变量的值为： </a:t>
            </a:r>
            <a:r>
              <a:rPr lang="en-US" altLang="zh-CN" dirty="0"/>
              <a:t>"+a);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整型变量的值为：</a:t>
            </a:r>
            <a:r>
              <a:rPr lang="en-US" altLang="zh-CN" dirty="0"/>
              <a:t>"+b);</a:t>
            </a:r>
          </a:p>
          <a:p>
            <a:pPr eaLnBrk="1" hangingPunct="1"/>
            <a:r>
              <a:rPr lang="en-US" altLang="zh-CN" dirty="0"/>
              <a:t>  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1185862" y="2624138"/>
            <a:ext cx="2503487" cy="7191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3689349" y="2924943"/>
            <a:ext cx="1127126" cy="819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Text Box 27"/>
          <p:cNvSpPr txBox="1">
            <a:spLocks noChangeArrowheads="1"/>
          </p:cNvSpPr>
          <p:nvPr/>
        </p:nvSpPr>
        <p:spPr bwMode="auto">
          <a:xfrm>
            <a:off x="1116013" y="1773238"/>
            <a:ext cx="216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4787900" y="2708275"/>
            <a:ext cx="2933700" cy="4318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/>
              <a:t>声明变量并初始化</a:t>
            </a:r>
          </a:p>
        </p:txBody>
      </p:sp>
    </p:spTree>
    <p:extLst>
      <p:ext uri="{BB962C8B-B14F-4D97-AF65-F5344CB8AC3E}">
        <p14:creationId xmlns:p14="http://schemas.microsoft.com/office/powerpoint/2010/main" val="31181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8" grpId="0" animBg="1"/>
      <p:bldP spid="52247" grpId="0" animBg="1"/>
      <p:bldP spid="522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EDECA71-352A-4562-ACC1-DD10B7C6298D}" type="slidenum">
              <a:rPr lang="en-US" altLang="zh-CN">
                <a:ea typeface="宋体" panose="02010600030101010101" pitchFamily="2" charset="-122"/>
              </a:rPr>
              <a:pPr/>
              <a:t>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188913"/>
            <a:ext cx="6191250" cy="7921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变量的作用域和生存期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4464050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zh-CN" altLang="en-US" smtClean="0"/>
              <a:t>变量可以在代码块中声明</a:t>
            </a:r>
          </a:p>
          <a:p>
            <a:pPr eaLnBrk="1" hangingPunct="1">
              <a:spcAft>
                <a:spcPct val="40000"/>
              </a:spcAft>
            </a:pPr>
            <a:r>
              <a:rPr lang="zh-CN" altLang="en-US" smtClean="0"/>
              <a:t>块以左大括号开始，以右大括号结束</a:t>
            </a:r>
          </a:p>
          <a:p>
            <a:pPr eaLnBrk="1" hangingPunct="1">
              <a:spcAft>
                <a:spcPct val="40000"/>
              </a:spcAft>
            </a:pPr>
            <a:r>
              <a:rPr lang="zh-CN" altLang="en-US" smtClean="0"/>
              <a:t>块用来定义作用域</a:t>
            </a:r>
          </a:p>
          <a:p>
            <a:pPr eaLnBrk="1" hangingPunct="1">
              <a:spcAft>
                <a:spcPct val="40000"/>
              </a:spcAft>
            </a:pPr>
            <a:r>
              <a:rPr lang="zh-CN" altLang="en-US" smtClean="0"/>
              <a:t>每次创建一个新块后，就会创建一个新的作用域</a:t>
            </a:r>
          </a:p>
          <a:p>
            <a:pPr eaLnBrk="1" hangingPunct="1">
              <a:spcAft>
                <a:spcPct val="40000"/>
              </a:spcAft>
            </a:pPr>
            <a:r>
              <a:rPr lang="zh-CN" altLang="en-US" smtClean="0"/>
              <a:t>变量的作用域是一个作用的范围，每个变量都有自己的作用域</a:t>
            </a:r>
          </a:p>
          <a:p>
            <a:pPr eaLnBrk="1" hangingPunct="1">
              <a:spcAft>
                <a:spcPct val="40000"/>
              </a:spcAft>
            </a:pPr>
            <a:r>
              <a:rPr lang="zh-CN" altLang="en-US" smtClean="0"/>
              <a:t>变量的生存期是指变量的生存周期</a:t>
            </a:r>
          </a:p>
        </p:txBody>
      </p:sp>
    </p:spTree>
    <p:extLst>
      <p:ext uri="{BB962C8B-B14F-4D97-AF65-F5344CB8AC3E}">
        <p14:creationId xmlns:p14="http://schemas.microsoft.com/office/powerpoint/2010/main" val="35672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AF45A32-41B8-48FB-91C2-9E05ABB819CC}" type="slidenum">
              <a:rPr lang="en-US" altLang="zh-CN">
                <a:ea typeface="宋体" panose="02010600030101010101" pitchFamily="2" charset="-122"/>
              </a:rPr>
              <a:pPr/>
              <a:t>9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19138" y="2479675"/>
            <a:ext cx="8174037" cy="4093428"/>
          </a:xfrm>
          <a:prstGeom prst="rect">
            <a:avLst/>
          </a:prstGeom>
          <a:gradFill rotWithShape="1">
            <a:gsLst>
              <a:gs pos="0">
                <a:srgbClr val="FFFFCC">
                  <a:alpha val="93999"/>
                </a:srgbClr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dirty="0"/>
              <a:t>class </a:t>
            </a:r>
            <a:r>
              <a:rPr lang="en-US" altLang="zh-CN" sz="2000" dirty="0" err="1"/>
              <a:t>ScopeVar</a:t>
            </a:r>
            <a:r>
              <a:rPr lang="en-US" altLang="zh-CN" sz="2000" dirty="0"/>
              <a:t> {</a:t>
            </a:r>
          </a:p>
          <a:p>
            <a:pPr eaLnBrk="1" hangingPunct="1"/>
            <a:r>
              <a:rPr lang="en-US" altLang="zh-CN" sz="2000" dirty="0"/>
              <a:t>    public static void main(String [ 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eaLnBrk="1" hangingPunct="1"/>
            <a:r>
              <a:rPr lang="en-US" altLang="zh-CN" sz="2000" dirty="0"/>
              <a:t>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= 10;	</a:t>
            </a:r>
          </a:p>
          <a:p>
            <a:pPr eaLnBrk="1" hangingPunct="1"/>
            <a:r>
              <a:rPr lang="en-US" altLang="zh-CN" sz="2000" dirty="0"/>
              <a:t>        if (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== 10) { //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</a:t>
            </a:r>
            <a:r>
              <a:rPr lang="zh-CN" altLang="en-US" sz="2000" dirty="0"/>
              <a:t>在内层作用域中可用</a:t>
            </a:r>
          </a:p>
          <a:p>
            <a:pPr eaLnBrk="1" hangingPunct="1"/>
            <a:r>
              <a:rPr lang="en-US" altLang="zh-CN" sz="2000" dirty="0"/>
              <a:t>      </a:t>
            </a:r>
            <a:r>
              <a:rPr lang="zh-CN" altLang="en-US" sz="2000" dirty="0"/>
              <a:t>     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num1 =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num1 </a:t>
            </a:r>
            <a:r>
              <a:rPr lang="zh-CN" altLang="en-US" sz="2000" dirty="0"/>
              <a:t>的值为</a:t>
            </a:r>
            <a:r>
              <a:rPr lang="en-US" altLang="zh-CN" sz="2000" dirty="0"/>
              <a:t>" +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+ "   " + num1);</a:t>
            </a:r>
          </a:p>
          <a:p>
            <a:pPr eaLnBrk="1" hangingPunct="1"/>
            <a:r>
              <a:rPr lang="en-US" altLang="zh-CN" sz="2000" dirty="0"/>
              <a:t>        </a:t>
            </a:r>
            <a:r>
              <a:rPr lang="en-US" altLang="zh-CN" sz="2000" dirty="0" smtClean="0"/>
              <a:t>}</a:t>
            </a:r>
          </a:p>
          <a:p>
            <a:pPr eaLnBrk="1" hangingPunct="1"/>
            <a:endParaRPr lang="en-US" altLang="zh-CN" sz="2000" dirty="0" smtClean="0"/>
          </a:p>
          <a:p>
            <a:pPr eaLnBrk="1" hangingPunct="1"/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</a:t>
            </a:r>
            <a:r>
              <a:rPr lang="zh-CN" altLang="en-US" sz="2000" dirty="0"/>
              <a:t>的值为</a:t>
            </a:r>
            <a:r>
              <a:rPr lang="en-US" altLang="zh-CN" sz="2000" dirty="0"/>
              <a:t>" +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);</a:t>
            </a:r>
          </a:p>
          <a:p>
            <a:pPr eaLnBrk="1" hangingPunct="1"/>
            <a:r>
              <a:rPr lang="en-US" altLang="zh-CN" sz="2000" dirty="0"/>
              <a:t>   }</a:t>
            </a:r>
          </a:p>
          <a:p>
            <a:pPr eaLnBrk="1" hangingPunct="1"/>
            <a:r>
              <a:rPr lang="en-US" altLang="zh-CN" sz="2000" dirty="0"/>
              <a:t>}	 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1259632" y="5094288"/>
            <a:ext cx="3887514" cy="3587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//num1 = 10; </a:t>
            </a:r>
            <a:r>
              <a:rPr lang="zh-CN" altLang="en-US" sz="2000" dirty="0">
                <a:solidFill>
                  <a:srgbClr val="FF0000"/>
                </a:solidFill>
              </a:rPr>
              <a:t>错误！</a:t>
            </a:r>
            <a:r>
              <a:rPr lang="en-US" altLang="zh-CN" sz="2000" b="1" dirty="0">
                <a:solidFill>
                  <a:srgbClr val="FF0000"/>
                </a:solidFill>
              </a:rPr>
              <a:t>num1 </a:t>
            </a:r>
            <a:r>
              <a:rPr lang="zh-CN" altLang="en-US" sz="2000" dirty="0">
                <a:solidFill>
                  <a:srgbClr val="FF0000"/>
                </a:solidFill>
              </a:rPr>
              <a:t>未知</a:t>
            </a:r>
            <a:endParaRPr lang="zh-CN" altLang="en-US" sz="2000" dirty="0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84213" y="1341438"/>
            <a:ext cx="77755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latin typeface="黑体" panose="02010609060101010101" pitchFamily="49" charset="-122"/>
              </a:rPr>
              <a:t>检查变量的作用域</a:t>
            </a:r>
          </a:p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>
                <a:latin typeface="黑体" panose="02010609060101010101" pitchFamily="49" charset="-122"/>
              </a:rPr>
              <a:t>如果从变量的作用域外访问变量，则会出错！！！</a:t>
            </a:r>
            <a:r>
              <a:rPr lang="zh-CN" altLang="en-US" sz="2000">
                <a:latin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83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9" grpId="0" animBg="1"/>
      <p:bldP spid="58379" grpId="1" animBg="1"/>
      <p:bldP spid="5838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Char char="q"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Char char="q"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2897</Words>
  <Application>Microsoft Office PowerPoint</Application>
  <PresentationFormat>全屏显示(4:3)</PresentationFormat>
  <Paragraphs>388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Hannotate SC Regular</vt:lpstr>
      <vt:lpstr>宋体</vt:lpstr>
      <vt:lpstr>微软雅黑</vt:lpstr>
      <vt:lpstr>楷体_GB2312</vt:lpstr>
      <vt:lpstr>黑体</vt:lpstr>
      <vt:lpstr>Arial</vt:lpstr>
      <vt:lpstr>Arial Black</vt:lpstr>
      <vt:lpstr>Calibri</vt:lpstr>
      <vt:lpstr>Courier New</vt:lpstr>
      <vt:lpstr>Times New Roman</vt:lpstr>
      <vt:lpstr>Wingdings</vt:lpstr>
      <vt:lpstr>默认设计模板</vt:lpstr>
      <vt:lpstr>PowerPoint 演示文稿</vt:lpstr>
      <vt:lpstr>回顾</vt:lpstr>
      <vt:lpstr>目标</vt:lpstr>
      <vt:lpstr>Java 语言的基础知识</vt:lpstr>
      <vt:lpstr>数据类型</vt:lpstr>
      <vt:lpstr>变量</vt:lpstr>
      <vt:lpstr>示例</vt:lpstr>
      <vt:lpstr>变量的作用域和生存期</vt:lpstr>
      <vt:lpstr>示例</vt:lpstr>
      <vt:lpstr>数据转换类型</vt:lpstr>
      <vt:lpstr>类型强制转换</vt:lpstr>
      <vt:lpstr>类型提升规则</vt:lpstr>
      <vt:lpstr>运算符</vt:lpstr>
      <vt:lpstr>示例 </vt:lpstr>
      <vt:lpstr>运算符的优先级</vt:lpstr>
      <vt:lpstr>控制流语句</vt:lpstr>
      <vt:lpstr>控制流语句的类型</vt:lpstr>
      <vt:lpstr>if-else 语句</vt:lpstr>
      <vt:lpstr>switch-case 语句</vt:lpstr>
      <vt:lpstr>循环 3-1</vt:lpstr>
      <vt:lpstr>循环 3-2</vt:lpstr>
      <vt:lpstr>循环 3-3</vt:lpstr>
      <vt:lpstr>跳转语句2-1</vt:lpstr>
      <vt:lpstr>跳转语句2-2</vt:lpstr>
      <vt:lpstr>           命令行参数 </vt:lpstr>
      <vt:lpstr>函数</vt:lpstr>
      <vt:lpstr>数组</vt:lpstr>
      <vt:lpstr>小练习1</vt:lpstr>
      <vt:lpstr>JDK中的常用包</vt:lpstr>
      <vt:lpstr>Java的命名习惯</vt:lpstr>
      <vt:lpstr>总结</vt:lpstr>
    </vt:vector>
  </TitlesOfParts>
  <Company>BeiJing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wuyinan</cp:lastModifiedBy>
  <cp:revision>591</cp:revision>
  <dcterms:created xsi:type="dcterms:W3CDTF">2005-06-22T06:00:03Z</dcterms:created>
  <dcterms:modified xsi:type="dcterms:W3CDTF">2015-05-17T10:04:02Z</dcterms:modified>
</cp:coreProperties>
</file>