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4" r:id="rId2"/>
  </p:sldMasterIdLst>
  <p:notesMasterIdLst>
    <p:notesMasterId r:id="rId72"/>
  </p:notesMasterIdLst>
  <p:handoutMasterIdLst>
    <p:handoutMasterId r:id="rId73"/>
  </p:handoutMasterIdLst>
  <p:sldIdLst>
    <p:sldId id="317" r:id="rId3"/>
    <p:sldId id="257" r:id="rId4"/>
    <p:sldId id="264" r:id="rId5"/>
    <p:sldId id="318" r:id="rId6"/>
    <p:sldId id="262" r:id="rId7"/>
    <p:sldId id="287" r:id="rId8"/>
    <p:sldId id="266" r:id="rId9"/>
    <p:sldId id="309" r:id="rId10"/>
    <p:sldId id="281" r:id="rId11"/>
    <p:sldId id="268" r:id="rId12"/>
    <p:sldId id="270" r:id="rId13"/>
    <p:sldId id="273" r:id="rId14"/>
    <p:sldId id="315" r:id="rId15"/>
    <p:sldId id="275" r:id="rId16"/>
    <p:sldId id="276" r:id="rId17"/>
    <p:sldId id="258" r:id="rId18"/>
    <p:sldId id="277" r:id="rId19"/>
    <p:sldId id="279" r:id="rId20"/>
    <p:sldId id="288" r:id="rId21"/>
    <p:sldId id="290" r:id="rId22"/>
    <p:sldId id="289" r:id="rId23"/>
    <p:sldId id="291" r:id="rId24"/>
    <p:sldId id="292" r:id="rId25"/>
    <p:sldId id="311" r:id="rId26"/>
    <p:sldId id="316" r:id="rId27"/>
    <p:sldId id="293" r:id="rId28"/>
    <p:sldId id="294" r:id="rId29"/>
    <p:sldId id="295" r:id="rId30"/>
    <p:sldId id="296" r:id="rId31"/>
    <p:sldId id="297" r:id="rId32"/>
    <p:sldId id="305" r:id="rId33"/>
    <p:sldId id="355" r:id="rId34"/>
    <p:sldId id="356" r:id="rId35"/>
    <p:sldId id="357" r:id="rId36"/>
    <p:sldId id="358" r:id="rId37"/>
    <p:sldId id="359" r:id="rId38"/>
    <p:sldId id="360" r:id="rId39"/>
    <p:sldId id="361" r:id="rId40"/>
    <p:sldId id="362" r:id="rId41"/>
    <p:sldId id="363" r:id="rId42"/>
    <p:sldId id="364" r:id="rId43"/>
    <p:sldId id="365" r:id="rId44"/>
    <p:sldId id="366" r:id="rId45"/>
    <p:sldId id="319" r:id="rId46"/>
    <p:sldId id="320" r:id="rId47"/>
    <p:sldId id="321" r:id="rId48"/>
    <p:sldId id="322" r:id="rId49"/>
    <p:sldId id="354" r:id="rId50"/>
    <p:sldId id="324" r:id="rId51"/>
    <p:sldId id="325" r:id="rId52"/>
    <p:sldId id="327" r:id="rId53"/>
    <p:sldId id="328" r:id="rId54"/>
    <p:sldId id="329" r:id="rId55"/>
    <p:sldId id="330" r:id="rId56"/>
    <p:sldId id="331" r:id="rId57"/>
    <p:sldId id="332" r:id="rId58"/>
    <p:sldId id="333" r:id="rId59"/>
    <p:sldId id="334" r:id="rId60"/>
    <p:sldId id="335" r:id="rId61"/>
    <p:sldId id="336" r:id="rId62"/>
    <p:sldId id="349" r:id="rId63"/>
    <p:sldId id="350" r:id="rId64"/>
    <p:sldId id="351" r:id="rId65"/>
    <p:sldId id="352" r:id="rId66"/>
    <p:sldId id="367" r:id="rId67"/>
    <p:sldId id="368" r:id="rId68"/>
    <p:sldId id="369" r:id="rId69"/>
    <p:sldId id="353" r:id="rId70"/>
    <p:sldId id="304" r:id="rId71"/>
  </p:sldIdLst>
  <p:sldSz cx="9144000" cy="6858000" type="screen4x3"/>
  <p:notesSz cx="6662738" cy="9820275"/>
  <p:defaultTextStyle>
    <a:defPPr>
      <a:defRPr lang="zh-CN"/>
    </a:defPPr>
    <a:lvl1pPr algn="ctr" rtl="0" fontAlgn="base">
      <a:lnSpc>
        <a:spcPct val="90000"/>
      </a:lnSpc>
      <a:spcBef>
        <a:spcPct val="20000"/>
      </a:spcBef>
      <a:spcAft>
        <a:spcPct val="0"/>
      </a:spcAft>
      <a:buClr>
        <a:srgbClr val="339966"/>
      </a:buClr>
      <a:buFont typeface="Wingdings" panose="05000000000000000000" pitchFamily="2" charset="2"/>
      <a:defRPr sz="2400" kern="1200">
        <a:solidFill>
          <a:schemeClr val="tx1"/>
        </a:solidFill>
        <a:latin typeface="Courier New" panose="02070309020205020404" pitchFamily="49" charset="0"/>
        <a:ea typeface="黑体" panose="02010609060101010101" pitchFamily="49" charset="-122"/>
        <a:cs typeface="+mn-cs"/>
      </a:defRPr>
    </a:lvl1pPr>
    <a:lvl2pPr marL="457200" algn="ctr" rtl="0" fontAlgn="base">
      <a:lnSpc>
        <a:spcPct val="90000"/>
      </a:lnSpc>
      <a:spcBef>
        <a:spcPct val="20000"/>
      </a:spcBef>
      <a:spcAft>
        <a:spcPct val="0"/>
      </a:spcAft>
      <a:buClr>
        <a:srgbClr val="339966"/>
      </a:buClr>
      <a:buFont typeface="Wingdings" panose="05000000000000000000" pitchFamily="2" charset="2"/>
      <a:defRPr sz="2400" kern="1200">
        <a:solidFill>
          <a:schemeClr val="tx1"/>
        </a:solidFill>
        <a:latin typeface="Courier New" panose="02070309020205020404" pitchFamily="49" charset="0"/>
        <a:ea typeface="黑体" panose="02010609060101010101" pitchFamily="49" charset="-122"/>
        <a:cs typeface="+mn-cs"/>
      </a:defRPr>
    </a:lvl2pPr>
    <a:lvl3pPr marL="914400" algn="ctr" rtl="0" fontAlgn="base">
      <a:lnSpc>
        <a:spcPct val="90000"/>
      </a:lnSpc>
      <a:spcBef>
        <a:spcPct val="20000"/>
      </a:spcBef>
      <a:spcAft>
        <a:spcPct val="0"/>
      </a:spcAft>
      <a:buClr>
        <a:srgbClr val="339966"/>
      </a:buClr>
      <a:buFont typeface="Wingdings" panose="05000000000000000000" pitchFamily="2" charset="2"/>
      <a:defRPr sz="2400" kern="1200">
        <a:solidFill>
          <a:schemeClr val="tx1"/>
        </a:solidFill>
        <a:latin typeface="Courier New" panose="02070309020205020404" pitchFamily="49" charset="0"/>
        <a:ea typeface="黑体" panose="02010609060101010101" pitchFamily="49" charset="-122"/>
        <a:cs typeface="+mn-cs"/>
      </a:defRPr>
    </a:lvl3pPr>
    <a:lvl4pPr marL="1371600" algn="ctr" rtl="0" fontAlgn="base">
      <a:lnSpc>
        <a:spcPct val="90000"/>
      </a:lnSpc>
      <a:spcBef>
        <a:spcPct val="20000"/>
      </a:spcBef>
      <a:spcAft>
        <a:spcPct val="0"/>
      </a:spcAft>
      <a:buClr>
        <a:srgbClr val="339966"/>
      </a:buClr>
      <a:buFont typeface="Wingdings" panose="05000000000000000000" pitchFamily="2" charset="2"/>
      <a:defRPr sz="2400" kern="1200">
        <a:solidFill>
          <a:schemeClr val="tx1"/>
        </a:solidFill>
        <a:latin typeface="Courier New" panose="02070309020205020404" pitchFamily="49" charset="0"/>
        <a:ea typeface="黑体" panose="02010609060101010101" pitchFamily="49" charset="-122"/>
        <a:cs typeface="+mn-cs"/>
      </a:defRPr>
    </a:lvl4pPr>
    <a:lvl5pPr marL="1828800" algn="ctr" rtl="0" fontAlgn="base">
      <a:lnSpc>
        <a:spcPct val="90000"/>
      </a:lnSpc>
      <a:spcBef>
        <a:spcPct val="20000"/>
      </a:spcBef>
      <a:spcAft>
        <a:spcPct val="0"/>
      </a:spcAft>
      <a:buClr>
        <a:srgbClr val="339966"/>
      </a:buClr>
      <a:buFont typeface="Wingdings" panose="05000000000000000000" pitchFamily="2" charset="2"/>
      <a:defRPr sz="2400" kern="1200">
        <a:solidFill>
          <a:schemeClr val="tx1"/>
        </a:solidFill>
        <a:latin typeface="Courier New" panose="02070309020205020404" pitchFamily="49" charset="0"/>
        <a:ea typeface="黑体" panose="02010609060101010101" pitchFamily="49" charset="-122"/>
        <a:cs typeface="+mn-cs"/>
      </a:defRPr>
    </a:lvl5pPr>
    <a:lvl6pPr marL="2286000" algn="l" defTabSz="914400" rtl="0" eaLnBrk="1" latinLnBrk="0" hangingPunct="1">
      <a:defRPr sz="2400" kern="1200">
        <a:solidFill>
          <a:schemeClr val="tx1"/>
        </a:solidFill>
        <a:latin typeface="Courier New" panose="02070309020205020404" pitchFamily="49" charset="0"/>
        <a:ea typeface="黑体" panose="02010609060101010101" pitchFamily="49" charset="-122"/>
        <a:cs typeface="+mn-cs"/>
      </a:defRPr>
    </a:lvl6pPr>
    <a:lvl7pPr marL="2743200" algn="l" defTabSz="914400" rtl="0" eaLnBrk="1" latinLnBrk="0" hangingPunct="1">
      <a:defRPr sz="2400" kern="1200">
        <a:solidFill>
          <a:schemeClr val="tx1"/>
        </a:solidFill>
        <a:latin typeface="Courier New" panose="02070309020205020404" pitchFamily="49" charset="0"/>
        <a:ea typeface="黑体" panose="02010609060101010101" pitchFamily="49" charset="-122"/>
        <a:cs typeface="+mn-cs"/>
      </a:defRPr>
    </a:lvl7pPr>
    <a:lvl8pPr marL="3200400" algn="l" defTabSz="914400" rtl="0" eaLnBrk="1" latinLnBrk="0" hangingPunct="1">
      <a:defRPr sz="2400" kern="1200">
        <a:solidFill>
          <a:schemeClr val="tx1"/>
        </a:solidFill>
        <a:latin typeface="Courier New" panose="02070309020205020404" pitchFamily="49" charset="0"/>
        <a:ea typeface="黑体" panose="02010609060101010101" pitchFamily="49" charset="-122"/>
        <a:cs typeface="+mn-cs"/>
      </a:defRPr>
    </a:lvl8pPr>
    <a:lvl9pPr marL="3657600" algn="l" defTabSz="914400" rtl="0" eaLnBrk="1" latinLnBrk="0" hangingPunct="1">
      <a:defRPr sz="2400" kern="1200">
        <a:solidFill>
          <a:schemeClr val="tx1"/>
        </a:solidFill>
        <a:latin typeface="Courier New" panose="02070309020205020404" pitchFamily="49"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orient="horz" pos="2024">
          <p15:clr>
            <a:srgbClr val="A4A3A4"/>
          </p15:clr>
        </p15:guide>
        <p15:guide id="3" orient="horz" pos="2523">
          <p15:clr>
            <a:srgbClr val="A4A3A4"/>
          </p15:clr>
        </p15:guide>
        <p15:guide id="4" orient="horz" pos="799">
          <p15:clr>
            <a:srgbClr val="A4A3A4"/>
          </p15:clr>
        </p15:guide>
        <p15:guide id="5" orient="horz" pos="553">
          <p15:clr>
            <a:srgbClr val="A4A3A4"/>
          </p15:clr>
        </p15:guide>
        <p15:guide id="6" pos="2880">
          <p15:clr>
            <a:srgbClr val="A4A3A4"/>
          </p15:clr>
        </p15:guide>
        <p15:guide id="7" pos="431">
          <p15:clr>
            <a:srgbClr val="A4A3A4"/>
          </p15:clr>
        </p15:guide>
        <p15:guide id="8" pos="79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99CCFF"/>
    <a:srgbClr val="6699FF"/>
    <a:srgbClr val="BFF4F5"/>
    <a:srgbClr val="4D5DD1"/>
    <a:srgbClr val="0066FF"/>
    <a:srgbClr val="CCFFCC"/>
    <a:srgbClr val="45C1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66" autoAdjust="0"/>
    <p:restoredTop sz="94778" autoAdjust="0"/>
  </p:normalViewPr>
  <p:slideViewPr>
    <p:cSldViewPr>
      <p:cViewPr varScale="1">
        <p:scale>
          <a:sx n="75" d="100"/>
          <a:sy n="75" d="100"/>
        </p:scale>
        <p:origin x="1086" y="72"/>
      </p:cViewPr>
      <p:guideLst>
        <p:guide orient="horz" pos="2160"/>
        <p:guide orient="horz" pos="2024"/>
        <p:guide orient="horz" pos="2523"/>
        <p:guide orient="horz" pos="799"/>
        <p:guide orient="horz" pos="553"/>
        <p:guide pos="2880"/>
        <p:guide pos="431"/>
        <p:guide pos="793"/>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138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_rels/viewProps.xml.rels><?xml version="1.0" encoding="UTF-8" standalone="yes"?>
<Relationships xmlns="http://schemas.openxmlformats.org/package/2006/relationships"><Relationship Id="rId1" Type="http://schemas.openxmlformats.org/officeDocument/2006/relationships/slide" Target="slides/slide6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887663"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lnSpc>
                <a:spcPct val="100000"/>
              </a:lnSpc>
              <a:spcBef>
                <a:spcPct val="0"/>
              </a:spcBef>
              <a:buClrTx/>
              <a:buFontTx/>
              <a:buNone/>
              <a:defRPr sz="1200">
                <a:latin typeface="Arial" panose="020B0604020202020204" pitchFamily="34" charset="0"/>
                <a:ea typeface="宋体" panose="02010600030101010101" pitchFamily="2" charset="-122"/>
              </a:defRPr>
            </a:lvl1pPr>
          </a:lstStyle>
          <a:p>
            <a:endParaRPr lang="en-US" altLang="zh-CN"/>
          </a:p>
        </p:txBody>
      </p:sp>
      <p:sp>
        <p:nvSpPr>
          <p:cNvPr id="81923" name="Rectangle 3"/>
          <p:cNvSpPr>
            <a:spLocks noGrp="1" noChangeArrowheads="1"/>
          </p:cNvSpPr>
          <p:nvPr>
            <p:ph type="dt" sz="quarter" idx="1"/>
          </p:nvPr>
        </p:nvSpPr>
        <p:spPr bwMode="auto">
          <a:xfrm>
            <a:off x="3773488" y="0"/>
            <a:ext cx="2887662"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FontTx/>
              <a:buNone/>
              <a:defRPr sz="1200">
                <a:latin typeface="Arial" panose="020B0604020202020204" pitchFamily="34" charset="0"/>
                <a:ea typeface="宋体" panose="02010600030101010101" pitchFamily="2" charset="-122"/>
              </a:defRPr>
            </a:lvl1pPr>
          </a:lstStyle>
          <a:p>
            <a:endParaRPr lang="en-US" altLang="zh-CN"/>
          </a:p>
        </p:txBody>
      </p:sp>
      <p:sp>
        <p:nvSpPr>
          <p:cNvPr id="81924" name="Rectangle 4"/>
          <p:cNvSpPr>
            <a:spLocks noGrp="1" noChangeArrowheads="1"/>
          </p:cNvSpPr>
          <p:nvPr>
            <p:ph type="ftr" sz="quarter" idx="2"/>
          </p:nvPr>
        </p:nvSpPr>
        <p:spPr bwMode="auto">
          <a:xfrm>
            <a:off x="0" y="9328150"/>
            <a:ext cx="2887663"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lnSpc>
                <a:spcPct val="100000"/>
              </a:lnSpc>
              <a:spcBef>
                <a:spcPct val="0"/>
              </a:spcBef>
              <a:buClrTx/>
              <a:buFontTx/>
              <a:buNone/>
              <a:defRPr sz="1200">
                <a:latin typeface="Arial" panose="020B0604020202020204" pitchFamily="34" charset="0"/>
                <a:ea typeface="宋体" panose="02010600030101010101" pitchFamily="2" charset="-122"/>
              </a:defRPr>
            </a:lvl1pPr>
          </a:lstStyle>
          <a:p>
            <a:endParaRPr lang="en-US" altLang="zh-CN"/>
          </a:p>
        </p:txBody>
      </p:sp>
      <p:sp>
        <p:nvSpPr>
          <p:cNvPr id="81925" name="Rectangle 5"/>
          <p:cNvSpPr>
            <a:spLocks noGrp="1" noChangeArrowheads="1"/>
          </p:cNvSpPr>
          <p:nvPr>
            <p:ph type="sldNum" sz="quarter" idx="3"/>
          </p:nvPr>
        </p:nvSpPr>
        <p:spPr bwMode="auto">
          <a:xfrm>
            <a:off x="3773488" y="9328150"/>
            <a:ext cx="2887662"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FontTx/>
              <a:buNone/>
              <a:defRPr sz="1200">
                <a:latin typeface="Arial" panose="020B0604020202020204" pitchFamily="34" charset="0"/>
                <a:ea typeface="宋体" panose="02010600030101010101" pitchFamily="2" charset="-122"/>
              </a:defRPr>
            </a:lvl1pPr>
          </a:lstStyle>
          <a:p>
            <a:fld id="{35799865-6F99-4028-AB38-383EA4C0CAFC}" type="slidenum">
              <a:rPr lang="en-US" altLang="zh-CN"/>
              <a:pPr/>
              <a:t>‹#›</a:t>
            </a:fld>
            <a:endParaRPr lang="en-US" altLang="zh-CN"/>
          </a:p>
        </p:txBody>
      </p:sp>
    </p:spTree>
    <p:extLst>
      <p:ext uri="{BB962C8B-B14F-4D97-AF65-F5344CB8AC3E}">
        <p14:creationId xmlns:p14="http://schemas.microsoft.com/office/powerpoint/2010/main" val="33250869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887663"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lnSpc>
                <a:spcPct val="100000"/>
              </a:lnSpc>
              <a:spcBef>
                <a:spcPct val="0"/>
              </a:spcBef>
              <a:buClrTx/>
              <a:buFontTx/>
              <a:buNone/>
              <a:defRPr sz="1200">
                <a:latin typeface="Arial" panose="020B0604020202020204" pitchFamily="34" charset="0"/>
                <a:ea typeface="宋体" panose="02010600030101010101" pitchFamily="2" charset="-122"/>
              </a:defRPr>
            </a:lvl1pPr>
          </a:lstStyle>
          <a:p>
            <a:endParaRPr lang="en-US" altLang="zh-CN"/>
          </a:p>
        </p:txBody>
      </p:sp>
      <p:sp>
        <p:nvSpPr>
          <p:cNvPr id="41987" name="Rectangle 3"/>
          <p:cNvSpPr>
            <a:spLocks noGrp="1" noChangeArrowheads="1"/>
          </p:cNvSpPr>
          <p:nvPr>
            <p:ph type="dt" idx="1"/>
          </p:nvPr>
        </p:nvSpPr>
        <p:spPr bwMode="auto">
          <a:xfrm>
            <a:off x="3773488" y="0"/>
            <a:ext cx="2887662"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FontTx/>
              <a:buNone/>
              <a:defRPr sz="1200">
                <a:latin typeface="Arial" panose="020B0604020202020204" pitchFamily="34" charset="0"/>
                <a:ea typeface="宋体" panose="02010600030101010101" pitchFamily="2" charset="-122"/>
              </a:defRPr>
            </a:lvl1pPr>
          </a:lstStyle>
          <a:p>
            <a:endParaRPr lang="en-US" altLang="zh-CN"/>
          </a:p>
        </p:txBody>
      </p:sp>
      <p:sp>
        <p:nvSpPr>
          <p:cNvPr id="41988" name="Rectangle 4"/>
          <p:cNvSpPr>
            <a:spLocks noGrp="1" noRot="1" noChangeAspect="1" noChangeArrowheads="1" noTextEdit="1"/>
          </p:cNvSpPr>
          <p:nvPr>
            <p:ph type="sldImg" idx="2"/>
          </p:nvPr>
        </p:nvSpPr>
        <p:spPr bwMode="auto">
          <a:xfrm>
            <a:off x="877888" y="736600"/>
            <a:ext cx="4910137" cy="3683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989" name="Rectangle 5"/>
          <p:cNvSpPr>
            <a:spLocks noGrp="1" noChangeArrowheads="1"/>
          </p:cNvSpPr>
          <p:nvPr>
            <p:ph type="body" sz="quarter" idx="3"/>
          </p:nvPr>
        </p:nvSpPr>
        <p:spPr bwMode="auto">
          <a:xfrm>
            <a:off x="666750" y="4664075"/>
            <a:ext cx="5329238"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990" name="Rectangle 6"/>
          <p:cNvSpPr>
            <a:spLocks noGrp="1" noChangeArrowheads="1"/>
          </p:cNvSpPr>
          <p:nvPr>
            <p:ph type="ftr" sz="quarter" idx="4"/>
          </p:nvPr>
        </p:nvSpPr>
        <p:spPr bwMode="auto">
          <a:xfrm>
            <a:off x="0" y="9328150"/>
            <a:ext cx="2887663"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lnSpc>
                <a:spcPct val="100000"/>
              </a:lnSpc>
              <a:spcBef>
                <a:spcPct val="0"/>
              </a:spcBef>
              <a:buClrTx/>
              <a:buFontTx/>
              <a:buNone/>
              <a:defRPr sz="1200">
                <a:latin typeface="Arial" panose="020B0604020202020204" pitchFamily="34" charset="0"/>
                <a:ea typeface="宋体" panose="02010600030101010101" pitchFamily="2" charset="-122"/>
              </a:defRPr>
            </a:lvl1pPr>
          </a:lstStyle>
          <a:p>
            <a:endParaRPr lang="en-US" altLang="zh-CN"/>
          </a:p>
        </p:txBody>
      </p:sp>
      <p:sp>
        <p:nvSpPr>
          <p:cNvPr id="41991" name="Rectangle 7"/>
          <p:cNvSpPr>
            <a:spLocks noGrp="1" noChangeArrowheads="1"/>
          </p:cNvSpPr>
          <p:nvPr>
            <p:ph type="sldNum" sz="quarter" idx="5"/>
          </p:nvPr>
        </p:nvSpPr>
        <p:spPr bwMode="auto">
          <a:xfrm>
            <a:off x="3773488" y="9328150"/>
            <a:ext cx="2887662"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FontTx/>
              <a:buNone/>
              <a:defRPr sz="1200">
                <a:latin typeface="Arial" panose="020B0604020202020204" pitchFamily="34" charset="0"/>
                <a:ea typeface="宋体" panose="02010600030101010101" pitchFamily="2" charset="-122"/>
              </a:defRPr>
            </a:lvl1pPr>
          </a:lstStyle>
          <a:p>
            <a:fld id="{13640912-C9D6-46D6-9C80-C554F37849BE}" type="slidenum">
              <a:rPr lang="en-US" altLang="zh-CN"/>
              <a:pPr/>
              <a:t>‹#›</a:t>
            </a:fld>
            <a:endParaRPr lang="en-US" altLang="zh-CN"/>
          </a:p>
        </p:txBody>
      </p:sp>
    </p:spTree>
    <p:extLst>
      <p:ext uri="{BB962C8B-B14F-4D97-AF65-F5344CB8AC3E}">
        <p14:creationId xmlns:p14="http://schemas.microsoft.com/office/powerpoint/2010/main" val="8221160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20F626C-1436-4B68-A141-5D4D963E28AA}" type="slidenum">
              <a:rPr lang="zh-CN" altLang="en-US" smtClean="0"/>
              <a:pPr/>
              <a:t>1</a:t>
            </a:fld>
            <a:endParaRPr lang="zh-CN" altLang="en-US" dirty="0"/>
          </a:p>
        </p:txBody>
      </p:sp>
    </p:spTree>
    <p:extLst>
      <p:ext uri="{BB962C8B-B14F-4D97-AF65-F5344CB8AC3E}">
        <p14:creationId xmlns:p14="http://schemas.microsoft.com/office/powerpoint/2010/main" val="3998962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9AC966-5C8F-4FA5-A0C1-02AAA54E51C9}" type="slidenum">
              <a:rPr lang="en-US" altLang="zh-CN"/>
              <a:pPr/>
              <a:t>4</a:t>
            </a:fld>
            <a:endParaRPr lang="en-US" altLang="zh-CN"/>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1308409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A411B2-2C7E-45A2-8E59-8B38B991D359}" type="slidenum">
              <a:rPr lang="en-US" altLang="zh-CN"/>
              <a:pPr/>
              <a:t>16</a:t>
            </a:fld>
            <a:endParaRPr lang="en-US" altLang="zh-CN"/>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2559859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FA5E73-74AD-418F-8916-0928B61CFF6E}" type="slidenum">
              <a:rPr lang="en-US" altLang="zh-CN"/>
              <a:pPr/>
              <a:t>48</a:t>
            </a:fld>
            <a:endParaRPr lang="en-US" altLang="zh-CN"/>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21992172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0962" name="Picture 2" descr="pic01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227263"/>
            <a:ext cx="5791200" cy="4630737"/>
          </a:xfrm>
          <a:prstGeom prst="rect">
            <a:avLst/>
          </a:prstGeom>
          <a:noFill/>
          <a:extLst>
            <a:ext uri="{909E8E84-426E-40DD-AFC4-6F175D3DCCD1}">
              <a14:hiddenFill xmlns:a14="http://schemas.microsoft.com/office/drawing/2010/main">
                <a:solidFill>
                  <a:srgbClr val="FFFFFF"/>
                </a:solidFill>
              </a14:hiddenFill>
            </a:ext>
          </a:extLst>
        </p:spPr>
      </p:pic>
      <p:pic>
        <p:nvPicPr>
          <p:cNvPr id="40963" name="Picture 3" descr="logo-ACCP"/>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77200" y="5867400"/>
            <a:ext cx="762000" cy="611188"/>
          </a:xfrm>
          <a:prstGeom prst="rect">
            <a:avLst/>
          </a:prstGeom>
          <a:noFill/>
          <a:extLst>
            <a:ext uri="{909E8E84-426E-40DD-AFC4-6F175D3DCCD1}">
              <a14:hiddenFill xmlns:a14="http://schemas.microsoft.com/office/drawing/2010/main">
                <a:solidFill>
                  <a:srgbClr val="FFFFFF"/>
                </a:solidFill>
              </a14:hiddenFill>
            </a:ext>
          </a:extLst>
        </p:spPr>
      </p:pic>
      <p:sp>
        <p:nvSpPr>
          <p:cNvPr id="40964" name="Text Box 4"/>
          <p:cNvSpPr txBox="1">
            <a:spLocks noChangeArrowheads="1"/>
          </p:cNvSpPr>
          <p:nvPr/>
        </p:nvSpPr>
        <p:spPr bwMode="auto">
          <a:xfrm>
            <a:off x="7772400" y="6477000"/>
            <a:ext cx="12954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kumimoji="1" lang="en-US" altLang="zh-CN" sz="1100">
                <a:latin typeface="Arial Black" panose="020B0A04020102020204" pitchFamily="34" charset="0"/>
                <a:ea typeface="宋体" panose="02010600030101010101" pitchFamily="2" charset="-122"/>
              </a:rPr>
              <a:t>ACCP  V4.0</a:t>
            </a:r>
          </a:p>
        </p:txBody>
      </p:sp>
      <p:sp>
        <p:nvSpPr>
          <p:cNvPr id="40965" name="Rectangle 5"/>
          <p:cNvSpPr>
            <a:spLocks noChangeArrowheads="1"/>
          </p:cNvSpPr>
          <p:nvPr/>
        </p:nvSpPr>
        <p:spPr bwMode="auto">
          <a:xfrm>
            <a:off x="0" y="0"/>
            <a:ext cx="533400" cy="6858000"/>
          </a:xfrm>
          <a:prstGeom prst="rect">
            <a:avLst/>
          </a:prstGeom>
          <a:gradFill rotWithShape="0">
            <a:gsLst>
              <a:gs pos="0">
                <a:srgbClr val="339966"/>
              </a:gs>
              <a:gs pos="100000">
                <a:srgbClr val="FFFFFF"/>
              </a:gs>
            </a:gsLst>
            <a:lin ang="5400000" scaled="1"/>
          </a:gradFill>
          <a:ln>
            <a:noFill/>
          </a:ln>
          <a:effectLst/>
          <a:extLs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0966" name="Picture 6" descr="logo-wechangelivesA-colo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1188" y="188913"/>
            <a:ext cx="1982787"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7" name="Rectangle 7"/>
          <p:cNvSpPr>
            <a:spLocks noGrp="1" noChangeArrowheads="1"/>
          </p:cNvSpPr>
          <p:nvPr>
            <p:ph type="ctrTitle"/>
          </p:nvPr>
        </p:nvSpPr>
        <p:spPr>
          <a:xfrm>
            <a:off x="755650" y="2130425"/>
            <a:ext cx="7772400" cy="1470025"/>
          </a:xfrm>
        </p:spPr>
        <p:txBody>
          <a:bodyPr/>
          <a:lstStyle>
            <a:lvl1pPr algn="ctr">
              <a:defRPr/>
            </a:lvl1pPr>
          </a:lstStyle>
          <a:p>
            <a:pPr lvl="0"/>
            <a:r>
              <a:rPr lang="zh-CN" altLang="en-US" noProof="0" smtClean="0"/>
              <a:t>单击此处编辑母版标题样式</a:t>
            </a:r>
          </a:p>
        </p:txBody>
      </p:sp>
      <p:sp>
        <p:nvSpPr>
          <p:cNvPr id="40968" name="Rectangle 8"/>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E4748011-5F7A-4490-A4BD-DE8ED402E135}" type="slidenum">
              <a:rPr lang="en-US" altLang="zh-CN"/>
              <a:pPr/>
              <a:t>‹#›</a:t>
            </a:fld>
            <a:endParaRPr lang="en-US" altLang="zh-CN"/>
          </a:p>
        </p:txBody>
      </p:sp>
    </p:spTree>
    <p:extLst>
      <p:ext uri="{BB962C8B-B14F-4D97-AF65-F5344CB8AC3E}">
        <p14:creationId xmlns:p14="http://schemas.microsoft.com/office/powerpoint/2010/main" val="4100622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6413" y="260350"/>
            <a:ext cx="2057400" cy="56784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4213" y="260350"/>
            <a:ext cx="6019800" cy="56784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A316FB68-416F-488A-AAF1-20BC79974EF6}" type="slidenum">
              <a:rPr lang="en-US" altLang="zh-CN"/>
              <a:pPr/>
              <a:t>‹#›</a:t>
            </a:fld>
            <a:endParaRPr lang="en-US" altLang="zh-CN"/>
          </a:p>
        </p:txBody>
      </p:sp>
    </p:spTree>
    <p:extLst>
      <p:ext uri="{BB962C8B-B14F-4D97-AF65-F5344CB8AC3E}">
        <p14:creationId xmlns:p14="http://schemas.microsoft.com/office/powerpoint/2010/main" val="2137555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260350"/>
            <a:ext cx="8229600" cy="79216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4213" y="1412875"/>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875213" y="1412875"/>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875213" y="3751263"/>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10"/>
          </p:nvPr>
        </p:nvSpPr>
        <p:spPr>
          <a:xfrm>
            <a:off x="755650" y="6381750"/>
            <a:ext cx="2133600" cy="215900"/>
          </a:xfrm>
        </p:spPr>
        <p:txBody>
          <a:bodyPr/>
          <a:lstStyle>
            <a:lvl1pPr>
              <a:defRPr/>
            </a:lvl1pPr>
          </a:lstStyle>
          <a:p>
            <a:fld id="{7072F4FE-4D39-4B03-BE64-FBF4737A9EED}" type="slidenum">
              <a:rPr lang="en-US" altLang="zh-CN"/>
              <a:pPr/>
              <a:t>‹#›</a:t>
            </a:fld>
            <a:endParaRPr lang="en-US" altLang="zh-CN"/>
          </a:p>
        </p:txBody>
      </p:sp>
    </p:spTree>
    <p:extLst>
      <p:ext uri="{BB962C8B-B14F-4D97-AF65-F5344CB8AC3E}">
        <p14:creationId xmlns:p14="http://schemas.microsoft.com/office/powerpoint/2010/main" val="2883417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4213" y="260350"/>
            <a:ext cx="8229600" cy="792163"/>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84213" y="1412875"/>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875213" y="1412875"/>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84213" y="3751263"/>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875213" y="3751263"/>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a:xfrm>
            <a:off x="755650" y="6381750"/>
            <a:ext cx="2133600" cy="215900"/>
          </a:xfrm>
        </p:spPr>
        <p:txBody>
          <a:bodyPr/>
          <a:lstStyle>
            <a:lvl1pPr>
              <a:defRPr/>
            </a:lvl1pPr>
          </a:lstStyle>
          <a:p>
            <a:fld id="{0EBEF818-E0A4-4C24-A655-347FA1E31187}" type="slidenum">
              <a:rPr lang="en-US" altLang="zh-CN"/>
              <a:pPr/>
              <a:t>‹#›</a:t>
            </a:fld>
            <a:endParaRPr lang="en-US" altLang="zh-CN"/>
          </a:p>
        </p:txBody>
      </p:sp>
    </p:spTree>
    <p:extLst>
      <p:ext uri="{BB962C8B-B14F-4D97-AF65-F5344CB8AC3E}">
        <p14:creationId xmlns:p14="http://schemas.microsoft.com/office/powerpoint/2010/main" val="2542937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260350"/>
            <a:ext cx="8229600" cy="7921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4213" y="1412875"/>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75213" y="1412875"/>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a:xfrm>
            <a:off x="755650" y="6381750"/>
            <a:ext cx="2133600" cy="215900"/>
          </a:xfrm>
        </p:spPr>
        <p:txBody>
          <a:bodyPr/>
          <a:lstStyle>
            <a:lvl1pPr>
              <a:defRPr/>
            </a:lvl1pPr>
          </a:lstStyle>
          <a:p>
            <a:fld id="{782F4745-B5B3-4ADD-BDA4-CA3CA70A79C6}" type="slidenum">
              <a:rPr lang="en-US" altLang="zh-CN"/>
              <a:pPr/>
              <a:t>‹#›</a:t>
            </a:fld>
            <a:endParaRPr lang="en-US" altLang="zh-CN"/>
          </a:p>
        </p:txBody>
      </p:sp>
    </p:spTree>
    <p:extLst>
      <p:ext uri="{BB962C8B-B14F-4D97-AF65-F5344CB8AC3E}">
        <p14:creationId xmlns:p14="http://schemas.microsoft.com/office/powerpoint/2010/main" val="1863855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4213" y="260350"/>
            <a:ext cx="8229600" cy="7921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4213" y="1412875"/>
            <a:ext cx="8229600" cy="4525963"/>
          </a:xfrm>
        </p:spPr>
        <p:txBody>
          <a:bodyPr/>
          <a:lstStyle/>
          <a:p>
            <a:endParaRPr lang="zh-CN" altLang="en-US"/>
          </a:p>
        </p:txBody>
      </p:sp>
      <p:sp>
        <p:nvSpPr>
          <p:cNvPr id="4" name="灯片编号占位符 3"/>
          <p:cNvSpPr>
            <a:spLocks noGrp="1"/>
          </p:cNvSpPr>
          <p:nvPr>
            <p:ph type="sldNum" sz="quarter" idx="10"/>
          </p:nvPr>
        </p:nvSpPr>
        <p:spPr>
          <a:xfrm>
            <a:off x="755650" y="6381750"/>
            <a:ext cx="2133600" cy="215900"/>
          </a:xfrm>
        </p:spPr>
        <p:txBody>
          <a:bodyPr/>
          <a:lstStyle>
            <a:lvl1pPr>
              <a:defRPr/>
            </a:lvl1pPr>
          </a:lstStyle>
          <a:p>
            <a:fld id="{DDEF239B-BF7A-468A-BEA5-7C7A03EE697D}" type="slidenum">
              <a:rPr lang="en-US" altLang="zh-CN"/>
              <a:pPr/>
              <a:t>‹#›</a:t>
            </a:fld>
            <a:endParaRPr lang="en-US" altLang="zh-CN"/>
          </a:p>
        </p:txBody>
      </p:sp>
    </p:spTree>
    <p:extLst>
      <p:ext uri="{BB962C8B-B14F-4D97-AF65-F5344CB8AC3E}">
        <p14:creationId xmlns:p14="http://schemas.microsoft.com/office/powerpoint/2010/main" val="325008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0962" name="Picture 2" descr="pic01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227263"/>
            <a:ext cx="5791200" cy="4630737"/>
          </a:xfrm>
          <a:prstGeom prst="rect">
            <a:avLst/>
          </a:prstGeom>
          <a:noFill/>
          <a:extLst>
            <a:ext uri="{909E8E84-426E-40DD-AFC4-6F175D3DCCD1}">
              <a14:hiddenFill xmlns:a14="http://schemas.microsoft.com/office/drawing/2010/main">
                <a:solidFill>
                  <a:srgbClr val="FFFFFF"/>
                </a:solidFill>
              </a14:hiddenFill>
            </a:ext>
          </a:extLst>
        </p:spPr>
      </p:pic>
      <p:pic>
        <p:nvPicPr>
          <p:cNvPr id="40963" name="Picture 3" descr="logo-ACCP"/>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77200" y="5867400"/>
            <a:ext cx="762000" cy="611188"/>
          </a:xfrm>
          <a:prstGeom prst="rect">
            <a:avLst/>
          </a:prstGeom>
          <a:noFill/>
          <a:extLst>
            <a:ext uri="{909E8E84-426E-40DD-AFC4-6F175D3DCCD1}">
              <a14:hiddenFill xmlns:a14="http://schemas.microsoft.com/office/drawing/2010/main">
                <a:solidFill>
                  <a:srgbClr val="FFFFFF"/>
                </a:solidFill>
              </a14:hiddenFill>
            </a:ext>
          </a:extLst>
        </p:spPr>
      </p:pic>
      <p:sp>
        <p:nvSpPr>
          <p:cNvPr id="40964" name="Text Box 4"/>
          <p:cNvSpPr txBox="1">
            <a:spLocks noChangeArrowheads="1"/>
          </p:cNvSpPr>
          <p:nvPr/>
        </p:nvSpPr>
        <p:spPr bwMode="auto">
          <a:xfrm>
            <a:off x="7772400" y="6477000"/>
            <a:ext cx="12954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kumimoji="1" lang="en-US" altLang="zh-CN" sz="1100" smtClean="0">
                <a:solidFill>
                  <a:srgbClr val="000000"/>
                </a:solidFill>
                <a:latin typeface="Arial Black" panose="020B0A04020102020204" pitchFamily="34" charset="0"/>
                <a:ea typeface="宋体" panose="02010600030101010101" pitchFamily="2" charset="-122"/>
              </a:rPr>
              <a:t>ACCP  V4.0</a:t>
            </a:r>
          </a:p>
        </p:txBody>
      </p:sp>
      <p:sp>
        <p:nvSpPr>
          <p:cNvPr id="40965" name="Rectangle 5"/>
          <p:cNvSpPr>
            <a:spLocks noChangeArrowheads="1"/>
          </p:cNvSpPr>
          <p:nvPr/>
        </p:nvSpPr>
        <p:spPr bwMode="auto">
          <a:xfrm>
            <a:off x="0" y="0"/>
            <a:ext cx="533400" cy="6858000"/>
          </a:xfrm>
          <a:prstGeom prst="rect">
            <a:avLst/>
          </a:prstGeom>
          <a:gradFill rotWithShape="0">
            <a:gsLst>
              <a:gs pos="0">
                <a:srgbClr val="339966"/>
              </a:gs>
              <a:gs pos="100000">
                <a:srgbClr val="FFFFFF"/>
              </a:gs>
            </a:gsLst>
            <a:lin ang="5400000" scaled="1"/>
          </a:gradFill>
          <a:ln>
            <a:noFill/>
          </a:ln>
          <a:effectLst/>
          <a:extLs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pic>
        <p:nvPicPr>
          <p:cNvPr id="40966" name="Picture 6" descr="logo-wechangelivesA-colo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1188" y="188913"/>
            <a:ext cx="1982787"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7" name="Rectangle 7"/>
          <p:cNvSpPr>
            <a:spLocks noGrp="1" noChangeArrowheads="1"/>
          </p:cNvSpPr>
          <p:nvPr>
            <p:ph type="ctrTitle"/>
          </p:nvPr>
        </p:nvSpPr>
        <p:spPr>
          <a:xfrm>
            <a:off x="755650" y="2130425"/>
            <a:ext cx="7772400" cy="1470025"/>
          </a:xfrm>
        </p:spPr>
        <p:txBody>
          <a:bodyPr/>
          <a:lstStyle>
            <a:lvl1pPr algn="ctr">
              <a:defRPr/>
            </a:lvl1pPr>
          </a:lstStyle>
          <a:p>
            <a:pPr lvl="0"/>
            <a:r>
              <a:rPr lang="zh-CN" altLang="en-US" noProof="0" smtClean="0"/>
              <a:t>单击此处编辑母版标题样式</a:t>
            </a:r>
          </a:p>
        </p:txBody>
      </p:sp>
      <p:sp>
        <p:nvSpPr>
          <p:cNvPr id="40968" name="Rectangle 8"/>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Tree>
    <p:extLst>
      <p:ext uri="{BB962C8B-B14F-4D97-AF65-F5344CB8AC3E}">
        <p14:creationId xmlns:p14="http://schemas.microsoft.com/office/powerpoint/2010/main" val="1814825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A91FC238-2DB0-4BCB-9C87-11689F4712F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984201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fld id="{8E539644-1106-4078-86E5-F533D25940B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4025030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4213" y="1412875"/>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75213" y="1412875"/>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92AA6D7B-D90B-44F9-A8A1-6B462F8FBCA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45873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9B9806B7-97FB-4BE8-8FB1-9F1B4D83138B}" type="slidenum">
              <a:rPr lang="en-US" altLang="zh-CN"/>
              <a:pPr/>
              <a:t>‹#›</a:t>
            </a:fld>
            <a:endParaRPr lang="en-US" altLang="zh-CN"/>
          </a:p>
        </p:txBody>
      </p:sp>
    </p:spTree>
    <p:extLst>
      <p:ext uri="{BB962C8B-B14F-4D97-AF65-F5344CB8AC3E}">
        <p14:creationId xmlns:p14="http://schemas.microsoft.com/office/powerpoint/2010/main" val="16404778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361F2D15-94F1-40A6-9060-D222B672FB8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5764698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D23FAF30-A8B7-4618-B042-D5D3B13F2E2D}"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3802591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B52FC93D-C9B3-4846-8287-FB54B8B9142B}"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7241692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0D335C2F-F193-41C6-BB05-A05998BAD76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518768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D6C79333-1E30-49B6-91CC-905F942636A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1936251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FB8E6C76-96DE-43F2-A2F0-39CC839B775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1675888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6413" y="260350"/>
            <a:ext cx="2057400" cy="56784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4213" y="260350"/>
            <a:ext cx="6019800" cy="56784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4E48D820-80B0-4D55-AAE3-A27F1DBD5E1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5978181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260350"/>
            <a:ext cx="8229600" cy="7921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4213" y="1412875"/>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75213" y="1412875"/>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a:xfrm>
            <a:off x="755650" y="6381750"/>
            <a:ext cx="2133600" cy="215900"/>
          </a:xfrm>
        </p:spPr>
        <p:txBody>
          <a:bodyPr/>
          <a:lstStyle>
            <a:lvl1pPr>
              <a:defRPr/>
            </a:lvl1pPr>
          </a:lstStyle>
          <a:p>
            <a:fld id="{CC82F1F5-4E78-43A5-A16D-28EE6666C23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217977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fld id="{AACD7A92-2538-4CDA-BEE2-3F17BD90D63E}" type="slidenum">
              <a:rPr lang="en-US" altLang="zh-CN"/>
              <a:pPr/>
              <a:t>‹#›</a:t>
            </a:fld>
            <a:endParaRPr lang="en-US" altLang="zh-CN"/>
          </a:p>
        </p:txBody>
      </p:sp>
    </p:spTree>
    <p:extLst>
      <p:ext uri="{BB962C8B-B14F-4D97-AF65-F5344CB8AC3E}">
        <p14:creationId xmlns:p14="http://schemas.microsoft.com/office/powerpoint/2010/main" val="448872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4213" y="1412875"/>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75213" y="1412875"/>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CB09E5E9-BCFB-49FF-ACF5-BC9BA26A3F5A}" type="slidenum">
              <a:rPr lang="en-US" altLang="zh-CN"/>
              <a:pPr/>
              <a:t>‹#›</a:t>
            </a:fld>
            <a:endParaRPr lang="en-US" altLang="zh-CN"/>
          </a:p>
        </p:txBody>
      </p:sp>
    </p:spTree>
    <p:extLst>
      <p:ext uri="{BB962C8B-B14F-4D97-AF65-F5344CB8AC3E}">
        <p14:creationId xmlns:p14="http://schemas.microsoft.com/office/powerpoint/2010/main" val="268207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FCBF8E6C-975B-4A52-80F1-B7940D5DF129}" type="slidenum">
              <a:rPr lang="en-US" altLang="zh-CN"/>
              <a:pPr/>
              <a:t>‹#›</a:t>
            </a:fld>
            <a:endParaRPr lang="en-US" altLang="zh-CN"/>
          </a:p>
        </p:txBody>
      </p:sp>
    </p:spTree>
    <p:extLst>
      <p:ext uri="{BB962C8B-B14F-4D97-AF65-F5344CB8AC3E}">
        <p14:creationId xmlns:p14="http://schemas.microsoft.com/office/powerpoint/2010/main" val="3591848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CD8F1BEC-4D11-4033-8C2A-18CA143D0595}" type="slidenum">
              <a:rPr lang="en-US" altLang="zh-CN"/>
              <a:pPr/>
              <a:t>‹#›</a:t>
            </a:fld>
            <a:endParaRPr lang="en-US" altLang="zh-CN"/>
          </a:p>
        </p:txBody>
      </p:sp>
    </p:spTree>
    <p:extLst>
      <p:ext uri="{BB962C8B-B14F-4D97-AF65-F5344CB8AC3E}">
        <p14:creationId xmlns:p14="http://schemas.microsoft.com/office/powerpoint/2010/main" val="2224262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7AA698BB-A02C-44E4-899A-E603963821BE}" type="slidenum">
              <a:rPr lang="en-US" altLang="zh-CN"/>
              <a:pPr/>
              <a:t>‹#›</a:t>
            </a:fld>
            <a:endParaRPr lang="en-US" altLang="zh-CN"/>
          </a:p>
        </p:txBody>
      </p:sp>
    </p:spTree>
    <p:extLst>
      <p:ext uri="{BB962C8B-B14F-4D97-AF65-F5344CB8AC3E}">
        <p14:creationId xmlns:p14="http://schemas.microsoft.com/office/powerpoint/2010/main" val="2936521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FAFFC8DC-ABA4-43F5-A758-DA541CCF0B0C}" type="slidenum">
              <a:rPr lang="en-US" altLang="zh-CN"/>
              <a:pPr/>
              <a:t>‹#›</a:t>
            </a:fld>
            <a:endParaRPr lang="en-US" altLang="zh-CN"/>
          </a:p>
        </p:txBody>
      </p:sp>
    </p:spTree>
    <p:extLst>
      <p:ext uri="{BB962C8B-B14F-4D97-AF65-F5344CB8AC3E}">
        <p14:creationId xmlns:p14="http://schemas.microsoft.com/office/powerpoint/2010/main" val="2384102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F80F0CEB-28F0-46A7-9019-EDB50817EF36}" type="slidenum">
              <a:rPr lang="en-US" altLang="zh-CN"/>
              <a:pPr/>
              <a:t>‹#›</a:t>
            </a:fld>
            <a:endParaRPr lang="en-US" altLang="zh-CN"/>
          </a:p>
        </p:txBody>
      </p:sp>
    </p:spTree>
    <p:extLst>
      <p:ext uri="{BB962C8B-B14F-4D97-AF65-F5344CB8AC3E}">
        <p14:creationId xmlns:p14="http://schemas.microsoft.com/office/powerpoint/2010/main" val="192450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6" Type="http://schemas.openxmlformats.org/officeDocument/2006/relationships/image" Target="../media/image3.jpeg"/><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image" Target="../media/image2.jpeg"/><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1" name="Picture 7" descr="pic01c"/>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52800" y="2227263"/>
            <a:ext cx="5791200" cy="463073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ACCP"/>
          <p:cNvPicPr>
            <a:picLocks noChangeAspect="1" noChangeArrowheads="1"/>
          </p:cNvPicPr>
          <p:nvPr/>
        </p:nvPicPr>
        <p:blipFill>
          <a:blip r:embed="rId1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77200" y="5867400"/>
            <a:ext cx="762000" cy="611188"/>
          </a:xfrm>
          <a:prstGeom prst="rect">
            <a:avLst/>
          </a:prstGeom>
          <a:noFill/>
          <a:extLst>
            <a:ext uri="{909E8E84-426E-40DD-AFC4-6F175D3DCCD1}">
              <a14:hiddenFill xmlns:a14="http://schemas.microsoft.com/office/drawing/2010/main">
                <a:solidFill>
                  <a:srgbClr val="FFFFFF"/>
                </a:solidFill>
              </a14:hiddenFill>
            </a:ext>
          </a:extLst>
        </p:spPr>
      </p:pic>
      <p:sp>
        <p:nvSpPr>
          <p:cNvPr id="1033" name="Text Box 9"/>
          <p:cNvSpPr txBox="1">
            <a:spLocks noChangeArrowheads="1"/>
          </p:cNvSpPr>
          <p:nvPr/>
        </p:nvSpPr>
        <p:spPr bwMode="auto">
          <a:xfrm>
            <a:off x="7772400" y="6477000"/>
            <a:ext cx="12954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kumimoji="1" lang="en-US" altLang="zh-CN" sz="1100">
                <a:latin typeface="Arial Black" panose="020B0A04020102020204" pitchFamily="34" charset="0"/>
                <a:ea typeface="宋体" panose="02010600030101010101" pitchFamily="2" charset="-122"/>
              </a:rPr>
              <a:t>ACCP  V4.0</a:t>
            </a:r>
          </a:p>
        </p:txBody>
      </p:sp>
      <p:sp>
        <p:nvSpPr>
          <p:cNvPr id="1034" name="Rectangle 10"/>
          <p:cNvSpPr>
            <a:spLocks noChangeArrowheads="1"/>
          </p:cNvSpPr>
          <p:nvPr/>
        </p:nvSpPr>
        <p:spPr bwMode="auto">
          <a:xfrm>
            <a:off x="0" y="0"/>
            <a:ext cx="533400" cy="6858000"/>
          </a:xfrm>
          <a:prstGeom prst="rect">
            <a:avLst/>
          </a:prstGeom>
          <a:gradFill rotWithShape="0">
            <a:gsLst>
              <a:gs pos="0">
                <a:srgbClr val="339966"/>
              </a:gs>
              <a:gs pos="100000">
                <a:srgbClr val="FFFFFF"/>
              </a:gs>
            </a:gsLst>
            <a:lin ang="5400000" scaled="1"/>
          </a:gradFill>
          <a:ln>
            <a:noFill/>
          </a:ln>
          <a:effectLst/>
          <a:extLs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035" name="Picture 11" descr="logo-wechangelivesA-color"/>
          <p:cNvPicPr>
            <a:picLocks noChangeAspect="1" noChangeArrowheads="1"/>
          </p:cNvPicPr>
          <p:nvPr/>
        </p:nvPicPr>
        <p:blipFill>
          <a:blip r:embed="rId1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1188" y="188913"/>
            <a:ext cx="1982787"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8" name="Rectangle 14"/>
          <p:cNvSpPr>
            <a:spLocks noGrp="1" noChangeArrowheads="1"/>
          </p:cNvSpPr>
          <p:nvPr>
            <p:ph type="title"/>
          </p:nvPr>
        </p:nvSpPr>
        <p:spPr bwMode="auto">
          <a:xfrm>
            <a:off x="684213" y="260350"/>
            <a:ext cx="82296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9" name="Rectangle 15"/>
          <p:cNvSpPr>
            <a:spLocks noGrp="1" noChangeArrowheads="1"/>
          </p:cNvSpPr>
          <p:nvPr>
            <p:ph type="body" idx="1"/>
          </p:nvPr>
        </p:nvSpPr>
        <p:spPr bwMode="auto">
          <a:xfrm>
            <a:off x="684213" y="1412875"/>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1040" name="Rectangle 16"/>
          <p:cNvSpPr>
            <a:spLocks noGrp="1" noChangeArrowheads="1"/>
          </p:cNvSpPr>
          <p:nvPr>
            <p:ph type="sldNum" sz="quarter" idx="4"/>
          </p:nvPr>
        </p:nvSpPr>
        <p:spPr bwMode="auto">
          <a:xfrm>
            <a:off x="755650" y="6381750"/>
            <a:ext cx="2133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lnSpc>
                <a:spcPct val="100000"/>
              </a:lnSpc>
              <a:spcBef>
                <a:spcPct val="0"/>
              </a:spcBef>
              <a:buClrTx/>
              <a:buFontTx/>
              <a:buNone/>
              <a:defRPr sz="1400" b="1">
                <a:latin typeface="+mn-lt"/>
                <a:ea typeface="宋体" panose="02010600030101010101" pitchFamily="2" charset="-122"/>
              </a:defRPr>
            </a:lvl1pPr>
          </a:lstStyle>
          <a:p>
            <a:fld id="{3F864F95-7ECC-4662-929C-6F32D47E4815}"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hf hdr="0" ftr="0" dt="0"/>
  <p:txStyles>
    <p:titleStyle>
      <a:lvl1pPr algn="r" rtl="0" fontAlgn="base">
        <a:spcBef>
          <a:spcPct val="0"/>
        </a:spcBef>
        <a:spcAft>
          <a:spcPct val="0"/>
        </a:spcAft>
        <a:defRPr sz="4400" kern="1200">
          <a:solidFill>
            <a:srgbClr val="3333CC"/>
          </a:solidFill>
          <a:latin typeface="+mj-lt"/>
          <a:ea typeface="+mj-ea"/>
          <a:cs typeface="+mj-cs"/>
        </a:defRPr>
      </a:lvl1pPr>
      <a:lvl2pPr algn="r" rtl="0" fontAlgn="base">
        <a:spcBef>
          <a:spcPct val="0"/>
        </a:spcBef>
        <a:spcAft>
          <a:spcPct val="0"/>
        </a:spcAft>
        <a:defRPr sz="4400">
          <a:solidFill>
            <a:srgbClr val="3333CC"/>
          </a:solidFill>
          <a:latin typeface="Arial" panose="020B0604020202020204" pitchFamily="34" charset="0"/>
          <a:ea typeface="黑体" panose="02010609060101010101" pitchFamily="49" charset="-122"/>
        </a:defRPr>
      </a:lvl2pPr>
      <a:lvl3pPr algn="r" rtl="0" fontAlgn="base">
        <a:spcBef>
          <a:spcPct val="0"/>
        </a:spcBef>
        <a:spcAft>
          <a:spcPct val="0"/>
        </a:spcAft>
        <a:defRPr sz="4400">
          <a:solidFill>
            <a:srgbClr val="3333CC"/>
          </a:solidFill>
          <a:latin typeface="Arial" panose="020B0604020202020204" pitchFamily="34" charset="0"/>
          <a:ea typeface="黑体" panose="02010609060101010101" pitchFamily="49" charset="-122"/>
        </a:defRPr>
      </a:lvl3pPr>
      <a:lvl4pPr algn="r" rtl="0" fontAlgn="base">
        <a:spcBef>
          <a:spcPct val="0"/>
        </a:spcBef>
        <a:spcAft>
          <a:spcPct val="0"/>
        </a:spcAft>
        <a:defRPr sz="4400">
          <a:solidFill>
            <a:srgbClr val="3333CC"/>
          </a:solidFill>
          <a:latin typeface="Arial" panose="020B0604020202020204" pitchFamily="34" charset="0"/>
          <a:ea typeface="黑体" panose="02010609060101010101" pitchFamily="49" charset="-122"/>
        </a:defRPr>
      </a:lvl4pPr>
      <a:lvl5pPr algn="r" rtl="0" fontAlgn="base">
        <a:spcBef>
          <a:spcPct val="0"/>
        </a:spcBef>
        <a:spcAft>
          <a:spcPct val="0"/>
        </a:spcAft>
        <a:defRPr sz="4400">
          <a:solidFill>
            <a:srgbClr val="3333CC"/>
          </a:solidFill>
          <a:latin typeface="Arial" panose="020B0604020202020204" pitchFamily="34" charset="0"/>
          <a:ea typeface="黑体" panose="02010609060101010101" pitchFamily="49" charset="-122"/>
        </a:defRPr>
      </a:lvl5pPr>
      <a:lvl6pPr marL="457200" algn="r" rtl="0" fontAlgn="base">
        <a:spcBef>
          <a:spcPct val="0"/>
        </a:spcBef>
        <a:spcAft>
          <a:spcPct val="0"/>
        </a:spcAft>
        <a:defRPr sz="4400">
          <a:solidFill>
            <a:srgbClr val="3333CC"/>
          </a:solidFill>
          <a:latin typeface="Arial" panose="020B0604020202020204" pitchFamily="34" charset="0"/>
          <a:ea typeface="黑体" panose="02010609060101010101" pitchFamily="49" charset="-122"/>
        </a:defRPr>
      </a:lvl6pPr>
      <a:lvl7pPr marL="914400" algn="r" rtl="0" fontAlgn="base">
        <a:spcBef>
          <a:spcPct val="0"/>
        </a:spcBef>
        <a:spcAft>
          <a:spcPct val="0"/>
        </a:spcAft>
        <a:defRPr sz="4400">
          <a:solidFill>
            <a:srgbClr val="3333CC"/>
          </a:solidFill>
          <a:latin typeface="Arial" panose="020B0604020202020204" pitchFamily="34" charset="0"/>
          <a:ea typeface="黑体" panose="02010609060101010101" pitchFamily="49" charset="-122"/>
        </a:defRPr>
      </a:lvl7pPr>
      <a:lvl8pPr marL="1371600" algn="r" rtl="0" fontAlgn="base">
        <a:spcBef>
          <a:spcPct val="0"/>
        </a:spcBef>
        <a:spcAft>
          <a:spcPct val="0"/>
        </a:spcAft>
        <a:defRPr sz="4400">
          <a:solidFill>
            <a:srgbClr val="3333CC"/>
          </a:solidFill>
          <a:latin typeface="Arial" panose="020B0604020202020204" pitchFamily="34" charset="0"/>
          <a:ea typeface="黑体" panose="02010609060101010101" pitchFamily="49" charset="-122"/>
        </a:defRPr>
      </a:lvl8pPr>
      <a:lvl9pPr marL="1828800" algn="r" rtl="0" fontAlgn="base">
        <a:spcBef>
          <a:spcPct val="0"/>
        </a:spcBef>
        <a:spcAft>
          <a:spcPct val="0"/>
        </a:spcAft>
        <a:defRPr sz="4400">
          <a:solidFill>
            <a:srgbClr val="3333CC"/>
          </a:solidFill>
          <a:latin typeface="Arial" panose="020B0604020202020204" pitchFamily="34" charset="0"/>
          <a:ea typeface="黑体" panose="02010609060101010101" pitchFamily="49" charset="-122"/>
        </a:defRPr>
      </a:lvl9pPr>
    </p:titleStyle>
    <p:bodyStyle>
      <a:lvl1pPr marL="342900" indent="-342900" algn="l" rtl="0" fontAlgn="base">
        <a:spcBef>
          <a:spcPct val="20000"/>
        </a:spcBef>
        <a:spcAft>
          <a:spcPct val="0"/>
        </a:spcAft>
        <a:buClr>
          <a:srgbClr val="339966"/>
        </a:buClr>
        <a:buFont typeface="Wingdings" panose="05000000000000000000" pitchFamily="2" charset="2"/>
        <a:buChar char="q"/>
        <a:defRPr sz="2800" kern="1200">
          <a:solidFill>
            <a:schemeClr val="tx1"/>
          </a:solidFill>
          <a:latin typeface="+mn-lt"/>
          <a:ea typeface="+mn-ea"/>
          <a:cs typeface="+mn-cs"/>
        </a:defRPr>
      </a:lvl1pPr>
      <a:lvl2pPr marL="742950" indent="-285750" algn="l" rtl="0" fontAlgn="base">
        <a:spcBef>
          <a:spcPct val="20000"/>
        </a:spcBef>
        <a:spcAft>
          <a:spcPct val="0"/>
        </a:spcAft>
        <a:buClr>
          <a:srgbClr val="339966"/>
        </a:buClr>
        <a:buFont typeface="Wingdings" panose="05000000000000000000" pitchFamily="2" charset="2"/>
        <a:buChar char="q"/>
        <a:defRPr sz="2400" kern="1200">
          <a:solidFill>
            <a:schemeClr val="tx1"/>
          </a:solidFill>
          <a:latin typeface="+mn-lt"/>
          <a:ea typeface="+mn-ea"/>
          <a:cs typeface="+mn-cs"/>
        </a:defRPr>
      </a:lvl2pPr>
      <a:lvl3pPr marL="1143000" indent="-228600" algn="l" rtl="0" fontAlgn="base">
        <a:spcBef>
          <a:spcPct val="20000"/>
        </a:spcBef>
        <a:spcAft>
          <a:spcPct val="0"/>
        </a:spcAft>
        <a:buClr>
          <a:srgbClr val="339966"/>
        </a:buClr>
        <a:buFont typeface="Wingdings" panose="05000000000000000000" pitchFamily="2" charset="2"/>
        <a:buChar char="q"/>
        <a:defRPr sz="20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fontAlgn="base">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1" name="Picture 7" descr="pic01c"/>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52800" y="2227263"/>
            <a:ext cx="5791200" cy="463073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ACCP"/>
          <p:cNvPicPr>
            <a:picLocks noChangeAspect="1" noChangeArrowheads="1"/>
          </p:cNvPicPr>
          <p:nvPr/>
        </p:nvPicPr>
        <p:blipFill>
          <a:blip r:embed="rId1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77200" y="5867400"/>
            <a:ext cx="762000" cy="611188"/>
          </a:xfrm>
          <a:prstGeom prst="rect">
            <a:avLst/>
          </a:prstGeom>
          <a:noFill/>
          <a:extLst>
            <a:ext uri="{909E8E84-426E-40DD-AFC4-6F175D3DCCD1}">
              <a14:hiddenFill xmlns:a14="http://schemas.microsoft.com/office/drawing/2010/main">
                <a:solidFill>
                  <a:srgbClr val="FFFFFF"/>
                </a:solidFill>
              </a14:hiddenFill>
            </a:ext>
          </a:extLst>
        </p:spPr>
      </p:pic>
      <p:sp>
        <p:nvSpPr>
          <p:cNvPr id="1033" name="Text Box 9"/>
          <p:cNvSpPr txBox="1">
            <a:spLocks noChangeArrowheads="1"/>
          </p:cNvSpPr>
          <p:nvPr/>
        </p:nvSpPr>
        <p:spPr bwMode="auto">
          <a:xfrm>
            <a:off x="7772400" y="6477000"/>
            <a:ext cx="12954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kumimoji="1" lang="en-US" altLang="zh-CN" sz="1100" smtClean="0">
                <a:solidFill>
                  <a:srgbClr val="000000"/>
                </a:solidFill>
                <a:latin typeface="Arial Black" panose="020B0A04020102020204" pitchFamily="34" charset="0"/>
                <a:ea typeface="宋体" panose="02010600030101010101" pitchFamily="2" charset="-122"/>
              </a:rPr>
              <a:t>ACCP  V4.0</a:t>
            </a:r>
          </a:p>
        </p:txBody>
      </p:sp>
      <p:sp>
        <p:nvSpPr>
          <p:cNvPr id="1034" name="Rectangle 10"/>
          <p:cNvSpPr>
            <a:spLocks noChangeArrowheads="1"/>
          </p:cNvSpPr>
          <p:nvPr/>
        </p:nvSpPr>
        <p:spPr bwMode="auto">
          <a:xfrm>
            <a:off x="0" y="0"/>
            <a:ext cx="533400" cy="6858000"/>
          </a:xfrm>
          <a:prstGeom prst="rect">
            <a:avLst/>
          </a:prstGeom>
          <a:gradFill rotWithShape="0">
            <a:gsLst>
              <a:gs pos="0">
                <a:srgbClr val="339966"/>
              </a:gs>
              <a:gs pos="100000">
                <a:srgbClr val="FFFFFF"/>
              </a:gs>
            </a:gsLst>
            <a:lin ang="5400000" scaled="1"/>
          </a:gradFill>
          <a:ln>
            <a:noFill/>
          </a:ln>
          <a:effectLst/>
          <a:extLs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pic>
        <p:nvPicPr>
          <p:cNvPr id="1035" name="Picture 11" descr="logo-wechangelivesA-color"/>
          <p:cNvPicPr>
            <a:picLocks noChangeAspect="1" noChangeArrowheads="1"/>
          </p:cNvPicPr>
          <p:nvPr/>
        </p:nvPicPr>
        <p:blipFill>
          <a:blip r:embed="rId1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1188" y="188913"/>
            <a:ext cx="1982787"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8" name="Rectangle 14"/>
          <p:cNvSpPr>
            <a:spLocks noGrp="1" noChangeArrowheads="1"/>
          </p:cNvSpPr>
          <p:nvPr>
            <p:ph type="title"/>
          </p:nvPr>
        </p:nvSpPr>
        <p:spPr bwMode="auto">
          <a:xfrm>
            <a:off x="684213" y="260350"/>
            <a:ext cx="82296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9" name="Rectangle 15"/>
          <p:cNvSpPr>
            <a:spLocks noGrp="1" noChangeArrowheads="1"/>
          </p:cNvSpPr>
          <p:nvPr>
            <p:ph type="body" idx="1"/>
          </p:nvPr>
        </p:nvSpPr>
        <p:spPr bwMode="auto">
          <a:xfrm>
            <a:off x="684213" y="1412875"/>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1040" name="Rectangle 16"/>
          <p:cNvSpPr>
            <a:spLocks noGrp="1" noChangeArrowheads="1"/>
          </p:cNvSpPr>
          <p:nvPr>
            <p:ph type="sldNum" sz="quarter" idx="4"/>
          </p:nvPr>
        </p:nvSpPr>
        <p:spPr bwMode="auto">
          <a:xfrm>
            <a:off x="755650" y="6381750"/>
            <a:ext cx="2133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1"/>
            </a:lvl1pPr>
          </a:lstStyle>
          <a:p>
            <a:pPr algn="l">
              <a:lnSpc>
                <a:spcPct val="100000"/>
              </a:lnSpc>
              <a:spcBef>
                <a:spcPct val="0"/>
              </a:spcBef>
              <a:buClrTx/>
              <a:buFontTx/>
              <a:buNone/>
            </a:pPr>
            <a:fld id="{99B91E87-8CF2-4E6F-A635-76A950FB873C}" type="slidenum">
              <a:rPr lang="en-US" altLang="zh-CN" smtClean="0">
                <a:solidFill>
                  <a:srgbClr val="000000"/>
                </a:solidFill>
                <a:latin typeface="Arial" panose="020B0604020202020204" pitchFamily="34" charset="0"/>
                <a:ea typeface="宋体" panose="02010600030101010101" pitchFamily="2" charset="-122"/>
              </a:rPr>
              <a:pPr algn="l">
                <a:lnSpc>
                  <a:spcPct val="100000"/>
                </a:lnSpc>
                <a:spcBef>
                  <a:spcPct val="0"/>
                </a:spcBef>
                <a:buClrTx/>
                <a:buFontTx/>
                <a:buNone/>
              </a:pPr>
              <a:t>‹#›</a:t>
            </a:fld>
            <a:endParaRPr lang="en-US" altLang="zh-CN" smtClean="0">
              <a:solidFill>
                <a:srgbClr val="000000"/>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278780408"/>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hf hdr="0" ftr="0" dt="0"/>
  <p:txStyles>
    <p:titleStyle>
      <a:lvl1pPr algn="r" rtl="0" fontAlgn="base">
        <a:spcBef>
          <a:spcPct val="0"/>
        </a:spcBef>
        <a:spcAft>
          <a:spcPct val="0"/>
        </a:spcAft>
        <a:defRPr sz="4400" kern="1200">
          <a:solidFill>
            <a:srgbClr val="3333CC"/>
          </a:solidFill>
          <a:latin typeface="+mj-lt"/>
          <a:ea typeface="+mj-ea"/>
          <a:cs typeface="+mj-cs"/>
        </a:defRPr>
      </a:lvl1pPr>
      <a:lvl2pPr algn="r" rtl="0" fontAlgn="base">
        <a:spcBef>
          <a:spcPct val="0"/>
        </a:spcBef>
        <a:spcAft>
          <a:spcPct val="0"/>
        </a:spcAft>
        <a:defRPr sz="4400">
          <a:solidFill>
            <a:srgbClr val="3333CC"/>
          </a:solidFill>
          <a:latin typeface="Arial" panose="020B0604020202020204" pitchFamily="34" charset="0"/>
          <a:ea typeface="黑体" panose="02010609060101010101" pitchFamily="49" charset="-122"/>
        </a:defRPr>
      </a:lvl2pPr>
      <a:lvl3pPr algn="r" rtl="0" fontAlgn="base">
        <a:spcBef>
          <a:spcPct val="0"/>
        </a:spcBef>
        <a:spcAft>
          <a:spcPct val="0"/>
        </a:spcAft>
        <a:defRPr sz="4400">
          <a:solidFill>
            <a:srgbClr val="3333CC"/>
          </a:solidFill>
          <a:latin typeface="Arial" panose="020B0604020202020204" pitchFamily="34" charset="0"/>
          <a:ea typeface="黑体" panose="02010609060101010101" pitchFamily="49" charset="-122"/>
        </a:defRPr>
      </a:lvl3pPr>
      <a:lvl4pPr algn="r" rtl="0" fontAlgn="base">
        <a:spcBef>
          <a:spcPct val="0"/>
        </a:spcBef>
        <a:spcAft>
          <a:spcPct val="0"/>
        </a:spcAft>
        <a:defRPr sz="4400">
          <a:solidFill>
            <a:srgbClr val="3333CC"/>
          </a:solidFill>
          <a:latin typeface="Arial" panose="020B0604020202020204" pitchFamily="34" charset="0"/>
          <a:ea typeface="黑体" panose="02010609060101010101" pitchFamily="49" charset="-122"/>
        </a:defRPr>
      </a:lvl4pPr>
      <a:lvl5pPr algn="r" rtl="0" fontAlgn="base">
        <a:spcBef>
          <a:spcPct val="0"/>
        </a:spcBef>
        <a:spcAft>
          <a:spcPct val="0"/>
        </a:spcAft>
        <a:defRPr sz="4400">
          <a:solidFill>
            <a:srgbClr val="3333CC"/>
          </a:solidFill>
          <a:latin typeface="Arial" panose="020B0604020202020204" pitchFamily="34" charset="0"/>
          <a:ea typeface="黑体" panose="02010609060101010101" pitchFamily="49" charset="-122"/>
        </a:defRPr>
      </a:lvl5pPr>
      <a:lvl6pPr marL="457200" algn="r" rtl="0" fontAlgn="base">
        <a:spcBef>
          <a:spcPct val="0"/>
        </a:spcBef>
        <a:spcAft>
          <a:spcPct val="0"/>
        </a:spcAft>
        <a:defRPr sz="4400">
          <a:solidFill>
            <a:srgbClr val="3333CC"/>
          </a:solidFill>
          <a:latin typeface="Arial" panose="020B0604020202020204" pitchFamily="34" charset="0"/>
          <a:ea typeface="黑体" panose="02010609060101010101" pitchFamily="49" charset="-122"/>
        </a:defRPr>
      </a:lvl6pPr>
      <a:lvl7pPr marL="914400" algn="r" rtl="0" fontAlgn="base">
        <a:spcBef>
          <a:spcPct val="0"/>
        </a:spcBef>
        <a:spcAft>
          <a:spcPct val="0"/>
        </a:spcAft>
        <a:defRPr sz="4400">
          <a:solidFill>
            <a:srgbClr val="3333CC"/>
          </a:solidFill>
          <a:latin typeface="Arial" panose="020B0604020202020204" pitchFamily="34" charset="0"/>
          <a:ea typeface="黑体" panose="02010609060101010101" pitchFamily="49" charset="-122"/>
        </a:defRPr>
      </a:lvl7pPr>
      <a:lvl8pPr marL="1371600" algn="r" rtl="0" fontAlgn="base">
        <a:spcBef>
          <a:spcPct val="0"/>
        </a:spcBef>
        <a:spcAft>
          <a:spcPct val="0"/>
        </a:spcAft>
        <a:defRPr sz="4400">
          <a:solidFill>
            <a:srgbClr val="3333CC"/>
          </a:solidFill>
          <a:latin typeface="Arial" panose="020B0604020202020204" pitchFamily="34" charset="0"/>
          <a:ea typeface="黑体" panose="02010609060101010101" pitchFamily="49" charset="-122"/>
        </a:defRPr>
      </a:lvl8pPr>
      <a:lvl9pPr marL="1828800" algn="r" rtl="0" fontAlgn="base">
        <a:spcBef>
          <a:spcPct val="0"/>
        </a:spcBef>
        <a:spcAft>
          <a:spcPct val="0"/>
        </a:spcAft>
        <a:defRPr sz="4400">
          <a:solidFill>
            <a:srgbClr val="3333CC"/>
          </a:solidFill>
          <a:latin typeface="Arial" panose="020B0604020202020204" pitchFamily="34" charset="0"/>
          <a:ea typeface="黑体" panose="02010609060101010101" pitchFamily="49" charset="-122"/>
        </a:defRPr>
      </a:lvl9pPr>
    </p:titleStyle>
    <p:bodyStyle>
      <a:lvl1pPr marL="342900" indent="-342900" algn="l" rtl="0" fontAlgn="base">
        <a:spcBef>
          <a:spcPct val="20000"/>
        </a:spcBef>
        <a:spcAft>
          <a:spcPct val="0"/>
        </a:spcAft>
        <a:buClr>
          <a:srgbClr val="339966"/>
        </a:buClr>
        <a:buFont typeface="Wingdings" panose="05000000000000000000" pitchFamily="2" charset="2"/>
        <a:buChar char="q"/>
        <a:defRPr sz="2800" kern="1200">
          <a:solidFill>
            <a:schemeClr val="tx1"/>
          </a:solidFill>
          <a:latin typeface="+mn-lt"/>
          <a:ea typeface="+mn-ea"/>
          <a:cs typeface="+mn-cs"/>
        </a:defRPr>
      </a:lvl1pPr>
      <a:lvl2pPr marL="742950" indent="-285750" algn="l" rtl="0" fontAlgn="base">
        <a:spcBef>
          <a:spcPct val="20000"/>
        </a:spcBef>
        <a:spcAft>
          <a:spcPct val="0"/>
        </a:spcAft>
        <a:buClr>
          <a:srgbClr val="339966"/>
        </a:buClr>
        <a:buFont typeface="Wingdings" panose="05000000000000000000" pitchFamily="2" charset="2"/>
        <a:buChar char="q"/>
        <a:defRPr sz="2400" kern="1200">
          <a:solidFill>
            <a:schemeClr val="tx1"/>
          </a:solidFill>
          <a:latin typeface="+mn-lt"/>
          <a:ea typeface="+mn-ea"/>
          <a:cs typeface="+mn-cs"/>
        </a:defRPr>
      </a:lvl2pPr>
      <a:lvl3pPr marL="1143000" indent="-228600" algn="l" rtl="0" fontAlgn="base">
        <a:spcBef>
          <a:spcPct val="20000"/>
        </a:spcBef>
        <a:spcAft>
          <a:spcPct val="0"/>
        </a:spcAft>
        <a:buClr>
          <a:srgbClr val="339966"/>
        </a:buClr>
        <a:buFont typeface="Wingdings" panose="05000000000000000000" pitchFamily="2" charset="2"/>
        <a:buChar char="q"/>
        <a:defRPr sz="20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fontAlgn="base">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 Id="rId5" Type="http://schemas.openxmlformats.org/officeDocument/2006/relationships/image" Target="../media/image12.png"/><Relationship Id="rId4"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6" y="483656"/>
            <a:ext cx="9151864" cy="5890686"/>
          </a:xfrm>
          <a:prstGeom prst="rect">
            <a:avLst/>
          </a:prstGeom>
        </p:spPr>
      </p:pic>
      <p:sp>
        <p:nvSpPr>
          <p:cNvPr id="13" name="流程图: 过程 12"/>
          <p:cNvSpPr/>
          <p:nvPr/>
        </p:nvSpPr>
        <p:spPr>
          <a:xfrm>
            <a:off x="-7868" y="1"/>
            <a:ext cx="9151864" cy="6858000"/>
          </a:xfrm>
          <a:prstGeom prst="flowChartProcess">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2" name="文本框 1"/>
          <p:cNvSpPr txBox="1"/>
          <p:nvPr/>
        </p:nvSpPr>
        <p:spPr>
          <a:xfrm>
            <a:off x="-7865" y="2875001"/>
            <a:ext cx="9151864" cy="1006429"/>
          </a:xfrm>
          <a:prstGeom prst="rect">
            <a:avLst/>
          </a:prstGeom>
          <a:noFill/>
        </p:spPr>
        <p:txBody>
          <a:bodyPr wrap="square" rtlCol="0">
            <a:spAutoFit/>
          </a:bodyPr>
          <a:lstStyle/>
          <a:p>
            <a:pPr algn="ctr"/>
            <a:r>
              <a:rPr lang="en-US" altLang="zh-CN" sz="6600" b="1" dirty="0" smtClean="0">
                <a:solidFill>
                  <a:schemeClr val="bg1"/>
                </a:solidFill>
                <a:latin typeface="微软雅黑" panose="020B0503020204020204" pitchFamily="34" charset="-122"/>
                <a:ea typeface="微软雅黑" panose="020B0503020204020204" pitchFamily="34" charset="-122"/>
                <a:cs typeface="Hannotate SC Regular"/>
              </a:rPr>
              <a:t>Java</a:t>
            </a:r>
            <a:r>
              <a:rPr lang="zh-CN" altLang="en-US" sz="6600" b="1" dirty="0">
                <a:solidFill>
                  <a:schemeClr val="bg1"/>
                </a:solidFill>
                <a:latin typeface="微软雅黑" panose="020B0503020204020204" pitchFamily="34" charset="-122"/>
                <a:ea typeface="微软雅黑" panose="020B0503020204020204" pitchFamily="34" charset="-122"/>
                <a:cs typeface="Hannotate SC Regular"/>
              </a:rPr>
              <a:t>面</a:t>
            </a:r>
            <a:r>
              <a:rPr lang="zh-CN" altLang="en-US" sz="6600" b="1" dirty="0" smtClean="0">
                <a:solidFill>
                  <a:schemeClr val="bg1"/>
                </a:solidFill>
                <a:latin typeface="微软雅黑" panose="020B0503020204020204" pitchFamily="34" charset="-122"/>
                <a:ea typeface="微软雅黑" panose="020B0503020204020204" pitchFamily="34" charset="-122"/>
                <a:cs typeface="Hannotate SC Regular"/>
              </a:rPr>
              <a:t>向对象</a:t>
            </a:r>
            <a:endParaRPr lang="en-US" altLang="zh-CN" sz="6600" b="1" dirty="0">
              <a:solidFill>
                <a:schemeClr val="bg1"/>
              </a:solidFill>
              <a:latin typeface="微软雅黑" panose="020B0503020204020204" pitchFamily="34" charset="-122"/>
              <a:ea typeface="微软雅黑" panose="020B0503020204020204" pitchFamily="34" charset="-122"/>
              <a:cs typeface="Hannotate SC Regular"/>
            </a:endParaRPr>
          </a:p>
        </p:txBody>
      </p:sp>
      <p:sp>
        <p:nvSpPr>
          <p:cNvPr id="5" name="平行四边形 4"/>
          <p:cNvSpPr/>
          <p:nvPr/>
        </p:nvSpPr>
        <p:spPr>
          <a:xfrm>
            <a:off x="2694745" y="-1"/>
            <a:ext cx="6449255" cy="6858001"/>
          </a:xfrm>
          <a:custGeom>
            <a:avLst/>
            <a:gdLst>
              <a:gd name="connsiteX0" fmla="*/ 0 w 2304256"/>
              <a:gd name="connsiteY0" fmla="*/ 6165304 h 6165304"/>
              <a:gd name="connsiteX1" fmla="*/ 576064 w 2304256"/>
              <a:gd name="connsiteY1" fmla="*/ 0 h 6165304"/>
              <a:gd name="connsiteX2" fmla="*/ 2304256 w 2304256"/>
              <a:gd name="connsiteY2" fmla="*/ 0 h 6165304"/>
              <a:gd name="connsiteX3" fmla="*/ 1728192 w 2304256"/>
              <a:gd name="connsiteY3" fmla="*/ 6165304 h 6165304"/>
              <a:gd name="connsiteX4" fmla="*/ 0 w 2304256"/>
              <a:gd name="connsiteY4" fmla="*/ 6165304 h 6165304"/>
              <a:gd name="connsiteX0" fmla="*/ 0 w 5323227"/>
              <a:gd name="connsiteY0" fmla="*/ 6165304 h 6165304"/>
              <a:gd name="connsiteX1" fmla="*/ 576064 w 5323227"/>
              <a:gd name="connsiteY1" fmla="*/ 0 h 6165304"/>
              <a:gd name="connsiteX2" fmla="*/ 5323227 w 5323227"/>
              <a:gd name="connsiteY2" fmla="*/ 566057 h 6165304"/>
              <a:gd name="connsiteX3" fmla="*/ 1728192 w 5323227"/>
              <a:gd name="connsiteY3" fmla="*/ 6165304 h 6165304"/>
              <a:gd name="connsiteX4" fmla="*/ 0 w 5323227"/>
              <a:gd name="connsiteY4" fmla="*/ 6165304 h 6165304"/>
              <a:gd name="connsiteX0" fmla="*/ 0 w 5323227"/>
              <a:gd name="connsiteY0" fmla="*/ 6179819 h 6179819"/>
              <a:gd name="connsiteX1" fmla="*/ 2448407 w 5323227"/>
              <a:gd name="connsiteY1" fmla="*/ 0 h 6179819"/>
              <a:gd name="connsiteX2" fmla="*/ 5323227 w 5323227"/>
              <a:gd name="connsiteY2" fmla="*/ 580572 h 6179819"/>
              <a:gd name="connsiteX3" fmla="*/ 1728192 w 5323227"/>
              <a:gd name="connsiteY3" fmla="*/ 6179819 h 6179819"/>
              <a:gd name="connsiteX4" fmla="*/ 0 w 5323227"/>
              <a:gd name="connsiteY4" fmla="*/ 6179819 h 6179819"/>
              <a:gd name="connsiteX0" fmla="*/ 0 w 5323227"/>
              <a:gd name="connsiteY0" fmla="*/ 6179819 h 6194333"/>
              <a:gd name="connsiteX1" fmla="*/ 2448407 w 5323227"/>
              <a:gd name="connsiteY1" fmla="*/ 0 h 6194333"/>
              <a:gd name="connsiteX2" fmla="*/ 5323227 w 5323227"/>
              <a:gd name="connsiteY2" fmla="*/ 580572 h 6194333"/>
              <a:gd name="connsiteX3" fmla="*/ 1220192 w 5323227"/>
              <a:gd name="connsiteY3" fmla="*/ 6194333 h 6194333"/>
              <a:gd name="connsiteX4" fmla="*/ 0 w 5323227"/>
              <a:gd name="connsiteY4" fmla="*/ 6179819 h 6194333"/>
              <a:gd name="connsiteX0" fmla="*/ 0 w 5889285"/>
              <a:gd name="connsiteY0" fmla="*/ 6179819 h 6194333"/>
              <a:gd name="connsiteX1" fmla="*/ 2448407 w 5889285"/>
              <a:gd name="connsiteY1" fmla="*/ 0 h 6194333"/>
              <a:gd name="connsiteX2" fmla="*/ 5889285 w 5889285"/>
              <a:gd name="connsiteY2" fmla="*/ 580572 h 6194333"/>
              <a:gd name="connsiteX3" fmla="*/ 1220192 w 5889285"/>
              <a:gd name="connsiteY3" fmla="*/ 6194333 h 6194333"/>
              <a:gd name="connsiteX4" fmla="*/ 0 w 5889285"/>
              <a:gd name="connsiteY4" fmla="*/ 6179819 h 6194333"/>
              <a:gd name="connsiteX0" fmla="*/ 0 w 5889285"/>
              <a:gd name="connsiteY0" fmla="*/ 6192532 h 6194333"/>
              <a:gd name="connsiteX1" fmla="*/ 2448407 w 5889285"/>
              <a:gd name="connsiteY1" fmla="*/ 0 h 6194333"/>
              <a:gd name="connsiteX2" fmla="*/ 5889285 w 5889285"/>
              <a:gd name="connsiteY2" fmla="*/ 580572 h 6194333"/>
              <a:gd name="connsiteX3" fmla="*/ 1220192 w 5889285"/>
              <a:gd name="connsiteY3" fmla="*/ 6194333 h 6194333"/>
              <a:gd name="connsiteX4" fmla="*/ 0 w 5889285"/>
              <a:gd name="connsiteY4" fmla="*/ 6192532 h 6194333"/>
              <a:gd name="connsiteX0" fmla="*/ 0 w 5889285"/>
              <a:gd name="connsiteY0" fmla="*/ 6192532 h 6192532"/>
              <a:gd name="connsiteX1" fmla="*/ 2448407 w 5889285"/>
              <a:gd name="connsiteY1" fmla="*/ 0 h 6192532"/>
              <a:gd name="connsiteX2" fmla="*/ 5889285 w 5889285"/>
              <a:gd name="connsiteY2" fmla="*/ 580572 h 6192532"/>
              <a:gd name="connsiteX3" fmla="*/ 1220192 w 5889285"/>
              <a:gd name="connsiteY3" fmla="*/ 6187976 h 6192532"/>
              <a:gd name="connsiteX4" fmla="*/ 0 w 5889285"/>
              <a:gd name="connsiteY4" fmla="*/ 6192532 h 6192532"/>
              <a:gd name="connsiteX0" fmla="*/ 0 w 5889285"/>
              <a:gd name="connsiteY0" fmla="*/ 6192532 h 6192532"/>
              <a:gd name="connsiteX1" fmla="*/ 2448407 w 5889285"/>
              <a:gd name="connsiteY1" fmla="*/ 0 h 6192532"/>
              <a:gd name="connsiteX2" fmla="*/ 5889285 w 5889285"/>
              <a:gd name="connsiteY2" fmla="*/ 580572 h 6192532"/>
              <a:gd name="connsiteX3" fmla="*/ 1251942 w 5889285"/>
              <a:gd name="connsiteY3" fmla="*/ 6187976 h 6192532"/>
              <a:gd name="connsiteX4" fmla="*/ 0 w 5889285"/>
              <a:gd name="connsiteY4" fmla="*/ 6192532 h 6192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9285" h="6192532">
                <a:moveTo>
                  <a:pt x="0" y="6192532"/>
                </a:moveTo>
                <a:lnTo>
                  <a:pt x="2448407" y="0"/>
                </a:lnTo>
                <a:lnTo>
                  <a:pt x="5889285" y="580572"/>
                </a:lnTo>
                <a:lnTo>
                  <a:pt x="1251942" y="6187976"/>
                </a:lnTo>
                <a:lnTo>
                  <a:pt x="0" y="6192532"/>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36" name="平行四边形 4"/>
          <p:cNvSpPr/>
          <p:nvPr/>
        </p:nvSpPr>
        <p:spPr>
          <a:xfrm flipH="1">
            <a:off x="-4" y="0"/>
            <a:ext cx="6476407" cy="6858000"/>
          </a:xfrm>
          <a:custGeom>
            <a:avLst/>
            <a:gdLst>
              <a:gd name="connsiteX0" fmla="*/ 0 w 2304256"/>
              <a:gd name="connsiteY0" fmla="*/ 6165304 h 6165304"/>
              <a:gd name="connsiteX1" fmla="*/ 576064 w 2304256"/>
              <a:gd name="connsiteY1" fmla="*/ 0 h 6165304"/>
              <a:gd name="connsiteX2" fmla="*/ 2304256 w 2304256"/>
              <a:gd name="connsiteY2" fmla="*/ 0 h 6165304"/>
              <a:gd name="connsiteX3" fmla="*/ 1728192 w 2304256"/>
              <a:gd name="connsiteY3" fmla="*/ 6165304 h 6165304"/>
              <a:gd name="connsiteX4" fmla="*/ 0 w 2304256"/>
              <a:gd name="connsiteY4" fmla="*/ 6165304 h 6165304"/>
              <a:gd name="connsiteX0" fmla="*/ 0 w 5323227"/>
              <a:gd name="connsiteY0" fmla="*/ 6165304 h 6165304"/>
              <a:gd name="connsiteX1" fmla="*/ 576064 w 5323227"/>
              <a:gd name="connsiteY1" fmla="*/ 0 h 6165304"/>
              <a:gd name="connsiteX2" fmla="*/ 5323227 w 5323227"/>
              <a:gd name="connsiteY2" fmla="*/ 566057 h 6165304"/>
              <a:gd name="connsiteX3" fmla="*/ 1728192 w 5323227"/>
              <a:gd name="connsiteY3" fmla="*/ 6165304 h 6165304"/>
              <a:gd name="connsiteX4" fmla="*/ 0 w 5323227"/>
              <a:gd name="connsiteY4" fmla="*/ 6165304 h 6165304"/>
              <a:gd name="connsiteX0" fmla="*/ 0 w 5323227"/>
              <a:gd name="connsiteY0" fmla="*/ 6179819 h 6179819"/>
              <a:gd name="connsiteX1" fmla="*/ 2448407 w 5323227"/>
              <a:gd name="connsiteY1" fmla="*/ 0 h 6179819"/>
              <a:gd name="connsiteX2" fmla="*/ 5323227 w 5323227"/>
              <a:gd name="connsiteY2" fmla="*/ 580572 h 6179819"/>
              <a:gd name="connsiteX3" fmla="*/ 1728192 w 5323227"/>
              <a:gd name="connsiteY3" fmla="*/ 6179819 h 6179819"/>
              <a:gd name="connsiteX4" fmla="*/ 0 w 5323227"/>
              <a:gd name="connsiteY4" fmla="*/ 6179819 h 6179819"/>
              <a:gd name="connsiteX0" fmla="*/ 0 w 5323227"/>
              <a:gd name="connsiteY0" fmla="*/ 6179819 h 6194333"/>
              <a:gd name="connsiteX1" fmla="*/ 2448407 w 5323227"/>
              <a:gd name="connsiteY1" fmla="*/ 0 h 6194333"/>
              <a:gd name="connsiteX2" fmla="*/ 5323227 w 5323227"/>
              <a:gd name="connsiteY2" fmla="*/ 580572 h 6194333"/>
              <a:gd name="connsiteX3" fmla="*/ 1220192 w 5323227"/>
              <a:gd name="connsiteY3" fmla="*/ 6194333 h 6194333"/>
              <a:gd name="connsiteX4" fmla="*/ 0 w 5323227"/>
              <a:gd name="connsiteY4" fmla="*/ 6179819 h 6194333"/>
              <a:gd name="connsiteX0" fmla="*/ 0 w 5889285"/>
              <a:gd name="connsiteY0" fmla="*/ 6179819 h 6194333"/>
              <a:gd name="connsiteX1" fmla="*/ 2448407 w 5889285"/>
              <a:gd name="connsiteY1" fmla="*/ 0 h 6194333"/>
              <a:gd name="connsiteX2" fmla="*/ 5889285 w 5889285"/>
              <a:gd name="connsiteY2" fmla="*/ 580572 h 6194333"/>
              <a:gd name="connsiteX3" fmla="*/ 1220192 w 5889285"/>
              <a:gd name="connsiteY3" fmla="*/ 6194333 h 6194333"/>
              <a:gd name="connsiteX4" fmla="*/ 0 w 5889285"/>
              <a:gd name="connsiteY4" fmla="*/ 6179819 h 6194333"/>
              <a:gd name="connsiteX0" fmla="*/ 0 w 5889285"/>
              <a:gd name="connsiteY0" fmla="*/ 6192532 h 6194333"/>
              <a:gd name="connsiteX1" fmla="*/ 2448407 w 5889285"/>
              <a:gd name="connsiteY1" fmla="*/ 0 h 6194333"/>
              <a:gd name="connsiteX2" fmla="*/ 5889285 w 5889285"/>
              <a:gd name="connsiteY2" fmla="*/ 580572 h 6194333"/>
              <a:gd name="connsiteX3" fmla="*/ 1220192 w 5889285"/>
              <a:gd name="connsiteY3" fmla="*/ 6194333 h 6194333"/>
              <a:gd name="connsiteX4" fmla="*/ 0 w 5889285"/>
              <a:gd name="connsiteY4" fmla="*/ 6192532 h 6194333"/>
              <a:gd name="connsiteX0" fmla="*/ 0 w 5889285"/>
              <a:gd name="connsiteY0" fmla="*/ 6192532 h 6192532"/>
              <a:gd name="connsiteX1" fmla="*/ 2448407 w 5889285"/>
              <a:gd name="connsiteY1" fmla="*/ 0 h 6192532"/>
              <a:gd name="connsiteX2" fmla="*/ 5889285 w 5889285"/>
              <a:gd name="connsiteY2" fmla="*/ 580572 h 6192532"/>
              <a:gd name="connsiteX3" fmla="*/ 1220192 w 5889285"/>
              <a:gd name="connsiteY3" fmla="*/ 6187976 h 6192532"/>
              <a:gd name="connsiteX4" fmla="*/ 0 w 5889285"/>
              <a:gd name="connsiteY4" fmla="*/ 6192532 h 6192532"/>
              <a:gd name="connsiteX0" fmla="*/ 0 w 5889285"/>
              <a:gd name="connsiteY0" fmla="*/ 6192532 h 6192532"/>
              <a:gd name="connsiteX1" fmla="*/ 2448407 w 5889285"/>
              <a:gd name="connsiteY1" fmla="*/ 0 h 6192532"/>
              <a:gd name="connsiteX2" fmla="*/ 5889285 w 5889285"/>
              <a:gd name="connsiteY2" fmla="*/ 580572 h 6192532"/>
              <a:gd name="connsiteX3" fmla="*/ 1251942 w 5889285"/>
              <a:gd name="connsiteY3" fmla="*/ 6187976 h 6192532"/>
              <a:gd name="connsiteX4" fmla="*/ 0 w 5889285"/>
              <a:gd name="connsiteY4" fmla="*/ 6192532 h 6192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9285" h="6192532">
                <a:moveTo>
                  <a:pt x="0" y="6192532"/>
                </a:moveTo>
                <a:lnTo>
                  <a:pt x="2448407" y="0"/>
                </a:lnTo>
                <a:lnTo>
                  <a:pt x="5889285" y="580572"/>
                </a:lnTo>
                <a:lnTo>
                  <a:pt x="1251942" y="6187976"/>
                </a:lnTo>
                <a:lnTo>
                  <a:pt x="0" y="6192532"/>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4" name="文本框 3"/>
          <p:cNvSpPr txBox="1"/>
          <p:nvPr/>
        </p:nvSpPr>
        <p:spPr>
          <a:xfrm>
            <a:off x="-7865" y="4873905"/>
            <a:ext cx="9151863" cy="415498"/>
          </a:xfrm>
          <a:prstGeom prst="rect">
            <a:avLst/>
          </a:prstGeom>
          <a:noFill/>
        </p:spPr>
        <p:txBody>
          <a:bodyPr wrap="square" rtlCol="0">
            <a:spAutoFit/>
          </a:bodyPr>
          <a:lstStyle/>
          <a:p>
            <a:pPr algn="ctr"/>
            <a:r>
              <a:rPr lang="zh-CN" altLang="en-US" sz="2100" b="0" i="1" dirty="0">
                <a:solidFill>
                  <a:schemeClr val="bg1"/>
                </a:solidFill>
                <a:latin typeface="微软雅黑" panose="020B0503020204020204" pitchFamily="34" charset="-122"/>
                <a:ea typeface="微软雅黑" panose="020B0503020204020204" pitchFamily="34" charset="-122"/>
              </a:rPr>
              <a:t>吴沂楠</a:t>
            </a:r>
            <a:endParaRPr lang="en-US" altLang="zh-CN" sz="2100" b="0" i="1"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147182" y="5289403"/>
            <a:ext cx="2857500" cy="715581"/>
          </a:xfrm>
          <a:prstGeom prst="rect">
            <a:avLst/>
          </a:prstGeom>
          <a:noFill/>
        </p:spPr>
        <p:txBody>
          <a:bodyPr wrap="square" rtlCol="0">
            <a:spAutoFit/>
          </a:bodyPr>
          <a:lstStyle/>
          <a:p>
            <a:pPr algn="ctr">
              <a:lnSpc>
                <a:spcPct val="150000"/>
              </a:lnSpc>
            </a:pPr>
            <a:r>
              <a:rPr lang="en-US" altLang="zh-CN" sz="1350" b="0" i="1" dirty="0" smtClean="0">
                <a:solidFill>
                  <a:schemeClr val="bg1"/>
                </a:solidFill>
                <a:latin typeface="微软雅黑" panose="020B0503020204020204" pitchFamily="34" charset="-122"/>
                <a:ea typeface="微软雅黑" panose="020B0503020204020204" pitchFamily="34" charset="-122"/>
              </a:rPr>
              <a:t>WeChat: wuyinan0126</a:t>
            </a:r>
            <a:endParaRPr lang="en-US" altLang="zh-CN" sz="1350" b="0" i="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en-US" altLang="zh-CN" sz="1350" b="0" i="1" dirty="0">
                <a:solidFill>
                  <a:schemeClr val="bg1"/>
                </a:solidFill>
                <a:latin typeface="微软雅黑" panose="020B0503020204020204" pitchFamily="34" charset="-122"/>
                <a:ea typeface="微软雅黑" panose="020B0503020204020204" pitchFamily="34" charset="-122"/>
              </a:rPr>
              <a:t>Email: wuyinan0126@gmail.com</a:t>
            </a:r>
          </a:p>
        </p:txBody>
      </p:sp>
    </p:spTree>
    <p:extLst>
      <p:ext uri="{BB962C8B-B14F-4D97-AF65-F5344CB8AC3E}">
        <p14:creationId xmlns:p14="http://schemas.microsoft.com/office/powerpoint/2010/main" val="14755250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灯片编号占位符 4"/>
          <p:cNvSpPr>
            <a:spLocks noGrp="1"/>
          </p:cNvSpPr>
          <p:nvPr>
            <p:ph type="sldNum" sz="quarter" idx="10"/>
          </p:nvPr>
        </p:nvSpPr>
        <p:spPr/>
        <p:txBody>
          <a:bodyPr/>
          <a:lstStyle/>
          <a:p>
            <a:fld id="{3E360470-9D2D-47BA-B24B-E9F4CCE27184}" type="slidenum">
              <a:rPr lang="en-US" altLang="zh-CN"/>
              <a:pPr/>
              <a:t>10</a:t>
            </a:fld>
            <a:endParaRPr lang="en-US" altLang="zh-CN"/>
          </a:p>
        </p:txBody>
      </p:sp>
      <p:sp>
        <p:nvSpPr>
          <p:cNvPr id="56322" name="Rectangle 2"/>
          <p:cNvSpPr>
            <a:spLocks noGrp="1" noChangeArrowheads="1"/>
          </p:cNvSpPr>
          <p:nvPr>
            <p:ph type="title"/>
          </p:nvPr>
        </p:nvSpPr>
        <p:spPr>
          <a:xfrm>
            <a:off x="684213" y="188913"/>
            <a:ext cx="8229600" cy="79216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zh-CN" altLang="en-US">
                <a:cs typeface="Times New Roman" panose="02020603050405020304" pitchFamily="18" charset="0"/>
              </a:rPr>
              <a:t>方法</a:t>
            </a:r>
          </a:p>
        </p:txBody>
      </p:sp>
      <p:grpSp>
        <p:nvGrpSpPr>
          <p:cNvPr id="56342" name="Group 22"/>
          <p:cNvGrpSpPr>
            <a:grpSpLocks/>
          </p:cNvGrpSpPr>
          <p:nvPr/>
        </p:nvGrpSpPr>
        <p:grpSpPr bwMode="auto">
          <a:xfrm>
            <a:off x="3059113" y="1341438"/>
            <a:ext cx="3024187" cy="649287"/>
            <a:chOff x="4150" y="1117"/>
            <a:chExt cx="1270" cy="409"/>
          </a:xfrm>
        </p:grpSpPr>
        <p:sp>
          <p:nvSpPr>
            <p:cNvPr id="56343" name="Rectangle 23"/>
            <p:cNvSpPr>
              <a:spLocks noChangeArrowheads="1"/>
            </p:cNvSpPr>
            <p:nvPr/>
          </p:nvSpPr>
          <p:spPr bwMode="auto">
            <a:xfrm>
              <a:off x="4150" y="1117"/>
              <a:ext cx="1270" cy="409"/>
            </a:xfrm>
            <a:prstGeom prst="rect">
              <a:avLst/>
            </a:prstGeom>
            <a:gradFill rotWithShape="1">
              <a:gsLst>
                <a:gs pos="0">
                  <a:srgbClr val="6699FF"/>
                </a:gs>
                <a:gs pos="100000">
                  <a:schemeClr val="accent2"/>
                </a:gs>
              </a:gsLst>
              <a:path path="rect">
                <a:fillToRect l="100000" b="100000"/>
              </a:path>
            </a:gradFill>
            <a:ln w="9525" algn="ctr">
              <a:solidFill>
                <a:schemeClr val="tx1"/>
              </a:solidFill>
              <a:miter lim="800000"/>
              <a:headEnd/>
              <a:tailEnd/>
            </a:ln>
            <a:effectLst>
              <a:prstShdw prst="shdw13" dist="109250" dir="19467739">
                <a:schemeClr val="bg2">
                  <a:alpha val="50000"/>
                </a:schemeClr>
              </a:prstShdw>
            </a:effectLst>
          </p:spPr>
          <p:txBody>
            <a:bodyPr anchor="ctr"/>
            <a:lstStyle/>
            <a:p>
              <a:endParaRPr lang="zh-CN" altLang="en-US"/>
            </a:p>
          </p:txBody>
        </p:sp>
        <p:sp>
          <p:nvSpPr>
            <p:cNvPr id="56344" name="Text Box 24"/>
            <p:cNvSpPr txBox="1">
              <a:spLocks noChangeArrowheads="1"/>
            </p:cNvSpPr>
            <p:nvPr/>
          </p:nvSpPr>
          <p:spPr bwMode="auto">
            <a:xfrm>
              <a:off x="4377" y="1169"/>
              <a:ext cx="862" cy="300"/>
            </a:xfrm>
            <a:prstGeom prst="rect">
              <a:avLst/>
            </a:prstGeom>
            <a:noFill/>
            <a:ln>
              <a:noFill/>
            </a:ln>
            <a:effectLst>
              <a:outerShdw dist="40161" dir="1106097"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2800" b="1">
                  <a:solidFill>
                    <a:schemeClr val="bg1"/>
                  </a:solidFill>
                  <a:latin typeface="Courier New" panose="02070309020205020404" pitchFamily="49" charset="0"/>
                  <a:ea typeface="黑体" panose="02010609060101010101" pitchFamily="49" charset="-122"/>
                </a:rPr>
                <a:t>方法</a:t>
              </a:r>
              <a:endParaRPr lang="zh-CN" altLang="en-US" sz="2800" b="1">
                <a:solidFill>
                  <a:schemeClr val="bg1"/>
                </a:solidFill>
                <a:ea typeface="黑体" panose="02010609060101010101" pitchFamily="49" charset="-122"/>
              </a:endParaRPr>
            </a:p>
          </p:txBody>
        </p:sp>
      </p:grpSp>
      <p:grpSp>
        <p:nvGrpSpPr>
          <p:cNvPr id="56345" name="Group 25"/>
          <p:cNvGrpSpPr>
            <a:grpSpLocks/>
          </p:cNvGrpSpPr>
          <p:nvPr/>
        </p:nvGrpSpPr>
        <p:grpSpPr bwMode="auto">
          <a:xfrm>
            <a:off x="827088" y="2781300"/>
            <a:ext cx="3024187" cy="935038"/>
            <a:chOff x="385" y="2069"/>
            <a:chExt cx="1452" cy="499"/>
          </a:xfrm>
        </p:grpSpPr>
        <p:sp>
          <p:nvSpPr>
            <p:cNvPr id="56346" name="Rectangle 26"/>
            <p:cNvSpPr>
              <a:spLocks noChangeArrowheads="1"/>
            </p:cNvSpPr>
            <p:nvPr/>
          </p:nvSpPr>
          <p:spPr bwMode="auto">
            <a:xfrm>
              <a:off x="385" y="2069"/>
              <a:ext cx="1452" cy="499"/>
            </a:xfrm>
            <a:prstGeom prst="rect">
              <a:avLst/>
            </a:prstGeom>
            <a:gradFill rotWithShape="1">
              <a:gsLst>
                <a:gs pos="0">
                  <a:srgbClr val="99CCFF"/>
                </a:gs>
                <a:gs pos="100000">
                  <a:srgbClr val="FFFFFF"/>
                </a:gs>
              </a:gsLst>
              <a:lin ang="5400000" scaled="1"/>
            </a:gradFill>
            <a:ln w="12700">
              <a:solidFill>
                <a:schemeClr val="tx1"/>
              </a:solidFill>
              <a:miter lim="800000"/>
              <a:headEnd/>
              <a:tailEnd/>
            </a:ln>
            <a:effectLst>
              <a:outerShdw dist="81320" dir="3080412" algn="ctr" rotWithShape="0">
                <a:srgbClr val="808080">
                  <a:alpha val="50000"/>
                </a:srgbClr>
              </a:outerShdw>
            </a:effectLst>
          </p:spPr>
          <p:txBody>
            <a:bodyPr wrap="none" anchor="ctr"/>
            <a:lstStyle/>
            <a:p>
              <a:endParaRPr lang="zh-CN" altLang="en-US"/>
            </a:p>
          </p:txBody>
        </p:sp>
        <p:sp>
          <p:nvSpPr>
            <p:cNvPr id="56347" name="Text Box 27"/>
            <p:cNvSpPr txBox="1">
              <a:spLocks noChangeArrowheads="1"/>
            </p:cNvSpPr>
            <p:nvPr/>
          </p:nvSpPr>
          <p:spPr bwMode="auto">
            <a:xfrm>
              <a:off x="476" y="2160"/>
              <a:ext cx="1270"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zh-CN" altLang="en-US"/>
                <a:t>操作的实际实现</a:t>
              </a:r>
            </a:p>
          </p:txBody>
        </p:sp>
      </p:grpSp>
      <p:grpSp>
        <p:nvGrpSpPr>
          <p:cNvPr id="56351" name="Group 31"/>
          <p:cNvGrpSpPr>
            <a:grpSpLocks/>
          </p:cNvGrpSpPr>
          <p:nvPr/>
        </p:nvGrpSpPr>
        <p:grpSpPr bwMode="auto">
          <a:xfrm>
            <a:off x="827088" y="4005263"/>
            <a:ext cx="3024187" cy="935037"/>
            <a:chOff x="385" y="3243"/>
            <a:chExt cx="1905" cy="586"/>
          </a:xfrm>
        </p:grpSpPr>
        <p:sp>
          <p:nvSpPr>
            <p:cNvPr id="56349" name="Rectangle 29"/>
            <p:cNvSpPr>
              <a:spLocks noChangeArrowheads="1"/>
            </p:cNvSpPr>
            <p:nvPr/>
          </p:nvSpPr>
          <p:spPr bwMode="auto">
            <a:xfrm>
              <a:off x="385" y="3243"/>
              <a:ext cx="1905" cy="586"/>
            </a:xfrm>
            <a:prstGeom prst="rect">
              <a:avLst/>
            </a:prstGeom>
            <a:gradFill rotWithShape="1">
              <a:gsLst>
                <a:gs pos="0">
                  <a:srgbClr val="99CCFF"/>
                </a:gs>
                <a:gs pos="100000">
                  <a:srgbClr val="FFFFFF"/>
                </a:gs>
              </a:gsLst>
              <a:lin ang="5400000" scaled="1"/>
            </a:gradFill>
            <a:ln w="12700">
              <a:solidFill>
                <a:schemeClr val="tx1"/>
              </a:solidFill>
              <a:miter lim="800000"/>
              <a:headEnd/>
              <a:tailEnd/>
            </a:ln>
            <a:effectLst>
              <a:outerShdw dist="81320" dir="3080412" algn="ctr" rotWithShape="0">
                <a:srgbClr val="808080">
                  <a:alpha val="50000"/>
                </a:srgbClr>
              </a:outerShdw>
            </a:effectLst>
          </p:spPr>
          <p:txBody>
            <a:bodyPr wrap="none" anchor="ctr"/>
            <a:lstStyle/>
            <a:p>
              <a:endParaRPr lang="zh-CN" altLang="en-US"/>
            </a:p>
          </p:txBody>
        </p:sp>
        <p:sp>
          <p:nvSpPr>
            <p:cNvPr id="56350" name="Text Box 30"/>
            <p:cNvSpPr txBox="1">
              <a:spLocks noChangeArrowheads="1"/>
            </p:cNvSpPr>
            <p:nvPr/>
          </p:nvSpPr>
          <p:spPr bwMode="auto">
            <a:xfrm>
              <a:off x="504" y="3249"/>
              <a:ext cx="1667" cy="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zh-CN" altLang="en-US"/>
                <a:t>如何执行所请求的操作的规范</a:t>
              </a:r>
            </a:p>
          </p:txBody>
        </p:sp>
      </p:grpSp>
      <p:grpSp>
        <p:nvGrpSpPr>
          <p:cNvPr id="56352" name="Group 32"/>
          <p:cNvGrpSpPr>
            <a:grpSpLocks/>
          </p:cNvGrpSpPr>
          <p:nvPr/>
        </p:nvGrpSpPr>
        <p:grpSpPr bwMode="auto">
          <a:xfrm>
            <a:off x="4787900" y="2781300"/>
            <a:ext cx="3024188" cy="935038"/>
            <a:chOff x="385" y="3243"/>
            <a:chExt cx="1905" cy="586"/>
          </a:xfrm>
        </p:grpSpPr>
        <p:sp>
          <p:nvSpPr>
            <p:cNvPr id="56353" name="Rectangle 33"/>
            <p:cNvSpPr>
              <a:spLocks noChangeArrowheads="1"/>
            </p:cNvSpPr>
            <p:nvPr/>
          </p:nvSpPr>
          <p:spPr bwMode="auto">
            <a:xfrm>
              <a:off x="385" y="3243"/>
              <a:ext cx="1905" cy="586"/>
            </a:xfrm>
            <a:prstGeom prst="rect">
              <a:avLst/>
            </a:prstGeom>
            <a:gradFill rotWithShape="1">
              <a:gsLst>
                <a:gs pos="0">
                  <a:srgbClr val="99CCFF"/>
                </a:gs>
                <a:gs pos="100000">
                  <a:srgbClr val="FFFFFF"/>
                </a:gs>
              </a:gsLst>
              <a:lin ang="5400000" scaled="1"/>
            </a:gradFill>
            <a:ln w="12700">
              <a:solidFill>
                <a:schemeClr val="tx1"/>
              </a:solidFill>
              <a:miter lim="800000"/>
              <a:headEnd/>
              <a:tailEnd/>
            </a:ln>
            <a:effectLst>
              <a:outerShdw dist="81320" dir="3080412" algn="ctr" rotWithShape="0">
                <a:srgbClr val="808080">
                  <a:alpha val="50000"/>
                </a:srgbClr>
              </a:outerShdw>
            </a:effectLst>
          </p:spPr>
          <p:txBody>
            <a:bodyPr wrap="none" anchor="ctr"/>
            <a:lstStyle/>
            <a:p>
              <a:endParaRPr lang="zh-CN" altLang="en-US"/>
            </a:p>
          </p:txBody>
        </p:sp>
        <p:sp>
          <p:nvSpPr>
            <p:cNvPr id="56354" name="Text Box 34"/>
            <p:cNvSpPr txBox="1">
              <a:spLocks noChangeArrowheads="1"/>
            </p:cNvSpPr>
            <p:nvPr/>
          </p:nvSpPr>
          <p:spPr bwMode="auto">
            <a:xfrm>
              <a:off x="504" y="3249"/>
              <a:ext cx="1667" cy="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zh-CN" altLang="en-US"/>
                <a:t>方法指定操作对象数据的方式</a:t>
              </a:r>
            </a:p>
          </p:txBody>
        </p:sp>
      </p:grpSp>
      <p:grpSp>
        <p:nvGrpSpPr>
          <p:cNvPr id="56355" name="Group 35"/>
          <p:cNvGrpSpPr>
            <a:grpSpLocks/>
          </p:cNvGrpSpPr>
          <p:nvPr/>
        </p:nvGrpSpPr>
        <p:grpSpPr bwMode="auto">
          <a:xfrm>
            <a:off x="4787900" y="4016375"/>
            <a:ext cx="3024188" cy="935038"/>
            <a:chOff x="385" y="3243"/>
            <a:chExt cx="1905" cy="586"/>
          </a:xfrm>
        </p:grpSpPr>
        <p:sp>
          <p:nvSpPr>
            <p:cNvPr id="56356" name="Rectangle 36"/>
            <p:cNvSpPr>
              <a:spLocks noChangeArrowheads="1"/>
            </p:cNvSpPr>
            <p:nvPr/>
          </p:nvSpPr>
          <p:spPr bwMode="auto">
            <a:xfrm>
              <a:off x="385" y="3243"/>
              <a:ext cx="1905" cy="586"/>
            </a:xfrm>
            <a:prstGeom prst="rect">
              <a:avLst/>
            </a:prstGeom>
            <a:gradFill rotWithShape="1">
              <a:gsLst>
                <a:gs pos="0">
                  <a:srgbClr val="99CCFF"/>
                </a:gs>
                <a:gs pos="100000">
                  <a:srgbClr val="FFFFFF"/>
                </a:gs>
              </a:gsLst>
              <a:lin ang="5400000" scaled="1"/>
            </a:gradFill>
            <a:ln w="12700">
              <a:solidFill>
                <a:schemeClr val="tx1"/>
              </a:solidFill>
              <a:miter lim="800000"/>
              <a:headEnd/>
              <a:tailEnd/>
            </a:ln>
            <a:effectLst>
              <a:outerShdw dist="81320" dir="3080412" algn="ctr" rotWithShape="0">
                <a:srgbClr val="808080">
                  <a:alpha val="50000"/>
                </a:srgbClr>
              </a:outerShdw>
            </a:effectLst>
          </p:spPr>
          <p:txBody>
            <a:bodyPr wrap="none" anchor="ctr"/>
            <a:lstStyle/>
            <a:p>
              <a:endParaRPr lang="zh-CN" altLang="en-US"/>
            </a:p>
          </p:txBody>
        </p:sp>
        <p:sp>
          <p:nvSpPr>
            <p:cNvPr id="56357" name="Text Box 37"/>
            <p:cNvSpPr txBox="1">
              <a:spLocks noChangeArrowheads="1"/>
            </p:cNvSpPr>
            <p:nvPr/>
          </p:nvSpPr>
          <p:spPr bwMode="auto">
            <a:xfrm>
              <a:off x="504" y="3249"/>
              <a:ext cx="1667" cy="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zh-CN" altLang="en-GB"/>
                <a:t>在得到操作请求时指定如何做的算法</a:t>
              </a:r>
              <a:endParaRPr lang="zh-CN" altLang="en-US"/>
            </a:p>
          </p:txBody>
        </p:sp>
      </p:grpSp>
      <p:sp>
        <p:nvSpPr>
          <p:cNvPr id="56340" name="AutoShape 20"/>
          <p:cNvSpPr>
            <a:spLocks noChangeArrowheads="1"/>
          </p:cNvSpPr>
          <p:nvPr/>
        </p:nvSpPr>
        <p:spPr bwMode="auto">
          <a:xfrm>
            <a:off x="969963" y="3214688"/>
            <a:ext cx="7058025" cy="574675"/>
          </a:xfrm>
          <a:prstGeom prst="roundRect">
            <a:avLst>
              <a:gd name="adj" fmla="val 16667"/>
            </a:avLst>
          </a:prstGeom>
          <a:gradFill rotWithShape="1">
            <a:gsLst>
              <a:gs pos="0">
                <a:srgbClr val="FFCC00"/>
              </a:gs>
              <a:gs pos="100000">
                <a:srgbClr val="FFFFFF"/>
              </a:gs>
            </a:gsLst>
            <a:path path="rect">
              <a:fillToRect r="100000" b="100000"/>
            </a:path>
          </a:gradFill>
          <a:ln w="6350" algn="ctr">
            <a:solidFill>
              <a:srgbClr val="808000"/>
            </a:solidFill>
            <a:round/>
            <a:headEnd/>
            <a:tailEnd/>
          </a:ln>
          <a:effectLst>
            <a:outerShdw dist="63500" dir="2212194" algn="ctr" rotWithShape="0">
              <a:schemeClr val="bg2">
                <a:alpha val="50000"/>
              </a:schemeClr>
            </a:outerShdw>
          </a:effectLst>
        </p:spPr>
        <p:txBody>
          <a:bodyPr anchor="ct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00000"/>
              </a:lnSpc>
              <a:spcBef>
                <a:spcPct val="20000"/>
              </a:spcBef>
            </a:pPr>
            <a:r>
              <a:rPr lang="en-GB" altLang="zh-CN" b="1">
                <a:solidFill>
                  <a:srgbClr val="FF0000"/>
                </a:solidFill>
                <a:ea typeface="黑体" panose="02010609060101010101" pitchFamily="49" charset="-122"/>
              </a:rPr>
              <a:t>“</a:t>
            </a:r>
            <a:r>
              <a:rPr lang="zh-CN" altLang="en-GB" b="1">
                <a:solidFill>
                  <a:srgbClr val="FF0000"/>
                </a:solidFill>
                <a:latin typeface="Courier New" panose="02070309020205020404" pitchFamily="49" charset="0"/>
                <a:ea typeface="黑体" panose="02010609060101010101" pitchFamily="49" charset="-122"/>
              </a:rPr>
              <a:t>对象执行的操作称为方法。</a:t>
            </a:r>
            <a:r>
              <a:rPr lang="zh-CN" altLang="en-GB" b="1">
                <a:solidFill>
                  <a:srgbClr val="FF0000"/>
                </a:solidFill>
                <a:ea typeface="黑体" panose="02010609060101010101" pitchFamily="49" charset="-122"/>
              </a:rPr>
              <a:t>”</a:t>
            </a:r>
            <a:endParaRPr lang="zh-CN" altLang="en-US" b="1">
              <a:solidFill>
                <a:srgbClr val="FF0000"/>
              </a:solidFill>
              <a:latin typeface="Courier New" panose="02070309020205020404" pitchFamily="49"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6340"/>
                                        </p:tgtEl>
                                        <p:attrNameLst>
                                          <p:attrName>style.visibility</p:attrName>
                                        </p:attrNameLst>
                                      </p:cBhvr>
                                      <p:to>
                                        <p:strVal val="visible"/>
                                      </p:to>
                                    </p:set>
                                    <p:anim calcmode="lin" valueType="num">
                                      <p:cBhvr>
                                        <p:cTn id="7" dur="500" fill="hold"/>
                                        <p:tgtEl>
                                          <p:spTgt spid="56340"/>
                                        </p:tgtEl>
                                        <p:attrNameLst>
                                          <p:attrName>ppt_w</p:attrName>
                                        </p:attrNameLst>
                                      </p:cBhvr>
                                      <p:tavLst>
                                        <p:tav tm="0">
                                          <p:val>
                                            <p:fltVal val="0"/>
                                          </p:val>
                                        </p:tav>
                                        <p:tav tm="100000">
                                          <p:val>
                                            <p:strVal val="#ppt_w"/>
                                          </p:val>
                                        </p:tav>
                                      </p:tavLst>
                                    </p:anim>
                                    <p:anim calcmode="lin" valueType="num">
                                      <p:cBhvr>
                                        <p:cTn id="8" dur="500" fill="hold"/>
                                        <p:tgtEl>
                                          <p:spTgt spid="56340"/>
                                        </p:tgtEl>
                                        <p:attrNameLst>
                                          <p:attrName>ppt_h</p:attrName>
                                        </p:attrNameLst>
                                      </p:cBhvr>
                                      <p:tavLst>
                                        <p:tav tm="0">
                                          <p:val>
                                            <p:fltVal val="0"/>
                                          </p:val>
                                        </p:tav>
                                        <p:tav tm="100000">
                                          <p:val>
                                            <p:strVal val="#ppt_h"/>
                                          </p:val>
                                        </p:tav>
                                      </p:tavLst>
                                    </p:anim>
                                    <p:animEffect transition="in" filter="fade">
                                      <p:cBhvr>
                                        <p:cTn id="9" dur="500"/>
                                        <p:tgtEl>
                                          <p:spTgt spid="5634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mph" presetSubtype="0" grpId="1" nodeType="clickEffect">
                                  <p:stCondLst>
                                    <p:cond delay="0"/>
                                  </p:stCondLst>
                                  <p:childTnLst>
                                    <p:set>
                                      <p:cBhvr rctx="PPT">
                                        <p:cTn id="13" dur="indefinite"/>
                                        <p:tgtEl>
                                          <p:spTgt spid="56340"/>
                                        </p:tgtEl>
                                        <p:attrNameLst>
                                          <p:attrName>style.opacity</p:attrName>
                                        </p:attrNameLst>
                                      </p:cBhvr>
                                      <p:to>
                                        <p:strVal val="0.1"/>
                                      </p:to>
                                    </p:set>
                                    <p:animEffect filter="image" prLst="opacity: 0.1">
                                      <p:cBhvr rctx="IE">
                                        <p:cTn id="14" dur="indefinite"/>
                                        <p:tgtEl>
                                          <p:spTgt spid="56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40" grpId="0" animBg="1"/>
      <p:bldP spid="56340" grpId="1"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灯片编号占位符 4"/>
          <p:cNvSpPr>
            <a:spLocks noGrp="1"/>
          </p:cNvSpPr>
          <p:nvPr>
            <p:ph type="sldNum" sz="quarter" idx="10"/>
          </p:nvPr>
        </p:nvSpPr>
        <p:spPr/>
        <p:txBody>
          <a:bodyPr/>
          <a:lstStyle/>
          <a:p>
            <a:fld id="{168651D0-A641-4144-B767-9BC45B95DED3}" type="slidenum">
              <a:rPr lang="en-US" altLang="zh-CN"/>
              <a:pPr/>
              <a:t>11</a:t>
            </a:fld>
            <a:endParaRPr lang="en-US" altLang="zh-CN"/>
          </a:p>
        </p:txBody>
      </p:sp>
      <p:sp>
        <p:nvSpPr>
          <p:cNvPr id="60418" name="Rectangle 2"/>
          <p:cNvSpPr>
            <a:spLocks noGrp="1" noChangeArrowheads="1"/>
          </p:cNvSpPr>
          <p:nvPr>
            <p:ph type="title"/>
          </p:nvPr>
        </p:nvSpPr>
        <p:spPr>
          <a:xfrm>
            <a:off x="806450" y="188913"/>
            <a:ext cx="8229600" cy="792162"/>
          </a:xfrm>
        </p:spPr>
        <p:txBody>
          <a:bodyPr/>
          <a:lstStyle/>
          <a:p>
            <a:r>
              <a:rPr lang="zh-CN" altLang="en-US">
                <a:cs typeface="Times New Roman" panose="02020603050405020304" pitchFamily="18" charset="0"/>
              </a:rPr>
              <a:t>类和对象的区别</a:t>
            </a:r>
          </a:p>
        </p:txBody>
      </p:sp>
      <p:sp>
        <p:nvSpPr>
          <p:cNvPr id="60432" name="AutoShape 16"/>
          <p:cNvSpPr>
            <a:spLocks noChangeArrowheads="1"/>
          </p:cNvSpPr>
          <p:nvPr/>
        </p:nvSpPr>
        <p:spPr bwMode="auto">
          <a:xfrm>
            <a:off x="611188" y="2919413"/>
            <a:ext cx="2541587" cy="1473200"/>
          </a:xfrm>
          <a:prstGeom prst="flowChartProcess">
            <a:avLst/>
          </a:prstGeom>
          <a:solidFill>
            <a:srgbClr val="FFFFCC"/>
          </a:solidFill>
          <a:ln w="9525" algn="ctr">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
              </a:spcBef>
            </a:pPr>
            <a:r>
              <a:rPr lang="en-US" altLang="zh-CN">
                <a:ea typeface="黑体" panose="02010609060101010101" pitchFamily="49" charset="-122"/>
              </a:rPr>
              <a:t>  </a:t>
            </a:r>
            <a:r>
              <a:rPr lang="zh-CN" altLang="en-US">
                <a:ea typeface="黑体" panose="02010609060101010101" pitchFamily="49" charset="-122"/>
              </a:rPr>
              <a:t>类是概念模型，</a:t>
            </a:r>
          </a:p>
          <a:p>
            <a:pPr>
              <a:spcBef>
                <a:spcPct val="5000"/>
              </a:spcBef>
            </a:pPr>
            <a:r>
              <a:rPr lang="zh-CN" altLang="en-US">
                <a:ea typeface="黑体" panose="02010609060101010101" pitchFamily="49" charset="-122"/>
              </a:rPr>
              <a:t>  定义对象的所</a:t>
            </a:r>
          </a:p>
          <a:p>
            <a:pPr>
              <a:spcBef>
                <a:spcPct val="5000"/>
              </a:spcBef>
            </a:pPr>
            <a:r>
              <a:rPr lang="zh-CN" altLang="en-US">
                <a:ea typeface="黑体" panose="02010609060101010101" pitchFamily="49" charset="-122"/>
              </a:rPr>
              <a:t>  有特性和所需</a:t>
            </a:r>
          </a:p>
          <a:p>
            <a:pPr>
              <a:spcBef>
                <a:spcPct val="5000"/>
              </a:spcBef>
            </a:pPr>
            <a:r>
              <a:rPr lang="zh-CN" altLang="en-US">
                <a:ea typeface="黑体" panose="02010609060101010101" pitchFamily="49" charset="-122"/>
              </a:rPr>
              <a:t>  的操作</a:t>
            </a:r>
          </a:p>
        </p:txBody>
      </p:sp>
      <p:sp>
        <p:nvSpPr>
          <p:cNvPr id="60433" name="AutoShape 17"/>
          <p:cNvSpPr>
            <a:spLocks noChangeArrowheads="1"/>
          </p:cNvSpPr>
          <p:nvPr/>
        </p:nvSpPr>
        <p:spPr bwMode="auto">
          <a:xfrm>
            <a:off x="6396038" y="3302000"/>
            <a:ext cx="2654300" cy="774700"/>
          </a:xfrm>
          <a:prstGeom prst="flowChartProcess">
            <a:avLst/>
          </a:prstGeom>
          <a:solidFill>
            <a:srgbClr val="FFFFCC"/>
          </a:solidFill>
          <a:ln w="9525" algn="ctr">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a:ea typeface="黑体" panose="02010609060101010101" pitchFamily="49" charset="-122"/>
              </a:rPr>
              <a:t>对象是真实的模型</a:t>
            </a:r>
          </a:p>
        </p:txBody>
      </p:sp>
      <p:grpSp>
        <p:nvGrpSpPr>
          <p:cNvPr id="60439" name="Group 23"/>
          <p:cNvGrpSpPr>
            <a:grpSpLocks/>
          </p:cNvGrpSpPr>
          <p:nvPr/>
        </p:nvGrpSpPr>
        <p:grpSpPr bwMode="auto">
          <a:xfrm>
            <a:off x="3276600" y="1266825"/>
            <a:ext cx="3024188" cy="649288"/>
            <a:chOff x="4150" y="1117"/>
            <a:chExt cx="1270" cy="409"/>
          </a:xfrm>
        </p:grpSpPr>
        <p:sp>
          <p:nvSpPr>
            <p:cNvPr id="60440" name="Rectangle 24"/>
            <p:cNvSpPr>
              <a:spLocks noChangeArrowheads="1"/>
            </p:cNvSpPr>
            <p:nvPr/>
          </p:nvSpPr>
          <p:spPr bwMode="auto">
            <a:xfrm>
              <a:off x="4150" y="1117"/>
              <a:ext cx="1270" cy="409"/>
            </a:xfrm>
            <a:prstGeom prst="rect">
              <a:avLst/>
            </a:prstGeom>
            <a:gradFill rotWithShape="1">
              <a:gsLst>
                <a:gs pos="0">
                  <a:srgbClr val="6699FF"/>
                </a:gs>
                <a:gs pos="100000">
                  <a:schemeClr val="accent2"/>
                </a:gs>
              </a:gsLst>
              <a:path path="rect">
                <a:fillToRect l="100000" b="100000"/>
              </a:path>
            </a:gradFill>
            <a:ln w="9525" algn="ctr">
              <a:solidFill>
                <a:schemeClr val="tx1"/>
              </a:solidFill>
              <a:miter lim="800000"/>
              <a:headEnd/>
              <a:tailEnd/>
            </a:ln>
            <a:effectLst>
              <a:prstShdw prst="shdw13" dist="88900" dir="16200000">
                <a:schemeClr val="bg2">
                  <a:alpha val="50000"/>
                </a:schemeClr>
              </a:prstShdw>
            </a:effectLst>
          </p:spPr>
          <p:txBody>
            <a:bodyPr anchor="ctr"/>
            <a:lstStyle/>
            <a:p>
              <a:endParaRPr lang="zh-CN" altLang="en-US"/>
            </a:p>
          </p:txBody>
        </p:sp>
        <p:sp>
          <p:nvSpPr>
            <p:cNvPr id="60441" name="Text Box 25"/>
            <p:cNvSpPr txBox="1">
              <a:spLocks noChangeArrowheads="1"/>
            </p:cNvSpPr>
            <p:nvPr/>
          </p:nvSpPr>
          <p:spPr bwMode="auto">
            <a:xfrm>
              <a:off x="4377" y="1169"/>
              <a:ext cx="862" cy="300"/>
            </a:xfrm>
            <a:prstGeom prst="rect">
              <a:avLst/>
            </a:prstGeom>
            <a:noFill/>
            <a:ln>
              <a:noFill/>
            </a:ln>
            <a:effectLst>
              <a:outerShdw dist="40161" dir="1106097"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2800">
                  <a:solidFill>
                    <a:schemeClr val="bg1"/>
                  </a:solidFill>
                  <a:latin typeface="Courier New" panose="02070309020205020404" pitchFamily="49" charset="0"/>
                  <a:ea typeface="黑体" panose="02010609060101010101" pitchFamily="49" charset="-122"/>
                </a:rPr>
                <a:t>类和对象</a:t>
              </a:r>
            </a:p>
          </p:txBody>
        </p:sp>
      </p:grpSp>
      <p:sp>
        <p:nvSpPr>
          <p:cNvPr id="60442" name="Text Box 26"/>
          <p:cNvSpPr txBox="1">
            <a:spLocks noChangeArrowheads="1"/>
          </p:cNvSpPr>
          <p:nvPr/>
        </p:nvSpPr>
        <p:spPr bwMode="auto">
          <a:xfrm>
            <a:off x="611188" y="2133600"/>
            <a:ext cx="2519362" cy="430213"/>
          </a:xfrm>
          <a:prstGeom prst="rect">
            <a:avLst/>
          </a:prstGeom>
          <a:gradFill rotWithShape="1">
            <a:gsLst>
              <a:gs pos="0">
                <a:srgbClr val="CCFFCC"/>
              </a:gs>
              <a:gs pos="100000">
                <a:srgbClr val="FFFFFF"/>
              </a:gs>
            </a:gsLst>
            <a:path path="rect">
              <a:fillToRect r="100000" b="100000"/>
            </a:path>
          </a:gradFill>
          <a:ln w="1270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en-US">
                <a:ea typeface="黑体" panose="02010609060101010101" pitchFamily="49" charset="-122"/>
              </a:rPr>
              <a:t>类定义实体</a:t>
            </a:r>
          </a:p>
        </p:txBody>
      </p:sp>
      <p:sp>
        <p:nvSpPr>
          <p:cNvPr id="60443" name="Text Box 27"/>
          <p:cNvSpPr txBox="1">
            <a:spLocks noChangeArrowheads="1"/>
          </p:cNvSpPr>
          <p:nvPr/>
        </p:nvSpPr>
        <p:spPr bwMode="auto">
          <a:xfrm>
            <a:off x="6372225" y="2133600"/>
            <a:ext cx="2663825" cy="430213"/>
          </a:xfrm>
          <a:prstGeom prst="rect">
            <a:avLst/>
          </a:prstGeom>
          <a:gradFill rotWithShape="1">
            <a:gsLst>
              <a:gs pos="0">
                <a:srgbClr val="CCFFCC"/>
              </a:gs>
              <a:gs pos="100000">
                <a:srgbClr val="FFFFFF"/>
              </a:gs>
            </a:gsLst>
            <a:path path="rect">
              <a:fillToRect r="100000" b="100000"/>
            </a:path>
          </a:gradFill>
          <a:ln w="1270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en-US">
                <a:ea typeface="黑体" panose="02010609060101010101" pitchFamily="49" charset="-122"/>
              </a:rPr>
              <a:t>对象是实际的实体</a:t>
            </a:r>
          </a:p>
        </p:txBody>
      </p:sp>
      <p:sp>
        <p:nvSpPr>
          <p:cNvPr id="60447" name="Line 31"/>
          <p:cNvSpPr>
            <a:spLocks noChangeShapeType="1"/>
          </p:cNvSpPr>
          <p:nvPr/>
        </p:nvSpPr>
        <p:spPr bwMode="auto">
          <a:xfrm>
            <a:off x="4787900" y="1916113"/>
            <a:ext cx="0" cy="865187"/>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48" name="Line 32"/>
          <p:cNvSpPr>
            <a:spLocks noChangeShapeType="1"/>
          </p:cNvSpPr>
          <p:nvPr/>
        </p:nvSpPr>
        <p:spPr bwMode="auto">
          <a:xfrm>
            <a:off x="4787900" y="3429000"/>
            <a:ext cx="0" cy="1081088"/>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0454" name="Group 38"/>
          <p:cNvGrpSpPr>
            <a:grpSpLocks/>
          </p:cNvGrpSpPr>
          <p:nvPr/>
        </p:nvGrpSpPr>
        <p:grpSpPr bwMode="auto">
          <a:xfrm>
            <a:off x="3348038" y="2781300"/>
            <a:ext cx="2808287" cy="576263"/>
            <a:chOff x="2064" y="1752"/>
            <a:chExt cx="1815" cy="363"/>
          </a:xfrm>
        </p:grpSpPr>
        <p:sp>
          <p:nvSpPr>
            <p:cNvPr id="60450" name="Text Box 34"/>
            <p:cNvSpPr txBox="1">
              <a:spLocks noChangeArrowheads="1"/>
            </p:cNvSpPr>
            <p:nvPr/>
          </p:nvSpPr>
          <p:spPr bwMode="auto">
            <a:xfrm>
              <a:off x="2064" y="1752"/>
              <a:ext cx="1815" cy="363"/>
            </a:xfrm>
            <a:prstGeom prst="rect">
              <a:avLst/>
            </a:prstGeom>
            <a:gradFill rotWithShape="1">
              <a:gsLst>
                <a:gs pos="0">
                  <a:srgbClr val="4D5DD1"/>
                </a:gs>
                <a:gs pos="100000">
                  <a:srgbClr val="99CCFF"/>
                </a:gs>
              </a:gsLst>
              <a:path path="rect">
                <a:fillToRect r="100000" b="100000"/>
              </a:path>
            </a:gradFill>
            <a:ln w="9525" algn="ctr">
              <a:solidFill>
                <a:schemeClr val="tx1"/>
              </a:solidFill>
              <a:miter lim="800000"/>
              <a:headEnd/>
              <a:tailEnd/>
            </a:ln>
            <a:effectLst>
              <a:outerShdw dist="71842" dir="2700000" algn="ctr" rotWithShape="0">
                <a:schemeClr val="bg2">
                  <a:alpha val="50000"/>
                </a:schemeClr>
              </a:outerShdw>
            </a:effectLst>
          </p:spPr>
          <p:txBody>
            <a:bodyPr anchor="ct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a:solidFill>
                  <a:schemeClr val="bg1"/>
                </a:solidFill>
                <a:ea typeface="黑体" panose="02010609060101010101" pitchFamily="49" charset="-122"/>
              </a:endParaRPr>
            </a:p>
          </p:txBody>
        </p:sp>
        <p:sp>
          <p:nvSpPr>
            <p:cNvPr id="60451" name="Text Box 35"/>
            <p:cNvSpPr txBox="1">
              <a:spLocks noChangeArrowheads="1"/>
            </p:cNvSpPr>
            <p:nvPr/>
          </p:nvSpPr>
          <p:spPr bwMode="auto">
            <a:xfrm>
              <a:off x="2200" y="1797"/>
              <a:ext cx="1542" cy="265"/>
            </a:xfrm>
            <a:prstGeom prst="rect">
              <a:avLst/>
            </a:prstGeom>
            <a:noFill/>
            <a:ln>
              <a:noFill/>
            </a:ln>
            <a:effectLst>
              <a:outerShdw dist="28398" dir="1593903"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b="1">
                  <a:solidFill>
                    <a:schemeClr val="bg1"/>
                  </a:solidFill>
                  <a:latin typeface="Courier New" panose="02070309020205020404" pitchFamily="49" charset="0"/>
                  <a:ea typeface="黑体" panose="02010609060101010101" pitchFamily="49" charset="-122"/>
                </a:rPr>
                <a:t>类是对象的原型</a:t>
              </a:r>
            </a:p>
          </p:txBody>
        </p:sp>
      </p:grpSp>
      <p:grpSp>
        <p:nvGrpSpPr>
          <p:cNvPr id="60455" name="Group 39"/>
          <p:cNvGrpSpPr>
            <a:grpSpLocks/>
          </p:cNvGrpSpPr>
          <p:nvPr/>
        </p:nvGrpSpPr>
        <p:grpSpPr bwMode="auto">
          <a:xfrm>
            <a:off x="3348038" y="3941763"/>
            <a:ext cx="2808287" cy="1358900"/>
            <a:chOff x="2064" y="2483"/>
            <a:chExt cx="1815" cy="856"/>
          </a:xfrm>
        </p:grpSpPr>
        <p:sp>
          <p:nvSpPr>
            <p:cNvPr id="60452" name="Text Box 36"/>
            <p:cNvSpPr txBox="1">
              <a:spLocks noChangeArrowheads="1"/>
            </p:cNvSpPr>
            <p:nvPr/>
          </p:nvSpPr>
          <p:spPr bwMode="auto">
            <a:xfrm>
              <a:off x="2064" y="2483"/>
              <a:ext cx="1815" cy="856"/>
            </a:xfrm>
            <a:prstGeom prst="rect">
              <a:avLst/>
            </a:prstGeom>
            <a:gradFill rotWithShape="1">
              <a:gsLst>
                <a:gs pos="0">
                  <a:srgbClr val="4D5DD1"/>
                </a:gs>
                <a:gs pos="100000">
                  <a:srgbClr val="99CCFF"/>
                </a:gs>
              </a:gsLst>
              <a:path path="rect">
                <a:fillToRect r="100000" b="100000"/>
              </a:path>
            </a:gradFill>
            <a:ln w="9525" algn="ctr">
              <a:solidFill>
                <a:schemeClr val="tx1"/>
              </a:solidFill>
              <a:miter lim="800000"/>
              <a:headEnd/>
              <a:tailEnd/>
            </a:ln>
            <a:effectLst>
              <a:outerShdw dist="71842" dir="2700000" algn="ctr" rotWithShape="0">
                <a:schemeClr val="bg2">
                  <a:alpha val="50000"/>
                </a:schemeClr>
              </a:outerShdw>
            </a:effectLst>
          </p:spPr>
          <p:txBody>
            <a:bodyPr anchor="ct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a:solidFill>
                  <a:schemeClr val="bg1"/>
                </a:solidFill>
                <a:ea typeface="黑体" panose="02010609060101010101" pitchFamily="49" charset="-122"/>
              </a:endParaRPr>
            </a:p>
          </p:txBody>
        </p:sp>
        <p:sp>
          <p:nvSpPr>
            <p:cNvPr id="60453" name="Text Box 37"/>
            <p:cNvSpPr txBox="1">
              <a:spLocks noChangeArrowheads="1"/>
            </p:cNvSpPr>
            <p:nvPr/>
          </p:nvSpPr>
          <p:spPr bwMode="auto">
            <a:xfrm>
              <a:off x="2109" y="2523"/>
              <a:ext cx="1723" cy="703"/>
            </a:xfrm>
            <a:prstGeom prst="rect">
              <a:avLst/>
            </a:prstGeom>
            <a:noFill/>
            <a:ln>
              <a:noFill/>
            </a:ln>
            <a:effectLst>
              <a:outerShdw dist="17961" dir="2700000" algn="ctr" rotWithShape="0">
                <a:schemeClr val="tx1">
                  <a:alpha val="50000"/>
                </a:schemeClr>
              </a:outerShdw>
            </a:effectLst>
            <a:extLst>
              <a:ext uri="{909E8E84-426E-40DD-AFC4-6F175D3DCCD1}">
                <a14:hiddenFill xmlns:a14="http://schemas.microsoft.com/office/drawing/2010/main">
                  <a:gradFill rotWithShape="1">
                    <a:gsLst>
                      <a:gs pos="0">
                        <a:srgbClr val="4D5DD1"/>
                      </a:gs>
                      <a:gs pos="100000">
                        <a:srgbClr val="99CCFF"/>
                      </a:gs>
                    </a:gsLst>
                    <a:path path="rect">
                      <a:fillToRect r="100000" b="100000"/>
                    </a:path>
                  </a:gradFill>
                </a14:hiddenFill>
              </a:ext>
              <a:ext uri="{91240B29-F687-4F45-9708-019B960494DF}">
                <a14:hiddenLine xmlns:a14="http://schemas.microsoft.com/office/drawing/2010/main" w="9525" algn="ctr">
                  <a:solidFill>
                    <a:schemeClr val="tx1"/>
                  </a:solidFill>
                  <a:miter lim="800000"/>
                  <a:headEnd/>
                  <a:tailEnd/>
                </a14:hiddenLine>
              </a:ext>
            </a:extLst>
          </p:spPr>
          <p:txBody>
            <a:bodyPr anchor="ct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en-US" b="1">
                  <a:solidFill>
                    <a:schemeClr val="bg1"/>
                  </a:solidFill>
                  <a:ea typeface="黑体" panose="02010609060101010101" pitchFamily="49" charset="-122"/>
                </a:rPr>
                <a:t>所有属于同一个类</a:t>
              </a:r>
            </a:p>
            <a:p>
              <a:pPr algn="ctr">
                <a:spcBef>
                  <a:spcPct val="20000"/>
                </a:spcBef>
              </a:pPr>
              <a:r>
                <a:rPr lang="zh-CN" altLang="en-US" b="1">
                  <a:solidFill>
                    <a:schemeClr val="bg1"/>
                  </a:solidFill>
                  <a:ea typeface="黑体" panose="02010609060101010101" pitchFamily="49" charset="-122"/>
                </a:rPr>
                <a:t>的对象都具有相同</a:t>
              </a:r>
            </a:p>
            <a:p>
              <a:pPr algn="ctr">
                <a:spcBef>
                  <a:spcPct val="20000"/>
                </a:spcBef>
              </a:pPr>
              <a:r>
                <a:rPr lang="zh-CN" altLang="en-US" b="1">
                  <a:solidFill>
                    <a:schemeClr val="bg1"/>
                  </a:solidFill>
                  <a:ea typeface="黑体" panose="02010609060101010101" pitchFamily="49" charset="-122"/>
                </a:rPr>
                <a:t>的特性和操作</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afterEffect">
                                  <p:stCondLst>
                                    <p:cond delay="0"/>
                                  </p:stCondLst>
                                  <p:childTnLst>
                                    <p:set>
                                      <p:cBhvr>
                                        <p:cTn id="6" dur="1" fill="hold">
                                          <p:stCondLst>
                                            <p:cond delay="0"/>
                                          </p:stCondLst>
                                        </p:cTn>
                                        <p:tgtEl>
                                          <p:spTgt spid="60439"/>
                                        </p:tgtEl>
                                        <p:attrNameLst>
                                          <p:attrName>style.visibility</p:attrName>
                                        </p:attrNameLst>
                                      </p:cBhvr>
                                      <p:to>
                                        <p:strVal val="visible"/>
                                      </p:to>
                                    </p:set>
                                    <p:anim calcmode="lin" valueType="num">
                                      <p:cBhvr>
                                        <p:cTn id="7" dur="1000" fill="hold"/>
                                        <p:tgtEl>
                                          <p:spTgt spid="60439"/>
                                        </p:tgtEl>
                                        <p:attrNameLst>
                                          <p:attrName>ppt_w</p:attrName>
                                        </p:attrNameLst>
                                      </p:cBhvr>
                                      <p:tavLst>
                                        <p:tav tm="0">
                                          <p:val>
                                            <p:fltVal val="0"/>
                                          </p:val>
                                        </p:tav>
                                        <p:tav tm="100000">
                                          <p:val>
                                            <p:strVal val="#ppt_w"/>
                                          </p:val>
                                        </p:tav>
                                      </p:tavLst>
                                    </p:anim>
                                    <p:anim calcmode="lin" valueType="num">
                                      <p:cBhvr>
                                        <p:cTn id="8" dur="1000" fill="hold"/>
                                        <p:tgtEl>
                                          <p:spTgt spid="60439"/>
                                        </p:tgtEl>
                                        <p:attrNameLst>
                                          <p:attrName>ppt_h</p:attrName>
                                        </p:attrNameLst>
                                      </p:cBhvr>
                                      <p:tavLst>
                                        <p:tav tm="0">
                                          <p:val>
                                            <p:fltVal val="0"/>
                                          </p:val>
                                        </p:tav>
                                        <p:tav tm="100000">
                                          <p:val>
                                            <p:strVal val="#ppt_h"/>
                                          </p:val>
                                        </p:tav>
                                      </p:tavLst>
                                    </p:anim>
                                    <p:animEffect transition="in" filter="fade">
                                      <p:cBhvr>
                                        <p:cTn id="9" dur="1000"/>
                                        <p:tgtEl>
                                          <p:spTgt spid="60439"/>
                                        </p:tgtEl>
                                      </p:cBhvr>
                                    </p:animEffect>
                                  </p:childTnLst>
                                </p:cTn>
                              </p:par>
                            </p:childTnLst>
                          </p:cTn>
                        </p:par>
                        <p:par>
                          <p:cTn id="10" fill="hold" nodeType="afterGroup">
                            <p:stCondLst>
                              <p:cond delay="1000"/>
                            </p:stCondLst>
                            <p:childTnLst>
                              <p:par>
                                <p:cTn id="11" presetID="2" presetClass="entr" presetSubtype="1" fill="hold" grpId="0" nodeType="afterEffect">
                                  <p:stCondLst>
                                    <p:cond delay="0"/>
                                  </p:stCondLst>
                                  <p:childTnLst>
                                    <p:set>
                                      <p:cBhvr>
                                        <p:cTn id="12" dur="1" fill="hold">
                                          <p:stCondLst>
                                            <p:cond delay="0"/>
                                          </p:stCondLst>
                                        </p:cTn>
                                        <p:tgtEl>
                                          <p:spTgt spid="60442"/>
                                        </p:tgtEl>
                                        <p:attrNameLst>
                                          <p:attrName>style.visibility</p:attrName>
                                        </p:attrNameLst>
                                      </p:cBhvr>
                                      <p:to>
                                        <p:strVal val="visible"/>
                                      </p:to>
                                    </p:set>
                                    <p:anim calcmode="lin" valueType="num">
                                      <p:cBhvr additive="base">
                                        <p:cTn id="13" dur="2000" fill="hold"/>
                                        <p:tgtEl>
                                          <p:spTgt spid="60442"/>
                                        </p:tgtEl>
                                        <p:attrNameLst>
                                          <p:attrName>ppt_x</p:attrName>
                                        </p:attrNameLst>
                                      </p:cBhvr>
                                      <p:tavLst>
                                        <p:tav tm="0">
                                          <p:val>
                                            <p:strVal val="#ppt_x"/>
                                          </p:val>
                                        </p:tav>
                                        <p:tav tm="100000">
                                          <p:val>
                                            <p:strVal val="#ppt_x"/>
                                          </p:val>
                                        </p:tav>
                                      </p:tavLst>
                                    </p:anim>
                                    <p:anim calcmode="lin" valueType="num">
                                      <p:cBhvr additive="base">
                                        <p:cTn id="14" dur="2000" fill="hold"/>
                                        <p:tgtEl>
                                          <p:spTgt spid="60442"/>
                                        </p:tgtEl>
                                        <p:attrNameLst>
                                          <p:attrName>ppt_y</p:attrName>
                                        </p:attrNameLst>
                                      </p:cBhvr>
                                      <p:tavLst>
                                        <p:tav tm="0">
                                          <p:val>
                                            <p:strVal val="0-#ppt_h/2"/>
                                          </p:val>
                                        </p:tav>
                                        <p:tav tm="100000">
                                          <p:val>
                                            <p:strVal val="#ppt_y"/>
                                          </p:val>
                                        </p:tav>
                                      </p:tavLst>
                                    </p:anim>
                                  </p:childTnLst>
                                </p:cTn>
                              </p:par>
                            </p:childTnLst>
                          </p:cTn>
                        </p:par>
                        <p:par>
                          <p:cTn id="15" fill="hold" nodeType="afterGroup">
                            <p:stCondLst>
                              <p:cond delay="3000"/>
                            </p:stCondLst>
                            <p:childTnLst>
                              <p:par>
                                <p:cTn id="16" presetID="2" presetClass="entr" presetSubtype="1" fill="hold" grpId="0" nodeType="afterEffect">
                                  <p:stCondLst>
                                    <p:cond delay="0"/>
                                  </p:stCondLst>
                                  <p:childTnLst>
                                    <p:set>
                                      <p:cBhvr>
                                        <p:cTn id="17" dur="1" fill="hold">
                                          <p:stCondLst>
                                            <p:cond delay="0"/>
                                          </p:stCondLst>
                                        </p:cTn>
                                        <p:tgtEl>
                                          <p:spTgt spid="60443"/>
                                        </p:tgtEl>
                                        <p:attrNameLst>
                                          <p:attrName>style.visibility</p:attrName>
                                        </p:attrNameLst>
                                      </p:cBhvr>
                                      <p:to>
                                        <p:strVal val="visible"/>
                                      </p:to>
                                    </p:set>
                                    <p:anim calcmode="lin" valueType="num">
                                      <p:cBhvr additive="base">
                                        <p:cTn id="18" dur="2000" fill="hold"/>
                                        <p:tgtEl>
                                          <p:spTgt spid="60443"/>
                                        </p:tgtEl>
                                        <p:attrNameLst>
                                          <p:attrName>ppt_x</p:attrName>
                                        </p:attrNameLst>
                                      </p:cBhvr>
                                      <p:tavLst>
                                        <p:tav tm="0">
                                          <p:val>
                                            <p:strVal val="#ppt_x"/>
                                          </p:val>
                                        </p:tav>
                                        <p:tav tm="100000">
                                          <p:val>
                                            <p:strVal val="#ppt_x"/>
                                          </p:val>
                                        </p:tav>
                                      </p:tavLst>
                                    </p:anim>
                                    <p:anim calcmode="lin" valueType="num">
                                      <p:cBhvr additive="base">
                                        <p:cTn id="19" dur="2000" fill="hold"/>
                                        <p:tgtEl>
                                          <p:spTgt spid="60443"/>
                                        </p:tgtEl>
                                        <p:attrNameLst>
                                          <p:attrName>ppt_y</p:attrName>
                                        </p:attrNameLst>
                                      </p:cBhvr>
                                      <p:tavLst>
                                        <p:tav tm="0">
                                          <p:val>
                                            <p:strVal val="0-#ppt_h/2"/>
                                          </p:val>
                                        </p:tav>
                                        <p:tav tm="100000">
                                          <p:val>
                                            <p:strVal val="#ppt_y"/>
                                          </p:val>
                                        </p:tav>
                                      </p:tavLst>
                                    </p:anim>
                                  </p:childTnLst>
                                </p:cTn>
                              </p:par>
                            </p:childTnLst>
                          </p:cTn>
                        </p:par>
                        <p:par>
                          <p:cTn id="20" fill="hold" nodeType="afterGroup">
                            <p:stCondLst>
                              <p:cond delay="5000"/>
                            </p:stCondLst>
                            <p:childTnLst>
                              <p:par>
                                <p:cTn id="21" presetID="2" presetClass="entr" presetSubtype="1" fill="hold" grpId="0" nodeType="afterEffect">
                                  <p:stCondLst>
                                    <p:cond delay="0"/>
                                  </p:stCondLst>
                                  <p:childTnLst>
                                    <p:set>
                                      <p:cBhvr>
                                        <p:cTn id="22" dur="1" fill="hold">
                                          <p:stCondLst>
                                            <p:cond delay="0"/>
                                          </p:stCondLst>
                                        </p:cTn>
                                        <p:tgtEl>
                                          <p:spTgt spid="60432"/>
                                        </p:tgtEl>
                                        <p:attrNameLst>
                                          <p:attrName>style.visibility</p:attrName>
                                        </p:attrNameLst>
                                      </p:cBhvr>
                                      <p:to>
                                        <p:strVal val="visible"/>
                                      </p:to>
                                    </p:set>
                                    <p:anim calcmode="lin" valueType="num">
                                      <p:cBhvr additive="base">
                                        <p:cTn id="23" dur="2000" fill="hold"/>
                                        <p:tgtEl>
                                          <p:spTgt spid="60432"/>
                                        </p:tgtEl>
                                        <p:attrNameLst>
                                          <p:attrName>ppt_x</p:attrName>
                                        </p:attrNameLst>
                                      </p:cBhvr>
                                      <p:tavLst>
                                        <p:tav tm="0">
                                          <p:val>
                                            <p:strVal val="#ppt_x"/>
                                          </p:val>
                                        </p:tav>
                                        <p:tav tm="100000">
                                          <p:val>
                                            <p:strVal val="#ppt_x"/>
                                          </p:val>
                                        </p:tav>
                                      </p:tavLst>
                                    </p:anim>
                                    <p:anim calcmode="lin" valueType="num">
                                      <p:cBhvr additive="base">
                                        <p:cTn id="24" dur="2000" fill="hold"/>
                                        <p:tgtEl>
                                          <p:spTgt spid="60432"/>
                                        </p:tgtEl>
                                        <p:attrNameLst>
                                          <p:attrName>ppt_y</p:attrName>
                                        </p:attrNameLst>
                                      </p:cBhvr>
                                      <p:tavLst>
                                        <p:tav tm="0">
                                          <p:val>
                                            <p:strVal val="0-#ppt_h/2"/>
                                          </p:val>
                                        </p:tav>
                                        <p:tav tm="100000">
                                          <p:val>
                                            <p:strVal val="#ppt_y"/>
                                          </p:val>
                                        </p:tav>
                                      </p:tavLst>
                                    </p:anim>
                                  </p:childTnLst>
                                </p:cTn>
                              </p:par>
                            </p:childTnLst>
                          </p:cTn>
                        </p:par>
                        <p:par>
                          <p:cTn id="25" fill="hold" nodeType="afterGroup">
                            <p:stCondLst>
                              <p:cond delay="7000"/>
                            </p:stCondLst>
                            <p:childTnLst>
                              <p:par>
                                <p:cTn id="26" presetID="2" presetClass="entr" presetSubtype="1" fill="hold" grpId="0" nodeType="afterEffect">
                                  <p:stCondLst>
                                    <p:cond delay="0"/>
                                  </p:stCondLst>
                                  <p:childTnLst>
                                    <p:set>
                                      <p:cBhvr>
                                        <p:cTn id="27" dur="1" fill="hold">
                                          <p:stCondLst>
                                            <p:cond delay="0"/>
                                          </p:stCondLst>
                                        </p:cTn>
                                        <p:tgtEl>
                                          <p:spTgt spid="60433"/>
                                        </p:tgtEl>
                                        <p:attrNameLst>
                                          <p:attrName>style.visibility</p:attrName>
                                        </p:attrNameLst>
                                      </p:cBhvr>
                                      <p:to>
                                        <p:strVal val="visible"/>
                                      </p:to>
                                    </p:set>
                                    <p:anim calcmode="lin" valueType="num">
                                      <p:cBhvr additive="base">
                                        <p:cTn id="28" dur="2000" fill="hold"/>
                                        <p:tgtEl>
                                          <p:spTgt spid="60433"/>
                                        </p:tgtEl>
                                        <p:attrNameLst>
                                          <p:attrName>ppt_x</p:attrName>
                                        </p:attrNameLst>
                                      </p:cBhvr>
                                      <p:tavLst>
                                        <p:tav tm="0">
                                          <p:val>
                                            <p:strVal val="#ppt_x"/>
                                          </p:val>
                                        </p:tav>
                                        <p:tav tm="100000">
                                          <p:val>
                                            <p:strVal val="#ppt_x"/>
                                          </p:val>
                                        </p:tav>
                                      </p:tavLst>
                                    </p:anim>
                                    <p:anim calcmode="lin" valueType="num">
                                      <p:cBhvr additive="base">
                                        <p:cTn id="29" dur="2000" fill="hold"/>
                                        <p:tgtEl>
                                          <p:spTgt spid="60433"/>
                                        </p:tgtEl>
                                        <p:attrNameLst>
                                          <p:attrName>ppt_y</p:attrName>
                                        </p:attrNameLst>
                                      </p:cBhvr>
                                      <p:tavLst>
                                        <p:tav tm="0">
                                          <p:val>
                                            <p:strVal val="0-#ppt_h/2"/>
                                          </p:val>
                                        </p:tav>
                                        <p:tav tm="100000">
                                          <p:val>
                                            <p:strVal val="#ppt_y"/>
                                          </p:val>
                                        </p:tav>
                                      </p:tavLst>
                                    </p:anim>
                                  </p:childTnLst>
                                </p:cTn>
                              </p:par>
                            </p:childTnLst>
                          </p:cTn>
                        </p:par>
                        <p:par>
                          <p:cTn id="30" fill="hold" nodeType="afterGroup">
                            <p:stCondLst>
                              <p:cond delay="9000"/>
                            </p:stCondLst>
                            <p:childTnLst>
                              <p:par>
                                <p:cTn id="31" presetID="17" presetClass="entr" presetSubtype="1" fill="hold" grpId="0" nodeType="afterEffect">
                                  <p:stCondLst>
                                    <p:cond delay="0"/>
                                  </p:stCondLst>
                                  <p:childTnLst>
                                    <p:set>
                                      <p:cBhvr>
                                        <p:cTn id="32" dur="1" fill="hold">
                                          <p:stCondLst>
                                            <p:cond delay="0"/>
                                          </p:stCondLst>
                                        </p:cTn>
                                        <p:tgtEl>
                                          <p:spTgt spid="60447"/>
                                        </p:tgtEl>
                                        <p:attrNameLst>
                                          <p:attrName>style.visibility</p:attrName>
                                        </p:attrNameLst>
                                      </p:cBhvr>
                                      <p:to>
                                        <p:strVal val="visible"/>
                                      </p:to>
                                    </p:set>
                                    <p:anim calcmode="lin" valueType="num">
                                      <p:cBhvr>
                                        <p:cTn id="33" dur="1000" fill="hold"/>
                                        <p:tgtEl>
                                          <p:spTgt spid="60447"/>
                                        </p:tgtEl>
                                        <p:attrNameLst>
                                          <p:attrName>ppt_x</p:attrName>
                                        </p:attrNameLst>
                                      </p:cBhvr>
                                      <p:tavLst>
                                        <p:tav tm="0">
                                          <p:val>
                                            <p:strVal val="#ppt_x"/>
                                          </p:val>
                                        </p:tav>
                                        <p:tav tm="100000">
                                          <p:val>
                                            <p:strVal val="#ppt_x"/>
                                          </p:val>
                                        </p:tav>
                                      </p:tavLst>
                                    </p:anim>
                                    <p:anim calcmode="lin" valueType="num">
                                      <p:cBhvr>
                                        <p:cTn id="34" dur="1000" fill="hold"/>
                                        <p:tgtEl>
                                          <p:spTgt spid="60447"/>
                                        </p:tgtEl>
                                        <p:attrNameLst>
                                          <p:attrName>ppt_y</p:attrName>
                                        </p:attrNameLst>
                                      </p:cBhvr>
                                      <p:tavLst>
                                        <p:tav tm="0">
                                          <p:val>
                                            <p:strVal val="#ppt_y-#ppt_h/2"/>
                                          </p:val>
                                        </p:tav>
                                        <p:tav tm="100000">
                                          <p:val>
                                            <p:strVal val="#ppt_y"/>
                                          </p:val>
                                        </p:tav>
                                      </p:tavLst>
                                    </p:anim>
                                    <p:anim calcmode="lin" valueType="num">
                                      <p:cBhvr>
                                        <p:cTn id="35" dur="1000" fill="hold"/>
                                        <p:tgtEl>
                                          <p:spTgt spid="60447"/>
                                        </p:tgtEl>
                                        <p:attrNameLst>
                                          <p:attrName>ppt_w</p:attrName>
                                        </p:attrNameLst>
                                      </p:cBhvr>
                                      <p:tavLst>
                                        <p:tav tm="0">
                                          <p:val>
                                            <p:strVal val="#ppt_w"/>
                                          </p:val>
                                        </p:tav>
                                        <p:tav tm="100000">
                                          <p:val>
                                            <p:strVal val="#ppt_w"/>
                                          </p:val>
                                        </p:tav>
                                      </p:tavLst>
                                    </p:anim>
                                    <p:anim calcmode="lin" valueType="num">
                                      <p:cBhvr>
                                        <p:cTn id="36" dur="1000" fill="hold"/>
                                        <p:tgtEl>
                                          <p:spTgt spid="60447"/>
                                        </p:tgtEl>
                                        <p:attrNameLst>
                                          <p:attrName>ppt_h</p:attrName>
                                        </p:attrNameLst>
                                      </p:cBhvr>
                                      <p:tavLst>
                                        <p:tav tm="0">
                                          <p:val>
                                            <p:fltVal val="0"/>
                                          </p:val>
                                        </p:tav>
                                        <p:tav tm="100000">
                                          <p:val>
                                            <p:strVal val="#ppt_h"/>
                                          </p:val>
                                        </p:tav>
                                      </p:tavLst>
                                    </p:anim>
                                  </p:childTnLst>
                                </p:cTn>
                              </p:par>
                            </p:childTnLst>
                          </p:cTn>
                        </p:par>
                        <p:par>
                          <p:cTn id="37" fill="hold" nodeType="afterGroup">
                            <p:stCondLst>
                              <p:cond delay="10000"/>
                            </p:stCondLst>
                            <p:childTnLst>
                              <p:par>
                                <p:cTn id="38" presetID="25" presetClass="entr" presetSubtype="0" fill="hold" nodeType="afterEffect">
                                  <p:stCondLst>
                                    <p:cond delay="0"/>
                                  </p:stCondLst>
                                  <p:childTnLst>
                                    <p:set>
                                      <p:cBhvr>
                                        <p:cTn id="39" dur="1" fill="hold">
                                          <p:stCondLst>
                                            <p:cond delay="0"/>
                                          </p:stCondLst>
                                        </p:cTn>
                                        <p:tgtEl>
                                          <p:spTgt spid="60454"/>
                                        </p:tgtEl>
                                        <p:attrNameLst>
                                          <p:attrName>style.visibility</p:attrName>
                                        </p:attrNameLst>
                                      </p:cBhvr>
                                      <p:to>
                                        <p:strVal val="visible"/>
                                      </p:to>
                                    </p:set>
                                    <p:anim calcmode="lin" valueType="num">
                                      <p:cBhvr>
                                        <p:cTn id="40" dur="500" decel="50000" fill="hold">
                                          <p:stCondLst>
                                            <p:cond delay="0"/>
                                          </p:stCondLst>
                                        </p:cTn>
                                        <p:tgtEl>
                                          <p:spTgt spid="60454"/>
                                        </p:tgtEl>
                                        <p:attrNameLst>
                                          <p:attrName>style.rotation</p:attrName>
                                        </p:attrNameLst>
                                      </p:cBhvr>
                                      <p:tavLst>
                                        <p:tav tm="0">
                                          <p:val>
                                            <p:fltVal val="-90"/>
                                          </p:val>
                                        </p:tav>
                                        <p:tav tm="100000">
                                          <p:val>
                                            <p:fltVal val="0"/>
                                          </p:val>
                                        </p:tav>
                                      </p:tavLst>
                                    </p:anim>
                                    <p:anim calcmode="lin" valueType="num">
                                      <p:cBhvr>
                                        <p:cTn id="41" dur="500" decel="50000" fill="hold">
                                          <p:stCondLst>
                                            <p:cond delay="0"/>
                                          </p:stCondLst>
                                        </p:cTn>
                                        <p:tgtEl>
                                          <p:spTgt spid="60454"/>
                                        </p:tgtEl>
                                        <p:attrNameLst>
                                          <p:attrName>ppt_w</p:attrName>
                                        </p:attrNameLst>
                                      </p:cBhvr>
                                      <p:tavLst>
                                        <p:tav tm="0">
                                          <p:val>
                                            <p:strVal val="#ppt_w"/>
                                          </p:val>
                                        </p:tav>
                                        <p:tav tm="100000">
                                          <p:val>
                                            <p:strVal val="#ppt_w*.05"/>
                                          </p:val>
                                        </p:tav>
                                      </p:tavLst>
                                    </p:anim>
                                    <p:anim calcmode="lin" valueType="num">
                                      <p:cBhvr>
                                        <p:cTn id="42" dur="500" accel="50000" fill="hold">
                                          <p:stCondLst>
                                            <p:cond delay="500"/>
                                          </p:stCondLst>
                                        </p:cTn>
                                        <p:tgtEl>
                                          <p:spTgt spid="60454"/>
                                        </p:tgtEl>
                                        <p:attrNameLst>
                                          <p:attrName>ppt_w</p:attrName>
                                        </p:attrNameLst>
                                      </p:cBhvr>
                                      <p:tavLst>
                                        <p:tav tm="0">
                                          <p:val>
                                            <p:strVal val="#ppt_w*.05"/>
                                          </p:val>
                                        </p:tav>
                                        <p:tav tm="100000">
                                          <p:val>
                                            <p:strVal val="#ppt_w"/>
                                          </p:val>
                                        </p:tav>
                                      </p:tavLst>
                                    </p:anim>
                                    <p:anim calcmode="lin" valueType="num">
                                      <p:cBhvr>
                                        <p:cTn id="43" dur="1000" fill="hold"/>
                                        <p:tgtEl>
                                          <p:spTgt spid="60454"/>
                                        </p:tgtEl>
                                        <p:attrNameLst>
                                          <p:attrName>ppt_h</p:attrName>
                                        </p:attrNameLst>
                                      </p:cBhvr>
                                      <p:tavLst>
                                        <p:tav tm="0">
                                          <p:val>
                                            <p:strVal val="#ppt_h"/>
                                          </p:val>
                                        </p:tav>
                                        <p:tav tm="100000">
                                          <p:val>
                                            <p:strVal val="#ppt_h"/>
                                          </p:val>
                                        </p:tav>
                                      </p:tavLst>
                                    </p:anim>
                                    <p:anim calcmode="lin" valueType="num">
                                      <p:cBhvr>
                                        <p:cTn id="44" dur="500" decel="50000" fill="hold">
                                          <p:stCondLst>
                                            <p:cond delay="0"/>
                                          </p:stCondLst>
                                        </p:cTn>
                                        <p:tgtEl>
                                          <p:spTgt spid="60454"/>
                                        </p:tgtEl>
                                        <p:attrNameLst>
                                          <p:attrName>ppt_x</p:attrName>
                                        </p:attrNameLst>
                                      </p:cBhvr>
                                      <p:tavLst>
                                        <p:tav tm="0">
                                          <p:val>
                                            <p:strVal val="#ppt_x+.4"/>
                                          </p:val>
                                        </p:tav>
                                        <p:tav tm="100000">
                                          <p:val>
                                            <p:strVal val="#ppt_x"/>
                                          </p:val>
                                        </p:tav>
                                      </p:tavLst>
                                    </p:anim>
                                    <p:anim calcmode="lin" valueType="num">
                                      <p:cBhvr>
                                        <p:cTn id="45" dur="500" decel="50000" fill="hold">
                                          <p:stCondLst>
                                            <p:cond delay="0"/>
                                          </p:stCondLst>
                                        </p:cTn>
                                        <p:tgtEl>
                                          <p:spTgt spid="60454"/>
                                        </p:tgtEl>
                                        <p:attrNameLst>
                                          <p:attrName>ppt_y</p:attrName>
                                        </p:attrNameLst>
                                      </p:cBhvr>
                                      <p:tavLst>
                                        <p:tav tm="0">
                                          <p:val>
                                            <p:strVal val="#ppt_y-.2"/>
                                          </p:val>
                                        </p:tav>
                                        <p:tav tm="100000">
                                          <p:val>
                                            <p:strVal val="#ppt_y+.1"/>
                                          </p:val>
                                        </p:tav>
                                      </p:tavLst>
                                    </p:anim>
                                    <p:anim calcmode="lin" valueType="num">
                                      <p:cBhvr>
                                        <p:cTn id="46" dur="500" accel="50000" fill="hold">
                                          <p:stCondLst>
                                            <p:cond delay="500"/>
                                          </p:stCondLst>
                                        </p:cTn>
                                        <p:tgtEl>
                                          <p:spTgt spid="60454"/>
                                        </p:tgtEl>
                                        <p:attrNameLst>
                                          <p:attrName>ppt_y</p:attrName>
                                        </p:attrNameLst>
                                      </p:cBhvr>
                                      <p:tavLst>
                                        <p:tav tm="0">
                                          <p:val>
                                            <p:strVal val="#ppt_y+.1"/>
                                          </p:val>
                                        </p:tav>
                                        <p:tav tm="100000">
                                          <p:val>
                                            <p:strVal val="#ppt_y"/>
                                          </p:val>
                                        </p:tav>
                                      </p:tavLst>
                                    </p:anim>
                                    <p:animEffect transition="in" filter="fade">
                                      <p:cBhvr>
                                        <p:cTn id="47" dur="1000" decel="50000">
                                          <p:stCondLst>
                                            <p:cond delay="0"/>
                                          </p:stCondLst>
                                        </p:cTn>
                                        <p:tgtEl>
                                          <p:spTgt spid="60454"/>
                                        </p:tgtEl>
                                      </p:cBhvr>
                                    </p:animEffect>
                                  </p:childTnLst>
                                </p:cTn>
                              </p:par>
                            </p:childTnLst>
                          </p:cTn>
                        </p:par>
                        <p:par>
                          <p:cTn id="48" fill="hold" nodeType="afterGroup">
                            <p:stCondLst>
                              <p:cond delay="11000"/>
                            </p:stCondLst>
                            <p:childTnLst>
                              <p:par>
                                <p:cTn id="49" presetID="17" presetClass="entr" presetSubtype="1" fill="hold" grpId="0" nodeType="afterEffect">
                                  <p:stCondLst>
                                    <p:cond delay="0"/>
                                  </p:stCondLst>
                                  <p:childTnLst>
                                    <p:set>
                                      <p:cBhvr>
                                        <p:cTn id="50" dur="1" fill="hold">
                                          <p:stCondLst>
                                            <p:cond delay="0"/>
                                          </p:stCondLst>
                                        </p:cTn>
                                        <p:tgtEl>
                                          <p:spTgt spid="60448"/>
                                        </p:tgtEl>
                                        <p:attrNameLst>
                                          <p:attrName>style.visibility</p:attrName>
                                        </p:attrNameLst>
                                      </p:cBhvr>
                                      <p:to>
                                        <p:strVal val="visible"/>
                                      </p:to>
                                    </p:set>
                                    <p:anim calcmode="lin" valueType="num">
                                      <p:cBhvr>
                                        <p:cTn id="51" dur="1000" fill="hold"/>
                                        <p:tgtEl>
                                          <p:spTgt spid="60448"/>
                                        </p:tgtEl>
                                        <p:attrNameLst>
                                          <p:attrName>ppt_x</p:attrName>
                                        </p:attrNameLst>
                                      </p:cBhvr>
                                      <p:tavLst>
                                        <p:tav tm="0">
                                          <p:val>
                                            <p:strVal val="#ppt_x"/>
                                          </p:val>
                                        </p:tav>
                                        <p:tav tm="100000">
                                          <p:val>
                                            <p:strVal val="#ppt_x"/>
                                          </p:val>
                                        </p:tav>
                                      </p:tavLst>
                                    </p:anim>
                                    <p:anim calcmode="lin" valueType="num">
                                      <p:cBhvr>
                                        <p:cTn id="52" dur="1000" fill="hold"/>
                                        <p:tgtEl>
                                          <p:spTgt spid="60448"/>
                                        </p:tgtEl>
                                        <p:attrNameLst>
                                          <p:attrName>ppt_y</p:attrName>
                                        </p:attrNameLst>
                                      </p:cBhvr>
                                      <p:tavLst>
                                        <p:tav tm="0">
                                          <p:val>
                                            <p:strVal val="#ppt_y-#ppt_h/2"/>
                                          </p:val>
                                        </p:tav>
                                        <p:tav tm="100000">
                                          <p:val>
                                            <p:strVal val="#ppt_y"/>
                                          </p:val>
                                        </p:tav>
                                      </p:tavLst>
                                    </p:anim>
                                    <p:anim calcmode="lin" valueType="num">
                                      <p:cBhvr>
                                        <p:cTn id="53" dur="1000" fill="hold"/>
                                        <p:tgtEl>
                                          <p:spTgt spid="60448"/>
                                        </p:tgtEl>
                                        <p:attrNameLst>
                                          <p:attrName>ppt_w</p:attrName>
                                        </p:attrNameLst>
                                      </p:cBhvr>
                                      <p:tavLst>
                                        <p:tav tm="0">
                                          <p:val>
                                            <p:strVal val="#ppt_w"/>
                                          </p:val>
                                        </p:tav>
                                        <p:tav tm="100000">
                                          <p:val>
                                            <p:strVal val="#ppt_w"/>
                                          </p:val>
                                        </p:tav>
                                      </p:tavLst>
                                    </p:anim>
                                    <p:anim calcmode="lin" valueType="num">
                                      <p:cBhvr>
                                        <p:cTn id="54" dur="1000" fill="hold"/>
                                        <p:tgtEl>
                                          <p:spTgt spid="60448"/>
                                        </p:tgtEl>
                                        <p:attrNameLst>
                                          <p:attrName>ppt_h</p:attrName>
                                        </p:attrNameLst>
                                      </p:cBhvr>
                                      <p:tavLst>
                                        <p:tav tm="0">
                                          <p:val>
                                            <p:fltVal val="0"/>
                                          </p:val>
                                        </p:tav>
                                        <p:tav tm="100000">
                                          <p:val>
                                            <p:strVal val="#ppt_h"/>
                                          </p:val>
                                        </p:tav>
                                      </p:tavLst>
                                    </p:anim>
                                  </p:childTnLst>
                                </p:cTn>
                              </p:par>
                            </p:childTnLst>
                          </p:cTn>
                        </p:par>
                        <p:par>
                          <p:cTn id="55" fill="hold" nodeType="afterGroup">
                            <p:stCondLst>
                              <p:cond delay="12000"/>
                            </p:stCondLst>
                            <p:childTnLst>
                              <p:par>
                                <p:cTn id="56" presetID="25" presetClass="entr" presetSubtype="0" fill="hold" nodeType="afterEffect">
                                  <p:stCondLst>
                                    <p:cond delay="0"/>
                                  </p:stCondLst>
                                  <p:childTnLst>
                                    <p:set>
                                      <p:cBhvr>
                                        <p:cTn id="57" dur="1" fill="hold">
                                          <p:stCondLst>
                                            <p:cond delay="0"/>
                                          </p:stCondLst>
                                        </p:cTn>
                                        <p:tgtEl>
                                          <p:spTgt spid="60455"/>
                                        </p:tgtEl>
                                        <p:attrNameLst>
                                          <p:attrName>style.visibility</p:attrName>
                                        </p:attrNameLst>
                                      </p:cBhvr>
                                      <p:to>
                                        <p:strVal val="visible"/>
                                      </p:to>
                                    </p:set>
                                    <p:anim calcmode="lin" valueType="num">
                                      <p:cBhvr>
                                        <p:cTn id="58" dur="500" decel="50000" fill="hold">
                                          <p:stCondLst>
                                            <p:cond delay="0"/>
                                          </p:stCondLst>
                                        </p:cTn>
                                        <p:tgtEl>
                                          <p:spTgt spid="60455"/>
                                        </p:tgtEl>
                                        <p:attrNameLst>
                                          <p:attrName>style.rotation</p:attrName>
                                        </p:attrNameLst>
                                      </p:cBhvr>
                                      <p:tavLst>
                                        <p:tav tm="0">
                                          <p:val>
                                            <p:fltVal val="-90"/>
                                          </p:val>
                                        </p:tav>
                                        <p:tav tm="100000">
                                          <p:val>
                                            <p:fltVal val="0"/>
                                          </p:val>
                                        </p:tav>
                                      </p:tavLst>
                                    </p:anim>
                                    <p:anim calcmode="lin" valueType="num">
                                      <p:cBhvr>
                                        <p:cTn id="59" dur="500" decel="50000" fill="hold">
                                          <p:stCondLst>
                                            <p:cond delay="0"/>
                                          </p:stCondLst>
                                        </p:cTn>
                                        <p:tgtEl>
                                          <p:spTgt spid="60455"/>
                                        </p:tgtEl>
                                        <p:attrNameLst>
                                          <p:attrName>ppt_w</p:attrName>
                                        </p:attrNameLst>
                                      </p:cBhvr>
                                      <p:tavLst>
                                        <p:tav tm="0">
                                          <p:val>
                                            <p:strVal val="#ppt_w"/>
                                          </p:val>
                                        </p:tav>
                                        <p:tav tm="100000">
                                          <p:val>
                                            <p:strVal val="#ppt_w*.05"/>
                                          </p:val>
                                        </p:tav>
                                      </p:tavLst>
                                    </p:anim>
                                    <p:anim calcmode="lin" valueType="num">
                                      <p:cBhvr>
                                        <p:cTn id="60" dur="500" accel="50000" fill="hold">
                                          <p:stCondLst>
                                            <p:cond delay="500"/>
                                          </p:stCondLst>
                                        </p:cTn>
                                        <p:tgtEl>
                                          <p:spTgt spid="60455"/>
                                        </p:tgtEl>
                                        <p:attrNameLst>
                                          <p:attrName>ppt_w</p:attrName>
                                        </p:attrNameLst>
                                      </p:cBhvr>
                                      <p:tavLst>
                                        <p:tav tm="0">
                                          <p:val>
                                            <p:strVal val="#ppt_w*.05"/>
                                          </p:val>
                                        </p:tav>
                                        <p:tav tm="100000">
                                          <p:val>
                                            <p:strVal val="#ppt_w"/>
                                          </p:val>
                                        </p:tav>
                                      </p:tavLst>
                                    </p:anim>
                                    <p:anim calcmode="lin" valueType="num">
                                      <p:cBhvr>
                                        <p:cTn id="61" dur="1000" fill="hold"/>
                                        <p:tgtEl>
                                          <p:spTgt spid="60455"/>
                                        </p:tgtEl>
                                        <p:attrNameLst>
                                          <p:attrName>ppt_h</p:attrName>
                                        </p:attrNameLst>
                                      </p:cBhvr>
                                      <p:tavLst>
                                        <p:tav tm="0">
                                          <p:val>
                                            <p:strVal val="#ppt_h"/>
                                          </p:val>
                                        </p:tav>
                                        <p:tav tm="100000">
                                          <p:val>
                                            <p:strVal val="#ppt_h"/>
                                          </p:val>
                                        </p:tav>
                                      </p:tavLst>
                                    </p:anim>
                                    <p:anim calcmode="lin" valueType="num">
                                      <p:cBhvr>
                                        <p:cTn id="62" dur="500" decel="50000" fill="hold">
                                          <p:stCondLst>
                                            <p:cond delay="0"/>
                                          </p:stCondLst>
                                        </p:cTn>
                                        <p:tgtEl>
                                          <p:spTgt spid="60455"/>
                                        </p:tgtEl>
                                        <p:attrNameLst>
                                          <p:attrName>ppt_x</p:attrName>
                                        </p:attrNameLst>
                                      </p:cBhvr>
                                      <p:tavLst>
                                        <p:tav tm="0">
                                          <p:val>
                                            <p:strVal val="#ppt_x+.4"/>
                                          </p:val>
                                        </p:tav>
                                        <p:tav tm="100000">
                                          <p:val>
                                            <p:strVal val="#ppt_x"/>
                                          </p:val>
                                        </p:tav>
                                      </p:tavLst>
                                    </p:anim>
                                    <p:anim calcmode="lin" valueType="num">
                                      <p:cBhvr>
                                        <p:cTn id="63" dur="500" decel="50000" fill="hold">
                                          <p:stCondLst>
                                            <p:cond delay="0"/>
                                          </p:stCondLst>
                                        </p:cTn>
                                        <p:tgtEl>
                                          <p:spTgt spid="60455"/>
                                        </p:tgtEl>
                                        <p:attrNameLst>
                                          <p:attrName>ppt_y</p:attrName>
                                        </p:attrNameLst>
                                      </p:cBhvr>
                                      <p:tavLst>
                                        <p:tav tm="0">
                                          <p:val>
                                            <p:strVal val="#ppt_y-.2"/>
                                          </p:val>
                                        </p:tav>
                                        <p:tav tm="100000">
                                          <p:val>
                                            <p:strVal val="#ppt_y+.1"/>
                                          </p:val>
                                        </p:tav>
                                      </p:tavLst>
                                    </p:anim>
                                    <p:anim calcmode="lin" valueType="num">
                                      <p:cBhvr>
                                        <p:cTn id="64" dur="500" accel="50000" fill="hold">
                                          <p:stCondLst>
                                            <p:cond delay="500"/>
                                          </p:stCondLst>
                                        </p:cTn>
                                        <p:tgtEl>
                                          <p:spTgt spid="60455"/>
                                        </p:tgtEl>
                                        <p:attrNameLst>
                                          <p:attrName>ppt_y</p:attrName>
                                        </p:attrNameLst>
                                      </p:cBhvr>
                                      <p:tavLst>
                                        <p:tav tm="0">
                                          <p:val>
                                            <p:strVal val="#ppt_y+.1"/>
                                          </p:val>
                                        </p:tav>
                                        <p:tav tm="100000">
                                          <p:val>
                                            <p:strVal val="#ppt_y"/>
                                          </p:val>
                                        </p:tav>
                                      </p:tavLst>
                                    </p:anim>
                                    <p:animEffect transition="in" filter="fade">
                                      <p:cBhvr>
                                        <p:cTn id="65" dur="1000" decel="50000">
                                          <p:stCondLst>
                                            <p:cond delay="0"/>
                                          </p:stCondLst>
                                        </p:cTn>
                                        <p:tgtEl>
                                          <p:spTgt spid="60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32" grpId="0" animBg="1"/>
      <p:bldP spid="60433" grpId="0" animBg="1"/>
      <p:bldP spid="60442" grpId="0" animBg="1"/>
      <p:bldP spid="60443" grpId="0" animBg="1"/>
      <p:bldP spid="60447" grpId="0" animBg="1"/>
      <p:bldP spid="60448"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灯片编号占位符 3"/>
          <p:cNvSpPr>
            <a:spLocks noGrp="1"/>
          </p:cNvSpPr>
          <p:nvPr>
            <p:ph type="sldNum" sz="quarter" idx="10"/>
          </p:nvPr>
        </p:nvSpPr>
        <p:spPr/>
        <p:txBody>
          <a:bodyPr/>
          <a:lstStyle/>
          <a:p>
            <a:fld id="{8DD3ADF2-6A7D-497B-A5F4-00AD436548DF}" type="slidenum">
              <a:rPr lang="en-US" altLang="zh-CN"/>
              <a:pPr/>
              <a:t>12</a:t>
            </a:fld>
            <a:endParaRPr lang="en-US" altLang="zh-CN"/>
          </a:p>
        </p:txBody>
      </p:sp>
      <p:sp>
        <p:nvSpPr>
          <p:cNvPr id="65538" name="Rectangle 2"/>
          <p:cNvSpPr>
            <a:spLocks noGrp="1" noChangeArrowheads="1"/>
          </p:cNvSpPr>
          <p:nvPr>
            <p:ph type="title"/>
          </p:nvPr>
        </p:nvSpPr>
        <p:spPr>
          <a:xfrm>
            <a:off x="806450" y="188913"/>
            <a:ext cx="8229600" cy="792162"/>
          </a:xfrm>
        </p:spPr>
        <p:txBody>
          <a:bodyPr/>
          <a:lstStyle/>
          <a:p>
            <a:r>
              <a:rPr lang="zh-CN" altLang="en-US">
                <a:cs typeface="Times New Roman" panose="02020603050405020304" pitchFamily="18" charset="0"/>
              </a:rPr>
              <a:t>抽象</a:t>
            </a:r>
          </a:p>
        </p:txBody>
      </p:sp>
      <p:grpSp>
        <p:nvGrpSpPr>
          <p:cNvPr id="65554" name="Group 18"/>
          <p:cNvGrpSpPr>
            <a:grpSpLocks/>
          </p:cNvGrpSpPr>
          <p:nvPr/>
        </p:nvGrpSpPr>
        <p:grpSpPr bwMode="auto">
          <a:xfrm>
            <a:off x="611188" y="2060575"/>
            <a:ext cx="4537075" cy="719138"/>
            <a:chOff x="385" y="1344"/>
            <a:chExt cx="2858" cy="453"/>
          </a:xfrm>
        </p:grpSpPr>
        <p:sp>
          <p:nvSpPr>
            <p:cNvPr id="65542" name="AutoShape 6"/>
            <p:cNvSpPr>
              <a:spLocks noChangeArrowheads="1"/>
            </p:cNvSpPr>
            <p:nvPr/>
          </p:nvSpPr>
          <p:spPr bwMode="auto">
            <a:xfrm>
              <a:off x="385" y="1344"/>
              <a:ext cx="2812" cy="453"/>
            </a:xfrm>
            <a:prstGeom prst="homePlate">
              <a:avLst>
                <a:gd name="adj" fmla="val 155188"/>
              </a:avLst>
            </a:prstGeom>
            <a:gradFill rotWithShape="1">
              <a:gsLst>
                <a:gs pos="0">
                  <a:srgbClr val="FFCC00">
                    <a:alpha val="67000"/>
                  </a:srgbClr>
                </a:gs>
                <a:gs pos="100000">
                  <a:srgbClr val="996633"/>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9" name="Rectangle 13" descr="深色木质"/>
            <p:cNvSpPr>
              <a:spLocks noChangeArrowheads="1"/>
            </p:cNvSpPr>
            <p:nvPr/>
          </p:nvSpPr>
          <p:spPr bwMode="auto">
            <a:xfrm>
              <a:off x="385" y="1344"/>
              <a:ext cx="2132" cy="453"/>
            </a:xfrm>
            <a:prstGeom prst="rect">
              <a:avLst/>
            </a:prstGeom>
            <a:blipFill dpi="0" rotWithShape="1">
              <a:blip r:embed="rId2">
                <a:alphaModFix amt="61000"/>
              </a:blip>
              <a:srcRect/>
              <a:tile tx="0" ty="0" sx="100000" sy="100000" flip="none" algn="tl"/>
            </a:blipFill>
            <a:ln w="12700" algn="ctr">
              <a:solidFill>
                <a:srgbClr val="8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53" name="AutoShape 17"/>
            <p:cNvSpPr>
              <a:spLocks noChangeArrowheads="1"/>
            </p:cNvSpPr>
            <p:nvPr/>
          </p:nvSpPr>
          <p:spPr bwMode="auto">
            <a:xfrm rot="5400000">
              <a:off x="3106" y="1480"/>
              <a:ext cx="91" cy="182"/>
            </a:xfrm>
            <a:prstGeom prst="flowChartExtract">
              <a:avLst/>
            </a:prstGeom>
            <a:solidFill>
              <a:srgbClr val="80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5546" name="Text Box 10"/>
          <p:cNvSpPr txBox="1">
            <a:spLocks noChangeArrowheads="1"/>
          </p:cNvSpPr>
          <p:nvPr/>
        </p:nvSpPr>
        <p:spPr bwMode="auto">
          <a:xfrm>
            <a:off x="684213" y="2212975"/>
            <a:ext cx="3384550" cy="420688"/>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gradFill rotWithShape="1">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1"/>
                </a:gradFill>
              </a14:hiddenFill>
            </a:ext>
            <a:ext uri="{91240B29-F687-4F45-9708-019B960494DF}">
              <a14:hiddenLine xmlns:a14="http://schemas.microsoft.com/office/drawing/2010/main" w="9525" algn="ctr">
                <a:solidFill>
                  <a:schemeClr val="tx1"/>
                </a:solidFill>
                <a:prstDash val="dash"/>
                <a:miter lim="800000"/>
                <a:headEnd/>
                <a:tailEnd/>
              </a14:hiddenLine>
            </a:ext>
          </a:extLst>
        </p:spPr>
        <p:txBody>
          <a:bodyPr>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b="1">
                <a:solidFill>
                  <a:schemeClr val="bg1"/>
                </a:solidFill>
                <a:latin typeface="Courier New" panose="02070309020205020404" pitchFamily="49" charset="0"/>
                <a:ea typeface="黑体" panose="02010609060101010101" pitchFamily="49" charset="-122"/>
              </a:rPr>
              <a:t>处理事物复杂性的方法</a:t>
            </a:r>
          </a:p>
        </p:txBody>
      </p:sp>
      <p:sp>
        <p:nvSpPr>
          <p:cNvPr id="65555" name="AutoShape 19"/>
          <p:cNvSpPr>
            <a:spLocks noChangeArrowheads="1"/>
          </p:cNvSpPr>
          <p:nvPr/>
        </p:nvSpPr>
        <p:spPr bwMode="auto">
          <a:xfrm>
            <a:off x="4787900" y="1773238"/>
            <a:ext cx="3671888" cy="3384550"/>
          </a:xfrm>
          <a:prstGeom prst="verticalScroll">
            <a:avLst>
              <a:gd name="adj" fmla="val 12500"/>
            </a:avLst>
          </a:prstGeom>
          <a:gradFill rotWithShape="1">
            <a:gsLst>
              <a:gs pos="0">
                <a:srgbClr val="D1EFE0"/>
              </a:gs>
              <a:gs pos="100000">
                <a:srgbClr val="FFFFFF"/>
              </a:gs>
            </a:gsLst>
            <a:path path="rect">
              <a:fillToRect l="100000" b="10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56" name="Text Box 20"/>
          <p:cNvSpPr txBox="1">
            <a:spLocks noChangeArrowheads="1"/>
          </p:cNvSpPr>
          <p:nvPr/>
        </p:nvSpPr>
        <p:spPr bwMode="auto">
          <a:xfrm>
            <a:off x="5292725" y="2636838"/>
            <a:ext cx="2622550"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en-GB">
                <a:latin typeface="Courier New" panose="02070309020205020404" pitchFamily="49" charset="0"/>
                <a:ea typeface="黑体" panose="02010609060101010101" pitchFamily="49" charset="-122"/>
              </a:rPr>
              <a:t>只关注事物的重要</a:t>
            </a:r>
          </a:p>
          <a:p>
            <a:pPr algn="ctr">
              <a:spcBef>
                <a:spcPct val="20000"/>
              </a:spcBef>
            </a:pPr>
            <a:r>
              <a:rPr lang="zh-CN" altLang="en-GB">
                <a:latin typeface="Courier New" panose="02070309020205020404" pitchFamily="49" charset="0"/>
                <a:ea typeface="黑体" panose="02010609060101010101" pitchFamily="49" charset="-122"/>
              </a:rPr>
              <a:t>细节，而忽略事物</a:t>
            </a:r>
          </a:p>
          <a:p>
            <a:pPr algn="ctr">
              <a:spcBef>
                <a:spcPct val="20000"/>
              </a:spcBef>
            </a:pPr>
            <a:r>
              <a:rPr lang="zh-CN" altLang="en-GB">
                <a:latin typeface="Courier New" panose="02070309020205020404" pitchFamily="49" charset="0"/>
                <a:ea typeface="黑体" panose="02010609060101010101" pitchFamily="49" charset="-122"/>
              </a:rPr>
              <a:t>的次要细节。</a:t>
            </a:r>
            <a:endParaRPr lang="zh-CN" altLang="en-US">
              <a:latin typeface="Courier New" panose="02070309020205020404" pitchFamily="49" charset="0"/>
              <a:ea typeface="黑体" panose="02010609060101010101" pitchFamily="49" charset="-122"/>
            </a:endParaRPr>
          </a:p>
          <a:p>
            <a:pPr algn="ctr">
              <a:spcBef>
                <a:spcPct val="20000"/>
              </a:spcBef>
            </a:pPr>
            <a:endParaRPr lang="en-US" altLang="zh-CN">
              <a:latin typeface="Courier New" panose="02070309020205020404" pitchFamily="49"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nodeType="afterEffect">
                                  <p:stCondLst>
                                    <p:cond delay="0"/>
                                  </p:stCondLst>
                                  <p:childTnLst>
                                    <p:set>
                                      <p:cBhvr>
                                        <p:cTn id="6" dur="1" fill="hold">
                                          <p:stCondLst>
                                            <p:cond delay="0"/>
                                          </p:stCondLst>
                                        </p:cTn>
                                        <p:tgtEl>
                                          <p:spTgt spid="65554"/>
                                        </p:tgtEl>
                                        <p:attrNameLst>
                                          <p:attrName>style.visibility</p:attrName>
                                        </p:attrNameLst>
                                      </p:cBhvr>
                                      <p:to>
                                        <p:strVal val="visible"/>
                                      </p:to>
                                    </p:set>
                                    <p:anim calcmode="lin" valueType="num">
                                      <p:cBhvr>
                                        <p:cTn id="7" dur="500" fill="hold"/>
                                        <p:tgtEl>
                                          <p:spTgt spid="65554"/>
                                        </p:tgtEl>
                                        <p:attrNameLst>
                                          <p:attrName>ppt_x</p:attrName>
                                        </p:attrNameLst>
                                      </p:cBhvr>
                                      <p:tavLst>
                                        <p:tav tm="0">
                                          <p:val>
                                            <p:strVal val="#ppt_x-#ppt_w/2"/>
                                          </p:val>
                                        </p:tav>
                                        <p:tav tm="100000">
                                          <p:val>
                                            <p:strVal val="#ppt_x"/>
                                          </p:val>
                                        </p:tav>
                                      </p:tavLst>
                                    </p:anim>
                                    <p:anim calcmode="lin" valueType="num">
                                      <p:cBhvr>
                                        <p:cTn id="8" dur="500" fill="hold"/>
                                        <p:tgtEl>
                                          <p:spTgt spid="65554"/>
                                        </p:tgtEl>
                                        <p:attrNameLst>
                                          <p:attrName>ppt_y</p:attrName>
                                        </p:attrNameLst>
                                      </p:cBhvr>
                                      <p:tavLst>
                                        <p:tav tm="0">
                                          <p:val>
                                            <p:strVal val="#ppt_y"/>
                                          </p:val>
                                        </p:tav>
                                        <p:tav tm="100000">
                                          <p:val>
                                            <p:strVal val="#ppt_y"/>
                                          </p:val>
                                        </p:tav>
                                      </p:tavLst>
                                    </p:anim>
                                    <p:anim calcmode="lin" valueType="num">
                                      <p:cBhvr>
                                        <p:cTn id="9" dur="500" fill="hold"/>
                                        <p:tgtEl>
                                          <p:spTgt spid="65554"/>
                                        </p:tgtEl>
                                        <p:attrNameLst>
                                          <p:attrName>ppt_w</p:attrName>
                                        </p:attrNameLst>
                                      </p:cBhvr>
                                      <p:tavLst>
                                        <p:tav tm="0">
                                          <p:val>
                                            <p:fltVal val="0"/>
                                          </p:val>
                                        </p:tav>
                                        <p:tav tm="100000">
                                          <p:val>
                                            <p:strVal val="#ppt_w"/>
                                          </p:val>
                                        </p:tav>
                                      </p:tavLst>
                                    </p:anim>
                                    <p:anim calcmode="lin" valueType="num">
                                      <p:cBhvr>
                                        <p:cTn id="10" dur="500" fill="hold"/>
                                        <p:tgtEl>
                                          <p:spTgt spid="65554"/>
                                        </p:tgtEl>
                                        <p:attrNameLst>
                                          <p:attrName>ppt_h</p:attrName>
                                        </p:attrNameLst>
                                      </p:cBhvr>
                                      <p:tavLst>
                                        <p:tav tm="0">
                                          <p:val>
                                            <p:strVal val="#ppt_h"/>
                                          </p:val>
                                        </p:tav>
                                        <p:tav tm="100000">
                                          <p:val>
                                            <p:strVal val="#ppt_h"/>
                                          </p:val>
                                        </p:tav>
                                      </p:tavLst>
                                    </p:anim>
                                  </p:childTnLst>
                                </p:cTn>
                              </p:par>
                              <p:par>
                                <p:cTn id="11" presetID="17" presetClass="entr" presetSubtype="8" fill="hold" nodeType="withEffect">
                                  <p:stCondLst>
                                    <p:cond delay="0"/>
                                  </p:stCondLst>
                                  <p:childTnLst>
                                    <p:set>
                                      <p:cBhvr>
                                        <p:cTn id="12" dur="1" fill="hold">
                                          <p:stCondLst>
                                            <p:cond delay="0"/>
                                          </p:stCondLst>
                                        </p:cTn>
                                        <p:tgtEl>
                                          <p:spTgt spid="65554"/>
                                        </p:tgtEl>
                                        <p:attrNameLst>
                                          <p:attrName>style.visibility</p:attrName>
                                        </p:attrNameLst>
                                      </p:cBhvr>
                                      <p:to>
                                        <p:strVal val="visible"/>
                                      </p:to>
                                    </p:set>
                                    <p:anim calcmode="lin" valueType="num">
                                      <p:cBhvr>
                                        <p:cTn id="13" dur="500" fill="hold"/>
                                        <p:tgtEl>
                                          <p:spTgt spid="65554"/>
                                        </p:tgtEl>
                                        <p:attrNameLst>
                                          <p:attrName>ppt_x</p:attrName>
                                        </p:attrNameLst>
                                      </p:cBhvr>
                                      <p:tavLst>
                                        <p:tav tm="0">
                                          <p:val>
                                            <p:strVal val="#ppt_x-#ppt_w/2"/>
                                          </p:val>
                                        </p:tav>
                                        <p:tav tm="100000">
                                          <p:val>
                                            <p:strVal val="#ppt_x"/>
                                          </p:val>
                                        </p:tav>
                                      </p:tavLst>
                                    </p:anim>
                                    <p:anim calcmode="lin" valueType="num">
                                      <p:cBhvr>
                                        <p:cTn id="14" dur="500" fill="hold"/>
                                        <p:tgtEl>
                                          <p:spTgt spid="65554"/>
                                        </p:tgtEl>
                                        <p:attrNameLst>
                                          <p:attrName>ppt_y</p:attrName>
                                        </p:attrNameLst>
                                      </p:cBhvr>
                                      <p:tavLst>
                                        <p:tav tm="0">
                                          <p:val>
                                            <p:strVal val="#ppt_y"/>
                                          </p:val>
                                        </p:tav>
                                        <p:tav tm="100000">
                                          <p:val>
                                            <p:strVal val="#ppt_y"/>
                                          </p:val>
                                        </p:tav>
                                      </p:tavLst>
                                    </p:anim>
                                    <p:anim calcmode="lin" valueType="num">
                                      <p:cBhvr>
                                        <p:cTn id="15" dur="500" fill="hold"/>
                                        <p:tgtEl>
                                          <p:spTgt spid="65554"/>
                                        </p:tgtEl>
                                        <p:attrNameLst>
                                          <p:attrName>ppt_w</p:attrName>
                                        </p:attrNameLst>
                                      </p:cBhvr>
                                      <p:tavLst>
                                        <p:tav tm="0">
                                          <p:val>
                                            <p:fltVal val="0"/>
                                          </p:val>
                                        </p:tav>
                                        <p:tav tm="100000">
                                          <p:val>
                                            <p:strVal val="#ppt_w"/>
                                          </p:val>
                                        </p:tav>
                                      </p:tavLst>
                                    </p:anim>
                                    <p:anim calcmode="lin" valueType="num">
                                      <p:cBhvr>
                                        <p:cTn id="16" dur="500" fill="hold"/>
                                        <p:tgtEl>
                                          <p:spTgt spid="65554"/>
                                        </p:tgtEl>
                                        <p:attrNameLst>
                                          <p:attrName>ppt_h</p:attrName>
                                        </p:attrNameLst>
                                      </p:cBhvr>
                                      <p:tavLst>
                                        <p:tav tm="0">
                                          <p:val>
                                            <p:strVal val="#ppt_h"/>
                                          </p:val>
                                        </p:tav>
                                        <p:tav tm="100000">
                                          <p:val>
                                            <p:strVal val="#ppt_h"/>
                                          </p:val>
                                        </p:tav>
                                      </p:tavLst>
                                    </p:anim>
                                  </p:childTnLst>
                                </p:cTn>
                              </p:par>
                            </p:childTnLst>
                          </p:cTn>
                        </p:par>
                        <p:par>
                          <p:cTn id="17" fill="hold" nodeType="afterGroup">
                            <p:stCondLst>
                              <p:cond delay="500"/>
                            </p:stCondLst>
                            <p:childTnLst>
                              <p:par>
                                <p:cTn id="18" presetID="17" presetClass="entr" presetSubtype="8" fill="hold" grpId="0" nodeType="afterEffect">
                                  <p:stCondLst>
                                    <p:cond delay="0"/>
                                  </p:stCondLst>
                                  <p:childTnLst>
                                    <p:set>
                                      <p:cBhvr>
                                        <p:cTn id="19" dur="1" fill="hold">
                                          <p:stCondLst>
                                            <p:cond delay="0"/>
                                          </p:stCondLst>
                                        </p:cTn>
                                        <p:tgtEl>
                                          <p:spTgt spid="65546"/>
                                        </p:tgtEl>
                                        <p:attrNameLst>
                                          <p:attrName>style.visibility</p:attrName>
                                        </p:attrNameLst>
                                      </p:cBhvr>
                                      <p:to>
                                        <p:strVal val="visible"/>
                                      </p:to>
                                    </p:set>
                                    <p:anim calcmode="lin" valueType="num">
                                      <p:cBhvr>
                                        <p:cTn id="20" dur="1000" fill="hold"/>
                                        <p:tgtEl>
                                          <p:spTgt spid="65546"/>
                                        </p:tgtEl>
                                        <p:attrNameLst>
                                          <p:attrName>ppt_x</p:attrName>
                                        </p:attrNameLst>
                                      </p:cBhvr>
                                      <p:tavLst>
                                        <p:tav tm="0">
                                          <p:val>
                                            <p:strVal val="#ppt_x-#ppt_w/2"/>
                                          </p:val>
                                        </p:tav>
                                        <p:tav tm="100000">
                                          <p:val>
                                            <p:strVal val="#ppt_x"/>
                                          </p:val>
                                        </p:tav>
                                      </p:tavLst>
                                    </p:anim>
                                    <p:anim calcmode="lin" valueType="num">
                                      <p:cBhvr>
                                        <p:cTn id="21" dur="1000" fill="hold"/>
                                        <p:tgtEl>
                                          <p:spTgt spid="65546"/>
                                        </p:tgtEl>
                                        <p:attrNameLst>
                                          <p:attrName>ppt_y</p:attrName>
                                        </p:attrNameLst>
                                      </p:cBhvr>
                                      <p:tavLst>
                                        <p:tav tm="0">
                                          <p:val>
                                            <p:strVal val="#ppt_y"/>
                                          </p:val>
                                        </p:tav>
                                        <p:tav tm="100000">
                                          <p:val>
                                            <p:strVal val="#ppt_y"/>
                                          </p:val>
                                        </p:tav>
                                      </p:tavLst>
                                    </p:anim>
                                    <p:anim calcmode="lin" valueType="num">
                                      <p:cBhvr>
                                        <p:cTn id="22" dur="1000" fill="hold"/>
                                        <p:tgtEl>
                                          <p:spTgt spid="65546"/>
                                        </p:tgtEl>
                                        <p:attrNameLst>
                                          <p:attrName>ppt_w</p:attrName>
                                        </p:attrNameLst>
                                      </p:cBhvr>
                                      <p:tavLst>
                                        <p:tav tm="0">
                                          <p:val>
                                            <p:fltVal val="0"/>
                                          </p:val>
                                        </p:tav>
                                        <p:tav tm="100000">
                                          <p:val>
                                            <p:strVal val="#ppt_w"/>
                                          </p:val>
                                        </p:tav>
                                      </p:tavLst>
                                    </p:anim>
                                    <p:anim calcmode="lin" valueType="num">
                                      <p:cBhvr>
                                        <p:cTn id="23" dur="1000" fill="hold"/>
                                        <p:tgtEl>
                                          <p:spTgt spid="65546"/>
                                        </p:tgtEl>
                                        <p:attrNameLst>
                                          <p:attrName>ppt_h</p:attrName>
                                        </p:attrNameLst>
                                      </p:cBhvr>
                                      <p:tavLst>
                                        <p:tav tm="0">
                                          <p:val>
                                            <p:strVal val="#ppt_h"/>
                                          </p:val>
                                        </p:tav>
                                        <p:tav tm="100000">
                                          <p:val>
                                            <p:strVal val="#ppt_h"/>
                                          </p:val>
                                        </p:tav>
                                      </p:tavLst>
                                    </p:anim>
                                  </p:childTnLst>
                                </p:cTn>
                              </p:par>
                            </p:childTnLst>
                          </p:cTn>
                        </p:par>
                        <p:par>
                          <p:cTn id="24" fill="hold" nodeType="afterGroup">
                            <p:stCondLst>
                              <p:cond delay="1500"/>
                            </p:stCondLst>
                            <p:childTnLst>
                              <p:par>
                                <p:cTn id="25" presetID="26" presetClass="emph" presetSubtype="0" repeatCount="indefinite" grpId="1" nodeType="afterEffect">
                                  <p:stCondLst>
                                    <p:cond delay="0"/>
                                  </p:stCondLst>
                                  <p:childTnLst>
                                    <p:animEffect transition="out" filter="fade">
                                      <p:cBhvr>
                                        <p:cTn id="26" dur="2000" tmFilter="0, 0; .2, .5; .8, .5; 1, 0"/>
                                        <p:tgtEl>
                                          <p:spTgt spid="65546"/>
                                        </p:tgtEl>
                                      </p:cBhvr>
                                    </p:animEffect>
                                    <p:animScale>
                                      <p:cBhvr>
                                        <p:cTn id="27" dur="1000" autoRev="1" fill="hold"/>
                                        <p:tgtEl>
                                          <p:spTgt spid="65546"/>
                                        </p:tgtEl>
                                      </p:cBhvr>
                                      <p:by x="105000" y="105000"/>
                                    </p:animScale>
                                  </p:childTnLst>
                                </p:cTn>
                              </p:par>
                            </p:childTnLst>
                          </p:cTn>
                        </p:par>
                      </p:childTnLst>
                    </p:cTn>
                  </p:par>
                  <p:par>
                    <p:cTn id="28" fill="hold" nodeType="clickPar">
                      <p:stCondLst>
                        <p:cond delay="indefinite"/>
                      </p:stCondLst>
                      <p:childTnLst>
                        <p:par>
                          <p:cTn id="29" fill="hold" nodeType="withGroup">
                            <p:stCondLst>
                              <p:cond delay="0"/>
                            </p:stCondLst>
                            <p:childTnLst>
                              <p:par>
                                <p:cTn id="30" presetID="34" presetClass="entr" presetSubtype="0" fill="hold" grpId="0" nodeType="clickEffect">
                                  <p:stCondLst>
                                    <p:cond delay="0"/>
                                  </p:stCondLst>
                                  <p:childTnLst>
                                    <p:set>
                                      <p:cBhvr>
                                        <p:cTn id="31" dur="1" fill="hold">
                                          <p:stCondLst>
                                            <p:cond delay="0"/>
                                          </p:stCondLst>
                                        </p:cTn>
                                        <p:tgtEl>
                                          <p:spTgt spid="65555"/>
                                        </p:tgtEl>
                                        <p:attrNameLst>
                                          <p:attrName>style.visibility</p:attrName>
                                        </p:attrNameLst>
                                      </p:cBhvr>
                                      <p:to>
                                        <p:strVal val="visible"/>
                                      </p:to>
                                    </p:set>
                                    <p:anim from="(-#ppt_w/2)" to="(#ppt_x)" calcmode="lin" valueType="num">
                                      <p:cBhvr>
                                        <p:cTn id="32" dur="600" fill="hold">
                                          <p:stCondLst>
                                            <p:cond delay="0"/>
                                          </p:stCondLst>
                                        </p:cTn>
                                        <p:tgtEl>
                                          <p:spTgt spid="65555"/>
                                        </p:tgtEl>
                                        <p:attrNameLst>
                                          <p:attrName>ppt_x</p:attrName>
                                        </p:attrNameLst>
                                      </p:cBhvr>
                                    </p:anim>
                                    <p:anim from="0" to="-1.0" calcmode="lin" valueType="num">
                                      <p:cBhvr>
                                        <p:cTn id="33" dur="200" decel="50000" autoRev="1" fill="hold">
                                          <p:stCondLst>
                                            <p:cond delay="600"/>
                                          </p:stCondLst>
                                        </p:cTn>
                                        <p:tgtEl>
                                          <p:spTgt spid="65555"/>
                                        </p:tgtEl>
                                        <p:attrNameLst>
                                          <p:attrName>xshear</p:attrName>
                                        </p:attrNameLst>
                                      </p:cBhvr>
                                    </p:anim>
                                    <p:animScale>
                                      <p:cBhvr>
                                        <p:cTn id="34" dur="200" decel="100000" autoRev="1" fill="hold">
                                          <p:stCondLst>
                                            <p:cond delay="600"/>
                                          </p:stCondLst>
                                        </p:cTn>
                                        <p:tgtEl>
                                          <p:spTgt spid="65555"/>
                                        </p:tgtEl>
                                      </p:cBhvr>
                                      <p:from x="100000" y="100000"/>
                                      <p:to x="80000" y="100000"/>
                                    </p:animScale>
                                    <p:anim by="(#ppt_h/3+#ppt_w*0.1)" calcmode="lin" valueType="num">
                                      <p:cBhvr additive="sum">
                                        <p:cTn id="35" dur="200" decel="100000" autoRev="1" fill="hold">
                                          <p:stCondLst>
                                            <p:cond delay="600"/>
                                          </p:stCondLst>
                                        </p:cTn>
                                        <p:tgtEl>
                                          <p:spTgt spid="65555"/>
                                        </p:tgtEl>
                                        <p:attrNameLst>
                                          <p:attrName>ppt_x</p:attrName>
                                        </p:attrNameLst>
                                      </p:cBhvr>
                                    </p:anim>
                                  </p:childTnLst>
                                </p:cTn>
                              </p:par>
                            </p:childTnLst>
                          </p:cTn>
                        </p:par>
                        <p:par>
                          <p:cTn id="36" fill="hold" nodeType="afterGroup">
                            <p:stCondLst>
                              <p:cond delay="1000"/>
                            </p:stCondLst>
                            <p:childTnLst>
                              <p:par>
                                <p:cTn id="37" presetID="38" presetClass="entr" presetSubtype="0" accel="50000" fill="hold" grpId="0" nodeType="afterEffect">
                                  <p:stCondLst>
                                    <p:cond delay="0"/>
                                  </p:stCondLst>
                                  <p:iterate type="lt">
                                    <p:tmPct val="50000"/>
                                  </p:iterate>
                                  <p:childTnLst>
                                    <p:set>
                                      <p:cBhvr>
                                        <p:cTn id="38" dur="1" fill="hold">
                                          <p:stCondLst>
                                            <p:cond delay="0"/>
                                          </p:stCondLst>
                                        </p:cTn>
                                        <p:tgtEl>
                                          <p:spTgt spid="65556"/>
                                        </p:tgtEl>
                                        <p:attrNameLst>
                                          <p:attrName>style.visibility</p:attrName>
                                        </p:attrNameLst>
                                      </p:cBhvr>
                                      <p:to>
                                        <p:strVal val="visible"/>
                                      </p:to>
                                    </p:set>
                                    <p:set>
                                      <p:cBhvr>
                                        <p:cTn id="39" dur="228" fill="hold">
                                          <p:stCondLst>
                                            <p:cond delay="0"/>
                                          </p:stCondLst>
                                        </p:cTn>
                                        <p:tgtEl>
                                          <p:spTgt spid="65556"/>
                                        </p:tgtEl>
                                        <p:attrNameLst>
                                          <p:attrName>style.rotation</p:attrName>
                                        </p:attrNameLst>
                                      </p:cBhvr>
                                      <p:to>
                                        <p:strVal val="-45.0"/>
                                      </p:to>
                                    </p:set>
                                    <p:anim calcmode="lin" valueType="num">
                                      <p:cBhvr>
                                        <p:cTn id="40" dur="228" fill="hold">
                                          <p:stCondLst>
                                            <p:cond delay="228"/>
                                          </p:stCondLst>
                                        </p:cTn>
                                        <p:tgtEl>
                                          <p:spTgt spid="65556"/>
                                        </p:tgtEl>
                                        <p:attrNameLst>
                                          <p:attrName>style.rotation</p:attrName>
                                        </p:attrNameLst>
                                      </p:cBhvr>
                                      <p:tavLst>
                                        <p:tav tm="0">
                                          <p:val>
                                            <p:fltVal val="-45"/>
                                          </p:val>
                                        </p:tav>
                                        <p:tav tm="69900">
                                          <p:val>
                                            <p:fltVal val="45"/>
                                          </p:val>
                                        </p:tav>
                                        <p:tav tm="100000">
                                          <p:val>
                                            <p:fltVal val="0"/>
                                          </p:val>
                                        </p:tav>
                                      </p:tavLst>
                                    </p:anim>
                                    <p:anim calcmode="lin" valueType="num">
                                      <p:cBhvr>
                                        <p:cTn id="41" dur="228" fill="hold">
                                          <p:stCondLst>
                                            <p:cond delay="0"/>
                                          </p:stCondLst>
                                        </p:cTn>
                                        <p:tgtEl>
                                          <p:spTgt spid="65556"/>
                                        </p:tgtEl>
                                        <p:attrNameLst>
                                          <p:attrName>ppt_y</p:attrName>
                                        </p:attrNameLst>
                                      </p:cBhvr>
                                      <p:tavLst>
                                        <p:tav tm="0">
                                          <p:val>
                                            <p:strVal val="#ppt_y-1"/>
                                          </p:val>
                                        </p:tav>
                                        <p:tav tm="100000">
                                          <p:val>
                                            <p:strVal val="#ppt_y-(0.354*#ppt_w-0.172*#ppt_h)"/>
                                          </p:val>
                                        </p:tav>
                                      </p:tavLst>
                                    </p:anim>
                                    <p:anim calcmode="lin" valueType="num">
                                      <p:cBhvr>
                                        <p:cTn id="42" dur="78" decel="50000" autoRev="1" fill="hold">
                                          <p:stCondLst>
                                            <p:cond delay="228"/>
                                          </p:stCondLst>
                                        </p:cTn>
                                        <p:tgtEl>
                                          <p:spTgt spid="65556"/>
                                        </p:tgtEl>
                                        <p:attrNameLst>
                                          <p:attrName>ppt_y</p:attrName>
                                        </p:attrNameLst>
                                      </p:cBhvr>
                                      <p:tavLst>
                                        <p:tav tm="0">
                                          <p:val>
                                            <p:strVal val="#ppt_y-(0.354*#ppt_w-0.172*#ppt_h)"/>
                                          </p:val>
                                        </p:tav>
                                        <p:tav tm="100000">
                                          <p:val>
                                            <p:strVal val="#ppt_y-(0.354*#ppt_w-0.172*#ppt_h)-#ppt_h/2"/>
                                          </p:val>
                                        </p:tav>
                                      </p:tavLst>
                                    </p:anim>
                                    <p:anim calcmode="lin" valueType="num">
                                      <p:cBhvr>
                                        <p:cTn id="43" dur="68" fill="hold">
                                          <p:stCondLst>
                                            <p:cond delay="432"/>
                                          </p:stCondLst>
                                        </p:cTn>
                                        <p:tgtEl>
                                          <p:spTgt spid="65556"/>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6" grpId="0"/>
      <p:bldP spid="65546" grpId="1"/>
      <p:bldP spid="65555" grpId="0" animBg="1"/>
      <p:bldP spid="65556"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79E07AF-5C57-4D51-8078-1D65F1CC41FA}" type="slidenum">
              <a:rPr lang="en-US" altLang="zh-CN"/>
              <a:pPr/>
              <a:t>13</a:t>
            </a:fld>
            <a:endParaRPr lang="en-US" altLang="zh-CN"/>
          </a:p>
        </p:txBody>
      </p:sp>
      <p:sp>
        <p:nvSpPr>
          <p:cNvPr id="134146" name="Rectangle 2"/>
          <p:cNvSpPr>
            <a:spLocks noGrp="1" noChangeArrowheads="1"/>
          </p:cNvSpPr>
          <p:nvPr>
            <p:ph type="title"/>
          </p:nvPr>
        </p:nvSpPr>
        <p:spPr/>
        <p:txBody>
          <a:bodyPr/>
          <a:lstStyle/>
          <a:p>
            <a:r>
              <a:rPr lang="zh-CN" altLang="en-US"/>
              <a:t>作用</a:t>
            </a:r>
          </a:p>
        </p:txBody>
      </p:sp>
      <p:sp>
        <p:nvSpPr>
          <p:cNvPr id="134147" name="Rectangle 3"/>
          <p:cNvSpPr>
            <a:spLocks noGrp="1" noChangeArrowheads="1"/>
          </p:cNvSpPr>
          <p:nvPr>
            <p:ph type="body" idx="1"/>
          </p:nvPr>
        </p:nvSpPr>
        <p:spPr/>
        <p:txBody>
          <a:bodyPr/>
          <a:lstStyle/>
          <a:p>
            <a:r>
              <a:rPr lang="zh-CN" altLang="en-US"/>
              <a:t>提取同类对象共同的特征和功能</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0DBA3CC5-D8BF-4424-A1F3-4CEF694D1B61}" type="slidenum">
              <a:rPr lang="en-US" altLang="zh-CN"/>
              <a:pPr/>
              <a:t>14</a:t>
            </a:fld>
            <a:endParaRPr lang="en-US" altLang="zh-CN"/>
          </a:p>
        </p:txBody>
      </p:sp>
      <p:sp>
        <p:nvSpPr>
          <p:cNvPr id="67586" name="Rectangle 2"/>
          <p:cNvSpPr>
            <a:spLocks noGrp="1" noChangeArrowheads="1"/>
          </p:cNvSpPr>
          <p:nvPr>
            <p:ph type="title"/>
          </p:nvPr>
        </p:nvSpPr>
        <p:spPr>
          <a:xfrm>
            <a:off x="806450" y="188913"/>
            <a:ext cx="8229600" cy="792162"/>
          </a:xfrm>
        </p:spPr>
        <p:txBody>
          <a:bodyPr/>
          <a:lstStyle/>
          <a:p>
            <a:r>
              <a:rPr lang="zh-CN" altLang="en-US">
                <a:cs typeface="Times New Roman" panose="02020603050405020304" pitchFamily="18" charset="0"/>
              </a:rPr>
              <a:t>数据抽象</a:t>
            </a:r>
          </a:p>
        </p:txBody>
      </p:sp>
      <p:sp>
        <p:nvSpPr>
          <p:cNvPr id="67587" name="Rectangle 3"/>
          <p:cNvSpPr>
            <a:spLocks noGrp="1" noChangeArrowheads="1"/>
          </p:cNvSpPr>
          <p:nvPr>
            <p:ph type="body" idx="1"/>
          </p:nvPr>
        </p:nvSpPr>
        <p:spPr>
          <a:xfrm>
            <a:off x="663575" y="1341438"/>
            <a:ext cx="8229600" cy="3887787"/>
          </a:xfrm>
        </p:spPr>
        <p:txBody>
          <a:bodyPr/>
          <a:lstStyle/>
          <a:p>
            <a:pPr algn="just">
              <a:lnSpc>
                <a:spcPct val="125000"/>
              </a:lnSpc>
            </a:pPr>
            <a:r>
              <a:rPr lang="zh-CN" altLang="en-GB"/>
              <a:t>抽取出关键数据</a:t>
            </a:r>
            <a:endParaRPr lang="en-GB" altLang="zh-CN"/>
          </a:p>
          <a:p>
            <a:pPr algn="just">
              <a:lnSpc>
                <a:spcPct val="125000"/>
              </a:lnSpc>
            </a:pPr>
            <a:r>
              <a:rPr lang="zh-CN" altLang="en-GB"/>
              <a:t>抽取出属性和方法</a:t>
            </a:r>
          </a:p>
          <a:p>
            <a:pPr algn="ctr">
              <a:buFont typeface="Wingdings" panose="05000000000000000000" pitchFamily="2" charset="2"/>
              <a:buNone/>
            </a:pPr>
            <a:r>
              <a:rPr lang="en-GB" altLang="zh-CN">
                <a:solidFill>
                  <a:srgbClr val="FF0000"/>
                </a:solidFill>
              </a:rPr>
              <a:t> </a:t>
            </a:r>
          </a:p>
          <a:p>
            <a:pPr algn="ctr">
              <a:buFont typeface="Wingdings" panose="05000000000000000000" pitchFamily="2" charset="2"/>
              <a:buNone/>
            </a:pPr>
            <a:endParaRPr lang="zh-CN" altLang="en-GB">
              <a:solidFill>
                <a:srgbClr val="FF0000"/>
              </a:solidFill>
              <a:ea typeface="宋体" panose="02010600030101010101" pitchFamily="2" charset="-122"/>
            </a:endParaRPr>
          </a:p>
        </p:txBody>
      </p:sp>
      <p:sp>
        <p:nvSpPr>
          <p:cNvPr id="67589" name="AutoShape 5"/>
          <p:cNvSpPr>
            <a:spLocks noChangeArrowheads="1"/>
          </p:cNvSpPr>
          <p:nvPr/>
        </p:nvSpPr>
        <p:spPr bwMode="auto">
          <a:xfrm>
            <a:off x="1042988" y="4005263"/>
            <a:ext cx="7416800" cy="936625"/>
          </a:xfrm>
          <a:prstGeom prst="roundRect">
            <a:avLst>
              <a:gd name="adj" fmla="val 16667"/>
            </a:avLst>
          </a:prstGeom>
          <a:gradFill rotWithShape="1">
            <a:gsLst>
              <a:gs pos="0">
                <a:srgbClr val="FFCC00"/>
              </a:gs>
              <a:gs pos="100000">
                <a:srgbClr val="FFFFFF"/>
              </a:gs>
            </a:gsLst>
            <a:path path="rect">
              <a:fillToRect r="100000" b="100000"/>
            </a:path>
          </a:gradFill>
          <a:ln w="6350" algn="ctr">
            <a:solidFill>
              <a:srgbClr val="808000"/>
            </a:solidFill>
            <a:round/>
            <a:headEnd/>
            <a:tailEnd/>
          </a:ln>
          <a:effectLst>
            <a:outerShdw dist="63500" dir="2212194" algn="ctr" rotWithShape="0">
              <a:schemeClr val="bg2">
                <a:alpha val="50000"/>
              </a:schemeClr>
            </a:outerShdw>
          </a:effectLst>
        </p:spPr>
        <p:txBody>
          <a:bodyPr anchor="ct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00000"/>
              </a:lnSpc>
              <a:spcBef>
                <a:spcPct val="20000"/>
              </a:spcBef>
            </a:pPr>
            <a:r>
              <a:rPr lang="en-GB" altLang="zh-CN" sz="2000">
                <a:solidFill>
                  <a:srgbClr val="FF0000"/>
                </a:solidFill>
                <a:ea typeface="黑体" panose="02010609060101010101" pitchFamily="49" charset="-122"/>
              </a:rPr>
              <a:t>“</a:t>
            </a:r>
            <a:r>
              <a:rPr lang="zh-CN" altLang="en-GB" sz="2000">
                <a:solidFill>
                  <a:srgbClr val="FF0000"/>
                </a:solidFill>
                <a:latin typeface="Courier New" panose="02070309020205020404" pitchFamily="49" charset="0"/>
                <a:ea typeface="黑体" panose="02010609060101010101" pitchFamily="49" charset="-122"/>
              </a:rPr>
              <a:t>根据具体的应用抽取出类的相关关属性和操作。</a:t>
            </a:r>
            <a:r>
              <a:rPr lang="zh-CN" altLang="en-GB" sz="2000">
                <a:solidFill>
                  <a:srgbClr val="FF0000"/>
                </a:solidFill>
                <a:ea typeface="黑体" panose="02010609060101010101" pitchFamily="49" charset="-122"/>
              </a:rPr>
              <a:t>”</a:t>
            </a:r>
            <a:endParaRPr lang="zh-CN" altLang="en-US" sz="2000">
              <a:solidFill>
                <a:srgbClr val="FF0000"/>
              </a:solidFill>
              <a:latin typeface="Courier New" panose="02070309020205020404" pitchFamily="49"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 calcmode="lin" valueType="num">
                                      <p:cBhvr additive="base">
                                        <p:cTn id="7" dur="1000" fill="hold"/>
                                        <p:tgtEl>
                                          <p:spTgt spid="67587">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7587">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 presetClass="entr" presetSubtype="8" fill="hold" nodeType="afterEffect">
                                  <p:stCondLst>
                                    <p:cond delay="0"/>
                                  </p:stCondLst>
                                  <p:childTnLst>
                                    <p:set>
                                      <p:cBhvr>
                                        <p:cTn id="11" dur="1" fill="hold">
                                          <p:stCondLst>
                                            <p:cond delay="0"/>
                                          </p:stCondLst>
                                        </p:cTn>
                                        <p:tgtEl>
                                          <p:spTgt spid="67587">
                                            <p:txEl>
                                              <p:pRg st="1" end="1"/>
                                            </p:txEl>
                                          </p:spTgt>
                                        </p:tgtEl>
                                        <p:attrNameLst>
                                          <p:attrName>style.visibility</p:attrName>
                                        </p:attrNameLst>
                                      </p:cBhvr>
                                      <p:to>
                                        <p:strVal val="visible"/>
                                      </p:to>
                                    </p:set>
                                    <p:anim calcmode="lin" valueType="num">
                                      <p:cBhvr additive="base">
                                        <p:cTn id="12" dur="1000" fill="hold"/>
                                        <p:tgtEl>
                                          <p:spTgt spid="67587">
                                            <p:txEl>
                                              <p:pRg st="1" end="1"/>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67587">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2000"/>
                            </p:stCondLst>
                            <p:childTnLst>
                              <p:par>
                                <p:cTn id="15" presetID="4" presetClass="entr" presetSubtype="16" fill="hold" grpId="0" nodeType="afterEffect">
                                  <p:stCondLst>
                                    <p:cond delay="0"/>
                                  </p:stCondLst>
                                  <p:childTnLst>
                                    <p:set>
                                      <p:cBhvr>
                                        <p:cTn id="16" dur="1" fill="hold">
                                          <p:stCondLst>
                                            <p:cond delay="0"/>
                                          </p:stCondLst>
                                        </p:cTn>
                                        <p:tgtEl>
                                          <p:spTgt spid="67589"/>
                                        </p:tgtEl>
                                        <p:attrNameLst>
                                          <p:attrName>style.visibility</p:attrName>
                                        </p:attrNameLst>
                                      </p:cBhvr>
                                      <p:to>
                                        <p:strVal val="visible"/>
                                      </p:to>
                                    </p:set>
                                    <p:animEffect transition="in" filter="box(in)">
                                      <p:cBhvr>
                                        <p:cTn id="17" dur="500"/>
                                        <p:tgtEl>
                                          <p:spTgt spid="67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灯片编号占位符 3"/>
          <p:cNvSpPr>
            <a:spLocks noGrp="1"/>
          </p:cNvSpPr>
          <p:nvPr>
            <p:ph type="sldNum" sz="quarter" idx="10"/>
          </p:nvPr>
        </p:nvSpPr>
        <p:spPr/>
        <p:txBody>
          <a:bodyPr/>
          <a:lstStyle/>
          <a:p>
            <a:fld id="{906FD61A-6F22-47EE-98CC-3B8E54F381D0}" type="slidenum">
              <a:rPr lang="en-US" altLang="zh-CN"/>
              <a:pPr/>
              <a:t>15</a:t>
            </a:fld>
            <a:endParaRPr lang="en-US" altLang="zh-CN"/>
          </a:p>
        </p:txBody>
      </p:sp>
      <p:sp>
        <p:nvSpPr>
          <p:cNvPr id="68610" name="Rectangle 2"/>
          <p:cNvSpPr>
            <a:spLocks noGrp="1" noChangeArrowheads="1"/>
          </p:cNvSpPr>
          <p:nvPr>
            <p:ph type="title"/>
          </p:nvPr>
        </p:nvSpPr>
        <p:spPr>
          <a:xfrm>
            <a:off x="806450" y="188913"/>
            <a:ext cx="8229600" cy="792162"/>
          </a:xfrm>
        </p:spPr>
        <p:txBody>
          <a:bodyPr/>
          <a:lstStyle/>
          <a:p>
            <a:r>
              <a:rPr lang="zh-CN" altLang="en-US">
                <a:cs typeface="Times New Roman" panose="02020603050405020304" pitchFamily="18" charset="0"/>
              </a:rPr>
              <a:t>数据抽象的示例</a:t>
            </a:r>
          </a:p>
        </p:txBody>
      </p:sp>
      <p:sp>
        <p:nvSpPr>
          <p:cNvPr id="68614" name="Rectangle 6"/>
          <p:cNvSpPr>
            <a:spLocks noChangeArrowheads="1"/>
          </p:cNvSpPr>
          <p:nvPr/>
        </p:nvSpPr>
        <p:spPr bwMode="auto">
          <a:xfrm>
            <a:off x="0" y="2438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8659" name="AutoShape 51"/>
          <p:cNvSpPr>
            <a:spLocks noChangeAspect="1" noChangeArrowheads="1" noTextEdit="1"/>
          </p:cNvSpPr>
          <p:nvPr/>
        </p:nvSpPr>
        <p:spPr bwMode="auto">
          <a:xfrm>
            <a:off x="3348038" y="1125538"/>
            <a:ext cx="22860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8661" name="Rectangle 53"/>
          <p:cNvSpPr>
            <a:spLocks noChangeArrowheads="1"/>
          </p:cNvSpPr>
          <p:nvPr/>
        </p:nvSpPr>
        <p:spPr bwMode="auto">
          <a:xfrm>
            <a:off x="3132138" y="1984375"/>
            <a:ext cx="2519362" cy="2216150"/>
          </a:xfrm>
          <a:prstGeom prst="rect">
            <a:avLst/>
          </a:prstGeom>
          <a:gradFill rotWithShape="1">
            <a:gsLst>
              <a:gs pos="0">
                <a:srgbClr val="CCFFCC"/>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8662" name="Rectangle 54"/>
          <p:cNvSpPr>
            <a:spLocks noChangeArrowheads="1"/>
          </p:cNvSpPr>
          <p:nvPr/>
        </p:nvSpPr>
        <p:spPr bwMode="auto">
          <a:xfrm>
            <a:off x="3132138" y="1725613"/>
            <a:ext cx="2519362" cy="2259012"/>
          </a:xfrm>
          <a:prstGeom prst="rect">
            <a:avLst/>
          </a:prstGeom>
          <a:noFill/>
          <a:ln w="635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63" name="Rectangle 55"/>
          <p:cNvSpPr>
            <a:spLocks noChangeArrowheads="1"/>
          </p:cNvSpPr>
          <p:nvPr/>
        </p:nvSpPr>
        <p:spPr bwMode="auto">
          <a:xfrm>
            <a:off x="3908425" y="2063750"/>
            <a:ext cx="6604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2600">
                <a:solidFill>
                  <a:srgbClr val="000000"/>
                </a:solidFill>
                <a:latin typeface="ËÎÌå" charset="0"/>
                <a:ea typeface="黑体" panose="02010609060101010101" pitchFamily="49" charset="-122"/>
              </a:rPr>
              <a:t>属性</a:t>
            </a:r>
            <a:endParaRPr lang="zh-CN" altLang="en-US">
              <a:latin typeface="Courier New" panose="02070309020205020404" pitchFamily="49" charset="0"/>
              <a:ea typeface="黑体" panose="02010609060101010101" pitchFamily="49" charset="-122"/>
            </a:endParaRPr>
          </a:p>
        </p:txBody>
      </p:sp>
      <p:grpSp>
        <p:nvGrpSpPr>
          <p:cNvPr id="68682" name="Group 74"/>
          <p:cNvGrpSpPr>
            <a:grpSpLocks/>
          </p:cNvGrpSpPr>
          <p:nvPr/>
        </p:nvGrpSpPr>
        <p:grpSpPr bwMode="auto">
          <a:xfrm>
            <a:off x="3238500" y="2646363"/>
            <a:ext cx="1130300" cy="1223962"/>
            <a:chOff x="2201" y="1550"/>
            <a:chExt cx="712" cy="771"/>
          </a:xfrm>
        </p:grpSpPr>
        <p:sp>
          <p:nvSpPr>
            <p:cNvPr id="68664" name="Rectangle 56"/>
            <p:cNvSpPr>
              <a:spLocks noChangeArrowheads="1"/>
            </p:cNvSpPr>
            <p:nvPr/>
          </p:nvSpPr>
          <p:spPr bwMode="auto">
            <a:xfrm>
              <a:off x="2201" y="1550"/>
              <a:ext cx="384"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1800">
                  <a:solidFill>
                    <a:srgbClr val="000000"/>
                  </a:solidFill>
                  <a:ea typeface="黑体" panose="02010609060101010101" pitchFamily="49" charset="-122"/>
                </a:rPr>
                <a:t>Name</a:t>
              </a:r>
              <a:endParaRPr lang="en-US" altLang="zh-CN">
                <a:latin typeface="Courier New" panose="02070309020205020404" pitchFamily="49" charset="0"/>
                <a:ea typeface="黑体" panose="02010609060101010101" pitchFamily="49" charset="-122"/>
              </a:endParaRPr>
            </a:p>
          </p:txBody>
        </p:sp>
        <p:sp>
          <p:nvSpPr>
            <p:cNvPr id="68665" name="Rectangle 57"/>
            <p:cNvSpPr>
              <a:spLocks noChangeArrowheads="1"/>
            </p:cNvSpPr>
            <p:nvPr/>
          </p:nvSpPr>
          <p:spPr bwMode="auto">
            <a:xfrm>
              <a:off x="2201" y="1752"/>
              <a:ext cx="71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1800">
                  <a:solidFill>
                    <a:srgbClr val="000000"/>
                  </a:solidFill>
                  <a:ea typeface="黑体" panose="02010609060101010101" pitchFamily="49" charset="-122"/>
                </a:rPr>
                <a:t>StudentNO</a:t>
              </a:r>
              <a:endParaRPr lang="en-US" altLang="zh-CN">
                <a:latin typeface="Courier New" panose="02070309020205020404" pitchFamily="49" charset="0"/>
                <a:ea typeface="黑体" panose="02010609060101010101" pitchFamily="49" charset="-122"/>
              </a:endParaRPr>
            </a:p>
          </p:txBody>
        </p:sp>
        <p:sp>
          <p:nvSpPr>
            <p:cNvPr id="68667" name="Rectangle 59"/>
            <p:cNvSpPr>
              <a:spLocks noChangeArrowheads="1"/>
            </p:cNvSpPr>
            <p:nvPr/>
          </p:nvSpPr>
          <p:spPr bwMode="auto">
            <a:xfrm>
              <a:off x="2201" y="2114"/>
              <a:ext cx="1"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endParaRPr lang="zh-CN" altLang="zh-CN">
                <a:latin typeface="Courier New" panose="02070309020205020404" pitchFamily="49" charset="0"/>
                <a:ea typeface="黑体" panose="02010609060101010101" pitchFamily="49" charset="-122"/>
              </a:endParaRPr>
            </a:p>
          </p:txBody>
        </p:sp>
      </p:grpSp>
      <p:sp>
        <p:nvSpPr>
          <p:cNvPr id="68668" name="Rectangle 60"/>
          <p:cNvSpPr>
            <a:spLocks noChangeArrowheads="1"/>
          </p:cNvSpPr>
          <p:nvPr/>
        </p:nvSpPr>
        <p:spPr bwMode="auto">
          <a:xfrm>
            <a:off x="3132138" y="4005263"/>
            <a:ext cx="2519362" cy="2252662"/>
          </a:xfrm>
          <a:prstGeom prst="rect">
            <a:avLst/>
          </a:prstGeom>
          <a:gradFill rotWithShape="1">
            <a:gsLst>
              <a:gs pos="0">
                <a:srgbClr val="FFCC99"/>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8669" name="Rectangle 61"/>
          <p:cNvSpPr>
            <a:spLocks noChangeArrowheads="1"/>
          </p:cNvSpPr>
          <p:nvPr/>
        </p:nvSpPr>
        <p:spPr bwMode="auto">
          <a:xfrm>
            <a:off x="3132138" y="3984625"/>
            <a:ext cx="2519362" cy="2216150"/>
          </a:xfrm>
          <a:prstGeom prst="rect">
            <a:avLst/>
          </a:prstGeom>
          <a:noFill/>
          <a:ln w="635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70" name="Rectangle 62"/>
          <p:cNvSpPr>
            <a:spLocks noChangeArrowheads="1"/>
          </p:cNvSpPr>
          <p:nvPr/>
        </p:nvSpPr>
        <p:spPr bwMode="auto">
          <a:xfrm>
            <a:off x="3908425" y="4076700"/>
            <a:ext cx="6604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2600">
                <a:solidFill>
                  <a:srgbClr val="000000"/>
                </a:solidFill>
                <a:latin typeface="ËÎÌå" charset="0"/>
                <a:ea typeface="黑体" panose="02010609060101010101" pitchFamily="49" charset="-122"/>
              </a:rPr>
              <a:t>方法</a:t>
            </a:r>
            <a:endParaRPr lang="zh-CN" altLang="en-US">
              <a:latin typeface="Courier New" panose="02070309020205020404" pitchFamily="49" charset="0"/>
              <a:ea typeface="黑体" panose="02010609060101010101" pitchFamily="49" charset="-122"/>
            </a:endParaRPr>
          </a:p>
        </p:txBody>
      </p:sp>
      <p:sp>
        <p:nvSpPr>
          <p:cNvPr id="68672" name="Rectangle 64"/>
          <p:cNvSpPr>
            <a:spLocks noChangeArrowheads="1"/>
          </p:cNvSpPr>
          <p:nvPr/>
        </p:nvSpPr>
        <p:spPr bwMode="auto">
          <a:xfrm>
            <a:off x="4316413" y="4868863"/>
            <a:ext cx="1587"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endParaRPr lang="zh-CN" altLang="zh-CN">
              <a:latin typeface="Courier New" panose="02070309020205020404" pitchFamily="49" charset="0"/>
              <a:ea typeface="黑体" panose="02010609060101010101" pitchFamily="49" charset="-122"/>
            </a:endParaRPr>
          </a:p>
        </p:txBody>
      </p:sp>
      <p:sp>
        <p:nvSpPr>
          <p:cNvPr id="68671" name="Rectangle 63"/>
          <p:cNvSpPr>
            <a:spLocks noChangeArrowheads="1"/>
          </p:cNvSpPr>
          <p:nvPr/>
        </p:nvSpPr>
        <p:spPr bwMode="auto">
          <a:xfrm>
            <a:off x="3238500" y="4868863"/>
            <a:ext cx="10795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1800">
                <a:solidFill>
                  <a:srgbClr val="000000"/>
                </a:solidFill>
                <a:ea typeface="黑体" panose="02010609060101010101" pitchFamily="49" charset="-122"/>
              </a:rPr>
              <a:t>getName()</a:t>
            </a:r>
            <a:endParaRPr lang="en-US" altLang="zh-CN">
              <a:latin typeface="Courier New" panose="02070309020205020404" pitchFamily="49" charset="0"/>
              <a:ea typeface="黑体" panose="02010609060101010101" pitchFamily="49" charset="-122"/>
            </a:endParaRPr>
          </a:p>
        </p:txBody>
      </p:sp>
      <p:sp>
        <p:nvSpPr>
          <p:cNvPr id="68673" name="Rectangle 65"/>
          <p:cNvSpPr>
            <a:spLocks noChangeArrowheads="1"/>
          </p:cNvSpPr>
          <p:nvPr/>
        </p:nvSpPr>
        <p:spPr bwMode="auto">
          <a:xfrm>
            <a:off x="3238500" y="5246688"/>
            <a:ext cx="16002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1800">
                <a:solidFill>
                  <a:srgbClr val="000000"/>
                </a:solidFill>
                <a:ea typeface="黑体" panose="02010609060101010101" pitchFamily="49" charset="-122"/>
              </a:rPr>
              <a:t>getStudentNO()</a:t>
            </a:r>
            <a:endParaRPr lang="en-US" altLang="zh-CN">
              <a:latin typeface="Courier New" panose="02070309020205020404" pitchFamily="49" charset="0"/>
              <a:ea typeface="黑体" panose="02010609060101010101" pitchFamily="49" charset="-122"/>
            </a:endParaRPr>
          </a:p>
        </p:txBody>
      </p:sp>
      <p:sp>
        <p:nvSpPr>
          <p:cNvPr id="68678" name="Rectangle 70"/>
          <p:cNvSpPr>
            <a:spLocks noChangeArrowheads="1"/>
          </p:cNvSpPr>
          <p:nvPr/>
        </p:nvSpPr>
        <p:spPr bwMode="auto">
          <a:xfrm>
            <a:off x="3132138" y="1381125"/>
            <a:ext cx="2519362" cy="603250"/>
          </a:xfrm>
          <a:prstGeom prst="rect">
            <a:avLst/>
          </a:prstGeom>
          <a:solidFill>
            <a:srgbClr val="339933"/>
          </a:solidFill>
          <a:ln w="6350" cap="rnd">
            <a:solidFill>
              <a:srgbClr val="000000"/>
            </a:solidFill>
            <a:round/>
            <a:headEnd/>
            <a:tailEnd/>
          </a:ln>
        </p:spPr>
        <p:txBody>
          <a:bodyPr/>
          <a:lstStyle/>
          <a:p>
            <a:endParaRPr lang="zh-CN" altLang="en-US"/>
          </a:p>
        </p:txBody>
      </p:sp>
      <p:grpSp>
        <p:nvGrpSpPr>
          <p:cNvPr id="68681" name="Group 73"/>
          <p:cNvGrpSpPr>
            <a:grpSpLocks/>
          </p:cNvGrpSpPr>
          <p:nvPr/>
        </p:nvGrpSpPr>
        <p:grpSpPr bwMode="auto">
          <a:xfrm>
            <a:off x="3419475" y="1516063"/>
            <a:ext cx="1836738" cy="384175"/>
            <a:chOff x="2302" y="799"/>
            <a:chExt cx="1021" cy="242"/>
          </a:xfrm>
        </p:grpSpPr>
        <p:sp>
          <p:nvSpPr>
            <p:cNvPr id="68679" name="Rectangle 71"/>
            <p:cNvSpPr>
              <a:spLocks noChangeArrowheads="1"/>
            </p:cNvSpPr>
            <p:nvPr/>
          </p:nvSpPr>
          <p:spPr bwMode="auto">
            <a:xfrm>
              <a:off x="2302" y="799"/>
              <a:ext cx="73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2800" b="1">
                  <a:solidFill>
                    <a:schemeClr val="bg1"/>
                  </a:solidFill>
                  <a:ea typeface="黑体" panose="02010609060101010101" pitchFamily="49" charset="-122"/>
                </a:rPr>
                <a:t>Student</a:t>
              </a:r>
              <a:endParaRPr lang="en-US" altLang="zh-CN" sz="2800">
                <a:solidFill>
                  <a:schemeClr val="bg1"/>
                </a:solidFill>
                <a:latin typeface="Courier New" panose="02070309020205020404" pitchFamily="49" charset="0"/>
                <a:ea typeface="黑体" panose="02010609060101010101" pitchFamily="49" charset="-122"/>
              </a:endParaRPr>
            </a:p>
          </p:txBody>
        </p:sp>
        <p:sp>
          <p:nvSpPr>
            <p:cNvPr id="68680" name="Rectangle 72"/>
            <p:cNvSpPr>
              <a:spLocks noChangeArrowheads="1"/>
            </p:cNvSpPr>
            <p:nvPr/>
          </p:nvSpPr>
          <p:spPr bwMode="auto">
            <a:xfrm>
              <a:off x="3098" y="799"/>
              <a:ext cx="22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2800" b="1">
                  <a:solidFill>
                    <a:schemeClr val="bg1"/>
                  </a:solidFill>
                  <a:latin typeface="ËÎÌå" charset="0"/>
                  <a:ea typeface="黑体" panose="02010609060101010101" pitchFamily="49" charset="-122"/>
                </a:rPr>
                <a:t>类</a:t>
              </a:r>
              <a:endParaRPr lang="zh-CN" altLang="en-US" sz="2800">
                <a:solidFill>
                  <a:schemeClr val="bg1"/>
                </a:solidFill>
                <a:latin typeface="Courier New" panose="02070309020205020404" pitchFamily="49" charset="0"/>
                <a:ea typeface="黑体" panose="02010609060101010101" pitchFamily="49" charset="-122"/>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7EBCDB9-220E-408B-876E-6B549C4ED274}" type="slidenum">
              <a:rPr lang="en-US" altLang="zh-CN"/>
              <a:pPr/>
              <a:t>16</a:t>
            </a:fld>
            <a:endParaRPr lang="en-US" altLang="zh-CN"/>
          </a:p>
        </p:txBody>
      </p:sp>
      <p:sp>
        <p:nvSpPr>
          <p:cNvPr id="36930" name="Rectangle 66"/>
          <p:cNvSpPr>
            <a:spLocks noGrp="1" noChangeArrowheads="1"/>
          </p:cNvSpPr>
          <p:nvPr>
            <p:ph type="title"/>
          </p:nvPr>
        </p:nvSpPr>
        <p:spPr>
          <a:xfrm>
            <a:off x="806450" y="188913"/>
            <a:ext cx="8229600" cy="792162"/>
          </a:xfrm>
        </p:spPr>
        <p:txBody>
          <a:bodyPr/>
          <a:lstStyle/>
          <a:p>
            <a:r>
              <a:rPr lang="zh-CN" altLang="en-GB">
                <a:cs typeface="Times New Roman" panose="02020603050405020304" pitchFamily="18" charset="0"/>
              </a:rPr>
              <a:t>在 </a:t>
            </a:r>
            <a:r>
              <a:rPr lang="en-GB" altLang="zh-CN">
                <a:cs typeface="Times New Roman" panose="02020603050405020304" pitchFamily="18" charset="0"/>
              </a:rPr>
              <a:t>Java </a:t>
            </a:r>
            <a:r>
              <a:rPr lang="zh-CN" altLang="en-GB">
                <a:cs typeface="Times New Roman" panose="02020603050405020304" pitchFamily="18" charset="0"/>
              </a:rPr>
              <a:t>中实现类</a:t>
            </a:r>
            <a:r>
              <a:rPr lang="zh-CN" altLang="en-US" sz="3200"/>
              <a:t> </a:t>
            </a:r>
          </a:p>
        </p:txBody>
      </p:sp>
      <p:sp>
        <p:nvSpPr>
          <p:cNvPr id="37042" name="Rectangle 178"/>
          <p:cNvSpPr>
            <a:spLocks noChangeArrowheads="1"/>
          </p:cNvSpPr>
          <p:nvPr/>
        </p:nvSpPr>
        <p:spPr bwMode="auto">
          <a:xfrm>
            <a:off x="663575" y="1341438"/>
            <a:ext cx="8012113" cy="4014787"/>
          </a:xfrm>
          <a:prstGeom prst="rect">
            <a:avLst/>
          </a:prstGeom>
          <a:gradFill rotWithShape="1">
            <a:gsLst>
              <a:gs pos="0">
                <a:srgbClr val="FFFFCC"/>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buChar char="q"/>
              <a:defRPr sz="2800">
                <a:solidFill>
                  <a:schemeClr val="tx1"/>
                </a:solidFill>
                <a:latin typeface="Arial" panose="020B0604020202020204" pitchFamily="34" charset="0"/>
                <a:ea typeface="黑体" panose="02010609060101010101" pitchFamily="49" charset="-122"/>
              </a:defRPr>
            </a:lvl1pPr>
            <a:lvl2pPr algn="l">
              <a:buChar char="q"/>
              <a:defRPr sz="2400">
                <a:solidFill>
                  <a:schemeClr val="tx1"/>
                </a:solidFill>
                <a:latin typeface="Arial" panose="020B0604020202020204" pitchFamily="34" charset="0"/>
                <a:ea typeface="黑体" panose="02010609060101010101" pitchFamily="49" charset="-122"/>
              </a:defRPr>
            </a:lvl2pPr>
            <a:lvl3pPr algn="l">
              <a:buChar char="q"/>
              <a:defRPr sz="2000">
                <a:solidFill>
                  <a:schemeClr val="tx1"/>
                </a:solidFill>
                <a:latin typeface="Arial" panose="020B0604020202020204" pitchFamily="34" charset="0"/>
                <a:ea typeface="黑体" panose="02010609060101010101" pitchFamily="49" charset="-122"/>
              </a:defRPr>
            </a:lvl3pPr>
            <a:lvl4pPr algn="l">
              <a:buChar char="–"/>
              <a:defRPr sz="2000">
                <a:solidFill>
                  <a:schemeClr val="tx1"/>
                </a:solidFill>
                <a:latin typeface="Arial" panose="020B0604020202020204" pitchFamily="34" charset="0"/>
                <a:ea typeface="宋体" panose="02010600030101010101" pitchFamily="2" charset="-122"/>
              </a:defRPr>
            </a:lvl4pPr>
            <a:lvl5pPr algn="l">
              <a:buChar char="»"/>
              <a:defRPr sz="20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Tx/>
              <a:buFontTx/>
              <a:buNone/>
            </a:pPr>
            <a:r>
              <a:rPr lang="zh-CN" altLang="en-US" sz="2400" b="1">
                <a:solidFill>
                  <a:srgbClr val="FF3300"/>
                </a:solidFill>
              </a:rPr>
              <a:t>语法</a:t>
            </a:r>
          </a:p>
          <a:p>
            <a:pPr>
              <a:lnSpc>
                <a:spcPct val="115000"/>
              </a:lnSpc>
              <a:spcBef>
                <a:spcPct val="0"/>
              </a:spcBef>
              <a:buClrTx/>
              <a:buFontTx/>
              <a:buNone/>
            </a:pPr>
            <a:r>
              <a:rPr lang="en-US" altLang="zh-CN" sz="2400"/>
              <a:t>		class &lt;classname&gt; {</a:t>
            </a:r>
          </a:p>
          <a:p>
            <a:pPr>
              <a:lnSpc>
                <a:spcPct val="115000"/>
              </a:lnSpc>
              <a:spcBef>
                <a:spcPct val="0"/>
              </a:spcBef>
              <a:buClrTx/>
              <a:buFontTx/>
              <a:buNone/>
            </a:pPr>
            <a:r>
              <a:rPr lang="en-US" altLang="zh-CN" sz="2400"/>
              <a:t>			&lt;body of class&gt;	</a:t>
            </a:r>
          </a:p>
          <a:p>
            <a:pPr>
              <a:lnSpc>
                <a:spcPct val="115000"/>
              </a:lnSpc>
              <a:spcBef>
                <a:spcPct val="0"/>
              </a:spcBef>
              <a:buClrTx/>
              <a:buFontTx/>
              <a:buNone/>
            </a:pPr>
            <a:r>
              <a:rPr lang="en-US" altLang="zh-CN" sz="2400"/>
              <a:t>		}</a:t>
            </a:r>
          </a:p>
          <a:p>
            <a:pPr>
              <a:lnSpc>
                <a:spcPct val="115000"/>
              </a:lnSpc>
              <a:spcBef>
                <a:spcPct val="0"/>
              </a:spcBef>
              <a:buClrTx/>
              <a:buFontTx/>
              <a:buNone/>
            </a:pPr>
            <a:endParaRPr lang="en-US" altLang="zh-CN" sz="2400"/>
          </a:p>
          <a:p>
            <a:pPr>
              <a:lnSpc>
                <a:spcPct val="115000"/>
              </a:lnSpc>
              <a:spcBef>
                <a:spcPct val="0"/>
              </a:spcBef>
              <a:buClrTx/>
              <a:buFontTx/>
              <a:buNone/>
            </a:pPr>
            <a:r>
              <a:rPr lang="zh-CN" altLang="en-US" sz="2400"/>
              <a:t>其中，</a:t>
            </a:r>
          </a:p>
          <a:p>
            <a:pPr>
              <a:lnSpc>
                <a:spcPct val="115000"/>
              </a:lnSpc>
              <a:spcBef>
                <a:spcPct val="0"/>
              </a:spcBef>
              <a:buClrTx/>
              <a:buFontTx/>
              <a:buNone/>
            </a:pPr>
            <a:r>
              <a:rPr lang="en-US" altLang="zh-CN" sz="2400"/>
              <a:t>class </a:t>
            </a:r>
            <a:r>
              <a:rPr lang="zh-CN" altLang="en-US" sz="2400"/>
              <a:t>是创建类所使用的关键字，</a:t>
            </a:r>
          </a:p>
          <a:p>
            <a:pPr>
              <a:lnSpc>
                <a:spcPct val="115000"/>
              </a:lnSpc>
              <a:spcBef>
                <a:spcPct val="0"/>
              </a:spcBef>
              <a:buClrTx/>
              <a:buFontTx/>
              <a:buNone/>
            </a:pPr>
            <a:r>
              <a:rPr lang="en-US" altLang="zh-CN" sz="2400"/>
              <a:t>&lt;classname&gt; </a:t>
            </a:r>
            <a:r>
              <a:rPr lang="zh-CN" altLang="en-US" sz="2400"/>
              <a:t>是类的名称，</a:t>
            </a:r>
          </a:p>
          <a:p>
            <a:pPr>
              <a:lnSpc>
                <a:spcPct val="115000"/>
              </a:lnSpc>
              <a:spcBef>
                <a:spcPct val="0"/>
              </a:spcBef>
              <a:buClrTx/>
              <a:buFontTx/>
              <a:buNone/>
            </a:pPr>
            <a:r>
              <a:rPr lang="en-US" altLang="zh-CN" sz="2400"/>
              <a:t>&lt;body of class&gt; </a:t>
            </a:r>
            <a:r>
              <a:rPr lang="zh-CN" altLang="en-US" sz="2400"/>
              <a:t>包含属性和方法的声明。</a:t>
            </a:r>
            <a:endParaRPr lang="zh-CN" altLang="en-GB"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37042">
                                            <p:txEl>
                                              <p:pRg st="0" end="0"/>
                                            </p:txEl>
                                          </p:spTgt>
                                        </p:tgtEl>
                                        <p:attrNameLst>
                                          <p:attrName>style.visibility</p:attrName>
                                        </p:attrNameLst>
                                      </p:cBhvr>
                                      <p:to>
                                        <p:strVal val="visible"/>
                                      </p:to>
                                    </p:set>
                                    <p:anim calcmode="lin" valueType="num">
                                      <p:cBhvr additive="base">
                                        <p:cTn id="7" dur="1000" fill="hold"/>
                                        <p:tgtEl>
                                          <p:spTgt spid="37042">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7042">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 presetClass="entr" presetSubtype="8" fill="hold" nodeType="afterEffect">
                                  <p:stCondLst>
                                    <p:cond delay="0"/>
                                  </p:stCondLst>
                                  <p:childTnLst>
                                    <p:set>
                                      <p:cBhvr>
                                        <p:cTn id="11" dur="1" fill="hold">
                                          <p:stCondLst>
                                            <p:cond delay="0"/>
                                          </p:stCondLst>
                                        </p:cTn>
                                        <p:tgtEl>
                                          <p:spTgt spid="37042">
                                            <p:txEl>
                                              <p:pRg st="1" end="1"/>
                                            </p:txEl>
                                          </p:spTgt>
                                        </p:tgtEl>
                                        <p:attrNameLst>
                                          <p:attrName>style.visibility</p:attrName>
                                        </p:attrNameLst>
                                      </p:cBhvr>
                                      <p:to>
                                        <p:strVal val="visible"/>
                                      </p:to>
                                    </p:set>
                                    <p:anim calcmode="lin" valueType="num">
                                      <p:cBhvr additive="base">
                                        <p:cTn id="12" dur="1000" fill="hold"/>
                                        <p:tgtEl>
                                          <p:spTgt spid="37042">
                                            <p:txEl>
                                              <p:pRg st="1" end="1"/>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37042">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2000"/>
                            </p:stCondLst>
                            <p:childTnLst>
                              <p:par>
                                <p:cTn id="15" presetID="2" presetClass="entr" presetSubtype="8" fill="hold" nodeType="afterEffect">
                                  <p:stCondLst>
                                    <p:cond delay="0"/>
                                  </p:stCondLst>
                                  <p:childTnLst>
                                    <p:set>
                                      <p:cBhvr>
                                        <p:cTn id="16" dur="1" fill="hold">
                                          <p:stCondLst>
                                            <p:cond delay="0"/>
                                          </p:stCondLst>
                                        </p:cTn>
                                        <p:tgtEl>
                                          <p:spTgt spid="37042">
                                            <p:txEl>
                                              <p:pRg st="2" end="2"/>
                                            </p:txEl>
                                          </p:spTgt>
                                        </p:tgtEl>
                                        <p:attrNameLst>
                                          <p:attrName>style.visibility</p:attrName>
                                        </p:attrNameLst>
                                      </p:cBhvr>
                                      <p:to>
                                        <p:strVal val="visible"/>
                                      </p:to>
                                    </p:set>
                                    <p:anim calcmode="lin" valueType="num">
                                      <p:cBhvr additive="base">
                                        <p:cTn id="17" dur="1000" fill="hold"/>
                                        <p:tgtEl>
                                          <p:spTgt spid="37042">
                                            <p:txEl>
                                              <p:pRg st="2" end="2"/>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37042">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3000"/>
                            </p:stCondLst>
                            <p:childTnLst>
                              <p:par>
                                <p:cTn id="20" presetID="2" presetClass="entr" presetSubtype="8" fill="hold" nodeType="afterEffect">
                                  <p:stCondLst>
                                    <p:cond delay="0"/>
                                  </p:stCondLst>
                                  <p:childTnLst>
                                    <p:set>
                                      <p:cBhvr>
                                        <p:cTn id="21" dur="1" fill="hold">
                                          <p:stCondLst>
                                            <p:cond delay="0"/>
                                          </p:stCondLst>
                                        </p:cTn>
                                        <p:tgtEl>
                                          <p:spTgt spid="37042">
                                            <p:txEl>
                                              <p:pRg st="3" end="3"/>
                                            </p:txEl>
                                          </p:spTgt>
                                        </p:tgtEl>
                                        <p:attrNameLst>
                                          <p:attrName>style.visibility</p:attrName>
                                        </p:attrNameLst>
                                      </p:cBhvr>
                                      <p:to>
                                        <p:strVal val="visible"/>
                                      </p:to>
                                    </p:set>
                                    <p:anim calcmode="lin" valueType="num">
                                      <p:cBhvr additive="base">
                                        <p:cTn id="22" dur="1000" fill="hold"/>
                                        <p:tgtEl>
                                          <p:spTgt spid="37042">
                                            <p:txEl>
                                              <p:pRg st="3" end="3"/>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37042">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4000"/>
                            </p:stCondLst>
                            <p:childTnLst>
                              <p:par>
                                <p:cTn id="25" presetID="2" presetClass="entr" presetSubtype="8" fill="hold" nodeType="afterEffect">
                                  <p:stCondLst>
                                    <p:cond delay="0"/>
                                  </p:stCondLst>
                                  <p:childTnLst>
                                    <p:set>
                                      <p:cBhvr>
                                        <p:cTn id="26" dur="1" fill="hold">
                                          <p:stCondLst>
                                            <p:cond delay="0"/>
                                          </p:stCondLst>
                                        </p:cTn>
                                        <p:tgtEl>
                                          <p:spTgt spid="37042">
                                            <p:txEl>
                                              <p:pRg st="5" end="5"/>
                                            </p:txEl>
                                          </p:spTgt>
                                        </p:tgtEl>
                                        <p:attrNameLst>
                                          <p:attrName>style.visibility</p:attrName>
                                        </p:attrNameLst>
                                      </p:cBhvr>
                                      <p:to>
                                        <p:strVal val="visible"/>
                                      </p:to>
                                    </p:set>
                                    <p:anim calcmode="lin" valueType="num">
                                      <p:cBhvr additive="base">
                                        <p:cTn id="27" dur="1000" fill="hold"/>
                                        <p:tgtEl>
                                          <p:spTgt spid="37042">
                                            <p:txEl>
                                              <p:pRg st="5" end="5"/>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37042">
                                            <p:txEl>
                                              <p:pRg st="5" end="5"/>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0"/>
                            </p:stCondLst>
                            <p:childTnLst>
                              <p:par>
                                <p:cTn id="30" presetID="2" presetClass="entr" presetSubtype="8" fill="hold" nodeType="afterEffect">
                                  <p:stCondLst>
                                    <p:cond delay="0"/>
                                  </p:stCondLst>
                                  <p:childTnLst>
                                    <p:set>
                                      <p:cBhvr>
                                        <p:cTn id="31" dur="1" fill="hold">
                                          <p:stCondLst>
                                            <p:cond delay="0"/>
                                          </p:stCondLst>
                                        </p:cTn>
                                        <p:tgtEl>
                                          <p:spTgt spid="37042">
                                            <p:txEl>
                                              <p:pRg st="6" end="6"/>
                                            </p:txEl>
                                          </p:spTgt>
                                        </p:tgtEl>
                                        <p:attrNameLst>
                                          <p:attrName>style.visibility</p:attrName>
                                        </p:attrNameLst>
                                      </p:cBhvr>
                                      <p:to>
                                        <p:strVal val="visible"/>
                                      </p:to>
                                    </p:set>
                                    <p:anim calcmode="lin" valueType="num">
                                      <p:cBhvr additive="base">
                                        <p:cTn id="32" dur="1000" fill="hold"/>
                                        <p:tgtEl>
                                          <p:spTgt spid="37042">
                                            <p:txEl>
                                              <p:pRg st="6" end="6"/>
                                            </p:txEl>
                                          </p:spTgt>
                                        </p:tgtEl>
                                        <p:attrNameLst>
                                          <p:attrName>ppt_x</p:attrName>
                                        </p:attrNameLst>
                                      </p:cBhvr>
                                      <p:tavLst>
                                        <p:tav tm="0">
                                          <p:val>
                                            <p:strVal val="0-#ppt_w/2"/>
                                          </p:val>
                                        </p:tav>
                                        <p:tav tm="100000">
                                          <p:val>
                                            <p:strVal val="#ppt_x"/>
                                          </p:val>
                                        </p:tav>
                                      </p:tavLst>
                                    </p:anim>
                                    <p:anim calcmode="lin" valueType="num">
                                      <p:cBhvr additive="base">
                                        <p:cTn id="33" dur="1000" fill="hold"/>
                                        <p:tgtEl>
                                          <p:spTgt spid="37042">
                                            <p:txEl>
                                              <p:pRg st="6" end="6"/>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6000"/>
                            </p:stCondLst>
                            <p:childTnLst>
                              <p:par>
                                <p:cTn id="35" presetID="2" presetClass="entr" presetSubtype="8" fill="hold" nodeType="afterEffect">
                                  <p:stCondLst>
                                    <p:cond delay="0"/>
                                  </p:stCondLst>
                                  <p:childTnLst>
                                    <p:set>
                                      <p:cBhvr>
                                        <p:cTn id="36" dur="1" fill="hold">
                                          <p:stCondLst>
                                            <p:cond delay="0"/>
                                          </p:stCondLst>
                                        </p:cTn>
                                        <p:tgtEl>
                                          <p:spTgt spid="37042">
                                            <p:txEl>
                                              <p:pRg st="7" end="7"/>
                                            </p:txEl>
                                          </p:spTgt>
                                        </p:tgtEl>
                                        <p:attrNameLst>
                                          <p:attrName>style.visibility</p:attrName>
                                        </p:attrNameLst>
                                      </p:cBhvr>
                                      <p:to>
                                        <p:strVal val="visible"/>
                                      </p:to>
                                    </p:set>
                                    <p:anim calcmode="lin" valueType="num">
                                      <p:cBhvr additive="base">
                                        <p:cTn id="37" dur="1000" fill="hold"/>
                                        <p:tgtEl>
                                          <p:spTgt spid="37042">
                                            <p:txEl>
                                              <p:pRg st="7" end="7"/>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37042">
                                            <p:txEl>
                                              <p:pRg st="7" end="7"/>
                                            </p:txEl>
                                          </p:spTgt>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7000"/>
                            </p:stCondLst>
                            <p:childTnLst>
                              <p:par>
                                <p:cTn id="40" presetID="2" presetClass="entr" presetSubtype="8" fill="hold" nodeType="afterEffect">
                                  <p:stCondLst>
                                    <p:cond delay="0"/>
                                  </p:stCondLst>
                                  <p:childTnLst>
                                    <p:set>
                                      <p:cBhvr>
                                        <p:cTn id="41" dur="1" fill="hold">
                                          <p:stCondLst>
                                            <p:cond delay="0"/>
                                          </p:stCondLst>
                                        </p:cTn>
                                        <p:tgtEl>
                                          <p:spTgt spid="37042">
                                            <p:txEl>
                                              <p:pRg st="8" end="8"/>
                                            </p:txEl>
                                          </p:spTgt>
                                        </p:tgtEl>
                                        <p:attrNameLst>
                                          <p:attrName>style.visibility</p:attrName>
                                        </p:attrNameLst>
                                      </p:cBhvr>
                                      <p:to>
                                        <p:strVal val="visible"/>
                                      </p:to>
                                    </p:set>
                                    <p:anim calcmode="lin" valueType="num">
                                      <p:cBhvr additive="base">
                                        <p:cTn id="42" dur="1000" fill="hold"/>
                                        <p:tgtEl>
                                          <p:spTgt spid="37042">
                                            <p:txEl>
                                              <p:pRg st="8" end="8"/>
                                            </p:txEl>
                                          </p:spTgt>
                                        </p:tgtEl>
                                        <p:attrNameLst>
                                          <p:attrName>ppt_x</p:attrName>
                                        </p:attrNameLst>
                                      </p:cBhvr>
                                      <p:tavLst>
                                        <p:tav tm="0">
                                          <p:val>
                                            <p:strVal val="0-#ppt_w/2"/>
                                          </p:val>
                                        </p:tav>
                                        <p:tav tm="100000">
                                          <p:val>
                                            <p:strVal val="#ppt_x"/>
                                          </p:val>
                                        </p:tav>
                                      </p:tavLst>
                                    </p:anim>
                                    <p:anim calcmode="lin" valueType="num">
                                      <p:cBhvr additive="base">
                                        <p:cTn id="43" dur="1000" fill="hold"/>
                                        <p:tgtEl>
                                          <p:spTgt spid="37042">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8F6F22D5-3C7A-4B68-82E0-B2898613C053}" type="slidenum">
              <a:rPr lang="en-US" altLang="zh-CN"/>
              <a:pPr/>
              <a:t>17</a:t>
            </a:fld>
            <a:endParaRPr lang="en-US" altLang="zh-CN"/>
          </a:p>
        </p:txBody>
      </p:sp>
      <p:sp>
        <p:nvSpPr>
          <p:cNvPr id="71682" name="Rectangle 2"/>
          <p:cNvSpPr>
            <a:spLocks noGrp="1" noChangeArrowheads="1"/>
          </p:cNvSpPr>
          <p:nvPr>
            <p:ph type="title"/>
          </p:nvPr>
        </p:nvSpPr>
        <p:spPr>
          <a:xfrm>
            <a:off x="806450" y="188913"/>
            <a:ext cx="8229600" cy="792162"/>
          </a:xfrm>
        </p:spPr>
        <p:txBody>
          <a:bodyPr/>
          <a:lstStyle/>
          <a:p>
            <a:r>
              <a:rPr lang="zh-CN" altLang="en-US">
                <a:cs typeface="Times New Roman" panose="02020603050405020304" pitchFamily="18" charset="0"/>
              </a:rPr>
              <a:t>定义类和创建对象</a:t>
            </a:r>
          </a:p>
        </p:txBody>
      </p:sp>
      <p:sp>
        <p:nvSpPr>
          <p:cNvPr id="71683" name="Rectangle 3"/>
          <p:cNvSpPr>
            <a:spLocks noGrp="1" noChangeArrowheads="1"/>
          </p:cNvSpPr>
          <p:nvPr>
            <p:ph type="body" idx="1"/>
          </p:nvPr>
        </p:nvSpPr>
        <p:spPr>
          <a:xfrm>
            <a:off x="663575" y="1339850"/>
            <a:ext cx="8229600" cy="2376488"/>
          </a:xfrm>
        </p:spPr>
        <p:txBody>
          <a:bodyPr/>
          <a:lstStyle/>
          <a:p>
            <a:r>
              <a:rPr lang="zh-CN" altLang="en-US"/>
              <a:t>类的命名规则：</a:t>
            </a:r>
          </a:p>
          <a:p>
            <a:pPr marL="812800" lvl="1" indent="-276225"/>
            <a:r>
              <a:rPr lang="zh-CN" altLang="en-US"/>
              <a:t>不能为 </a:t>
            </a:r>
            <a:r>
              <a:rPr lang="en-US" altLang="zh-CN"/>
              <a:t>Java </a:t>
            </a:r>
            <a:r>
              <a:rPr lang="zh-CN" altLang="en-US"/>
              <a:t>中的关键字</a:t>
            </a:r>
          </a:p>
          <a:p>
            <a:pPr marL="812800" lvl="1" indent="-276225"/>
            <a:r>
              <a:rPr lang="zh-CN" altLang="en-US"/>
              <a:t>不能包含空格或点号“</a:t>
            </a:r>
            <a:r>
              <a:rPr lang="en-US" altLang="zh-CN"/>
              <a:t>. ”</a:t>
            </a:r>
          </a:p>
          <a:p>
            <a:pPr marL="812800" lvl="1" indent="-276225"/>
            <a:r>
              <a:rPr lang="zh-CN" altLang="en-US"/>
              <a:t>可以下划线“</a:t>
            </a:r>
            <a:r>
              <a:rPr lang="en-US" altLang="zh-CN"/>
              <a:t>_”</a:t>
            </a:r>
            <a:r>
              <a:rPr lang="zh-CN" altLang="en-US"/>
              <a:t>、字母或“</a:t>
            </a:r>
            <a:r>
              <a:rPr lang="en-US" altLang="zh-CN"/>
              <a:t>$”</a:t>
            </a:r>
            <a:r>
              <a:rPr lang="zh-CN" altLang="en-US"/>
              <a:t>符号开头</a:t>
            </a:r>
          </a:p>
        </p:txBody>
      </p:sp>
      <p:sp>
        <p:nvSpPr>
          <p:cNvPr id="71686" name="Rectangle 6"/>
          <p:cNvSpPr>
            <a:spLocks noChangeArrowheads="1"/>
          </p:cNvSpPr>
          <p:nvPr/>
        </p:nvSpPr>
        <p:spPr bwMode="auto">
          <a:xfrm>
            <a:off x="827088" y="3500438"/>
            <a:ext cx="7561262" cy="2625725"/>
          </a:xfrm>
          <a:prstGeom prst="rect">
            <a:avLst/>
          </a:prstGeom>
          <a:gradFill rotWithShape="1">
            <a:gsLst>
              <a:gs pos="0">
                <a:srgbClr val="FFFFCC"/>
              </a:gs>
              <a:gs pos="100000">
                <a:srgbClr val="FFFF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5000"/>
              </a:lnSpc>
              <a:spcBef>
                <a:spcPct val="0"/>
              </a:spcBef>
              <a:buClrTx/>
              <a:buFontTx/>
              <a:buNone/>
            </a:pPr>
            <a:r>
              <a:rPr lang="en-US" altLang="zh-CN">
                <a:latin typeface="Arial" panose="020B0604020202020204" pitchFamily="34" charset="0"/>
                <a:ea typeface="宋体" panose="02010600030101010101" pitchFamily="2" charset="-122"/>
              </a:rPr>
              <a:t>class Book {</a:t>
            </a:r>
          </a:p>
          <a:p>
            <a:pPr algn="l">
              <a:lnSpc>
                <a:spcPct val="115000"/>
              </a:lnSpc>
              <a:spcBef>
                <a:spcPct val="0"/>
              </a:spcBef>
              <a:buClrTx/>
              <a:buFontTx/>
              <a:buNone/>
            </a:pPr>
            <a:r>
              <a:rPr lang="en-US" altLang="zh-CN">
                <a:latin typeface="Arial" panose="020B0604020202020204" pitchFamily="34" charset="0"/>
                <a:ea typeface="宋体" panose="02010600030101010101" pitchFamily="2" charset="-122"/>
              </a:rPr>
              <a:t>   String bookName;</a:t>
            </a:r>
          </a:p>
          <a:p>
            <a:pPr algn="l">
              <a:lnSpc>
                <a:spcPct val="115000"/>
              </a:lnSpc>
              <a:spcBef>
                <a:spcPct val="0"/>
              </a:spcBef>
              <a:buClrTx/>
              <a:buFontTx/>
              <a:buNone/>
            </a:pPr>
            <a:r>
              <a:rPr lang="en-US" altLang="zh-CN">
                <a:latin typeface="Arial" panose="020B0604020202020204" pitchFamily="34" charset="0"/>
                <a:ea typeface="宋体" panose="02010600030101010101" pitchFamily="2" charset="-122"/>
              </a:rPr>
              <a:t>   String authorName;</a:t>
            </a:r>
          </a:p>
          <a:p>
            <a:pPr algn="l">
              <a:lnSpc>
                <a:spcPct val="115000"/>
              </a:lnSpc>
              <a:spcBef>
                <a:spcPct val="0"/>
              </a:spcBef>
              <a:buClrTx/>
              <a:buFontTx/>
              <a:buNone/>
            </a:pPr>
            <a:r>
              <a:rPr lang="en-US" altLang="zh-CN">
                <a:latin typeface="Arial" panose="020B0604020202020204" pitchFamily="34" charset="0"/>
                <a:ea typeface="宋体" panose="02010600030101010101" pitchFamily="2" charset="-122"/>
              </a:rPr>
              <a:t>   int nopages;</a:t>
            </a:r>
          </a:p>
          <a:p>
            <a:pPr algn="l">
              <a:lnSpc>
                <a:spcPct val="115000"/>
              </a:lnSpc>
              <a:spcBef>
                <a:spcPct val="0"/>
              </a:spcBef>
              <a:buClrTx/>
              <a:buFontTx/>
              <a:buNone/>
            </a:pPr>
            <a:r>
              <a:rPr lang="en-US" altLang="zh-CN">
                <a:latin typeface="Arial" panose="020B0604020202020204" pitchFamily="34" charset="0"/>
                <a:ea typeface="宋体" panose="02010600030101010101" pitchFamily="2" charset="-122"/>
              </a:rPr>
              <a:t>   boolean available;</a:t>
            </a:r>
          </a:p>
          <a:p>
            <a:pPr algn="l">
              <a:lnSpc>
                <a:spcPct val="115000"/>
              </a:lnSpc>
              <a:spcBef>
                <a:spcPct val="0"/>
              </a:spcBef>
              <a:buClrTx/>
              <a:buFontTx/>
              <a:buNone/>
            </a:pPr>
            <a:r>
              <a:rPr lang="en-US" altLang="zh-CN">
                <a:latin typeface="Arial" panose="020B0604020202020204" pitchFamily="34" charset="0"/>
                <a:ea typeface="宋体" panose="02010600030101010101" pitchFamily="2" charset="-122"/>
              </a:rPr>
              <a:t>}</a:t>
            </a:r>
          </a:p>
        </p:txBody>
      </p:sp>
      <p:sp>
        <p:nvSpPr>
          <p:cNvPr id="71689" name="Rectangle 9"/>
          <p:cNvSpPr>
            <a:spLocks noChangeArrowheads="1"/>
          </p:cNvSpPr>
          <p:nvPr/>
        </p:nvSpPr>
        <p:spPr bwMode="auto">
          <a:xfrm>
            <a:off x="1692275" y="3571875"/>
            <a:ext cx="1006475" cy="431800"/>
          </a:xfrm>
          <a:prstGeom prst="rect">
            <a:avLst/>
          </a:prstGeom>
          <a:noFill/>
          <a:ln w="19050" algn="ctr">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en-US" altLang="zh-CN">
              <a:latin typeface="Courier New" panose="02070309020205020404" pitchFamily="49"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 calcmode="lin" valueType="num">
                                      <p:cBhvr additive="base">
                                        <p:cTn id="7" dur="1000" fill="hold"/>
                                        <p:tgtEl>
                                          <p:spTgt spid="7168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1683">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 presetClass="entr" presetSubtype="8" fill="hold" nodeType="afterEffect">
                                  <p:stCondLst>
                                    <p:cond delay="0"/>
                                  </p:stCondLst>
                                  <p:childTnLst>
                                    <p:set>
                                      <p:cBhvr>
                                        <p:cTn id="11" dur="1" fill="hold">
                                          <p:stCondLst>
                                            <p:cond delay="0"/>
                                          </p:stCondLst>
                                        </p:cTn>
                                        <p:tgtEl>
                                          <p:spTgt spid="71683">
                                            <p:txEl>
                                              <p:pRg st="1" end="1"/>
                                            </p:txEl>
                                          </p:spTgt>
                                        </p:tgtEl>
                                        <p:attrNameLst>
                                          <p:attrName>style.visibility</p:attrName>
                                        </p:attrNameLst>
                                      </p:cBhvr>
                                      <p:to>
                                        <p:strVal val="visible"/>
                                      </p:to>
                                    </p:set>
                                    <p:anim calcmode="lin" valueType="num">
                                      <p:cBhvr additive="base">
                                        <p:cTn id="12" dur="1000" fill="hold"/>
                                        <p:tgtEl>
                                          <p:spTgt spid="71683">
                                            <p:txEl>
                                              <p:pRg st="1" end="1"/>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71683">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2000"/>
                            </p:stCondLst>
                            <p:childTnLst>
                              <p:par>
                                <p:cTn id="15" presetID="2" presetClass="entr" presetSubtype="8" fill="hold" nodeType="afterEffect">
                                  <p:stCondLst>
                                    <p:cond delay="0"/>
                                  </p:stCondLst>
                                  <p:childTnLst>
                                    <p:set>
                                      <p:cBhvr>
                                        <p:cTn id="16" dur="1" fill="hold">
                                          <p:stCondLst>
                                            <p:cond delay="0"/>
                                          </p:stCondLst>
                                        </p:cTn>
                                        <p:tgtEl>
                                          <p:spTgt spid="71683">
                                            <p:txEl>
                                              <p:pRg st="2" end="2"/>
                                            </p:txEl>
                                          </p:spTgt>
                                        </p:tgtEl>
                                        <p:attrNameLst>
                                          <p:attrName>style.visibility</p:attrName>
                                        </p:attrNameLst>
                                      </p:cBhvr>
                                      <p:to>
                                        <p:strVal val="visible"/>
                                      </p:to>
                                    </p:set>
                                    <p:anim calcmode="lin" valueType="num">
                                      <p:cBhvr additive="base">
                                        <p:cTn id="17" dur="1000" fill="hold"/>
                                        <p:tgtEl>
                                          <p:spTgt spid="71683">
                                            <p:txEl>
                                              <p:pRg st="2" end="2"/>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71683">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3000"/>
                            </p:stCondLst>
                            <p:childTnLst>
                              <p:par>
                                <p:cTn id="20" presetID="2" presetClass="entr" presetSubtype="8" fill="hold" nodeType="afterEffect">
                                  <p:stCondLst>
                                    <p:cond delay="0"/>
                                  </p:stCondLst>
                                  <p:childTnLst>
                                    <p:set>
                                      <p:cBhvr>
                                        <p:cTn id="21" dur="1" fill="hold">
                                          <p:stCondLst>
                                            <p:cond delay="0"/>
                                          </p:stCondLst>
                                        </p:cTn>
                                        <p:tgtEl>
                                          <p:spTgt spid="71683">
                                            <p:txEl>
                                              <p:pRg st="3" end="3"/>
                                            </p:txEl>
                                          </p:spTgt>
                                        </p:tgtEl>
                                        <p:attrNameLst>
                                          <p:attrName>style.visibility</p:attrName>
                                        </p:attrNameLst>
                                      </p:cBhvr>
                                      <p:to>
                                        <p:strVal val="visible"/>
                                      </p:to>
                                    </p:set>
                                    <p:anim calcmode="lin" valueType="num">
                                      <p:cBhvr additive="base">
                                        <p:cTn id="22" dur="1000" fill="hold"/>
                                        <p:tgtEl>
                                          <p:spTgt spid="71683">
                                            <p:txEl>
                                              <p:pRg st="3" end="3"/>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716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71686"/>
                                        </p:tgtEl>
                                        <p:attrNameLst>
                                          <p:attrName>style.visibility</p:attrName>
                                        </p:attrNameLst>
                                      </p:cBhvr>
                                      <p:to>
                                        <p:strVal val="visible"/>
                                      </p:to>
                                    </p:set>
                                    <p:anim calcmode="lin" valueType="num">
                                      <p:cBhvr>
                                        <p:cTn id="28" dur="500" fill="hold"/>
                                        <p:tgtEl>
                                          <p:spTgt spid="71686"/>
                                        </p:tgtEl>
                                        <p:attrNameLst>
                                          <p:attrName>ppt_w</p:attrName>
                                        </p:attrNameLst>
                                      </p:cBhvr>
                                      <p:tavLst>
                                        <p:tav tm="0">
                                          <p:val>
                                            <p:fltVal val="0"/>
                                          </p:val>
                                        </p:tav>
                                        <p:tav tm="100000">
                                          <p:val>
                                            <p:strVal val="#ppt_w"/>
                                          </p:val>
                                        </p:tav>
                                      </p:tavLst>
                                    </p:anim>
                                    <p:anim calcmode="lin" valueType="num">
                                      <p:cBhvr>
                                        <p:cTn id="29" dur="500" fill="hold"/>
                                        <p:tgtEl>
                                          <p:spTgt spid="71686"/>
                                        </p:tgtEl>
                                        <p:attrNameLst>
                                          <p:attrName>ppt_h</p:attrName>
                                        </p:attrNameLst>
                                      </p:cBhvr>
                                      <p:tavLst>
                                        <p:tav tm="0">
                                          <p:val>
                                            <p:fltVal val="0"/>
                                          </p:val>
                                        </p:tav>
                                        <p:tav tm="100000">
                                          <p:val>
                                            <p:strVal val="#ppt_h"/>
                                          </p:val>
                                        </p:tav>
                                      </p:tavLst>
                                    </p:anim>
                                    <p:animEffect transition="in" filter="fade">
                                      <p:cBhvr>
                                        <p:cTn id="30" dur="500"/>
                                        <p:tgtEl>
                                          <p:spTgt spid="71686"/>
                                        </p:tgtEl>
                                      </p:cBhvr>
                                    </p:animEffect>
                                  </p:childTnLst>
                                </p:cTn>
                              </p:par>
                            </p:childTnLst>
                          </p:cTn>
                        </p:par>
                        <p:par>
                          <p:cTn id="31" fill="hold" nodeType="afterGroup">
                            <p:stCondLst>
                              <p:cond delay="500"/>
                            </p:stCondLst>
                            <p:childTnLst>
                              <p:par>
                                <p:cTn id="32" presetID="22" presetClass="entr" presetSubtype="4" fill="hold" grpId="1" nodeType="afterEffect">
                                  <p:stCondLst>
                                    <p:cond delay="0"/>
                                  </p:stCondLst>
                                  <p:childTnLst>
                                    <p:set>
                                      <p:cBhvr>
                                        <p:cTn id="33" dur="1" fill="hold">
                                          <p:stCondLst>
                                            <p:cond delay="0"/>
                                          </p:stCondLst>
                                        </p:cTn>
                                        <p:tgtEl>
                                          <p:spTgt spid="71689"/>
                                        </p:tgtEl>
                                        <p:attrNameLst>
                                          <p:attrName>style.visibility</p:attrName>
                                        </p:attrNameLst>
                                      </p:cBhvr>
                                      <p:to>
                                        <p:strVal val="visible"/>
                                      </p:to>
                                    </p:set>
                                    <p:animEffect transition="in" filter="wipe(down)">
                                      <p:cBhvr>
                                        <p:cTn id="34" dur="1000"/>
                                        <p:tgtEl>
                                          <p:spTgt spid="71689"/>
                                        </p:tgtEl>
                                      </p:cBhvr>
                                    </p:animEffect>
                                  </p:childTnLst>
                                </p:cTn>
                              </p:par>
                            </p:childTnLst>
                          </p:cTn>
                        </p:par>
                        <p:par>
                          <p:cTn id="35" fill="hold" nodeType="afterGroup">
                            <p:stCondLst>
                              <p:cond delay="1500"/>
                            </p:stCondLst>
                            <p:childTnLst>
                              <p:par>
                                <p:cTn id="36" presetID="35" presetClass="emph" presetSubtype="0" repeatCount="2000" fill="hold" grpId="0" nodeType="afterEffect">
                                  <p:stCondLst>
                                    <p:cond delay="0"/>
                                  </p:stCondLst>
                                  <p:childTnLst>
                                    <p:anim calcmode="discrete" valueType="str">
                                      <p:cBhvr>
                                        <p:cTn id="37" dur="1000" fill="hold"/>
                                        <p:tgtEl>
                                          <p:spTgt spid="7168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6" grpId="0" animBg="1"/>
      <p:bldP spid="71689" grpId="0" animBg="1"/>
      <p:bldP spid="71689" grpId="1"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灯片编号占位符 3"/>
          <p:cNvSpPr>
            <a:spLocks noGrp="1"/>
          </p:cNvSpPr>
          <p:nvPr>
            <p:ph type="sldNum" sz="quarter" idx="10"/>
          </p:nvPr>
        </p:nvSpPr>
        <p:spPr/>
        <p:txBody>
          <a:bodyPr/>
          <a:lstStyle/>
          <a:p>
            <a:fld id="{85893BBD-C511-41A8-B6B6-848242B1E80D}" type="slidenum">
              <a:rPr lang="en-US" altLang="zh-CN"/>
              <a:pPr/>
              <a:t>18</a:t>
            </a:fld>
            <a:endParaRPr lang="en-US" altLang="zh-CN"/>
          </a:p>
        </p:txBody>
      </p:sp>
      <p:sp>
        <p:nvSpPr>
          <p:cNvPr id="73730" name="Rectangle 2"/>
          <p:cNvSpPr>
            <a:spLocks noGrp="1" noChangeArrowheads="1"/>
          </p:cNvSpPr>
          <p:nvPr>
            <p:ph type="title"/>
          </p:nvPr>
        </p:nvSpPr>
        <p:spPr>
          <a:xfrm>
            <a:off x="806450" y="188913"/>
            <a:ext cx="8229600" cy="792162"/>
          </a:xfrm>
        </p:spPr>
        <p:txBody>
          <a:bodyPr/>
          <a:lstStyle/>
          <a:p>
            <a:r>
              <a:rPr lang="zh-CN" altLang="en-US">
                <a:cs typeface="Times New Roman" panose="02020603050405020304" pitchFamily="18" charset="0"/>
              </a:rPr>
              <a:t>类中的方法 </a:t>
            </a:r>
            <a:r>
              <a:rPr lang="en-US" altLang="zh-CN">
                <a:cs typeface="Times New Roman" panose="02020603050405020304" pitchFamily="18" charset="0"/>
              </a:rPr>
              <a:t>6-1</a:t>
            </a:r>
          </a:p>
        </p:txBody>
      </p:sp>
      <p:sp>
        <p:nvSpPr>
          <p:cNvPr id="73801" name="AutoShape 73"/>
          <p:cNvSpPr>
            <a:spLocks noChangeArrowheads="1"/>
          </p:cNvSpPr>
          <p:nvPr/>
        </p:nvSpPr>
        <p:spPr bwMode="auto">
          <a:xfrm>
            <a:off x="4645025" y="2060575"/>
            <a:ext cx="536575" cy="1079500"/>
          </a:xfrm>
          <a:prstGeom prst="upArrow">
            <a:avLst>
              <a:gd name="adj1" fmla="val 50000"/>
              <a:gd name="adj2" fmla="val 50296"/>
            </a:avLst>
          </a:prstGeom>
          <a:gradFill rotWithShape="1">
            <a:gsLst>
              <a:gs pos="0">
                <a:srgbClr val="7A7ADE"/>
              </a:gs>
              <a:gs pos="50000">
                <a:schemeClr val="bg1"/>
              </a:gs>
              <a:gs pos="100000">
                <a:srgbClr val="7A7ADE"/>
              </a:gs>
            </a:gsLst>
            <a:lin ang="5400000" scaled="1"/>
          </a:gradFill>
          <a:ln w="63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02" name="AutoShape 74"/>
          <p:cNvSpPr>
            <a:spLocks noChangeArrowheads="1"/>
          </p:cNvSpPr>
          <p:nvPr/>
        </p:nvSpPr>
        <p:spPr bwMode="auto">
          <a:xfrm flipV="1">
            <a:off x="4645025" y="4365625"/>
            <a:ext cx="536575" cy="1077913"/>
          </a:xfrm>
          <a:prstGeom prst="upArrow">
            <a:avLst>
              <a:gd name="adj1" fmla="val 50000"/>
              <a:gd name="adj2" fmla="val 50222"/>
            </a:avLst>
          </a:prstGeom>
          <a:gradFill rotWithShape="1">
            <a:gsLst>
              <a:gs pos="0">
                <a:srgbClr val="7A7ADE"/>
              </a:gs>
              <a:gs pos="50000">
                <a:schemeClr val="bg1"/>
              </a:gs>
              <a:gs pos="100000">
                <a:srgbClr val="7A7ADE"/>
              </a:gs>
            </a:gsLst>
            <a:lin ang="5400000" scaled="1"/>
          </a:gradFill>
          <a:ln w="63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03" name="AutoShape 75"/>
          <p:cNvSpPr>
            <a:spLocks noChangeArrowheads="1"/>
          </p:cNvSpPr>
          <p:nvPr/>
        </p:nvSpPr>
        <p:spPr bwMode="auto">
          <a:xfrm rot="5400000" flipV="1">
            <a:off x="3405981" y="3229770"/>
            <a:ext cx="536575" cy="1077912"/>
          </a:xfrm>
          <a:prstGeom prst="upArrow">
            <a:avLst>
              <a:gd name="adj1" fmla="val 50000"/>
              <a:gd name="adj2" fmla="val 50222"/>
            </a:avLst>
          </a:prstGeom>
          <a:gradFill rotWithShape="1">
            <a:gsLst>
              <a:gs pos="0">
                <a:srgbClr val="7A7ADE"/>
              </a:gs>
              <a:gs pos="50000">
                <a:schemeClr val="bg1"/>
              </a:gs>
              <a:gs pos="100000">
                <a:srgbClr val="7A7ADE"/>
              </a:gs>
            </a:gsLst>
            <a:lin ang="5400000" scaled="1"/>
          </a:gradFill>
          <a:ln w="63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804" name="AutoShape 76"/>
          <p:cNvSpPr>
            <a:spLocks noChangeArrowheads="1"/>
          </p:cNvSpPr>
          <p:nvPr/>
        </p:nvSpPr>
        <p:spPr bwMode="auto">
          <a:xfrm rot="16200000" flipV="1">
            <a:off x="5923756" y="3229770"/>
            <a:ext cx="536575" cy="1077912"/>
          </a:xfrm>
          <a:prstGeom prst="upArrow">
            <a:avLst>
              <a:gd name="adj1" fmla="val 50000"/>
              <a:gd name="adj2" fmla="val 50222"/>
            </a:avLst>
          </a:prstGeom>
          <a:gradFill rotWithShape="1">
            <a:gsLst>
              <a:gs pos="0">
                <a:srgbClr val="7A7ADE"/>
              </a:gs>
              <a:gs pos="50000">
                <a:schemeClr val="bg1"/>
              </a:gs>
              <a:gs pos="100000">
                <a:srgbClr val="7A7ADE"/>
              </a:gs>
            </a:gsLst>
            <a:lin ang="5400000" scaled="1"/>
          </a:gradFill>
          <a:ln w="63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3800" name="Group 72"/>
          <p:cNvGrpSpPr>
            <a:grpSpLocks/>
          </p:cNvGrpSpPr>
          <p:nvPr/>
        </p:nvGrpSpPr>
        <p:grpSpPr bwMode="auto">
          <a:xfrm>
            <a:off x="3983038" y="3025775"/>
            <a:ext cx="1873250" cy="1439863"/>
            <a:chOff x="3923" y="2659"/>
            <a:chExt cx="1180" cy="907"/>
          </a:xfrm>
        </p:grpSpPr>
        <p:sp>
          <p:nvSpPr>
            <p:cNvPr id="73798" name="Rectangle 70"/>
            <p:cNvSpPr>
              <a:spLocks noChangeArrowheads="1"/>
            </p:cNvSpPr>
            <p:nvPr/>
          </p:nvSpPr>
          <p:spPr bwMode="auto">
            <a:xfrm>
              <a:off x="3923" y="2659"/>
              <a:ext cx="1180" cy="907"/>
            </a:xfrm>
            <a:prstGeom prst="rect">
              <a:avLst/>
            </a:prstGeom>
            <a:gradFill rotWithShape="1">
              <a:gsLst>
                <a:gs pos="0">
                  <a:schemeClr val="bg1"/>
                </a:gs>
                <a:gs pos="100000">
                  <a:srgbClr val="7A7ADE"/>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99" name="Text Box 71"/>
            <p:cNvSpPr txBox="1">
              <a:spLocks noChangeArrowheads="1"/>
            </p:cNvSpPr>
            <p:nvPr/>
          </p:nvSpPr>
          <p:spPr bwMode="auto">
            <a:xfrm>
              <a:off x="3968" y="2976"/>
              <a:ext cx="1089"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b="1">
                  <a:latin typeface="Courier New" panose="02070309020205020404" pitchFamily="49" charset="0"/>
                  <a:ea typeface="黑体" panose="02010609060101010101" pitchFamily="49" charset="-122"/>
                </a:rPr>
                <a:t>方法的定义</a:t>
              </a:r>
            </a:p>
          </p:txBody>
        </p:sp>
      </p:grpSp>
      <p:sp>
        <p:nvSpPr>
          <p:cNvPr id="73792" name="AutoShape 64"/>
          <p:cNvSpPr>
            <a:spLocks noChangeArrowheads="1"/>
          </p:cNvSpPr>
          <p:nvPr/>
        </p:nvSpPr>
        <p:spPr bwMode="auto">
          <a:xfrm>
            <a:off x="3835400" y="1641475"/>
            <a:ext cx="2176463" cy="407988"/>
          </a:xfrm>
          <a:prstGeom prst="roundRect">
            <a:avLst>
              <a:gd name="adj" fmla="val 16667"/>
            </a:avLst>
          </a:prstGeom>
          <a:gradFill rotWithShape="1">
            <a:gsLst>
              <a:gs pos="0">
                <a:srgbClr val="FFFFCC"/>
              </a:gs>
              <a:gs pos="100000">
                <a:srgbClr val="FFFFFF"/>
              </a:gs>
            </a:gsLst>
            <a:lin ang="5400000" scaled="1"/>
          </a:gradFill>
          <a:ln w="63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en-US" sz="2000">
                <a:ea typeface="黑体" panose="02010609060101010101" pitchFamily="49" charset="-122"/>
              </a:rPr>
              <a:t>方法的名称</a:t>
            </a:r>
          </a:p>
        </p:txBody>
      </p:sp>
      <p:sp>
        <p:nvSpPr>
          <p:cNvPr id="73793" name="AutoShape 65"/>
          <p:cNvSpPr>
            <a:spLocks noChangeArrowheads="1"/>
          </p:cNvSpPr>
          <p:nvPr/>
        </p:nvSpPr>
        <p:spPr bwMode="auto">
          <a:xfrm>
            <a:off x="3779838" y="5513388"/>
            <a:ext cx="2305050" cy="407987"/>
          </a:xfrm>
          <a:prstGeom prst="roundRect">
            <a:avLst>
              <a:gd name="adj" fmla="val 16667"/>
            </a:avLst>
          </a:prstGeom>
          <a:gradFill rotWithShape="1">
            <a:gsLst>
              <a:gs pos="0">
                <a:srgbClr val="CC99FF">
                  <a:alpha val="64999"/>
                </a:srgbClr>
              </a:gs>
              <a:gs pos="100000">
                <a:srgbClr val="FFFFFF"/>
              </a:gs>
            </a:gsLst>
            <a:lin ang="5400000" scaled="1"/>
          </a:gradFill>
          <a:ln w="63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en-US" sz="2000">
                <a:ea typeface="黑体" panose="02010609060101010101" pitchFamily="49" charset="-122"/>
              </a:rPr>
              <a:t>参数列表</a:t>
            </a:r>
          </a:p>
        </p:txBody>
      </p:sp>
      <p:sp>
        <p:nvSpPr>
          <p:cNvPr id="73794" name="AutoShape 66"/>
          <p:cNvSpPr>
            <a:spLocks noChangeArrowheads="1"/>
          </p:cNvSpPr>
          <p:nvPr/>
        </p:nvSpPr>
        <p:spPr bwMode="auto">
          <a:xfrm>
            <a:off x="6738938" y="3549650"/>
            <a:ext cx="2009775" cy="407988"/>
          </a:xfrm>
          <a:prstGeom prst="roundRect">
            <a:avLst>
              <a:gd name="adj" fmla="val 16667"/>
            </a:avLst>
          </a:prstGeom>
          <a:gradFill rotWithShape="1">
            <a:gsLst>
              <a:gs pos="0">
                <a:srgbClr val="99CCFF"/>
              </a:gs>
              <a:gs pos="100000">
                <a:srgbClr val="FFFFFF"/>
              </a:gs>
            </a:gsLst>
            <a:lin ang="5400000" scaled="1"/>
          </a:gradFill>
          <a:ln w="63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en-US" sz="2000">
                <a:ea typeface="黑体" panose="02010609060101010101" pitchFamily="49" charset="-122"/>
              </a:rPr>
              <a:t>方法的主体</a:t>
            </a:r>
          </a:p>
        </p:txBody>
      </p:sp>
      <p:sp>
        <p:nvSpPr>
          <p:cNvPr id="73795" name="AutoShape 67"/>
          <p:cNvSpPr>
            <a:spLocks noChangeArrowheads="1"/>
          </p:cNvSpPr>
          <p:nvPr/>
        </p:nvSpPr>
        <p:spPr bwMode="auto">
          <a:xfrm>
            <a:off x="757238" y="3371850"/>
            <a:ext cx="2344737" cy="777875"/>
          </a:xfrm>
          <a:prstGeom prst="roundRect">
            <a:avLst>
              <a:gd name="adj" fmla="val 16667"/>
            </a:avLst>
          </a:prstGeom>
          <a:gradFill rotWithShape="1">
            <a:gsLst>
              <a:gs pos="0">
                <a:srgbClr val="CCFFCC"/>
              </a:gs>
              <a:gs pos="100000">
                <a:schemeClr val="bg1"/>
              </a:gs>
            </a:gsLst>
            <a:lin ang="5400000" scaled="1"/>
          </a:gradFill>
          <a:ln w="63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en-US" sz="2000">
                <a:ea typeface="黑体" panose="02010609060101010101" pitchFamily="49" charset="-122"/>
              </a:rPr>
              <a:t>方法返回的对象类</a:t>
            </a:r>
          </a:p>
          <a:p>
            <a:pPr algn="ctr">
              <a:spcBef>
                <a:spcPct val="20000"/>
              </a:spcBef>
            </a:pPr>
            <a:r>
              <a:rPr lang="zh-CN" altLang="en-US" sz="2000">
                <a:ea typeface="黑体" panose="02010609060101010101" pitchFamily="49" charset="-122"/>
              </a:rPr>
              <a:t>型或原始类型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afterEffect">
                                  <p:stCondLst>
                                    <p:cond delay="0"/>
                                  </p:stCondLst>
                                  <p:childTnLst>
                                    <p:set>
                                      <p:cBhvr>
                                        <p:cTn id="6" dur="1" fill="hold">
                                          <p:stCondLst>
                                            <p:cond delay="0"/>
                                          </p:stCondLst>
                                        </p:cTn>
                                        <p:tgtEl>
                                          <p:spTgt spid="73800"/>
                                        </p:tgtEl>
                                        <p:attrNameLst>
                                          <p:attrName>style.visibility</p:attrName>
                                        </p:attrNameLst>
                                      </p:cBhvr>
                                      <p:to>
                                        <p:strVal val="visible"/>
                                      </p:to>
                                    </p:set>
                                    <p:anim calcmode="lin" valueType="num">
                                      <p:cBhvr>
                                        <p:cTn id="7" dur="1000" fill="hold"/>
                                        <p:tgtEl>
                                          <p:spTgt spid="73800"/>
                                        </p:tgtEl>
                                        <p:attrNameLst>
                                          <p:attrName>ppt_w</p:attrName>
                                        </p:attrNameLst>
                                      </p:cBhvr>
                                      <p:tavLst>
                                        <p:tav tm="0">
                                          <p:val>
                                            <p:fltVal val="0"/>
                                          </p:val>
                                        </p:tav>
                                        <p:tav tm="100000">
                                          <p:val>
                                            <p:strVal val="#ppt_w"/>
                                          </p:val>
                                        </p:tav>
                                      </p:tavLst>
                                    </p:anim>
                                    <p:anim calcmode="lin" valueType="num">
                                      <p:cBhvr>
                                        <p:cTn id="8" dur="1000" fill="hold"/>
                                        <p:tgtEl>
                                          <p:spTgt spid="73800"/>
                                        </p:tgtEl>
                                        <p:attrNameLst>
                                          <p:attrName>ppt_h</p:attrName>
                                        </p:attrNameLst>
                                      </p:cBhvr>
                                      <p:tavLst>
                                        <p:tav tm="0">
                                          <p:val>
                                            <p:fltVal val="0"/>
                                          </p:val>
                                        </p:tav>
                                        <p:tav tm="100000">
                                          <p:val>
                                            <p:strVal val="#ppt_h"/>
                                          </p:val>
                                        </p:tav>
                                      </p:tavLst>
                                    </p:anim>
                                    <p:animEffect transition="in" filter="fade">
                                      <p:cBhvr>
                                        <p:cTn id="9" dur="1000"/>
                                        <p:tgtEl>
                                          <p:spTgt spid="73800"/>
                                        </p:tgtEl>
                                      </p:cBhvr>
                                    </p:animEffect>
                                  </p:childTnLst>
                                </p:cTn>
                              </p:par>
                            </p:childTnLst>
                          </p:cTn>
                        </p:par>
                        <p:par>
                          <p:cTn id="10" fill="hold" nodeType="afterGroup">
                            <p:stCondLst>
                              <p:cond delay="1000"/>
                            </p:stCondLst>
                            <p:childTnLst>
                              <p:par>
                                <p:cTn id="11" presetID="17" presetClass="entr" presetSubtype="4" fill="hold" grpId="0" nodeType="afterEffect">
                                  <p:stCondLst>
                                    <p:cond delay="0"/>
                                  </p:stCondLst>
                                  <p:childTnLst>
                                    <p:set>
                                      <p:cBhvr>
                                        <p:cTn id="12" dur="1" fill="hold">
                                          <p:stCondLst>
                                            <p:cond delay="0"/>
                                          </p:stCondLst>
                                        </p:cTn>
                                        <p:tgtEl>
                                          <p:spTgt spid="73801"/>
                                        </p:tgtEl>
                                        <p:attrNameLst>
                                          <p:attrName>style.visibility</p:attrName>
                                        </p:attrNameLst>
                                      </p:cBhvr>
                                      <p:to>
                                        <p:strVal val="visible"/>
                                      </p:to>
                                    </p:set>
                                    <p:anim calcmode="lin" valueType="num">
                                      <p:cBhvr>
                                        <p:cTn id="13" dur="1000" fill="hold"/>
                                        <p:tgtEl>
                                          <p:spTgt spid="73801"/>
                                        </p:tgtEl>
                                        <p:attrNameLst>
                                          <p:attrName>ppt_x</p:attrName>
                                        </p:attrNameLst>
                                      </p:cBhvr>
                                      <p:tavLst>
                                        <p:tav tm="0">
                                          <p:val>
                                            <p:strVal val="#ppt_x"/>
                                          </p:val>
                                        </p:tav>
                                        <p:tav tm="100000">
                                          <p:val>
                                            <p:strVal val="#ppt_x"/>
                                          </p:val>
                                        </p:tav>
                                      </p:tavLst>
                                    </p:anim>
                                    <p:anim calcmode="lin" valueType="num">
                                      <p:cBhvr>
                                        <p:cTn id="14" dur="1000" fill="hold"/>
                                        <p:tgtEl>
                                          <p:spTgt spid="73801"/>
                                        </p:tgtEl>
                                        <p:attrNameLst>
                                          <p:attrName>ppt_y</p:attrName>
                                        </p:attrNameLst>
                                      </p:cBhvr>
                                      <p:tavLst>
                                        <p:tav tm="0">
                                          <p:val>
                                            <p:strVal val="#ppt_y+#ppt_h/2"/>
                                          </p:val>
                                        </p:tav>
                                        <p:tav tm="100000">
                                          <p:val>
                                            <p:strVal val="#ppt_y"/>
                                          </p:val>
                                        </p:tav>
                                      </p:tavLst>
                                    </p:anim>
                                    <p:anim calcmode="lin" valueType="num">
                                      <p:cBhvr>
                                        <p:cTn id="15" dur="1000" fill="hold"/>
                                        <p:tgtEl>
                                          <p:spTgt spid="73801"/>
                                        </p:tgtEl>
                                        <p:attrNameLst>
                                          <p:attrName>ppt_w</p:attrName>
                                        </p:attrNameLst>
                                      </p:cBhvr>
                                      <p:tavLst>
                                        <p:tav tm="0">
                                          <p:val>
                                            <p:strVal val="#ppt_w"/>
                                          </p:val>
                                        </p:tav>
                                        <p:tav tm="100000">
                                          <p:val>
                                            <p:strVal val="#ppt_w"/>
                                          </p:val>
                                        </p:tav>
                                      </p:tavLst>
                                    </p:anim>
                                    <p:anim calcmode="lin" valueType="num">
                                      <p:cBhvr>
                                        <p:cTn id="16" dur="1000" fill="hold"/>
                                        <p:tgtEl>
                                          <p:spTgt spid="73801"/>
                                        </p:tgtEl>
                                        <p:attrNameLst>
                                          <p:attrName>ppt_h</p:attrName>
                                        </p:attrNameLst>
                                      </p:cBhvr>
                                      <p:tavLst>
                                        <p:tav tm="0">
                                          <p:val>
                                            <p:fltVal val="0"/>
                                          </p:val>
                                        </p:tav>
                                        <p:tav tm="100000">
                                          <p:val>
                                            <p:strVal val="#ppt_h"/>
                                          </p:val>
                                        </p:tav>
                                      </p:tavLst>
                                    </p:anim>
                                  </p:childTnLst>
                                </p:cTn>
                              </p:par>
                            </p:childTnLst>
                          </p:cTn>
                        </p:par>
                        <p:par>
                          <p:cTn id="17" fill="hold" nodeType="afterGroup">
                            <p:stCondLst>
                              <p:cond delay="2000"/>
                            </p:stCondLst>
                            <p:childTnLst>
                              <p:par>
                                <p:cTn id="18" presetID="51" presetClass="entr" presetSubtype="0" fill="hold" grpId="0" nodeType="afterEffect">
                                  <p:stCondLst>
                                    <p:cond delay="0"/>
                                  </p:stCondLst>
                                  <p:childTnLst>
                                    <p:set>
                                      <p:cBhvr>
                                        <p:cTn id="19" dur="1" fill="hold">
                                          <p:stCondLst>
                                            <p:cond delay="0"/>
                                          </p:stCondLst>
                                        </p:cTn>
                                        <p:tgtEl>
                                          <p:spTgt spid="73792"/>
                                        </p:tgtEl>
                                        <p:attrNameLst>
                                          <p:attrName>style.visibility</p:attrName>
                                        </p:attrNameLst>
                                      </p:cBhvr>
                                      <p:to>
                                        <p:strVal val="visible"/>
                                      </p:to>
                                    </p:set>
                                    <p:animEffect transition="in" filter="fade">
                                      <p:cBhvr>
                                        <p:cTn id="20" dur="385" decel="100000"/>
                                        <p:tgtEl>
                                          <p:spTgt spid="73792"/>
                                        </p:tgtEl>
                                      </p:cBhvr>
                                    </p:animEffect>
                                    <p:animScale>
                                      <p:cBhvr>
                                        <p:cTn id="21" dur="385" decel="100000"/>
                                        <p:tgtEl>
                                          <p:spTgt spid="73792"/>
                                        </p:tgtEl>
                                      </p:cBhvr>
                                      <p:from x="10000" y="10000"/>
                                      <p:to x="200000" y="450000"/>
                                    </p:animScale>
                                    <p:animScale>
                                      <p:cBhvr>
                                        <p:cTn id="22" dur="615" accel="100000" fill="hold">
                                          <p:stCondLst>
                                            <p:cond delay="385"/>
                                          </p:stCondLst>
                                        </p:cTn>
                                        <p:tgtEl>
                                          <p:spTgt spid="73792"/>
                                        </p:tgtEl>
                                      </p:cBhvr>
                                      <p:from x="200000" y="450000"/>
                                      <p:to x="100000" y="100000"/>
                                    </p:animScale>
                                    <p:set>
                                      <p:cBhvr>
                                        <p:cTn id="23" dur="385" fill="hold"/>
                                        <p:tgtEl>
                                          <p:spTgt spid="73792"/>
                                        </p:tgtEl>
                                        <p:attrNameLst>
                                          <p:attrName>ppt_x</p:attrName>
                                        </p:attrNameLst>
                                      </p:cBhvr>
                                      <p:to>
                                        <p:strVal val="(0.5)"/>
                                      </p:to>
                                    </p:set>
                                    <p:anim from="(0.5)" to="(#ppt_x)" calcmode="lin" valueType="num">
                                      <p:cBhvr>
                                        <p:cTn id="24" dur="615" accel="100000" fill="hold">
                                          <p:stCondLst>
                                            <p:cond delay="385"/>
                                          </p:stCondLst>
                                        </p:cTn>
                                        <p:tgtEl>
                                          <p:spTgt spid="73792"/>
                                        </p:tgtEl>
                                        <p:attrNameLst>
                                          <p:attrName>ppt_x</p:attrName>
                                        </p:attrNameLst>
                                      </p:cBhvr>
                                    </p:anim>
                                    <p:set>
                                      <p:cBhvr>
                                        <p:cTn id="25" dur="385" fill="hold"/>
                                        <p:tgtEl>
                                          <p:spTgt spid="73792"/>
                                        </p:tgtEl>
                                        <p:attrNameLst>
                                          <p:attrName>ppt_y</p:attrName>
                                        </p:attrNameLst>
                                      </p:cBhvr>
                                      <p:to>
                                        <p:strVal val="(#ppt_y+0.4)"/>
                                      </p:to>
                                    </p:set>
                                    <p:anim from="(#ppt_y+0.4)" to="(#ppt_y)" calcmode="lin" valueType="num">
                                      <p:cBhvr>
                                        <p:cTn id="26" dur="615" accel="100000" fill="hold">
                                          <p:stCondLst>
                                            <p:cond delay="385"/>
                                          </p:stCondLst>
                                        </p:cTn>
                                        <p:tgtEl>
                                          <p:spTgt spid="73792"/>
                                        </p:tgtEl>
                                        <p:attrNameLst>
                                          <p:attrName>ppt_y</p:attrName>
                                        </p:attrNameLst>
                                      </p:cBhvr>
                                    </p:anim>
                                  </p:childTnLst>
                                </p:cTn>
                              </p:par>
                            </p:childTnLst>
                          </p:cTn>
                        </p:par>
                        <p:par>
                          <p:cTn id="27" fill="hold" nodeType="afterGroup">
                            <p:stCondLst>
                              <p:cond delay="3000"/>
                            </p:stCondLst>
                            <p:childTnLst>
                              <p:par>
                                <p:cTn id="28" presetID="17" presetClass="entr" presetSubtype="1" fill="hold" grpId="0" nodeType="afterEffect">
                                  <p:stCondLst>
                                    <p:cond delay="0"/>
                                  </p:stCondLst>
                                  <p:childTnLst>
                                    <p:set>
                                      <p:cBhvr>
                                        <p:cTn id="29" dur="1" fill="hold">
                                          <p:stCondLst>
                                            <p:cond delay="0"/>
                                          </p:stCondLst>
                                        </p:cTn>
                                        <p:tgtEl>
                                          <p:spTgt spid="73802"/>
                                        </p:tgtEl>
                                        <p:attrNameLst>
                                          <p:attrName>style.visibility</p:attrName>
                                        </p:attrNameLst>
                                      </p:cBhvr>
                                      <p:to>
                                        <p:strVal val="visible"/>
                                      </p:to>
                                    </p:set>
                                    <p:anim calcmode="lin" valueType="num">
                                      <p:cBhvr>
                                        <p:cTn id="30" dur="1000" fill="hold"/>
                                        <p:tgtEl>
                                          <p:spTgt spid="73802"/>
                                        </p:tgtEl>
                                        <p:attrNameLst>
                                          <p:attrName>ppt_x</p:attrName>
                                        </p:attrNameLst>
                                      </p:cBhvr>
                                      <p:tavLst>
                                        <p:tav tm="0">
                                          <p:val>
                                            <p:strVal val="#ppt_x"/>
                                          </p:val>
                                        </p:tav>
                                        <p:tav tm="100000">
                                          <p:val>
                                            <p:strVal val="#ppt_x"/>
                                          </p:val>
                                        </p:tav>
                                      </p:tavLst>
                                    </p:anim>
                                    <p:anim calcmode="lin" valueType="num">
                                      <p:cBhvr>
                                        <p:cTn id="31" dur="1000" fill="hold"/>
                                        <p:tgtEl>
                                          <p:spTgt spid="73802"/>
                                        </p:tgtEl>
                                        <p:attrNameLst>
                                          <p:attrName>ppt_y</p:attrName>
                                        </p:attrNameLst>
                                      </p:cBhvr>
                                      <p:tavLst>
                                        <p:tav tm="0">
                                          <p:val>
                                            <p:strVal val="#ppt_y-#ppt_h/2"/>
                                          </p:val>
                                        </p:tav>
                                        <p:tav tm="100000">
                                          <p:val>
                                            <p:strVal val="#ppt_y"/>
                                          </p:val>
                                        </p:tav>
                                      </p:tavLst>
                                    </p:anim>
                                    <p:anim calcmode="lin" valueType="num">
                                      <p:cBhvr>
                                        <p:cTn id="32" dur="1000" fill="hold"/>
                                        <p:tgtEl>
                                          <p:spTgt spid="73802"/>
                                        </p:tgtEl>
                                        <p:attrNameLst>
                                          <p:attrName>ppt_w</p:attrName>
                                        </p:attrNameLst>
                                      </p:cBhvr>
                                      <p:tavLst>
                                        <p:tav tm="0">
                                          <p:val>
                                            <p:strVal val="#ppt_w"/>
                                          </p:val>
                                        </p:tav>
                                        <p:tav tm="100000">
                                          <p:val>
                                            <p:strVal val="#ppt_w"/>
                                          </p:val>
                                        </p:tav>
                                      </p:tavLst>
                                    </p:anim>
                                    <p:anim calcmode="lin" valueType="num">
                                      <p:cBhvr>
                                        <p:cTn id="33" dur="1000" fill="hold"/>
                                        <p:tgtEl>
                                          <p:spTgt spid="73802"/>
                                        </p:tgtEl>
                                        <p:attrNameLst>
                                          <p:attrName>ppt_h</p:attrName>
                                        </p:attrNameLst>
                                      </p:cBhvr>
                                      <p:tavLst>
                                        <p:tav tm="0">
                                          <p:val>
                                            <p:fltVal val="0"/>
                                          </p:val>
                                        </p:tav>
                                        <p:tav tm="100000">
                                          <p:val>
                                            <p:strVal val="#ppt_h"/>
                                          </p:val>
                                        </p:tav>
                                      </p:tavLst>
                                    </p:anim>
                                  </p:childTnLst>
                                </p:cTn>
                              </p:par>
                            </p:childTnLst>
                          </p:cTn>
                        </p:par>
                        <p:par>
                          <p:cTn id="34" fill="hold" nodeType="afterGroup">
                            <p:stCondLst>
                              <p:cond delay="4000"/>
                            </p:stCondLst>
                            <p:childTnLst>
                              <p:par>
                                <p:cTn id="35" presetID="51" presetClass="entr" presetSubtype="0" fill="hold" grpId="0" nodeType="afterEffect">
                                  <p:stCondLst>
                                    <p:cond delay="0"/>
                                  </p:stCondLst>
                                  <p:childTnLst>
                                    <p:set>
                                      <p:cBhvr>
                                        <p:cTn id="36" dur="1" fill="hold">
                                          <p:stCondLst>
                                            <p:cond delay="0"/>
                                          </p:stCondLst>
                                        </p:cTn>
                                        <p:tgtEl>
                                          <p:spTgt spid="73793"/>
                                        </p:tgtEl>
                                        <p:attrNameLst>
                                          <p:attrName>style.visibility</p:attrName>
                                        </p:attrNameLst>
                                      </p:cBhvr>
                                      <p:to>
                                        <p:strVal val="visible"/>
                                      </p:to>
                                    </p:set>
                                    <p:animEffect transition="in" filter="fade">
                                      <p:cBhvr>
                                        <p:cTn id="37" dur="385" decel="100000"/>
                                        <p:tgtEl>
                                          <p:spTgt spid="73793"/>
                                        </p:tgtEl>
                                      </p:cBhvr>
                                    </p:animEffect>
                                    <p:animScale>
                                      <p:cBhvr>
                                        <p:cTn id="38" dur="385" decel="100000"/>
                                        <p:tgtEl>
                                          <p:spTgt spid="73793"/>
                                        </p:tgtEl>
                                      </p:cBhvr>
                                      <p:from x="10000" y="10000"/>
                                      <p:to x="200000" y="450000"/>
                                    </p:animScale>
                                    <p:animScale>
                                      <p:cBhvr>
                                        <p:cTn id="39" dur="615" accel="100000" fill="hold">
                                          <p:stCondLst>
                                            <p:cond delay="385"/>
                                          </p:stCondLst>
                                        </p:cTn>
                                        <p:tgtEl>
                                          <p:spTgt spid="73793"/>
                                        </p:tgtEl>
                                      </p:cBhvr>
                                      <p:from x="200000" y="450000"/>
                                      <p:to x="100000" y="100000"/>
                                    </p:animScale>
                                    <p:set>
                                      <p:cBhvr>
                                        <p:cTn id="40" dur="385" fill="hold"/>
                                        <p:tgtEl>
                                          <p:spTgt spid="73793"/>
                                        </p:tgtEl>
                                        <p:attrNameLst>
                                          <p:attrName>ppt_x</p:attrName>
                                        </p:attrNameLst>
                                      </p:cBhvr>
                                      <p:to>
                                        <p:strVal val="(0.5)"/>
                                      </p:to>
                                    </p:set>
                                    <p:anim from="(0.5)" to="(#ppt_x)" calcmode="lin" valueType="num">
                                      <p:cBhvr>
                                        <p:cTn id="41" dur="615" accel="100000" fill="hold">
                                          <p:stCondLst>
                                            <p:cond delay="385"/>
                                          </p:stCondLst>
                                        </p:cTn>
                                        <p:tgtEl>
                                          <p:spTgt spid="73793"/>
                                        </p:tgtEl>
                                        <p:attrNameLst>
                                          <p:attrName>ppt_x</p:attrName>
                                        </p:attrNameLst>
                                      </p:cBhvr>
                                    </p:anim>
                                    <p:set>
                                      <p:cBhvr>
                                        <p:cTn id="42" dur="385" fill="hold"/>
                                        <p:tgtEl>
                                          <p:spTgt spid="73793"/>
                                        </p:tgtEl>
                                        <p:attrNameLst>
                                          <p:attrName>ppt_y</p:attrName>
                                        </p:attrNameLst>
                                      </p:cBhvr>
                                      <p:to>
                                        <p:strVal val="(#ppt_y+0.4)"/>
                                      </p:to>
                                    </p:set>
                                    <p:anim from="(#ppt_y+0.4)" to="(#ppt_y)" calcmode="lin" valueType="num">
                                      <p:cBhvr>
                                        <p:cTn id="43" dur="615" accel="100000" fill="hold">
                                          <p:stCondLst>
                                            <p:cond delay="385"/>
                                          </p:stCondLst>
                                        </p:cTn>
                                        <p:tgtEl>
                                          <p:spTgt spid="73793"/>
                                        </p:tgtEl>
                                        <p:attrNameLst>
                                          <p:attrName>ppt_y</p:attrName>
                                        </p:attrNameLst>
                                      </p:cBhvr>
                                    </p:anim>
                                  </p:childTnLst>
                                </p:cTn>
                              </p:par>
                            </p:childTnLst>
                          </p:cTn>
                        </p:par>
                        <p:par>
                          <p:cTn id="44" fill="hold" nodeType="afterGroup">
                            <p:stCondLst>
                              <p:cond delay="5000"/>
                            </p:stCondLst>
                            <p:childTnLst>
                              <p:par>
                                <p:cTn id="45" presetID="17" presetClass="entr" presetSubtype="8" fill="hold" grpId="0" nodeType="afterEffect">
                                  <p:stCondLst>
                                    <p:cond delay="0"/>
                                  </p:stCondLst>
                                  <p:childTnLst>
                                    <p:set>
                                      <p:cBhvr>
                                        <p:cTn id="46" dur="1" fill="hold">
                                          <p:stCondLst>
                                            <p:cond delay="0"/>
                                          </p:stCondLst>
                                        </p:cTn>
                                        <p:tgtEl>
                                          <p:spTgt spid="73804"/>
                                        </p:tgtEl>
                                        <p:attrNameLst>
                                          <p:attrName>style.visibility</p:attrName>
                                        </p:attrNameLst>
                                      </p:cBhvr>
                                      <p:to>
                                        <p:strVal val="visible"/>
                                      </p:to>
                                    </p:set>
                                    <p:anim calcmode="lin" valueType="num">
                                      <p:cBhvr>
                                        <p:cTn id="47" dur="1000" fill="hold"/>
                                        <p:tgtEl>
                                          <p:spTgt spid="73804"/>
                                        </p:tgtEl>
                                        <p:attrNameLst>
                                          <p:attrName>ppt_x</p:attrName>
                                        </p:attrNameLst>
                                      </p:cBhvr>
                                      <p:tavLst>
                                        <p:tav tm="0">
                                          <p:val>
                                            <p:strVal val="#ppt_x-#ppt_w/2"/>
                                          </p:val>
                                        </p:tav>
                                        <p:tav tm="100000">
                                          <p:val>
                                            <p:strVal val="#ppt_x"/>
                                          </p:val>
                                        </p:tav>
                                      </p:tavLst>
                                    </p:anim>
                                    <p:anim calcmode="lin" valueType="num">
                                      <p:cBhvr>
                                        <p:cTn id="48" dur="1000" fill="hold"/>
                                        <p:tgtEl>
                                          <p:spTgt spid="73804"/>
                                        </p:tgtEl>
                                        <p:attrNameLst>
                                          <p:attrName>ppt_y</p:attrName>
                                        </p:attrNameLst>
                                      </p:cBhvr>
                                      <p:tavLst>
                                        <p:tav tm="0">
                                          <p:val>
                                            <p:strVal val="#ppt_y"/>
                                          </p:val>
                                        </p:tav>
                                        <p:tav tm="100000">
                                          <p:val>
                                            <p:strVal val="#ppt_y"/>
                                          </p:val>
                                        </p:tav>
                                      </p:tavLst>
                                    </p:anim>
                                    <p:anim calcmode="lin" valueType="num">
                                      <p:cBhvr>
                                        <p:cTn id="49" dur="1000" fill="hold"/>
                                        <p:tgtEl>
                                          <p:spTgt spid="73804"/>
                                        </p:tgtEl>
                                        <p:attrNameLst>
                                          <p:attrName>ppt_w</p:attrName>
                                        </p:attrNameLst>
                                      </p:cBhvr>
                                      <p:tavLst>
                                        <p:tav tm="0">
                                          <p:val>
                                            <p:fltVal val="0"/>
                                          </p:val>
                                        </p:tav>
                                        <p:tav tm="100000">
                                          <p:val>
                                            <p:strVal val="#ppt_w"/>
                                          </p:val>
                                        </p:tav>
                                      </p:tavLst>
                                    </p:anim>
                                    <p:anim calcmode="lin" valueType="num">
                                      <p:cBhvr>
                                        <p:cTn id="50" dur="1000" fill="hold"/>
                                        <p:tgtEl>
                                          <p:spTgt spid="73804"/>
                                        </p:tgtEl>
                                        <p:attrNameLst>
                                          <p:attrName>ppt_h</p:attrName>
                                        </p:attrNameLst>
                                      </p:cBhvr>
                                      <p:tavLst>
                                        <p:tav tm="0">
                                          <p:val>
                                            <p:strVal val="#ppt_h"/>
                                          </p:val>
                                        </p:tav>
                                        <p:tav tm="100000">
                                          <p:val>
                                            <p:strVal val="#ppt_h"/>
                                          </p:val>
                                        </p:tav>
                                      </p:tavLst>
                                    </p:anim>
                                  </p:childTnLst>
                                </p:cTn>
                              </p:par>
                            </p:childTnLst>
                          </p:cTn>
                        </p:par>
                        <p:par>
                          <p:cTn id="51" fill="hold" nodeType="afterGroup">
                            <p:stCondLst>
                              <p:cond delay="6000"/>
                            </p:stCondLst>
                            <p:childTnLst>
                              <p:par>
                                <p:cTn id="52" presetID="51" presetClass="entr" presetSubtype="0" fill="hold" grpId="0" nodeType="afterEffect">
                                  <p:stCondLst>
                                    <p:cond delay="0"/>
                                  </p:stCondLst>
                                  <p:childTnLst>
                                    <p:set>
                                      <p:cBhvr>
                                        <p:cTn id="53" dur="1" fill="hold">
                                          <p:stCondLst>
                                            <p:cond delay="0"/>
                                          </p:stCondLst>
                                        </p:cTn>
                                        <p:tgtEl>
                                          <p:spTgt spid="73794"/>
                                        </p:tgtEl>
                                        <p:attrNameLst>
                                          <p:attrName>style.visibility</p:attrName>
                                        </p:attrNameLst>
                                      </p:cBhvr>
                                      <p:to>
                                        <p:strVal val="visible"/>
                                      </p:to>
                                    </p:set>
                                    <p:animEffect transition="in" filter="fade">
                                      <p:cBhvr>
                                        <p:cTn id="54" dur="385" decel="100000"/>
                                        <p:tgtEl>
                                          <p:spTgt spid="73794"/>
                                        </p:tgtEl>
                                      </p:cBhvr>
                                    </p:animEffect>
                                    <p:animScale>
                                      <p:cBhvr>
                                        <p:cTn id="55" dur="385" decel="100000"/>
                                        <p:tgtEl>
                                          <p:spTgt spid="73794"/>
                                        </p:tgtEl>
                                      </p:cBhvr>
                                      <p:from x="10000" y="10000"/>
                                      <p:to x="200000" y="450000"/>
                                    </p:animScale>
                                    <p:animScale>
                                      <p:cBhvr>
                                        <p:cTn id="56" dur="615" accel="100000" fill="hold">
                                          <p:stCondLst>
                                            <p:cond delay="385"/>
                                          </p:stCondLst>
                                        </p:cTn>
                                        <p:tgtEl>
                                          <p:spTgt spid="73794"/>
                                        </p:tgtEl>
                                      </p:cBhvr>
                                      <p:from x="200000" y="450000"/>
                                      <p:to x="100000" y="100000"/>
                                    </p:animScale>
                                    <p:set>
                                      <p:cBhvr>
                                        <p:cTn id="57" dur="385" fill="hold"/>
                                        <p:tgtEl>
                                          <p:spTgt spid="73794"/>
                                        </p:tgtEl>
                                        <p:attrNameLst>
                                          <p:attrName>ppt_x</p:attrName>
                                        </p:attrNameLst>
                                      </p:cBhvr>
                                      <p:to>
                                        <p:strVal val="(0.5)"/>
                                      </p:to>
                                    </p:set>
                                    <p:anim from="(0.5)" to="(#ppt_x)" calcmode="lin" valueType="num">
                                      <p:cBhvr>
                                        <p:cTn id="58" dur="615" accel="100000" fill="hold">
                                          <p:stCondLst>
                                            <p:cond delay="385"/>
                                          </p:stCondLst>
                                        </p:cTn>
                                        <p:tgtEl>
                                          <p:spTgt spid="73794"/>
                                        </p:tgtEl>
                                        <p:attrNameLst>
                                          <p:attrName>ppt_x</p:attrName>
                                        </p:attrNameLst>
                                      </p:cBhvr>
                                    </p:anim>
                                    <p:set>
                                      <p:cBhvr>
                                        <p:cTn id="59" dur="385" fill="hold"/>
                                        <p:tgtEl>
                                          <p:spTgt spid="73794"/>
                                        </p:tgtEl>
                                        <p:attrNameLst>
                                          <p:attrName>ppt_y</p:attrName>
                                        </p:attrNameLst>
                                      </p:cBhvr>
                                      <p:to>
                                        <p:strVal val="(#ppt_y+0.4)"/>
                                      </p:to>
                                    </p:set>
                                    <p:anim from="(#ppt_y+0.4)" to="(#ppt_y)" calcmode="lin" valueType="num">
                                      <p:cBhvr>
                                        <p:cTn id="60" dur="615" accel="100000" fill="hold">
                                          <p:stCondLst>
                                            <p:cond delay="385"/>
                                          </p:stCondLst>
                                        </p:cTn>
                                        <p:tgtEl>
                                          <p:spTgt spid="73794"/>
                                        </p:tgtEl>
                                        <p:attrNameLst>
                                          <p:attrName>ppt_y</p:attrName>
                                        </p:attrNameLst>
                                      </p:cBhvr>
                                    </p:anim>
                                  </p:childTnLst>
                                </p:cTn>
                              </p:par>
                            </p:childTnLst>
                          </p:cTn>
                        </p:par>
                        <p:par>
                          <p:cTn id="61" fill="hold" nodeType="afterGroup">
                            <p:stCondLst>
                              <p:cond delay="7000"/>
                            </p:stCondLst>
                            <p:childTnLst>
                              <p:par>
                                <p:cTn id="62" presetID="17" presetClass="entr" presetSubtype="2" fill="hold" grpId="0" nodeType="afterEffect">
                                  <p:stCondLst>
                                    <p:cond delay="0"/>
                                  </p:stCondLst>
                                  <p:childTnLst>
                                    <p:set>
                                      <p:cBhvr>
                                        <p:cTn id="63" dur="1" fill="hold">
                                          <p:stCondLst>
                                            <p:cond delay="0"/>
                                          </p:stCondLst>
                                        </p:cTn>
                                        <p:tgtEl>
                                          <p:spTgt spid="73803"/>
                                        </p:tgtEl>
                                        <p:attrNameLst>
                                          <p:attrName>style.visibility</p:attrName>
                                        </p:attrNameLst>
                                      </p:cBhvr>
                                      <p:to>
                                        <p:strVal val="visible"/>
                                      </p:to>
                                    </p:set>
                                    <p:anim calcmode="lin" valueType="num">
                                      <p:cBhvr>
                                        <p:cTn id="64" dur="1000" fill="hold"/>
                                        <p:tgtEl>
                                          <p:spTgt spid="73803"/>
                                        </p:tgtEl>
                                        <p:attrNameLst>
                                          <p:attrName>ppt_x</p:attrName>
                                        </p:attrNameLst>
                                      </p:cBhvr>
                                      <p:tavLst>
                                        <p:tav tm="0">
                                          <p:val>
                                            <p:strVal val="#ppt_x+#ppt_w/2"/>
                                          </p:val>
                                        </p:tav>
                                        <p:tav tm="100000">
                                          <p:val>
                                            <p:strVal val="#ppt_x"/>
                                          </p:val>
                                        </p:tav>
                                      </p:tavLst>
                                    </p:anim>
                                    <p:anim calcmode="lin" valueType="num">
                                      <p:cBhvr>
                                        <p:cTn id="65" dur="1000" fill="hold"/>
                                        <p:tgtEl>
                                          <p:spTgt spid="73803"/>
                                        </p:tgtEl>
                                        <p:attrNameLst>
                                          <p:attrName>ppt_y</p:attrName>
                                        </p:attrNameLst>
                                      </p:cBhvr>
                                      <p:tavLst>
                                        <p:tav tm="0">
                                          <p:val>
                                            <p:strVal val="#ppt_y"/>
                                          </p:val>
                                        </p:tav>
                                        <p:tav tm="100000">
                                          <p:val>
                                            <p:strVal val="#ppt_y"/>
                                          </p:val>
                                        </p:tav>
                                      </p:tavLst>
                                    </p:anim>
                                    <p:anim calcmode="lin" valueType="num">
                                      <p:cBhvr>
                                        <p:cTn id="66" dur="1000" fill="hold"/>
                                        <p:tgtEl>
                                          <p:spTgt spid="73803"/>
                                        </p:tgtEl>
                                        <p:attrNameLst>
                                          <p:attrName>ppt_w</p:attrName>
                                        </p:attrNameLst>
                                      </p:cBhvr>
                                      <p:tavLst>
                                        <p:tav tm="0">
                                          <p:val>
                                            <p:fltVal val="0"/>
                                          </p:val>
                                        </p:tav>
                                        <p:tav tm="100000">
                                          <p:val>
                                            <p:strVal val="#ppt_w"/>
                                          </p:val>
                                        </p:tav>
                                      </p:tavLst>
                                    </p:anim>
                                    <p:anim calcmode="lin" valueType="num">
                                      <p:cBhvr>
                                        <p:cTn id="67" dur="1000" fill="hold"/>
                                        <p:tgtEl>
                                          <p:spTgt spid="73803"/>
                                        </p:tgtEl>
                                        <p:attrNameLst>
                                          <p:attrName>ppt_h</p:attrName>
                                        </p:attrNameLst>
                                      </p:cBhvr>
                                      <p:tavLst>
                                        <p:tav tm="0">
                                          <p:val>
                                            <p:strVal val="#ppt_h"/>
                                          </p:val>
                                        </p:tav>
                                        <p:tav tm="100000">
                                          <p:val>
                                            <p:strVal val="#ppt_h"/>
                                          </p:val>
                                        </p:tav>
                                      </p:tavLst>
                                    </p:anim>
                                  </p:childTnLst>
                                </p:cTn>
                              </p:par>
                            </p:childTnLst>
                          </p:cTn>
                        </p:par>
                        <p:par>
                          <p:cTn id="68" fill="hold" nodeType="afterGroup">
                            <p:stCondLst>
                              <p:cond delay="8000"/>
                            </p:stCondLst>
                            <p:childTnLst>
                              <p:par>
                                <p:cTn id="69" presetID="51" presetClass="entr" presetSubtype="0" fill="hold" grpId="0" nodeType="afterEffect">
                                  <p:stCondLst>
                                    <p:cond delay="0"/>
                                  </p:stCondLst>
                                  <p:childTnLst>
                                    <p:set>
                                      <p:cBhvr>
                                        <p:cTn id="70" dur="1" fill="hold">
                                          <p:stCondLst>
                                            <p:cond delay="0"/>
                                          </p:stCondLst>
                                        </p:cTn>
                                        <p:tgtEl>
                                          <p:spTgt spid="73795"/>
                                        </p:tgtEl>
                                        <p:attrNameLst>
                                          <p:attrName>style.visibility</p:attrName>
                                        </p:attrNameLst>
                                      </p:cBhvr>
                                      <p:to>
                                        <p:strVal val="visible"/>
                                      </p:to>
                                    </p:set>
                                    <p:animEffect transition="in" filter="fade">
                                      <p:cBhvr>
                                        <p:cTn id="71" dur="385" decel="100000"/>
                                        <p:tgtEl>
                                          <p:spTgt spid="73795"/>
                                        </p:tgtEl>
                                      </p:cBhvr>
                                    </p:animEffect>
                                    <p:animScale>
                                      <p:cBhvr>
                                        <p:cTn id="72" dur="385" decel="100000"/>
                                        <p:tgtEl>
                                          <p:spTgt spid="73795"/>
                                        </p:tgtEl>
                                      </p:cBhvr>
                                      <p:from x="10000" y="10000"/>
                                      <p:to x="200000" y="450000"/>
                                    </p:animScale>
                                    <p:animScale>
                                      <p:cBhvr>
                                        <p:cTn id="73" dur="615" accel="100000" fill="hold">
                                          <p:stCondLst>
                                            <p:cond delay="385"/>
                                          </p:stCondLst>
                                        </p:cTn>
                                        <p:tgtEl>
                                          <p:spTgt spid="73795"/>
                                        </p:tgtEl>
                                      </p:cBhvr>
                                      <p:from x="200000" y="450000"/>
                                      <p:to x="100000" y="100000"/>
                                    </p:animScale>
                                    <p:set>
                                      <p:cBhvr>
                                        <p:cTn id="74" dur="385" fill="hold"/>
                                        <p:tgtEl>
                                          <p:spTgt spid="73795"/>
                                        </p:tgtEl>
                                        <p:attrNameLst>
                                          <p:attrName>ppt_x</p:attrName>
                                        </p:attrNameLst>
                                      </p:cBhvr>
                                      <p:to>
                                        <p:strVal val="(0.5)"/>
                                      </p:to>
                                    </p:set>
                                    <p:anim from="(0.5)" to="(#ppt_x)" calcmode="lin" valueType="num">
                                      <p:cBhvr>
                                        <p:cTn id="75" dur="615" accel="100000" fill="hold">
                                          <p:stCondLst>
                                            <p:cond delay="385"/>
                                          </p:stCondLst>
                                        </p:cTn>
                                        <p:tgtEl>
                                          <p:spTgt spid="73795"/>
                                        </p:tgtEl>
                                        <p:attrNameLst>
                                          <p:attrName>ppt_x</p:attrName>
                                        </p:attrNameLst>
                                      </p:cBhvr>
                                    </p:anim>
                                    <p:set>
                                      <p:cBhvr>
                                        <p:cTn id="76" dur="385" fill="hold"/>
                                        <p:tgtEl>
                                          <p:spTgt spid="73795"/>
                                        </p:tgtEl>
                                        <p:attrNameLst>
                                          <p:attrName>ppt_y</p:attrName>
                                        </p:attrNameLst>
                                      </p:cBhvr>
                                      <p:to>
                                        <p:strVal val="(#ppt_y+0.4)"/>
                                      </p:to>
                                    </p:set>
                                    <p:anim from="(#ppt_y+0.4)" to="(#ppt_y)" calcmode="lin" valueType="num">
                                      <p:cBhvr>
                                        <p:cTn id="77" dur="615" accel="100000" fill="hold">
                                          <p:stCondLst>
                                            <p:cond delay="385"/>
                                          </p:stCondLst>
                                        </p:cTn>
                                        <p:tgtEl>
                                          <p:spTgt spid="7379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01" grpId="0" animBg="1"/>
      <p:bldP spid="73802" grpId="0" animBg="1"/>
      <p:bldP spid="73803" grpId="0" animBg="1"/>
      <p:bldP spid="73804" grpId="0" animBg="1"/>
      <p:bldP spid="73792" grpId="0" animBg="1"/>
      <p:bldP spid="73793" grpId="0" animBg="1"/>
      <p:bldP spid="73794" grpId="0" animBg="1"/>
      <p:bldP spid="73795"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F0EC429-868F-4C3F-9AE6-1BA2A9612444}" type="slidenum">
              <a:rPr lang="en-US" altLang="zh-CN"/>
              <a:pPr/>
              <a:t>19</a:t>
            </a:fld>
            <a:endParaRPr lang="en-US" altLang="zh-CN"/>
          </a:p>
        </p:txBody>
      </p:sp>
      <p:sp>
        <p:nvSpPr>
          <p:cNvPr id="90114" name="Rectangle 2"/>
          <p:cNvSpPr>
            <a:spLocks noGrp="1" noChangeArrowheads="1"/>
          </p:cNvSpPr>
          <p:nvPr>
            <p:ph type="title"/>
          </p:nvPr>
        </p:nvSpPr>
        <p:spPr>
          <a:xfrm>
            <a:off x="806450" y="188913"/>
            <a:ext cx="8229600" cy="792162"/>
          </a:xfrm>
        </p:spPr>
        <p:txBody>
          <a:bodyPr/>
          <a:lstStyle/>
          <a:p>
            <a:r>
              <a:rPr lang="zh-CN" altLang="en-US">
                <a:cs typeface="Times New Roman" panose="02020603050405020304" pitchFamily="18" charset="0"/>
              </a:rPr>
              <a:t>类中的方法 </a:t>
            </a:r>
            <a:r>
              <a:rPr lang="en-US" altLang="zh-CN">
                <a:cs typeface="Times New Roman" panose="02020603050405020304" pitchFamily="18" charset="0"/>
              </a:rPr>
              <a:t>6-2</a:t>
            </a:r>
          </a:p>
        </p:txBody>
      </p:sp>
      <p:sp>
        <p:nvSpPr>
          <p:cNvPr id="90116" name="Rectangle 4"/>
          <p:cNvSpPr>
            <a:spLocks noChangeArrowheads="1"/>
          </p:cNvSpPr>
          <p:nvPr/>
        </p:nvSpPr>
        <p:spPr bwMode="auto">
          <a:xfrm>
            <a:off x="663575" y="1352550"/>
            <a:ext cx="8229600" cy="4237038"/>
          </a:xfrm>
          <a:prstGeom prst="rect">
            <a:avLst/>
          </a:prstGeom>
          <a:gradFill rotWithShape="1">
            <a:gsLst>
              <a:gs pos="0">
                <a:srgbClr val="FFFFCC"/>
              </a:gs>
              <a:gs pos="100000">
                <a:schemeClr val="bg1"/>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buChar char="q"/>
              <a:defRPr sz="2800">
                <a:solidFill>
                  <a:schemeClr val="tx1"/>
                </a:solidFill>
                <a:latin typeface="Arial" panose="020B0604020202020204" pitchFamily="34" charset="0"/>
                <a:ea typeface="黑体" panose="02010609060101010101" pitchFamily="49" charset="-122"/>
              </a:defRPr>
            </a:lvl1pPr>
            <a:lvl2pPr marL="742950" indent="-285750" algn="l">
              <a:buChar char="q"/>
              <a:defRPr sz="2400">
                <a:solidFill>
                  <a:schemeClr val="tx1"/>
                </a:solidFill>
                <a:latin typeface="Arial" panose="020B0604020202020204" pitchFamily="34" charset="0"/>
                <a:ea typeface="黑体" panose="02010609060101010101" pitchFamily="49" charset="-122"/>
              </a:defRPr>
            </a:lvl2pPr>
            <a:lvl3pPr marL="1143000" indent="-228600" algn="l">
              <a:buChar char="q"/>
              <a:defRPr sz="2000">
                <a:solidFill>
                  <a:schemeClr val="tx1"/>
                </a:solidFill>
                <a:latin typeface="Arial" panose="020B0604020202020204" pitchFamily="34" charset="0"/>
                <a:ea typeface="黑体" panose="02010609060101010101" pitchFamily="49" charset="-122"/>
              </a:defRPr>
            </a:lvl3pPr>
            <a:lvl4pPr marL="1600200" indent="-228600" algn="l">
              <a:buChar char="–"/>
              <a:defRPr sz="2000">
                <a:solidFill>
                  <a:schemeClr val="tx1"/>
                </a:solidFill>
                <a:latin typeface="Arial" panose="020B0604020202020204" pitchFamily="34" charset="0"/>
                <a:ea typeface="宋体" panose="02010600030101010101" pitchFamily="2" charset="-122"/>
              </a:defRPr>
            </a:lvl4pPr>
            <a:lvl5pPr marL="2057400" indent="-228600" algn="l">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buFont typeface="Wingdings" panose="05000000000000000000" pitchFamily="2" charset="2"/>
              <a:buNone/>
            </a:pPr>
            <a:r>
              <a:rPr lang="zh-CN" altLang="en-US" sz="2400">
                <a:solidFill>
                  <a:srgbClr val="FF3300"/>
                </a:solidFill>
              </a:rPr>
              <a:t>语法</a:t>
            </a:r>
            <a:endParaRPr lang="en-US" altLang="zh-CN" sz="2400"/>
          </a:p>
          <a:p>
            <a:pPr>
              <a:lnSpc>
                <a:spcPct val="100000"/>
              </a:lnSpc>
              <a:buFont typeface="Wingdings" panose="05000000000000000000" pitchFamily="2" charset="2"/>
              <a:buNone/>
            </a:pPr>
            <a:r>
              <a:rPr lang="en-US" altLang="zh-CN" sz="2400"/>
              <a:t>&lt;returntype&gt; &lt;methodname&gt; (&lt;type1&gt; &lt;arg1&gt;, &lt;type2&gt; &lt;arg3&gt;,…) {</a:t>
            </a:r>
          </a:p>
          <a:p>
            <a:pPr>
              <a:lnSpc>
                <a:spcPct val="100000"/>
              </a:lnSpc>
              <a:buFont typeface="Wingdings" panose="05000000000000000000" pitchFamily="2" charset="2"/>
              <a:buNone/>
            </a:pPr>
            <a:r>
              <a:rPr lang="en-US" altLang="zh-CN" sz="2400"/>
              <a:t>     		&lt;set of statements&gt;</a:t>
            </a:r>
          </a:p>
          <a:p>
            <a:pPr>
              <a:lnSpc>
                <a:spcPct val="100000"/>
              </a:lnSpc>
              <a:buFont typeface="Wingdings" panose="05000000000000000000" pitchFamily="2" charset="2"/>
              <a:buNone/>
            </a:pPr>
            <a:r>
              <a:rPr lang="en-US" altLang="zh-CN" sz="2400"/>
              <a:t>}</a:t>
            </a:r>
          </a:p>
          <a:p>
            <a:pPr>
              <a:lnSpc>
                <a:spcPct val="100000"/>
              </a:lnSpc>
              <a:buFont typeface="Wingdings" panose="05000000000000000000" pitchFamily="2" charset="2"/>
              <a:buNone/>
            </a:pPr>
            <a:r>
              <a:rPr lang="zh-CN" altLang="en-US" sz="2400"/>
              <a:t>其中，</a:t>
            </a:r>
          </a:p>
          <a:p>
            <a:pPr>
              <a:lnSpc>
                <a:spcPct val="100000"/>
              </a:lnSpc>
              <a:buFont typeface="Wingdings" panose="05000000000000000000" pitchFamily="2" charset="2"/>
              <a:buNone/>
            </a:pPr>
            <a:r>
              <a:rPr lang="en-US" altLang="zh-CN" sz="2400"/>
              <a:t>&lt;returntype&gt; </a:t>
            </a:r>
            <a:r>
              <a:rPr lang="zh-CN" altLang="en-US" sz="2400"/>
              <a:t>是方法返回值的数据类型</a:t>
            </a:r>
          </a:p>
          <a:p>
            <a:pPr>
              <a:lnSpc>
                <a:spcPct val="100000"/>
              </a:lnSpc>
              <a:buFont typeface="Wingdings" panose="05000000000000000000" pitchFamily="2" charset="2"/>
              <a:buNone/>
            </a:pPr>
            <a:r>
              <a:rPr lang="en-US" altLang="zh-CN" sz="2400"/>
              <a:t>&lt;methodname&gt; </a:t>
            </a:r>
            <a:r>
              <a:rPr lang="zh-CN" altLang="en-US" sz="2400"/>
              <a:t>是用户自定义的方法名称</a:t>
            </a:r>
          </a:p>
          <a:p>
            <a:pPr>
              <a:lnSpc>
                <a:spcPct val="100000"/>
              </a:lnSpc>
              <a:buFont typeface="Wingdings" panose="05000000000000000000" pitchFamily="2" charset="2"/>
              <a:buNone/>
            </a:pPr>
            <a:r>
              <a:rPr lang="zh-CN" altLang="en-US" sz="2400"/>
              <a:t>方法的参数列表是一组变量声明。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0116"/>
                                        </p:tgtEl>
                                        <p:attrNameLst>
                                          <p:attrName>style.visibility</p:attrName>
                                        </p:attrNameLst>
                                      </p:cBhvr>
                                      <p:to>
                                        <p:strVal val="visible"/>
                                      </p:to>
                                    </p:set>
                                    <p:anim calcmode="lin" valueType="num">
                                      <p:cBhvr additive="base">
                                        <p:cTn id="7" dur="500" fill="hold"/>
                                        <p:tgtEl>
                                          <p:spTgt spid="90116"/>
                                        </p:tgtEl>
                                        <p:attrNameLst>
                                          <p:attrName>ppt_x</p:attrName>
                                        </p:attrNameLst>
                                      </p:cBhvr>
                                      <p:tavLst>
                                        <p:tav tm="0">
                                          <p:val>
                                            <p:strVal val="0-#ppt_w/2"/>
                                          </p:val>
                                        </p:tav>
                                        <p:tav tm="100000">
                                          <p:val>
                                            <p:strVal val="#ppt_x"/>
                                          </p:val>
                                        </p:tav>
                                      </p:tavLst>
                                    </p:anim>
                                    <p:anim calcmode="lin" valueType="num">
                                      <p:cBhvr additive="base">
                                        <p:cTn id="8" dur="500" fill="hold"/>
                                        <p:tgtEl>
                                          <p:spTgt spid="901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6"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25EECF5-496D-458F-A4AC-49274C15F7D3}" type="slidenum">
              <a:rPr lang="en-US" altLang="zh-CN"/>
              <a:pPr/>
              <a:t>2</a:t>
            </a:fld>
            <a:endParaRPr lang="en-US" altLang="zh-CN"/>
          </a:p>
        </p:txBody>
      </p:sp>
      <p:sp>
        <p:nvSpPr>
          <p:cNvPr id="34818" name="Rectangle 2"/>
          <p:cNvSpPr>
            <a:spLocks noGrp="1" noChangeArrowheads="1"/>
          </p:cNvSpPr>
          <p:nvPr>
            <p:ph type="title"/>
          </p:nvPr>
        </p:nvSpPr>
        <p:spPr>
          <a:xfrm>
            <a:off x="684213" y="188913"/>
            <a:ext cx="8229600" cy="792162"/>
          </a:xfrm>
        </p:spPr>
        <p:txBody>
          <a:bodyPr/>
          <a:lstStyle/>
          <a:p>
            <a:r>
              <a:rPr lang="zh-CN" altLang="en-US"/>
              <a:t>目标</a:t>
            </a:r>
          </a:p>
        </p:txBody>
      </p:sp>
      <p:sp>
        <p:nvSpPr>
          <p:cNvPr id="34819" name="Rectangle 3"/>
          <p:cNvSpPr>
            <a:spLocks noGrp="1" noChangeArrowheads="1"/>
          </p:cNvSpPr>
          <p:nvPr>
            <p:ph type="body" idx="1"/>
          </p:nvPr>
        </p:nvSpPr>
        <p:spPr>
          <a:xfrm>
            <a:off x="663575" y="1341438"/>
            <a:ext cx="8229600" cy="5040312"/>
          </a:xfrm>
        </p:spPr>
        <p:txBody>
          <a:bodyPr/>
          <a:lstStyle/>
          <a:p>
            <a:pPr marL="355600" indent="-355600">
              <a:lnSpc>
                <a:spcPct val="115000"/>
              </a:lnSpc>
            </a:pPr>
            <a:r>
              <a:rPr lang="zh-CN" altLang="en-US" dirty="0"/>
              <a:t>理解对象和类</a:t>
            </a:r>
          </a:p>
          <a:p>
            <a:pPr marL="355600" indent="-355600">
              <a:lnSpc>
                <a:spcPct val="115000"/>
              </a:lnSpc>
            </a:pPr>
            <a:r>
              <a:rPr lang="zh-CN" altLang="en-US" dirty="0"/>
              <a:t>理解抽象和封装</a:t>
            </a:r>
          </a:p>
          <a:p>
            <a:pPr marL="355600" indent="-355600">
              <a:lnSpc>
                <a:spcPct val="115000"/>
              </a:lnSpc>
            </a:pPr>
            <a:r>
              <a:rPr lang="zh-CN" altLang="en-US" dirty="0"/>
              <a:t>掌握包的创建和导</a:t>
            </a:r>
            <a:r>
              <a:rPr lang="zh-CN" altLang="en-US" dirty="0" smtClean="0"/>
              <a:t>入</a:t>
            </a:r>
            <a:endParaRPr lang="en-US" altLang="zh-CN" dirty="0" smtClean="0"/>
          </a:p>
          <a:p>
            <a:pPr>
              <a:lnSpc>
                <a:spcPct val="120000"/>
              </a:lnSpc>
            </a:pPr>
            <a:r>
              <a:rPr lang="zh-CN" altLang="en-US" dirty="0"/>
              <a:t>理解继承及其特点</a:t>
            </a:r>
          </a:p>
          <a:p>
            <a:pPr>
              <a:lnSpc>
                <a:spcPct val="120000"/>
              </a:lnSpc>
            </a:pPr>
            <a:r>
              <a:rPr lang="zh-CN" altLang="en-US" dirty="0"/>
              <a:t>理解多态及其特点设计</a:t>
            </a:r>
          </a:p>
          <a:p>
            <a:pPr>
              <a:lnSpc>
                <a:spcPct val="120000"/>
              </a:lnSpc>
            </a:pPr>
            <a:r>
              <a:rPr lang="zh-CN" altLang="en-US" dirty="0"/>
              <a:t>掌握访问修饰符</a:t>
            </a:r>
          </a:p>
          <a:p>
            <a:pPr>
              <a:lnSpc>
                <a:spcPct val="120000"/>
              </a:lnSpc>
            </a:pPr>
            <a:r>
              <a:rPr lang="zh-CN" altLang="en-US" dirty="0"/>
              <a:t>掌握方法修饰符</a:t>
            </a:r>
          </a:p>
          <a:p>
            <a:pPr>
              <a:lnSpc>
                <a:spcPct val="120000"/>
              </a:lnSpc>
            </a:pPr>
            <a:r>
              <a:rPr lang="zh-CN" altLang="en-US" dirty="0"/>
              <a:t>使用接</a:t>
            </a:r>
            <a:r>
              <a:rPr lang="zh-CN" altLang="en-US" dirty="0" smtClean="0"/>
              <a:t>口</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 calcmode="lin" valueType="num">
                                      <p:cBhvr additive="base">
                                        <p:cTn id="7" dur="1000" fill="hold"/>
                                        <p:tgtEl>
                                          <p:spTgt spid="34819">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4819">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 presetClass="entr" presetSubtype="8" fill="hold" nodeType="after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 calcmode="lin" valueType="num">
                                      <p:cBhvr additive="base">
                                        <p:cTn id="12" dur="1000" fill="hold"/>
                                        <p:tgtEl>
                                          <p:spTgt spid="34819">
                                            <p:txEl>
                                              <p:pRg st="1" end="1"/>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34819">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2000"/>
                            </p:stCondLst>
                            <p:childTnLst>
                              <p:par>
                                <p:cTn id="15" presetID="2" presetClass="entr" presetSubtype="8" fill="hold" nodeType="afterEffect">
                                  <p:stCondLst>
                                    <p:cond delay="0"/>
                                  </p:stCondLst>
                                  <p:childTnLst>
                                    <p:set>
                                      <p:cBhvr>
                                        <p:cTn id="16" dur="1" fill="hold">
                                          <p:stCondLst>
                                            <p:cond delay="0"/>
                                          </p:stCondLst>
                                        </p:cTn>
                                        <p:tgtEl>
                                          <p:spTgt spid="34819">
                                            <p:txEl>
                                              <p:pRg st="2" end="2"/>
                                            </p:txEl>
                                          </p:spTgt>
                                        </p:tgtEl>
                                        <p:attrNameLst>
                                          <p:attrName>style.visibility</p:attrName>
                                        </p:attrNameLst>
                                      </p:cBhvr>
                                      <p:to>
                                        <p:strVal val="visible"/>
                                      </p:to>
                                    </p:set>
                                    <p:anim calcmode="lin" valueType="num">
                                      <p:cBhvr additive="base">
                                        <p:cTn id="17" dur="1000" fill="hold"/>
                                        <p:tgtEl>
                                          <p:spTgt spid="34819">
                                            <p:txEl>
                                              <p:pRg st="2" end="2"/>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34819">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8" fill="hold" nodeType="afterEffect">
                                  <p:stCondLst>
                                    <p:cond delay="0"/>
                                  </p:stCondLst>
                                  <p:childTnLst>
                                    <p:set>
                                      <p:cBhvr>
                                        <p:cTn id="21" dur="1" fill="hold">
                                          <p:stCondLst>
                                            <p:cond delay="0"/>
                                          </p:stCondLst>
                                        </p:cTn>
                                        <p:tgtEl>
                                          <p:spTgt spid="34819">
                                            <p:txEl>
                                              <p:pRg st="3" end="3"/>
                                            </p:txEl>
                                          </p:spTgt>
                                        </p:tgtEl>
                                        <p:attrNameLst>
                                          <p:attrName>style.visibility</p:attrName>
                                        </p:attrNameLst>
                                      </p:cBhvr>
                                      <p:to>
                                        <p:strVal val="visible"/>
                                      </p:to>
                                    </p:set>
                                    <p:anim calcmode="lin" valueType="num">
                                      <p:cBhvr additive="base">
                                        <p:cTn id="22" dur="1000" fill="hold"/>
                                        <p:tgtEl>
                                          <p:spTgt spid="34819">
                                            <p:txEl>
                                              <p:pRg st="3" end="3"/>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34819">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4000"/>
                            </p:stCondLst>
                            <p:childTnLst>
                              <p:par>
                                <p:cTn id="25" presetID="2" presetClass="entr" presetSubtype="8" fill="hold" nodeType="afterEffect">
                                  <p:stCondLst>
                                    <p:cond delay="0"/>
                                  </p:stCondLst>
                                  <p:childTnLst>
                                    <p:set>
                                      <p:cBhvr>
                                        <p:cTn id="26" dur="1" fill="hold">
                                          <p:stCondLst>
                                            <p:cond delay="0"/>
                                          </p:stCondLst>
                                        </p:cTn>
                                        <p:tgtEl>
                                          <p:spTgt spid="34819">
                                            <p:txEl>
                                              <p:pRg st="4" end="4"/>
                                            </p:txEl>
                                          </p:spTgt>
                                        </p:tgtEl>
                                        <p:attrNameLst>
                                          <p:attrName>style.visibility</p:attrName>
                                        </p:attrNameLst>
                                      </p:cBhvr>
                                      <p:to>
                                        <p:strVal val="visible"/>
                                      </p:to>
                                    </p:set>
                                    <p:anim calcmode="lin" valueType="num">
                                      <p:cBhvr additive="base">
                                        <p:cTn id="27" dur="1000" fill="hold"/>
                                        <p:tgtEl>
                                          <p:spTgt spid="34819">
                                            <p:txEl>
                                              <p:pRg st="4" end="4"/>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34819">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5000"/>
                            </p:stCondLst>
                            <p:childTnLst>
                              <p:par>
                                <p:cTn id="30" presetID="2" presetClass="entr" presetSubtype="8" fill="hold" nodeType="afterEffect">
                                  <p:stCondLst>
                                    <p:cond delay="0"/>
                                  </p:stCondLst>
                                  <p:childTnLst>
                                    <p:set>
                                      <p:cBhvr>
                                        <p:cTn id="31" dur="1" fill="hold">
                                          <p:stCondLst>
                                            <p:cond delay="0"/>
                                          </p:stCondLst>
                                        </p:cTn>
                                        <p:tgtEl>
                                          <p:spTgt spid="34819">
                                            <p:txEl>
                                              <p:pRg st="5" end="5"/>
                                            </p:txEl>
                                          </p:spTgt>
                                        </p:tgtEl>
                                        <p:attrNameLst>
                                          <p:attrName>style.visibility</p:attrName>
                                        </p:attrNameLst>
                                      </p:cBhvr>
                                      <p:to>
                                        <p:strVal val="visible"/>
                                      </p:to>
                                    </p:set>
                                    <p:anim calcmode="lin" valueType="num">
                                      <p:cBhvr additive="base">
                                        <p:cTn id="32" dur="1000" fill="hold"/>
                                        <p:tgtEl>
                                          <p:spTgt spid="34819">
                                            <p:txEl>
                                              <p:pRg st="5" end="5"/>
                                            </p:txEl>
                                          </p:spTgt>
                                        </p:tgtEl>
                                        <p:attrNameLst>
                                          <p:attrName>ppt_x</p:attrName>
                                        </p:attrNameLst>
                                      </p:cBhvr>
                                      <p:tavLst>
                                        <p:tav tm="0">
                                          <p:val>
                                            <p:strVal val="0-#ppt_w/2"/>
                                          </p:val>
                                        </p:tav>
                                        <p:tav tm="100000">
                                          <p:val>
                                            <p:strVal val="#ppt_x"/>
                                          </p:val>
                                        </p:tav>
                                      </p:tavLst>
                                    </p:anim>
                                    <p:anim calcmode="lin" valueType="num">
                                      <p:cBhvr additive="base">
                                        <p:cTn id="33" dur="1000" fill="hold"/>
                                        <p:tgtEl>
                                          <p:spTgt spid="34819">
                                            <p:txEl>
                                              <p:pRg st="5" end="5"/>
                                            </p:txEl>
                                          </p:spTgt>
                                        </p:tgtEl>
                                        <p:attrNameLst>
                                          <p:attrName>ppt_y</p:attrName>
                                        </p:attrNameLst>
                                      </p:cBhvr>
                                      <p:tavLst>
                                        <p:tav tm="0">
                                          <p:val>
                                            <p:strVal val="#ppt_y"/>
                                          </p:val>
                                        </p:tav>
                                        <p:tav tm="100000">
                                          <p:val>
                                            <p:strVal val="#ppt_y"/>
                                          </p:val>
                                        </p:tav>
                                      </p:tavLst>
                                    </p:anim>
                                  </p:childTnLst>
                                </p:cTn>
                              </p:par>
                            </p:childTnLst>
                          </p:cTn>
                        </p:par>
                        <p:par>
                          <p:cTn id="34" fill="hold">
                            <p:stCondLst>
                              <p:cond delay="6000"/>
                            </p:stCondLst>
                            <p:childTnLst>
                              <p:par>
                                <p:cTn id="35" presetID="2" presetClass="entr" presetSubtype="8" fill="hold" nodeType="afterEffect">
                                  <p:stCondLst>
                                    <p:cond delay="0"/>
                                  </p:stCondLst>
                                  <p:childTnLst>
                                    <p:set>
                                      <p:cBhvr>
                                        <p:cTn id="36" dur="1" fill="hold">
                                          <p:stCondLst>
                                            <p:cond delay="0"/>
                                          </p:stCondLst>
                                        </p:cTn>
                                        <p:tgtEl>
                                          <p:spTgt spid="34819">
                                            <p:txEl>
                                              <p:pRg st="6" end="6"/>
                                            </p:txEl>
                                          </p:spTgt>
                                        </p:tgtEl>
                                        <p:attrNameLst>
                                          <p:attrName>style.visibility</p:attrName>
                                        </p:attrNameLst>
                                      </p:cBhvr>
                                      <p:to>
                                        <p:strVal val="visible"/>
                                      </p:to>
                                    </p:set>
                                    <p:anim calcmode="lin" valueType="num">
                                      <p:cBhvr additive="base">
                                        <p:cTn id="37" dur="1000" fill="hold"/>
                                        <p:tgtEl>
                                          <p:spTgt spid="34819">
                                            <p:txEl>
                                              <p:pRg st="6" end="6"/>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34819">
                                            <p:txEl>
                                              <p:pRg st="6" end="6"/>
                                            </p:txEl>
                                          </p:spTgt>
                                        </p:tgtEl>
                                        <p:attrNameLst>
                                          <p:attrName>ppt_y</p:attrName>
                                        </p:attrNameLst>
                                      </p:cBhvr>
                                      <p:tavLst>
                                        <p:tav tm="0">
                                          <p:val>
                                            <p:strVal val="#ppt_y"/>
                                          </p:val>
                                        </p:tav>
                                        <p:tav tm="100000">
                                          <p:val>
                                            <p:strVal val="#ppt_y"/>
                                          </p:val>
                                        </p:tav>
                                      </p:tavLst>
                                    </p:anim>
                                  </p:childTnLst>
                                </p:cTn>
                              </p:par>
                            </p:childTnLst>
                          </p:cTn>
                        </p:par>
                        <p:par>
                          <p:cTn id="39" fill="hold">
                            <p:stCondLst>
                              <p:cond delay="7000"/>
                            </p:stCondLst>
                            <p:childTnLst>
                              <p:par>
                                <p:cTn id="40" presetID="2" presetClass="entr" presetSubtype="8" fill="hold" nodeType="afterEffect">
                                  <p:stCondLst>
                                    <p:cond delay="0"/>
                                  </p:stCondLst>
                                  <p:childTnLst>
                                    <p:set>
                                      <p:cBhvr>
                                        <p:cTn id="41" dur="1" fill="hold">
                                          <p:stCondLst>
                                            <p:cond delay="0"/>
                                          </p:stCondLst>
                                        </p:cTn>
                                        <p:tgtEl>
                                          <p:spTgt spid="34819">
                                            <p:txEl>
                                              <p:pRg st="7" end="7"/>
                                            </p:txEl>
                                          </p:spTgt>
                                        </p:tgtEl>
                                        <p:attrNameLst>
                                          <p:attrName>style.visibility</p:attrName>
                                        </p:attrNameLst>
                                      </p:cBhvr>
                                      <p:to>
                                        <p:strVal val="visible"/>
                                      </p:to>
                                    </p:set>
                                    <p:anim calcmode="lin" valueType="num">
                                      <p:cBhvr additive="base">
                                        <p:cTn id="42" dur="1000" fill="hold"/>
                                        <p:tgtEl>
                                          <p:spTgt spid="34819">
                                            <p:txEl>
                                              <p:pRg st="7" end="7"/>
                                            </p:txEl>
                                          </p:spTgt>
                                        </p:tgtEl>
                                        <p:attrNameLst>
                                          <p:attrName>ppt_x</p:attrName>
                                        </p:attrNameLst>
                                      </p:cBhvr>
                                      <p:tavLst>
                                        <p:tav tm="0">
                                          <p:val>
                                            <p:strVal val="0-#ppt_w/2"/>
                                          </p:val>
                                        </p:tav>
                                        <p:tav tm="100000">
                                          <p:val>
                                            <p:strVal val="#ppt_x"/>
                                          </p:val>
                                        </p:tav>
                                      </p:tavLst>
                                    </p:anim>
                                    <p:anim calcmode="lin" valueType="num">
                                      <p:cBhvr additive="base">
                                        <p:cTn id="43" dur="1000" fill="hold"/>
                                        <p:tgtEl>
                                          <p:spTgt spid="3481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灯片编号占位符 3"/>
          <p:cNvSpPr>
            <a:spLocks noGrp="1"/>
          </p:cNvSpPr>
          <p:nvPr>
            <p:ph type="sldNum" sz="quarter" idx="10"/>
          </p:nvPr>
        </p:nvSpPr>
        <p:spPr/>
        <p:txBody>
          <a:bodyPr/>
          <a:lstStyle/>
          <a:p>
            <a:fld id="{27AFDEF1-CF7C-491A-A9D3-23AAFB7A505C}" type="slidenum">
              <a:rPr lang="en-US" altLang="zh-CN"/>
              <a:pPr/>
              <a:t>20</a:t>
            </a:fld>
            <a:endParaRPr lang="en-US" altLang="zh-CN"/>
          </a:p>
        </p:txBody>
      </p:sp>
      <p:sp>
        <p:nvSpPr>
          <p:cNvPr id="92162" name="Rectangle 2"/>
          <p:cNvSpPr>
            <a:spLocks noGrp="1" noChangeArrowheads="1"/>
          </p:cNvSpPr>
          <p:nvPr>
            <p:ph type="title"/>
          </p:nvPr>
        </p:nvSpPr>
        <p:spPr>
          <a:xfrm>
            <a:off x="806450" y="188913"/>
            <a:ext cx="8229600" cy="792162"/>
          </a:xfrm>
        </p:spPr>
        <p:txBody>
          <a:bodyPr/>
          <a:lstStyle/>
          <a:p>
            <a:r>
              <a:rPr lang="zh-CN" altLang="en-US">
                <a:cs typeface="Times New Roman" panose="02020603050405020304" pitchFamily="18" charset="0"/>
              </a:rPr>
              <a:t>类中的方法 </a:t>
            </a:r>
            <a:r>
              <a:rPr lang="en-US" altLang="zh-CN">
                <a:cs typeface="Times New Roman" panose="02020603050405020304" pitchFamily="18" charset="0"/>
              </a:rPr>
              <a:t>6-3</a:t>
            </a:r>
          </a:p>
        </p:txBody>
      </p:sp>
      <p:sp>
        <p:nvSpPr>
          <p:cNvPr id="92169" name="AutoShape 9"/>
          <p:cNvSpPr>
            <a:spLocks noChangeArrowheads="1"/>
          </p:cNvSpPr>
          <p:nvPr/>
        </p:nvSpPr>
        <p:spPr bwMode="auto">
          <a:xfrm>
            <a:off x="1331913" y="3065463"/>
            <a:ext cx="4397375" cy="566737"/>
          </a:xfrm>
          <a:prstGeom prst="octagon">
            <a:avLst>
              <a:gd name="adj" fmla="val 29287"/>
            </a:avLst>
          </a:prstGeom>
          <a:gradFill rotWithShape="1">
            <a:gsLst>
              <a:gs pos="0">
                <a:srgbClr val="CCFFCC"/>
              </a:gs>
              <a:gs pos="100000">
                <a:schemeClr val="bg1"/>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en-US">
                <a:latin typeface="Courier New" panose="02070309020205020404" pitchFamily="49" charset="0"/>
                <a:ea typeface="黑体" panose="02010609060101010101" pitchFamily="49" charset="-122"/>
              </a:rPr>
              <a:t>不能为 </a:t>
            </a:r>
            <a:r>
              <a:rPr lang="en-US" altLang="zh-CN">
                <a:ea typeface="黑体" panose="02010609060101010101" pitchFamily="49" charset="-122"/>
              </a:rPr>
              <a:t>Java</a:t>
            </a:r>
            <a:r>
              <a:rPr lang="en-US" altLang="zh-CN">
                <a:latin typeface="Courier New" panose="02070309020205020404" pitchFamily="49" charset="0"/>
                <a:ea typeface="黑体" panose="02010609060101010101" pitchFamily="49" charset="-122"/>
              </a:rPr>
              <a:t> </a:t>
            </a:r>
            <a:r>
              <a:rPr lang="zh-CN" altLang="en-US">
                <a:latin typeface="Courier New" panose="02070309020205020404" pitchFamily="49" charset="0"/>
                <a:ea typeface="黑体" panose="02010609060101010101" pitchFamily="49" charset="-122"/>
              </a:rPr>
              <a:t>中的关键字</a:t>
            </a:r>
            <a:endParaRPr lang="en-US" altLang="zh-CN">
              <a:ea typeface="黑体" panose="02010609060101010101" pitchFamily="49" charset="-122"/>
            </a:endParaRPr>
          </a:p>
        </p:txBody>
      </p:sp>
      <p:sp>
        <p:nvSpPr>
          <p:cNvPr id="92170" name="AutoShape 10"/>
          <p:cNvSpPr>
            <a:spLocks noChangeArrowheads="1"/>
          </p:cNvSpPr>
          <p:nvPr/>
        </p:nvSpPr>
        <p:spPr bwMode="auto">
          <a:xfrm>
            <a:off x="1331913" y="3933825"/>
            <a:ext cx="4351337" cy="566738"/>
          </a:xfrm>
          <a:prstGeom prst="octagon">
            <a:avLst>
              <a:gd name="adj" fmla="val 29287"/>
            </a:avLst>
          </a:prstGeom>
          <a:gradFill rotWithShape="1">
            <a:gsLst>
              <a:gs pos="0">
                <a:srgbClr val="33CCCC">
                  <a:alpha val="57001"/>
                </a:srgbClr>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en-US">
                <a:latin typeface="Courier New" panose="02070309020205020404" pitchFamily="49" charset="0"/>
                <a:ea typeface="黑体" panose="02010609060101010101" pitchFamily="49" charset="-122"/>
              </a:rPr>
              <a:t>不能包含空格或点号</a:t>
            </a:r>
            <a:r>
              <a:rPr lang="zh-CN" altLang="en-US">
                <a:latin typeface="宋体" panose="02010600030101010101" pitchFamily="2" charset="-122"/>
              </a:rPr>
              <a:t>“</a:t>
            </a:r>
            <a:r>
              <a:rPr lang="en-US" altLang="zh-CN">
                <a:latin typeface="Courier New" panose="02070309020205020404" pitchFamily="49" charset="0"/>
                <a:ea typeface="黑体" panose="02010609060101010101" pitchFamily="49" charset="-122"/>
              </a:rPr>
              <a:t>.</a:t>
            </a:r>
            <a:r>
              <a:rPr lang="en-US" altLang="zh-CN">
                <a:latin typeface="宋体" panose="02010600030101010101" pitchFamily="2" charset="-122"/>
              </a:rPr>
              <a:t>”</a:t>
            </a:r>
            <a:endParaRPr lang="en-US" altLang="zh-CN">
              <a:latin typeface="Courier New" panose="02070309020205020404" pitchFamily="49" charset="0"/>
            </a:endParaRPr>
          </a:p>
        </p:txBody>
      </p:sp>
      <p:sp>
        <p:nvSpPr>
          <p:cNvPr id="92171" name="AutoShape 11"/>
          <p:cNvSpPr>
            <a:spLocks noChangeArrowheads="1"/>
          </p:cNvSpPr>
          <p:nvPr/>
        </p:nvSpPr>
        <p:spPr bwMode="auto">
          <a:xfrm>
            <a:off x="1331913" y="4724400"/>
            <a:ext cx="5184775" cy="566738"/>
          </a:xfrm>
          <a:prstGeom prst="octagon">
            <a:avLst>
              <a:gd name="adj" fmla="val 29287"/>
            </a:avLst>
          </a:prstGeom>
          <a:gradFill rotWithShape="1">
            <a:gsLst>
              <a:gs pos="0">
                <a:srgbClr val="CC99FF"/>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a:ea typeface="黑体" panose="02010609060101010101" pitchFamily="49" charset="-122"/>
              </a:rPr>
              <a:t>可以下划线</a:t>
            </a:r>
            <a:r>
              <a:rPr lang="zh-CN" altLang="en-US"/>
              <a:t>“</a:t>
            </a:r>
            <a:r>
              <a:rPr lang="en-US" altLang="zh-CN">
                <a:ea typeface="黑体" panose="02010609060101010101" pitchFamily="49" charset="-122"/>
              </a:rPr>
              <a:t>_</a:t>
            </a:r>
            <a:r>
              <a:rPr lang="en-US" altLang="zh-CN"/>
              <a:t>”</a:t>
            </a:r>
            <a:r>
              <a:rPr lang="zh-CN" altLang="en-US">
                <a:ea typeface="黑体" panose="02010609060101010101" pitchFamily="49" charset="-122"/>
              </a:rPr>
              <a:t>、字母或</a:t>
            </a:r>
            <a:r>
              <a:rPr lang="zh-CN" altLang="en-US"/>
              <a:t>“</a:t>
            </a:r>
            <a:r>
              <a:rPr lang="en-US" altLang="zh-CN">
                <a:ea typeface="黑体" panose="02010609060101010101" pitchFamily="49" charset="-122"/>
              </a:rPr>
              <a:t>$</a:t>
            </a:r>
            <a:r>
              <a:rPr lang="en-US" altLang="zh-CN"/>
              <a:t>”</a:t>
            </a:r>
            <a:r>
              <a:rPr lang="zh-CN" altLang="en-US">
                <a:ea typeface="黑体" panose="02010609060101010101" pitchFamily="49" charset="-122"/>
              </a:rPr>
              <a:t>符号开头</a:t>
            </a:r>
          </a:p>
        </p:txBody>
      </p:sp>
      <p:sp>
        <p:nvSpPr>
          <p:cNvPr id="92172" name="Text Box 12"/>
          <p:cNvSpPr txBox="1">
            <a:spLocks noChangeArrowheads="1"/>
          </p:cNvSpPr>
          <p:nvPr/>
        </p:nvSpPr>
        <p:spPr bwMode="auto">
          <a:xfrm>
            <a:off x="1763713" y="1916113"/>
            <a:ext cx="3097212"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latin typeface="Courier New" panose="02070309020205020404" pitchFamily="49" charset="0"/>
                <a:ea typeface="黑体" panose="02010609060101010101" pitchFamily="49" charset="-122"/>
              </a:rPr>
              <a:t>方法的命名规则</a:t>
            </a:r>
            <a:r>
              <a:rPr lang="en-US" altLang="zh-CN" sz="2800" b="1">
                <a:latin typeface="Courier New" panose="02070309020205020404" pitchFamily="49" charset="0"/>
                <a:ea typeface="黑体" panose="02010609060101010101" pitchFamily="49" charset="-122"/>
              </a:rPr>
              <a:t>:</a:t>
            </a:r>
          </a:p>
        </p:txBody>
      </p:sp>
      <p:grpSp>
        <p:nvGrpSpPr>
          <p:cNvPr id="92180" name="Group 20"/>
          <p:cNvGrpSpPr>
            <a:grpSpLocks/>
          </p:cNvGrpSpPr>
          <p:nvPr/>
        </p:nvGrpSpPr>
        <p:grpSpPr bwMode="auto">
          <a:xfrm rot="3302961">
            <a:off x="3829050" y="1652588"/>
            <a:ext cx="1082675" cy="171450"/>
            <a:chOff x="1610" y="2840"/>
            <a:chExt cx="2858" cy="454"/>
          </a:xfrm>
        </p:grpSpPr>
        <p:sp>
          <p:nvSpPr>
            <p:cNvPr id="92174" name="AutoShape 14"/>
            <p:cNvSpPr>
              <a:spLocks noChangeArrowheads="1"/>
            </p:cNvSpPr>
            <p:nvPr/>
          </p:nvSpPr>
          <p:spPr bwMode="auto">
            <a:xfrm>
              <a:off x="1610" y="2840"/>
              <a:ext cx="2812" cy="453"/>
            </a:xfrm>
            <a:prstGeom prst="homePlate">
              <a:avLst>
                <a:gd name="adj" fmla="val 155188"/>
              </a:avLst>
            </a:prstGeom>
            <a:gradFill rotWithShape="1">
              <a:gsLst>
                <a:gs pos="0">
                  <a:srgbClr val="FFCC00">
                    <a:alpha val="67000"/>
                  </a:srgbClr>
                </a:gs>
                <a:gs pos="100000">
                  <a:srgbClr val="996633"/>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176" name="AutoShape 16"/>
            <p:cNvSpPr>
              <a:spLocks noChangeArrowheads="1"/>
            </p:cNvSpPr>
            <p:nvPr/>
          </p:nvSpPr>
          <p:spPr bwMode="auto">
            <a:xfrm rot="5400000">
              <a:off x="4331" y="2976"/>
              <a:ext cx="91" cy="182"/>
            </a:xfrm>
            <a:prstGeom prst="flowChartExtract">
              <a:avLst/>
            </a:prstGeom>
            <a:solidFill>
              <a:srgbClr val="80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179" name="Rectangle 19" descr="栎木"/>
            <p:cNvSpPr>
              <a:spLocks noChangeArrowheads="1"/>
            </p:cNvSpPr>
            <p:nvPr/>
          </p:nvSpPr>
          <p:spPr bwMode="auto">
            <a:xfrm>
              <a:off x="1610" y="2840"/>
              <a:ext cx="2086" cy="454"/>
            </a:xfrm>
            <a:prstGeom prst="rect">
              <a:avLst/>
            </a:prstGeom>
            <a:blipFill dpi="0" rotWithShape="1">
              <a:blip r:embed="rId2">
                <a:alphaModFix amt="31000"/>
              </a:blip>
              <a:srcRect/>
              <a:tile tx="0" ty="0" sx="100000" sy="100000" flip="none" algn="tl"/>
            </a:bli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nodeType="withEffect">
                                  <p:stCondLst>
                                    <p:cond delay="0"/>
                                  </p:stCondLst>
                                  <p:childTnLst>
                                    <p:set>
                                      <p:cBhvr>
                                        <p:cTn id="6" dur="1" fill="hold">
                                          <p:stCondLst>
                                            <p:cond delay="0"/>
                                          </p:stCondLst>
                                        </p:cTn>
                                        <p:tgtEl>
                                          <p:spTgt spid="92180"/>
                                        </p:tgtEl>
                                        <p:attrNameLst>
                                          <p:attrName>style.visibility</p:attrName>
                                        </p:attrNameLst>
                                      </p:cBhvr>
                                      <p:to>
                                        <p:strVal val="visible"/>
                                      </p:to>
                                    </p:set>
                                    <p:anim calcmode="lin" valueType="num">
                                      <p:cBhvr>
                                        <p:cTn id="7" dur="500" fill="hold"/>
                                        <p:tgtEl>
                                          <p:spTgt spid="92180"/>
                                        </p:tgtEl>
                                        <p:attrNameLst>
                                          <p:attrName>ppt_w</p:attrName>
                                        </p:attrNameLst>
                                      </p:cBhvr>
                                      <p:tavLst>
                                        <p:tav tm="0">
                                          <p:val>
                                            <p:strVal val="#ppt_w*0.05"/>
                                          </p:val>
                                        </p:tav>
                                        <p:tav tm="100000">
                                          <p:val>
                                            <p:strVal val="#ppt_w"/>
                                          </p:val>
                                        </p:tav>
                                      </p:tavLst>
                                    </p:anim>
                                    <p:anim calcmode="lin" valueType="num">
                                      <p:cBhvr>
                                        <p:cTn id="8" dur="500" fill="hold"/>
                                        <p:tgtEl>
                                          <p:spTgt spid="92180"/>
                                        </p:tgtEl>
                                        <p:attrNameLst>
                                          <p:attrName>ppt_h</p:attrName>
                                        </p:attrNameLst>
                                      </p:cBhvr>
                                      <p:tavLst>
                                        <p:tav tm="0">
                                          <p:val>
                                            <p:strVal val="#ppt_h"/>
                                          </p:val>
                                        </p:tav>
                                        <p:tav tm="100000">
                                          <p:val>
                                            <p:strVal val="#ppt_h"/>
                                          </p:val>
                                        </p:tav>
                                      </p:tavLst>
                                    </p:anim>
                                    <p:anim calcmode="lin" valueType="num">
                                      <p:cBhvr>
                                        <p:cTn id="9" dur="500" fill="hold"/>
                                        <p:tgtEl>
                                          <p:spTgt spid="92180"/>
                                        </p:tgtEl>
                                        <p:attrNameLst>
                                          <p:attrName>ppt_x</p:attrName>
                                        </p:attrNameLst>
                                      </p:cBhvr>
                                      <p:tavLst>
                                        <p:tav tm="0">
                                          <p:val>
                                            <p:strVal val="#ppt_x-.2"/>
                                          </p:val>
                                        </p:tav>
                                        <p:tav tm="100000">
                                          <p:val>
                                            <p:strVal val="#ppt_x"/>
                                          </p:val>
                                        </p:tav>
                                      </p:tavLst>
                                    </p:anim>
                                    <p:anim calcmode="lin" valueType="num">
                                      <p:cBhvr>
                                        <p:cTn id="10" dur="500" fill="hold"/>
                                        <p:tgtEl>
                                          <p:spTgt spid="92180"/>
                                        </p:tgtEl>
                                        <p:attrNameLst>
                                          <p:attrName>ppt_y</p:attrName>
                                        </p:attrNameLst>
                                      </p:cBhvr>
                                      <p:tavLst>
                                        <p:tav tm="0">
                                          <p:val>
                                            <p:strVal val="#ppt_y"/>
                                          </p:val>
                                        </p:tav>
                                        <p:tav tm="100000">
                                          <p:val>
                                            <p:strVal val="#ppt_y"/>
                                          </p:val>
                                        </p:tav>
                                      </p:tavLst>
                                    </p:anim>
                                    <p:animEffect transition="in" filter="fade">
                                      <p:cBhvr>
                                        <p:cTn id="11" dur="500"/>
                                        <p:tgtEl>
                                          <p:spTgt spid="92180"/>
                                        </p:tgtEl>
                                      </p:cBhvr>
                                    </p:animEffect>
                                  </p:childTnLst>
                                </p:cTn>
                              </p:par>
                            </p:childTnLst>
                          </p:cTn>
                        </p:par>
                        <p:par>
                          <p:cTn id="12" fill="hold" nodeType="afterGroup">
                            <p:stCondLst>
                              <p:cond delay="500"/>
                            </p:stCondLst>
                            <p:childTnLst>
                              <p:par>
                                <p:cTn id="13" presetID="0" presetClass="path" presetSubtype="0" accel="50000" decel="50000" fill="hold" nodeType="afterEffect">
                                  <p:stCondLst>
                                    <p:cond delay="0"/>
                                  </p:stCondLst>
                                  <p:childTnLst>
                                    <p:animMotion origin="layout" path="M 0.07726 0.0437 C 0.06337 0.04208 0.0658 0.04162 0.04861 0.04092 C 0.03472 0.04162 0.02361 0.04254 0.01059 0.0437 C 0.00868 0.04416 0.00677 0.04462 0.00469 0.04509 C 0.00087 0.04555 -0.00712 0.04624 -0.00712 0.04647 C -0.02083 0.04601 -0.03403 0.04624 -0.04739 0.04578 C -0.05156 0.04555 -0.05555 0.04485 -0.05937 0.04439 C -0.06146 0.04416 -0.06528 0.0437 -0.06528 0.04393 C -0.07118 0.04185 -0.07552 0.04162 -0.08368 0.04092 C -0.09722 0.04139 -0.10486 0.04185 -0.11736 0.043 C -0.12795 0.04694 -0.15555 0.04462 -0.16753 0.04439 C -0.17066 0.04416 -0.1783 0.04347 -0.1816 0.043 C -0.18559 0.04208 -0.1934 0.04023 -0.1934 0.04046 C -0.20625 0.04069 -0.21371 0.04139 -0.22535 0.04231 C -0.24219 0.0467 -0.25434 0.04485 -0.27726 0.04439 C -0.2816 0.04393 -0.28611 0.0437 -0.28923 0.04231 C -0.2967 0.03907 -0.28489 0.04116 -0.29739 0.03977 C -0.31128 0.03653 -0.29427 0.04 -0.31128 0.03769 C -0.31371 0.03722 -0.31649 0.03653 -0.31649 0.03676 " pathEditMode="relative" rAng="0" ptsTypes="ffffffffffffffffffA">
                                      <p:cBhvr>
                                        <p:cTn id="14" dur="2000" fill="hold"/>
                                        <p:tgtEl>
                                          <p:spTgt spid="92180"/>
                                        </p:tgtEl>
                                        <p:attrNameLst>
                                          <p:attrName>ppt_x</p:attrName>
                                          <p:attrName>ppt_y</p:attrName>
                                        </p:attrNameLst>
                                      </p:cBhvr>
                                      <p:rCtr x="-19688" y="-208"/>
                                    </p:animMotion>
                                  </p:childTnLst>
                                </p:cTn>
                              </p:par>
                            </p:childTnLst>
                          </p:cTn>
                        </p:par>
                        <p:par>
                          <p:cTn id="15" fill="hold" nodeType="afterGroup">
                            <p:stCondLst>
                              <p:cond delay="2500"/>
                            </p:stCondLst>
                            <p:childTnLst>
                              <p:par>
                                <p:cTn id="16" presetID="27" presetClass="entr" presetSubtype="0" fill="hold" grpId="0" nodeType="afterEffect">
                                  <p:stCondLst>
                                    <p:cond delay="0"/>
                                  </p:stCondLst>
                                  <p:iterate type="lt">
                                    <p:tmPct val="50000"/>
                                  </p:iterate>
                                  <p:childTnLst>
                                    <p:set>
                                      <p:cBhvr>
                                        <p:cTn id="17" dur="1" fill="hold">
                                          <p:stCondLst>
                                            <p:cond delay="0"/>
                                          </p:stCondLst>
                                        </p:cTn>
                                        <p:tgtEl>
                                          <p:spTgt spid="92172"/>
                                        </p:tgtEl>
                                        <p:attrNameLst>
                                          <p:attrName>style.visibility</p:attrName>
                                        </p:attrNameLst>
                                      </p:cBhvr>
                                      <p:to>
                                        <p:strVal val="visible"/>
                                      </p:to>
                                    </p:set>
                                    <p:anim calcmode="discrete" valueType="clr">
                                      <p:cBhvr override="childStyle">
                                        <p:cTn id="18" dur="500"/>
                                        <p:tgtEl>
                                          <p:spTgt spid="92172"/>
                                        </p:tgtEl>
                                        <p:attrNameLst>
                                          <p:attrName>style.color</p:attrName>
                                        </p:attrNameLst>
                                      </p:cBhvr>
                                      <p:tavLst>
                                        <p:tav tm="0">
                                          <p:val>
                                            <p:clrVal>
                                              <a:schemeClr val="accent2"/>
                                            </p:clrVal>
                                          </p:val>
                                        </p:tav>
                                        <p:tav tm="50000">
                                          <p:val>
                                            <p:clrVal>
                                              <a:schemeClr val="hlink"/>
                                            </p:clrVal>
                                          </p:val>
                                        </p:tav>
                                      </p:tavLst>
                                    </p:anim>
                                    <p:anim calcmode="discrete" valueType="clr">
                                      <p:cBhvr>
                                        <p:cTn id="19" dur="500"/>
                                        <p:tgtEl>
                                          <p:spTgt spid="92172"/>
                                        </p:tgtEl>
                                        <p:attrNameLst>
                                          <p:attrName>fillcolor</p:attrName>
                                        </p:attrNameLst>
                                      </p:cBhvr>
                                      <p:tavLst>
                                        <p:tav tm="0">
                                          <p:val>
                                            <p:clrVal>
                                              <a:schemeClr val="accent2"/>
                                            </p:clrVal>
                                          </p:val>
                                        </p:tav>
                                        <p:tav tm="50000">
                                          <p:val>
                                            <p:clrVal>
                                              <a:schemeClr val="hlink"/>
                                            </p:clrVal>
                                          </p:val>
                                        </p:tav>
                                      </p:tavLst>
                                    </p:anim>
                                    <p:set>
                                      <p:cBhvr>
                                        <p:cTn id="20" dur="500"/>
                                        <p:tgtEl>
                                          <p:spTgt spid="92172"/>
                                        </p:tgtEl>
                                        <p:attrNameLst>
                                          <p:attrName>fill.type</p:attrName>
                                        </p:attrNameLst>
                                      </p:cBhvr>
                                      <p:to>
                                        <p:strVal val="solid"/>
                                      </p:to>
                                    </p:set>
                                  </p:childTnLst>
                                </p:cTn>
                              </p:par>
                            </p:childTnLst>
                          </p:cTn>
                        </p:par>
                        <p:par>
                          <p:cTn id="21" fill="hold" nodeType="afterGroup">
                            <p:stCondLst>
                              <p:cond delay="4750"/>
                            </p:stCondLst>
                            <p:childTnLst>
                              <p:par>
                                <p:cTn id="22" presetID="8" presetClass="entr" presetSubtype="16" fill="hold" grpId="0" nodeType="afterEffect">
                                  <p:stCondLst>
                                    <p:cond delay="0"/>
                                  </p:stCondLst>
                                  <p:childTnLst>
                                    <p:set>
                                      <p:cBhvr>
                                        <p:cTn id="23" dur="1" fill="hold">
                                          <p:stCondLst>
                                            <p:cond delay="0"/>
                                          </p:stCondLst>
                                        </p:cTn>
                                        <p:tgtEl>
                                          <p:spTgt spid="92169"/>
                                        </p:tgtEl>
                                        <p:attrNameLst>
                                          <p:attrName>style.visibility</p:attrName>
                                        </p:attrNameLst>
                                      </p:cBhvr>
                                      <p:to>
                                        <p:strVal val="visible"/>
                                      </p:to>
                                    </p:set>
                                    <p:animEffect transition="in" filter="diamond(in)">
                                      <p:cBhvr>
                                        <p:cTn id="24" dur="2000"/>
                                        <p:tgtEl>
                                          <p:spTgt spid="92169"/>
                                        </p:tgtEl>
                                      </p:cBhvr>
                                    </p:animEffect>
                                  </p:childTnLst>
                                </p:cTn>
                              </p:par>
                            </p:childTnLst>
                          </p:cTn>
                        </p:par>
                        <p:par>
                          <p:cTn id="25" fill="hold" nodeType="afterGroup">
                            <p:stCondLst>
                              <p:cond delay="6750"/>
                            </p:stCondLst>
                            <p:childTnLst>
                              <p:par>
                                <p:cTn id="26" presetID="6" presetClass="entr" presetSubtype="16" fill="hold" grpId="0" nodeType="afterEffect">
                                  <p:stCondLst>
                                    <p:cond delay="0"/>
                                  </p:stCondLst>
                                  <p:childTnLst>
                                    <p:set>
                                      <p:cBhvr>
                                        <p:cTn id="27" dur="1" fill="hold">
                                          <p:stCondLst>
                                            <p:cond delay="0"/>
                                          </p:stCondLst>
                                        </p:cTn>
                                        <p:tgtEl>
                                          <p:spTgt spid="92170"/>
                                        </p:tgtEl>
                                        <p:attrNameLst>
                                          <p:attrName>style.visibility</p:attrName>
                                        </p:attrNameLst>
                                      </p:cBhvr>
                                      <p:to>
                                        <p:strVal val="visible"/>
                                      </p:to>
                                    </p:set>
                                    <p:animEffect transition="in" filter="circle(in)">
                                      <p:cBhvr>
                                        <p:cTn id="28" dur="2000"/>
                                        <p:tgtEl>
                                          <p:spTgt spid="92170"/>
                                        </p:tgtEl>
                                      </p:cBhvr>
                                    </p:animEffect>
                                  </p:childTnLst>
                                </p:cTn>
                              </p:par>
                            </p:childTnLst>
                          </p:cTn>
                        </p:par>
                        <p:par>
                          <p:cTn id="29" fill="hold" nodeType="afterGroup">
                            <p:stCondLst>
                              <p:cond delay="8750"/>
                            </p:stCondLst>
                            <p:childTnLst>
                              <p:par>
                                <p:cTn id="30" presetID="4" presetClass="entr" presetSubtype="16" fill="hold" grpId="0" nodeType="afterEffect">
                                  <p:stCondLst>
                                    <p:cond delay="0"/>
                                  </p:stCondLst>
                                  <p:childTnLst>
                                    <p:set>
                                      <p:cBhvr>
                                        <p:cTn id="31" dur="1" fill="hold">
                                          <p:stCondLst>
                                            <p:cond delay="0"/>
                                          </p:stCondLst>
                                        </p:cTn>
                                        <p:tgtEl>
                                          <p:spTgt spid="92171"/>
                                        </p:tgtEl>
                                        <p:attrNameLst>
                                          <p:attrName>style.visibility</p:attrName>
                                        </p:attrNameLst>
                                      </p:cBhvr>
                                      <p:to>
                                        <p:strVal val="visible"/>
                                      </p:to>
                                    </p:set>
                                    <p:animEffect transition="in" filter="box(in)">
                                      <p:cBhvr>
                                        <p:cTn id="32" dur="500"/>
                                        <p:tgtEl>
                                          <p:spTgt spid="92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9" grpId="0" animBg="1"/>
      <p:bldP spid="92170" grpId="0" animBg="1"/>
      <p:bldP spid="92171" grpId="0" animBg="1"/>
      <p:bldP spid="92172"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灯片编号占位符 3"/>
          <p:cNvSpPr>
            <a:spLocks noGrp="1"/>
          </p:cNvSpPr>
          <p:nvPr>
            <p:ph type="sldNum" sz="quarter" idx="10"/>
          </p:nvPr>
        </p:nvSpPr>
        <p:spPr/>
        <p:txBody>
          <a:bodyPr/>
          <a:lstStyle/>
          <a:p>
            <a:fld id="{DE542C5D-A21E-460F-B2A8-072217AFB108}" type="slidenum">
              <a:rPr lang="en-US" altLang="zh-CN"/>
              <a:pPr/>
              <a:t>21</a:t>
            </a:fld>
            <a:endParaRPr lang="en-US" altLang="zh-CN"/>
          </a:p>
        </p:txBody>
      </p:sp>
      <p:sp>
        <p:nvSpPr>
          <p:cNvPr id="91138" name="Rectangle 2"/>
          <p:cNvSpPr>
            <a:spLocks noGrp="1" noChangeArrowheads="1"/>
          </p:cNvSpPr>
          <p:nvPr>
            <p:ph type="title"/>
          </p:nvPr>
        </p:nvSpPr>
        <p:spPr>
          <a:xfrm>
            <a:off x="806450" y="188913"/>
            <a:ext cx="8229600" cy="792162"/>
          </a:xfrm>
        </p:spPr>
        <p:txBody>
          <a:bodyPr/>
          <a:lstStyle/>
          <a:p>
            <a:r>
              <a:rPr lang="zh-CN" altLang="en-US">
                <a:cs typeface="Times New Roman" panose="02020603050405020304" pitchFamily="18" charset="0"/>
              </a:rPr>
              <a:t>类中的方法 </a:t>
            </a:r>
            <a:r>
              <a:rPr lang="en-US" altLang="zh-CN">
                <a:cs typeface="Times New Roman" panose="02020603050405020304" pitchFamily="18" charset="0"/>
              </a:rPr>
              <a:t>6-4</a:t>
            </a:r>
          </a:p>
        </p:txBody>
      </p:sp>
      <p:sp>
        <p:nvSpPr>
          <p:cNvPr id="91139" name="Rectangle 3"/>
          <p:cNvSpPr>
            <a:spLocks noGrp="1" noChangeArrowheads="1"/>
          </p:cNvSpPr>
          <p:nvPr>
            <p:ph type="body" idx="1"/>
          </p:nvPr>
        </p:nvSpPr>
        <p:spPr>
          <a:xfrm>
            <a:off x="663575" y="1350963"/>
            <a:ext cx="8229600" cy="4525962"/>
          </a:xfrm>
          <a:gradFill rotWithShape="1">
            <a:gsLst>
              <a:gs pos="0">
                <a:srgbClr val="FFFFCC"/>
              </a:gs>
              <a:gs pos="100000">
                <a:schemeClr val="bg1"/>
              </a:gs>
            </a:gsLst>
            <a:lin ang="5400000" scaled="1"/>
          </a:gradFill>
          <a:ln cap="flat" algn="ctr">
            <a:solidFill>
              <a:schemeClr val="tx1"/>
            </a:solidFill>
            <a:miter lim="800000"/>
            <a:headEnd/>
            <a:tailEnd/>
          </a:ln>
        </p:spPr>
        <p:txBody>
          <a:bodyPr/>
          <a:lstStyle/>
          <a:p>
            <a:pPr>
              <a:lnSpc>
                <a:spcPct val="80000"/>
              </a:lnSpc>
              <a:buFont typeface="Wingdings" panose="05000000000000000000" pitchFamily="2" charset="2"/>
              <a:buNone/>
            </a:pPr>
            <a:r>
              <a:rPr lang="en-US" altLang="zh-CN" sz="2400"/>
              <a:t>class Book {</a:t>
            </a:r>
          </a:p>
          <a:p>
            <a:pPr>
              <a:lnSpc>
                <a:spcPct val="80000"/>
              </a:lnSpc>
              <a:buFont typeface="Wingdings" panose="05000000000000000000" pitchFamily="2" charset="2"/>
              <a:buNone/>
            </a:pPr>
            <a:r>
              <a:rPr lang="en-US" altLang="zh-CN" sz="2400"/>
              <a:t>	  String bookName;</a:t>
            </a:r>
          </a:p>
          <a:p>
            <a:pPr>
              <a:lnSpc>
                <a:spcPct val="80000"/>
              </a:lnSpc>
              <a:buFont typeface="Wingdings" panose="05000000000000000000" pitchFamily="2" charset="2"/>
              <a:buNone/>
            </a:pPr>
            <a:r>
              <a:rPr lang="en-US" altLang="zh-CN" sz="2400"/>
              <a:t>	  String authorName;</a:t>
            </a:r>
          </a:p>
          <a:p>
            <a:pPr>
              <a:lnSpc>
                <a:spcPct val="80000"/>
              </a:lnSpc>
              <a:buFont typeface="Wingdings" panose="05000000000000000000" pitchFamily="2" charset="2"/>
              <a:buNone/>
            </a:pPr>
            <a:r>
              <a:rPr lang="en-US" altLang="zh-CN" sz="2400"/>
              <a:t>      int nopages;</a:t>
            </a:r>
          </a:p>
          <a:p>
            <a:pPr>
              <a:lnSpc>
                <a:spcPct val="80000"/>
              </a:lnSpc>
              <a:buFont typeface="Wingdings" panose="05000000000000000000" pitchFamily="2" charset="2"/>
              <a:buNone/>
            </a:pPr>
            <a:r>
              <a:rPr lang="en-US" altLang="zh-CN" sz="2400"/>
              <a:t>      boolean available;</a:t>
            </a:r>
          </a:p>
          <a:p>
            <a:pPr>
              <a:lnSpc>
                <a:spcPct val="80000"/>
              </a:lnSpc>
              <a:buFont typeface="Wingdings" panose="05000000000000000000" pitchFamily="2" charset="2"/>
              <a:buNone/>
            </a:pPr>
            <a:r>
              <a:rPr lang="en-US" altLang="zh-CN" sz="2400"/>
              <a:t>	  void isAvailable() {</a:t>
            </a:r>
          </a:p>
          <a:p>
            <a:pPr>
              <a:lnSpc>
                <a:spcPct val="80000"/>
              </a:lnSpc>
              <a:buFont typeface="Wingdings" panose="05000000000000000000" pitchFamily="2" charset="2"/>
              <a:buNone/>
            </a:pPr>
            <a:r>
              <a:rPr lang="en-US" altLang="zh-CN" sz="2400"/>
              <a:t>		if(available == true)	{</a:t>
            </a:r>
          </a:p>
          <a:p>
            <a:pPr>
              <a:lnSpc>
                <a:spcPct val="80000"/>
              </a:lnSpc>
              <a:buFont typeface="Wingdings" panose="05000000000000000000" pitchFamily="2" charset="2"/>
              <a:buNone/>
            </a:pPr>
            <a:r>
              <a:rPr lang="en-US" altLang="zh-CN" sz="2400"/>
              <a:t>	          System.out.println("</a:t>
            </a:r>
            <a:r>
              <a:rPr lang="zh-CN" altLang="en-US" sz="2400"/>
              <a:t>有这本书</a:t>
            </a:r>
            <a:r>
              <a:rPr lang="en-US" altLang="zh-CN" sz="2400"/>
              <a:t>");</a:t>
            </a:r>
          </a:p>
          <a:p>
            <a:pPr>
              <a:lnSpc>
                <a:spcPct val="80000"/>
              </a:lnSpc>
              <a:buFont typeface="Wingdings" panose="05000000000000000000" pitchFamily="2" charset="2"/>
              <a:buNone/>
            </a:pPr>
            <a:r>
              <a:rPr lang="en-US" altLang="zh-CN" sz="2400"/>
              <a:t>         }</a:t>
            </a:r>
          </a:p>
          <a:p>
            <a:pPr>
              <a:lnSpc>
                <a:spcPct val="80000"/>
              </a:lnSpc>
              <a:buFont typeface="Wingdings" panose="05000000000000000000" pitchFamily="2" charset="2"/>
              <a:buNone/>
            </a:pPr>
            <a:r>
              <a:rPr lang="en-US" altLang="zh-CN" sz="2400"/>
              <a:t>     }</a:t>
            </a:r>
          </a:p>
          <a:p>
            <a:pPr>
              <a:lnSpc>
                <a:spcPct val="80000"/>
              </a:lnSpc>
              <a:buFont typeface="Wingdings" panose="05000000000000000000" pitchFamily="2" charset="2"/>
              <a:buNone/>
            </a:pPr>
            <a:r>
              <a:rPr lang="en-US" altLang="zh-CN" sz="2400"/>
              <a:t>     …..</a:t>
            </a:r>
          </a:p>
          <a:p>
            <a:pPr>
              <a:lnSpc>
                <a:spcPct val="80000"/>
              </a:lnSpc>
              <a:buFont typeface="Wingdings" panose="05000000000000000000" pitchFamily="2" charset="2"/>
              <a:buNone/>
            </a:pPr>
            <a:r>
              <a:rPr lang="en-US" altLang="zh-CN" sz="2400"/>
              <a:t>}</a:t>
            </a:r>
          </a:p>
        </p:txBody>
      </p:sp>
      <p:sp>
        <p:nvSpPr>
          <p:cNvPr id="91143" name="Rectangle 7"/>
          <p:cNvSpPr>
            <a:spLocks noChangeArrowheads="1"/>
          </p:cNvSpPr>
          <p:nvPr/>
        </p:nvSpPr>
        <p:spPr bwMode="auto">
          <a:xfrm>
            <a:off x="1116013" y="3141663"/>
            <a:ext cx="3816350" cy="431800"/>
          </a:xfrm>
          <a:prstGeom prst="rect">
            <a:avLst/>
          </a:prstGeom>
          <a:noFill/>
          <a:ln w="1905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en-US" altLang="zh-CN" b="1">
              <a:latin typeface="Courier New" panose="02070309020205020404" pitchFamily="49" charset="0"/>
              <a:ea typeface="黑体" panose="02010609060101010101" pitchFamily="49" charset="-122"/>
            </a:endParaRPr>
          </a:p>
        </p:txBody>
      </p:sp>
      <p:sp>
        <p:nvSpPr>
          <p:cNvPr id="91147" name="Line 11"/>
          <p:cNvSpPr>
            <a:spLocks noChangeShapeType="1"/>
          </p:cNvSpPr>
          <p:nvPr/>
        </p:nvSpPr>
        <p:spPr bwMode="auto">
          <a:xfrm flipV="1">
            <a:off x="3995738" y="2636838"/>
            <a:ext cx="1584325"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1152" name="Group 16"/>
          <p:cNvGrpSpPr>
            <a:grpSpLocks/>
          </p:cNvGrpSpPr>
          <p:nvPr/>
        </p:nvGrpSpPr>
        <p:grpSpPr bwMode="auto">
          <a:xfrm>
            <a:off x="5580063" y="2349500"/>
            <a:ext cx="1944687" cy="503238"/>
            <a:chOff x="3560" y="1979"/>
            <a:chExt cx="1361" cy="317"/>
          </a:xfrm>
        </p:grpSpPr>
        <p:sp>
          <p:nvSpPr>
            <p:cNvPr id="91149" name="Rectangle 13"/>
            <p:cNvSpPr>
              <a:spLocks noChangeArrowheads="1"/>
            </p:cNvSpPr>
            <p:nvPr/>
          </p:nvSpPr>
          <p:spPr bwMode="auto">
            <a:xfrm>
              <a:off x="3560" y="1979"/>
              <a:ext cx="1361" cy="317"/>
            </a:xfrm>
            <a:prstGeom prst="rect">
              <a:avLst/>
            </a:prstGeom>
            <a:gradFill rotWithShape="1">
              <a:gsLst>
                <a:gs pos="0">
                  <a:srgbClr val="FFCC00"/>
                </a:gs>
                <a:gs pos="100000">
                  <a:schemeClr val="bg1"/>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a:latin typeface="Courier New" panose="02070309020205020404" pitchFamily="49" charset="0"/>
                <a:ea typeface="黑体" panose="02010609060101010101" pitchFamily="49" charset="-122"/>
              </a:endParaRPr>
            </a:p>
          </p:txBody>
        </p:sp>
        <p:sp>
          <p:nvSpPr>
            <p:cNvPr id="91151" name="Text Box 15"/>
            <p:cNvSpPr txBox="1">
              <a:spLocks noChangeArrowheads="1"/>
            </p:cNvSpPr>
            <p:nvPr/>
          </p:nvSpPr>
          <p:spPr bwMode="auto">
            <a:xfrm>
              <a:off x="4014" y="1979"/>
              <a:ext cx="556"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a:latin typeface="Courier New" panose="02070309020205020404" pitchFamily="49" charset="0"/>
                  <a:ea typeface="黑体" panose="02010609060101010101" pitchFamily="49" charset="-122"/>
                </a:rPr>
                <a:t>方法</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91139">
                                            <p:txEl>
                                              <p:pRg st="1" end="1"/>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91139">
                                            <p:txEl>
                                              <p:pRg st="2" end="2"/>
                                            </p:txEl>
                                          </p:spTgt>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childTnLst>
                                    <p:set>
                                      <p:cBhvr>
                                        <p:cTn id="15" dur="1" fill="hold">
                                          <p:stCondLst>
                                            <p:cond delay="0"/>
                                          </p:stCondLst>
                                        </p:cTn>
                                        <p:tgtEl>
                                          <p:spTgt spid="91139">
                                            <p:txEl>
                                              <p:pRg st="3" end="3"/>
                                            </p:txEl>
                                          </p:spTgt>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nodeType="afterEffect">
                                  <p:stCondLst>
                                    <p:cond delay="0"/>
                                  </p:stCondLst>
                                  <p:childTnLst>
                                    <p:set>
                                      <p:cBhvr>
                                        <p:cTn id="18" dur="1" fill="hold">
                                          <p:stCondLst>
                                            <p:cond delay="0"/>
                                          </p:stCondLst>
                                        </p:cTn>
                                        <p:tgtEl>
                                          <p:spTgt spid="91139">
                                            <p:txEl>
                                              <p:pRg st="4" end="4"/>
                                            </p:txEl>
                                          </p:spTgt>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nodeType="afterEffect">
                                  <p:stCondLst>
                                    <p:cond delay="0"/>
                                  </p:stCondLst>
                                  <p:childTnLst>
                                    <p:set>
                                      <p:cBhvr>
                                        <p:cTn id="21" dur="1" fill="hold">
                                          <p:stCondLst>
                                            <p:cond delay="0"/>
                                          </p:stCondLst>
                                        </p:cTn>
                                        <p:tgtEl>
                                          <p:spTgt spid="91139">
                                            <p:txEl>
                                              <p:pRg st="5" end="5"/>
                                            </p:txEl>
                                          </p:spTgt>
                                        </p:tgtEl>
                                        <p:attrNameLst>
                                          <p:attrName>style.visibility</p:attrName>
                                        </p:attrNameLst>
                                      </p:cBhvr>
                                      <p:to>
                                        <p:strVal val="visible"/>
                                      </p:to>
                                    </p:set>
                                  </p:childTnLst>
                                </p:cTn>
                              </p:par>
                            </p:childTnLst>
                          </p:cTn>
                        </p:par>
                        <p:par>
                          <p:cTn id="22" fill="hold" nodeType="afterGroup">
                            <p:stCondLst>
                              <p:cond delay="0"/>
                            </p:stCondLst>
                            <p:childTnLst>
                              <p:par>
                                <p:cTn id="23" presetID="1" presetClass="entr" presetSubtype="0" fill="hold" nodeType="afterEffect">
                                  <p:stCondLst>
                                    <p:cond delay="0"/>
                                  </p:stCondLst>
                                  <p:childTnLst>
                                    <p:set>
                                      <p:cBhvr>
                                        <p:cTn id="24" dur="1" fill="hold">
                                          <p:stCondLst>
                                            <p:cond delay="0"/>
                                          </p:stCondLst>
                                        </p:cTn>
                                        <p:tgtEl>
                                          <p:spTgt spid="91139">
                                            <p:txEl>
                                              <p:pRg st="6" end="6"/>
                                            </p:txEl>
                                          </p:spTgt>
                                        </p:tgtEl>
                                        <p:attrNameLst>
                                          <p:attrName>style.visibility</p:attrName>
                                        </p:attrNameLst>
                                      </p:cBhvr>
                                      <p:to>
                                        <p:strVal val="visible"/>
                                      </p:to>
                                    </p:set>
                                  </p:childTnLst>
                                </p:cTn>
                              </p:par>
                            </p:childTnLst>
                          </p:cTn>
                        </p:par>
                        <p:par>
                          <p:cTn id="25" fill="hold" nodeType="afterGroup">
                            <p:stCondLst>
                              <p:cond delay="0"/>
                            </p:stCondLst>
                            <p:childTnLst>
                              <p:par>
                                <p:cTn id="26" presetID="1" presetClass="entr" presetSubtype="0" fill="hold" nodeType="afterEffect">
                                  <p:stCondLst>
                                    <p:cond delay="0"/>
                                  </p:stCondLst>
                                  <p:childTnLst>
                                    <p:set>
                                      <p:cBhvr>
                                        <p:cTn id="27" dur="1" fill="hold">
                                          <p:stCondLst>
                                            <p:cond delay="0"/>
                                          </p:stCondLst>
                                        </p:cTn>
                                        <p:tgtEl>
                                          <p:spTgt spid="91139">
                                            <p:txEl>
                                              <p:pRg st="7" end="7"/>
                                            </p:txEl>
                                          </p:spTgt>
                                        </p:tgtEl>
                                        <p:attrNameLst>
                                          <p:attrName>style.visibility</p:attrName>
                                        </p:attrNameLst>
                                      </p:cBhvr>
                                      <p:to>
                                        <p:strVal val="visible"/>
                                      </p:to>
                                    </p:set>
                                  </p:childTnLst>
                                </p:cTn>
                              </p:par>
                            </p:childTnLst>
                          </p:cTn>
                        </p:par>
                        <p:par>
                          <p:cTn id="28" fill="hold" nodeType="afterGroup">
                            <p:stCondLst>
                              <p:cond delay="0"/>
                            </p:stCondLst>
                            <p:childTnLst>
                              <p:par>
                                <p:cTn id="29" presetID="1" presetClass="entr" presetSubtype="0" fill="hold" nodeType="afterEffect">
                                  <p:stCondLst>
                                    <p:cond delay="0"/>
                                  </p:stCondLst>
                                  <p:childTnLst>
                                    <p:set>
                                      <p:cBhvr>
                                        <p:cTn id="30" dur="1" fill="hold">
                                          <p:stCondLst>
                                            <p:cond delay="0"/>
                                          </p:stCondLst>
                                        </p:cTn>
                                        <p:tgtEl>
                                          <p:spTgt spid="91139">
                                            <p:txEl>
                                              <p:pRg st="8" end="8"/>
                                            </p:txEl>
                                          </p:spTgt>
                                        </p:tgtEl>
                                        <p:attrNameLst>
                                          <p:attrName>style.visibility</p:attrName>
                                        </p:attrNameLst>
                                      </p:cBhvr>
                                      <p:to>
                                        <p:strVal val="visible"/>
                                      </p:to>
                                    </p:set>
                                  </p:childTnLst>
                                </p:cTn>
                              </p:par>
                            </p:childTnLst>
                          </p:cTn>
                        </p:par>
                        <p:par>
                          <p:cTn id="31" fill="hold" nodeType="afterGroup">
                            <p:stCondLst>
                              <p:cond delay="0"/>
                            </p:stCondLst>
                            <p:childTnLst>
                              <p:par>
                                <p:cTn id="32" presetID="1" presetClass="entr" presetSubtype="0" fill="hold" nodeType="afterEffect">
                                  <p:stCondLst>
                                    <p:cond delay="0"/>
                                  </p:stCondLst>
                                  <p:childTnLst>
                                    <p:set>
                                      <p:cBhvr>
                                        <p:cTn id="33" dur="1" fill="hold">
                                          <p:stCondLst>
                                            <p:cond delay="0"/>
                                          </p:stCondLst>
                                        </p:cTn>
                                        <p:tgtEl>
                                          <p:spTgt spid="91139">
                                            <p:txEl>
                                              <p:pRg st="9" end="9"/>
                                            </p:txEl>
                                          </p:spTgt>
                                        </p:tgtEl>
                                        <p:attrNameLst>
                                          <p:attrName>style.visibility</p:attrName>
                                        </p:attrNameLst>
                                      </p:cBhvr>
                                      <p:to>
                                        <p:strVal val="visible"/>
                                      </p:to>
                                    </p:set>
                                  </p:childTnLst>
                                </p:cTn>
                              </p:par>
                            </p:childTnLst>
                          </p:cTn>
                        </p:par>
                        <p:par>
                          <p:cTn id="34" fill="hold" nodeType="afterGroup">
                            <p:stCondLst>
                              <p:cond delay="0"/>
                            </p:stCondLst>
                            <p:childTnLst>
                              <p:par>
                                <p:cTn id="35" presetID="1" presetClass="entr" presetSubtype="0" fill="hold" nodeType="afterEffect">
                                  <p:stCondLst>
                                    <p:cond delay="0"/>
                                  </p:stCondLst>
                                  <p:childTnLst>
                                    <p:set>
                                      <p:cBhvr>
                                        <p:cTn id="36" dur="1" fill="hold">
                                          <p:stCondLst>
                                            <p:cond delay="0"/>
                                          </p:stCondLst>
                                        </p:cTn>
                                        <p:tgtEl>
                                          <p:spTgt spid="91139">
                                            <p:txEl>
                                              <p:pRg st="10" end="10"/>
                                            </p:txEl>
                                          </p:spTgt>
                                        </p:tgtEl>
                                        <p:attrNameLst>
                                          <p:attrName>style.visibility</p:attrName>
                                        </p:attrNameLst>
                                      </p:cBhvr>
                                      <p:to>
                                        <p:strVal val="visible"/>
                                      </p:to>
                                    </p:set>
                                  </p:childTnLst>
                                </p:cTn>
                              </p:par>
                            </p:childTnLst>
                          </p:cTn>
                        </p:par>
                        <p:par>
                          <p:cTn id="37" fill="hold" nodeType="afterGroup">
                            <p:stCondLst>
                              <p:cond delay="0"/>
                            </p:stCondLst>
                            <p:childTnLst>
                              <p:par>
                                <p:cTn id="38" presetID="1" presetClass="entr" presetSubtype="0" fill="hold" nodeType="afterEffect">
                                  <p:stCondLst>
                                    <p:cond delay="0"/>
                                  </p:stCondLst>
                                  <p:childTnLst>
                                    <p:set>
                                      <p:cBhvr>
                                        <p:cTn id="39" dur="1" fill="hold">
                                          <p:stCondLst>
                                            <p:cond delay="0"/>
                                          </p:stCondLst>
                                        </p:cTn>
                                        <p:tgtEl>
                                          <p:spTgt spid="91139">
                                            <p:txEl>
                                              <p:pRg st="11" end="11"/>
                                            </p:txEl>
                                          </p:spTgt>
                                        </p:tgtEl>
                                        <p:attrNameLst>
                                          <p:attrName>style.visibility</p:attrName>
                                        </p:attrNameLst>
                                      </p:cBhvr>
                                      <p:to>
                                        <p:strVal val="visible"/>
                                      </p:to>
                                    </p:set>
                                  </p:childTnLst>
                                </p:cTn>
                              </p:par>
                            </p:childTnLst>
                          </p:cTn>
                        </p:par>
                        <p:par>
                          <p:cTn id="40" fill="hold" nodeType="afterGroup">
                            <p:stCondLst>
                              <p:cond delay="0"/>
                            </p:stCondLst>
                            <p:childTnLst>
                              <p:par>
                                <p:cTn id="41" presetID="22" presetClass="entr" presetSubtype="4" fill="hold" grpId="0" nodeType="afterEffect">
                                  <p:stCondLst>
                                    <p:cond delay="0"/>
                                  </p:stCondLst>
                                  <p:childTnLst>
                                    <p:set>
                                      <p:cBhvr>
                                        <p:cTn id="42" dur="1" fill="hold">
                                          <p:stCondLst>
                                            <p:cond delay="0"/>
                                          </p:stCondLst>
                                        </p:cTn>
                                        <p:tgtEl>
                                          <p:spTgt spid="91143"/>
                                        </p:tgtEl>
                                        <p:attrNameLst>
                                          <p:attrName>style.visibility</p:attrName>
                                        </p:attrNameLst>
                                      </p:cBhvr>
                                      <p:to>
                                        <p:strVal val="visible"/>
                                      </p:to>
                                    </p:set>
                                    <p:animEffect transition="in" filter="wipe(down)">
                                      <p:cBhvr>
                                        <p:cTn id="43" dur="500"/>
                                        <p:tgtEl>
                                          <p:spTgt spid="91143"/>
                                        </p:tgtEl>
                                      </p:cBhvr>
                                    </p:animEffect>
                                  </p:childTnLst>
                                </p:cTn>
                              </p:par>
                            </p:childTnLst>
                          </p:cTn>
                        </p:par>
                        <p:par>
                          <p:cTn id="44" fill="hold" nodeType="afterGroup">
                            <p:stCondLst>
                              <p:cond delay="500"/>
                            </p:stCondLst>
                            <p:childTnLst>
                              <p:par>
                                <p:cTn id="45" presetID="35" presetClass="emph" presetSubtype="0" fill="hold" grpId="1" nodeType="afterEffect">
                                  <p:stCondLst>
                                    <p:cond delay="0"/>
                                  </p:stCondLst>
                                  <p:childTnLst>
                                    <p:anim calcmode="discrete" valueType="str">
                                      <p:cBhvr>
                                        <p:cTn id="46" dur="2000" fill="hold"/>
                                        <p:tgtEl>
                                          <p:spTgt spid="91143"/>
                                        </p:tgtEl>
                                        <p:attrNameLst>
                                          <p:attrName>style.visibility</p:attrName>
                                        </p:attrNameLst>
                                      </p:cBhvr>
                                      <p:tavLst>
                                        <p:tav tm="0">
                                          <p:val>
                                            <p:strVal val="hidden"/>
                                          </p:val>
                                        </p:tav>
                                        <p:tav tm="50000">
                                          <p:val>
                                            <p:strVal val="visible"/>
                                          </p:val>
                                        </p:tav>
                                      </p:tavLst>
                                    </p:anim>
                                  </p:childTnLst>
                                </p:cTn>
                              </p:par>
                            </p:childTnLst>
                          </p:cTn>
                        </p:par>
                        <p:par>
                          <p:cTn id="47" fill="hold" nodeType="afterGroup">
                            <p:stCondLst>
                              <p:cond delay="2500"/>
                            </p:stCondLst>
                            <p:childTnLst>
                              <p:par>
                                <p:cTn id="48" presetID="22" presetClass="entr" presetSubtype="4" fill="hold" grpId="0" nodeType="afterEffect">
                                  <p:stCondLst>
                                    <p:cond delay="0"/>
                                  </p:stCondLst>
                                  <p:childTnLst>
                                    <p:set>
                                      <p:cBhvr>
                                        <p:cTn id="49" dur="1" fill="hold">
                                          <p:stCondLst>
                                            <p:cond delay="0"/>
                                          </p:stCondLst>
                                        </p:cTn>
                                        <p:tgtEl>
                                          <p:spTgt spid="91147"/>
                                        </p:tgtEl>
                                        <p:attrNameLst>
                                          <p:attrName>style.visibility</p:attrName>
                                        </p:attrNameLst>
                                      </p:cBhvr>
                                      <p:to>
                                        <p:strVal val="visible"/>
                                      </p:to>
                                    </p:set>
                                    <p:animEffect transition="in" filter="wipe(down)">
                                      <p:cBhvr>
                                        <p:cTn id="50" dur="500"/>
                                        <p:tgtEl>
                                          <p:spTgt spid="91147"/>
                                        </p:tgtEl>
                                      </p:cBhvr>
                                    </p:animEffect>
                                  </p:childTnLst>
                                </p:cTn>
                              </p:par>
                            </p:childTnLst>
                          </p:cTn>
                        </p:par>
                        <p:par>
                          <p:cTn id="51" fill="hold" nodeType="afterGroup">
                            <p:stCondLst>
                              <p:cond delay="3000"/>
                            </p:stCondLst>
                            <p:childTnLst>
                              <p:par>
                                <p:cTn id="52" presetID="51" presetClass="entr" presetSubtype="0" fill="hold" nodeType="afterEffect">
                                  <p:stCondLst>
                                    <p:cond delay="0"/>
                                  </p:stCondLst>
                                  <p:childTnLst>
                                    <p:set>
                                      <p:cBhvr>
                                        <p:cTn id="53" dur="1" fill="hold">
                                          <p:stCondLst>
                                            <p:cond delay="0"/>
                                          </p:stCondLst>
                                        </p:cTn>
                                        <p:tgtEl>
                                          <p:spTgt spid="91152"/>
                                        </p:tgtEl>
                                        <p:attrNameLst>
                                          <p:attrName>style.visibility</p:attrName>
                                        </p:attrNameLst>
                                      </p:cBhvr>
                                      <p:to>
                                        <p:strVal val="visible"/>
                                      </p:to>
                                    </p:set>
                                    <p:animEffect transition="in" filter="fade">
                                      <p:cBhvr>
                                        <p:cTn id="54" dur="770" decel="100000"/>
                                        <p:tgtEl>
                                          <p:spTgt spid="91152"/>
                                        </p:tgtEl>
                                      </p:cBhvr>
                                    </p:animEffect>
                                    <p:animScale>
                                      <p:cBhvr>
                                        <p:cTn id="55" dur="770" decel="100000"/>
                                        <p:tgtEl>
                                          <p:spTgt spid="91152"/>
                                        </p:tgtEl>
                                      </p:cBhvr>
                                      <p:from x="10000" y="10000"/>
                                      <p:to x="200000" y="450000"/>
                                    </p:animScale>
                                    <p:animScale>
                                      <p:cBhvr>
                                        <p:cTn id="56" dur="1230" accel="100000" fill="hold">
                                          <p:stCondLst>
                                            <p:cond delay="770"/>
                                          </p:stCondLst>
                                        </p:cTn>
                                        <p:tgtEl>
                                          <p:spTgt spid="91152"/>
                                        </p:tgtEl>
                                      </p:cBhvr>
                                      <p:from x="200000" y="450000"/>
                                      <p:to x="100000" y="100000"/>
                                    </p:animScale>
                                    <p:set>
                                      <p:cBhvr>
                                        <p:cTn id="57" dur="770" fill="hold"/>
                                        <p:tgtEl>
                                          <p:spTgt spid="91152"/>
                                        </p:tgtEl>
                                        <p:attrNameLst>
                                          <p:attrName>ppt_x</p:attrName>
                                        </p:attrNameLst>
                                      </p:cBhvr>
                                      <p:to>
                                        <p:strVal val="(0.5)"/>
                                      </p:to>
                                    </p:set>
                                    <p:anim from="(0.5)" to="(#ppt_x)" calcmode="lin" valueType="num">
                                      <p:cBhvr>
                                        <p:cTn id="58" dur="1230" accel="100000" fill="hold">
                                          <p:stCondLst>
                                            <p:cond delay="770"/>
                                          </p:stCondLst>
                                        </p:cTn>
                                        <p:tgtEl>
                                          <p:spTgt spid="91152"/>
                                        </p:tgtEl>
                                        <p:attrNameLst>
                                          <p:attrName>ppt_x</p:attrName>
                                        </p:attrNameLst>
                                      </p:cBhvr>
                                    </p:anim>
                                    <p:set>
                                      <p:cBhvr>
                                        <p:cTn id="59" dur="770" fill="hold"/>
                                        <p:tgtEl>
                                          <p:spTgt spid="91152"/>
                                        </p:tgtEl>
                                        <p:attrNameLst>
                                          <p:attrName>ppt_y</p:attrName>
                                        </p:attrNameLst>
                                      </p:cBhvr>
                                      <p:to>
                                        <p:strVal val="(#ppt_y+0.4)"/>
                                      </p:to>
                                    </p:set>
                                    <p:anim from="(#ppt_y+0.4)" to="(#ppt_y)" calcmode="lin" valueType="num">
                                      <p:cBhvr>
                                        <p:cTn id="60" dur="1230" accel="100000" fill="hold">
                                          <p:stCondLst>
                                            <p:cond delay="770"/>
                                          </p:stCondLst>
                                        </p:cTn>
                                        <p:tgtEl>
                                          <p:spTgt spid="91152"/>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3" grpId="0" animBg="1"/>
      <p:bldP spid="91143" grpId="1" animBg="1"/>
      <p:bldP spid="91147"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C10C550-92A5-42DD-AA33-8D9478DB60B3}" type="slidenum">
              <a:rPr lang="en-US" altLang="zh-CN"/>
              <a:pPr/>
              <a:t>22</a:t>
            </a:fld>
            <a:endParaRPr lang="en-US" altLang="zh-CN"/>
          </a:p>
        </p:txBody>
      </p:sp>
      <p:sp>
        <p:nvSpPr>
          <p:cNvPr id="93186" name="Rectangle 2"/>
          <p:cNvSpPr>
            <a:spLocks noGrp="1" noChangeArrowheads="1"/>
          </p:cNvSpPr>
          <p:nvPr>
            <p:ph type="title"/>
          </p:nvPr>
        </p:nvSpPr>
        <p:spPr>
          <a:xfrm>
            <a:off x="806450" y="188913"/>
            <a:ext cx="8229600" cy="79216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zh-CN" altLang="en-US">
                <a:cs typeface="Times New Roman" panose="02020603050405020304" pitchFamily="18" charset="0"/>
              </a:rPr>
              <a:t>类中的方法 </a:t>
            </a:r>
            <a:r>
              <a:rPr lang="en-US" altLang="zh-CN">
                <a:cs typeface="Times New Roman" panose="02020603050405020304" pitchFamily="18" charset="0"/>
              </a:rPr>
              <a:t>6-5</a:t>
            </a:r>
          </a:p>
        </p:txBody>
      </p:sp>
      <p:sp>
        <p:nvSpPr>
          <p:cNvPr id="93188" name="Rectangle 4"/>
          <p:cNvSpPr>
            <a:spLocks noGrp="1" noChangeArrowheads="1"/>
          </p:cNvSpPr>
          <p:nvPr>
            <p:ph type="body" idx="1"/>
          </p:nvPr>
        </p:nvSpPr>
        <p:spPr>
          <a:xfrm>
            <a:off x="663575" y="1350963"/>
            <a:ext cx="8229600" cy="4525962"/>
          </a:xfrm>
        </p:spPr>
        <p:txBody>
          <a:bodyPr/>
          <a:lstStyle/>
          <a:p>
            <a:pPr>
              <a:lnSpc>
                <a:spcPct val="115000"/>
              </a:lnSpc>
            </a:pPr>
            <a:r>
              <a:rPr lang="zh-CN" altLang="en-US"/>
              <a:t>实例方法可使用圆点符号来访问</a:t>
            </a:r>
          </a:p>
          <a:p>
            <a:pPr marL="812800" lvl="1" indent="-276225">
              <a:lnSpc>
                <a:spcPct val="115000"/>
              </a:lnSpc>
            </a:pPr>
            <a:r>
              <a:rPr lang="zh-CN" altLang="en-US"/>
              <a:t>方法被调用的对象在圆点左边，而方法的名称在圆点右边</a:t>
            </a:r>
          </a:p>
          <a:p>
            <a:pPr marL="812800" lvl="1" indent="-276225">
              <a:lnSpc>
                <a:spcPct val="115000"/>
              </a:lnSpc>
            </a:pPr>
            <a:r>
              <a:rPr lang="zh-CN" altLang="en-US"/>
              <a:t>例如：   </a:t>
            </a:r>
            <a:r>
              <a:rPr lang="en-US" altLang="zh-CN"/>
              <a:t>Obj.isAvailable();</a:t>
            </a:r>
          </a:p>
          <a:p>
            <a:pPr marL="812800" lvl="1" indent="-276225">
              <a:lnSpc>
                <a:spcPct val="115000"/>
              </a:lnSpc>
            </a:pPr>
            <a:endParaRPr lang="en-US" altLang="zh-CN"/>
          </a:p>
          <a:p>
            <a:pPr marL="812800" lvl="1" indent="-276225">
              <a:lnSpc>
                <a:spcPct val="115000"/>
              </a:lnSpc>
              <a:buFont typeface="Wingdings" panose="05000000000000000000" pitchFamily="2" charset="2"/>
              <a:buNone/>
            </a:pPr>
            <a:endParaRPr lang="en-US" altLang="zh-CN" sz="28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灯片编号占位符 3"/>
          <p:cNvSpPr>
            <a:spLocks noGrp="1"/>
          </p:cNvSpPr>
          <p:nvPr>
            <p:ph type="sldNum" sz="quarter" idx="10"/>
          </p:nvPr>
        </p:nvSpPr>
        <p:spPr/>
        <p:txBody>
          <a:bodyPr/>
          <a:lstStyle/>
          <a:p>
            <a:fld id="{698F9335-8A01-440D-B9C7-94C2D6D52176}" type="slidenum">
              <a:rPr lang="en-US" altLang="zh-CN"/>
              <a:pPr/>
              <a:t>23</a:t>
            </a:fld>
            <a:endParaRPr lang="en-US" altLang="zh-CN"/>
          </a:p>
        </p:txBody>
      </p:sp>
      <p:sp>
        <p:nvSpPr>
          <p:cNvPr id="94210" name="Rectangle 2"/>
          <p:cNvSpPr>
            <a:spLocks noGrp="1" noChangeArrowheads="1"/>
          </p:cNvSpPr>
          <p:nvPr>
            <p:ph type="title"/>
          </p:nvPr>
        </p:nvSpPr>
        <p:spPr>
          <a:xfrm>
            <a:off x="806450" y="188913"/>
            <a:ext cx="8229600" cy="79216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zh-CN" altLang="en-US">
                <a:cs typeface="Times New Roman" panose="02020603050405020304" pitchFamily="18" charset="0"/>
              </a:rPr>
              <a:t>类中的方法 </a:t>
            </a:r>
            <a:r>
              <a:rPr lang="en-US" altLang="zh-CN">
                <a:cs typeface="Times New Roman" panose="02020603050405020304" pitchFamily="18" charset="0"/>
              </a:rPr>
              <a:t>6-6</a:t>
            </a:r>
          </a:p>
        </p:txBody>
      </p:sp>
      <p:sp>
        <p:nvSpPr>
          <p:cNvPr id="94213" name="Rectangle 5"/>
          <p:cNvSpPr>
            <a:spLocks noGrp="1" noChangeArrowheads="1"/>
          </p:cNvSpPr>
          <p:nvPr>
            <p:ph type="body" idx="1"/>
          </p:nvPr>
        </p:nvSpPr>
        <p:spPr>
          <a:xfrm>
            <a:off x="663575" y="1268413"/>
            <a:ext cx="8229600" cy="4968875"/>
          </a:xfrm>
          <a:gradFill rotWithShape="1">
            <a:gsLst>
              <a:gs pos="0">
                <a:srgbClr val="FFFFCC"/>
              </a:gs>
              <a:gs pos="100000">
                <a:schemeClr val="bg1"/>
              </a:gs>
            </a:gsLst>
            <a:lin ang="5400000" scaled="1"/>
          </a:gradFill>
          <a:ln cap="flat" algn="ctr">
            <a:solidFill>
              <a:schemeClr val="tx1"/>
            </a:solidFill>
            <a:miter lim="800000"/>
            <a:headEnd/>
            <a:tailEnd/>
          </a:ln>
        </p:spPr>
        <p:txBody>
          <a:bodyPr/>
          <a:lstStyle/>
          <a:p>
            <a:pPr>
              <a:buFont typeface="Wingdings" panose="05000000000000000000" pitchFamily="2" charset="2"/>
              <a:buNone/>
            </a:pPr>
            <a:r>
              <a:rPr lang="en-US" altLang="zh-CN" sz="2000"/>
              <a:t>class Book {</a:t>
            </a:r>
          </a:p>
          <a:p>
            <a:pPr>
              <a:buFont typeface="Wingdings" panose="05000000000000000000" pitchFamily="2" charset="2"/>
              <a:buNone/>
            </a:pPr>
            <a:r>
              <a:rPr lang="en-US" altLang="zh-CN" sz="2000"/>
              <a:t>	 String bookName;</a:t>
            </a:r>
          </a:p>
          <a:p>
            <a:pPr>
              <a:buFont typeface="Wingdings" panose="05000000000000000000" pitchFamily="2" charset="2"/>
              <a:buNone/>
            </a:pPr>
            <a:r>
              <a:rPr lang="en-US" altLang="zh-CN" sz="2000"/>
              <a:t>	 String authorName;</a:t>
            </a:r>
          </a:p>
          <a:p>
            <a:pPr>
              <a:buFont typeface="Wingdings" panose="05000000000000000000" pitchFamily="2" charset="2"/>
              <a:buNone/>
            </a:pPr>
            <a:r>
              <a:rPr lang="en-US" altLang="zh-CN" sz="2000"/>
              <a:t>   int nopages;</a:t>
            </a:r>
          </a:p>
          <a:p>
            <a:pPr>
              <a:buFont typeface="Wingdings" panose="05000000000000000000" pitchFamily="2" charset="2"/>
              <a:buNone/>
            </a:pPr>
            <a:r>
              <a:rPr lang="en-US" altLang="zh-CN" sz="2000"/>
              <a:t>   boolean available;</a:t>
            </a:r>
          </a:p>
          <a:p>
            <a:pPr>
              <a:buFont typeface="Wingdings" panose="05000000000000000000" pitchFamily="2" charset="2"/>
              <a:buNone/>
            </a:pPr>
            <a:r>
              <a:rPr lang="en-US" altLang="zh-CN" sz="2000"/>
              <a:t>	 static void isAvailable() {</a:t>
            </a:r>
          </a:p>
          <a:p>
            <a:pPr>
              <a:buFont typeface="Wingdings" panose="05000000000000000000" pitchFamily="2" charset="2"/>
              <a:buNone/>
            </a:pPr>
            <a:r>
              <a:rPr lang="en-US" altLang="zh-CN" sz="2000"/>
              <a:t>		if(available == true)	</a:t>
            </a:r>
          </a:p>
          <a:p>
            <a:pPr>
              <a:buFont typeface="Wingdings" panose="05000000000000000000" pitchFamily="2" charset="2"/>
              <a:buNone/>
            </a:pPr>
            <a:r>
              <a:rPr lang="en-US" altLang="zh-CN" sz="2000"/>
              <a:t>			System.out.println(“</a:t>
            </a:r>
            <a:r>
              <a:rPr lang="zh-CN" altLang="en-US" sz="2000"/>
              <a:t>有这本书</a:t>
            </a:r>
            <a:r>
              <a:rPr lang="en-US" altLang="zh-CN" sz="2000"/>
              <a:t>");</a:t>
            </a:r>
          </a:p>
          <a:p>
            <a:pPr>
              <a:buFont typeface="Wingdings" panose="05000000000000000000" pitchFamily="2" charset="2"/>
              <a:buNone/>
            </a:pPr>
            <a:r>
              <a:rPr lang="en-US" altLang="zh-CN" sz="2000"/>
              <a:t>	 }</a:t>
            </a:r>
          </a:p>
          <a:p>
            <a:pPr>
              <a:buFont typeface="Wingdings" panose="05000000000000000000" pitchFamily="2" charset="2"/>
              <a:buNone/>
            </a:pPr>
            <a:r>
              <a:rPr lang="en-US" altLang="zh-CN" sz="2000"/>
              <a:t>Book objBook = new Book();</a:t>
            </a:r>
          </a:p>
          <a:p>
            <a:pPr>
              <a:buFont typeface="Wingdings" panose="05000000000000000000" pitchFamily="2" charset="2"/>
              <a:buNone/>
            </a:pPr>
            <a:r>
              <a:rPr lang="en-US" altLang="zh-CN" sz="2000"/>
              <a:t>objBook</a:t>
            </a:r>
            <a:r>
              <a:rPr lang="en-US" altLang="zh-CN" sz="2000" b="1"/>
              <a:t>.</a:t>
            </a:r>
            <a:r>
              <a:rPr lang="en-US" altLang="zh-CN" sz="2000"/>
              <a:t>isAvailable();</a:t>
            </a:r>
          </a:p>
          <a:p>
            <a:pPr>
              <a:buFont typeface="Wingdings" panose="05000000000000000000" pitchFamily="2" charset="2"/>
              <a:buNone/>
            </a:pPr>
            <a:r>
              <a:rPr lang="en-US" altLang="zh-CN" sz="2000"/>
              <a:t>…..</a:t>
            </a:r>
          </a:p>
        </p:txBody>
      </p:sp>
      <p:sp>
        <p:nvSpPr>
          <p:cNvPr id="94217" name="Line 9"/>
          <p:cNvSpPr>
            <a:spLocks noChangeShapeType="1"/>
          </p:cNvSpPr>
          <p:nvPr/>
        </p:nvSpPr>
        <p:spPr bwMode="auto">
          <a:xfrm>
            <a:off x="1744663" y="5313363"/>
            <a:ext cx="2087562" cy="34766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18" name="Oval 10"/>
          <p:cNvSpPr>
            <a:spLocks noChangeArrowheads="1"/>
          </p:cNvSpPr>
          <p:nvPr/>
        </p:nvSpPr>
        <p:spPr bwMode="auto">
          <a:xfrm>
            <a:off x="1600200" y="4868863"/>
            <a:ext cx="215900" cy="504825"/>
          </a:xfrm>
          <a:prstGeom prst="ellipse">
            <a:avLst/>
          </a:prstGeom>
          <a:noFill/>
          <a:ln w="1905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4224" name="Group 16"/>
          <p:cNvGrpSpPr>
            <a:grpSpLocks/>
          </p:cNvGrpSpPr>
          <p:nvPr/>
        </p:nvGrpSpPr>
        <p:grpSpPr bwMode="auto">
          <a:xfrm>
            <a:off x="3832225" y="5373688"/>
            <a:ext cx="1944688" cy="503237"/>
            <a:chOff x="3334" y="1776"/>
            <a:chExt cx="1361" cy="317"/>
          </a:xfrm>
        </p:grpSpPr>
        <p:sp>
          <p:nvSpPr>
            <p:cNvPr id="94222" name="Rectangle 14"/>
            <p:cNvSpPr>
              <a:spLocks noChangeArrowheads="1"/>
            </p:cNvSpPr>
            <p:nvPr/>
          </p:nvSpPr>
          <p:spPr bwMode="auto">
            <a:xfrm>
              <a:off x="3334" y="1776"/>
              <a:ext cx="1361" cy="317"/>
            </a:xfrm>
            <a:prstGeom prst="rect">
              <a:avLst/>
            </a:prstGeom>
            <a:gradFill rotWithShape="1">
              <a:gsLst>
                <a:gs pos="0">
                  <a:srgbClr val="FFCC00"/>
                </a:gs>
                <a:gs pos="100000">
                  <a:schemeClr val="bg1"/>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a:latin typeface="Courier New" panose="02070309020205020404" pitchFamily="49" charset="0"/>
                <a:ea typeface="黑体" panose="02010609060101010101" pitchFamily="49" charset="-122"/>
              </a:endParaRPr>
            </a:p>
          </p:txBody>
        </p:sp>
        <p:sp>
          <p:nvSpPr>
            <p:cNvPr id="94223" name="Text Box 15"/>
            <p:cNvSpPr txBox="1">
              <a:spLocks noChangeArrowheads="1"/>
            </p:cNvSpPr>
            <p:nvPr/>
          </p:nvSpPr>
          <p:spPr bwMode="auto">
            <a:xfrm>
              <a:off x="3560" y="1805"/>
              <a:ext cx="83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2000">
                  <a:latin typeface="Courier New" panose="02070309020205020404" pitchFamily="49" charset="0"/>
                  <a:ea typeface="黑体" panose="02010609060101010101" pitchFamily="49" charset="-122"/>
                </a:rPr>
                <a:t>圆点符号</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94213">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94213">
                                            <p:txEl>
                                              <p:pRg st="1" end="1"/>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94213">
                                            <p:txEl>
                                              <p:pRg st="2" end="2"/>
                                            </p:txEl>
                                          </p:spTgt>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childTnLst>
                                    <p:set>
                                      <p:cBhvr>
                                        <p:cTn id="15" dur="1" fill="hold">
                                          <p:stCondLst>
                                            <p:cond delay="0"/>
                                          </p:stCondLst>
                                        </p:cTn>
                                        <p:tgtEl>
                                          <p:spTgt spid="94213">
                                            <p:txEl>
                                              <p:pRg st="3" end="3"/>
                                            </p:txEl>
                                          </p:spTgt>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nodeType="afterEffect">
                                  <p:stCondLst>
                                    <p:cond delay="0"/>
                                  </p:stCondLst>
                                  <p:childTnLst>
                                    <p:set>
                                      <p:cBhvr>
                                        <p:cTn id="18" dur="1" fill="hold">
                                          <p:stCondLst>
                                            <p:cond delay="0"/>
                                          </p:stCondLst>
                                        </p:cTn>
                                        <p:tgtEl>
                                          <p:spTgt spid="94213">
                                            <p:txEl>
                                              <p:pRg st="4" end="4"/>
                                            </p:txEl>
                                          </p:spTgt>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nodeType="afterEffect">
                                  <p:stCondLst>
                                    <p:cond delay="0"/>
                                  </p:stCondLst>
                                  <p:childTnLst>
                                    <p:set>
                                      <p:cBhvr>
                                        <p:cTn id="21" dur="1" fill="hold">
                                          <p:stCondLst>
                                            <p:cond delay="0"/>
                                          </p:stCondLst>
                                        </p:cTn>
                                        <p:tgtEl>
                                          <p:spTgt spid="94213">
                                            <p:txEl>
                                              <p:pRg st="5" end="5"/>
                                            </p:txEl>
                                          </p:spTgt>
                                        </p:tgtEl>
                                        <p:attrNameLst>
                                          <p:attrName>style.visibility</p:attrName>
                                        </p:attrNameLst>
                                      </p:cBhvr>
                                      <p:to>
                                        <p:strVal val="visible"/>
                                      </p:to>
                                    </p:set>
                                  </p:childTnLst>
                                </p:cTn>
                              </p:par>
                            </p:childTnLst>
                          </p:cTn>
                        </p:par>
                        <p:par>
                          <p:cTn id="22" fill="hold" nodeType="afterGroup">
                            <p:stCondLst>
                              <p:cond delay="0"/>
                            </p:stCondLst>
                            <p:childTnLst>
                              <p:par>
                                <p:cTn id="23" presetID="1" presetClass="entr" presetSubtype="0" fill="hold" nodeType="afterEffect">
                                  <p:stCondLst>
                                    <p:cond delay="0"/>
                                  </p:stCondLst>
                                  <p:childTnLst>
                                    <p:set>
                                      <p:cBhvr>
                                        <p:cTn id="24" dur="1" fill="hold">
                                          <p:stCondLst>
                                            <p:cond delay="0"/>
                                          </p:stCondLst>
                                        </p:cTn>
                                        <p:tgtEl>
                                          <p:spTgt spid="94213">
                                            <p:txEl>
                                              <p:pRg st="6" end="6"/>
                                            </p:txEl>
                                          </p:spTgt>
                                        </p:tgtEl>
                                        <p:attrNameLst>
                                          <p:attrName>style.visibility</p:attrName>
                                        </p:attrNameLst>
                                      </p:cBhvr>
                                      <p:to>
                                        <p:strVal val="visible"/>
                                      </p:to>
                                    </p:set>
                                  </p:childTnLst>
                                </p:cTn>
                              </p:par>
                            </p:childTnLst>
                          </p:cTn>
                        </p:par>
                        <p:par>
                          <p:cTn id="25" fill="hold" nodeType="afterGroup">
                            <p:stCondLst>
                              <p:cond delay="0"/>
                            </p:stCondLst>
                            <p:childTnLst>
                              <p:par>
                                <p:cTn id="26" presetID="1" presetClass="entr" presetSubtype="0" fill="hold" nodeType="afterEffect">
                                  <p:stCondLst>
                                    <p:cond delay="0"/>
                                  </p:stCondLst>
                                  <p:childTnLst>
                                    <p:set>
                                      <p:cBhvr>
                                        <p:cTn id="27" dur="1" fill="hold">
                                          <p:stCondLst>
                                            <p:cond delay="0"/>
                                          </p:stCondLst>
                                        </p:cTn>
                                        <p:tgtEl>
                                          <p:spTgt spid="94213">
                                            <p:txEl>
                                              <p:pRg st="7" end="7"/>
                                            </p:txEl>
                                          </p:spTgt>
                                        </p:tgtEl>
                                        <p:attrNameLst>
                                          <p:attrName>style.visibility</p:attrName>
                                        </p:attrNameLst>
                                      </p:cBhvr>
                                      <p:to>
                                        <p:strVal val="visible"/>
                                      </p:to>
                                    </p:set>
                                  </p:childTnLst>
                                </p:cTn>
                              </p:par>
                            </p:childTnLst>
                          </p:cTn>
                        </p:par>
                        <p:par>
                          <p:cTn id="28" fill="hold" nodeType="afterGroup">
                            <p:stCondLst>
                              <p:cond delay="0"/>
                            </p:stCondLst>
                            <p:childTnLst>
                              <p:par>
                                <p:cTn id="29" presetID="1" presetClass="entr" presetSubtype="0" fill="hold" nodeType="afterEffect">
                                  <p:stCondLst>
                                    <p:cond delay="0"/>
                                  </p:stCondLst>
                                  <p:childTnLst>
                                    <p:set>
                                      <p:cBhvr>
                                        <p:cTn id="30" dur="1" fill="hold">
                                          <p:stCondLst>
                                            <p:cond delay="0"/>
                                          </p:stCondLst>
                                        </p:cTn>
                                        <p:tgtEl>
                                          <p:spTgt spid="94213">
                                            <p:txEl>
                                              <p:pRg st="8" end="8"/>
                                            </p:txEl>
                                          </p:spTgt>
                                        </p:tgtEl>
                                        <p:attrNameLst>
                                          <p:attrName>style.visibility</p:attrName>
                                        </p:attrNameLst>
                                      </p:cBhvr>
                                      <p:to>
                                        <p:strVal val="visible"/>
                                      </p:to>
                                    </p:set>
                                  </p:childTnLst>
                                </p:cTn>
                              </p:par>
                            </p:childTnLst>
                          </p:cTn>
                        </p:par>
                        <p:par>
                          <p:cTn id="31" fill="hold" nodeType="afterGroup">
                            <p:stCondLst>
                              <p:cond delay="0"/>
                            </p:stCondLst>
                            <p:childTnLst>
                              <p:par>
                                <p:cTn id="32" presetID="1" presetClass="entr" presetSubtype="0" fill="hold" nodeType="afterEffect">
                                  <p:stCondLst>
                                    <p:cond delay="0"/>
                                  </p:stCondLst>
                                  <p:childTnLst>
                                    <p:set>
                                      <p:cBhvr>
                                        <p:cTn id="33" dur="1" fill="hold">
                                          <p:stCondLst>
                                            <p:cond delay="0"/>
                                          </p:stCondLst>
                                        </p:cTn>
                                        <p:tgtEl>
                                          <p:spTgt spid="94213">
                                            <p:txEl>
                                              <p:pRg st="9" end="9"/>
                                            </p:txEl>
                                          </p:spTgt>
                                        </p:tgtEl>
                                        <p:attrNameLst>
                                          <p:attrName>style.visibility</p:attrName>
                                        </p:attrNameLst>
                                      </p:cBhvr>
                                      <p:to>
                                        <p:strVal val="visible"/>
                                      </p:to>
                                    </p:set>
                                  </p:childTnLst>
                                </p:cTn>
                              </p:par>
                            </p:childTnLst>
                          </p:cTn>
                        </p:par>
                        <p:par>
                          <p:cTn id="34" fill="hold" nodeType="afterGroup">
                            <p:stCondLst>
                              <p:cond delay="0"/>
                            </p:stCondLst>
                            <p:childTnLst>
                              <p:par>
                                <p:cTn id="35" presetID="1" presetClass="entr" presetSubtype="0" fill="hold" nodeType="afterEffect">
                                  <p:stCondLst>
                                    <p:cond delay="0"/>
                                  </p:stCondLst>
                                  <p:childTnLst>
                                    <p:set>
                                      <p:cBhvr>
                                        <p:cTn id="36" dur="1" fill="hold">
                                          <p:stCondLst>
                                            <p:cond delay="0"/>
                                          </p:stCondLst>
                                        </p:cTn>
                                        <p:tgtEl>
                                          <p:spTgt spid="94213">
                                            <p:txEl>
                                              <p:pRg st="10" end="10"/>
                                            </p:txEl>
                                          </p:spTgt>
                                        </p:tgtEl>
                                        <p:attrNameLst>
                                          <p:attrName>style.visibility</p:attrName>
                                        </p:attrNameLst>
                                      </p:cBhvr>
                                      <p:to>
                                        <p:strVal val="visible"/>
                                      </p:to>
                                    </p:set>
                                  </p:childTnLst>
                                </p:cTn>
                              </p:par>
                            </p:childTnLst>
                          </p:cTn>
                        </p:par>
                        <p:par>
                          <p:cTn id="37" fill="hold" nodeType="afterGroup">
                            <p:stCondLst>
                              <p:cond delay="0"/>
                            </p:stCondLst>
                            <p:childTnLst>
                              <p:par>
                                <p:cTn id="38" presetID="1" presetClass="entr" presetSubtype="0" fill="hold" nodeType="afterEffect">
                                  <p:stCondLst>
                                    <p:cond delay="0"/>
                                  </p:stCondLst>
                                  <p:childTnLst>
                                    <p:set>
                                      <p:cBhvr>
                                        <p:cTn id="39" dur="1" fill="hold">
                                          <p:stCondLst>
                                            <p:cond delay="0"/>
                                          </p:stCondLst>
                                        </p:cTn>
                                        <p:tgtEl>
                                          <p:spTgt spid="94213">
                                            <p:txEl>
                                              <p:pRg st="11" end="11"/>
                                            </p:txEl>
                                          </p:spTgt>
                                        </p:tgtEl>
                                        <p:attrNameLst>
                                          <p:attrName>style.visibility</p:attrName>
                                        </p:attrNameLst>
                                      </p:cBhvr>
                                      <p:to>
                                        <p:strVal val="visible"/>
                                      </p:to>
                                    </p:set>
                                  </p:childTnLst>
                                </p:cTn>
                              </p:par>
                            </p:childTnLst>
                          </p:cTn>
                        </p:par>
                        <p:par>
                          <p:cTn id="40" fill="hold" nodeType="afterGroup">
                            <p:stCondLst>
                              <p:cond delay="0"/>
                            </p:stCondLst>
                            <p:childTnLst>
                              <p:par>
                                <p:cTn id="41" presetID="10" presetClass="entr" presetSubtype="0" fill="hold" grpId="0" nodeType="afterEffect">
                                  <p:stCondLst>
                                    <p:cond delay="0"/>
                                  </p:stCondLst>
                                  <p:childTnLst>
                                    <p:set>
                                      <p:cBhvr>
                                        <p:cTn id="42" dur="1" fill="hold">
                                          <p:stCondLst>
                                            <p:cond delay="0"/>
                                          </p:stCondLst>
                                        </p:cTn>
                                        <p:tgtEl>
                                          <p:spTgt spid="94218"/>
                                        </p:tgtEl>
                                        <p:attrNameLst>
                                          <p:attrName>style.visibility</p:attrName>
                                        </p:attrNameLst>
                                      </p:cBhvr>
                                      <p:to>
                                        <p:strVal val="visible"/>
                                      </p:to>
                                    </p:set>
                                    <p:animEffect transition="in" filter="fade">
                                      <p:cBhvr>
                                        <p:cTn id="43" dur="2000"/>
                                        <p:tgtEl>
                                          <p:spTgt spid="94218"/>
                                        </p:tgtEl>
                                      </p:cBhvr>
                                    </p:animEffect>
                                  </p:childTnLst>
                                </p:cTn>
                              </p:par>
                            </p:childTnLst>
                          </p:cTn>
                        </p:par>
                        <p:par>
                          <p:cTn id="44" fill="hold" nodeType="afterGroup">
                            <p:stCondLst>
                              <p:cond delay="2000"/>
                            </p:stCondLst>
                            <p:childTnLst>
                              <p:par>
                                <p:cTn id="45" presetID="22" presetClass="entr" presetSubtype="1" fill="hold" grpId="0" nodeType="afterEffect">
                                  <p:stCondLst>
                                    <p:cond delay="0"/>
                                  </p:stCondLst>
                                  <p:childTnLst>
                                    <p:set>
                                      <p:cBhvr>
                                        <p:cTn id="46" dur="1" fill="hold">
                                          <p:stCondLst>
                                            <p:cond delay="0"/>
                                          </p:stCondLst>
                                        </p:cTn>
                                        <p:tgtEl>
                                          <p:spTgt spid="94217"/>
                                        </p:tgtEl>
                                        <p:attrNameLst>
                                          <p:attrName>style.visibility</p:attrName>
                                        </p:attrNameLst>
                                      </p:cBhvr>
                                      <p:to>
                                        <p:strVal val="visible"/>
                                      </p:to>
                                    </p:set>
                                    <p:animEffect transition="in" filter="wipe(up)">
                                      <p:cBhvr>
                                        <p:cTn id="47" dur="500"/>
                                        <p:tgtEl>
                                          <p:spTgt spid="94217"/>
                                        </p:tgtEl>
                                      </p:cBhvr>
                                    </p:animEffect>
                                  </p:childTnLst>
                                </p:cTn>
                              </p:par>
                            </p:childTnLst>
                          </p:cTn>
                        </p:par>
                        <p:par>
                          <p:cTn id="48" fill="hold" nodeType="afterGroup">
                            <p:stCondLst>
                              <p:cond delay="2500"/>
                            </p:stCondLst>
                            <p:childTnLst>
                              <p:par>
                                <p:cTn id="49" presetID="53" presetClass="entr" presetSubtype="0" fill="hold" nodeType="afterEffect">
                                  <p:stCondLst>
                                    <p:cond delay="0"/>
                                  </p:stCondLst>
                                  <p:childTnLst>
                                    <p:set>
                                      <p:cBhvr>
                                        <p:cTn id="50" dur="1" fill="hold">
                                          <p:stCondLst>
                                            <p:cond delay="0"/>
                                          </p:stCondLst>
                                        </p:cTn>
                                        <p:tgtEl>
                                          <p:spTgt spid="94224"/>
                                        </p:tgtEl>
                                        <p:attrNameLst>
                                          <p:attrName>style.visibility</p:attrName>
                                        </p:attrNameLst>
                                      </p:cBhvr>
                                      <p:to>
                                        <p:strVal val="visible"/>
                                      </p:to>
                                    </p:set>
                                    <p:anim calcmode="lin" valueType="num">
                                      <p:cBhvr>
                                        <p:cTn id="51" dur="500" fill="hold"/>
                                        <p:tgtEl>
                                          <p:spTgt spid="94224"/>
                                        </p:tgtEl>
                                        <p:attrNameLst>
                                          <p:attrName>ppt_w</p:attrName>
                                        </p:attrNameLst>
                                      </p:cBhvr>
                                      <p:tavLst>
                                        <p:tav tm="0">
                                          <p:val>
                                            <p:fltVal val="0"/>
                                          </p:val>
                                        </p:tav>
                                        <p:tav tm="100000">
                                          <p:val>
                                            <p:strVal val="#ppt_w"/>
                                          </p:val>
                                        </p:tav>
                                      </p:tavLst>
                                    </p:anim>
                                    <p:anim calcmode="lin" valueType="num">
                                      <p:cBhvr>
                                        <p:cTn id="52" dur="500" fill="hold"/>
                                        <p:tgtEl>
                                          <p:spTgt spid="94224"/>
                                        </p:tgtEl>
                                        <p:attrNameLst>
                                          <p:attrName>ppt_h</p:attrName>
                                        </p:attrNameLst>
                                      </p:cBhvr>
                                      <p:tavLst>
                                        <p:tav tm="0">
                                          <p:val>
                                            <p:fltVal val="0"/>
                                          </p:val>
                                        </p:tav>
                                        <p:tav tm="100000">
                                          <p:val>
                                            <p:strVal val="#ppt_h"/>
                                          </p:val>
                                        </p:tav>
                                      </p:tavLst>
                                    </p:anim>
                                    <p:animEffect transition="in" filter="fade">
                                      <p:cBhvr>
                                        <p:cTn id="53" dur="500"/>
                                        <p:tgtEl>
                                          <p:spTgt spid="94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7" grpId="0" animBg="1"/>
      <p:bldP spid="94218"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9A4BB5EA-0F65-4895-81D2-8D1A13F0ED73}" type="slidenum">
              <a:rPr lang="en-US" altLang="zh-CN"/>
              <a:pPr/>
              <a:t>24</a:t>
            </a:fld>
            <a:endParaRPr lang="en-US" altLang="zh-CN"/>
          </a:p>
        </p:txBody>
      </p:sp>
      <p:sp>
        <p:nvSpPr>
          <p:cNvPr id="130050" name="Rectangle 2"/>
          <p:cNvSpPr>
            <a:spLocks noGrp="1" noChangeArrowheads="1"/>
          </p:cNvSpPr>
          <p:nvPr>
            <p:ph type="title"/>
          </p:nvPr>
        </p:nvSpPr>
        <p:spPr>
          <a:xfrm>
            <a:off x="684213" y="188913"/>
            <a:ext cx="8229600" cy="792162"/>
          </a:xfrm>
        </p:spPr>
        <p:txBody>
          <a:bodyPr/>
          <a:lstStyle/>
          <a:p>
            <a:r>
              <a:rPr lang="zh-CN" altLang="en-US">
                <a:cs typeface="Times New Roman" panose="02020603050405020304" pitchFamily="18" charset="0"/>
              </a:rPr>
              <a:t>封装</a:t>
            </a:r>
          </a:p>
        </p:txBody>
      </p:sp>
      <p:sp>
        <p:nvSpPr>
          <p:cNvPr id="6" name="Text Box 4"/>
          <p:cNvSpPr txBox="1">
            <a:spLocks noChangeArrowheads="1"/>
          </p:cNvSpPr>
          <p:nvPr/>
        </p:nvSpPr>
        <p:spPr bwMode="auto">
          <a:xfrm>
            <a:off x="2700338" y="6237288"/>
            <a:ext cx="1017587"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2400" b="1">
                <a:latin typeface="Times New Roman" panose="02020603050405020304" pitchFamily="18" charset="0"/>
              </a:rPr>
              <a:t>对象</a:t>
            </a:r>
            <a:r>
              <a:rPr kumimoji="1" lang="en-US" altLang="zh-CN" sz="2400" b="1">
                <a:latin typeface="Times New Roman" panose="02020603050405020304" pitchFamily="18" charset="0"/>
              </a:rPr>
              <a:t>A</a:t>
            </a:r>
          </a:p>
        </p:txBody>
      </p:sp>
      <p:sp>
        <p:nvSpPr>
          <p:cNvPr id="7" name="Text Box 5"/>
          <p:cNvSpPr txBox="1">
            <a:spLocks noChangeArrowheads="1"/>
          </p:cNvSpPr>
          <p:nvPr/>
        </p:nvSpPr>
        <p:spPr bwMode="auto">
          <a:xfrm>
            <a:off x="5580063" y="6165850"/>
            <a:ext cx="10001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2400" b="1">
                <a:latin typeface="Times New Roman" panose="02020603050405020304" pitchFamily="18" charset="0"/>
              </a:rPr>
              <a:t>对象</a:t>
            </a:r>
            <a:r>
              <a:rPr kumimoji="1" lang="en-US" altLang="zh-CN" sz="2400" b="1">
                <a:latin typeface="Times New Roman" panose="02020603050405020304" pitchFamily="18" charset="0"/>
              </a:rPr>
              <a:t>B</a:t>
            </a:r>
          </a:p>
        </p:txBody>
      </p:sp>
      <p:grpSp>
        <p:nvGrpSpPr>
          <p:cNvPr id="8" name="Group 6"/>
          <p:cNvGrpSpPr>
            <a:grpSpLocks/>
          </p:cNvGrpSpPr>
          <p:nvPr/>
        </p:nvGrpSpPr>
        <p:grpSpPr bwMode="auto">
          <a:xfrm>
            <a:off x="2124075" y="3357563"/>
            <a:ext cx="5029200" cy="2808287"/>
            <a:chOff x="240" y="2016"/>
            <a:chExt cx="3168" cy="1728"/>
          </a:xfrm>
        </p:grpSpPr>
        <p:sp>
          <p:nvSpPr>
            <p:cNvPr id="9" name="Rectangle 7"/>
            <p:cNvSpPr>
              <a:spLocks noChangeArrowheads="1"/>
            </p:cNvSpPr>
            <p:nvPr/>
          </p:nvSpPr>
          <p:spPr bwMode="auto">
            <a:xfrm>
              <a:off x="240" y="2016"/>
              <a:ext cx="1344" cy="1728"/>
            </a:xfrm>
            <a:prstGeom prst="rect">
              <a:avLst/>
            </a:prstGeom>
            <a:solidFill>
              <a:schemeClr val="accent1"/>
            </a:solidFill>
            <a:ln w="9525">
              <a:solidFill>
                <a:schemeClr val="tx1"/>
              </a:solidFill>
              <a:miter lim="800000"/>
              <a:headEnd/>
              <a:tailEnd/>
            </a:ln>
          </p:spPr>
          <p:txBody>
            <a:bodyPr wrap="none" anchor="ctr"/>
            <a:lstStyle/>
            <a:p>
              <a:pPr algn="ctr"/>
              <a:endParaRPr kumimoji="1" lang="zh-CN" altLang="zh-CN" sz="2400" b="1">
                <a:latin typeface="Times New Roman" panose="02020603050405020304" pitchFamily="18" charset="0"/>
              </a:endParaRPr>
            </a:p>
          </p:txBody>
        </p:sp>
        <p:sp>
          <p:nvSpPr>
            <p:cNvPr id="10" name="Text Box 8"/>
            <p:cNvSpPr txBox="1">
              <a:spLocks noChangeArrowheads="1"/>
            </p:cNvSpPr>
            <p:nvPr/>
          </p:nvSpPr>
          <p:spPr bwMode="auto">
            <a:xfrm>
              <a:off x="480" y="2496"/>
              <a:ext cx="912" cy="281"/>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zh-CN" altLang="en-US" sz="2400" b="1">
                  <a:solidFill>
                    <a:srgbClr val="000066"/>
                  </a:solidFill>
                  <a:latin typeface="Times New Roman" panose="02020603050405020304" pitchFamily="18" charset="0"/>
                </a:rPr>
                <a:t>私有数据</a:t>
              </a:r>
            </a:p>
          </p:txBody>
        </p:sp>
        <p:sp>
          <p:nvSpPr>
            <p:cNvPr id="11" name="Text Box 9"/>
            <p:cNvSpPr txBox="1">
              <a:spLocks noChangeArrowheads="1"/>
            </p:cNvSpPr>
            <p:nvPr/>
          </p:nvSpPr>
          <p:spPr bwMode="auto">
            <a:xfrm>
              <a:off x="480" y="2976"/>
              <a:ext cx="884" cy="731"/>
            </a:xfrm>
            <a:prstGeom prst="rect">
              <a:avLst/>
            </a:prstGeom>
            <a:solidFill>
              <a:srgbClr val="FFCC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endParaRPr kumimoji="1" lang="en-US" altLang="zh-CN" sz="2400" b="1">
                <a:solidFill>
                  <a:srgbClr val="000066"/>
                </a:solidFill>
                <a:latin typeface="Times New Roman" panose="02020603050405020304" pitchFamily="18" charset="0"/>
              </a:endParaRPr>
            </a:p>
            <a:p>
              <a:r>
                <a:rPr kumimoji="1" lang="en-US" altLang="zh-CN" sz="2400" b="1">
                  <a:solidFill>
                    <a:srgbClr val="000066"/>
                  </a:solidFill>
                  <a:latin typeface="Times New Roman" panose="02020603050405020304" pitchFamily="18" charset="0"/>
                </a:rPr>
                <a:t>   </a:t>
              </a:r>
              <a:r>
                <a:rPr kumimoji="1" lang="zh-CN" altLang="en-US" sz="2400" b="1">
                  <a:solidFill>
                    <a:srgbClr val="000066"/>
                  </a:solidFill>
                  <a:latin typeface="Times New Roman" panose="02020603050405020304" pitchFamily="18" charset="0"/>
                </a:rPr>
                <a:t>方法</a:t>
              </a:r>
            </a:p>
            <a:p>
              <a:endParaRPr kumimoji="1" lang="en-US" altLang="zh-CN" sz="2400" b="1">
                <a:solidFill>
                  <a:srgbClr val="000066"/>
                </a:solidFill>
                <a:latin typeface="Times New Roman" panose="02020603050405020304" pitchFamily="18" charset="0"/>
              </a:endParaRPr>
            </a:p>
          </p:txBody>
        </p:sp>
        <p:sp>
          <p:nvSpPr>
            <p:cNvPr id="12" name="Line 10"/>
            <p:cNvSpPr>
              <a:spLocks noChangeShapeType="1"/>
            </p:cNvSpPr>
            <p:nvPr/>
          </p:nvSpPr>
          <p:spPr bwMode="auto">
            <a:xfrm flipV="1">
              <a:off x="864" y="278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Rectangle 11"/>
            <p:cNvSpPr>
              <a:spLocks noChangeArrowheads="1"/>
            </p:cNvSpPr>
            <p:nvPr/>
          </p:nvSpPr>
          <p:spPr bwMode="auto">
            <a:xfrm>
              <a:off x="2112" y="2064"/>
              <a:ext cx="1296" cy="168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4" name="Text Box 12"/>
            <p:cNvSpPr txBox="1">
              <a:spLocks noChangeArrowheads="1"/>
            </p:cNvSpPr>
            <p:nvPr/>
          </p:nvSpPr>
          <p:spPr bwMode="auto">
            <a:xfrm>
              <a:off x="2304" y="2928"/>
              <a:ext cx="884" cy="731"/>
            </a:xfrm>
            <a:prstGeom prst="rect">
              <a:avLst/>
            </a:prstGeom>
            <a:solidFill>
              <a:srgbClr val="FFCC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endParaRPr kumimoji="1" lang="en-US" altLang="zh-CN" sz="2400" b="1">
                <a:solidFill>
                  <a:srgbClr val="000066"/>
                </a:solidFill>
                <a:latin typeface="Times New Roman" panose="02020603050405020304" pitchFamily="18" charset="0"/>
              </a:endParaRPr>
            </a:p>
            <a:p>
              <a:r>
                <a:rPr kumimoji="1" lang="en-US" altLang="zh-CN" sz="2400" b="1">
                  <a:solidFill>
                    <a:srgbClr val="000066"/>
                  </a:solidFill>
                  <a:latin typeface="Times New Roman" panose="02020603050405020304" pitchFamily="18" charset="0"/>
                </a:rPr>
                <a:t>   </a:t>
              </a:r>
              <a:r>
                <a:rPr kumimoji="1" lang="zh-CN" altLang="en-US" sz="2400" b="1">
                  <a:solidFill>
                    <a:srgbClr val="000066"/>
                  </a:solidFill>
                  <a:latin typeface="Times New Roman" panose="02020603050405020304" pitchFamily="18" charset="0"/>
                </a:rPr>
                <a:t>方法</a:t>
              </a:r>
            </a:p>
            <a:p>
              <a:endParaRPr kumimoji="1" lang="en-US" altLang="zh-CN" sz="2400" b="1">
                <a:solidFill>
                  <a:srgbClr val="000066"/>
                </a:solidFill>
                <a:latin typeface="Times New Roman" panose="02020603050405020304" pitchFamily="18" charset="0"/>
              </a:endParaRPr>
            </a:p>
          </p:txBody>
        </p:sp>
        <p:sp>
          <p:nvSpPr>
            <p:cNvPr id="15" name="Text Box 13"/>
            <p:cNvSpPr txBox="1">
              <a:spLocks noChangeArrowheads="1"/>
            </p:cNvSpPr>
            <p:nvPr/>
          </p:nvSpPr>
          <p:spPr bwMode="auto">
            <a:xfrm>
              <a:off x="2448" y="2304"/>
              <a:ext cx="548" cy="281"/>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zh-CN" altLang="en-US" sz="2400" b="1">
                  <a:solidFill>
                    <a:srgbClr val="000066"/>
                  </a:solidFill>
                  <a:latin typeface="Times New Roman" panose="02020603050405020304" pitchFamily="18" charset="0"/>
                </a:rPr>
                <a:t>数据</a:t>
              </a:r>
            </a:p>
          </p:txBody>
        </p:sp>
        <p:sp>
          <p:nvSpPr>
            <p:cNvPr id="16" name="Line 14"/>
            <p:cNvSpPr>
              <a:spLocks noChangeShapeType="1"/>
            </p:cNvSpPr>
            <p:nvPr/>
          </p:nvSpPr>
          <p:spPr bwMode="auto">
            <a:xfrm flipH="1">
              <a:off x="1392" y="3312"/>
              <a:ext cx="9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Text Box 15"/>
            <p:cNvSpPr txBox="1">
              <a:spLocks noChangeArrowheads="1"/>
            </p:cNvSpPr>
            <p:nvPr/>
          </p:nvSpPr>
          <p:spPr bwMode="auto">
            <a:xfrm>
              <a:off x="432" y="2112"/>
              <a:ext cx="888" cy="281"/>
            </a:xfrm>
            <a:prstGeom prst="rect">
              <a:avLst/>
            </a:prstGeom>
            <a:solidFill>
              <a:schemeClr val="hlink"/>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zh-CN" altLang="en-US" sz="2400" b="1">
                  <a:latin typeface="Times New Roman" panose="02020603050405020304" pitchFamily="18" charset="0"/>
                </a:rPr>
                <a:t>公有数据</a:t>
              </a:r>
            </a:p>
          </p:txBody>
        </p:sp>
        <p:sp>
          <p:nvSpPr>
            <p:cNvPr id="18" name="Line 16"/>
            <p:cNvSpPr>
              <a:spLocks noChangeShapeType="1"/>
            </p:cNvSpPr>
            <p:nvPr/>
          </p:nvSpPr>
          <p:spPr bwMode="auto">
            <a:xfrm flipH="1" flipV="1">
              <a:off x="1344" y="2256"/>
              <a:ext cx="960" cy="9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0052" name="AutoShape 4"/>
          <p:cNvSpPr>
            <a:spLocks noChangeArrowheads="1"/>
          </p:cNvSpPr>
          <p:nvPr/>
        </p:nvSpPr>
        <p:spPr bwMode="auto">
          <a:xfrm>
            <a:off x="130175" y="347663"/>
            <a:ext cx="7416800" cy="574675"/>
          </a:xfrm>
          <a:prstGeom prst="roundRect">
            <a:avLst>
              <a:gd name="adj" fmla="val 16667"/>
            </a:avLst>
          </a:prstGeom>
          <a:gradFill rotWithShape="1">
            <a:gsLst>
              <a:gs pos="0">
                <a:srgbClr val="FFCC00"/>
              </a:gs>
              <a:gs pos="100000">
                <a:srgbClr val="FFFFFF"/>
              </a:gs>
            </a:gsLst>
            <a:path path="rect">
              <a:fillToRect r="100000" b="100000"/>
            </a:path>
          </a:gradFill>
          <a:ln w="6350" algn="ctr">
            <a:solidFill>
              <a:srgbClr val="808000"/>
            </a:solidFill>
            <a:round/>
            <a:headEnd/>
            <a:tailEnd/>
          </a:ln>
          <a:effectLst>
            <a:outerShdw dist="63500" dir="2212194" algn="ctr" rotWithShape="0">
              <a:schemeClr val="bg2">
                <a:alpha val="50000"/>
              </a:schemeClr>
            </a:outerShdw>
          </a:effectLst>
        </p:spPr>
        <p:txBody>
          <a:bodyPr anchor="ct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00000"/>
              </a:lnSpc>
              <a:spcBef>
                <a:spcPct val="20000"/>
              </a:spcBef>
            </a:pPr>
            <a:r>
              <a:rPr lang="en-GB" altLang="zh-CN" sz="2000" b="1">
                <a:solidFill>
                  <a:srgbClr val="FF0000"/>
                </a:solidFill>
                <a:ea typeface="黑体" panose="02010609060101010101" pitchFamily="49" charset="-122"/>
              </a:rPr>
              <a:t>“</a:t>
            </a:r>
            <a:r>
              <a:rPr lang="zh-CN" altLang="en-US" sz="2000" b="1">
                <a:solidFill>
                  <a:srgbClr val="FF0000"/>
                </a:solidFill>
                <a:latin typeface="Courier New" panose="02070309020205020404" pitchFamily="49" charset="0"/>
                <a:ea typeface="黑体" panose="02010609060101010101" pitchFamily="49" charset="-122"/>
              </a:rPr>
              <a:t>隐藏属性、方法或实现细节的过程称为封装。</a:t>
            </a:r>
            <a:r>
              <a:rPr lang="zh-CN" altLang="en-GB" sz="2000" b="1">
                <a:solidFill>
                  <a:srgbClr val="FF0000"/>
                </a:solidFill>
                <a:ea typeface="黑体" panose="02010609060101010101" pitchFamily="49" charset="-122"/>
              </a:rPr>
              <a:t>”</a:t>
            </a:r>
            <a:endParaRPr lang="zh-CN" altLang="en-US" sz="2000" b="1">
              <a:solidFill>
                <a:srgbClr val="FF0000"/>
              </a:solidFill>
              <a:latin typeface="Courier New" panose="02070309020205020404" pitchFamily="49" charset="0"/>
              <a:ea typeface="黑体" panose="02010609060101010101" pitchFamily="49" charset="-122"/>
            </a:endParaRPr>
          </a:p>
        </p:txBody>
      </p:sp>
      <p:sp>
        <p:nvSpPr>
          <p:cNvPr id="19" name="Rectangle 3"/>
          <p:cNvSpPr txBox="1">
            <a:spLocks noChangeArrowheads="1"/>
          </p:cNvSpPr>
          <p:nvPr/>
        </p:nvSpPr>
        <p:spPr bwMode="auto">
          <a:xfrm>
            <a:off x="384968" y="1312378"/>
            <a:ext cx="8507413" cy="2160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339966"/>
              </a:buClr>
              <a:buFont typeface="Wingdings" panose="05000000000000000000" pitchFamily="2" charset="2"/>
              <a:buChar char="q"/>
              <a:defRPr sz="2800" kern="1200">
                <a:solidFill>
                  <a:schemeClr val="tx1"/>
                </a:solidFill>
                <a:latin typeface="+mn-lt"/>
                <a:ea typeface="+mn-ea"/>
                <a:cs typeface="+mn-cs"/>
              </a:defRPr>
            </a:lvl1pPr>
            <a:lvl2pPr marL="742950" indent="-285750" algn="l" rtl="0" fontAlgn="base">
              <a:spcBef>
                <a:spcPct val="20000"/>
              </a:spcBef>
              <a:spcAft>
                <a:spcPct val="0"/>
              </a:spcAft>
              <a:buClr>
                <a:srgbClr val="339966"/>
              </a:buClr>
              <a:buFont typeface="Wingdings" panose="05000000000000000000" pitchFamily="2" charset="2"/>
              <a:buChar char="q"/>
              <a:defRPr sz="2400" kern="1200">
                <a:solidFill>
                  <a:schemeClr val="tx1"/>
                </a:solidFill>
                <a:latin typeface="+mn-lt"/>
                <a:ea typeface="+mn-ea"/>
                <a:cs typeface="+mn-cs"/>
              </a:defRPr>
            </a:lvl2pPr>
            <a:lvl3pPr marL="1143000" indent="-228600" algn="l" rtl="0" fontAlgn="base">
              <a:spcBef>
                <a:spcPct val="20000"/>
              </a:spcBef>
              <a:spcAft>
                <a:spcPct val="0"/>
              </a:spcAft>
              <a:buClr>
                <a:srgbClr val="339966"/>
              </a:buClr>
              <a:buFont typeface="Wingdings" panose="05000000000000000000" pitchFamily="2" charset="2"/>
              <a:buChar char="q"/>
              <a:defRPr sz="20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fontAlgn="base">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dirty="0" smtClean="0"/>
              <a:t>封装把对象的所有组成部分组合在一起，封装定义程序如何引用对象的数据，封装实际</a:t>
            </a:r>
            <a:r>
              <a:rPr kumimoji="1" lang="zh-CN" altLang="en-US" dirty="0" smtClean="0"/>
              <a:t>上使用方法将类的数据隐藏起来，控制用户对的修改和访问数据的程度。</a:t>
            </a:r>
            <a:endParaRPr kumimoji="1"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30052"/>
                                        </p:tgtEl>
                                        <p:attrNameLst>
                                          <p:attrName>style.visibility</p:attrName>
                                        </p:attrNameLst>
                                      </p:cBhvr>
                                      <p:to>
                                        <p:strVal val="visible"/>
                                      </p:to>
                                    </p:set>
                                    <p:animEffect transition="in" filter="box(in)">
                                      <p:cBhvr>
                                        <p:cTn id="7" dur="500"/>
                                        <p:tgtEl>
                                          <p:spTgt spid="130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7582B1D-098D-416E-9D41-65D49DE9FBDA}" type="slidenum">
              <a:rPr lang="en-US" altLang="zh-CN"/>
              <a:pPr/>
              <a:t>25</a:t>
            </a:fld>
            <a:endParaRPr lang="en-US" altLang="zh-CN"/>
          </a:p>
        </p:txBody>
      </p:sp>
      <p:sp>
        <p:nvSpPr>
          <p:cNvPr id="135170" name="Rectangle 2"/>
          <p:cNvSpPr>
            <a:spLocks noGrp="1" noChangeArrowheads="1"/>
          </p:cNvSpPr>
          <p:nvPr>
            <p:ph type="title"/>
          </p:nvPr>
        </p:nvSpPr>
        <p:spPr/>
        <p:txBody>
          <a:bodyPr/>
          <a:lstStyle/>
          <a:p>
            <a:r>
              <a:rPr lang="zh-CN" altLang="en-US"/>
              <a:t>作用</a:t>
            </a:r>
          </a:p>
        </p:txBody>
      </p:sp>
      <p:sp>
        <p:nvSpPr>
          <p:cNvPr id="135171" name="Rectangle 3"/>
          <p:cNvSpPr>
            <a:spLocks noGrp="1" noChangeArrowheads="1"/>
          </p:cNvSpPr>
          <p:nvPr>
            <p:ph type="body" idx="1"/>
          </p:nvPr>
        </p:nvSpPr>
        <p:spPr/>
        <p:txBody>
          <a:bodyPr/>
          <a:lstStyle/>
          <a:p>
            <a:r>
              <a:rPr lang="zh-CN" altLang="en-US"/>
              <a:t>屏蔽信息，保护数据</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1320191-F538-4E25-A2B0-20670CEB3301}" type="slidenum">
              <a:rPr lang="en-US" altLang="zh-CN"/>
              <a:pPr/>
              <a:t>26</a:t>
            </a:fld>
            <a:endParaRPr lang="en-US" altLang="zh-CN"/>
          </a:p>
        </p:txBody>
      </p:sp>
      <p:sp>
        <p:nvSpPr>
          <p:cNvPr id="95234" name="Rectangle 2"/>
          <p:cNvSpPr>
            <a:spLocks noGrp="1" noChangeArrowheads="1"/>
          </p:cNvSpPr>
          <p:nvPr>
            <p:ph type="title"/>
          </p:nvPr>
        </p:nvSpPr>
        <p:spPr>
          <a:xfrm>
            <a:off x="806450" y="188913"/>
            <a:ext cx="8229600" cy="79216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zh-CN">
                <a:cs typeface="Times New Roman" panose="02020603050405020304" pitchFamily="18" charset="0"/>
              </a:rPr>
              <a:t>this </a:t>
            </a:r>
            <a:r>
              <a:rPr lang="zh-CN" altLang="en-US">
                <a:cs typeface="Times New Roman" panose="02020603050405020304" pitchFamily="18" charset="0"/>
              </a:rPr>
              <a:t>关键字</a:t>
            </a:r>
          </a:p>
        </p:txBody>
      </p:sp>
      <p:sp>
        <p:nvSpPr>
          <p:cNvPr id="95236" name="Rectangle 4"/>
          <p:cNvSpPr>
            <a:spLocks noGrp="1" noChangeArrowheads="1"/>
          </p:cNvSpPr>
          <p:nvPr>
            <p:ph type="body" idx="1"/>
          </p:nvPr>
        </p:nvSpPr>
        <p:spPr>
          <a:xfrm>
            <a:off x="611188" y="1341438"/>
            <a:ext cx="8459787" cy="4525962"/>
          </a:xfrm>
        </p:spPr>
        <p:txBody>
          <a:bodyPr/>
          <a:lstStyle/>
          <a:p>
            <a:pPr>
              <a:lnSpc>
                <a:spcPct val="125000"/>
              </a:lnSpc>
            </a:pPr>
            <a:r>
              <a:rPr lang="zh-CN" altLang="en-US"/>
              <a:t>用于任何实例方法内，指向当前对象</a:t>
            </a:r>
          </a:p>
          <a:p>
            <a:pPr>
              <a:lnSpc>
                <a:spcPct val="125000"/>
              </a:lnSpc>
            </a:pPr>
            <a:r>
              <a:rPr lang="en-US" altLang="zh-CN"/>
              <a:t>this </a:t>
            </a:r>
            <a:r>
              <a:rPr lang="zh-CN" altLang="en-US"/>
              <a:t>返回调用该方法的当前对象的引用  </a:t>
            </a:r>
            <a:endParaRPr lang="en-US" altLang="zh-CN"/>
          </a:p>
          <a:p>
            <a:pPr>
              <a:lnSpc>
                <a:spcPct val="125000"/>
              </a:lnSpc>
            </a:pPr>
            <a:r>
              <a:rPr lang="en-US" altLang="zh-CN"/>
              <a:t>this </a:t>
            </a:r>
            <a:r>
              <a:rPr lang="zh-CN" altLang="en-US"/>
              <a:t>关键字可在需要当前类类型的对象引用时使用 </a:t>
            </a:r>
            <a:endParaRPr lang="en-US" altLang="zh-CN"/>
          </a:p>
          <a:p>
            <a:pPr>
              <a:lnSpc>
                <a:spcPct val="125000"/>
              </a:lnSpc>
            </a:pP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95236">
                                            <p:txEl>
                                              <p:charRg st="0" end="54"/>
                                            </p:txEl>
                                          </p:spTgt>
                                        </p:tgtEl>
                                        <p:attrNameLst>
                                          <p:attrName>style.visibility</p:attrName>
                                        </p:attrNameLst>
                                      </p:cBhvr>
                                      <p:to>
                                        <p:strVal val="visible"/>
                                      </p:to>
                                    </p:set>
                                    <p:anim calcmode="lin" valueType="num">
                                      <p:cBhvr additive="base">
                                        <p:cTn id="7" dur="500" fill="hold"/>
                                        <p:tgtEl>
                                          <p:spTgt spid="95236">
                                            <p:txEl>
                                              <p:charRg st="0" end="5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5236">
                                            <p:txEl>
                                              <p:charRg st="0" end="54"/>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95236">
                                            <p:txEl>
                                              <p:charRg st="54" end="54"/>
                                            </p:txEl>
                                          </p:spTgt>
                                        </p:tgtEl>
                                        <p:attrNameLst>
                                          <p:attrName>style.visibility</p:attrName>
                                        </p:attrNameLst>
                                      </p:cBhvr>
                                      <p:to>
                                        <p:strVal val="visible"/>
                                      </p:to>
                                    </p:set>
                                    <p:anim calcmode="lin" valueType="num">
                                      <p:cBhvr additive="base">
                                        <p:cTn id="11" dur="500" fill="hold"/>
                                        <p:tgtEl>
                                          <p:spTgt spid="95236">
                                            <p:txEl>
                                              <p:charRg st="54" end="54"/>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95236">
                                            <p:txEl>
                                              <p:charRg st="54" end="54"/>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95236">
                                            <p:txEl>
                                              <p:charRg st="54" end="54"/>
                                            </p:txEl>
                                          </p:spTgt>
                                        </p:tgtEl>
                                        <p:attrNameLst>
                                          <p:attrName>style.visibility</p:attrName>
                                        </p:attrNameLst>
                                      </p:cBhvr>
                                      <p:to>
                                        <p:strVal val="visible"/>
                                      </p:to>
                                    </p:set>
                                    <p:anim calcmode="lin" valueType="num">
                                      <p:cBhvr additive="base">
                                        <p:cTn id="15" dur="500" fill="hold"/>
                                        <p:tgtEl>
                                          <p:spTgt spid="95236">
                                            <p:txEl>
                                              <p:charRg st="54" end="54"/>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95236">
                                            <p:txEl>
                                              <p:charRg st="54" end="54"/>
                                            </p:txEl>
                                          </p:spTgt>
                                        </p:tgtEl>
                                        <p:attrNameLst>
                                          <p:attrName>ppt_y</p:attrName>
                                        </p:attrNameLst>
                                      </p:cBhvr>
                                      <p:tavLst>
                                        <p:tav tm="0">
                                          <p:val>
                                            <p:strVal val="#ppt_y"/>
                                          </p:val>
                                        </p:tav>
                                        <p:tav tm="100000">
                                          <p:val>
                                            <p:strVal val="#ppt_y"/>
                                          </p:val>
                                        </p:tav>
                                      </p:tavLst>
                                    </p:anim>
                                  </p:childTnLst>
                                </p:cTn>
                              </p:par>
                              <p:par>
                                <p:cTn id="17" presetID="12" presetClass="entr" presetSubtype="8" fill="hold" nodeType="withEffect">
                                  <p:stCondLst>
                                    <p:cond delay="0"/>
                                  </p:stCondLst>
                                  <p:childTnLst>
                                    <p:set>
                                      <p:cBhvr>
                                        <p:cTn id="18" dur="1" fill="hold">
                                          <p:stCondLst>
                                            <p:cond delay="0"/>
                                          </p:stCondLst>
                                        </p:cTn>
                                        <p:tgtEl>
                                          <p:spTgt spid="95236">
                                            <p:txEl>
                                              <p:charRg st="0" end="54"/>
                                            </p:txEl>
                                          </p:spTgt>
                                        </p:tgtEl>
                                        <p:attrNameLst>
                                          <p:attrName>style.visibility</p:attrName>
                                        </p:attrNameLst>
                                      </p:cBhvr>
                                      <p:to>
                                        <p:strVal val="visible"/>
                                      </p:to>
                                    </p:set>
                                    <p:animEffect transition="in" filter="slide(fromLeft)">
                                      <p:cBhvr>
                                        <p:cTn id="19" dur="500"/>
                                        <p:tgtEl>
                                          <p:spTgt spid="95236">
                                            <p:txEl>
                                              <p:charRg st="0" end="54"/>
                                            </p:txEl>
                                          </p:spTgt>
                                        </p:tgtEl>
                                      </p:cBhvr>
                                    </p:animEffect>
                                  </p:childTnLst>
                                </p:cTn>
                              </p:par>
                              <p:par>
                                <p:cTn id="20" presetID="12" presetClass="entr" presetSubtype="8" fill="hold" nodeType="withEffect">
                                  <p:stCondLst>
                                    <p:cond delay="0"/>
                                  </p:stCondLst>
                                  <p:childTnLst>
                                    <p:set>
                                      <p:cBhvr>
                                        <p:cTn id="21" dur="1" fill="hold">
                                          <p:stCondLst>
                                            <p:cond delay="0"/>
                                          </p:stCondLst>
                                        </p:cTn>
                                        <p:tgtEl>
                                          <p:spTgt spid="95236">
                                            <p:txEl>
                                              <p:charRg st="54" end="54"/>
                                            </p:txEl>
                                          </p:spTgt>
                                        </p:tgtEl>
                                        <p:attrNameLst>
                                          <p:attrName>style.visibility</p:attrName>
                                        </p:attrNameLst>
                                      </p:cBhvr>
                                      <p:to>
                                        <p:strVal val="visible"/>
                                      </p:to>
                                    </p:set>
                                    <p:animEffect transition="in" filter="slide(fromLeft)">
                                      <p:cBhvr>
                                        <p:cTn id="22" dur="500"/>
                                        <p:tgtEl>
                                          <p:spTgt spid="95236">
                                            <p:txEl>
                                              <p:charRg st="54" end="54"/>
                                            </p:txEl>
                                          </p:spTgt>
                                        </p:tgtEl>
                                      </p:cBhvr>
                                    </p:animEffect>
                                  </p:childTnLst>
                                </p:cTn>
                              </p:par>
                              <p:par>
                                <p:cTn id="23" presetID="12" presetClass="entr" presetSubtype="8" fill="hold" nodeType="withEffect">
                                  <p:stCondLst>
                                    <p:cond delay="0"/>
                                  </p:stCondLst>
                                  <p:childTnLst>
                                    <p:set>
                                      <p:cBhvr>
                                        <p:cTn id="24" dur="1" fill="hold">
                                          <p:stCondLst>
                                            <p:cond delay="0"/>
                                          </p:stCondLst>
                                        </p:cTn>
                                        <p:tgtEl>
                                          <p:spTgt spid="95236">
                                            <p:txEl>
                                              <p:charRg st="54" end="54"/>
                                            </p:txEl>
                                          </p:spTgt>
                                        </p:tgtEl>
                                        <p:attrNameLst>
                                          <p:attrName>style.visibility</p:attrName>
                                        </p:attrNameLst>
                                      </p:cBhvr>
                                      <p:to>
                                        <p:strVal val="visible"/>
                                      </p:to>
                                    </p:set>
                                    <p:animEffect transition="in" filter="slide(fromLeft)">
                                      <p:cBhvr>
                                        <p:cTn id="25" dur="500"/>
                                        <p:tgtEl>
                                          <p:spTgt spid="95236">
                                            <p:txEl>
                                              <p:charRg st="54" end="5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灯片编号占位符 3"/>
          <p:cNvSpPr>
            <a:spLocks noGrp="1"/>
          </p:cNvSpPr>
          <p:nvPr>
            <p:ph type="sldNum" sz="quarter" idx="10"/>
          </p:nvPr>
        </p:nvSpPr>
        <p:spPr/>
        <p:txBody>
          <a:bodyPr/>
          <a:lstStyle/>
          <a:p>
            <a:fld id="{E0A8D776-3405-4406-A9A3-5ADB68CAD8AA}" type="slidenum">
              <a:rPr lang="en-US" altLang="zh-CN"/>
              <a:pPr/>
              <a:t>27</a:t>
            </a:fld>
            <a:endParaRPr lang="en-US" altLang="zh-CN"/>
          </a:p>
        </p:txBody>
      </p:sp>
      <p:sp>
        <p:nvSpPr>
          <p:cNvPr id="96258" name="Rectangle 2"/>
          <p:cNvSpPr>
            <a:spLocks noGrp="1" noChangeArrowheads="1"/>
          </p:cNvSpPr>
          <p:nvPr>
            <p:ph type="title"/>
          </p:nvPr>
        </p:nvSpPr>
        <p:spPr>
          <a:xfrm>
            <a:off x="806450" y="188913"/>
            <a:ext cx="8229600" cy="79216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zh-CN">
                <a:cs typeface="Times New Roman" panose="02020603050405020304" pitchFamily="18" charset="0"/>
              </a:rPr>
              <a:t>this </a:t>
            </a:r>
            <a:r>
              <a:rPr lang="zh-CN" altLang="en-US">
                <a:cs typeface="Times New Roman" panose="02020603050405020304" pitchFamily="18" charset="0"/>
              </a:rPr>
              <a:t>关键字的示例</a:t>
            </a:r>
          </a:p>
        </p:txBody>
      </p:sp>
      <p:sp>
        <p:nvSpPr>
          <p:cNvPr id="96260" name="Rectangle 4"/>
          <p:cNvSpPr>
            <a:spLocks noGrp="1" noChangeArrowheads="1"/>
          </p:cNvSpPr>
          <p:nvPr>
            <p:ph type="body" idx="1"/>
          </p:nvPr>
        </p:nvSpPr>
        <p:spPr>
          <a:xfrm>
            <a:off x="663575" y="1052513"/>
            <a:ext cx="8229600" cy="4824412"/>
          </a:xfrm>
          <a:gradFill rotWithShape="1">
            <a:gsLst>
              <a:gs pos="0">
                <a:srgbClr val="FFFFCC"/>
              </a:gs>
              <a:gs pos="100000">
                <a:schemeClr val="bg1"/>
              </a:gs>
            </a:gsLst>
            <a:lin ang="5400000" scaled="1"/>
          </a:gradFill>
          <a:ln>
            <a:solidFill>
              <a:schemeClr val="tx1"/>
            </a:solidFill>
            <a:miter lim="800000"/>
            <a:headEnd/>
            <a:tailEnd/>
          </a:ln>
        </p:spPr>
        <p:txBody>
          <a:bodyPr/>
          <a:lstStyle/>
          <a:p>
            <a:pPr>
              <a:lnSpc>
                <a:spcPct val="80000"/>
              </a:lnSpc>
              <a:buFont typeface="Wingdings" panose="05000000000000000000" pitchFamily="2" charset="2"/>
              <a:buNone/>
            </a:pPr>
            <a:r>
              <a:rPr lang="en-US" altLang="zh-CN" sz="2000"/>
              <a:t>class Pixel {  </a:t>
            </a:r>
          </a:p>
          <a:p>
            <a:pPr>
              <a:lnSpc>
                <a:spcPct val="80000"/>
              </a:lnSpc>
              <a:buFont typeface="Wingdings" panose="05000000000000000000" pitchFamily="2" charset="2"/>
              <a:buNone/>
            </a:pPr>
            <a:r>
              <a:rPr lang="en-US" altLang="zh-CN" sz="2000"/>
              <a:t>	int x;</a:t>
            </a:r>
          </a:p>
          <a:p>
            <a:pPr>
              <a:lnSpc>
                <a:spcPct val="80000"/>
              </a:lnSpc>
              <a:buFont typeface="Wingdings" panose="05000000000000000000" pitchFamily="2" charset="2"/>
              <a:buNone/>
            </a:pPr>
            <a:r>
              <a:rPr lang="en-US" altLang="zh-CN" sz="2000"/>
              <a:t>	int y;</a:t>
            </a:r>
          </a:p>
          <a:p>
            <a:pPr>
              <a:lnSpc>
                <a:spcPct val="80000"/>
              </a:lnSpc>
              <a:buFont typeface="Wingdings" panose="05000000000000000000" pitchFamily="2" charset="2"/>
              <a:buNone/>
            </a:pPr>
            <a:r>
              <a:rPr lang="en-US" altLang="zh-CN" sz="2000"/>
              <a:t>     void init (int x, int y)</a:t>
            </a:r>
          </a:p>
          <a:p>
            <a:pPr>
              <a:lnSpc>
                <a:spcPct val="80000"/>
              </a:lnSpc>
              <a:buFont typeface="Wingdings" panose="05000000000000000000" pitchFamily="2" charset="2"/>
              <a:buNone/>
            </a:pPr>
            <a:r>
              <a:rPr lang="en-US" altLang="zh-CN" sz="2000"/>
              <a:t>     {</a:t>
            </a:r>
          </a:p>
          <a:p>
            <a:pPr>
              <a:lnSpc>
                <a:spcPct val="80000"/>
              </a:lnSpc>
              <a:buFont typeface="Wingdings" panose="05000000000000000000" pitchFamily="2" charset="2"/>
              <a:buNone/>
            </a:pPr>
            <a:r>
              <a:rPr lang="en-US" altLang="zh-CN" sz="2000"/>
              <a:t>          this.x = x;</a:t>
            </a:r>
          </a:p>
          <a:p>
            <a:pPr>
              <a:lnSpc>
                <a:spcPct val="80000"/>
              </a:lnSpc>
              <a:buFont typeface="Wingdings" panose="05000000000000000000" pitchFamily="2" charset="2"/>
              <a:buNone/>
            </a:pPr>
            <a:r>
              <a:rPr lang="en-US" altLang="zh-CN" sz="2000"/>
              <a:t>          this.y = y;</a:t>
            </a:r>
          </a:p>
          <a:p>
            <a:pPr>
              <a:lnSpc>
                <a:spcPct val="80000"/>
              </a:lnSpc>
              <a:buFont typeface="Wingdings" panose="05000000000000000000" pitchFamily="2" charset="2"/>
              <a:buNone/>
            </a:pPr>
            <a:r>
              <a:rPr lang="en-US" altLang="zh-CN" sz="2000"/>
              <a:t>      }</a:t>
            </a:r>
          </a:p>
          <a:p>
            <a:pPr>
              <a:lnSpc>
                <a:spcPct val="80000"/>
              </a:lnSpc>
              <a:buFont typeface="Wingdings" panose="05000000000000000000" pitchFamily="2" charset="2"/>
              <a:buNone/>
            </a:pPr>
            <a:endParaRPr lang="en-US" altLang="zh-CN" sz="2000"/>
          </a:p>
          <a:p>
            <a:pPr>
              <a:lnSpc>
                <a:spcPct val="80000"/>
              </a:lnSpc>
              <a:buFont typeface="Wingdings" panose="05000000000000000000" pitchFamily="2" charset="2"/>
              <a:buNone/>
            </a:pPr>
            <a:r>
              <a:rPr lang="en-US" altLang="zh-CN" sz="2000"/>
              <a:t>    public static void main (String args[])</a:t>
            </a:r>
          </a:p>
          <a:p>
            <a:pPr>
              <a:lnSpc>
                <a:spcPct val="80000"/>
              </a:lnSpc>
              <a:buFont typeface="Wingdings" panose="05000000000000000000" pitchFamily="2" charset="2"/>
              <a:buNone/>
            </a:pPr>
            <a:r>
              <a:rPr lang="en-US" altLang="zh-CN" sz="2000"/>
              <a:t>    {</a:t>
            </a:r>
          </a:p>
          <a:p>
            <a:pPr>
              <a:lnSpc>
                <a:spcPct val="80000"/>
              </a:lnSpc>
              <a:buFont typeface="Wingdings" panose="05000000000000000000" pitchFamily="2" charset="2"/>
              <a:buNone/>
            </a:pPr>
            <a:r>
              <a:rPr lang="en-US" altLang="zh-CN" sz="2000"/>
              <a:t>        Pixel p = new Pixel();</a:t>
            </a:r>
          </a:p>
          <a:p>
            <a:pPr>
              <a:lnSpc>
                <a:spcPct val="80000"/>
              </a:lnSpc>
              <a:buFont typeface="Wingdings" panose="05000000000000000000" pitchFamily="2" charset="2"/>
              <a:buNone/>
            </a:pPr>
            <a:r>
              <a:rPr lang="en-US" altLang="zh-CN" sz="2000"/>
              <a:t>        p.init (4,3);</a:t>
            </a:r>
          </a:p>
          <a:p>
            <a:pPr>
              <a:lnSpc>
                <a:spcPct val="80000"/>
              </a:lnSpc>
              <a:buFont typeface="Wingdings" panose="05000000000000000000" pitchFamily="2" charset="2"/>
              <a:buNone/>
            </a:pPr>
            <a:r>
              <a:rPr lang="en-US" altLang="zh-CN" sz="2000"/>
              <a:t>    }</a:t>
            </a:r>
          </a:p>
          <a:p>
            <a:pPr>
              <a:lnSpc>
                <a:spcPct val="80000"/>
              </a:lnSpc>
              <a:buFont typeface="Wingdings" panose="05000000000000000000" pitchFamily="2" charset="2"/>
              <a:buNone/>
            </a:pPr>
            <a:r>
              <a:rPr lang="en-US" altLang="zh-CN" sz="2000"/>
              <a:t>}</a:t>
            </a:r>
          </a:p>
          <a:p>
            <a:pPr>
              <a:lnSpc>
                <a:spcPct val="80000"/>
              </a:lnSpc>
              <a:buFont typeface="Wingdings" panose="05000000000000000000" pitchFamily="2" charset="2"/>
              <a:buNone/>
            </a:pPr>
            <a:endParaRPr lang="en-US" altLang="zh-CN" sz="2000"/>
          </a:p>
          <a:p>
            <a:pPr>
              <a:lnSpc>
                <a:spcPct val="80000"/>
              </a:lnSpc>
              <a:buFont typeface="Wingdings" panose="05000000000000000000" pitchFamily="2" charset="2"/>
              <a:buNone/>
            </a:pPr>
            <a:endParaRPr lang="en-US" altLang="zh-CN" sz="2000"/>
          </a:p>
        </p:txBody>
      </p:sp>
      <p:sp>
        <p:nvSpPr>
          <p:cNvPr id="96267" name="Rectangle 11"/>
          <p:cNvSpPr>
            <a:spLocks noChangeArrowheads="1"/>
          </p:cNvSpPr>
          <p:nvPr/>
        </p:nvSpPr>
        <p:spPr bwMode="auto">
          <a:xfrm>
            <a:off x="611188" y="5926138"/>
            <a:ext cx="3906837"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a:ea typeface="黑体" panose="02010609060101010101" pitchFamily="49" charset="-122"/>
              </a:rPr>
              <a:t>此程序初始化 </a:t>
            </a:r>
            <a:r>
              <a:rPr lang="en-US" altLang="zh-CN">
                <a:ea typeface="黑体" panose="02010609060101010101" pitchFamily="49" charset="-122"/>
              </a:rPr>
              <a:t>x = 4 </a:t>
            </a:r>
            <a:r>
              <a:rPr lang="zh-CN" altLang="en-US">
                <a:ea typeface="黑体" panose="02010609060101010101" pitchFamily="49" charset="-122"/>
              </a:rPr>
              <a:t>和 </a:t>
            </a:r>
            <a:r>
              <a:rPr lang="en-US" altLang="zh-CN">
                <a:ea typeface="黑体" panose="02010609060101010101" pitchFamily="49" charset="-122"/>
              </a:rPr>
              <a:t>y = 3</a:t>
            </a:r>
          </a:p>
        </p:txBody>
      </p:sp>
      <p:sp>
        <p:nvSpPr>
          <p:cNvPr id="96268" name="Line 12"/>
          <p:cNvSpPr>
            <a:spLocks noChangeShapeType="1"/>
          </p:cNvSpPr>
          <p:nvPr/>
        </p:nvSpPr>
        <p:spPr bwMode="auto">
          <a:xfrm flipV="1">
            <a:off x="2771775" y="2708275"/>
            <a:ext cx="2159000" cy="7302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70" name="Oval 14"/>
          <p:cNvSpPr>
            <a:spLocks noChangeArrowheads="1"/>
          </p:cNvSpPr>
          <p:nvPr/>
        </p:nvSpPr>
        <p:spPr bwMode="auto">
          <a:xfrm>
            <a:off x="1187450" y="2492375"/>
            <a:ext cx="1655763" cy="863600"/>
          </a:xfrm>
          <a:prstGeom prst="ellipse">
            <a:avLst/>
          </a:prstGeom>
          <a:noFill/>
          <a:ln w="1905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en-US" altLang="zh-CN" b="1">
              <a:latin typeface="Courier New" panose="02070309020205020404" pitchFamily="49" charset="0"/>
              <a:ea typeface="黑体" panose="02010609060101010101" pitchFamily="49" charset="-122"/>
            </a:endParaRPr>
          </a:p>
        </p:txBody>
      </p:sp>
      <p:grpSp>
        <p:nvGrpSpPr>
          <p:cNvPr id="96274" name="Group 18"/>
          <p:cNvGrpSpPr>
            <a:grpSpLocks/>
          </p:cNvGrpSpPr>
          <p:nvPr/>
        </p:nvGrpSpPr>
        <p:grpSpPr bwMode="auto">
          <a:xfrm>
            <a:off x="4932363" y="2349500"/>
            <a:ext cx="2160587" cy="503238"/>
            <a:chOff x="3334" y="935"/>
            <a:chExt cx="1361" cy="317"/>
          </a:xfrm>
        </p:grpSpPr>
        <p:sp>
          <p:nvSpPr>
            <p:cNvPr id="96271" name="Rectangle 15"/>
            <p:cNvSpPr>
              <a:spLocks noChangeArrowheads="1"/>
            </p:cNvSpPr>
            <p:nvPr/>
          </p:nvSpPr>
          <p:spPr bwMode="auto">
            <a:xfrm>
              <a:off x="3334" y="935"/>
              <a:ext cx="1361" cy="317"/>
            </a:xfrm>
            <a:prstGeom prst="rect">
              <a:avLst/>
            </a:prstGeom>
            <a:gradFill rotWithShape="1">
              <a:gsLst>
                <a:gs pos="0">
                  <a:srgbClr val="FFCC00"/>
                </a:gs>
                <a:gs pos="100000">
                  <a:schemeClr val="bg1"/>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a:latin typeface="Courier New" panose="02070309020205020404" pitchFamily="49" charset="0"/>
                <a:ea typeface="黑体" panose="02010609060101010101" pitchFamily="49" charset="-122"/>
              </a:endParaRPr>
            </a:p>
          </p:txBody>
        </p:sp>
        <p:sp>
          <p:nvSpPr>
            <p:cNvPr id="96272" name="Text Box 16"/>
            <p:cNvSpPr txBox="1">
              <a:spLocks noChangeArrowheads="1"/>
            </p:cNvSpPr>
            <p:nvPr/>
          </p:nvSpPr>
          <p:spPr bwMode="auto">
            <a:xfrm>
              <a:off x="3470" y="935"/>
              <a:ext cx="1076"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en-US">
                  <a:latin typeface="Courier New" panose="02070309020205020404" pitchFamily="49" charset="0"/>
                  <a:ea typeface="黑体" panose="02010609060101010101" pitchFamily="49" charset="-122"/>
                </a:rPr>
                <a:t>对象的引用</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96260">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6260">
                                            <p:txEl>
                                              <p:pRg st="0" end="0"/>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6260">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6260">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6260">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6260">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6260">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6260">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6260">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6260">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260">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6260">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6260">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6260">
                                            <p:txEl>
                                              <p:pRg st="13" end="13"/>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6260">
                                            <p:txEl>
                                              <p:pRg st="14" end="14"/>
                                            </p:txEl>
                                          </p:spTgt>
                                        </p:tgtEl>
                                        <p:attrNameLst>
                                          <p:attrName>style.visibility</p:attrName>
                                        </p:attrNameLst>
                                      </p:cBhvr>
                                      <p:to>
                                        <p:strVal val="visible"/>
                                      </p:to>
                                    </p:set>
                                  </p:childTnLst>
                                </p:cTn>
                              </p:par>
                            </p:childTnLst>
                          </p:cTn>
                        </p:par>
                        <p:par>
                          <p:cTn id="41" fill="hold" nodeType="afterGroup">
                            <p:stCondLst>
                              <p:cond delay="0"/>
                            </p:stCondLst>
                            <p:childTnLst>
                              <p:par>
                                <p:cTn id="42" presetID="22" presetClass="entr" presetSubtype="4" fill="hold" grpId="0" nodeType="afterEffect">
                                  <p:stCondLst>
                                    <p:cond delay="0"/>
                                  </p:stCondLst>
                                  <p:childTnLst>
                                    <p:set>
                                      <p:cBhvr>
                                        <p:cTn id="43" dur="1" fill="hold">
                                          <p:stCondLst>
                                            <p:cond delay="0"/>
                                          </p:stCondLst>
                                        </p:cTn>
                                        <p:tgtEl>
                                          <p:spTgt spid="96270"/>
                                        </p:tgtEl>
                                        <p:attrNameLst>
                                          <p:attrName>style.visibility</p:attrName>
                                        </p:attrNameLst>
                                      </p:cBhvr>
                                      <p:to>
                                        <p:strVal val="visible"/>
                                      </p:to>
                                    </p:set>
                                    <p:animEffect transition="in" filter="wipe(down)">
                                      <p:cBhvr>
                                        <p:cTn id="44" dur="500"/>
                                        <p:tgtEl>
                                          <p:spTgt spid="96270"/>
                                        </p:tgtEl>
                                      </p:cBhvr>
                                    </p:animEffect>
                                  </p:childTnLst>
                                </p:cTn>
                              </p:par>
                            </p:childTnLst>
                          </p:cTn>
                        </p:par>
                        <p:par>
                          <p:cTn id="45" fill="hold" nodeType="afterGroup">
                            <p:stCondLst>
                              <p:cond delay="500"/>
                            </p:stCondLst>
                            <p:childTnLst>
                              <p:par>
                                <p:cTn id="46" presetID="35" presetClass="emph" presetSubtype="0" fill="hold" grpId="1" nodeType="afterEffect">
                                  <p:stCondLst>
                                    <p:cond delay="0"/>
                                  </p:stCondLst>
                                  <p:childTnLst>
                                    <p:anim calcmode="discrete" valueType="str">
                                      <p:cBhvr>
                                        <p:cTn id="47" dur="2000" fill="hold"/>
                                        <p:tgtEl>
                                          <p:spTgt spid="96270"/>
                                        </p:tgtEl>
                                        <p:attrNameLst>
                                          <p:attrName>style.visibility</p:attrName>
                                        </p:attrNameLst>
                                      </p:cBhvr>
                                      <p:tavLst>
                                        <p:tav tm="0">
                                          <p:val>
                                            <p:strVal val="hidden"/>
                                          </p:val>
                                        </p:tav>
                                        <p:tav tm="50000">
                                          <p:val>
                                            <p:strVal val="visible"/>
                                          </p:val>
                                        </p:tav>
                                      </p:tavLst>
                                    </p:anim>
                                  </p:childTnLst>
                                </p:cTn>
                              </p:par>
                            </p:childTnLst>
                          </p:cTn>
                        </p:par>
                        <p:par>
                          <p:cTn id="48" fill="hold" nodeType="afterGroup">
                            <p:stCondLst>
                              <p:cond delay="2500"/>
                            </p:stCondLst>
                            <p:childTnLst>
                              <p:par>
                                <p:cTn id="49" presetID="22" presetClass="entr" presetSubtype="8" fill="hold" grpId="0" nodeType="afterEffect">
                                  <p:stCondLst>
                                    <p:cond delay="0"/>
                                  </p:stCondLst>
                                  <p:childTnLst>
                                    <p:set>
                                      <p:cBhvr>
                                        <p:cTn id="50" dur="1" fill="hold">
                                          <p:stCondLst>
                                            <p:cond delay="0"/>
                                          </p:stCondLst>
                                        </p:cTn>
                                        <p:tgtEl>
                                          <p:spTgt spid="96268"/>
                                        </p:tgtEl>
                                        <p:attrNameLst>
                                          <p:attrName>style.visibility</p:attrName>
                                        </p:attrNameLst>
                                      </p:cBhvr>
                                      <p:to>
                                        <p:strVal val="visible"/>
                                      </p:to>
                                    </p:set>
                                    <p:animEffect transition="in" filter="wipe(left)">
                                      <p:cBhvr>
                                        <p:cTn id="51" dur="500"/>
                                        <p:tgtEl>
                                          <p:spTgt spid="96268"/>
                                        </p:tgtEl>
                                      </p:cBhvr>
                                    </p:animEffect>
                                  </p:childTnLst>
                                </p:cTn>
                              </p:par>
                            </p:childTnLst>
                          </p:cTn>
                        </p:par>
                        <p:par>
                          <p:cTn id="52" fill="hold" nodeType="afterGroup">
                            <p:stCondLst>
                              <p:cond delay="3000"/>
                            </p:stCondLst>
                            <p:childTnLst>
                              <p:par>
                                <p:cTn id="53" presetID="51" presetClass="entr" presetSubtype="0" fill="hold" nodeType="afterEffect">
                                  <p:stCondLst>
                                    <p:cond delay="0"/>
                                  </p:stCondLst>
                                  <p:childTnLst>
                                    <p:set>
                                      <p:cBhvr>
                                        <p:cTn id="54" dur="1" fill="hold">
                                          <p:stCondLst>
                                            <p:cond delay="0"/>
                                          </p:stCondLst>
                                        </p:cTn>
                                        <p:tgtEl>
                                          <p:spTgt spid="96274"/>
                                        </p:tgtEl>
                                        <p:attrNameLst>
                                          <p:attrName>style.visibility</p:attrName>
                                        </p:attrNameLst>
                                      </p:cBhvr>
                                      <p:to>
                                        <p:strVal val="visible"/>
                                      </p:to>
                                    </p:set>
                                    <p:animEffect transition="in" filter="fade">
                                      <p:cBhvr>
                                        <p:cTn id="55" dur="770" decel="100000"/>
                                        <p:tgtEl>
                                          <p:spTgt spid="96274"/>
                                        </p:tgtEl>
                                      </p:cBhvr>
                                    </p:animEffect>
                                    <p:animScale>
                                      <p:cBhvr>
                                        <p:cTn id="56" dur="770" decel="100000"/>
                                        <p:tgtEl>
                                          <p:spTgt spid="96274"/>
                                        </p:tgtEl>
                                      </p:cBhvr>
                                      <p:from x="10000" y="10000"/>
                                      <p:to x="200000" y="450000"/>
                                    </p:animScale>
                                    <p:animScale>
                                      <p:cBhvr>
                                        <p:cTn id="57" dur="1230" accel="100000" fill="hold">
                                          <p:stCondLst>
                                            <p:cond delay="770"/>
                                          </p:stCondLst>
                                        </p:cTn>
                                        <p:tgtEl>
                                          <p:spTgt spid="96274"/>
                                        </p:tgtEl>
                                      </p:cBhvr>
                                      <p:from x="200000" y="450000"/>
                                      <p:to x="100000" y="100000"/>
                                    </p:animScale>
                                    <p:set>
                                      <p:cBhvr>
                                        <p:cTn id="58" dur="770" fill="hold"/>
                                        <p:tgtEl>
                                          <p:spTgt spid="96274"/>
                                        </p:tgtEl>
                                        <p:attrNameLst>
                                          <p:attrName>ppt_x</p:attrName>
                                        </p:attrNameLst>
                                      </p:cBhvr>
                                      <p:to>
                                        <p:strVal val="(0.5)"/>
                                      </p:to>
                                    </p:set>
                                    <p:anim from="(0.5)" to="(#ppt_x)" calcmode="lin" valueType="num">
                                      <p:cBhvr>
                                        <p:cTn id="59" dur="1230" accel="100000" fill="hold">
                                          <p:stCondLst>
                                            <p:cond delay="770"/>
                                          </p:stCondLst>
                                        </p:cTn>
                                        <p:tgtEl>
                                          <p:spTgt spid="96274"/>
                                        </p:tgtEl>
                                        <p:attrNameLst>
                                          <p:attrName>ppt_x</p:attrName>
                                        </p:attrNameLst>
                                      </p:cBhvr>
                                    </p:anim>
                                    <p:set>
                                      <p:cBhvr>
                                        <p:cTn id="60" dur="770" fill="hold"/>
                                        <p:tgtEl>
                                          <p:spTgt spid="96274"/>
                                        </p:tgtEl>
                                        <p:attrNameLst>
                                          <p:attrName>ppt_y</p:attrName>
                                        </p:attrNameLst>
                                      </p:cBhvr>
                                      <p:to>
                                        <p:strVal val="(#ppt_y+0.4)"/>
                                      </p:to>
                                    </p:set>
                                    <p:anim from="(#ppt_y+0.4)" to="(#ppt_y)" calcmode="lin" valueType="num">
                                      <p:cBhvr>
                                        <p:cTn id="61" dur="1230" accel="100000" fill="hold">
                                          <p:stCondLst>
                                            <p:cond delay="770"/>
                                          </p:stCondLst>
                                        </p:cTn>
                                        <p:tgtEl>
                                          <p:spTgt spid="96274"/>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build="p" animBg="1"/>
      <p:bldP spid="96268" grpId="0" animBg="1"/>
      <p:bldP spid="96270" grpId="0" animBg="1"/>
      <p:bldP spid="96270" grpId="1"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587C81E-E546-49DB-B781-2A0D8194A414}" type="slidenum">
              <a:rPr lang="en-US" altLang="zh-CN"/>
              <a:pPr/>
              <a:t>28</a:t>
            </a:fld>
            <a:endParaRPr lang="en-US" altLang="zh-CN"/>
          </a:p>
        </p:txBody>
      </p:sp>
      <p:sp>
        <p:nvSpPr>
          <p:cNvPr id="97282" name="Rectangle 2"/>
          <p:cNvSpPr>
            <a:spLocks noGrp="1" noChangeArrowheads="1"/>
          </p:cNvSpPr>
          <p:nvPr>
            <p:ph type="title"/>
          </p:nvPr>
        </p:nvSpPr>
        <p:spPr>
          <a:xfrm>
            <a:off x="806450" y="188913"/>
            <a:ext cx="8229600" cy="79216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zh-CN" altLang="en-US">
                <a:cs typeface="Times New Roman" panose="02020603050405020304" pitchFamily="18" charset="0"/>
              </a:rPr>
              <a:t>构造方法</a:t>
            </a:r>
          </a:p>
        </p:txBody>
      </p:sp>
      <p:sp>
        <p:nvSpPr>
          <p:cNvPr id="97287" name="Rectangle 7"/>
          <p:cNvSpPr>
            <a:spLocks noGrp="1" noChangeArrowheads="1"/>
          </p:cNvSpPr>
          <p:nvPr>
            <p:ph type="body" idx="1"/>
          </p:nvPr>
        </p:nvSpPr>
        <p:spPr>
          <a:xfrm>
            <a:off x="684213" y="1350963"/>
            <a:ext cx="8229600" cy="4525962"/>
          </a:xfrm>
          <a:noFill/>
          <a:ln/>
        </p:spPr>
        <p:txBody>
          <a:bodyPr/>
          <a:lstStyle/>
          <a:p>
            <a:pPr>
              <a:lnSpc>
                <a:spcPct val="115000"/>
              </a:lnSpc>
            </a:pPr>
            <a:r>
              <a:rPr lang="zh-CN" altLang="en-US"/>
              <a:t>每当创建给定类的实例时就调用的方法</a:t>
            </a:r>
          </a:p>
          <a:p>
            <a:pPr>
              <a:lnSpc>
                <a:spcPct val="115000"/>
              </a:lnSpc>
            </a:pPr>
            <a:r>
              <a:rPr lang="zh-CN" altLang="en-US"/>
              <a:t>与类同名，但没有返回类型</a:t>
            </a:r>
          </a:p>
          <a:p>
            <a:pPr>
              <a:lnSpc>
                <a:spcPct val="115000"/>
              </a:lnSpc>
            </a:pPr>
            <a:r>
              <a:rPr lang="en-US" altLang="zh-CN"/>
              <a:t>Java </a:t>
            </a:r>
            <a:r>
              <a:rPr lang="zh-CN" altLang="en-US"/>
              <a:t>为对象分配内存，初始化实例变量并调用构造方法</a:t>
            </a:r>
          </a:p>
          <a:p>
            <a:pPr>
              <a:lnSpc>
                <a:spcPct val="115000"/>
              </a:lnSpc>
            </a:pPr>
            <a:r>
              <a:rPr lang="zh-CN" altLang="en-US"/>
              <a:t>两种构造方法</a:t>
            </a:r>
          </a:p>
          <a:p>
            <a:pPr lvl="1">
              <a:lnSpc>
                <a:spcPct val="115000"/>
              </a:lnSpc>
            </a:pPr>
            <a:r>
              <a:rPr lang="zh-CN" altLang="en-US"/>
              <a:t>参数化构造方法</a:t>
            </a:r>
          </a:p>
          <a:p>
            <a:pPr lvl="1">
              <a:lnSpc>
                <a:spcPct val="115000"/>
              </a:lnSpc>
            </a:pPr>
            <a:r>
              <a:rPr lang="zh-CN" altLang="en-US"/>
              <a:t>隐式构造方法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97287">
                                            <p:txEl>
                                              <p:charRg st="0" end="81"/>
                                            </p:txEl>
                                          </p:spTgt>
                                        </p:tgtEl>
                                        <p:attrNameLst>
                                          <p:attrName>style.visibility</p:attrName>
                                        </p:attrNameLst>
                                      </p:cBhvr>
                                      <p:to>
                                        <p:strVal val="visible"/>
                                      </p:to>
                                    </p:set>
                                    <p:animEffect transition="in" filter="slide(fromLeft)">
                                      <p:cBhvr>
                                        <p:cTn id="7" dur="500"/>
                                        <p:tgtEl>
                                          <p:spTgt spid="97287">
                                            <p:txEl>
                                              <p:charRg st="0" end="81"/>
                                            </p:txEl>
                                          </p:spTgt>
                                        </p:tgtEl>
                                      </p:cBhvr>
                                    </p:animEffect>
                                  </p:childTnLst>
                                </p:cTn>
                              </p:par>
                              <p:par>
                                <p:cTn id="8" presetID="12" presetClass="entr" presetSubtype="8" fill="hold" nodeType="withEffect">
                                  <p:stCondLst>
                                    <p:cond delay="0"/>
                                  </p:stCondLst>
                                  <p:childTnLst>
                                    <p:set>
                                      <p:cBhvr>
                                        <p:cTn id="9" dur="1" fill="hold">
                                          <p:stCondLst>
                                            <p:cond delay="0"/>
                                          </p:stCondLst>
                                        </p:cTn>
                                        <p:tgtEl>
                                          <p:spTgt spid="97287">
                                            <p:txEl>
                                              <p:charRg st="81" end="81"/>
                                            </p:txEl>
                                          </p:spTgt>
                                        </p:tgtEl>
                                        <p:attrNameLst>
                                          <p:attrName>style.visibility</p:attrName>
                                        </p:attrNameLst>
                                      </p:cBhvr>
                                      <p:to>
                                        <p:strVal val="visible"/>
                                      </p:to>
                                    </p:set>
                                    <p:animEffect transition="in" filter="slide(fromLeft)">
                                      <p:cBhvr>
                                        <p:cTn id="10" dur="500"/>
                                        <p:tgtEl>
                                          <p:spTgt spid="97287">
                                            <p:txEl>
                                              <p:charRg st="81" end="81"/>
                                            </p:txEl>
                                          </p:spTgt>
                                        </p:tgtEl>
                                      </p:cBhvr>
                                    </p:animEffect>
                                  </p:childTnLst>
                                </p:cTn>
                              </p:par>
                              <p:par>
                                <p:cTn id="11" presetID="12" presetClass="entr" presetSubtype="8" fill="hold" nodeType="withEffect">
                                  <p:stCondLst>
                                    <p:cond delay="0"/>
                                  </p:stCondLst>
                                  <p:childTnLst>
                                    <p:set>
                                      <p:cBhvr>
                                        <p:cTn id="12" dur="1" fill="hold">
                                          <p:stCondLst>
                                            <p:cond delay="0"/>
                                          </p:stCondLst>
                                        </p:cTn>
                                        <p:tgtEl>
                                          <p:spTgt spid="97287">
                                            <p:txEl>
                                              <p:charRg st="81" end="81"/>
                                            </p:txEl>
                                          </p:spTgt>
                                        </p:tgtEl>
                                        <p:attrNameLst>
                                          <p:attrName>style.visibility</p:attrName>
                                        </p:attrNameLst>
                                      </p:cBhvr>
                                      <p:to>
                                        <p:strVal val="visible"/>
                                      </p:to>
                                    </p:set>
                                    <p:animEffect transition="in" filter="slide(fromLeft)">
                                      <p:cBhvr>
                                        <p:cTn id="13" dur="500"/>
                                        <p:tgtEl>
                                          <p:spTgt spid="97287">
                                            <p:txEl>
                                              <p:charRg st="81" end="81"/>
                                            </p:txEl>
                                          </p:spTgt>
                                        </p:tgtEl>
                                      </p:cBhvr>
                                    </p:animEffect>
                                  </p:childTnLst>
                                </p:cTn>
                              </p:par>
                              <p:par>
                                <p:cTn id="14" presetID="12" presetClass="entr" presetSubtype="8" fill="hold" nodeType="withEffect">
                                  <p:stCondLst>
                                    <p:cond delay="0"/>
                                  </p:stCondLst>
                                  <p:childTnLst>
                                    <p:set>
                                      <p:cBhvr>
                                        <p:cTn id="15" dur="1" fill="hold">
                                          <p:stCondLst>
                                            <p:cond delay="0"/>
                                          </p:stCondLst>
                                        </p:cTn>
                                        <p:tgtEl>
                                          <p:spTgt spid="97287">
                                            <p:txEl>
                                              <p:charRg st="81" end="81"/>
                                            </p:txEl>
                                          </p:spTgt>
                                        </p:tgtEl>
                                        <p:attrNameLst>
                                          <p:attrName>style.visibility</p:attrName>
                                        </p:attrNameLst>
                                      </p:cBhvr>
                                      <p:to>
                                        <p:strVal val="visible"/>
                                      </p:to>
                                    </p:set>
                                    <p:animEffect transition="in" filter="slide(fromLeft)">
                                      <p:cBhvr>
                                        <p:cTn id="16" dur="500"/>
                                        <p:tgtEl>
                                          <p:spTgt spid="97287">
                                            <p:txEl>
                                              <p:charRg st="81" end="81"/>
                                            </p:txEl>
                                          </p:spTgt>
                                        </p:tgtEl>
                                      </p:cBhvr>
                                    </p:animEffect>
                                  </p:childTnLst>
                                </p:cTn>
                              </p:par>
                              <p:par>
                                <p:cTn id="17" presetID="12" presetClass="entr" presetSubtype="8" fill="hold" nodeType="withEffect">
                                  <p:stCondLst>
                                    <p:cond delay="0"/>
                                  </p:stCondLst>
                                  <p:childTnLst>
                                    <p:set>
                                      <p:cBhvr>
                                        <p:cTn id="18" dur="1" fill="hold">
                                          <p:stCondLst>
                                            <p:cond delay="0"/>
                                          </p:stCondLst>
                                        </p:cTn>
                                        <p:tgtEl>
                                          <p:spTgt spid="97287">
                                            <p:txEl>
                                              <p:charRg st="81" end="81"/>
                                            </p:txEl>
                                          </p:spTgt>
                                        </p:tgtEl>
                                        <p:attrNameLst>
                                          <p:attrName>style.visibility</p:attrName>
                                        </p:attrNameLst>
                                      </p:cBhvr>
                                      <p:to>
                                        <p:strVal val="visible"/>
                                      </p:to>
                                    </p:set>
                                    <p:animEffect transition="in" filter="slide(fromLeft)">
                                      <p:cBhvr>
                                        <p:cTn id="19" dur="500"/>
                                        <p:tgtEl>
                                          <p:spTgt spid="97287">
                                            <p:txEl>
                                              <p:charRg st="81" end="81"/>
                                            </p:txEl>
                                          </p:spTgt>
                                        </p:tgtEl>
                                      </p:cBhvr>
                                    </p:animEffect>
                                  </p:childTnLst>
                                </p:cTn>
                              </p:par>
                              <p:par>
                                <p:cTn id="20" presetID="12" presetClass="entr" presetSubtype="8" fill="hold" nodeType="withEffect">
                                  <p:stCondLst>
                                    <p:cond delay="0"/>
                                  </p:stCondLst>
                                  <p:childTnLst>
                                    <p:set>
                                      <p:cBhvr>
                                        <p:cTn id="21" dur="1" fill="hold">
                                          <p:stCondLst>
                                            <p:cond delay="0"/>
                                          </p:stCondLst>
                                        </p:cTn>
                                        <p:tgtEl>
                                          <p:spTgt spid="97287">
                                            <p:txEl>
                                              <p:charRg st="81" end="81"/>
                                            </p:txEl>
                                          </p:spTgt>
                                        </p:tgtEl>
                                        <p:attrNameLst>
                                          <p:attrName>style.visibility</p:attrName>
                                        </p:attrNameLst>
                                      </p:cBhvr>
                                      <p:to>
                                        <p:strVal val="visible"/>
                                      </p:to>
                                    </p:set>
                                    <p:animEffect transition="in" filter="slide(fromLeft)">
                                      <p:cBhvr>
                                        <p:cTn id="22" dur="500"/>
                                        <p:tgtEl>
                                          <p:spTgt spid="97287">
                                            <p:txEl>
                                              <p:charRg st="81" end="8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灯片编号占位符 3"/>
          <p:cNvSpPr>
            <a:spLocks noGrp="1"/>
          </p:cNvSpPr>
          <p:nvPr>
            <p:ph type="sldNum" sz="quarter" idx="10"/>
          </p:nvPr>
        </p:nvSpPr>
        <p:spPr/>
        <p:txBody>
          <a:bodyPr/>
          <a:lstStyle/>
          <a:p>
            <a:fld id="{C82E36A7-E47E-4196-BB0E-86F1494D4090}" type="slidenum">
              <a:rPr lang="en-US" altLang="zh-CN"/>
              <a:pPr/>
              <a:t>29</a:t>
            </a:fld>
            <a:endParaRPr lang="en-US" altLang="zh-CN"/>
          </a:p>
        </p:txBody>
      </p:sp>
      <p:sp>
        <p:nvSpPr>
          <p:cNvPr id="98306" name="Rectangle 2"/>
          <p:cNvSpPr>
            <a:spLocks noGrp="1" noChangeArrowheads="1"/>
          </p:cNvSpPr>
          <p:nvPr>
            <p:ph type="title"/>
          </p:nvPr>
        </p:nvSpPr>
        <p:spPr>
          <a:xfrm>
            <a:off x="806450" y="188913"/>
            <a:ext cx="8229600" cy="79216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zh-CN" altLang="en-US">
                <a:cs typeface="Times New Roman" panose="02020603050405020304" pitchFamily="18" charset="0"/>
              </a:rPr>
              <a:t>参数化构造方法的示例</a:t>
            </a:r>
          </a:p>
        </p:txBody>
      </p:sp>
      <p:sp>
        <p:nvSpPr>
          <p:cNvPr id="98307" name="Rectangle 3"/>
          <p:cNvSpPr>
            <a:spLocks noGrp="1" noChangeArrowheads="1"/>
          </p:cNvSpPr>
          <p:nvPr>
            <p:ph type="body" idx="1"/>
          </p:nvPr>
        </p:nvSpPr>
        <p:spPr>
          <a:xfrm>
            <a:off x="684213" y="1268413"/>
            <a:ext cx="8064500" cy="5399087"/>
          </a:xfrm>
          <a:gradFill rotWithShape="1">
            <a:gsLst>
              <a:gs pos="0">
                <a:srgbClr val="FFFFCC"/>
              </a:gs>
              <a:gs pos="100000">
                <a:schemeClr val="bg1"/>
              </a:gs>
            </a:gsLst>
            <a:lin ang="5400000" scaled="1"/>
          </a:gradFill>
          <a:ln>
            <a:solidFill>
              <a:schemeClr val="tx1"/>
            </a:solidFill>
            <a:miter lim="800000"/>
            <a:headEnd/>
            <a:tailEnd/>
          </a:ln>
        </p:spPr>
        <p:txBody>
          <a:bodyPr/>
          <a:lstStyle/>
          <a:p>
            <a:pPr>
              <a:lnSpc>
                <a:spcPct val="80000"/>
              </a:lnSpc>
              <a:buFont typeface="Wingdings" panose="05000000000000000000" pitchFamily="2" charset="2"/>
              <a:buNone/>
            </a:pPr>
            <a:r>
              <a:rPr lang="en-GB" altLang="zh-CN" sz="2000"/>
              <a:t>class Sdate {</a:t>
            </a:r>
          </a:p>
          <a:p>
            <a:pPr>
              <a:lnSpc>
                <a:spcPct val="80000"/>
              </a:lnSpc>
              <a:buFont typeface="Wingdings" panose="05000000000000000000" pitchFamily="2" charset="2"/>
              <a:buNone/>
            </a:pPr>
            <a:r>
              <a:rPr lang="en-GB" altLang="zh-CN" sz="2000"/>
              <a:t>   int month;</a:t>
            </a:r>
          </a:p>
          <a:p>
            <a:pPr>
              <a:lnSpc>
                <a:spcPct val="80000"/>
              </a:lnSpc>
              <a:buFont typeface="Wingdings" panose="05000000000000000000" pitchFamily="2" charset="2"/>
              <a:buNone/>
            </a:pPr>
            <a:r>
              <a:rPr lang="en-GB" altLang="zh-CN" sz="2000"/>
              <a:t>   int day;</a:t>
            </a:r>
          </a:p>
          <a:p>
            <a:pPr>
              <a:lnSpc>
                <a:spcPct val="80000"/>
              </a:lnSpc>
              <a:buFont typeface="Wingdings" panose="05000000000000000000" pitchFamily="2" charset="2"/>
              <a:buNone/>
            </a:pPr>
            <a:r>
              <a:rPr lang="en-GB" altLang="zh-CN" sz="2000"/>
              <a:t>   int year;</a:t>
            </a:r>
            <a:endParaRPr lang="en-US" altLang="zh-CN" sz="2000"/>
          </a:p>
          <a:p>
            <a:pPr>
              <a:lnSpc>
                <a:spcPct val="80000"/>
              </a:lnSpc>
              <a:buFont typeface="Wingdings" panose="05000000000000000000" pitchFamily="2" charset="2"/>
              <a:buNone/>
            </a:pPr>
            <a:r>
              <a:rPr lang="en-US" altLang="zh-CN" sz="2000"/>
              <a:t>   Sdate(int m,int d,int y) {</a:t>
            </a:r>
          </a:p>
          <a:p>
            <a:pPr>
              <a:lnSpc>
                <a:spcPct val="80000"/>
              </a:lnSpc>
              <a:buFont typeface="Wingdings" panose="05000000000000000000" pitchFamily="2" charset="2"/>
              <a:buNone/>
            </a:pPr>
            <a:r>
              <a:rPr lang="en-US" altLang="zh-CN" sz="2000"/>
              <a:t>	  month=m;</a:t>
            </a:r>
          </a:p>
          <a:p>
            <a:pPr>
              <a:lnSpc>
                <a:spcPct val="80000"/>
              </a:lnSpc>
              <a:buFont typeface="Wingdings" panose="05000000000000000000" pitchFamily="2" charset="2"/>
              <a:buNone/>
            </a:pPr>
            <a:r>
              <a:rPr lang="en-US" altLang="zh-CN" sz="2000"/>
              <a:t>	  day=d;</a:t>
            </a:r>
          </a:p>
          <a:p>
            <a:pPr>
              <a:lnSpc>
                <a:spcPct val="80000"/>
              </a:lnSpc>
              <a:buFont typeface="Wingdings" panose="05000000000000000000" pitchFamily="2" charset="2"/>
              <a:buNone/>
            </a:pPr>
            <a:r>
              <a:rPr lang="en-US" altLang="zh-CN" sz="2000"/>
              <a:t>	  year=y;</a:t>
            </a:r>
          </a:p>
          <a:p>
            <a:pPr>
              <a:lnSpc>
                <a:spcPct val="80000"/>
              </a:lnSpc>
              <a:buFont typeface="Wingdings" panose="05000000000000000000" pitchFamily="2" charset="2"/>
              <a:buNone/>
            </a:pPr>
            <a:r>
              <a:rPr lang="en-US" altLang="zh-CN" sz="2000"/>
              <a:t>	  System.out.println(“</a:t>
            </a:r>
            <a:r>
              <a:rPr lang="zh-CN" altLang="en-US" sz="2000"/>
              <a:t>日期是 </a:t>
            </a:r>
            <a:r>
              <a:rPr lang="en-US" altLang="zh-CN" sz="2000"/>
              <a:t>" + m + "/" + d + "/" + y + ".");</a:t>
            </a:r>
          </a:p>
          <a:p>
            <a:pPr>
              <a:lnSpc>
                <a:spcPct val="80000"/>
              </a:lnSpc>
              <a:buFont typeface="Wingdings" panose="05000000000000000000" pitchFamily="2" charset="2"/>
              <a:buNone/>
            </a:pPr>
            <a:r>
              <a:rPr lang="en-US" altLang="zh-CN" sz="2000"/>
              <a:t>	}</a:t>
            </a:r>
          </a:p>
          <a:p>
            <a:pPr>
              <a:lnSpc>
                <a:spcPct val="80000"/>
              </a:lnSpc>
              <a:buFont typeface="Wingdings" panose="05000000000000000000" pitchFamily="2" charset="2"/>
              <a:buNone/>
            </a:pPr>
            <a:r>
              <a:rPr lang="en-US" altLang="zh-CN" sz="2000"/>
              <a:t>    public static void main(String args[])</a:t>
            </a:r>
          </a:p>
          <a:p>
            <a:pPr>
              <a:lnSpc>
                <a:spcPct val="80000"/>
              </a:lnSpc>
              <a:buFont typeface="Wingdings" panose="05000000000000000000" pitchFamily="2" charset="2"/>
              <a:buNone/>
            </a:pPr>
            <a:r>
              <a:rPr lang="en-US" altLang="zh-CN" sz="2000"/>
              <a:t>    {</a:t>
            </a:r>
          </a:p>
          <a:p>
            <a:pPr>
              <a:lnSpc>
                <a:spcPct val="80000"/>
              </a:lnSpc>
              <a:buFont typeface="Wingdings" panose="05000000000000000000" pitchFamily="2" charset="2"/>
              <a:buNone/>
            </a:pPr>
            <a:r>
              <a:rPr lang="en-US" altLang="zh-CN" sz="2000"/>
              <a:t>       Sdate S1,S2;</a:t>
            </a:r>
          </a:p>
          <a:p>
            <a:pPr>
              <a:lnSpc>
                <a:spcPct val="80000"/>
              </a:lnSpc>
              <a:buFont typeface="Wingdings" panose="05000000000000000000" pitchFamily="2" charset="2"/>
              <a:buNone/>
            </a:pPr>
            <a:r>
              <a:rPr lang="en-US" altLang="zh-CN" sz="2000"/>
              <a:t>       S1=new Sdate(11,27,1969);</a:t>
            </a:r>
          </a:p>
          <a:p>
            <a:pPr>
              <a:lnSpc>
                <a:spcPct val="80000"/>
              </a:lnSpc>
              <a:buFont typeface="Wingdings" panose="05000000000000000000" pitchFamily="2" charset="2"/>
              <a:buNone/>
            </a:pPr>
            <a:r>
              <a:rPr lang="en-US" altLang="zh-CN" sz="2000"/>
              <a:t>       S2=new Sdate(3,3,1973);</a:t>
            </a:r>
          </a:p>
          <a:p>
            <a:pPr>
              <a:lnSpc>
                <a:spcPct val="80000"/>
              </a:lnSpc>
              <a:buFont typeface="Wingdings" panose="05000000000000000000" pitchFamily="2" charset="2"/>
              <a:buNone/>
            </a:pPr>
            <a:r>
              <a:rPr lang="en-US" altLang="zh-CN" sz="2000"/>
              <a:t>    }</a:t>
            </a:r>
          </a:p>
          <a:p>
            <a:pPr>
              <a:lnSpc>
                <a:spcPct val="80000"/>
              </a:lnSpc>
              <a:buFont typeface="Wingdings" panose="05000000000000000000" pitchFamily="2" charset="2"/>
              <a:buNone/>
            </a:pPr>
            <a:r>
              <a:rPr lang="en-US" altLang="zh-CN" sz="2000"/>
              <a:t>}</a:t>
            </a:r>
          </a:p>
        </p:txBody>
      </p:sp>
      <p:sp>
        <p:nvSpPr>
          <p:cNvPr id="98312" name="Line 8"/>
          <p:cNvSpPr>
            <a:spLocks noChangeShapeType="1"/>
          </p:cNvSpPr>
          <p:nvPr/>
        </p:nvSpPr>
        <p:spPr bwMode="auto">
          <a:xfrm>
            <a:off x="3348038" y="2851150"/>
            <a:ext cx="1582737" cy="43338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8318" name="Group 14"/>
          <p:cNvGrpSpPr>
            <a:grpSpLocks/>
          </p:cNvGrpSpPr>
          <p:nvPr/>
        </p:nvGrpSpPr>
        <p:grpSpPr bwMode="auto">
          <a:xfrm>
            <a:off x="4932363" y="2995613"/>
            <a:ext cx="2592387" cy="503237"/>
            <a:chOff x="3424" y="2115"/>
            <a:chExt cx="1633" cy="317"/>
          </a:xfrm>
        </p:grpSpPr>
        <p:sp>
          <p:nvSpPr>
            <p:cNvPr id="98316" name="Rectangle 12"/>
            <p:cNvSpPr>
              <a:spLocks noChangeArrowheads="1"/>
            </p:cNvSpPr>
            <p:nvPr/>
          </p:nvSpPr>
          <p:spPr bwMode="auto">
            <a:xfrm>
              <a:off x="3424" y="2115"/>
              <a:ext cx="1633" cy="317"/>
            </a:xfrm>
            <a:prstGeom prst="rect">
              <a:avLst/>
            </a:prstGeom>
            <a:gradFill rotWithShape="1">
              <a:gsLst>
                <a:gs pos="0">
                  <a:srgbClr val="FFCC00"/>
                </a:gs>
                <a:gs pos="100000">
                  <a:schemeClr val="bg1"/>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a:latin typeface="Courier New" panose="02070309020205020404" pitchFamily="49" charset="0"/>
                <a:ea typeface="黑体" panose="02010609060101010101" pitchFamily="49" charset="-122"/>
              </a:endParaRPr>
            </a:p>
          </p:txBody>
        </p:sp>
        <p:sp>
          <p:nvSpPr>
            <p:cNvPr id="98317" name="Text Box 13"/>
            <p:cNvSpPr txBox="1">
              <a:spLocks noChangeArrowheads="1"/>
            </p:cNvSpPr>
            <p:nvPr/>
          </p:nvSpPr>
          <p:spPr bwMode="auto">
            <a:xfrm>
              <a:off x="3515" y="2115"/>
              <a:ext cx="1460"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a:latin typeface="Courier New" panose="02070309020205020404" pitchFamily="49" charset="0"/>
                  <a:ea typeface="黑体" panose="02010609060101010101" pitchFamily="49" charset="-122"/>
                </a:rPr>
                <a:t>参数化构造方法</a:t>
              </a:r>
            </a:p>
          </p:txBody>
        </p:sp>
      </p:grpSp>
      <p:sp>
        <p:nvSpPr>
          <p:cNvPr id="98319" name="Rectangle 15"/>
          <p:cNvSpPr>
            <a:spLocks noChangeArrowheads="1"/>
          </p:cNvSpPr>
          <p:nvPr/>
        </p:nvSpPr>
        <p:spPr bwMode="auto">
          <a:xfrm>
            <a:off x="971550" y="2492375"/>
            <a:ext cx="2592388" cy="358775"/>
          </a:xfrm>
          <a:prstGeom prst="rect">
            <a:avLst/>
          </a:prstGeom>
          <a:noFill/>
          <a:ln w="1905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98307"/>
                                        </p:tgtEl>
                                        <p:attrNameLst>
                                          <p:attrName>style.visibility</p:attrName>
                                        </p:attrNameLst>
                                      </p:cBhvr>
                                      <p:to>
                                        <p:strVal val="visible"/>
                                      </p:to>
                                    </p:set>
                                  </p:childTnLst>
                                </p:cTn>
                              </p:par>
                            </p:childTnLst>
                          </p:cTn>
                        </p:par>
                        <p:par>
                          <p:cTn id="7" fill="hold" nodeType="afterGroup">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98319"/>
                                        </p:tgtEl>
                                        <p:attrNameLst>
                                          <p:attrName>style.visibility</p:attrName>
                                        </p:attrNameLst>
                                      </p:cBhvr>
                                      <p:to>
                                        <p:strVal val="visible"/>
                                      </p:to>
                                    </p:set>
                                    <p:animEffect transition="in" filter="fade">
                                      <p:cBhvr>
                                        <p:cTn id="10" dur="2000"/>
                                        <p:tgtEl>
                                          <p:spTgt spid="98319"/>
                                        </p:tgtEl>
                                      </p:cBhvr>
                                    </p:animEffect>
                                  </p:childTnLst>
                                </p:cTn>
                              </p:par>
                            </p:childTnLst>
                          </p:cTn>
                        </p:par>
                        <p:par>
                          <p:cTn id="11" fill="hold" nodeType="afterGroup">
                            <p:stCondLst>
                              <p:cond delay="2000"/>
                            </p:stCondLst>
                            <p:childTnLst>
                              <p:par>
                                <p:cTn id="12" presetID="22" presetClass="entr" presetSubtype="1" fill="hold" grpId="0" nodeType="afterEffect">
                                  <p:stCondLst>
                                    <p:cond delay="0"/>
                                  </p:stCondLst>
                                  <p:childTnLst>
                                    <p:set>
                                      <p:cBhvr>
                                        <p:cTn id="13" dur="1" fill="hold">
                                          <p:stCondLst>
                                            <p:cond delay="0"/>
                                          </p:stCondLst>
                                        </p:cTn>
                                        <p:tgtEl>
                                          <p:spTgt spid="98312"/>
                                        </p:tgtEl>
                                        <p:attrNameLst>
                                          <p:attrName>style.visibility</p:attrName>
                                        </p:attrNameLst>
                                      </p:cBhvr>
                                      <p:to>
                                        <p:strVal val="visible"/>
                                      </p:to>
                                    </p:set>
                                    <p:animEffect transition="in" filter="wipe(up)">
                                      <p:cBhvr>
                                        <p:cTn id="14" dur="500"/>
                                        <p:tgtEl>
                                          <p:spTgt spid="98312"/>
                                        </p:tgtEl>
                                      </p:cBhvr>
                                    </p:animEffect>
                                  </p:childTnLst>
                                </p:cTn>
                              </p:par>
                            </p:childTnLst>
                          </p:cTn>
                        </p:par>
                        <p:par>
                          <p:cTn id="15" fill="hold" nodeType="afterGroup">
                            <p:stCondLst>
                              <p:cond delay="2500"/>
                            </p:stCondLst>
                            <p:childTnLst>
                              <p:par>
                                <p:cTn id="16" presetID="51" presetClass="entr" presetSubtype="0" fill="hold" nodeType="afterEffect">
                                  <p:stCondLst>
                                    <p:cond delay="0"/>
                                  </p:stCondLst>
                                  <p:childTnLst>
                                    <p:set>
                                      <p:cBhvr>
                                        <p:cTn id="17" dur="1" fill="hold">
                                          <p:stCondLst>
                                            <p:cond delay="0"/>
                                          </p:stCondLst>
                                        </p:cTn>
                                        <p:tgtEl>
                                          <p:spTgt spid="98318"/>
                                        </p:tgtEl>
                                        <p:attrNameLst>
                                          <p:attrName>style.visibility</p:attrName>
                                        </p:attrNameLst>
                                      </p:cBhvr>
                                      <p:to>
                                        <p:strVal val="visible"/>
                                      </p:to>
                                    </p:set>
                                    <p:animEffect transition="in" filter="fade">
                                      <p:cBhvr>
                                        <p:cTn id="18" dur="770" decel="100000"/>
                                        <p:tgtEl>
                                          <p:spTgt spid="98318"/>
                                        </p:tgtEl>
                                      </p:cBhvr>
                                    </p:animEffect>
                                    <p:animScale>
                                      <p:cBhvr>
                                        <p:cTn id="19" dur="770" decel="100000"/>
                                        <p:tgtEl>
                                          <p:spTgt spid="98318"/>
                                        </p:tgtEl>
                                      </p:cBhvr>
                                      <p:from x="10000" y="10000"/>
                                      <p:to x="200000" y="450000"/>
                                    </p:animScale>
                                    <p:animScale>
                                      <p:cBhvr>
                                        <p:cTn id="20" dur="1230" accel="100000" fill="hold">
                                          <p:stCondLst>
                                            <p:cond delay="770"/>
                                          </p:stCondLst>
                                        </p:cTn>
                                        <p:tgtEl>
                                          <p:spTgt spid="98318"/>
                                        </p:tgtEl>
                                      </p:cBhvr>
                                      <p:from x="200000" y="450000"/>
                                      <p:to x="100000" y="100000"/>
                                    </p:animScale>
                                    <p:set>
                                      <p:cBhvr>
                                        <p:cTn id="21" dur="770" fill="hold"/>
                                        <p:tgtEl>
                                          <p:spTgt spid="98318"/>
                                        </p:tgtEl>
                                        <p:attrNameLst>
                                          <p:attrName>ppt_x</p:attrName>
                                        </p:attrNameLst>
                                      </p:cBhvr>
                                      <p:to>
                                        <p:strVal val="(0.5)"/>
                                      </p:to>
                                    </p:set>
                                    <p:anim from="(0.5)" to="(#ppt_x)" calcmode="lin" valueType="num">
                                      <p:cBhvr>
                                        <p:cTn id="22" dur="1230" accel="100000" fill="hold">
                                          <p:stCondLst>
                                            <p:cond delay="770"/>
                                          </p:stCondLst>
                                        </p:cTn>
                                        <p:tgtEl>
                                          <p:spTgt spid="98318"/>
                                        </p:tgtEl>
                                        <p:attrNameLst>
                                          <p:attrName>ppt_x</p:attrName>
                                        </p:attrNameLst>
                                      </p:cBhvr>
                                    </p:anim>
                                    <p:set>
                                      <p:cBhvr>
                                        <p:cTn id="23" dur="770" fill="hold"/>
                                        <p:tgtEl>
                                          <p:spTgt spid="98318"/>
                                        </p:tgtEl>
                                        <p:attrNameLst>
                                          <p:attrName>ppt_y</p:attrName>
                                        </p:attrNameLst>
                                      </p:cBhvr>
                                      <p:to>
                                        <p:strVal val="(#ppt_y+0.4)"/>
                                      </p:to>
                                    </p:set>
                                    <p:anim from="(#ppt_y+0.4)" to="(#ppt_y)" calcmode="lin" valueType="num">
                                      <p:cBhvr>
                                        <p:cTn id="24" dur="1230" accel="100000" fill="hold">
                                          <p:stCondLst>
                                            <p:cond delay="770"/>
                                          </p:stCondLst>
                                        </p:cTn>
                                        <p:tgtEl>
                                          <p:spTgt spid="98318"/>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animBg="1"/>
      <p:bldP spid="98312" grpId="0" animBg="1"/>
      <p:bldP spid="98319"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2" name="灯片编号占位符 3"/>
          <p:cNvSpPr>
            <a:spLocks noGrp="1"/>
          </p:cNvSpPr>
          <p:nvPr>
            <p:ph type="sldNum" sz="quarter" idx="10"/>
          </p:nvPr>
        </p:nvSpPr>
        <p:spPr/>
        <p:txBody>
          <a:bodyPr/>
          <a:lstStyle/>
          <a:p>
            <a:fld id="{A776AEFA-8973-4A6C-A36E-E5AA2458A2DC}" type="slidenum">
              <a:rPr lang="en-US" altLang="zh-CN"/>
              <a:pPr/>
              <a:t>3</a:t>
            </a:fld>
            <a:endParaRPr lang="en-US" altLang="zh-CN"/>
          </a:p>
        </p:txBody>
      </p:sp>
      <p:sp>
        <p:nvSpPr>
          <p:cNvPr id="50178" name="Rectangle 2"/>
          <p:cNvSpPr>
            <a:spLocks noGrp="1" noChangeArrowheads="1"/>
          </p:cNvSpPr>
          <p:nvPr>
            <p:ph type="title"/>
          </p:nvPr>
        </p:nvSpPr>
        <p:spPr>
          <a:xfrm>
            <a:off x="806450" y="188913"/>
            <a:ext cx="8229600" cy="792162"/>
          </a:xfrm>
        </p:spPr>
        <p:txBody>
          <a:bodyPr/>
          <a:lstStyle/>
          <a:p>
            <a:r>
              <a:rPr lang="zh-CN" altLang="en-US" dirty="0">
                <a:cs typeface="Times New Roman" panose="02020603050405020304" pitchFamily="18" charset="0"/>
              </a:rPr>
              <a:t>面向对象编程</a:t>
            </a:r>
          </a:p>
        </p:txBody>
      </p:sp>
      <p:cxnSp>
        <p:nvCxnSpPr>
          <p:cNvPr id="50198" name="AutoShape 22"/>
          <p:cNvCxnSpPr>
            <a:cxnSpLocks noChangeShapeType="1"/>
            <a:endCxn id="50210" idx="0"/>
          </p:cNvCxnSpPr>
          <p:nvPr/>
        </p:nvCxnSpPr>
        <p:spPr bwMode="auto">
          <a:xfrm flipH="1">
            <a:off x="2274888" y="2062163"/>
            <a:ext cx="2024062" cy="10001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199" name="AutoShape 23"/>
          <p:cNvCxnSpPr>
            <a:cxnSpLocks noChangeShapeType="1"/>
          </p:cNvCxnSpPr>
          <p:nvPr/>
        </p:nvCxnSpPr>
        <p:spPr bwMode="auto">
          <a:xfrm flipH="1">
            <a:off x="3694113" y="1916113"/>
            <a:ext cx="877887" cy="28035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200" name="AutoShape 24"/>
          <p:cNvCxnSpPr>
            <a:cxnSpLocks noChangeShapeType="1"/>
          </p:cNvCxnSpPr>
          <p:nvPr/>
        </p:nvCxnSpPr>
        <p:spPr bwMode="auto">
          <a:xfrm>
            <a:off x="4716463" y="1916113"/>
            <a:ext cx="1154112" cy="28035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201" name="AutoShape 25"/>
          <p:cNvCxnSpPr>
            <a:cxnSpLocks noChangeShapeType="1"/>
          </p:cNvCxnSpPr>
          <p:nvPr/>
        </p:nvCxnSpPr>
        <p:spPr bwMode="auto">
          <a:xfrm>
            <a:off x="4881563" y="1995488"/>
            <a:ext cx="1906587" cy="10556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0205" name="Group 29"/>
          <p:cNvGrpSpPr>
            <a:grpSpLocks/>
          </p:cNvGrpSpPr>
          <p:nvPr/>
        </p:nvGrpSpPr>
        <p:grpSpPr bwMode="auto">
          <a:xfrm>
            <a:off x="3492500" y="1411288"/>
            <a:ext cx="2303463" cy="649287"/>
            <a:chOff x="4150" y="1117"/>
            <a:chExt cx="1270" cy="409"/>
          </a:xfrm>
        </p:grpSpPr>
        <p:sp>
          <p:nvSpPr>
            <p:cNvPr id="50206" name="Rectangle 30"/>
            <p:cNvSpPr>
              <a:spLocks noChangeArrowheads="1"/>
            </p:cNvSpPr>
            <p:nvPr/>
          </p:nvSpPr>
          <p:spPr bwMode="auto">
            <a:xfrm>
              <a:off x="4150" y="1117"/>
              <a:ext cx="1270" cy="409"/>
            </a:xfrm>
            <a:prstGeom prst="rect">
              <a:avLst/>
            </a:prstGeom>
            <a:gradFill rotWithShape="1">
              <a:gsLst>
                <a:gs pos="0">
                  <a:srgbClr val="6699FF"/>
                </a:gs>
                <a:gs pos="100000">
                  <a:schemeClr val="accent2"/>
                </a:gs>
              </a:gsLst>
              <a:path path="rect">
                <a:fillToRect l="100000" b="100000"/>
              </a:path>
            </a:gradFill>
            <a:ln w="9525" algn="ctr">
              <a:solidFill>
                <a:schemeClr val="tx1"/>
              </a:solidFill>
              <a:miter lim="800000"/>
              <a:headEnd/>
              <a:tailEnd/>
            </a:ln>
            <a:effectLst>
              <a:prstShdw prst="shdw13" dist="109250" dir="19467739">
                <a:schemeClr val="bg2">
                  <a:alpha val="50000"/>
                </a:schemeClr>
              </a:prstShdw>
            </a:effectLst>
          </p:spPr>
          <p:txBody>
            <a:bodyPr anchor="ctr"/>
            <a:lstStyle/>
            <a:p>
              <a:endParaRPr lang="zh-CN" altLang="en-US"/>
            </a:p>
          </p:txBody>
        </p:sp>
        <p:sp>
          <p:nvSpPr>
            <p:cNvPr id="50207" name="Text Box 31"/>
            <p:cNvSpPr txBox="1">
              <a:spLocks noChangeArrowheads="1"/>
            </p:cNvSpPr>
            <p:nvPr/>
          </p:nvSpPr>
          <p:spPr bwMode="auto">
            <a:xfrm>
              <a:off x="4377" y="1169"/>
              <a:ext cx="862" cy="300"/>
            </a:xfrm>
            <a:prstGeom prst="rect">
              <a:avLst/>
            </a:prstGeom>
            <a:noFill/>
            <a:ln>
              <a:noFill/>
            </a:ln>
            <a:effectLst>
              <a:outerShdw dist="40161" dir="1106097"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800" b="1">
                  <a:solidFill>
                    <a:schemeClr val="bg1"/>
                  </a:solidFill>
                  <a:ea typeface="黑体" panose="02010609060101010101" pitchFamily="49" charset="-122"/>
                </a:rPr>
                <a:t>OOP</a:t>
              </a:r>
            </a:p>
          </p:txBody>
        </p:sp>
      </p:grpSp>
      <p:grpSp>
        <p:nvGrpSpPr>
          <p:cNvPr id="50214" name="Group 38"/>
          <p:cNvGrpSpPr>
            <a:grpSpLocks/>
          </p:cNvGrpSpPr>
          <p:nvPr/>
        </p:nvGrpSpPr>
        <p:grpSpPr bwMode="auto">
          <a:xfrm>
            <a:off x="798513" y="3062288"/>
            <a:ext cx="2952750" cy="812800"/>
            <a:chOff x="340" y="1298"/>
            <a:chExt cx="1860" cy="512"/>
          </a:xfrm>
        </p:grpSpPr>
        <p:sp>
          <p:nvSpPr>
            <p:cNvPr id="50210" name="Rectangle 34"/>
            <p:cNvSpPr>
              <a:spLocks noChangeArrowheads="1"/>
            </p:cNvSpPr>
            <p:nvPr/>
          </p:nvSpPr>
          <p:spPr bwMode="auto">
            <a:xfrm>
              <a:off x="340" y="1298"/>
              <a:ext cx="1860" cy="512"/>
            </a:xfrm>
            <a:prstGeom prst="rect">
              <a:avLst/>
            </a:prstGeom>
            <a:gradFill rotWithShape="1">
              <a:gsLst>
                <a:gs pos="0">
                  <a:srgbClr val="99CCFF"/>
                </a:gs>
                <a:gs pos="100000">
                  <a:srgbClr val="FFFFFF"/>
                </a:gs>
              </a:gsLst>
              <a:lin ang="5400000" scaled="1"/>
            </a:gradFill>
            <a:ln w="12700">
              <a:solidFill>
                <a:schemeClr val="tx1"/>
              </a:solidFill>
              <a:miter lim="800000"/>
              <a:headEnd/>
              <a:tailEnd/>
            </a:ln>
            <a:effectLst>
              <a:outerShdw dist="81320" dir="3080412" algn="ctr" rotWithShape="0">
                <a:srgbClr val="808080">
                  <a:alpha val="50000"/>
                </a:srgbClr>
              </a:outerShdw>
            </a:effectLst>
          </p:spPr>
          <p:txBody>
            <a:bodyPr wrap="none" anchor="ctr"/>
            <a:lstStyle/>
            <a:p>
              <a:endParaRPr lang="zh-CN" altLang="en-US"/>
            </a:p>
          </p:txBody>
        </p:sp>
        <p:sp>
          <p:nvSpPr>
            <p:cNvPr id="50211" name="Text Box 35"/>
            <p:cNvSpPr txBox="1">
              <a:spLocks noChangeArrowheads="1"/>
            </p:cNvSpPr>
            <p:nvPr/>
          </p:nvSpPr>
          <p:spPr bwMode="auto">
            <a:xfrm>
              <a:off x="457" y="1344"/>
              <a:ext cx="162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a:t>旨在在计算机程序中</a:t>
              </a:r>
            </a:p>
            <a:p>
              <a:r>
                <a:rPr lang="zh-CN" altLang="en-US" sz="1800"/>
                <a:t>模拟现实世界中的概念</a:t>
              </a:r>
            </a:p>
          </p:txBody>
        </p:sp>
      </p:grpSp>
      <p:grpSp>
        <p:nvGrpSpPr>
          <p:cNvPr id="50215" name="Group 39"/>
          <p:cNvGrpSpPr>
            <a:grpSpLocks/>
          </p:cNvGrpSpPr>
          <p:nvPr/>
        </p:nvGrpSpPr>
        <p:grpSpPr bwMode="auto">
          <a:xfrm>
            <a:off x="5651500" y="3068638"/>
            <a:ext cx="3024188" cy="812800"/>
            <a:chOff x="431" y="439"/>
            <a:chExt cx="1905" cy="512"/>
          </a:xfrm>
        </p:grpSpPr>
        <p:sp>
          <p:nvSpPr>
            <p:cNvPr id="50212" name="Rectangle 36"/>
            <p:cNvSpPr>
              <a:spLocks noChangeArrowheads="1"/>
            </p:cNvSpPr>
            <p:nvPr/>
          </p:nvSpPr>
          <p:spPr bwMode="auto">
            <a:xfrm>
              <a:off x="431" y="439"/>
              <a:ext cx="1905" cy="512"/>
            </a:xfrm>
            <a:prstGeom prst="rect">
              <a:avLst/>
            </a:prstGeom>
            <a:gradFill rotWithShape="1">
              <a:gsLst>
                <a:gs pos="0">
                  <a:srgbClr val="CCFFCC"/>
                </a:gs>
                <a:gs pos="100000">
                  <a:srgbClr val="FFFFFF"/>
                </a:gs>
              </a:gsLst>
              <a:lin ang="5400000" scaled="1"/>
            </a:gradFill>
            <a:ln w="12700">
              <a:solidFill>
                <a:schemeClr val="tx1"/>
              </a:solidFill>
              <a:miter lim="800000"/>
              <a:headEnd/>
              <a:tailEnd/>
            </a:ln>
            <a:effectLst>
              <a:outerShdw dist="81320" dir="3080412" algn="ctr" rotWithShape="0">
                <a:srgbClr val="808080">
                  <a:alpha val="50000"/>
                </a:srgbClr>
              </a:outerShdw>
            </a:effectLst>
          </p:spPr>
          <p:txBody>
            <a:bodyPr wrap="none" anchor="ctr"/>
            <a:lstStyle/>
            <a:p>
              <a:endParaRPr lang="zh-CN" altLang="en-US"/>
            </a:p>
          </p:txBody>
        </p:sp>
        <p:sp>
          <p:nvSpPr>
            <p:cNvPr id="50213" name="Text Box 37"/>
            <p:cNvSpPr txBox="1">
              <a:spLocks noChangeArrowheads="1"/>
            </p:cNvSpPr>
            <p:nvPr/>
          </p:nvSpPr>
          <p:spPr bwMode="auto">
            <a:xfrm>
              <a:off x="457" y="485"/>
              <a:ext cx="183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0"/>
                </a:spcBef>
                <a:buClrTx/>
                <a:buFontTx/>
                <a:buNone/>
              </a:pPr>
              <a:r>
                <a:rPr lang="zh-CN" altLang="en-US" sz="1800">
                  <a:latin typeface="Arial" panose="020B0604020202020204" pitchFamily="34" charset="0"/>
                </a:rPr>
                <a:t>在 </a:t>
              </a:r>
              <a:r>
                <a:rPr lang="en-US" altLang="zh-CN" sz="1800">
                  <a:latin typeface="Arial" panose="020B0604020202020204" pitchFamily="34" charset="0"/>
                </a:rPr>
                <a:t>OOP</a:t>
              </a:r>
              <a:r>
                <a:rPr lang="en-US" altLang="zh-CN" sz="1800"/>
                <a:t> </a:t>
              </a:r>
              <a:r>
                <a:rPr lang="zh-CN" altLang="en-US" sz="1800"/>
                <a:t>中，现实世界的所有事物全都被视为对象</a:t>
              </a:r>
            </a:p>
          </p:txBody>
        </p:sp>
      </p:grpSp>
      <p:grpSp>
        <p:nvGrpSpPr>
          <p:cNvPr id="50216" name="Group 40"/>
          <p:cNvGrpSpPr>
            <a:grpSpLocks/>
          </p:cNvGrpSpPr>
          <p:nvPr/>
        </p:nvGrpSpPr>
        <p:grpSpPr bwMode="auto">
          <a:xfrm>
            <a:off x="971550" y="4724400"/>
            <a:ext cx="3311525" cy="812800"/>
            <a:chOff x="431" y="439"/>
            <a:chExt cx="1905" cy="512"/>
          </a:xfrm>
        </p:grpSpPr>
        <p:sp>
          <p:nvSpPr>
            <p:cNvPr id="50217" name="Rectangle 41"/>
            <p:cNvSpPr>
              <a:spLocks noChangeArrowheads="1"/>
            </p:cNvSpPr>
            <p:nvPr/>
          </p:nvSpPr>
          <p:spPr bwMode="auto">
            <a:xfrm>
              <a:off x="431" y="439"/>
              <a:ext cx="1905" cy="512"/>
            </a:xfrm>
            <a:prstGeom prst="rect">
              <a:avLst/>
            </a:prstGeom>
            <a:gradFill rotWithShape="1">
              <a:gsLst>
                <a:gs pos="0">
                  <a:srgbClr val="E9ADD6"/>
                </a:gs>
                <a:gs pos="100000">
                  <a:srgbClr val="FFFFFF"/>
                </a:gs>
              </a:gsLst>
              <a:lin ang="5400000" scaled="1"/>
            </a:gradFill>
            <a:ln w="12700">
              <a:solidFill>
                <a:schemeClr val="tx1"/>
              </a:solidFill>
              <a:miter lim="800000"/>
              <a:headEnd/>
              <a:tailEnd/>
            </a:ln>
            <a:effectLst>
              <a:outerShdw dist="81320" dir="3080412" algn="ctr" rotWithShape="0">
                <a:srgbClr val="808080">
                  <a:alpha val="50000"/>
                </a:srgbClr>
              </a:outerShdw>
            </a:effectLst>
          </p:spPr>
          <p:txBody>
            <a:bodyPr wrap="none" anchor="ct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en-US" sz="1800">
                  <a:latin typeface="Courier New" panose="02070309020205020404" pitchFamily="49" charset="0"/>
                  <a:ea typeface="黑体" panose="02010609060101010101" pitchFamily="49" charset="-122"/>
                </a:rPr>
                <a:t>能够在计算机程序中用类似的</a:t>
              </a:r>
            </a:p>
            <a:p>
              <a:pPr algn="ctr">
                <a:spcBef>
                  <a:spcPct val="20000"/>
                </a:spcBef>
              </a:pPr>
              <a:r>
                <a:rPr lang="zh-CN" altLang="en-US" sz="1800">
                  <a:latin typeface="Courier New" panose="02070309020205020404" pitchFamily="49" charset="0"/>
                  <a:ea typeface="黑体" panose="02010609060101010101" pitchFamily="49" charset="-122"/>
                </a:rPr>
                <a:t>实体模拟现实世界中的实体</a:t>
              </a:r>
            </a:p>
          </p:txBody>
        </p:sp>
        <p:sp>
          <p:nvSpPr>
            <p:cNvPr id="50218" name="Text Box 42"/>
            <p:cNvSpPr txBox="1">
              <a:spLocks noChangeArrowheads="1"/>
            </p:cNvSpPr>
            <p:nvPr/>
          </p:nvSpPr>
          <p:spPr bwMode="auto">
            <a:xfrm>
              <a:off x="457" y="485"/>
              <a:ext cx="183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0"/>
                </a:spcBef>
                <a:buClrTx/>
                <a:buFontTx/>
                <a:buNone/>
              </a:pPr>
              <a:endParaRPr lang="zh-CN" altLang="zh-CN" sz="1800"/>
            </a:p>
          </p:txBody>
        </p:sp>
      </p:grpSp>
      <p:grpSp>
        <p:nvGrpSpPr>
          <p:cNvPr id="50219" name="Group 43"/>
          <p:cNvGrpSpPr>
            <a:grpSpLocks/>
          </p:cNvGrpSpPr>
          <p:nvPr/>
        </p:nvGrpSpPr>
        <p:grpSpPr bwMode="auto">
          <a:xfrm>
            <a:off x="5219700" y="4724400"/>
            <a:ext cx="3311525" cy="812800"/>
            <a:chOff x="431" y="439"/>
            <a:chExt cx="1905" cy="512"/>
          </a:xfrm>
        </p:grpSpPr>
        <p:sp>
          <p:nvSpPr>
            <p:cNvPr id="50220" name="Rectangle 44"/>
            <p:cNvSpPr>
              <a:spLocks noChangeArrowheads="1"/>
            </p:cNvSpPr>
            <p:nvPr/>
          </p:nvSpPr>
          <p:spPr bwMode="auto">
            <a:xfrm>
              <a:off x="431" y="439"/>
              <a:ext cx="1905" cy="512"/>
            </a:xfrm>
            <a:prstGeom prst="rect">
              <a:avLst/>
            </a:prstGeom>
            <a:gradFill rotWithShape="1">
              <a:gsLst>
                <a:gs pos="0">
                  <a:srgbClr val="FFFF99"/>
                </a:gs>
                <a:gs pos="100000">
                  <a:srgbClr val="FFFFFF"/>
                </a:gs>
              </a:gsLst>
              <a:lin ang="5400000" scaled="1"/>
            </a:gradFill>
            <a:ln w="12700">
              <a:solidFill>
                <a:schemeClr val="tx1"/>
              </a:solidFill>
              <a:miter lim="800000"/>
              <a:headEnd/>
              <a:tailEnd/>
            </a:ln>
            <a:effectLst>
              <a:outerShdw dist="81320" dir="3080412" algn="ctr" rotWithShape="0">
                <a:srgbClr val="808080">
                  <a:alpha val="50000"/>
                </a:srgbClr>
              </a:outerShdw>
            </a:effectLst>
          </p:spPr>
          <p:txBody>
            <a:bodyPr wrap="none" anchor="ct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ClrTx/>
                <a:buFontTx/>
                <a:buNone/>
              </a:pPr>
              <a:r>
                <a:rPr lang="zh-CN" altLang="en-US" sz="1800">
                  <a:latin typeface="Courier New" panose="02070309020205020404" pitchFamily="49" charset="0"/>
                  <a:ea typeface="黑体" panose="02010609060101010101" pitchFamily="49" charset="-122"/>
                </a:rPr>
                <a:t>设计和实现软件系统的方法</a:t>
              </a:r>
            </a:p>
          </p:txBody>
        </p:sp>
        <p:sp>
          <p:nvSpPr>
            <p:cNvPr id="50221" name="Text Box 45"/>
            <p:cNvSpPr txBox="1">
              <a:spLocks noChangeArrowheads="1"/>
            </p:cNvSpPr>
            <p:nvPr/>
          </p:nvSpPr>
          <p:spPr bwMode="auto">
            <a:xfrm>
              <a:off x="457" y="485"/>
              <a:ext cx="183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0"/>
                </a:spcBef>
                <a:buClrTx/>
                <a:buFontTx/>
                <a:buNone/>
              </a:pPr>
              <a:endParaRPr lang="zh-CN" altLang="zh-CN" sz="1800"/>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nodeType="afterEffect">
                                  <p:stCondLst>
                                    <p:cond delay="0"/>
                                  </p:stCondLst>
                                  <p:childTnLst>
                                    <p:set>
                                      <p:cBhvr>
                                        <p:cTn id="6" dur="1" fill="hold">
                                          <p:stCondLst>
                                            <p:cond delay="0"/>
                                          </p:stCondLst>
                                        </p:cTn>
                                        <p:tgtEl>
                                          <p:spTgt spid="50205"/>
                                        </p:tgtEl>
                                        <p:attrNameLst>
                                          <p:attrName>style.visibility</p:attrName>
                                        </p:attrNameLst>
                                      </p:cBhvr>
                                      <p:to>
                                        <p:strVal val="visible"/>
                                      </p:to>
                                    </p:set>
                                    <p:animEffect transition="in" filter="wedge">
                                      <p:cBhvr>
                                        <p:cTn id="7" dur="2000"/>
                                        <p:tgtEl>
                                          <p:spTgt spid="50205"/>
                                        </p:tgtEl>
                                      </p:cBhvr>
                                    </p:animEffect>
                                  </p:childTnLst>
                                </p:cTn>
                              </p:par>
                            </p:childTnLst>
                          </p:cTn>
                        </p:par>
                        <p:par>
                          <p:cTn id="8" fill="hold" nodeType="afterGroup">
                            <p:stCondLst>
                              <p:cond delay="2000"/>
                            </p:stCondLst>
                            <p:childTnLst>
                              <p:par>
                                <p:cTn id="9" presetID="22" presetClass="entr" presetSubtype="1" fill="hold" nodeType="afterEffect">
                                  <p:stCondLst>
                                    <p:cond delay="0"/>
                                  </p:stCondLst>
                                  <p:childTnLst>
                                    <p:set>
                                      <p:cBhvr>
                                        <p:cTn id="10" dur="1" fill="hold">
                                          <p:stCondLst>
                                            <p:cond delay="0"/>
                                          </p:stCondLst>
                                        </p:cTn>
                                        <p:tgtEl>
                                          <p:spTgt spid="50198"/>
                                        </p:tgtEl>
                                        <p:attrNameLst>
                                          <p:attrName>style.visibility</p:attrName>
                                        </p:attrNameLst>
                                      </p:cBhvr>
                                      <p:to>
                                        <p:strVal val="visible"/>
                                      </p:to>
                                    </p:set>
                                    <p:animEffect transition="in" filter="wipe(up)">
                                      <p:cBhvr>
                                        <p:cTn id="11" dur="500"/>
                                        <p:tgtEl>
                                          <p:spTgt spid="50198"/>
                                        </p:tgtEl>
                                      </p:cBhvr>
                                    </p:animEffect>
                                  </p:childTnLst>
                                </p:cTn>
                              </p:par>
                            </p:childTnLst>
                          </p:cTn>
                        </p:par>
                        <p:par>
                          <p:cTn id="12" fill="hold" nodeType="afterGroup">
                            <p:stCondLst>
                              <p:cond delay="2500"/>
                            </p:stCondLst>
                            <p:childTnLst>
                              <p:par>
                                <p:cTn id="13" presetID="20" presetClass="entr" presetSubtype="0" fill="hold" nodeType="afterEffect">
                                  <p:stCondLst>
                                    <p:cond delay="0"/>
                                  </p:stCondLst>
                                  <p:childTnLst>
                                    <p:set>
                                      <p:cBhvr>
                                        <p:cTn id="14" dur="1" fill="hold">
                                          <p:stCondLst>
                                            <p:cond delay="0"/>
                                          </p:stCondLst>
                                        </p:cTn>
                                        <p:tgtEl>
                                          <p:spTgt spid="50214"/>
                                        </p:tgtEl>
                                        <p:attrNameLst>
                                          <p:attrName>style.visibility</p:attrName>
                                        </p:attrNameLst>
                                      </p:cBhvr>
                                      <p:to>
                                        <p:strVal val="visible"/>
                                      </p:to>
                                    </p:set>
                                    <p:animEffect transition="in" filter="wedge">
                                      <p:cBhvr>
                                        <p:cTn id="15" dur="2000"/>
                                        <p:tgtEl>
                                          <p:spTgt spid="50214"/>
                                        </p:tgtEl>
                                      </p:cBhvr>
                                    </p:animEffect>
                                  </p:childTnLst>
                                </p:cTn>
                              </p:par>
                            </p:childTnLst>
                          </p:cTn>
                        </p:par>
                        <p:par>
                          <p:cTn id="16" fill="hold" nodeType="afterGroup">
                            <p:stCondLst>
                              <p:cond delay="4500"/>
                            </p:stCondLst>
                            <p:childTnLst>
                              <p:par>
                                <p:cTn id="17" presetID="22" presetClass="entr" presetSubtype="1" fill="hold" nodeType="afterEffect">
                                  <p:stCondLst>
                                    <p:cond delay="0"/>
                                  </p:stCondLst>
                                  <p:childTnLst>
                                    <p:set>
                                      <p:cBhvr>
                                        <p:cTn id="18" dur="1" fill="hold">
                                          <p:stCondLst>
                                            <p:cond delay="0"/>
                                          </p:stCondLst>
                                        </p:cTn>
                                        <p:tgtEl>
                                          <p:spTgt spid="50201"/>
                                        </p:tgtEl>
                                        <p:attrNameLst>
                                          <p:attrName>style.visibility</p:attrName>
                                        </p:attrNameLst>
                                      </p:cBhvr>
                                      <p:to>
                                        <p:strVal val="visible"/>
                                      </p:to>
                                    </p:set>
                                    <p:animEffect transition="in" filter="wipe(up)">
                                      <p:cBhvr>
                                        <p:cTn id="19" dur="1000"/>
                                        <p:tgtEl>
                                          <p:spTgt spid="50201"/>
                                        </p:tgtEl>
                                      </p:cBhvr>
                                    </p:animEffect>
                                  </p:childTnLst>
                                </p:cTn>
                              </p:par>
                            </p:childTnLst>
                          </p:cTn>
                        </p:par>
                        <p:par>
                          <p:cTn id="20" fill="hold" nodeType="afterGroup">
                            <p:stCondLst>
                              <p:cond delay="5500"/>
                            </p:stCondLst>
                            <p:childTnLst>
                              <p:par>
                                <p:cTn id="21" presetID="20" presetClass="entr" presetSubtype="0" fill="hold" nodeType="afterEffect">
                                  <p:stCondLst>
                                    <p:cond delay="0"/>
                                  </p:stCondLst>
                                  <p:childTnLst>
                                    <p:set>
                                      <p:cBhvr>
                                        <p:cTn id="22" dur="1" fill="hold">
                                          <p:stCondLst>
                                            <p:cond delay="0"/>
                                          </p:stCondLst>
                                        </p:cTn>
                                        <p:tgtEl>
                                          <p:spTgt spid="50215"/>
                                        </p:tgtEl>
                                        <p:attrNameLst>
                                          <p:attrName>style.visibility</p:attrName>
                                        </p:attrNameLst>
                                      </p:cBhvr>
                                      <p:to>
                                        <p:strVal val="visible"/>
                                      </p:to>
                                    </p:set>
                                    <p:animEffect transition="in" filter="wedge">
                                      <p:cBhvr>
                                        <p:cTn id="23" dur="2000"/>
                                        <p:tgtEl>
                                          <p:spTgt spid="50215"/>
                                        </p:tgtEl>
                                      </p:cBhvr>
                                    </p:animEffect>
                                  </p:childTnLst>
                                </p:cTn>
                              </p:par>
                            </p:childTnLst>
                          </p:cTn>
                        </p:par>
                        <p:par>
                          <p:cTn id="24" fill="hold" nodeType="afterGroup">
                            <p:stCondLst>
                              <p:cond delay="7500"/>
                            </p:stCondLst>
                            <p:childTnLst>
                              <p:par>
                                <p:cTn id="25" presetID="22" presetClass="entr" presetSubtype="1" fill="hold" nodeType="afterEffect">
                                  <p:stCondLst>
                                    <p:cond delay="0"/>
                                  </p:stCondLst>
                                  <p:childTnLst>
                                    <p:set>
                                      <p:cBhvr>
                                        <p:cTn id="26" dur="1" fill="hold">
                                          <p:stCondLst>
                                            <p:cond delay="0"/>
                                          </p:stCondLst>
                                        </p:cTn>
                                        <p:tgtEl>
                                          <p:spTgt spid="50199"/>
                                        </p:tgtEl>
                                        <p:attrNameLst>
                                          <p:attrName>style.visibility</p:attrName>
                                        </p:attrNameLst>
                                      </p:cBhvr>
                                      <p:to>
                                        <p:strVal val="visible"/>
                                      </p:to>
                                    </p:set>
                                    <p:animEffect transition="in" filter="wipe(up)">
                                      <p:cBhvr>
                                        <p:cTn id="27" dur="500"/>
                                        <p:tgtEl>
                                          <p:spTgt spid="50199"/>
                                        </p:tgtEl>
                                      </p:cBhvr>
                                    </p:animEffect>
                                  </p:childTnLst>
                                </p:cTn>
                              </p:par>
                            </p:childTnLst>
                          </p:cTn>
                        </p:par>
                        <p:par>
                          <p:cTn id="28" fill="hold" nodeType="afterGroup">
                            <p:stCondLst>
                              <p:cond delay="8000"/>
                            </p:stCondLst>
                            <p:childTnLst>
                              <p:par>
                                <p:cTn id="29" presetID="20" presetClass="entr" presetSubtype="0" fill="hold" nodeType="afterEffect">
                                  <p:stCondLst>
                                    <p:cond delay="0"/>
                                  </p:stCondLst>
                                  <p:childTnLst>
                                    <p:set>
                                      <p:cBhvr>
                                        <p:cTn id="30" dur="1" fill="hold">
                                          <p:stCondLst>
                                            <p:cond delay="0"/>
                                          </p:stCondLst>
                                        </p:cTn>
                                        <p:tgtEl>
                                          <p:spTgt spid="50216"/>
                                        </p:tgtEl>
                                        <p:attrNameLst>
                                          <p:attrName>style.visibility</p:attrName>
                                        </p:attrNameLst>
                                      </p:cBhvr>
                                      <p:to>
                                        <p:strVal val="visible"/>
                                      </p:to>
                                    </p:set>
                                    <p:animEffect transition="in" filter="wedge">
                                      <p:cBhvr>
                                        <p:cTn id="31" dur="2000"/>
                                        <p:tgtEl>
                                          <p:spTgt spid="50216"/>
                                        </p:tgtEl>
                                      </p:cBhvr>
                                    </p:animEffect>
                                  </p:childTnLst>
                                </p:cTn>
                              </p:par>
                            </p:childTnLst>
                          </p:cTn>
                        </p:par>
                        <p:par>
                          <p:cTn id="32" fill="hold" nodeType="afterGroup">
                            <p:stCondLst>
                              <p:cond delay="10000"/>
                            </p:stCondLst>
                            <p:childTnLst>
                              <p:par>
                                <p:cTn id="33" presetID="22" presetClass="entr" presetSubtype="1" fill="hold" nodeType="afterEffect">
                                  <p:stCondLst>
                                    <p:cond delay="0"/>
                                  </p:stCondLst>
                                  <p:childTnLst>
                                    <p:set>
                                      <p:cBhvr>
                                        <p:cTn id="34" dur="1" fill="hold">
                                          <p:stCondLst>
                                            <p:cond delay="0"/>
                                          </p:stCondLst>
                                        </p:cTn>
                                        <p:tgtEl>
                                          <p:spTgt spid="50200"/>
                                        </p:tgtEl>
                                        <p:attrNameLst>
                                          <p:attrName>style.visibility</p:attrName>
                                        </p:attrNameLst>
                                      </p:cBhvr>
                                      <p:to>
                                        <p:strVal val="visible"/>
                                      </p:to>
                                    </p:set>
                                    <p:animEffect transition="in" filter="wipe(up)">
                                      <p:cBhvr>
                                        <p:cTn id="35" dur="500"/>
                                        <p:tgtEl>
                                          <p:spTgt spid="50200"/>
                                        </p:tgtEl>
                                      </p:cBhvr>
                                    </p:animEffect>
                                  </p:childTnLst>
                                </p:cTn>
                              </p:par>
                            </p:childTnLst>
                          </p:cTn>
                        </p:par>
                        <p:par>
                          <p:cTn id="36" fill="hold" nodeType="afterGroup">
                            <p:stCondLst>
                              <p:cond delay="10500"/>
                            </p:stCondLst>
                            <p:childTnLst>
                              <p:par>
                                <p:cTn id="37" presetID="20" presetClass="entr" presetSubtype="0" fill="hold" nodeType="afterEffect">
                                  <p:stCondLst>
                                    <p:cond delay="0"/>
                                  </p:stCondLst>
                                  <p:childTnLst>
                                    <p:set>
                                      <p:cBhvr>
                                        <p:cTn id="38" dur="1" fill="hold">
                                          <p:stCondLst>
                                            <p:cond delay="0"/>
                                          </p:stCondLst>
                                        </p:cTn>
                                        <p:tgtEl>
                                          <p:spTgt spid="50219"/>
                                        </p:tgtEl>
                                        <p:attrNameLst>
                                          <p:attrName>style.visibility</p:attrName>
                                        </p:attrNameLst>
                                      </p:cBhvr>
                                      <p:to>
                                        <p:strVal val="visible"/>
                                      </p:to>
                                    </p:set>
                                    <p:animEffect transition="in" filter="wedge">
                                      <p:cBhvr>
                                        <p:cTn id="39" dur="2000"/>
                                        <p:tgtEl>
                                          <p:spTgt spid="50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灯片编号占位符 3"/>
          <p:cNvSpPr>
            <a:spLocks noGrp="1"/>
          </p:cNvSpPr>
          <p:nvPr>
            <p:ph type="sldNum" sz="quarter" idx="10"/>
          </p:nvPr>
        </p:nvSpPr>
        <p:spPr/>
        <p:txBody>
          <a:bodyPr/>
          <a:lstStyle/>
          <a:p>
            <a:fld id="{65EA5358-A452-4E11-B26E-6CA272DFB0CD}" type="slidenum">
              <a:rPr lang="en-US" altLang="zh-CN"/>
              <a:pPr/>
              <a:t>30</a:t>
            </a:fld>
            <a:endParaRPr lang="en-US" altLang="zh-CN"/>
          </a:p>
        </p:txBody>
      </p:sp>
      <p:sp>
        <p:nvSpPr>
          <p:cNvPr id="99332" name="Rectangle 4"/>
          <p:cNvSpPr>
            <a:spLocks noChangeArrowheads="1"/>
          </p:cNvSpPr>
          <p:nvPr/>
        </p:nvSpPr>
        <p:spPr bwMode="auto">
          <a:xfrm>
            <a:off x="682625" y="1268413"/>
            <a:ext cx="8137525" cy="5183187"/>
          </a:xfrm>
          <a:prstGeom prst="rect">
            <a:avLst/>
          </a:prstGeom>
          <a:gradFill rotWithShape="1">
            <a:gsLst>
              <a:gs pos="0">
                <a:srgbClr val="FFFFCC"/>
              </a:gs>
              <a:gs pos="100000">
                <a:srgbClr val="FFFF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a:latin typeface="Courier New" panose="02070309020205020404" pitchFamily="49" charset="0"/>
              <a:ea typeface="黑体" panose="02010609060101010101" pitchFamily="49" charset="-122"/>
            </a:endParaRPr>
          </a:p>
        </p:txBody>
      </p:sp>
      <p:sp>
        <p:nvSpPr>
          <p:cNvPr id="99330" name="Rectangle 2"/>
          <p:cNvSpPr>
            <a:spLocks noGrp="1" noChangeArrowheads="1"/>
          </p:cNvSpPr>
          <p:nvPr>
            <p:ph type="title"/>
          </p:nvPr>
        </p:nvSpPr>
        <p:spPr>
          <a:xfrm>
            <a:off x="806450" y="188913"/>
            <a:ext cx="8229600" cy="79216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zh-CN" altLang="en-US">
                <a:cs typeface="Times New Roman" panose="02020603050405020304" pitchFamily="18" charset="0"/>
              </a:rPr>
              <a:t>隐式构造方法的示例</a:t>
            </a:r>
          </a:p>
        </p:txBody>
      </p:sp>
      <p:sp>
        <p:nvSpPr>
          <p:cNvPr id="99331" name="Rectangle 3"/>
          <p:cNvSpPr>
            <a:spLocks noGrp="1" noChangeArrowheads="1"/>
          </p:cNvSpPr>
          <p:nvPr>
            <p:ph type="body" idx="1"/>
          </p:nvPr>
        </p:nvSpPr>
        <p:spPr>
          <a:xfrm>
            <a:off x="684213" y="1196975"/>
            <a:ext cx="7343775" cy="5111750"/>
          </a:xfrm>
          <a:noFill/>
          <a:ln/>
        </p:spPr>
        <p:txBody>
          <a:bodyPr/>
          <a:lstStyle/>
          <a:p>
            <a:pPr>
              <a:lnSpc>
                <a:spcPct val="90000"/>
              </a:lnSpc>
              <a:buFont typeface="Wingdings" panose="05000000000000000000" pitchFamily="2" charset="2"/>
              <a:buNone/>
            </a:pPr>
            <a:r>
              <a:rPr lang="en-GB" altLang="zh-CN"/>
              <a:t>class Sdate {</a:t>
            </a:r>
          </a:p>
          <a:p>
            <a:pPr>
              <a:lnSpc>
                <a:spcPct val="90000"/>
              </a:lnSpc>
              <a:buFont typeface="Wingdings" panose="05000000000000000000" pitchFamily="2" charset="2"/>
              <a:buNone/>
            </a:pPr>
            <a:r>
              <a:rPr lang="en-GB" altLang="zh-CN"/>
              <a:t>	  int month=11;</a:t>
            </a:r>
          </a:p>
          <a:p>
            <a:pPr>
              <a:lnSpc>
                <a:spcPct val="90000"/>
              </a:lnSpc>
              <a:buFont typeface="Wingdings" panose="05000000000000000000" pitchFamily="2" charset="2"/>
              <a:buNone/>
            </a:pPr>
            <a:r>
              <a:rPr lang="en-GB" altLang="zh-CN"/>
              <a:t>	  int day=27;</a:t>
            </a:r>
          </a:p>
          <a:p>
            <a:pPr>
              <a:lnSpc>
                <a:spcPct val="90000"/>
              </a:lnSpc>
              <a:buFont typeface="Wingdings" panose="05000000000000000000" pitchFamily="2" charset="2"/>
              <a:buNone/>
            </a:pPr>
            <a:r>
              <a:rPr lang="en-GB" altLang="zh-CN"/>
              <a:t>	  int year=1969;</a:t>
            </a:r>
          </a:p>
          <a:p>
            <a:pPr>
              <a:lnSpc>
                <a:spcPct val="90000"/>
              </a:lnSpc>
              <a:buFont typeface="Wingdings" panose="05000000000000000000" pitchFamily="2" charset="2"/>
              <a:buNone/>
            </a:pPr>
            <a:r>
              <a:rPr lang="en-GB" altLang="zh-CN"/>
              <a:t>                </a:t>
            </a:r>
          </a:p>
          <a:p>
            <a:pPr>
              <a:lnSpc>
                <a:spcPct val="90000"/>
              </a:lnSpc>
              <a:buFont typeface="Wingdings" panose="05000000000000000000" pitchFamily="2" charset="2"/>
              <a:buNone/>
            </a:pPr>
            <a:r>
              <a:rPr lang="en-GB" altLang="zh-CN"/>
              <a:t>      public static void main(String args[</a:t>
            </a:r>
            <a:r>
              <a:rPr lang="en-GB" altLang="zh-CN" sz="2000"/>
              <a:t> </a:t>
            </a:r>
            <a:r>
              <a:rPr lang="en-GB" altLang="zh-CN"/>
              <a:t>]){</a:t>
            </a:r>
          </a:p>
          <a:p>
            <a:pPr>
              <a:lnSpc>
                <a:spcPct val="90000"/>
              </a:lnSpc>
              <a:buFont typeface="Wingdings" panose="05000000000000000000" pitchFamily="2" charset="2"/>
              <a:buNone/>
            </a:pPr>
            <a:r>
              <a:rPr lang="en-GB" altLang="zh-CN"/>
              <a:t>          Sdate S1;</a:t>
            </a:r>
          </a:p>
          <a:p>
            <a:pPr>
              <a:lnSpc>
                <a:spcPct val="90000"/>
              </a:lnSpc>
              <a:buFont typeface="Wingdings" panose="05000000000000000000" pitchFamily="2" charset="2"/>
              <a:buNone/>
            </a:pPr>
            <a:r>
              <a:rPr lang="en-GB" altLang="zh-CN"/>
              <a:t>          S1=new Sdate();</a:t>
            </a:r>
          </a:p>
          <a:p>
            <a:pPr>
              <a:lnSpc>
                <a:spcPct val="90000"/>
              </a:lnSpc>
              <a:buFont typeface="Wingdings" panose="05000000000000000000" pitchFamily="2" charset="2"/>
              <a:buNone/>
            </a:pPr>
            <a:r>
              <a:rPr lang="en-GB" altLang="zh-CN"/>
              <a:t>      }</a:t>
            </a:r>
            <a:r>
              <a:rPr lang="en-US" altLang="zh-CN"/>
              <a:t> </a:t>
            </a:r>
          </a:p>
          <a:p>
            <a:pPr>
              <a:lnSpc>
                <a:spcPct val="90000"/>
              </a:lnSpc>
              <a:buFont typeface="Wingdings" panose="05000000000000000000" pitchFamily="2" charset="2"/>
              <a:buNone/>
            </a:pPr>
            <a:r>
              <a:rPr lang="en-US" altLang="zh-CN"/>
              <a:t>}</a:t>
            </a:r>
          </a:p>
        </p:txBody>
      </p:sp>
      <p:sp>
        <p:nvSpPr>
          <p:cNvPr id="99335" name="Line 7"/>
          <p:cNvSpPr>
            <a:spLocks noChangeShapeType="1"/>
          </p:cNvSpPr>
          <p:nvPr/>
        </p:nvSpPr>
        <p:spPr bwMode="auto">
          <a:xfrm flipV="1">
            <a:off x="3132138" y="2133600"/>
            <a:ext cx="2735262" cy="2376488"/>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9340" name="Group 12"/>
          <p:cNvGrpSpPr>
            <a:grpSpLocks/>
          </p:cNvGrpSpPr>
          <p:nvPr/>
        </p:nvGrpSpPr>
        <p:grpSpPr bwMode="auto">
          <a:xfrm>
            <a:off x="5003800" y="1916113"/>
            <a:ext cx="2374900" cy="503237"/>
            <a:chOff x="3334" y="935"/>
            <a:chExt cx="1496" cy="317"/>
          </a:xfrm>
        </p:grpSpPr>
        <p:sp>
          <p:nvSpPr>
            <p:cNvPr id="99337" name="Rectangle 9"/>
            <p:cNvSpPr>
              <a:spLocks noChangeArrowheads="1"/>
            </p:cNvSpPr>
            <p:nvPr/>
          </p:nvSpPr>
          <p:spPr bwMode="auto">
            <a:xfrm>
              <a:off x="3334" y="935"/>
              <a:ext cx="1496" cy="317"/>
            </a:xfrm>
            <a:prstGeom prst="rect">
              <a:avLst/>
            </a:prstGeom>
            <a:gradFill rotWithShape="1">
              <a:gsLst>
                <a:gs pos="0">
                  <a:srgbClr val="FFCC00"/>
                </a:gs>
                <a:gs pos="100000">
                  <a:schemeClr val="bg1"/>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a:latin typeface="Courier New" panose="02070309020205020404" pitchFamily="49" charset="0"/>
                <a:ea typeface="黑体" panose="02010609060101010101" pitchFamily="49" charset="-122"/>
              </a:endParaRPr>
            </a:p>
          </p:txBody>
        </p:sp>
        <p:sp>
          <p:nvSpPr>
            <p:cNvPr id="99339" name="Text Box 11"/>
            <p:cNvSpPr txBox="1">
              <a:spLocks noChangeArrowheads="1"/>
            </p:cNvSpPr>
            <p:nvPr/>
          </p:nvSpPr>
          <p:spPr bwMode="auto">
            <a:xfrm>
              <a:off x="3427" y="935"/>
              <a:ext cx="1313"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en-US">
                  <a:latin typeface="Courier New" panose="02070309020205020404" pitchFamily="49" charset="0"/>
                  <a:ea typeface="黑体" panose="02010609060101010101" pitchFamily="49" charset="-122"/>
                </a:rPr>
                <a:t>隐式构造方法</a:t>
              </a:r>
            </a:p>
          </p:txBody>
        </p:sp>
      </p:grpSp>
      <p:sp>
        <p:nvSpPr>
          <p:cNvPr id="99341" name="Rectangle 13"/>
          <p:cNvSpPr>
            <a:spLocks noChangeArrowheads="1"/>
          </p:cNvSpPr>
          <p:nvPr/>
        </p:nvSpPr>
        <p:spPr bwMode="auto">
          <a:xfrm>
            <a:off x="1692275" y="4508500"/>
            <a:ext cx="2879725" cy="427038"/>
          </a:xfrm>
          <a:prstGeom prst="rect">
            <a:avLst/>
          </a:prstGeom>
          <a:noFill/>
          <a:ln w="1905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3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3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33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933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933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33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933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933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9331">
                                            <p:txEl>
                                              <p:pRg st="9" end="9"/>
                                            </p:txEl>
                                          </p:spTgt>
                                        </p:tgtEl>
                                        <p:attrNameLst>
                                          <p:attrName>style.visibility</p:attrName>
                                        </p:attrNameLst>
                                      </p:cBhvr>
                                      <p:to>
                                        <p:strVal val="visible"/>
                                      </p:to>
                                    </p:set>
                                  </p:childTnLst>
                                </p:cTn>
                              </p:par>
                              <p:par>
                                <p:cTn id="25" presetID="16" presetClass="entr" presetSubtype="26" fill="hold" grpId="0" nodeType="withEffect">
                                  <p:stCondLst>
                                    <p:cond delay="0"/>
                                  </p:stCondLst>
                                  <p:childTnLst>
                                    <p:set>
                                      <p:cBhvr>
                                        <p:cTn id="26" dur="1" fill="hold">
                                          <p:stCondLst>
                                            <p:cond delay="0"/>
                                          </p:stCondLst>
                                        </p:cTn>
                                        <p:tgtEl>
                                          <p:spTgt spid="99341"/>
                                        </p:tgtEl>
                                        <p:attrNameLst>
                                          <p:attrName>style.visibility</p:attrName>
                                        </p:attrNameLst>
                                      </p:cBhvr>
                                      <p:to>
                                        <p:strVal val="visible"/>
                                      </p:to>
                                    </p:set>
                                    <p:animEffect transition="in" filter="barn(inHorizontal)">
                                      <p:cBhvr>
                                        <p:cTn id="27" dur="500"/>
                                        <p:tgtEl>
                                          <p:spTgt spid="9934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99335"/>
                                        </p:tgtEl>
                                        <p:attrNameLst>
                                          <p:attrName>style.visibility</p:attrName>
                                        </p:attrNameLst>
                                      </p:cBhvr>
                                      <p:to>
                                        <p:strVal val="visible"/>
                                      </p:to>
                                    </p:set>
                                    <p:animEffect transition="in" filter="wipe(up)">
                                      <p:cBhvr>
                                        <p:cTn id="32" dur="500"/>
                                        <p:tgtEl>
                                          <p:spTgt spid="9933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1" presetClass="entr" presetSubtype="0" fill="hold" nodeType="clickEffect">
                                  <p:stCondLst>
                                    <p:cond delay="0"/>
                                  </p:stCondLst>
                                  <p:childTnLst>
                                    <p:set>
                                      <p:cBhvr>
                                        <p:cTn id="36" dur="1" fill="hold">
                                          <p:stCondLst>
                                            <p:cond delay="0"/>
                                          </p:stCondLst>
                                        </p:cTn>
                                        <p:tgtEl>
                                          <p:spTgt spid="99340"/>
                                        </p:tgtEl>
                                        <p:attrNameLst>
                                          <p:attrName>style.visibility</p:attrName>
                                        </p:attrNameLst>
                                      </p:cBhvr>
                                      <p:to>
                                        <p:strVal val="visible"/>
                                      </p:to>
                                    </p:set>
                                    <p:animEffect transition="in" filter="fade">
                                      <p:cBhvr>
                                        <p:cTn id="37" dur="770" decel="100000"/>
                                        <p:tgtEl>
                                          <p:spTgt spid="99340"/>
                                        </p:tgtEl>
                                      </p:cBhvr>
                                    </p:animEffect>
                                    <p:animScale>
                                      <p:cBhvr>
                                        <p:cTn id="38" dur="770" decel="100000"/>
                                        <p:tgtEl>
                                          <p:spTgt spid="99340"/>
                                        </p:tgtEl>
                                      </p:cBhvr>
                                      <p:from x="10000" y="10000"/>
                                      <p:to x="200000" y="450000"/>
                                    </p:animScale>
                                    <p:animScale>
                                      <p:cBhvr>
                                        <p:cTn id="39" dur="1230" accel="100000" fill="hold">
                                          <p:stCondLst>
                                            <p:cond delay="770"/>
                                          </p:stCondLst>
                                        </p:cTn>
                                        <p:tgtEl>
                                          <p:spTgt spid="99340"/>
                                        </p:tgtEl>
                                      </p:cBhvr>
                                      <p:from x="200000" y="450000"/>
                                      <p:to x="100000" y="100000"/>
                                    </p:animScale>
                                    <p:set>
                                      <p:cBhvr>
                                        <p:cTn id="40" dur="770" fill="hold"/>
                                        <p:tgtEl>
                                          <p:spTgt spid="99340"/>
                                        </p:tgtEl>
                                        <p:attrNameLst>
                                          <p:attrName>ppt_x</p:attrName>
                                        </p:attrNameLst>
                                      </p:cBhvr>
                                      <p:to>
                                        <p:strVal val="(0.5)"/>
                                      </p:to>
                                    </p:set>
                                    <p:anim from="(0.5)" to="(#ppt_x)" calcmode="lin" valueType="num">
                                      <p:cBhvr>
                                        <p:cTn id="41" dur="1230" accel="100000" fill="hold">
                                          <p:stCondLst>
                                            <p:cond delay="770"/>
                                          </p:stCondLst>
                                        </p:cTn>
                                        <p:tgtEl>
                                          <p:spTgt spid="99340"/>
                                        </p:tgtEl>
                                        <p:attrNameLst>
                                          <p:attrName>ppt_x</p:attrName>
                                        </p:attrNameLst>
                                      </p:cBhvr>
                                    </p:anim>
                                    <p:set>
                                      <p:cBhvr>
                                        <p:cTn id="42" dur="770" fill="hold"/>
                                        <p:tgtEl>
                                          <p:spTgt spid="99340"/>
                                        </p:tgtEl>
                                        <p:attrNameLst>
                                          <p:attrName>ppt_y</p:attrName>
                                        </p:attrNameLst>
                                      </p:cBhvr>
                                      <p:to>
                                        <p:strVal val="(#ppt_y+0.4)"/>
                                      </p:to>
                                    </p:set>
                                    <p:anim from="(#ppt_y+0.4)" to="(#ppt_y)" calcmode="lin" valueType="num">
                                      <p:cBhvr>
                                        <p:cTn id="43" dur="1230" accel="100000" fill="hold">
                                          <p:stCondLst>
                                            <p:cond delay="770"/>
                                          </p:stCondLst>
                                        </p:cTn>
                                        <p:tgtEl>
                                          <p:spTgt spid="99340"/>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uiExpand="1" build="p"/>
      <p:bldP spid="99335" grpId="0" animBg="1"/>
      <p:bldP spid="99341"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灯片编号占位符 3"/>
          <p:cNvSpPr>
            <a:spLocks noGrp="1"/>
          </p:cNvSpPr>
          <p:nvPr>
            <p:ph type="sldNum" sz="quarter" idx="10"/>
          </p:nvPr>
        </p:nvSpPr>
        <p:spPr/>
        <p:txBody>
          <a:bodyPr/>
          <a:lstStyle/>
          <a:p>
            <a:fld id="{AB4DDC81-CD80-4E5A-936F-F6CF17EFDCD0}" type="slidenum">
              <a:rPr lang="en-US" altLang="zh-CN"/>
              <a:pPr/>
              <a:t>31</a:t>
            </a:fld>
            <a:endParaRPr lang="en-US" altLang="zh-CN"/>
          </a:p>
        </p:txBody>
      </p:sp>
      <p:sp>
        <p:nvSpPr>
          <p:cNvPr id="112642" name="Rectangle 2"/>
          <p:cNvSpPr>
            <a:spLocks noGrp="1" noChangeArrowheads="1"/>
          </p:cNvSpPr>
          <p:nvPr>
            <p:ph type="title"/>
          </p:nvPr>
        </p:nvSpPr>
        <p:spPr>
          <a:xfrm>
            <a:off x="806450" y="188913"/>
            <a:ext cx="8229600" cy="79216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zh-CN" altLang="en-US">
                <a:cs typeface="Times New Roman" panose="02020603050405020304" pitchFamily="18" charset="0"/>
              </a:rPr>
              <a:t>示例的构造方法</a:t>
            </a:r>
          </a:p>
        </p:txBody>
      </p:sp>
      <p:sp>
        <p:nvSpPr>
          <p:cNvPr id="112645" name="Rectangle 5"/>
          <p:cNvSpPr>
            <a:spLocks noGrp="1" noChangeArrowheads="1"/>
          </p:cNvSpPr>
          <p:nvPr>
            <p:ph type="body" idx="1"/>
          </p:nvPr>
        </p:nvSpPr>
        <p:spPr>
          <a:xfrm>
            <a:off x="1258888" y="6129338"/>
            <a:ext cx="6478587" cy="468312"/>
          </a:xfrm>
          <a:gradFill rotWithShape="1">
            <a:gsLst>
              <a:gs pos="0">
                <a:srgbClr val="7FCDA6"/>
              </a:gs>
              <a:gs pos="100000">
                <a:srgbClr val="FFFFFF"/>
              </a:gs>
            </a:gsLst>
            <a:lin ang="5400000" scaled="1"/>
          </a:gradFill>
          <a:ln w="31750" cap="flat" cmpd="thinThick" algn="ctr">
            <a:solidFill>
              <a:srgbClr val="5C208E"/>
            </a:solidFill>
            <a:miter lim="800000"/>
            <a:headEnd/>
            <a:tailEnd/>
          </a:ln>
          <a:effectLst>
            <a:outerShdw dist="63500" dir="2212194" algn="ctr" rotWithShape="0">
              <a:schemeClr val="bg2">
                <a:alpha val="50000"/>
              </a:schemeClr>
            </a:outerShdw>
          </a:effectLst>
        </p:spPr>
        <p:txBody>
          <a:bodyPr anchor="ctr"/>
          <a:lstStyle/>
          <a:p>
            <a:pPr marL="0" indent="0" algn="ctr">
              <a:spcBef>
                <a:spcPct val="50000"/>
              </a:spcBef>
              <a:buClrTx/>
              <a:buFontTx/>
              <a:buNone/>
            </a:pPr>
            <a:r>
              <a:rPr lang="zh-CN" altLang="en-US" sz="2400"/>
              <a:t>演示：示例 </a:t>
            </a:r>
            <a:r>
              <a:rPr lang="en-US" altLang="zh-CN" sz="2400"/>
              <a:t>1</a:t>
            </a:r>
          </a:p>
        </p:txBody>
      </p:sp>
      <p:sp>
        <p:nvSpPr>
          <p:cNvPr id="112647" name="Rectangle 7"/>
          <p:cNvSpPr>
            <a:spLocks noChangeArrowheads="1"/>
          </p:cNvSpPr>
          <p:nvPr/>
        </p:nvSpPr>
        <p:spPr bwMode="auto">
          <a:xfrm>
            <a:off x="660400" y="1122363"/>
            <a:ext cx="8088313" cy="2368550"/>
          </a:xfrm>
          <a:prstGeom prst="rect">
            <a:avLst/>
          </a:prstGeom>
          <a:gradFill rotWithShape="1">
            <a:gsLst>
              <a:gs pos="0">
                <a:srgbClr val="FFFFCC"/>
              </a:gs>
              <a:gs pos="100000">
                <a:srgbClr val="FFFFFF"/>
              </a:gs>
            </a:gsLst>
            <a:lin ang="5400000" scaled="1"/>
          </a:gra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a:spcBef>
                <a:spcPct val="0"/>
              </a:spcBef>
              <a:tabLst>
                <a:tab pos="895350" algn="l"/>
              </a:tabLst>
              <a:defRPr>
                <a:solidFill>
                  <a:schemeClr val="tx1"/>
                </a:solidFill>
                <a:latin typeface="Arial" panose="020B0604020202020204" pitchFamily="34" charset="0"/>
                <a:ea typeface="宋体" panose="02010600030101010101" pitchFamily="2" charset="-122"/>
              </a:defRPr>
            </a:lvl1pPr>
            <a:lvl2pPr algn="l">
              <a:spcBef>
                <a:spcPct val="0"/>
              </a:spcBef>
              <a:tabLst>
                <a:tab pos="895350" algn="l"/>
              </a:tabLst>
              <a:defRPr>
                <a:solidFill>
                  <a:schemeClr val="tx1"/>
                </a:solidFill>
                <a:latin typeface="Arial" panose="020B0604020202020204" pitchFamily="34" charset="0"/>
                <a:ea typeface="宋体" panose="02010600030101010101" pitchFamily="2" charset="-122"/>
              </a:defRPr>
            </a:lvl2pPr>
            <a:lvl3pPr algn="l">
              <a:spcBef>
                <a:spcPct val="0"/>
              </a:spcBef>
              <a:tabLst>
                <a:tab pos="895350" algn="l"/>
              </a:tabLst>
              <a:defRPr>
                <a:solidFill>
                  <a:schemeClr val="tx1"/>
                </a:solidFill>
                <a:latin typeface="Arial" panose="020B0604020202020204" pitchFamily="34" charset="0"/>
                <a:ea typeface="宋体" panose="02010600030101010101" pitchFamily="2" charset="-122"/>
              </a:defRPr>
            </a:lvl3pPr>
            <a:lvl4pPr algn="l">
              <a:spcBef>
                <a:spcPct val="0"/>
              </a:spcBef>
              <a:tabLst>
                <a:tab pos="895350" algn="l"/>
              </a:tabLst>
              <a:defRPr>
                <a:solidFill>
                  <a:schemeClr val="tx1"/>
                </a:solidFill>
                <a:latin typeface="Arial" panose="020B0604020202020204" pitchFamily="34" charset="0"/>
                <a:ea typeface="宋体" panose="02010600030101010101" pitchFamily="2" charset="-122"/>
              </a:defRPr>
            </a:lvl4pPr>
            <a:lvl5pPr algn="l">
              <a:spcBef>
                <a:spcPct val="0"/>
              </a:spcBef>
              <a:tabLst>
                <a:tab pos="89535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89535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89535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89535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895350" algn="l"/>
              </a:tabLs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a:ea typeface="黑体" panose="02010609060101010101" pitchFamily="49" charset="-122"/>
              </a:rPr>
              <a:t>public static void main(String[] args) {</a:t>
            </a:r>
          </a:p>
          <a:p>
            <a:pPr>
              <a:spcBef>
                <a:spcPct val="20000"/>
              </a:spcBef>
            </a:pPr>
            <a:r>
              <a:rPr lang="en-US" altLang="zh-CN">
                <a:ea typeface="黑体" panose="02010609060101010101" pitchFamily="49" charset="-122"/>
              </a:rPr>
              <a:t>   Book objBook = new Book("CoreJava", 			                "Albert", 45, true);</a:t>
            </a:r>
          </a:p>
          <a:p>
            <a:pPr>
              <a:spcBef>
                <a:spcPct val="20000"/>
              </a:spcBef>
            </a:pPr>
            <a:r>
              <a:rPr lang="en-US" altLang="zh-CN">
                <a:ea typeface="黑体" panose="02010609060101010101" pitchFamily="49" charset="-122"/>
              </a:rPr>
              <a:t>   User objUser = new User();</a:t>
            </a:r>
          </a:p>
          <a:p>
            <a:pPr>
              <a:spcBef>
                <a:spcPct val="20000"/>
              </a:spcBef>
            </a:pPr>
            <a:r>
              <a:rPr lang="en-US" altLang="zh-CN">
                <a:ea typeface="黑体" panose="02010609060101010101" pitchFamily="49" charset="-122"/>
              </a:rPr>
              <a:t>   objUser.getBookStatus(objBook);</a:t>
            </a:r>
          </a:p>
          <a:p>
            <a:pPr>
              <a:spcBef>
                <a:spcPct val="20000"/>
              </a:spcBef>
            </a:pPr>
            <a:r>
              <a:rPr lang="en-US" altLang="zh-CN">
                <a:ea typeface="黑体" panose="02010609060101010101" pitchFamily="49" charset="-122"/>
              </a:rPr>
              <a:t>}</a:t>
            </a:r>
          </a:p>
        </p:txBody>
      </p:sp>
      <p:sp>
        <p:nvSpPr>
          <p:cNvPr id="112648" name="Rectangle 8"/>
          <p:cNvSpPr>
            <a:spLocks noChangeArrowheads="1"/>
          </p:cNvSpPr>
          <p:nvPr/>
        </p:nvSpPr>
        <p:spPr bwMode="auto">
          <a:xfrm>
            <a:off x="731838" y="1555750"/>
            <a:ext cx="6119812" cy="719138"/>
          </a:xfrm>
          <a:prstGeom prst="rect">
            <a:avLst/>
          </a:prstGeom>
          <a:noFill/>
          <a:ln w="19050" algn="ctr">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en-US" altLang="zh-CN" b="1">
              <a:latin typeface="Courier New" panose="02070309020205020404" pitchFamily="49" charset="0"/>
              <a:ea typeface="黑体" panose="02010609060101010101" pitchFamily="49" charset="-122"/>
            </a:endParaRPr>
          </a:p>
        </p:txBody>
      </p:sp>
      <p:sp>
        <p:nvSpPr>
          <p:cNvPr id="112651" name="Rectangle 11"/>
          <p:cNvSpPr>
            <a:spLocks noChangeArrowheads="1"/>
          </p:cNvSpPr>
          <p:nvPr/>
        </p:nvSpPr>
        <p:spPr bwMode="auto">
          <a:xfrm>
            <a:off x="876300" y="3173413"/>
            <a:ext cx="7848600" cy="2843212"/>
          </a:xfrm>
          <a:prstGeom prst="rect">
            <a:avLst/>
          </a:prstGeom>
          <a:gradFill rotWithShape="1">
            <a:gsLst>
              <a:gs pos="0">
                <a:srgbClr val="FFFFCC"/>
              </a:gs>
              <a:gs pos="100000">
                <a:srgbClr val="FFFFFF"/>
              </a:gs>
            </a:gsLst>
            <a:lin ang="5400000" scaled="1"/>
          </a:gradFill>
          <a:ln w="12700" algn="ctr">
            <a:solidFill>
              <a:srgbClr val="8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a:spcBef>
                <a:spcPct val="0"/>
              </a:spcBef>
              <a:tabLst>
                <a:tab pos="895350" algn="l"/>
              </a:tabLst>
              <a:defRPr>
                <a:solidFill>
                  <a:schemeClr val="tx1"/>
                </a:solidFill>
                <a:latin typeface="Arial" panose="020B0604020202020204" pitchFamily="34" charset="0"/>
                <a:ea typeface="宋体" panose="02010600030101010101" pitchFamily="2" charset="-122"/>
              </a:defRPr>
            </a:lvl1pPr>
            <a:lvl2pPr algn="l">
              <a:spcBef>
                <a:spcPct val="0"/>
              </a:spcBef>
              <a:tabLst>
                <a:tab pos="895350" algn="l"/>
              </a:tabLst>
              <a:defRPr>
                <a:solidFill>
                  <a:schemeClr val="tx1"/>
                </a:solidFill>
                <a:latin typeface="Arial" panose="020B0604020202020204" pitchFamily="34" charset="0"/>
                <a:ea typeface="宋体" panose="02010600030101010101" pitchFamily="2" charset="-122"/>
              </a:defRPr>
            </a:lvl2pPr>
            <a:lvl3pPr algn="l">
              <a:spcBef>
                <a:spcPct val="0"/>
              </a:spcBef>
              <a:tabLst>
                <a:tab pos="895350" algn="l"/>
              </a:tabLst>
              <a:defRPr>
                <a:solidFill>
                  <a:schemeClr val="tx1"/>
                </a:solidFill>
                <a:latin typeface="Arial" panose="020B0604020202020204" pitchFamily="34" charset="0"/>
                <a:ea typeface="宋体" panose="02010600030101010101" pitchFamily="2" charset="-122"/>
              </a:defRPr>
            </a:lvl3pPr>
            <a:lvl4pPr algn="l">
              <a:spcBef>
                <a:spcPct val="0"/>
              </a:spcBef>
              <a:tabLst>
                <a:tab pos="895350" algn="l"/>
              </a:tabLst>
              <a:defRPr>
                <a:solidFill>
                  <a:schemeClr val="tx1"/>
                </a:solidFill>
                <a:latin typeface="Arial" panose="020B0604020202020204" pitchFamily="34" charset="0"/>
                <a:ea typeface="宋体" panose="02010600030101010101" pitchFamily="2" charset="-122"/>
              </a:defRPr>
            </a:lvl4pPr>
            <a:lvl5pPr algn="l">
              <a:spcBef>
                <a:spcPct val="0"/>
              </a:spcBef>
              <a:tabLst>
                <a:tab pos="89535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89535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89535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89535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895350" algn="l"/>
              </a:tabLs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a:ea typeface="黑体" panose="02010609060101010101" pitchFamily="49" charset="-122"/>
              </a:rPr>
              <a:t> Book(String book, String author, int pages,         </a:t>
            </a:r>
          </a:p>
          <a:p>
            <a:pPr>
              <a:spcBef>
                <a:spcPct val="20000"/>
              </a:spcBef>
            </a:pPr>
            <a:r>
              <a:rPr lang="en-US" altLang="zh-CN">
                <a:ea typeface="黑体" panose="02010609060101010101" pitchFamily="49" charset="-122"/>
              </a:rPr>
              <a:t>          boolean status) {</a:t>
            </a:r>
          </a:p>
          <a:p>
            <a:pPr>
              <a:spcBef>
                <a:spcPct val="20000"/>
              </a:spcBef>
            </a:pPr>
            <a:r>
              <a:rPr lang="en-US" altLang="zh-CN">
                <a:ea typeface="黑体" panose="02010609060101010101" pitchFamily="49" charset="-122"/>
              </a:rPr>
              <a:t>     bookName = book;</a:t>
            </a:r>
          </a:p>
          <a:p>
            <a:pPr>
              <a:spcBef>
                <a:spcPct val="20000"/>
              </a:spcBef>
            </a:pPr>
            <a:r>
              <a:rPr lang="en-US" altLang="zh-CN">
                <a:ea typeface="黑体" panose="02010609060101010101" pitchFamily="49" charset="-122"/>
              </a:rPr>
              <a:t>     authorName = author;</a:t>
            </a:r>
          </a:p>
          <a:p>
            <a:pPr>
              <a:spcBef>
                <a:spcPct val="20000"/>
              </a:spcBef>
            </a:pPr>
            <a:r>
              <a:rPr lang="en-US" altLang="zh-CN">
                <a:ea typeface="黑体" panose="02010609060101010101" pitchFamily="49" charset="-122"/>
              </a:rPr>
              <a:t>     nopages = pages;</a:t>
            </a:r>
          </a:p>
          <a:p>
            <a:pPr>
              <a:spcBef>
                <a:spcPct val="20000"/>
              </a:spcBef>
            </a:pPr>
            <a:r>
              <a:rPr lang="en-US" altLang="zh-CN">
                <a:ea typeface="黑体" panose="02010609060101010101" pitchFamily="49" charset="-122"/>
              </a:rPr>
              <a:t>     available = status;</a:t>
            </a:r>
          </a:p>
          <a:p>
            <a:pPr>
              <a:spcBef>
                <a:spcPct val="20000"/>
              </a:spcBef>
            </a:pPr>
            <a:r>
              <a:rPr lang="en-US" altLang="zh-CN">
                <a:ea typeface="黑体" panose="02010609060101010101" pitchFamily="49" charset="-122"/>
              </a:rPr>
              <a:t> }</a:t>
            </a:r>
          </a:p>
        </p:txBody>
      </p:sp>
      <p:sp>
        <p:nvSpPr>
          <p:cNvPr id="112664" name="Rectangle 24"/>
          <p:cNvSpPr>
            <a:spLocks noChangeArrowheads="1"/>
          </p:cNvSpPr>
          <p:nvPr/>
        </p:nvSpPr>
        <p:spPr bwMode="auto">
          <a:xfrm>
            <a:off x="2171700" y="3138488"/>
            <a:ext cx="5616575" cy="1236662"/>
          </a:xfrm>
          <a:prstGeom prst="rect">
            <a:avLst/>
          </a:prstGeom>
          <a:gradFill rotWithShape="1">
            <a:gsLst>
              <a:gs pos="0">
                <a:srgbClr val="FFFFCC"/>
              </a:gs>
              <a:gs pos="100000">
                <a:srgbClr val="FFFFFF"/>
              </a:gs>
            </a:gsLst>
            <a:lin ang="5400000" scaled="1"/>
          </a:gradFill>
          <a:ln w="12700"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a:spcBef>
                <a:spcPct val="0"/>
              </a:spcBef>
              <a:tabLst>
                <a:tab pos="895350" algn="l"/>
              </a:tabLst>
              <a:defRPr>
                <a:solidFill>
                  <a:schemeClr val="tx1"/>
                </a:solidFill>
                <a:latin typeface="Arial" panose="020B0604020202020204" pitchFamily="34" charset="0"/>
                <a:ea typeface="宋体" panose="02010600030101010101" pitchFamily="2" charset="-122"/>
              </a:defRPr>
            </a:lvl1pPr>
            <a:lvl2pPr algn="l">
              <a:spcBef>
                <a:spcPct val="0"/>
              </a:spcBef>
              <a:tabLst>
                <a:tab pos="895350" algn="l"/>
              </a:tabLst>
              <a:defRPr>
                <a:solidFill>
                  <a:schemeClr val="tx1"/>
                </a:solidFill>
                <a:latin typeface="Arial" panose="020B0604020202020204" pitchFamily="34" charset="0"/>
                <a:ea typeface="宋体" panose="02010600030101010101" pitchFamily="2" charset="-122"/>
              </a:defRPr>
            </a:lvl2pPr>
            <a:lvl3pPr algn="l">
              <a:spcBef>
                <a:spcPct val="0"/>
              </a:spcBef>
              <a:tabLst>
                <a:tab pos="895350" algn="l"/>
              </a:tabLst>
              <a:defRPr>
                <a:solidFill>
                  <a:schemeClr val="tx1"/>
                </a:solidFill>
                <a:latin typeface="Arial" panose="020B0604020202020204" pitchFamily="34" charset="0"/>
                <a:ea typeface="宋体" panose="02010600030101010101" pitchFamily="2" charset="-122"/>
              </a:defRPr>
            </a:lvl3pPr>
            <a:lvl4pPr algn="l">
              <a:spcBef>
                <a:spcPct val="0"/>
              </a:spcBef>
              <a:tabLst>
                <a:tab pos="895350" algn="l"/>
              </a:tabLst>
              <a:defRPr>
                <a:solidFill>
                  <a:schemeClr val="tx1"/>
                </a:solidFill>
                <a:latin typeface="Arial" panose="020B0604020202020204" pitchFamily="34" charset="0"/>
                <a:ea typeface="宋体" panose="02010600030101010101" pitchFamily="2" charset="-122"/>
              </a:defRPr>
            </a:lvl4pPr>
            <a:lvl5pPr algn="l">
              <a:spcBef>
                <a:spcPct val="0"/>
              </a:spcBef>
              <a:tabLst>
                <a:tab pos="89535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89535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89535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89535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895350" algn="l"/>
              </a:tabLs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a:ea typeface="黑体" panose="02010609060101010101" pitchFamily="49" charset="-122"/>
              </a:rPr>
              <a:t>void getBookStatus(Book objBook) {</a:t>
            </a:r>
          </a:p>
          <a:p>
            <a:pPr>
              <a:spcBef>
                <a:spcPct val="20000"/>
              </a:spcBef>
            </a:pPr>
            <a:r>
              <a:rPr lang="en-US" altLang="zh-CN">
                <a:ea typeface="黑体" panose="02010609060101010101" pitchFamily="49" charset="-122"/>
              </a:rPr>
              <a:t>        objBook.isAvailable();</a:t>
            </a:r>
          </a:p>
          <a:p>
            <a:pPr>
              <a:spcBef>
                <a:spcPct val="20000"/>
              </a:spcBef>
            </a:pPr>
            <a:r>
              <a:rPr lang="en-US" altLang="zh-CN">
                <a:ea typeface="黑体" panose="02010609060101010101" pitchFamily="49" charset="-122"/>
              </a:rPr>
              <a:t> }</a:t>
            </a:r>
          </a:p>
        </p:txBody>
      </p:sp>
      <p:sp>
        <p:nvSpPr>
          <p:cNvPr id="112678" name="Rectangle 38"/>
          <p:cNvSpPr>
            <a:spLocks noChangeArrowheads="1"/>
          </p:cNvSpPr>
          <p:nvPr/>
        </p:nvSpPr>
        <p:spPr bwMode="auto">
          <a:xfrm>
            <a:off x="804863" y="2706688"/>
            <a:ext cx="6983412" cy="360362"/>
          </a:xfrm>
          <a:prstGeom prst="rect">
            <a:avLst/>
          </a:prstGeom>
          <a:noFill/>
          <a:ln w="19050" algn="ctr">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en-US" altLang="zh-CN" b="1">
              <a:latin typeface="Courier New" panose="02070309020205020404" pitchFamily="49"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45">
                                            <p:bg/>
                                          </p:spTgt>
                                        </p:tgtEl>
                                        <p:attrNameLst>
                                          <p:attrName>style.visibility</p:attrName>
                                        </p:attrNameLst>
                                      </p:cBhvr>
                                      <p:to>
                                        <p:strVal val="visible"/>
                                      </p:to>
                                    </p:set>
                                    <p:anim calcmode="lin" valueType="num">
                                      <p:cBhvr additive="base">
                                        <p:cTn id="7" dur="500" fill="hold"/>
                                        <p:tgtEl>
                                          <p:spTgt spid="112645">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645">
                                            <p:bg/>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2645">
                                            <p:txEl>
                                              <p:pRg st="0" end="0"/>
                                            </p:txEl>
                                          </p:spTgt>
                                        </p:tgtEl>
                                        <p:attrNameLst>
                                          <p:attrName>style.visibility</p:attrName>
                                        </p:attrNameLst>
                                      </p:cBhvr>
                                      <p:to>
                                        <p:strVal val="visible"/>
                                      </p:to>
                                    </p:set>
                                    <p:anim calcmode="lin" valueType="num">
                                      <p:cBhvr additive="base">
                                        <p:cTn id="12" dur="500" fill="hold"/>
                                        <p:tgtEl>
                                          <p:spTgt spid="11264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12645">
                                            <p:txEl>
                                              <p:pRg st="0" end="0"/>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53" presetClass="entr" presetSubtype="0" fill="hold" grpId="0" nodeType="afterEffect">
                                  <p:stCondLst>
                                    <p:cond delay="0"/>
                                  </p:stCondLst>
                                  <p:childTnLst>
                                    <p:set>
                                      <p:cBhvr>
                                        <p:cTn id="16" dur="1" fill="hold">
                                          <p:stCondLst>
                                            <p:cond delay="0"/>
                                          </p:stCondLst>
                                        </p:cTn>
                                        <p:tgtEl>
                                          <p:spTgt spid="112647"/>
                                        </p:tgtEl>
                                        <p:attrNameLst>
                                          <p:attrName>style.visibility</p:attrName>
                                        </p:attrNameLst>
                                      </p:cBhvr>
                                      <p:to>
                                        <p:strVal val="visible"/>
                                      </p:to>
                                    </p:set>
                                    <p:anim calcmode="lin" valueType="num">
                                      <p:cBhvr>
                                        <p:cTn id="17" dur="500" fill="hold"/>
                                        <p:tgtEl>
                                          <p:spTgt spid="112647"/>
                                        </p:tgtEl>
                                        <p:attrNameLst>
                                          <p:attrName>ppt_w</p:attrName>
                                        </p:attrNameLst>
                                      </p:cBhvr>
                                      <p:tavLst>
                                        <p:tav tm="0">
                                          <p:val>
                                            <p:fltVal val="0"/>
                                          </p:val>
                                        </p:tav>
                                        <p:tav tm="100000">
                                          <p:val>
                                            <p:strVal val="#ppt_w"/>
                                          </p:val>
                                        </p:tav>
                                      </p:tavLst>
                                    </p:anim>
                                    <p:anim calcmode="lin" valueType="num">
                                      <p:cBhvr>
                                        <p:cTn id="18" dur="500" fill="hold"/>
                                        <p:tgtEl>
                                          <p:spTgt spid="112647"/>
                                        </p:tgtEl>
                                        <p:attrNameLst>
                                          <p:attrName>ppt_h</p:attrName>
                                        </p:attrNameLst>
                                      </p:cBhvr>
                                      <p:tavLst>
                                        <p:tav tm="0">
                                          <p:val>
                                            <p:fltVal val="0"/>
                                          </p:val>
                                        </p:tav>
                                        <p:tav tm="100000">
                                          <p:val>
                                            <p:strVal val="#ppt_h"/>
                                          </p:val>
                                        </p:tav>
                                      </p:tavLst>
                                    </p:anim>
                                    <p:animEffect transition="in" filter="fade">
                                      <p:cBhvr>
                                        <p:cTn id="19" dur="500"/>
                                        <p:tgtEl>
                                          <p:spTgt spid="112647"/>
                                        </p:tgtEl>
                                      </p:cBhvr>
                                    </p:animEffect>
                                  </p:childTnLst>
                                </p:cTn>
                              </p:par>
                            </p:childTnLst>
                          </p:cTn>
                        </p:par>
                        <p:par>
                          <p:cTn id="20" fill="hold" nodeType="afterGroup">
                            <p:stCondLst>
                              <p:cond delay="1500"/>
                            </p:stCondLst>
                            <p:childTnLst>
                              <p:par>
                                <p:cTn id="21" presetID="22" presetClass="entr" presetSubtype="4" fill="hold" grpId="0" nodeType="afterEffect">
                                  <p:stCondLst>
                                    <p:cond delay="0"/>
                                  </p:stCondLst>
                                  <p:childTnLst>
                                    <p:set>
                                      <p:cBhvr>
                                        <p:cTn id="22" dur="1" fill="hold">
                                          <p:stCondLst>
                                            <p:cond delay="0"/>
                                          </p:stCondLst>
                                        </p:cTn>
                                        <p:tgtEl>
                                          <p:spTgt spid="112648"/>
                                        </p:tgtEl>
                                        <p:attrNameLst>
                                          <p:attrName>style.visibility</p:attrName>
                                        </p:attrNameLst>
                                      </p:cBhvr>
                                      <p:to>
                                        <p:strVal val="visible"/>
                                      </p:to>
                                    </p:set>
                                    <p:animEffect transition="in" filter="wipe(down)">
                                      <p:cBhvr>
                                        <p:cTn id="23" dur="500"/>
                                        <p:tgtEl>
                                          <p:spTgt spid="112648"/>
                                        </p:tgtEl>
                                      </p:cBhvr>
                                    </p:animEffect>
                                  </p:childTnLst>
                                </p:cTn>
                              </p:par>
                            </p:childTnLst>
                          </p:cTn>
                        </p:par>
                        <p:par>
                          <p:cTn id="24" fill="hold" nodeType="afterGroup">
                            <p:stCondLst>
                              <p:cond delay="2000"/>
                            </p:stCondLst>
                            <p:childTnLst>
                              <p:par>
                                <p:cTn id="25" presetID="35" presetClass="emph" presetSubtype="0" fill="hold" grpId="1" nodeType="afterEffect">
                                  <p:stCondLst>
                                    <p:cond delay="0"/>
                                  </p:stCondLst>
                                  <p:childTnLst>
                                    <p:anim calcmode="discrete" valueType="str">
                                      <p:cBhvr>
                                        <p:cTn id="26" dur="2000" fill="hold"/>
                                        <p:tgtEl>
                                          <p:spTgt spid="112648"/>
                                        </p:tgtEl>
                                        <p:attrNameLst>
                                          <p:attrName>style.visibility</p:attrName>
                                        </p:attrNameLst>
                                      </p:cBhvr>
                                      <p:tavLst>
                                        <p:tav tm="0">
                                          <p:val>
                                            <p:strVal val="hidden"/>
                                          </p:val>
                                        </p:tav>
                                        <p:tav tm="50000">
                                          <p:val>
                                            <p:strVal val="visible"/>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0" fill="hold" grpId="0" nodeType="clickEffect">
                                  <p:stCondLst>
                                    <p:cond delay="0"/>
                                  </p:stCondLst>
                                  <p:childTnLst>
                                    <p:set>
                                      <p:cBhvr>
                                        <p:cTn id="30" dur="1" fill="hold">
                                          <p:stCondLst>
                                            <p:cond delay="0"/>
                                          </p:stCondLst>
                                        </p:cTn>
                                        <p:tgtEl>
                                          <p:spTgt spid="112651"/>
                                        </p:tgtEl>
                                        <p:attrNameLst>
                                          <p:attrName>style.visibility</p:attrName>
                                        </p:attrNameLst>
                                      </p:cBhvr>
                                      <p:to>
                                        <p:strVal val="visible"/>
                                      </p:to>
                                    </p:set>
                                    <p:anim calcmode="lin" valueType="num">
                                      <p:cBhvr>
                                        <p:cTn id="31" dur="500" fill="hold"/>
                                        <p:tgtEl>
                                          <p:spTgt spid="112651"/>
                                        </p:tgtEl>
                                        <p:attrNameLst>
                                          <p:attrName>ppt_w</p:attrName>
                                        </p:attrNameLst>
                                      </p:cBhvr>
                                      <p:tavLst>
                                        <p:tav tm="0">
                                          <p:val>
                                            <p:fltVal val="0"/>
                                          </p:val>
                                        </p:tav>
                                        <p:tav tm="100000">
                                          <p:val>
                                            <p:strVal val="#ppt_w"/>
                                          </p:val>
                                        </p:tav>
                                      </p:tavLst>
                                    </p:anim>
                                    <p:anim calcmode="lin" valueType="num">
                                      <p:cBhvr>
                                        <p:cTn id="32" dur="500" fill="hold"/>
                                        <p:tgtEl>
                                          <p:spTgt spid="112651"/>
                                        </p:tgtEl>
                                        <p:attrNameLst>
                                          <p:attrName>ppt_h</p:attrName>
                                        </p:attrNameLst>
                                      </p:cBhvr>
                                      <p:tavLst>
                                        <p:tav tm="0">
                                          <p:val>
                                            <p:fltVal val="0"/>
                                          </p:val>
                                        </p:tav>
                                        <p:tav tm="100000">
                                          <p:val>
                                            <p:strVal val="#ppt_h"/>
                                          </p:val>
                                        </p:tav>
                                      </p:tavLst>
                                    </p:anim>
                                    <p:animEffect transition="in" filter="fade">
                                      <p:cBhvr>
                                        <p:cTn id="33" dur="500"/>
                                        <p:tgtEl>
                                          <p:spTgt spid="11265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mph" presetSubtype="0" grpId="1" nodeType="clickEffect">
                                  <p:stCondLst>
                                    <p:cond delay="0"/>
                                  </p:stCondLst>
                                  <p:childTnLst>
                                    <p:set>
                                      <p:cBhvr rctx="PPT">
                                        <p:cTn id="37" dur="indefinite"/>
                                        <p:tgtEl>
                                          <p:spTgt spid="112651"/>
                                        </p:tgtEl>
                                        <p:attrNameLst>
                                          <p:attrName>style.opacity</p:attrName>
                                        </p:attrNameLst>
                                      </p:cBhvr>
                                      <p:to>
                                        <p:strVal val="0.1"/>
                                      </p:to>
                                    </p:set>
                                    <p:animEffect filter="image" prLst="opacity: 0.1">
                                      <p:cBhvr rctx="IE">
                                        <p:cTn id="38" dur="indefinite"/>
                                        <p:tgtEl>
                                          <p:spTgt spid="112651"/>
                                        </p:tgtEl>
                                      </p:cBhvr>
                                    </p:animEffect>
                                  </p:childTnLst>
                                </p:cTn>
                              </p:par>
                            </p:childTnLst>
                          </p:cTn>
                        </p:par>
                        <p:par>
                          <p:cTn id="39" fill="hold" nodeType="afterGroup">
                            <p:stCondLst>
                              <p:cond delay="0"/>
                            </p:stCondLst>
                            <p:childTnLst>
                              <p:par>
                                <p:cTn id="40" presetID="9" presetClass="emph" presetSubtype="0" grpId="3" nodeType="afterEffect">
                                  <p:stCondLst>
                                    <p:cond delay="0"/>
                                  </p:stCondLst>
                                  <p:childTnLst>
                                    <p:set>
                                      <p:cBhvr rctx="PPT">
                                        <p:cTn id="41" dur="indefinite"/>
                                        <p:tgtEl>
                                          <p:spTgt spid="112648"/>
                                        </p:tgtEl>
                                        <p:attrNameLst>
                                          <p:attrName>style.opacity</p:attrName>
                                        </p:attrNameLst>
                                      </p:cBhvr>
                                      <p:to>
                                        <p:strVal val="0.5"/>
                                      </p:to>
                                    </p:set>
                                    <p:animEffect filter="image" prLst="opacity: 0.5">
                                      <p:cBhvr rctx="IE">
                                        <p:cTn id="42" dur="indefinite"/>
                                        <p:tgtEl>
                                          <p:spTgt spid="112648"/>
                                        </p:tgtEl>
                                      </p:cBhvr>
                                    </p:animEffect>
                                  </p:childTnLst>
                                </p:cTn>
                              </p:par>
                            </p:childTnLst>
                          </p:cTn>
                        </p:par>
                        <p:par>
                          <p:cTn id="43" fill="hold" nodeType="afterGroup">
                            <p:stCondLst>
                              <p:cond delay="0"/>
                            </p:stCondLst>
                            <p:childTnLst>
                              <p:par>
                                <p:cTn id="44" presetID="22" presetClass="entr" presetSubtype="4" fill="hold" grpId="0" nodeType="afterEffect">
                                  <p:stCondLst>
                                    <p:cond delay="0"/>
                                  </p:stCondLst>
                                  <p:childTnLst>
                                    <p:set>
                                      <p:cBhvr>
                                        <p:cTn id="45" dur="1" fill="hold">
                                          <p:stCondLst>
                                            <p:cond delay="0"/>
                                          </p:stCondLst>
                                        </p:cTn>
                                        <p:tgtEl>
                                          <p:spTgt spid="112678"/>
                                        </p:tgtEl>
                                        <p:attrNameLst>
                                          <p:attrName>style.visibility</p:attrName>
                                        </p:attrNameLst>
                                      </p:cBhvr>
                                      <p:to>
                                        <p:strVal val="visible"/>
                                      </p:to>
                                    </p:set>
                                    <p:animEffect transition="in" filter="wipe(down)">
                                      <p:cBhvr>
                                        <p:cTn id="46" dur="2000"/>
                                        <p:tgtEl>
                                          <p:spTgt spid="112678"/>
                                        </p:tgtEl>
                                      </p:cBhvr>
                                    </p:animEffect>
                                  </p:childTnLst>
                                </p:cTn>
                              </p:par>
                            </p:childTnLst>
                          </p:cTn>
                        </p:par>
                        <p:par>
                          <p:cTn id="47" fill="hold" nodeType="afterGroup">
                            <p:stCondLst>
                              <p:cond delay="2000"/>
                            </p:stCondLst>
                            <p:childTnLst>
                              <p:par>
                                <p:cTn id="48" presetID="53" presetClass="entr" presetSubtype="0" fill="hold" grpId="0" nodeType="afterEffect">
                                  <p:stCondLst>
                                    <p:cond delay="0"/>
                                  </p:stCondLst>
                                  <p:childTnLst>
                                    <p:set>
                                      <p:cBhvr>
                                        <p:cTn id="49" dur="1" fill="hold">
                                          <p:stCondLst>
                                            <p:cond delay="0"/>
                                          </p:stCondLst>
                                        </p:cTn>
                                        <p:tgtEl>
                                          <p:spTgt spid="112664"/>
                                        </p:tgtEl>
                                        <p:attrNameLst>
                                          <p:attrName>style.visibility</p:attrName>
                                        </p:attrNameLst>
                                      </p:cBhvr>
                                      <p:to>
                                        <p:strVal val="visible"/>
                                      </p:to>
                                    </p:set>
                                    <p:anim calcmode="lin" valueType="num">
                                      <p:cBhvr>
                                        <p:cTn id="50" dur="500" fill="hold"/>
                                        <p:tgtEl>
                                          <p:spTgt spid="112664"/>
                                        </p:tgtEl>
                                        <p:attrNameLst>
                                          <p:attrName>ppt_w</p:attrName>
                                        </p:attrNameLst>
                                      </p:cBhvr>
                                      <p:tavLst>
                                        <p:tav tm="0">
                                          <p:val>
                                            <p:fltVal val="0"/>
                                          </p:val>
                                        </p:tav>
                                        <p:tav tm="100000">
                                          <p:val>
                                            <p:strVal val="#ppt_w"/>
                                          </p:val>
                                        </p:tav>
                                      </p:tavLst>
                                    </p:anim>
                                    <p:anim calcmode="lin" valueType="num">
                                      <p:cBhvr>
                                        <p:cTn id="51" dur="500" fill="hold"/>
                                        <p:tgtEl>
                                          <p:spTgt spid="112664"/>
                                        </p:tgtEl>
                                        <p:attrNameLst>
                                          <p:attrName>ppt_h</p:attrName>
                                        </p:attrNameLst>
                                      </p:cBhvr>
                                      <p:tavLst>
                                        <p:tav tm="0">
                                          <p:val>
                                            <p:fltVal val="0"/>
                                          </p:val>
                                        </p:tav>
                                        <p:tav tm="100000">
                                          <p:val>
                                            <p:strVal val="#ppt_h"/>
                                          </p:val>
                                        </p:tav>
                                      </p:tavLst>
                                    </p:anim>
                                    <p:animEffect transition="in" filter="fade">
                                      <p:cBhvr>
                                        <p:cTn id="52" dur="500"/>
                                        <p:tgtEl>
                                          <p:spTgt spid="11266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mph" presetSubtype="0" grpId="2" nodeType="clickEffect">
                                  <p:stCondLst>
                                    <p:cond delay="0"/>
                                  </p:stCondLst>
                                  <p:childTnLst>
                                    <p:set>
                                      <p:cBhvr rctx="PPT">
                                        <p:cTn id="56" dur="indefinite"/>
                                        <p:tgtEl>
                                          <p:spTgt spid="112648"/>
                                        </p:tgtEl>
                                        <p:attrNameLst>
                                          <p:attrName>style.opacity</p:attrName>
                                        </p:attrNameLst>
                                      </p:cBhvr>
                                      <p:to>
                                        <p:strVal val="0.5"/>
                                      </p:to>
                                    </p:set>
                                    <p:animEffect filter="image" prLst="opacity: 0.5">
                                      <p:cBhvr rctx="IE">
                                        <p:cTn id="57" dur="indefinite"/>
                                        <p:tgtEl>
                                          <p:spTgt spid="112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5" grpId="0" uiExpand="1" build="p" animBg="1"/>
      <p:bldP spid="112647" grpId="0" animBg="1"/>
      <p:bldP spid="112648" grpId="0" animBg="1"/>
      <p:bldP spid="112648" grpId="1" animBg="1"/>
      <p:bldP spid="112648" grpId="2" animBg="1"/>
      <p:bldP spid="112648" grpId="3" animBg="1"/>
      <p:bldP spid="112651" grpId="0" animBg="1"/>
      <p:bldP spid="112651" grpId="1" animBg="1"/>
      <p:bldP spid="112664" grpId="0" animBg="1"/>
      <p:bldP spid="11267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3"/>
          <p:cNvSpPr>
            <a:spLocks noGrp="1"/>
          </p:cNvSpPr>
          <p:nvPr>
            <p:ph type="sldNum" sz="quarter" idx="10"/>
          </p:nvPr>
        </p:nvSpPr>
        <p:spPr/>
        <p:txBody>
          <a:bodyPr/>
          <a:lstStyle/>
          <a:p>
            <a:fld id="{C5562E98-B574-4E8E-A3F8-A878CBC916B9}" type="slidenum">
              <a:rPr lang="en-US" altLang="zh-CN">
                <a:solidFill>
                  <a:srgbClr val="000000"/>
                </a:solidFill>
              </a:rPr>
              <a:pPr/>
              <a:t>32</a:t>
            </a:fld>
            <a:endParaRPr lang="en-US" altLang="zh-CN">
              <a:solidFill>
                <a:srgbClr val="000000"/>
              </a:solidFill>
            </a:endParaRPr>
          </a:p>
        </p:txBody>
      </p:sp>
      <p:sp>
        <p:nvSpPr>
          <p:cNvPr id="71682" name="Rectangle 2"/>
          <p:cNvSpPr>
            <a:spLocks noGrp="1" noChangeArrowheads="1"/>
          </p:cNvSpPr>
          <p:nvPr>
            <p:ph type="title"/>
          </p:nvPr>
        </p:nvSpPr>
        <p:spPr/>
        <p:txBody>
          <a:bodyPr/>
          <a:lstStyle/>
          <a:p>
            <a:r>
              <a:rPr lang="zh-CN" altLang="en-US"/>
              <a:t>访问修饰符 </a:t>
            </a:r>
            <a:r>
              <a:rPr lang="en-US" altLang="zh-CN"/>
              <a:t>3-1</a:t>
            </a:r>
          </a:p>
        </p:txBody>
      </p:sp>
      <p:sp>
        <p:nvSpPr>
          <p:cNvPr id="71683" name="Rectangle 3"/>
          <p:cNvSpPr>
            <a:spLocks noGrp="1" noChangeArrowheads="1"/>
          </p:cNvSpPr>
          <p:nvPr>
            <p:ph type="body" idx="1"/>
          </p:nvPr>
        </p:nvSpPr>
        <p:spPr>
          <a:xfrm>
            <a:off x="663575" y="1343025"/>
            <a:ext cx="8229600" cy="3238500"/>
          </a:xfrm>
        </p:spPr>
        <p:txBody>
          <a:bodyPr/>
          <a:lstStyle/>
          <a:p>
            <a:pPr>
              <a:lnSpc>
                <a:spcPct val="95000"/>
              </a:lnSpc>
            </a:pPr>
            <a:r>
              <a:rPr lang="zh-CN" altLang="en-US" sz="2400"/>
              <a:t>信息隐藏是 </a:t>
            </a:r>
            <a:r>
              <a:rPr lang="en-US" altLang="zh-CN" sz="2400"/>
              <a:t>OOP </a:t>
            </a:r>
            <a:r>
              <a:rPr lang="zh-CN" altLang="en-US" sz="2400"/>
              <a:t>最重要的功能之一，也是使用访问修饰符的原因</a:t>
            </a:r>
          </a:p>
          <a:p>
            <a:pPr>
              <a:lnSpc>
                <a:spcPct val="95000"/>
              </a:lnSpc>
            </a:pPr>
            <a:r>
              <a:rPr lang="zh-CN" altLang="en-US" sz="2400"/>
              <a:t>信息隐藏的原因包括：</a:t>
            </a:r>
          </a:p>
          <a:p>
            <a:pPr marL="812800" lvl="1" indent="-276225">
              <a:lnSpc>
                <a:spcPct val="95000"/>
              </a:lnSpc>
            </a:pPr>
            <a:r>
              <a:rPr lang="zh-CN" altLang="en-US"/>
              <a:t>对任何实现细节所作的更改不会影响使用该类的代码</a:t>
            </a:r>
          </a:p>
          <a:p>
            <a:pPr marL="812800" lvl="1" indent="-276225">
              <a:lnSpc>
                <a:spcPct val="95000"/>
              </a:lnSpc>
            </a:pPr>
            <a:r>
              <a:rPr lang="zh-CN" altLang="en-US"/>
              <a:t>防止用户意外删除数据</a:t>
            </a:r>
          </a:p>
          <a:p>
            <a:pPr marL="812800" lvl="1" indent="-276225">
              <a:lnSpc>
                <a:spcPct val="95000"/>
              </a:lnSpc>
            </a:pPr>
            <a:r>
              <a:rPr lang="zh-CN" altLang="en-US"/>
              <a:t>此类易于使用</a:t>
            </a:r>
          </a:p>
        </p:txBody>
      </p:sp>
      <p:sp>
        <p:nvSpPr>
          <p:cNvPr id="71685" name="Text Box 5"/>
          <p:cNvSpPr txBox="1">
            <a:spLocks noChangeArrowheads="1"/>
          </p:cNvSpPr>
          <p:nvPr/>
        </p:nvSpPr>
        <p:spPr bwMode="auto">
          <a:xfrm>
            <a:off x="3203575" y="3844925"/>
            <a:ext cx="276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Tx/>
              <a:buFontTx/>
              <a:buNone/>
            </a:pPr>
            <a:r>
              <a:rPr lang="en-US" altLang="zh-CN" sz="2000" b="1" smtClean="0">
                <a:solidFill>
                  <a:srgbClr val="FFFFFF"/>
                </a:solidFill>
                <a:latin typeface="Arial" panose="020B0604020202020204" pitchFamily="34" charset="0"/>
                <a:ea typeface="宋体" panose="02010600030101010101" pitchFamily="2" charset="-122"/>
              </a:rPr>
              <a:t>       </a:t>
            </a:r>
            <a:r>
              <a:rPr lang="zh-CN" altLang="en-US" sz="2000" b="1" smtClean="0">
                <a:solidFill>
                  <a:srgbClr val="FFFFFF"/>
                </a:solidFill>
                <a:latin typeface="Arial" panose="020B0604020202020204" pitchFamily="34" charset="0"/>
                <a:ea typeface="宋体" panose="02010600030101010101" pitchFamily="2" charset="-122"/>
              </a:rPr>
              <a:t>访问修饰符</a:t>
            </a:r>
          </a:p>
        </p:txBody>
      </p:sp>
      <p:sp>
        <p:nvSpPr>
          <p:cNvPr id="71687" name="Line 7"/>
          <p:cNvSpPr>
            <a:spLocks noChangeShapeType="1"/>
          </p:cNvSpPr>
          <p:nvPr/>
        </p:nvSpPr>
        <p:spPr bwMode="auto">
          <a:xfrm>
            <a:off x="1403350" y="5229225"/>
            <a:ext cx="6553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71688" name="Line 8"/>
          <p:cNvSpPr>
            <a:spLocks noChangeShapeType="1"/>
          </p:cNvSpPr>
          <p:nvPr/>
        </p:nvSpPr>
        <p:spPr bwMode="auto">
          <a:xfrm>
            <a:off x="1403350" y="5229225"/>
            <a:ext cx="0" cy="36036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71689" name="Line 9"/>
          <p:cNvSpPr>
            <a:spLocks noChangeShapeType="1"/>
          </p:cNvSpPr>
          <p:nvPr/>
        </p:nvSpPr>
        <p:spPr bwMode="auto">
          <a:xfrm>
            <a:off x="3635375" y="5229225"/>
            <a:ext cx="0" cy="36036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71690" name="Line 10"/>
          <p:cNvSpPr>
            <a:spLocks noChangeShapeType="1"/>
          </p:cNvSpPr>
          <p:nvPr/>
        </p:nvSpPr>
        <p:spPr bwMode="auto">
          <a:xfrm>
            <a:off x="5651500" y="5229225"/>
            <a:ext cx="0" cy="36036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71691" name="Line 11"/>
          <p:cNvSpPr>
            <a:spLocks noChangeShapeType="1"/>
          </p:cNvSpPr>
          <p:nvPr/>
        </p:nvSpPr>
        <p:spPr bwMode="auto">
          <a:xfrm flipV="1">
            <a:off x="4572000" y="4510088"/>
            <a:ext cx="0" cy="7191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71701" name="Line 21"/>
          <p:cNvSpPr>
            <a:spLocks noChangeShapeType="1"/>
          </p:cNvSpPr>
          <p:nvPr/>
        </p:nvSpPr>
        <p:spPr bwMode="auto">
          <a:xfrm>
            <a:off x="7956550" y="5229225"/>
            <a:ext cx="0" cy="36036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grpSp>
        <p:nvGrpSpPr>
          <p:cNvPr id="71720" name="Group 40"/>
          <p:cNvGrpSpPr>
            <a:grpSpLocks/>
          </p:cNvGrpSpPr>
          <p:nvPr/>
        </p:nvGrpSpPr>
        <p:grpSpPr bwMode="auto">
          <a:xfrm>
            <a:off x="3132138" y="3933825"/>
            <a:ext cx="2881312" cy="647700"/>
            <a:chOff x="2109" y="2296"/>
            <a:chExt cx="1587" cy="409"/>
          </a:xfrm>
        </p:grpSpPr>
        <p:sp>
          <p:nvSpPr>
            <p:cNvPr id="71706" name="Rectangle 26"/>
            <p:cNvSpPr>
              <a:spLocks noChangeArrowheads="1"/>
            </p:cNvSpPr>
            <p:nvPr/>
          </p:nvSpPr>
          <p:spPr bwMode="auto">
            <a:xfrm>
              <a:off x="2109" y="2296"/>
              <a:ext cx="1587" cy="409"/>
            </a:xfrm>
            <a:prstGeom prst="rect">
              <a:avLst/>
            </a:prstGeom>
            <a:gradFill rotWithShape="1">
              <a:gsLst>
                <a:gs pos="0">
                  <a:srgbClr val="6D249A"/>
                </a:gs>
                <a:gs pos="100000">
                  <a:srgbClr val="BCB0E6"/>
                </a:gs>
              </a:gsLst>
              <a:path path="rect">
                <a:fillToRect r="100000" b="100000"/>
              </a:path>
            </a:gradFill>
            <a:ln w="9525" algn="ctr">
              <a:solidFill>
                <a:schemeClr val="tx1"/>
              </a:solidFill>
              <a:miter lim="800000"/>
              <a:headEnd/>
              <a:tailEnd/>
            </a:ln>
            <a:effectLst>
              <a:prstShdw prst="shdw13" dist="109250" dir="19467739">
                <a:schemeClr val="bg2">
                  <a:alpha val="50000"/>
                </a:schemeClr>
              </a:prstShdw>
            </a:effectLst>
          </p:spPr>
          <p:txBody>
            <a:bodyPr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71707" name="Text Box 27"/>
            <p:cNvSpPr txBox="1">
              <a:spLocks noChangeArrowheads="1"/>
            </p:cNvSpPr>
            <p:nvPr/>
          </p:nvSpPr>
          <p:spPr bwMode="auto">
            <a:xfrm>
              <a:off x="2276" y="2296"/>
              <a:ext cx="1287" cy="328"/>
            </a:xfrm>
            <a:prstGeom prst="rect">
              <a:avLst/>
            </a:prstGeom>
            <a:noFill/>
            <a:ln>
              <a:noFill/>
            </a:ln>
            <a:effectLst>
              <a:outerShdw dist="40161" dir="1106097"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0000"/>
                </a:lnSpc>
                <a:spcBef>
                  <a:spcPct val="50000"/>
                </a:spcBef>
                <a:buClrTx/>
                <a:buFontTx/>
                <a:buNone/>
              </a:pPr>
              <a:r>
                <a:rPr lang="zh-CN" altLang="en-US" sz="2800" b="1" smtClean="0">
                  <a:solidFill>
                    <a:srgbClr val="FFFFFF"/>
                  </a:solidFill>
                  <a:ea typeface="黑体" panose="02010609060101010101" pitchFamily="49" charset="-122"/>
                </a:rPr>
                <a:t>访问修饰符</a:t>
              </a:r>
            </a:p>
          </p:txBody>
        </p:sp>
      </p:grpSp>
      <p:grpSp>
        <p:nvGrpSpPr>
          <p:cNvPr id="71708" name="Group 28"/>
          <p:cNvGrpSpPr>
            <a:grpSpLocks/>
          </p:cNvGrpSpPr>
          <p:nvPr/>
        </p:nvGrpSpPr>
        <p:grpSpPr bwMode="auto">
          <a:xfrm>
            <a:off x="684213" y="5589588"/>
            <a:ext cx="1655762" cy="574675"/>
            <a:chOff x="975" y="2568"/>
            <a:chExt cx="1905" cy="556"/>
          </a:xfrm>
        </p:grpSpPr>
        <p:sp>
          <p:nvSpPr>
            <p:cNvPr id="71709" name="Rectangle 29"/>
            <p:cNvSpPr>
              <a:spLocks noChangeArrowheads="1"/>
            </p:cNvSpPr>
            <p:nvPr/>
          </p:nvSpPr>
          <p:spPr bwMode="auto">
            <a:xfrm>
              <a:off x="975" y="2568"/>
              <a:ext cx="1905" cy="556"/>
            </a:xfrm>
            <a:prstGeom prst="rect">
              <a:avLst/>
            </a:prstGeom>
            <a:gradFill rotWithShape="1">
              <a:gsLst>
                <a:gs pos="0">
                  <a:srgbClr val="FFFFFF"/>
                </a:gs>
                <a:gs pos="100000">
                  <a:schemeClr val="accent1"/>
                </a:gs>
              </a:gsLst>
              <a:lin ang="18900000" scaled="1"/>
            </a:gradFill>
            <a:ln w="12700">
              <a:solidFill>
                <a:schemeClr val="tx1"/>
              </a:solidFill>
              <a:miter lim="800000"/>
              <a:headEnd/>
              <a:tailEnd/>
            </a:ln>
            <a:effectLst>
              <a:outerShdw dist="81320" dir="3080412" algn="ctr" rotWithShape="0">
                <a:srgbClr val="808080">
                  <a:alpha val="50000"/>
                </a:srgbClr>
              </a:outerShdw>
            </a:effec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71710" name="Text Box 30"/>
            <p:cNvSpPr txBox="1">
              <a:spLocks noChangeArrowheads="1"/>
            </p:cNvSpPr>
            <p:nvPr/>
          </p:nvSpPr>
          <p:spPr bwMode="auto">
            <a:xfrm>
              <a:off x="1096" y="2613"/>
              <a:ext cx="166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en-US" altLang="zh-CN" smtClean="0">
                  <a:solidFill>
                    <a:srgbClr val="000000"/>
                  </a:solidFill>
                  <a:latin typeface="Arial" panose="020B0604020202020204" pitchFamily="34" charset="0"/>
                  <a:ea typeface="宋体" panose="02010600030101010101" pitchFamily="2" charset="-122"/>
                </a:rPr>
                <a:t>private</a:t>
              </a:r>
              <a:endParaRPr lang="en-US" altLang="zh-CN" smtClean="0">
                <a:solidFill>
                  <a:srgbClr val="000000"/>
                </a:solidFill>
                <a:latin typeface="Arial" panose="020B0604020202020204" pitchFamily="34" charset="0"/>
              </a:endParaRPr>
            </a:p>
          </p:txBody>
        </p:sp>
      </p:grpSp>
      <p:grpSp>
        <p:nvGrpSpPr>
          <p:cNvPr id="71711" name="Group 31"/>
          <p:cNvGrpSpPr>
            <a:grpSpLocks/>
          </p:cNvGrpSpPr>
          <p:nvPr/>
        </p:nvGrpSpPr>
        <p:grpSpPr bwMode="auto">
          <a:xfrm>
            <a:off x="2828925" y="5589588"/>
            <a:ext cx="1887538" cy="576262"/>
            <a:chOff x="975" y="2568"/>
            <a:chExt cx="1905" cy="556"/>
          </a:xfrm>
        </p:grpSpPr>
        <p:sp>
          <p:nvSpPr>
            <p:cNvPr id="71712" name="Rectangle 32"/>
            <p:cNvSpPr>
              <a:spLocks noChangeArrowheads="1"/>
            </p:cNvSpPr>
            <p:nvPr/>
          </p:nvSpPr>
          <p:spPr bwMode="auto">
            <a:xfrm>
              <a:off x="975" y="2568"/>
              <a:ext cx="1905" cy="556"/>
            </a:xfrm>
            <a:prstGeom prst="rect">
              <a:avLst/>
            </a:prstGeom>
            <a:gradFill rotWithShape="1">
              <a:gsLst>
                <a:gs pos="0">
                  <a:srgbClr val="FFFFFF"/>
                </a:gs>
                <a:gs pos="100000">
                  <a:schemeClr val="accent1"/>
                </a:gs>
              </a:gsLst>
              <a:lin ang="18900000" scaled="1"/>
            </a:gradFill>
            <a:ln w="12700">
              <a:solidFill>
                <a:schemeClr val="tx1"/>
              </a:solidFill>
              <a:miter lim="800000"/>
              <a:headEnd/>
              <a:tailEnd/>
            </a:ln>
            <a:effectLst>
              <a:outerShdw dist="81320" dir="3080412" algn="ctr" rotWithShape="0">
                <a:srgbClr val="808080">
                  <a:alpha val="50000"/>
                </a:srgbClr>
              </a:outerShdw>
            </a:effec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71713" name="Text Box 33"/>
            <p:cNvSpPr txBox="1">
              <a:spLocks noChangeArrowheads="1"/>
            </p:cNvSpPr>
            <p:nvPr/>
          </p:nvSpPr>
          <p:spPr bwMode="auto">
            <a:xfrm>
              <a:off x="1097" y="2612"/>
              <a:ext cx="166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en-US" altLang="zh-CN" smtClean="0">
                  <a:solidFill>
                    <a:srgbClr val="000000"/>
                  </a:solidFill>
                  <a:latin typeface="Arial" panose="020B0604020202020204" pitchFamily="34" charset="0"/>
                  <a:ea typeface="宋体" panose="02010600030101010101" pitchFamily="2" charset="-122"/>
                </a:rPr>
                <a:t>protected</a:t>
              </a:r>
            </a:p>
          </p:txBody>
        </p:sp>
      </p:grpSp>
      <p:grpSp>
        <p:nvGrpSpPr>
          <p:cNvPr id="71714" name="Group 34"/>
          <p:cNvGrpSpPr>
            <a:grpSpLocks/>
          </p:cNvGrpSpPr>
          <p:nvPr/>
        </p:nvGrpSpPr>
        <p:grpSpPr bwMode="auto">
          <a:xfrm>
            <a:off x="5148263" y="5589588"/>
            <a:ext cx="1511300" cy="576262"/>
            <a:chOff x="975" y="2568"/>
            <a:chExt cx="1905" cy="556"/>
          </a:xfrm>
        </p:grpSpPr>
        <p:sp>
          <p:nvSpPr>
            <p:cNvPr id="71715" name="Rectangle 35"/>
            <p:cNvSpPr>
              <a:spLocks noChangeArrowheads="1"/>
            </p:cNvSpPr>
            <p:nvPr/>
          </p:nvSpPr>
          <p:spPr bwMode="auto">
            <a:xfrm>
              <a:off x="975" y="2568"/>
              <a:ext cx="1905" cy="556"/>
            </a:xfrm>
            <a:prstGeom prst="rect">
              <a:avLst/>
            </a:prstGeom>
            <a:gradFill rotWithShape="1">
              <a:gsLst>
                <a:gs pos="0">
                  <a:srgbClr val="FFFFFF"/>
                </a:gs>
                <a:gs pos="100000">
                  <a:schemeClr val="accent1"/>
                </a:gs>
              </a:gsLst>
              <a:lin ang="18900000" scaled="1"/>
            </a:gradFill>
            <a:ln w="12700">
              <a:solidFill>
                <a:schemeClr val="tx1"/>
              </a:solidFill>
              <a:miter lim="800000"/>
              <a:headEnd/>
              <a:tailEnd/>
            </a:ln>
            <a:effectLst>
              <a:outerShdw dist="81320" dir="3080412" algn="ctr" rotWithShape="0">
                <a:srgbClr val="808080">
                  <a:alpha val="50000"/>
                </a:srgbClr>
              </a:outerShdw>
            </a:effec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71716" name="Text Box 36"/>
            <p:cNvSpPr txBox="1">
              <a:spLocks noChangeArrowheads="1"/>
            </p:cNvSpPr>
            <p:nvPr/>
          </p:nvSpPr>
          <p:spPr bwMode="auto">
            <a:xfrm>
              <a:off x="1095" y="2612"/>
              <a:ext cx="166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en-US" altLang="zh-CN" smtClean="0">
                  <a:solidFill>
                    <a:srgbClr val="000000"/>
                  </a:solidFill>
                  <a:latin typeface="Arial" panose="020B0604020202020204" pitchFamily="34" charset="0"/>
                </a:rPr>
                <a:t>public</a:t>
              </a:r>
            </a:p>
          </p:txBody>
        </p:sp>
      </p:grpSp>
      <p:grpSp>
        <p:nvGrpSpPr>
          <p:cNvPr id="71717" name="Group 37"/>
          <p:cNvGrpSpPr>
            <a:grpSpLocks/>
          </p:cNvGrpSpPr>
          <p:nvPr/>
        </p:nvGrpSpPr>
        <p:grpSpPr bwMode="auto">
          <a:xfrm>
            <a:off x="7092950" y="5589588"/>
            <a:ext cx="1511300" cy="576262"/>
            <a:chOff x="975" y="2568"/>
            <a:chExt cx="1905" cy="556"/>
          </a:xfrm>
        </p:grpSpPr>
        <p:sp>
          <p:nvSpPr>
            <p:cNvPr id="71718" name="Rectangle 38"/>
            <p:cNvSpPr>
              <a:spLocks noChangeArrowheads="1"/>
            </p:cNvSpPr>
            <p:nvPr/>
          </p:nvSpPr>
          <p:spPr bwMode="auto">
            <a:xfrm>
              <a:off x="975" y="2568"/>
              <a:ext cx="1905" cy="556"/>
            </a:xfrm>
            <a:prstGeom prst="rect">
              <a:avLst/>
            </a:prstGeom>
            <a:gradFill rotWithShape="1">
              <a:gsLst>
                <a:gs pos="0">
                  <a:srgbClr val="FFFFFF"/>
                </a:gs>
                <a:gs pos="100000">
                  <a:schemeClr val="accent1"/>
                </a:gs>
              </a:gsLst>
              <a:lin ang="18900000" scaled="1"/>
            </a:gradFill>
            <a:ln w="12700">
              <a:solidFill>
                <a:schemeClr val="tx1"/>
              </a:solidFill>
              <a:miter lim="800000"/>
              <a:headEnd/>
              <a:tailEnd/>
            </a:ln>
            <a:effectLst>
              <a:outerShdw dist="81320" dir="3080412" algn="ctr" rotWithShape="0">
                <a:srgbClr val="808080">
                  <a:alpha val="50000"/>
                </a:srgbClr>
              </a:outerShdw>
            </a:effec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71719" name="Text Box 39"/>
            <p:cNvSpPr txBox="1">
              <a:spLocks noChangeArrowheads="1"/>
            </p:cNvSpPr>
            <p:nvPr/>
          </p:nvSpPr>
          <p:spPr bwMode="auto">
            <a:xfrm>
              <a:off x="1095" y="2612"/>
              <a:ext cx="166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zh-CN" altLang="en-US" smtClean="0">
                  <a:solidFill>
                    <a:srgbClr val="000000"/>
                  </a:solidFill>
                  <a:latin typeface="Arial" panose="020B0604020202020204" pitchFamily="34" charset="0"/>
                </a:rPr>
                <a:t>默认</a:t>
              </a:r>
            </a:p>
          </p:txBody>
        </p:sp>
      </p:grpSp>
    </p:spTree>
    <p:extLst>
      <p:ext uri="{BB962C8B-B14F-4D97-AF65-F5344CB8AC3E}">
        <p14:creationId xmlns:p14="http://schemas.microsoft.com/office/powerpoint/2010/main" val="26716881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 calcmode="lin" valueType="num">
                                      <p:cBhvr additive="base">
                                        <p:cTn id="7" dur="1000" fill="hold"/>
                                        <p:tgtEl>
                                          <p:spTgt spid="7168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1683">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 presetClass="entr" presetSubtype="8" fill="hold" nodeType="afterEffect">
                                  <p:stCondLst>
                                    <p:cond delay="0"/>
                                  </p:stCondLst>
                                  <p:childTnLst>
                                    <p:set>
                                      <p:cBhvr>
                                        <p:cTn id="11" dur="1" fill="hold">
                                          <p:stCondLst>
                                            <p:cond delay="0"/>
                                          </p:stCondLst>
                                        </p:cTn>
                                        <p:tgtEl>
                                          <p:spTgt spid="71683">
                                            <p:txEl>
                                              <p:pRg st="1" end="1"/>
                                            </p:txEl>
                                          </p:spTgt>
                                        </p:tgtEl>
                                        <p:attrNameLst>
                                          <p:attrName>style.visibility</p:attrName>
                                        </p:attrNameLst>
                                      </p:cBhvr>
                                      <p:to>
                                        <p:strVal val="visible"/>
                                      </p:to>
                                    </p:set>
                                    <p:anim calcmode="lin" valueType="num">
                                      <p:cBhvr additive="base">
                                        <p:cTn id="12" dur="500" fill="hold"/>
                                        <p:tgtEl>
                                          <p:spTgt spid="7168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71683">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500"/>
                            </p:stCondLst>
                            <p:childTnLst>
                              <p:par>
                                <p:cTn id="15" presetID="2" presetClass="entr" presetSubtype="8" fill="hold" nodeType="afterEffect">
                                  <p:stCondLst>
                                    <p:cond delay="0"/>
                                  </p:stCondLst>
                                  <p:childTnLst>
                                    <p:set>
                                      <p:cBhvr>
                                        <p:cTn id="16" dur="1" fill="hold">
                                          <p:stCondLst>
                                            <p:cond delay="0"/>
                                          </p:stCondLst>
                                        </p:cTn>
                                        <p:tgtEl>
                                          <p:spTgt spid="71683">
                                            <p:txEl>
                                              <p:pRg st="2" end="2"/>
                                            </p:txEl>
                                          </p:spTgt>
                                        </p:tgtEl>
                                        <p:attrNameLst>
                                          <p:attrName>style.visibility</p:attrName>
                                        </p:attrNameLst>
                                      </p:cBhvr>
                                      <p:to>
                                        <p:strVal val="visible"/>
                                      </p:to>
                                    </p:set>
                                    <p:anim calcmode="lin" valueType="num">
                                      <p:cBhvr additive="base">
                                        <p:cTn id="17" dur="500" fill="hold"/>
                                        <p:tgtEl>
                                          <p:spTgt spid="7168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1683">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2000"/>
                            </p:stCondLst>
                            <p:childTnLst>
                              <p:par>
                                <p:cTn id="20" presetID="2" presetClass="entr" presetSubtype="8" fill="hold" nodeType="afterEffect">
                                  <p:stCondLst>
                                    <p:cond delay="0"/>
                                  </p:stCondLst>
                                  <p:childTnLst>
                                    <p:set>
                                      <p:cBhvr>
                                        <p:cTn id="21" dur="1" fill="hold">
                                          <p:stCondLst>
                                            <p:cond delay="0"/>
                                          </p:stCondLst>
                                        </p:cTn>
                                        <p:tgtEl>
                                          <p:spTgt spid="71683">
                                            <p:txEl>
                                              <p:pRg st="3" end="3"/>
                                            </p:txEl>
                                          </p:spTgt>
                                        </p:tgtEl>
                                        <p:attrNameLst>
                                          <p:attrName>style.visibility</p:attrName>
                                        </p:attrNameLst>
                                      </p:cBhvr>
                                      <p:to>
                                        <p:strVal val="visible"/>
                                      </p:to>
                                    </p:set>
                                    <p:anim calcmode="lin" valueType="num">
                                      <p:cBhvr additive="base">
                                        <p:cTn id="22" dur="500" fill="hold"/>
                                        <p:tgtEl>
                                          <p:spTgt spid="71683">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71683">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500"/>
                            </p:stCondLst>
                            <p:childTnLst>
                              <p:par>
                                <p:cTn id="25" presetID="2" presetClass="entr" presetSubtype="8" fill="hold" nodeType="afterEffect">
                                  <p:stCondLst>
                                    <p:cond delay="0"/>
                                  </p:stCondLst>
                                  <p:childTnLst>
                                    <p:set>
                                      <p:cBhvr>
                                        <p:cTn id="26" dur="1" fill="hold">
                                          <p:stCondLst>
                                            <p:cond delay="0"/>
                                          </p:stCondLst>
                                        </p:cTn>
                                        <p:tgtEl>
                                          <p:spTgt spid="71683">
                                            <p:txEl>
                                              <p:pRg st="4" end="4"/>
                                            </p:txEl>
                                          </p:spTgt>
                                        </p:tgtEl>
                                        <p:attrNameLst>
                                          <p:attrName>style.visibility</p:attrName>
                                        </p:attrNameLst>
                                      </p:cBhvr>
                                      <p:to>
                                        <p:strVal val="visible"/>
                                      </p:to>
                                    </p:set>
                                    <p:anim calcmode="lin" valueType="num">
                                      <p:cBhvr additive="base">
                                        <p:cTn id="27" dur="500" fill="hold"/>
                                        <p:tgtEl>
                                          <p:spTgt spid="7168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7168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1" fill="hold" nodeType="clickEffect">
                                  <p:stCondLst>
                                    <p:cond delay="0"/>
                                  </p:stCondLst>
                                  <p:childTnLst>
                                    <p:set>
                                      <p:cBhvr>
                                        <p:cTn id="32" dur="1" fill="hold">
                                          <p:stCondLst>
                                            <p:cond delay="0"/>
                                          </p:stCondLst>
                                        </p:cTn>
                                        <p:tgtEl>
                                          <p:spTgt spid="71720"/>
                                        </p:tgtEl>
                                        <p:attrNameLst>
                                          <p:attrName>style.visibility</p:attrName>
                                        </p:attrNameLst>
                                      </p:cBhvr>
                                      <p:to>
                                        <p:strVal val="visible"/>
                                      </p:to>
                                    </p:set>
                                    <p:animEffect transition="in" filter="slide(fromTop)">
                                      <p:cBhvr>
                                        <p:cTn id="33" dur="1000"/>
                                        <p:tgtEl>
                                          <p:spTgt spid="71720"/>
                                        </p:tgtEl>
                                      </p:cBhvr>
                                    </p:animEffect>
                                  </p:childTnLst>
                                </p:cTn>
                              </p:par>
                            </p:childTnLst>
                          </p:cTn>
                        </p:par>
                        <p:par>
                          <p:cTn id="34" fill="hold" nodeType="afterGroup">
                            <p:stCondLst>
                              <p:cond delay="1000"/>
                            </p:stCondLst>
                            <p:childTnLst>
                              <p:par>
                                <p:cTn id="35" presetID="22" presetClass="entr" presetSubtype="1" fill="hold" grpId="0" nodeType="afterEffect">
                                  <p:stCondLst>
                                    <p:cond delay="0"/>
                                  </p:stCondLst>
                                  <p:childTnLst>
                                    <p:set>
                                      <p:cBhvr>
                                        <p:cTn id="36" dur="1" fill="hold">
                                          <p:stCondLst>
                                            <p:cond delay="0"/>
                                          </p:stCondLst>
                                        </p:cTn>
                                        <p:tgtEl>
                                          <p:spTgt spid="71691"/>
                                        </p:tgtEl>
                                        <p:attrNameLst>
                                          <p:attrName>style.visibility</p:attrName>
                                        </p:attrNameLst>
                                      </p:cBhvr>
                                      <p:to>
                                        <p:strVal val="visible"/>
                                      </p:to>
                                    </p:set>
                                    <p:animEffect transition="in" filter="wipe(up)">
                                      <p:cBhvr>
                                        <p:cTn id="37" dur="1000"/>
                                        <p:tgtEl>
                                          <p:spTgt spid="71691"/>
                                        </p:tgtEl>
                                      </p:cBhvr>
                                    </p:animEffect>
                                  </p:childTnLst>
                                </p:cTn>
                              </p:par>
                            </p:childTnLst>
                          </p:cTn>
                        </p:par>
                        <p:par>
                          <p:cTn id="38" fill="hold" nodeType="afterGroup">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71687"/>
                                        </p:tgtEl>
                                        <p:attrNameLst>
                                          <p:attrName>style.visibility</p:attrName>
                                        </p:attrNameLst>
                                      </p:cBhvr>
                                      <p:to>
                                        <p:strVal val="visible"/>
                                      </p:to>
                                    </p:set>
                                    <p:animEffect transition="in" filter="wipe(left)">
                                      <p:cBhvr>
                                        <p:cTn id="41" dur="1000"/>
                                        <p:tgtEl>
                                          <p:spTgt spid="71687"/>
                                        </p:tgtEl>
                                      </p:cBhvr>
                                    </p:animEffect>
                                  </p:childTnLst>
                                </p:cTn>
                              </p:par>
                            </p:childTnLst>
                          </p:cTn>
                        </p:par>
                        <p:par>
                          <p:cTn id="42" fill="hold" nodeType="afterGroup">
                            <p:stCondLst>
                              <p:cond delay="3000"/>
                            </p:stCondLst>
                            <p:childTnLst>
                              <p:par>
                                <p:cTn id="43" presetID="22" presetClass="entr" presetSubtype="1" fill="hold" grpId="0" nodeType="afterEffect">
                                  <p:stCondLst>
                                    <p:cond delay="0"/>
                                  </p:stCondLst>
                                  <p:childTnLst>
                                    <p:set>
                                      <p:cBhvr>
                                        <p:cTn id="44" dur="1" fill="hold">
                                          <p:stCondLst>
                                            <p:cond delay="0"/>
                                          </p:stCondLst>
                                        </p:cTn>
                                        <p:tgtEl>
                                          <p:spTgt spid="71688"/>
                                        </p:tgtEl>
                                        <p:attrNameLst>
                                          <p:attrName>style.visibility</p:attrName>
                                        </p:attrNameLst>
                                      </p:cBhvr>
                                      <p:to>
                                        <p:strVal val="visible"/>
                                      </p:to>
                                    </p:set>
                                    <p:animEffect transition="in" filter="wipe(up)">
                                      <p:cBhvr>
                                        <p:cTn id="45" dur="1000"/>
                                        <p:tgtEl>
                                          <p:spTgt spid="71688"/>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71689"/>
                                        </p:tgtEl>
                                        <p:attrNameLst>
                                          <p:attrName>style.visibility</p:attrName>
                                        </p:attrNameLst>
                                      </p:cBhvr>
                                      <p:to>
                                        <p:strVal val="visible"/>
                                      </p:to>
                                    </p:set>
                                    <p:animEffect transition="in" filter="wipe(up)">
                                      <p:cBhvr>
                                        <p:cTn id="48" dur="1000"/>
                                        <p:tgtEl>
                                          <p:spTgt spid="71689"/>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71690"/>
                                        </p:tgtEl>
                                        <p:attrNameLst>
                                          <p:attrName>style.visibility</p:attrName>
                                        </p:attrNameLst>
                                      </p:cBhvr>
                                      <p:to>
                                        <p:strVal val="visible"/>
                                      </p:to>
                                    </p:set>
                                    <p:animEffect transition="in" filter="wipe(up)">
                                      <p:cBhvr>
                                        <p:cTn id="51" dur="1000"/>
                                        <p:tgtEl>
                                          <p:spTgt spid="71690"/>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71701"/>
                                        </p:tgtEl>
                                        <p:attrNameLst>
                                          <p:attrName>style.visibility</p:attrName>
                                        </p:attrNameLst>
                                      </p:cBhvr>
                                      <p:to>
                                        <p:strVal val="visible"/>
                                      </p:to>
                                    </p:set>
                                    <p:animEffect transition="in" filter="wipe(up)">
                                      <p:cBhvr>
                                        <p:cTn id="54" dur="1000"/>
                                        <p:tgtEl>
                                          <p:spTgt spid="71701"/>
                                        </p:tgtEl>
                                      </p:cBhvr>
                                    </p:animEffect>
                                  </p:childTnLst>
                                </p:cTn>
                              </p:par>
                            </p:childTnLst>
                          </p:cTn>
                        </p:par>
                        <p:par>
                          <p:cTn id="55" fill="hold" nodeType="afterGroup">
                            <p:stCondLst>
                              <p:cond delay="4000"/>
                            </p:stCondLst>
                            <p:childTnLst>
                              <p:par>
                                <p:cTn id="56" presetID="12" presetClass="entr" presetSubtype="4" fill="hold" nodeType="afterEffect">
                                  <p:stCondLst>
                                    <p:cond delay="0"/>
                                  </p:stCondLst>
                                  <p:childTnLst>
                                    <p:set>
                                      <p:cBhvr>
                                        <p:cTn id="57" dur="1" fill="hold">
                                          <p:stCondLst>
                                            <p:cond delay="0"/>
                                          </p:stCondLst>
                                        </p:cTn>
                                        <p:tgtEl>
                                          <p:spTgt spid="71708"/>
                                        </p:tgtEl>
                                        <p:attrNameLst>
                                          <p:attrName>style.visibility</p:attrName>
                                        </p:attrNameLst>
                                      </p:cBhvr>
                                      <p:to>
                                        <p:strVal val="visible"/>
                                      </p:to>
                                    </p:set>
                                    <p:animEffect transition="in" filter="slide(fromBottom)">
                                      <p:cBhvr>
                                        <p:cTn id="58" dur="500"/>
                                        <p:tgtEl>
                                          <p:spTgt spid="71708"/>
                                        </p:tgtEl>
                                      </p:cBhvr>
                                    </p:animEffect>
                                  </p:childTnLst>
                                </p:cTn>
                              </p:par>
                              <p:par>
                                <p:cTn id="59" presetID="12" presetClass="entr" presetSubtype="4" fill="hold" nodeType="withEffect">
                                  <p:stCondLst>
                                    <p:cond delay="0"/>
                                  </p:stCondLst>
                                  <p:childTnLst>
                                    <p:set>
                                      <p:cBhvr>
                                        <p:cTn id="60" dur="1" fill="hold">
                                          <p:stCondLst>
                                            <p:cond delay="0"/>
                                          </p:stCondLst>
                                        </p:cTn>
                                        <p:tgtEl>
                                          <p:spTgt spid="71711"/>
                                        </p:tgtEl>
                                        <p:attrNameLst>
                                          <p:attrName>style.visibility</p:attrName>
                                        </p:attrNameLst>
                                      </p:cBhvr>
                                      <p:to>
                                        <p:strVal val="visible"/>
                                      </p:to>
                                    </p:set>
                                    <p:animEffect transition="in" filter="slide(fromBottom)">
                                      <p:cBhvr>
                                        <p:cTn id="61" dur="500"/>
                                        <p:tgtEl>
                                          <p:spTgt spid="71711"/>
                                        </p:tgtEl>
                                      </p:cBhvr>
                                    </p:animEffect>
                                  </p:childTnLst>
                                </p:cTn>
                              </p:par>
                              <p:par>
                                <p:cTn id="62" presetID="12" presetClass="entr" presetSubtype="4" fill="hold" nodeType="withEffect">
                                  <p:stCondLst>
                                    <p:cond delay="0"/>
                                  </p:stCondLst>
                                  <p:childTnLst>
                                    <p:set>
                                      <p:cBhvr>
                                        <p:cTn id="63" dur="1" fill="hold">
                                          <p:stCondLst>
                                            <p:cond delay="0"/>
                                          </p:stCondLst>
                                        </p:cTn>
                                        <p:tgtEl>
                                          <p:spTgt spid="71714"/>
                                        </p:tgtEl>
                                        <p:attrNameLst>
                                          <p:attrName>style.visibility</p:attrName>
                                        </p:attrNameLst>
                                      </p:cBhvr>
                                      <p:to>
                                        <p:strVal val="visible"/>
                                      </p:to>
                                    </p:set>
                                    <p:animEffect transition="in" filter="slide(fromBottom)">
                                      <p:cBhvr>
                                        <p:cTn id="64" dur="500"/>
                                        <p:tgtEl>
                                          <p:spTgt spid="71714"/>
                                        </p:tgtEl>
                                      </p:cBhvr>
                                    </p:animEffect>
                                  </p:childTnLst>
                                </p:cTn>
                              </p:par>
                              <p:par>
                                <p:cTn id="65" presetID="12" presetClass="entr" presetSubtype="4" fill="hold" nodeType="withEffect">
                                  <p:stCondLst>
                                    <p:cond delay="0"/>
                                  </p:stCondLst>
                                  <p:childTnLst>
                                    <p:set>
                                      <p:cBhvr>
                                        <p:cTn id="66" dur="1" fill="hold">
                                          <p:stCondLst>
                                            <p:cond delay="0"/>
                                          </p:stCondLst>
                                        </p:cTn>
                                        <p:tgtEl>
                                          <p:spTgt spid="71717"/>
                                        </p:tgtEl>
                                        <p:attrNameLst>
                                          <p:attrName>style.visibility</p:attrName>
                                        </p:attrNameLst>
                                      </p:cBhvr>
                                      <p:to>
                                        <p:strVal val="visible"/>
                                      </p:to>
                                    </p:set>
                                    <p:animEffect transition="in" filter="slide(fromBottom)">
                                      <p:cBhvr>
                                        <p:cTn id="67" dur="500"/>
                                        <p:tgtEl>
                                          <p:spTgt spid="71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7" grpId="0" animBg="1"/>
      <p:bldP spid="71688" grpId="0" animBg="1"/>
      <p:bldP spid="71689" grpId="0" animBg="1"/>
      <p:bldP spid="71690" grpId="0" animBg="1"/>
      <p:bldP spid="71691" grpId="0" animBg="1"/>
      <p:bldP spid="7170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DB85823-A8CD-49D0-AE67-CF98F304EAC0}" type="slidenum">
              <a:rPr lang="en-US" altLang="zh-CN">
                <a:solidFill>
                  <a:srgbClr val="000000"/>
                </a:solidFill>
              </a:rPr>
              <a:pPr/>
              <a:t>33</a:t>
            </a:fld>
            <a:endParaRPr lang="en-US" altLang="zh-CN">
              <a:solidFill>
                <a:srgbClr val="000000"/>
              </a:solidFill>
            </a:endParaRPr>
          </a:p>
        </p:txBody>
      </p:sp>
      <p:sp>
        <p:nvSpPr>
          <p:cNvPr id="132098" name="Rectangle 2"/>
          <p:cNvSpPr>
            <a:spLocks noGrp="1" noChangeArrowheads="1"/>
          </p:cNvSpPr>
          <p:nvPr>
            <p:ph type="title"/>
          </p:nvPr>
        </p:nvSpPr>
        <p:spPr/>
        <p:txBody>
          <a:bodyPr/>
          <a:lstStyle/>
          <a:p>
            <a:r>
              <a:rPr lang="zh-CN" altLang="en-US"/>
              <a:t>访问修饰符</a:t>
            </a:r>
          </a:p>
        </p:txBody>
      </p:sp>
      <p:sp>
        <p:nvSpPr>
          <p:cNvPr id="132099" name="Rectangle 3"/>
          <p:cNvSpPr>
            <a:spLocks noGrp="1" noChangeArrowheads="1"/>
          </p:cNvSpPr>
          <p:nvPr>
            <p:ph type="body" idx="1"/>
          </p:nvPr>
        </p:nvSpPr>
        <p:spPr/>
        <p:txBody>
          <a:bodyPr/>
          <a:lstStyle/>
          <a:p>
            <a:r>
              <a:rPr lang="en-US" altLang="zh-CN"/>
              <a:t>Public:</a:t>
            </a:r>
            <a:r>
              <a:rPr lang="zh-CN" altLang="en-US"/>
              <a:t>公有的，可修饰类，属性和方法</a:t>
            </a:r>
          </a:p>
          <a:p>
            <a:r>
              <a:rPr lang="en-US" altLang="zh-CN"/>
              <a:t>Protected:</a:t>
            </a:r>
            <a:r>
              <a:rPr lang="zh-CN" altLang="en-US"/>
              <a:t>保护的，可修饰属性和方法</a:t>
            </a:r>
          </a:p>
          <a:p>
            <a:r>
              <a:rPr lang="zh-CN" altLang="en-US"/>
              <a:t>默认</a:t>
            </a:r>
            <a:r>
              <a:rPr lang="en-US" altLang="zh-CN"/>
              <a:t>:</a:t>
            </a:r>
            <a:r>
              <a:rPr lang="zh-CN" altLang="en-US"/>
              <a:t>缺省的，可修饰类，属性和方法</a:t>
            </a:r>
          </a:p>
          <a:p>
            <a:r>
              <a:rPr lang="en-US" altLang="zh-CN"/>
              <a:t>Private:</a:t>
            </a:r>
            <a:r>
              <a:rPr lang="zh-CN" altLang="en-US"/>
              <a:t>私有的，可修饰属性和方法</a:t>
            </a:r>
          </a:p>
        </p:txBody>
      </p:sp>
    </p:spTree>
    <p:extLst>
      <p:ext uri="{BB962C8B-B14F-4D97-AF65-F5344CB8AC3E}">
        <p14:creationId xmlns:p14="http://schemas.microsoft.com/office/powerpoint/2010/main" val="23764453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3"/>
          <p:cNvSpPr>
            <a:spLocks noGrp="1"/>
          </p:cNvSpPr>
          <p:nvPr>
            <p:ph type="sldNum" sz="quarter" idx="10"/>
          </p:nvPr>
        </p:nvSpPr>
        <p:spPr/>
        <p:txBody>
          <a:bodyPr/>
          <a:lstStyle/>
          <a:p>
            <a:fld id="{BA12CAC5-94C2-48BD-96D6-63FCC9CA5F11}" type="slidenum">
              <a:rPr lang="en-US" altLang="zh-CN">
                <a:solidFill>
                  <a:srgbClr val="000000"/>
                </a:solidFill>
              </a:rPr>
              <a:pPr/>
              <a:t>34</a:t>
            </a:fld>
            <a:endParaRPr lang="en-US" altLang="zh-CN">
              <a:solidFill>
                <a:srgbClr val="000000"/>
              </a:solidFill>
            </a:endParaRPr>
          </a:p>
        </p:txBody>
      </p:sp>
      <p:sp>
        <p:nvSpPr>
          <p:cNvPr id="72706" name="Rectangle 2"/>
          <p:cNvSpPr>
            <a:spLocks noGrp="1" noChangeArrowheads="1"/>
          </p:cNvSpPr>
          <p:nvPr>
            <p:ph type="title"/>
          </p:nvPr>
        </p:nvSpPr>
        <p:spPr/>
        <p:txBody>
          <a:bodyPr/>
          <a:lstStyle/>
          <a:p>
            <a:r>
              <a:rPr lang="zh-CN" altLang="en-US"/>
              <a:t>访问修饰符 </a:t>
            </a:r>
            <a:r>
              <a:rPr lang="en-US" altLang="zh-CN"/>
              <a:t>3-2</a:t>
            </a:r>
          </a:p>
        </p:txBody>
      </p:sp>
      <p:grpSp>
        <p:nvGrpSpPr>
          <p:cNvPr id="72743" name="Group 39"/>
          <p:cNvGrpSpPr>
            <a:grpSpLocks/>
          </p:cNvGrpSpPr>
          <p:nvPr/>
        </p:nvGrpSpPr>
        <p:grpSpPr bwMode="auto">
          <a:xfrm>
            <a:off x="1330325" y="1412875"/>
            <a:ext cx="2520950" cy="2016125"/>
            <a:chOff x="838" y="890"/>
            <a:chExt cx="1588" cy="1270"/>
          </a:xfrm>
        </p:grpSpPr>
        <p:sp>
          <p:nvSpPr>
            <p:cNvPr id="72742" name="AutoShape 38"/>
            <p:cNvSpPr>
              <a:spLocks noChangeArrowheads="1"/>
            </p:cNvSpPr>
            <p:nvPr/>
          </p:nvSpPr>
          <p:spPr bwMode="auto">
            <a:xfrm>
              <a:off x="839" y="890"/>
              <a:ext cx="1587" cy="1270"/>
            </a:xfrm>
            <a:prstGeom prst="flowChartMultidocument">
              <a:avLst/>
            </a:prstGeom>
            <a:gradFill rotWithShape="1">
              <a:gsLst>
                <a:gs pos="0">
                  <a:srgbClr val="BEFF07"/>
                </a:gs>
                <a:gs pos="100000">
                  <a:schemeClr val="bg1"/>
                </a:gs>
              </a:gsLst>
              <a:path path="rect">
                <a:fillToRect r="100000" b="10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72741" name="Text Box 37"/>
            <p:cNvSpPr txBox="1">
              <a:spLocks noChangeArrowheads="1"/>
            </p:cNvSpPr>
            <p:nvPr/>
          </p:nvSpPr>
          <p:spPr bwMode="auto">
            <a:xfrm>
              <a:off x="838" y="1207"/>
              <a:ext cx="1316" cy="680"/>
            </a:xfrm>
            <a:prstGeom prst="rect">
              <a:avLst/>
            </a:prstGeom>
            <a:noFill/>
            <a:ln>
              <a:noFill/>
            </a:ln>
            <a:effectLst/>
            <a:extLst>
              <a:ext uri="{909E8E84-426E-40DD-AFC4-6F175D3DCCD1}">
                <a14:hiddenFill xmlns:a14="http://schemas.microsoft.com/office/drawing/2010/main">
                  <a:gradFill rotWithShape="1">
                    <a:gsLst>
                      <a:gs pos="0">
                        <a:srgbClr val="339933"/>
                      </a:gs>
                      <a:gs pos="100000">
                        <a:srgbClr val="FFFFFF"/>
                      </a:gs>
                    </a:gsLst>
                    <a:path path="rect">
                      <a:fillToRect r="100000" b="100000"/>
                    </a:path>
                  </a:gra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00000"/>
                </a:lnSpc>
                <a:spcBef>
                  <a:spcPct val="50000"/>
                </a:spcBef>
                <a:buClrTx/>
                <a:buFontTx/>
                <a:buNone/>
              </a:pPr>
              <a:r>
                <a:rPr lang="zh-CN" altLang="en-US" sz="2000" b="1" smtClean="0">
                  <a:solidFill>
                    <a:srgbClr val="000000"/>
                  </a:solidFill>
                  <a:latin typeface="Arial" panose="020B0604020202020204" pitchFamily="34" charset="0"/>
                </a:rPr>
                <a:t>该类或非该类均可访问</a:t>
              </a:r>
            </a:p>
          </p:txBody>
        </p:sp>
      </p:grpSp>
      <p:grpSp>
        <p:nvGrpSpPr>
          <p:cNvPr id="72740" name="Group 36"/>
          <p:cNvGrpSpPr>
            <a:grpSpLocks/>
          </p:cNvGrpSpPr>
          <p:nvPr/>
        </p:nvGrpSpPr>
        <p:grpSpPr bwMode="auto">
          <a:xfrm>
            <a:off x="1476375" y="1312863"/>
            <a:ext cx="1727200" cy="531812"/>
            <a:chOff x="2290" y="981"/>
            <a:chExt cx="998" cy="408"/>
          </a:xfrm>
        </p:grpSpPr>
        <p:sp>
          <p:nvSpPr>
            <p:cNvPr id="72738" name="Rectangle 34"/>
            <p:cNvSpPr>
              <a:spLocks noChangeArrowheads="1"/>
            </p:cNvSpPr>
            <p:nvPr/>
          </p:nvSpPr>
          <p:spPr bwMode="auto">
            <a:xfrm>
              <a:off x="2290" y="981"/>
              <a:ext cx="998" cy="408"/>
            </a:xfrm>
            <a:prstGeom prst="rect">
              <a:avLst/>
            </a:prstGeom>
            <a:gradFill rotWithShape="1">
              <a:gsLst>
                <a:gs pos="0">
                  <a:srgbClr val="FFFFFF"/>
                </a:gs>
                <a:gs pos="100000">
                  <a:srgbClr val="99FF33"/>
                </a:gs>
              </a:gsLst>
              <a:path path="shape">
                <a:fillToRect l="50000" t="50000" r="50000" b="50000"/>
              </a:path>
            </a:gradFill>
            <a:ln w="9525">
              <a:solidFill>
                <a:schemeClr val="tx1"/>
              </a:solidFill>
              <a:miter lim="800000"/>
              <a:headEnd/>
              <a:tailEnd/>
            </a:ln>
            <a:effectLst>
              <a:outerShdw dist="81320" dir="3080412" algn="ctr" rotWithShape="0">
                <a:schemeClr val="bg2">
                  <a:alpha val="50000"/>
                </a:schemeClr>
              </a:outerShdw>
            </a:effec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72739" name="Text Box 35"/>
            <p:cNvSpPr txBox="1">
              <a:spLocks noChangeArrowheads="1"/>
            </p:cNvSpPr>
            <p:nvPr/>
          </p:nvSpPr>
          <p:spPr bwMode="auto">
            <a:xfrm>
              <a:off x="2336" y="1026"/>
              <a:ext cx="862" cy="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en-US" altLang="zh-CN" b="1" smtClean="0">
                  <a:solidFill>
                    <a:srgbClr val="000000"/>
                  </a:solidFill>
                  <a:latin typeface="Arial" panose="020B0604020202020204" pitchFamily="34" charset="0"/>
                  <a:ea typeface="宋体" panose="02010600030101010101" pitchFamily="2" charset="-122"/>
                </a:rPr>
                <a:t>public</a:t>
              </a:r>
            </a:p>
          </p:txBody>
        </p:sp>
      </p:grpSp>
      <p:grpSp>
        <p:nvGrpSpPr>
          <p:cNvPr id="72744" name="Group 40"/>
          <p:cNvGrpSpPr>
            <a:grpSpLocks/>
          </p:cNvGrpSpPr>
          <p:nvPr/>
        </p:nvGrpSpPr>
        <p:grpSpPr bwMode="auto">
          <a:xfrm>
            <a:off x="5148263" y="1412875"/>
            <a:ext cx="2520950" cy="2016125"/>
            <a:chOff x="838" y="890"/>
            <a:chExt cx="1588" cy="1270"/>
          </a:xfrm>
        </p:grpSpPr>
        <p:sp>
          <p:nvSpPr>
            <p:cNvPr id="72745" name="AutoShape 41"/>
            <p:cNvSpPr>
              <a:spLocks noChangeArrowheads="1"/>
            </p:cNvSpPr>
            <p:nvPr/>
          </p:nvSpPr>
          <p:spPr bwMode="auto">
            <a:xfrm>
              <a:off x="839" y="890"/>
              <a:ext cx="1587" cy="1270"/>
            </a:xfrm>
            <a:prstGeom prst="flowChartMultidocument">
              <a:avLst/>
            </a:prstGeom>
            <a:gradFill rotWithShape="1">
              <a:gsLst>
                <a:gs pos="0">
                  <a:srgbClr val="FFCC00">
                    <a:alpha val="86000"/>
                  </a:srgbClr>
                </a:gs>
                <a:gs pos="100000">
                  <a:schemeClr val="bg1"/>
                </a:gs>
              </a:gsLst>
              <a:path path="rect">
                <a:fillToRect r="100000" b="10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72746" name="Text Box 42"/>
            <p:cNvSpPr txBox="1">
              <a:spLocks noChangeArrowheads="1"/>
            </p:cNvSpPr>
            <p:nvPr/>
          </p:nvSpPr>
          <p:spPr bwMode="auto">
            <a:xfrm>
              <a:off x="838" y="1207"/>
              <a:ext cx="1316" cy="680"/>
            </a:xfrm>
            <a:prstGeom prst="rect">
              <a:avLst/>
            </a:prstGeom>
            <a:noFill/>
            <a:ln>
              <a:noFill/>
            </a:ln>
            <a:effectLst/>
            <a:extLst>
              <a:ext uri="{909E8E84-426E-40DD-AFC4-6F175D3DCCD1}">
                <a14:hiddenFill xmlns:a14="http://schemas.microsoft.com/office/drawing/2010/main">
                  <a:gradFill rotWithShape="1">
                    <a:gsLst>
                      <a:gs pos="0">
                        <a:srgbClr val="339933"/>
                      </a:gs>
                      <a:gs pos="100000">
                        <a:srgbClr val="FFFFFF"/>
                      </a:gs>
                    </a:gsLst>
                    <a:path path="rect">
                      <a:fillToRect r="100000" b="100000"/>
                    </a:path>
                  </a:gra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00000"/>
                </a:lnSpc>
                <a:spcBef>
                  <a:spcPct val="50000"/>
                </a:spcBef>
                <a:buClrTx/>
                <a:buFontTx/>
                <a:buNone/>
              </a:pPr>
              <a:r>
                <a:rPr lang="zh-CN" altLang="en-US" sz="2000" b="1" smtClean="0">
                  <a:solidFill>
                    <a:srgbClr val="000000"/>
                  </a:solidFill>
                  <a:latin typeface="Arial" panose="020B0604020202020204" pitchFamily="34" charset="0"/>
                </a:rPr>
                <a:t>只有该类可以访问</a:t>
              </a:r>
            </a:p>
          </p:txBody>
        </p:sp>
      </p:grpSp>
      <p:grpSp>
        <p:nvGrpSpPr>
          <p:cNvPr id="72747" name="Group 43"/>
          <p:cNvGrpSpPr>
            <a:grpSpLocks/>
          </p:cNvGrpSpPr>
          <p:nvPr/>
        </p:nvGrpSpPr>
        <p:grpSpPr bwMode="auto">
          <a:xfrm>
            <a:off x="5289550" y="1296988"/>
            <a:ext cx="1727200" cy="574675"/>
            <a:chOff x="2290" y="981"/>
            <a:chExt cx="998" cy="408"/>
          </a:xfrm>
        </p:grpSpPr>
        <p:sp>
          <p:nvSpPr>
            <p:cNvPr id="72748" name="Rectangle 44"/>
            <p:cNvSpPr>
              <a:spLocks noChangeArrowheads="1"/>
            </p:cNvSpPr>
            <p:nvPr/>
          </p:nvSpPr>
          <p:spPr bwMode="auto">
            <a:xfrm>
              <a:off x="2290" y="981"/>
              <a:ext cx="998" cy="408"/>
            </a:xfrm>
            <a:prstGeom prst="rect">
              <a:avLst/>
            </a:prstGeom>
            <a:gradFill rotWithShape="1">
              <a:gsLst>
                <a:gs pos="0">
                  <a:srgbClr val="FFFFFF"/>
                </a:gs>
                <a:gs pos="100000">
                  <a:srgbClr val="FFCC00"/>
                </a:gs>
              </a:gsLst>
              <a:path path="shape">
                <a:fillToRect l="50000" t="50000" r="50000" b="50000"/>
              </a:path>
            </a:gradFill>
            <a:ln w="9525">
              <a:solidFill>
                <a:schemeClr val="tx1"/>
              </a:solidFill>
              <a:miter lim="800000"/>
              <a:headEnd/>
              <a:tailEnd/>
            </a:ln>
            <a:effectLst>
              <a:outerShdw dist="81320" dir="3080412" algn="ctr" rotWithShape="0">
                <a:schemeClr val="bg2">
                  <a:alpha val="50000"/>
                </a:schemeClr>
              </a:outerShdw>
            </a:effec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72749" name="Text Box 45"/>
            <p:cNvSpPr txBox="1">
              <a:spLocks noChangeArrowheads="1"/>
            </p:cNvSpPr>
            <p:nvPr/>
          </p:nvSpPr>
          <p:spPr bwMode="auto">
            <a:xfrm>
              <a:off x="2336" y="1026"/>
              <a:ext cx="862"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en-US" altLang="zh-CN" b="1" smtClean="0">
                  <a:solidFill>
                    <a:srgbClr val="000000"/>
                  </a:solidFill>
                  <a:latin typeface="Arial" panose="020B0604020202020204" pitchFamily="34" charset="0"/>
                  <a:ea typeface="宋体" panose="02010600030101010101" pitchFamily="2" charset="-122"/>
                </a:rPr>
                <a:t>private</a:t>
              </a:r>
            </a:p>
          </p:txBody>
        </p:sp>
      </p:grpSp>
      <p:grpSp>
        <p:nvGrpSpPr>
          <p:cNvPr id="72750" name="Group 46"/>
          <p:cNvGrpSpPr>
            <a:grpSpLocks/>
          </p:cNvGrpSpPr>
          <p:nvPr/>
        </p:nvGrpSpPr>
        <p:grpSpPr bwMode="auto">
          <a:xfrm>
            <a:off x="5146675" y="4221163"/>
            <a:ext cx="2520950" cy="2016125"/>
            <a:chOff x="838" y="890"/>
            <a:chExt cx="1588" cy="1270"/>
          </a:xfrm>
        </p:grpSpPr>
        <p:sp>
          <p:nvSpPr>
            <p:cNvPr id="72751" name="AutoShape 47"/>
            <p:cNvSpPr>
              <a:spLocks noChangeArrowheads="1"/>
            </p:cNvSpPr>
            <p:nvPr/>
          </p:nvSpPr>
          <p:spPr bwMode="auto">
            <a:xfrm>
              <a:off x="839" y="890"/>
              <a:ext cx="1587" cy="1270"/>
            </a:xfrm>
            <a:prstGeom prst="flowChartMultidocument">
              <a:avLst/>
            </a:prstGeom>
            <a:gradFill rotWithShape="1">
              <a:gsLst>
                <a:gs pos="0">
                  <a:srgbClr val="73C1DD">
                    <a:alpha val="86000"/>
                  </a:srgbClr>
                </a:gs>
                <a:gs pos="100000">
                  <a:schemeClr val="bg1"/>
                </a:gs>
              </a:gsLst>
              <a:path path="rect">
                <a:fillToRect r="100000" b="10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72752" name="Text Box 48"/>
            <p:cNvSpPr txBox="1">
              <a:spLocks noChangeArrowheads="1"/>
            </p:cNvSpPr>
            <p:nvPr/>
          </p:nvSpPr>
          <p:spPr bwMode="auto">
            <a:xfrm>
              <a:off x="838" y="1207"/>
              <a:ext cx="1316" cy="680"/>
            </a:xfrm>
            <a:prstGeom prst="rect">
              <a:avLst/>
            </a:prstGeom>
            <a:noFill/>
            <a:ln>
              <a:noFill/>
            </a:ln>
            <a:effectLst/>
            <a:extLst>
              <a:ext uri="{909E8E84-426E-40DD-AFC4-6F175D3DCCD1}">
                <a14:hiddenFill xmlns:a14="http://schemas.microsoft.com/office/drawing/2010/main">
                  <a:gradFill rotWithShape="1">
                    <a:gsLst>
                      <a:gs pos="0">
                        <a:srgbClr val="339933"/>
                      </a:gs>
                      <a:gs pos="100000">
                        <a:srgbClr val="FFFFFF"/>
                      </a:gs>
                    </a:gsLst>
                    <a:path path="rect">
                      <a:fillToRect r="100000" b="100000"/>
                    </a:path>
                  </a:gra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00000"/>
                </a:lnSpc>
                <a:spcBef>
                  <a:spcPct val="50000"/>
                </a:spcBef>
                <a:buClrTx/>
                <a:buFontTx/>
                <a:buNone/>
              </a:pPr>
              <a:r>
                <a:rPr lang="zh-CN" altLang="en-US" sz="2000" b="1" smtClean="0">
                  <a:solidFill>
                    <a:srgbClr val="000000"/>
                  </a:solidFill>
                  <a:latin typeface="Arial" panose="020B0604020202020204" pitchFamily="34" charset="0"/>
                </a:rPr>
                <a:t>相同数据包中的类可以访问</a:t>
              </a:r>
              <a:endParaRPr lang="zh-CN" altLang="en-US" sz="2000" b="1" smtClean="0">
                <a:solidFill>
                  <a:srgbClr val="000000"/>
                </a:solidFill>
                <a:latin typeface="黑体" panose="02010609060101010101" pitchFamily="49" charset="-122"/>
              </a:endParaRPr>
            </a:p>
          </p:txBody>
        </p:sp>
      </p:grpSp>
      <p:grpSp>
        <p:nvGrpSpPr>
          <p:cNvPr id="72756" name="Group 52"/>
          <p:cNvGrpSpPr>
            <a:grpSpLocks/>
          </p:cNvGrpSpPr>
          <p:nvPr/>
        </p:nvGrpSpPr>
        <p:grpSpPr bwMode="auto">
          <a:xfrm>
            <a:off x="5292725" y="4076700"/>
            <a:ext cx="1727200" cy="574675"/>
            <a:chOff x="2290" y="981"/>
            <a:chExt cx="998" cy="408"/>
          </a:xfrm>
        </p:grpSpPr>
        <p:sp>
          <p:nvSpPr>
            <p:cNvPr id="72757" name="Rectangle 53"/>
            <p:cNvSpPr>
              <a:spLocks noChangeArrowheads="1"/>
            </p:cNvSpPr>
            <p:nvPr/>
          </p:nvSpPr>
          <p:spPr bwMode="auto">
            <a:xfrm>
              <a:off x="2290" y="981"/>
              <a:ext cx="998" cy="408"/>
            </a:xfrm>
            <a:prstGeom prst="rect">
              <a:avLst/>
            </a:prstGeom>
            <a:gradFill rotWithShape="1">
              <a:gsLst>
                <a:gs pos="0">
                  <a:schemeClr val="bg1"/>
                </a:gs>
                <a:gs pos="100000">
                  <a:srgbClr val="66CCFF"/>
                </a:gs>
              </a:gsLst>
              <a:path path="shape">
                <a:fillToRect l="50000" t="50000" r="50000" b="50000"/>
              </a:path>
            </a:gradFill>
            <a:ln w="9525">
              <a:solidFill>
                <a:schemeClr val="tx1"/>
              </a:solidFill>
              <a:miter lim="800000"/>
              <a:headEnd/>
              <a:tailEnd/>
            </a:ln>
            <a:effectLst>
              <a:outerShdw dist="81320" dir="3080412" algn="ctr" rotWithShape="0">
                <a:schemeClr val="bg2">
                  <a:alpha val="50000"/>
                </a:schemeClr>
              </a:outerShdw>
            </a:effectLst>
          </p:spPr>
          <p:txBody>
            <a:bodyPr wrap="none" anchor="ctr"/>
            <a:lstStyle/>
            <a:p>
              <a:pPr>
                <a:lnSpc>
                  <a:spcPct val="100000"/>
                </a:lnSpc>
                <a:spcBef>
                  <a:spcPct val="0"/>
                </a:spcBef>
                <a:buClrTx/>
                <a:buFontTx/>
                <a:buNone/>
              </a:pPr>
              <a:endParaRPr lang="zh-CN" altLang="zh-CN" sz="1800" smtClean="0">
                <a:solidFill>
                  <a:srgbClr val="000000"/>
                </a:solidFill>
                <a:latin typeface="Arial" panose="020B0604020202020204" pitchFamily="34" charset="0"/>
              </a:endParaRPr>
            </a:p>
          </p:txBody>
        </p:sp>
        <p:sp>
          <p:nvSpPr>
            <p:cNvPr id="72758" name="Text Box 54"/>
            <p:cNvSpPr txBox="1">
              <a:spLocks noChangeArrowheads="1"/>
            </p:cNvSpPr>
            <p:nvPr/>
          </p:nvSpPr>
          <p:spPr bwMode="auto">
            <a:xfrm>
              <a:off x="2336" y="1026"/>
              <a:ext cx="862"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zh-CN" altLang="en-US" b="1" smtClean="0">
                  <a:solidFill>
                    <a:srgbClr val="000000"/>
                  </a:solidFill>
                  <a:latin typeface="Arial" panose="020B0604020202020204" pitchFamily="34" charset="0"/>
                  <a:ea typeface="宋体" panose="02010600030101010101" pitchFamily="2" charset="-122"/>
                </a:rPr>
                <a:t>默认</a:t>
              </a:r>
            </a:p>
          </p:txBody>
        </p:sp>
      </p:grpSp>
      <p:grpSp>
        <p:nvGrpSpPr>
          <p:cNvPr id="72759" name="Group 55"/>
          <p:cNvGrpSpPr>
            <a:grpSpLocks/>
          </p:cNvGrpSpPr>
          <p:nvPr/>
        </p:nvGrpSpPr>
        <p:grpSpPr bwMode="auto">
          <a:xfrm>
            <a:off x="1349375" y="4149725"/>
            <a:ext cx="2520950" cy="2016125"/>
            <a:chOff x="838" y="890"/>
            <a:chExt cx="1588" cy="1270"/>
          </a:xfrm>
        </p:grpSpPr>
        <p:sp>
          <p:nvSpPr>
            <p:cNvPr id="72760" name="AutoShape 56"/>
            <p:cNvSpPr>
              <a:spLocks noChangeArrowheads="1"/>
            </p:cNvSpPr>
            <p:nvPr/>
          </p:nvSpPr>
          <p:spPr bwMode="auto">
            <a:xfrm>
              <a:off x="839" y="890"/>
              <a:ext cx="1587" cy="1270"/>
            </a:xfrm>
            <a:prstGeom prst="flowChartMultidocument">
              <a:avLst/>
            </a:prstGeom>
            <a:gradFill rotWithShape="1">
              <a:gsLst>
                <a:gs pos="0">
                  <a:srgbClr val="CCCCFF"/>
                </a:gs>
                <a:gs pos="100000">
                  <a:schemeClr val="bg1"/>
                </a:gs>
              </a:gsLst>
              <a:path path="rect">
                <a:fillToRect r="100000" b="10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72761" name="Text Box 57"/>
            <p:cNvSpPr txBox="1">
              <a:spLocks noChangeArrowheads="1"/>
            </p:cNvSpPr>
            <p:nvPr/>
          </p:nvSpPr>
          <p:spPr bwMode="auto">
            <a:xfrm>
              <a:off x="838" y="1207"/>
              <a:ext cx="1316" cy="680"/>
            </a:xfrm>
            <a:prstGeom prst="rect">
              <a:avLst/>
            </a:prstGeom>
            <a:noFill/>
            <a:ln>
              <a:noFill/>
            </a:ln>
            <a:effectLst/>
            <a:extLst>
              <a:ext uri="{909E8E84-426E-40DD-AFC4-6F175D3DCCD1}">
                <a14:hiddenFill xmlns:a14="http://schemas.microsoft.com/office/drawing/2010/main">
                  <a:gradFill rotWithShape="1">
                    <a:gsLst>
                      <a:gs pos="0">
                        <a:srgbClr val="339933"/>
                      </a:gs>
                      <a:gs pos="100000">
                        <a:srgbClr val="FFFFFF"/>
                      </a:gs>
                    </a:gsLst>
                    <a:path path="rect">
                      <a:fillToRect r="100000" b="100000"/>
                    </a:path>
                  </a:gra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00000"/>
                </a:lnSpc>
                <a:spcBef>
                  <a:spcPct val="50000"/>
                </a:spcBef>
                <a:buClrTx/>
                <a:buFontTx/>
                <a:buNone/>
              </a:pPr>
              <a:r>
                <a:rPr lang="zh-CN" altLang="en-US" sz="2000" b="1" smtClean="0">
                  <a:solidFill>
                    <a:srgbClr val="000000"/>
                  </a:solidFill>
                  <a:latin typeface="Arial" panose="020B0604020202020204" pitchFamily="34" charset="0"/>
                </a:rPr>
                <a:t>该类及其子类的成员可以访问，同一个包中的类也可访问</a:t>
              </a:r>
              <a:endParaRPr lang="zh-CN" altLang="en-US" sz="2000" b="1" smtClean="0">
                <a:solidFill>
                  <a:srgbClr val="000000"/>
                </a:solidFill>
                <a:latin typeface="黑体" panose="02010609060101010101" pitchFamily="49" charset="-122"/>
              </a:endParaRPr>
            </a:p>
          </p:txBody>
        </p:sp>
      </p:grpSp>
      <p:grpSp>
        <p:nvGrpSpPr>
          <p:cNvPr id="72765" name="Group 61"/>
          <p:cNvGrpSpPr>
            <a:grpSpLocks/>
          </p:cNvGrpSpPr>
          <p:nvPr/>
        </p:nvGrpSpPr>
        <p:grpSpPr bwMode="auto">
          <a:xfrm>
            <a:off x="1514475" y="4032250"/>
            <a:ext cx="1762125" cy="574675"/>
            <a:chOff x="930" y="2568"/>
            <a:chExt cx="1110" cy="362"/>
          </a:xfrm>
        </p:grpSpPr>
        <p:sp>
          <p:nvSpPr>
            <p:cNvPr id="72763" name="Rectangle 59"/>
            <p:cNvSpPr>
              <a:spLocks noChangeArrowheads="1"/>
            </p:cNvSpPr>
            <p:nvPr/>
          </p:nvSpPr>
          <p:spPr bwMode="auto">
            <a:xfrm>
              <a:off x="930" y="2568"/>
              <a:ext cx="1110" cy="362"/>
            </a:xfrm>
            <a:prstGeom prst="rect">
              <a:avLst/>
            </a:prstGeom>
            <a:gradFill rotWithShape="1">
              <a:gsLst>
                <a:gs pos="0">
                  <a:schemeClr val="bg1"/>
                </a:gs>
                <a:gs pos="100000">
                  <a:srgbClr val="CC99FF"/>
                </a:gs>
              </a:gsLst>
              <a:path path="shape">
                <a:fillToRect l="50000" t="50000" r="50000" b="50000"/>
              </a:path>
            </a:gradFill>
            <a:ln w="9525">
              <a:solidFill>
                <a:schemeClr val="tx1"/>
              </a:solidFill>
              <a:miter lim="800000"/>
              <a:headEnd/>
              <a:tailEnd/>
            </a:ln>
            <a:effectLst>
              <a:outerShdw dist="81320" dir="3080412" algn="ctr" rotWithShape="0">
                <a:schemeClr val="bg2">
                  <a:alpha val="50000"/>
                </a:schemeClr>
              </a:outerShdw>
            </a:effec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72764" name="Text Box 60"/>
            <p:cNvSpPr txBox="1">
              <a:spLocks noChangeArrowheads="1"/>
            </p:cNvSpPr>
            <p:nvPr/>
          </p:nvSpPr>
          <p:spPr bwMode="auto">
            <a:xfrm>
              <a:off x="984" y="2608"/>
              <a:ext cx="10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en-US" altLang="zh-CN" b="1" smtClean="0">
                  <a:solidFill>
                    <a:srgbClr val="000000"/>
                  </a:solidFill>
                  <a:latin typeface="Arial" panose="020B0604020202020204" pitchFamily="34" charset="0"/>
                  <a:ea typeface="宋体" panose="02010600030101010101" pitchFamily="2" charset="-122"/>
                </a:rPr>
                <a:t>protected</a:t>
              </a:r>
            </a:p>
          </p:txBody>
        </p:sp>
      </p:grpSp>
    </p:spTree>
    <p:extLst>
      <p:ext uri="{BB962C8B-B14F-4D97-AF65-F5344CB8AC3E}">
        <p14:creationId xmlns:p14="http://schemas.microsoft.com/office/powerpoint/2010/main" val="3767599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nodeType="afterEffect">
                                  <p:stCondLst>
                                    <p:cond delay="0"/>
                                  </p:stCondLst>
                                  <p:childTnLst>
                                    <p:set>
                                      <p:cBhvr>
                                        <p:cTn id="6" dur="1" fill="hold">
                                          <p:stCondLst>
                                            <p:cond delay="0"/>
                                          </p:stCondLst>
                                        </p:cTn>
                                        <p:tgtEl>
                                          <p:spTgt spid="72740"/>
                                        </p:tgtEl>
                                        <p:attrNameLst>
                                          <p:attrName>style.visibility</p:attrName>
                                        </p:attrNameLst>
                                      </p:cBhvr>
                                      <p:to>
                                        <p:strVal val="visible"/>
                                      </p:to>
                                    </p:set>
                                    <p:animEffect transition="in" filter="wedge">
                                      <p:cBhvr>
                                        <p:cTn id="7" dur="1000"/>
                                        <p:tgtEl>
                                          <p:spTgt spid="72740"/>
                                        </p:tgtEl>
                                      </p:cBhvr>
                                    </p:animEffect>
                                  </p:childTnLst>
                                </p:cTn>
                              </p:par>
                            </p:childTnLst>
                          </p:cTn>
                        </p:par>
                        <p:par>
                          <p:cTn id="8" fill="hold" nodeType="afterGroup">
                            <p:stCondLst>
                              <p:cond delay="1000"/>
                            </p:stCondLst>
                            <p:childTnLst>
                              <p:par>
                                <p:cTn id="9" presetID="20" presetClass="entr" presetSubtype="0" fill="hold" nodeType="afterEffect">
                                  <p:stCondLst>
                                    <p:cond delay="0"/>
                                  </p:stCondLst>
                                  <p:childTnLst>
                                    <p:set>
                                      <p:cBhvr>
                                        <p:cTn id="10" dur="1" fill="hold">
                                          <p:stCondLst>
                                            <p:cond delay="0"/>
                                          </p:stCondLst>
                                        </p:cTn>
                                        <p:tgtEl>
                                          <p:spTgt spid="72743"/>
                                        </p:tgtEl>
                                        <p:attrNameLst>
                                          <p:attrName>style.visibility</p:attrName>
                                        </p:attrNameLst>
                                      </p:cBhvr>
                                      <p:to>
                                        <p:strVal val="visible"/>
                                      </p:to>
                                    </p:set>
                                    <p:animEffect transition="in" filter="wedge">
                                      <p:cBhvr>
                                        <p:cTn id="11" dur="1000"/>
                                        <p:tgtEl>
                                          <p:spTgt spid="72743"/>
                                        </p:tgtEl>
                                      </p:cBhvr>
                                    </p:animEffect>
                                  </p:childTnLst>
                                </p:cTn>
                              </p:par>
                            </p:childTnLst>
                          </p:cTn>
                        </p:par>
                        <p:par>
                          <p:cTn id="12" fill="hold" nodeType="afterGroup">
                            <p:stCondLst>
                              <p:cond delay="2000"/>
                            </p:stCondLst>
                            <p:childTnLst>
                              <p:par>
                                <p:cTn id="13" presetID="20" presetClass="entr" presetSubtype="0" fill="hold" nodeType="afterEffect">
                                  <p:stCondLst>
                                    <p:cond delay="0"/>
                                  </p:stCondLst>
                                  <p:childTnLst>
                                    <p:set>
                                      <p:cBhvr>
                                        <p:cTn id="14" dur="1" fill="hold">
                                          <p:stCondLst>
                                            <p:cond delay="0"/>
                                          </p:stCondLst>
                                        </p:cTn>
                                        <p:tgtEl>
                                          <p:spTgt spid="72765"/>
                                        </p:tgtEl>
                                        <p:attrNameLst>
                                          <p:attrName>style.visibility</p:attrName>
                                        </p:attrNameLst>
                                      </p:cBhvr>
                                      <p:to>
                                        <p:strVal val="visible"/>
                                      </p:to>
                                    </p:set>
                                    <p:animEffect transition="in" filter="wedge">
                                      <p:cBhvr>
                                        <p:cTn id="15" dur="1000"/>
                                        <p:tgtEl>
                                          <p:spTgt spid="72765"/>
                                        </p:tgtEl>
                                      </p:cBhvr>
                                    </p:animEffect>
                                  </p:childTnLst>
                                </p:cTn>
                              </p:par>
                            </p:childTnLst>
                          </p:cTn>
                        </p:par>
                        <p:par>
                          <p:cTn id="16" fill="hold" nodeType="afterGroup">
                            <p:stCondLst>
                              <p:cond delay="3000"/>
                            </p:stCondLst>
                            <p:childTnLst>
                              <p:par>
                                <p:cTn id="17" presetID="20" presetClass="entr" presetSubtype="0" fill="hold" nodeType="afterEffect">
                                  <p:stCondLst>
                                    <p:cond delay="0"/>
                                  </p:stCondLst>
                                  <p:childTnLst>
                                    <p:set>
                                      <p:cBhvr>
                                        <p:cTn id="18" dur="1" fill="hold">
                                          <p:stCondLst>
                                            <p:cond delay="0"/>
                                          </p:stCondLst>
                                        </p:cTn>
                                        <p:tgtEl>
                                          <p:spTgt spid="72759"/>
                                        </p:tgtEl>
                                        <p:attrNameLst>
                                          <p:attrName>style.visibility</p:attrName>
                                        </p:attrNameLst>
                                      </p:cBhvr>
                                      <p:to>
                                        <p:strVal val="visible"/>
                                      </p:to>
                                    </p:set>
                                    <p:animEffect transition="in" filter="wedge">
                                      <p:cBhvr>
                                        <p:cTn id="19" dur="500"/>
                                        <p:tgtEl>
                                          <p:spTgt spid="72759"/>
                                        </p:tgtEl>
                                      </p:cBhvr>
                                    </p:animEffect>
                                  </p:childTnLst>
                                </p:cTn>
                              </p:par>
                            </p:childTnLst>
                          </p:cTn>
                        </p:par>
                        <p:par>
                          <p:cTn id="20" fill="hold" nodeType="afterGroup">
                            <p:stCondLst>
                              <p:cond delay="3500"/>
                            </p:stCondLst>
                            <p:childTnLst>
                              <p:par>
                                <p:cTn id="21" presetID="20" presetClass="entr" presetSubtype="0" fill="hold" nodeType="afterEffect">
                                  <p:stCondLst>
                                    <p:cond delay="0"/>
                                  </p:stCondLst>
                                  <p:childTnLst>
                                    <p:set>
                                      <p:cBhvr>
                                        <p:cTn id="22" dur="1" fill="hold">
                                          <p:stCondLst>
                                            <p:cond delay="0"/>
                                          </p:stCondLst>
                                        </p:cTn>
                                        <p:tgtEl>
                                          <p:spTgt spid="72756"/>
                                        </p:tgtEl>
                                        <p:attrNameLst>
                                          <p:attrName>style.visibility</p:attrName>
                                        </p:attrNameLst>
                                      </p:cBhvr>
                                      <p:to>
                                        <p:strVal val="visible"/>
                                      </p:to>
                                    </p:set>
                                    <p:animEffect transition="in" filter="wedge">
                                      <p:cBhvr>
                                        <p:cTn id="23" dur="1000"/>
                                        <p:tgtEl>
                                          <p:spTgt spid="72756"/>
                                        </p:tgtEl>
                                      </p:cBhvr>
                                    </p:animEffect>
                                  </p:childTnLst>
                                </p:cTn>
                              </p:par>
                            </p:childTnLst>
                          </p:cTn>
                        </p:par>
                        <p:par>
                          <p:cTn id="24" fill="hold" nodeType="afterGroup">
                            <p:stCondLst>
                              <p:cond delay="4500"/>
                            </p:stCondLst>
                            <p:childTnLst>
                              <p:par>
                                <p:cTn id="25" presetID="20" presetClass="entr" presetSubtype="0" fill="hold" nodeType="afterEffect">
                                  <p:stCondLst>
                                    <p:cond delay="0"/>
                                  </p:stCondLst>
                                  <p:childTnLst>
                                    <p:set>
                                      <p:cBhvr>
                                        <p:cTn id="26" dur="1" fill="hold">
                                          <p:stCondLst>
                                            <p:cond delay="0"/>
                                          </p:stCondLst>
                                        </p:cTn>
                                        <p:tgtEl>
                                          <p:spTgt spid="72750"/>
                                        </p:tgtEl>
                                        <p:attrNameLst>
                                          <p:attrName>style.visibility</p:attrName>
                                        </p:attrNameLst>
                                      </p:cBhvr>
                                      <p:to>
                                        <p:strVal val="visible"/>
                                      </p:to>
                                    </p:set>
                                    <p:animEffect transition="in" filter="wedge">
                                      <p:cBhvr>
                                        <p:cTn id="27" dur="500"/>
                                        <p:tgtEl>
                                          <p:spTgt spid="72750"/>
                                        </p:tgtEl>
                                      </p:cBhvr>
                                    </p:animEffect>
                                  </p:childTnLst>
                                </p:cTn>
                              </p:par>
                            </p:childTnLst>
                          </p:cTn>
                        </p:par>
                        <p:par>
                          <p:cTn id="28" fill="hold" nodeType="afterGroup">
                            <p:stCondLst>
                              <p:cond delay="5000"/>
                            </p:stCondLst>
                            <p:childTnLst>
                              <p:par>
                                <p:cTn id="29" presetID="20" presetClass="entr" presetSubtype="0" fill="hold" nodeType="afterEffect">
                                  <p:stCondLst>
                                    <p:cond delay="0"/>
                                  </p:stCondLst>
                                  <p:childTnLst>
                                    <p:set>
                                      <p:cBhvr>
                                        <p:cTn id="30" dur="1" fill="hold">
                                          <p:stCondLst>
                                            <p:cond delay="0"/>
                                          </p:stCondLst>
                                        </p:cTn>
                                        <p:tgtEl>
                                          <p:spTgt spid="72747"/>
                                        </p:tgtEl>
                                        <p:attrNameLst>
                                          <p:attrName>style.visibility</p:attrName>
                                        </p:attrNameLst>
                                      </p:cBhvr>
                                      <p:to>
                                        <p:strVal val="visible"/>
                                      </p:to>
                                    </p:set>
                                    <p:animEffect transition="in" filter="wedge">
                                      <p:cBhvr>
                                        <p:cTn id="31" dur="1000"/>
                                        <p:tgtEl>
                                          <p:spTgt spid="72747"/>
                                        </p:tgtEl>
                                      </p:cBhvr>
                                    </p:animEffect>
                                  </p:childTnLst>
                                </p:cTn>
                              </p:par>
                            </p:childTnLst>
                          </p:cTn>
                        </p:par>
                        <p:par>
                          <p:cTn id="32" fill="hold" nodeType="afterGroup">
                            <p:stCondLst>
                              <p:cond delay="6000"/>
                            </p:stCondLst>
                            <p:childTnLst>
                              <p:par>
                                <p:cTn id="33" presetID="20" presetClass="entr" presetSubtype="0" fill="hold" nodeType="afterEffect">
                                  <p:stCondLst>
                                    <p:cond delay="0"/>
                                  </p:stCondLst>
                                  <p:childTnLst>
                                    <p:set>
                                      <p:cBhvr>
                                        <p:cTn id="34" dur="1" fill="hold">
                                          <p:stCondLst>
                                            <p:cond delay="0"/>
                                          </p:stCondLst>
                                        </p:cTn>
                                        <p:tgtEl>
                                          <p:spTgt spid="72744"/>
                                        </p:tgtEl>
                                        <p:attrNameLst>
                                          <p:attrName>style.visibility</p:attrName>
                                        </p:attrNameLst>
                                      </p:cBhvr>
                                      <p:to>
                                        <p:strVal val="visible"/>
                                      </p:to>
                                    </p:set>
                                    <p:animEffect transition="in" filter="wedge">
                                      <p:cBhvr>
                                        <p:cTn id="35" dur="500"/>
                                        <p:tgtEl>
                                          <p:spTgt spid="72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 name="灯片编号占位符 4"/>
          <p:cNvSpPr>
            <a:spLocks noGrp="1"/>
          </p:cNvSpPr>
          <p:nvPr>
            <p:ph type="sldNum" sz="quarter" idx="10"/>
          </p:nvPr>
        </p:nvSpPr>
        <p:spPr/>
        <p:txBody>
          <a:bodyPr/>
          <a:lstStyle/>
          <a:p>
            <a:fld id="{59593FB7-3960-4F4D-B517-228660DC05D6}" type="slidenum">
              <a:rPr lang="en-US" altLang="zh-CN">
                <a:solidFill>
                  <a:srgbClr val="000000"/>
                </a:solidFill>
              </a:rPr>
              <a:pPr/>
              <a:t>35</a:t>
            </a:fld>
            <a:endParaRPr lang="en-US" altLang="zh-CN">
              <a:solidFill>
                <a:srgbClr val="000000"/>
              </a:solidFill>
            </a:endParaRPr>
          </a:p>
        </p:txBody>
      </p:sp>
      <p:sp>
        <p:nvSpPr>
          <p:cNvPr id="109570" name="Rectangle 2"/>
          <p:cNvSpPr>
            <a:spLocks noGrp="1" noChangeArrowheads="1"/>
          </p:cNvSpPr>
          <p:nvPr>
            <p:ph type="title"/>
          </p:nvPr>
        </p:nvSpPr>
        <p:spPr/>
        <p:txBody>
          <a:bodyPr/>
          <a:lstStyle/>
          <a:p>
            <a:r>
              <a:rPr lang="zh-CN" altLang="en-US"/>
              <a:t>访问修饰符 </a:t>
            </a:r>
            <a:r>
              <a:rPr lang="en-US" altLang="zh-CN"/>
              <a:t>3-3</a:t>
            </a:r>
          </a:p>
        </p:txBody>
      </p:sp>
      <p:sp>
        <p:nvSpPr>
          <p:cNvPr id="109571" name="Rectangle 3"/>
          <p:cNvSpPr>
            <a:spLocks noGrp="1" noChangeArrowheads="1"/>
          </p:cNvSpPr>
          <p:nvPr>
            <p:ph type="body" sz="half" idx="1"/>
          </p:nvPr>
        </p:nvSpPr>
        <p:spPr>
          <a:xfrm>
            <a:off x="684213" y="1341438"/>
            <a:ext cx="7848600" cy="935037"/>
          </a:xfrm>
        </p:spPr>
        <p:txBody>
          <a:bodyPr/>
          <a:lstStyle/>
          <a:p>
            <a:r>
              <a:rPr lang="zh-CN" altLang="en-US" sz="2400"/>
              <a:t>访问修饰符可访问性</a:t>
            </a:r>
          </a:p>
          <a:p>
            <a:endParaRPr lang="zh-CN" altLang="en-US" sz="2400"/>
          </a:p>
          <a:p>
            <a:pPr>
              <a:buFont typeface="Wingdings" panose="05000000000000000000" pitchFamily="2" charset="2"/>
              <a:buNone/>
            </a:pPr>
            <a:endParaRPr lang="en-US" altLang="zh-CN" sz="2400"/>
          </a:p>
        </p:txBody>
      </p:sp>
      <p:graphicFrame>
        <p:nvGraphicFramePr>
          <p:cNvPr id="109779" name="Group 211"/>
          <p:cNvGraphicFramePr>
            <a:graphicFrameLocks noGrp="1"/>
          </p:cNvGraphicFramePr>
          <p:nvPr>
            <p:ph sz="half" idx="2"/>
          </p:nvPr>
        </p:nvGraphicFramePr>
        <p:xfrm>
          <a:off x="900113" y="2420938"/>
          <a:ext cx="7848600" cy="2064385"/>
        </p:xfrm>
        <a:graphic>
          <a:graphicData uri="http://schemas.openxmlformats.org/drawingml/2006/table">
            <a:tbl>
              <a:tblPr/>
              <a:tblGrid>
                <a:gridCol w="2376487"/>
                <a:gridCol w="1374775"/>
                <a:gridCol w="1362075"/>
                <a:gridCol w="1439863"/>
                <a:gridCol w="1295400"/>
              </a:tblGrid>
              <a:tr h="360363">
                <a:tc>
                  <a:txBody>
                    <a:bodyPr/>
                    <a:lstStyle>
                      <a:lvl1pPr marL="342900" indent="-342900">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bg1"/>
                          </a:solidFill>
                          <a:effectLst/>
                          <a:latin typeface="Arial" panose="020B0604020202020204" pitchFamily="34" charset="0"/>
                          <a:ea typeface="黑体" panose="02010609060101010101" pitchFamily="49" charset="-122"/>
                          <a:cs typeface="Times New Roman" panose="02020603050405020304" pitchFamily="18" charset="0"/>
                        </a:rPr>
                        <a:t>位置</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9966"/>
                    </a:solidFill>
                  </a:tcPr>
                </a:tc>
                <a:tc>
                  <a:txBody>
                    <a:bodyPr/>
                    <a:lstStyle>
                      <a:lvl1pPr marL="342900" indent="-342900">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bg1"/>
                          </a:solidFill>
                          <a:effectLst/>
                          <a:latin typeface="Arial" panose="020B0604020202020204" pitchFamily="34" charset="0"/>
                          <a:ea typeface="黑体" panose="02010609060101010101" pitchFamily="49" charset="-122"/>
                          <a:cs typeface="Times New Roman" panose="02020603050405020304" pitchFamily="18" charset="0"/>
                        </a:rPr>
                        <a:t>private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9966"/>
                    </a:solidFill>
                  </a:tcPr>
                </a:tc>
                <a:tc>
                  <a:txBody>
                    <a:bodyPr/>
                    <a:lstStyle>
                      <a:lvl1pPr marL="342900" indent="-342900">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bg1"/>
                          </a:solidFill>
                          <a:effectLst/>
                          <a:latin typeface="Arial" panose="020B0604020202020204" pitchFamily="34" charset="0"/>
                          <a:ea typeface="黑体" panose="02010609060101010101" pitchFamily="49" charset="-122"/>
                          <a:cs typeface="Times New Roman" panose="02020603050405020304" pitchFamily="18" charset="0"/>
                        </a:rPr>
                        <a:t>默认</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9966"/>
                    </a:solidFill>
                  </a:tcPr>
                </a:tc>
                <a:tc>
                  <a:txBody>
                    <a:bodyPr/>
                    <a:lstStyle>
                      <a:lvl1pPr marL="342900" indent="-342900">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bg1"/>
                          </a:solidFill>
                          <a:effectLst/>
                          <a:latin typeface="Arial" panose="020B0604020202020204" pitchFamily="34" charset="0"/>
                          <a:ea typeface="黑体" panose="02010609060101010101" pitchFamily="49" charset="-122"/>
                          <a:cs typeface="Times New Roman" panose="02020603050405020304" pitchFamily="18" charset="0"/>
                        </a:rPr>
                        <a:t>protected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9966"/>
                    </a:solidFill>
                  </a:tcPr>
                </a:tc>
                <a:tc>
                  <a:txBody>
                    <a:bodyPr/>
                    <a:lstStyle>
                      <a:lvl1pPr marL="342900" indent="-342900">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bg1"/>
                          </a:solidFill>
                          <a:effectLst/>
                          <a:latin typeface="Arial" panose="020B0604020202020204" pitchFamily="34" charset="0"/>
                          <a:ea typeface="黑体" panose="02010609060101010101" pitchFamily="49" charset="-122"/>
                          <a:cs typeface="Times New Roman" panose="02020603050405020304" pitchFamily="18" charset="0"/>
                        </a:rPr>
                        <a:t>public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9966"/>
                    </a:solidFill>
                  </a:tcPr>
                </a:tc>
              </a:tr>
              <a:tr h="431800">
                <a:tc>
                  <a:txBody>
                    <a:bodyPr/>
                    <a:lstStyle>
                      <a:lvl1pPr marL="342900" indent="-342900">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同一个类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是</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是</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是</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是</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4825">
                <a:tc>
                  <a:txBody>
                    <a:bodyPr/>
                    <a:lstStyle>
                      <a:lvl1pPr marL="342900" indent="-342900">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同一个包内的类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否</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是</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是</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是</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0363">
                <a:tc>
                  <a:txBody>
                    <a:bodyPr/>
                    <a:lstStyle>
                      <a:lvl1pPr marL="342900" indent="-342900">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不同包内的子类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否</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否</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是</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是</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4013">
                <a:tc>
                  <a:txBody>
                    <a:bodyPr/>
                    <a:lstStyle>
                      <a:lvl1pPr marL="342900" indent="-342900">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不同包并且不是子类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否</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否</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否</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是</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050838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97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3"/>
          <p:cNvSpPr>
            <a:spLocks noGrp="1"/>
          </p:cNvSpPr>
          <p:nvPr>
            <p:ph type="sldNum" sz="quarter" idx="10"/>
          </p:nvPr>
        </p:nvSpPr>
        <p:spPr/>
        <p:txBody>
          <a:bodyPr/>
          <a:lstStyle/>
          <a:p>
            <a:fld id="{61D91D3A-2360-4F84-BCB7-031B86254928}" type="slidenum">
              <a:rPr lang="en-US" altLang="zh-CN">
                <a:solidFill>
                  <a:srgbClr val="000000"/>
                </a:solidFill>
              </a:rPr>
              <a:pPr/>
              <a:t>36</a:t>
            </a:fld>
            <a:endParaRPr lang="en-US" altLang="zh-CN">
              <a:solidFill>
                <a:srgbClr val="000000"/>
              </a:solidFill>
            </a:endParaRPr>
          </a:p>
        </p:txBody>
      </p:sp>
      <p:sp>
        <p:nvSpPr>
          <p:cNvPr id="73730"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zh-CN" altLang="en-US"/>
              <a:t>方法修饰符</a:t>
            </a:r>
          </a:p>
        </p:txBody>
      </p:sp>
      <p:grpSp>
        <p:nvGrpSpPr>
          <p:cNvPr id="73747" name="Group 19"/>
          <p:cNvGrpSpPr>
            <a:grpSpLocks/>
          </p:cNvGrpSpPr>
          <p:nvPr/>
        </p:nvGrpSpPr>
        <p:grpSpPr bwMode="auto">
          <a:xfrm>
            <a:off x="3203575" y="1989138"/>
            <a:ext cx="2881313" cy="647700"/>
            <a:chOff x="2109" y="2296"/>
            <a:chExt cx="1587" cy="409"/>
          </a:xfrm>
        </p:grpSpPr>
        <p:sp>
          <p:nvSpPr>
            <p:cNvPr id="73748" name="Rectangle 20"/>
            <p:cNvSpPr>
              <a:spLocks noChangeArrowheads="1"/>
            </p:cNvSpPr>
            <p:nvPr/>
          </p:nvSpPr>
          <p:spPr bwMode="auto">
            <a:xfrm>
              <a:off x="2109" y="2296"/>
              <a:ext cx="1587" cy="409"/>
            </a:xfrm>
            <a:prstGeom prst="rect">
              <a:avLst/>
            </a:prstGeom>
            <a:gradFill rotWithShape="1">
              <a:gsLst>
                <a:gs pos="0">
                  <a:srgbClr val="00CC66"/>
                </a:gs>
                <a:gs pos="100000">
                  <a:srgbClr val="009900"/>
                </a:gs>
              </a:gsLst>
              <a:path path="rect">
                <a:fillToRect r="100000" b="100000"/>
              </a:path>
            </a:gradFill>
            <a:ln w="9525" algn="ctr">
              <a:solidFill>
                <a:schemeClr val="tx1"/>
              </a:solidFill>
              <a:miter lim="800000"/>
              <a:headEnd/>
              <a:tailEnd/>
            </a:ln>
            <a:effectLst>
              <a:prstShdw prst="shdw13" dist="109250" dir="19467739">
                <a:schemeClr val="bg2">
                  <a:alpha val="50000"/>
                </a:schemeClr>
              </a:prstShdw>
            </a:effectLst>
          </p:spPr>
          <p:txBody>
            <a:bodyPr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73749" name="Text Box 21"/>
            <p:cNvSpPr txBox="1">
              <a:spLocks noChangeArrowheads="1"/>
            </p:cNvSpPr>
            <p:nvPr/>
          </p:nvSpPr>
          <p:spPr bwMode="auto">
            <a:xfrm>
              <a:off x="2276" y="2296"/>
              <a:ext cx="1287" cy="328"/>
            </a:xfrm>
            <a:prstGeom prst="rect">
              <a:avLst/>
            </a:prstGeom>
            <a:noFill/>
            <a:ln>
              <a:noFill/>
            </a:ln>
            <a:effectLst>
              <a:outerShdw dist="40161" dir="1106097"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0000"/>
                </a:lnSpc>
                <a:spcBef>
                  <a:spcPct val="50000"/>
                </a:spcBef>
                <a:buClrTx/>
                <a:buFontTx/>
                <a:buNone/>
              </a:pPr>
              <a:r>
                <a:rPr lang="zh-CN" altLang="en-US" sz="2800" b="1" smtClean="0">
                  <a:solidFill>
                    <a:srgbClr val="FFFFFF"/>
                  </a:solidFill>
                  <a:ea typeface="黑体" panose="02010609060101010101" pitchFamily="49" charset="-122"/>
                </a:rPr>
                <a:t>方法修饰符</a:t>
              </a:r>
            </a:p>
          </p:txBody>
        </p:sp>
      </p:grpSp>
      <p:sp>
        <p:nvSpPr>
          <p:cNvPr id="73750" name="Line 22"/>
          <p:cNvSpPr>
            <a:spLocks noChangeShapeType="1"/>
          </p:cNvSpPr>
          <p:nvPr/>
        </p:nvSpPr>
        <p:spPr bwMode="auto">
          <a:xfrm>
            <a:off x="1979613" y="3500438"/>
            <a:ext cx="55451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73751" name="Line 23"/>
          <p:cNvSpPr>
            <a:spLocks noChangeShapeType="1"/>
          </p:cNvSpPr>
          <p:nvPr/>
        </p:nvSpPr>
        <p:spPr bwMode="auto">
          <a:xfrm>
            <a:off x="1979613" y="3500438"/>
            <a:ext cx="0" cy="100965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73752" name="Line 24"/>
          <p:cNvSpPr>
            <a:spLocks noChangeShapeType="1"/>
          </p:cNvSpPr>
          <p:nvPr/>
        </p:nvSpPr>
        <p:spPr bwMode="auto">
          <a:xfrm>
            <a:off x="4643438" y="3500438"/>
            <a:ext cx="0" cy="100965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73754" name="Line 26"/>
          <p:cNvSpPr>
            <a:spLocks noChangeShapeType="1"/>
          </p:cNvSpPr>
          <p:nvPr/>
        </p:nvSpPr>
        <p:spPr bwMode="auto">
          <a:xfrm flipV="1">
            <a:off x="4643438" y="2636838"/>
            <a:ext cx="0" cy="86360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73755" name="Line 27"/>
          <p:cNvSpPr>
            <a:spLocks noChangeShapeType="1"/>
          </p:cNvSpPr>
          <p:nvPr/>
        </p:nvSpPr>
        <p:spPr bwMode="auto">
          <a:xfrm>
            <a:off x="7524750" y="3500438"/>
            <a:ext cx="0" cy="100965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grpSp>
        <p:nvGrpSpPr>
          <p:cNvPr id="73761" name="Group 33"/>
          <p:cNvGrpSpPr>
            <a:grpSpLocks/>
          </p:cNvGrpSpPr>
          <p:nvPr/>
        </p:nvGrpSpPr>
        <p:grpSpPr bwMode="auto">
          <a:xfrm>
            <a:off x="1403350" y="4508500"/>
            <a:ext cx="1800225" cy="574675"/>
            <a:chOff x="385" y="3113"/>
            <a:chExt cx="1043" cy="362"/>
          </a:xfrm>
        </p:grpSpPr>
        <p:sp>
          <p:nvSpPr>
            <p:cNvPr id="73760" name="Rectangle 32"/>
            <p:cNvSpPr>
              <a:spLocks noChangeArrowheads="1"/>
            </p:cNvSpPr>
            <p:nvPr/>
          </p:nvSpPr>
          <p:spPr bwMode="auto">
            <a:xfrm>
              <a:off x="385" y="3113"/>
              <a:ext cx="1043" cy="362"/>
            </a:xfrm>
            <a:prstGeom prst="rect">
              <a:avLst/>
            </a:prstGeom>
            <a:gradFill rotWithShape="1">
              <a:gsLst>
                <a:gs pos="0">
                  <a:srgbClr val="B0EAD0"/>
                </a:gs>
                <a:gs pos="100000">
                  <a:schemeClr val="bg1"/>
                </a:gs>
              </a:gsLst>
              <a:lin ang="5400000" scaled="1"/>
            </a:gradFill>
            <a:ln w="9525">
              <a:solidFill>
                <a:schemeClr val="tx1"/>
              </a:solidFill>
              <a:miter lim="800000"/>
              <a:headEnd/>
              <a:tailEnd/>
            </a:ln>
            <a:effectLst>
              <a:outerShdw dist="81320" dir="2319588" algn="ctr" rotWithShape="0">
                <a:schemeClr val="bg2">
                  <a:alpha val="50000"/>
                </a:schemeClr>
              </a:outerShdw>
            </a:effec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73736" name="Text Box 8"/>
            <p:cNvSpPr txBox="1">
              <a:spLocks noChangeArrowheads="1"/>
            </p:cNvSpPr>
            <p:nvPr/>
          </p:nvSpPr>
          <p:spPr bwMode="auto">
            <a:xfrm>
              <a:off x="566" y="3113"/>
              <a:ext cx="7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en-US" altLang="zh-CN" sz="2800" smtClean="0">
                  <a:solidFill>
                    <a:srgbClr val="000000"/>
                  </a:solidFill>
                  <a:latin typeface="Arial" panose="020B0604020202020204" pitchFamily="34" charset="0"/>
                  <a:ea typeface="宋体" panose="02010600030101010101" pitchFamily="2" charset="-122"/>
                </a:rPr>
                <a:t>static</a:t>
              </a:r>
            </a:p>
          </p:txBody>
        </p:sp>
      </p:grpSp>
      <p:grpSp>
        <p:nvGrpSpPr>
          <p:cNvPr id="73762" name="Group 34"/>
          <p:cNvGrpSpPr>
            <a:grpSpLocks/>
          </p:cNvGrpSpPr>
          <p:nvPr/>
        </p:nvGrpSpPr>
        <p:grpSpPr bwMode="auto">
          <a:xfrm>
            <a:off x="3851275" y="4508500"/>
            <a:ext cx="1655763" cy="574675"/>
            <a:chOff x="385" y="3113"/>
            <a:chExt cx="1043" cy="362"/>
          </a:xfrm>
        </p:grpSpPr>
        <p:sp>
          <p:nvSpPr>
            <p:cNvPr id="73763" name="Rectangle 35"/>
            <p:cNvSpPr>
              <a:spLocks noChangeArrowheads="1"/>
            </p:cNvSpPr>
            <p:nvPr/>
          </p:nvSpPr>
          <p:spPr bwMode="auto">
            <a:xfrm>
              <a:off x="385" y="3113"/>
              <a:ext cx="1043" cy="362"/>
            </a:xfrm>
            <a:prstGeom prst="rect">
              <a:avLst/>
            </a:prstGeom>
            <a:gradFill rotWithShape="1">
              <a:gsLst>
                <a:gs pos="0">
                  <a:srgbClr val="B0EAD0"/>
                </a:gs>
                <a:gs pos="100000">
                  <a:schemeClr val="bg1"/>
                </a:gs>
              </a:gsLst>
              <a:lin ang="5400000" scaled="1"/>
            </a:gradFill>
            <a:ln w="9525">
              <a:solidFill>
                <a:schemeClr val="tx1"/>
              </a:solidFill>
              <a:miter lim="800000"/>
              <a:headEnd/>
              <a:tailEnd/>
            </a:ln>
            <a:effectLst>
              <a:outerShdw dist="81320" dir="2319588" algn="ctr" rotWithShape="0">
                <a:schemeClr val="bg2">
                  <a:alpha val="50000"/>
                </a:schemeClr>
              </a:outerShdw>
            </a:effec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73764" name="Text Box 36"/>
            <p:cNvSpPr txBox="1">
              <a:spLocks noChangeArrowheads="1"/>
            </p:cNvSpPr>
            <p:nvPr/>
          </p:nvSpPr>
          <p:spPr bwMode="auto">
            <a:xfrm>
              <a:off x="566" y="3113"/>
              <a:ext cx="7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en-US" altLang="zh-CN" sz="2800" smtClean="0">
                  <a:solidFill>
                    <a:srgbClr val="000000"/>
                  </a:solidFill>
                  <a:latin typeface="Arial" panose="020B0604020202020204" pitchFamily="34" charset="0"/>
                  <a:ea typeface="宋体" panose="02010600030101010101" pitchFamily="2" charset="-122"/>
                </a:rPr>
                <a:t>final</a:t>
              </a:r>
            </a:p>
          </p:txBody>
        </p:sp>
      </p:grpSp>
      <p:grpSp>
        <p:nvGrpSpPr>
          <p:cNvPr id="73781" name="Group 53"/>
          <p:cNvGrpSpPr>
            <a:grpSpLocks/>
          </p:cNvGrpSpPr>
          <p:nvPr/>
        </p:nvGrpSpPr>
        <p:grpSpPr bwMode="auto">
          <a:xfrm>
            <a:off x="6084888" y="4508500"/>
            <a:ext cx="1944687" cy="574675"/>
            <a:chOff x="4422" y="3113"/>
            <a:chExt cx="1089" cy="362"/>
          </a:xfrm>
        </p:grpSpPr>
        <p:sp>
          <p:nvSpPr>
            <p:cNvPr id="73779" name="Rectangle 51"/>
            <p:cNvSpPr>
              <a:spLocks noChangeArrowheads="1"/>
            </p:cNvSpPr>
            <p:nvPr/>
          </p:nvSpPr>
          <p:spPr bwMode="auto">
            <a:xfrm>
              <a:off x="4422" y="3113"/>
              <a:ext cx="1089" cy="362"/>
            </a:xfrm>
            <a:prstGeom prst="rect">
              <a:avLst/>
            </a:prstGeom>
            <a:gradFill rotWithShape="1">
              <a:gsLst>
                <a:gs pos="0">
                  <a:srgbClr val="B0EAD0"/>
                </a:gs>
                <a:gs pos="100000">
                  <a:schemeClr val="bg1"/>
                </a:gs>
              </a:gsLst>
              <a:lin ang="5400000" scaled="1"/>
            </a:gradFill>
            <a:ln w="9525" algn="ctr">
              <a:solidFill>
                <a:schemeClr val="tx1"/>
              </a:solidFill>
              <a:miter lim="800000"/>
              <a:headEnd/>
              <a:tailEnd/>
            </a:ln>
            <a:effectLst>
              <a:outerShdw dist="71842" dir="2700000" algn="ctr" rotWithShape="0">
                <a:schemeClr val="bg2">
                  <a:alpha val="50000"/>
                </a:schemeClr>
              </a:outerShdw>
            </a:effec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73780" name="Text Box 52"/>
            <p:cNvSpPr txBox="1">
              <a:spLocks noChangeArrowheads="1"/>
            </p:cNvSpPr>
            <p:nvPr/>
          </p:nvSpPr>
          <p:spPr bwMode="auto">
            <a:xfrm>
              <a:off x="4468" y="3113"/>
              <a:ext cx="1025" cy="327"/>
            </a:xfrm>
            <a:prstGeom prst="rect">
              <a:avLst/>
            </a:prstGeom>
            <a:noFill/>
            <a:ln>
              <a:noFill/>
            </a:ln>
            <a:effectLst/>
            <a:extLst>
              <a:ext uri="{909E8E84-426E-40DD-AFC4-6F175D3DCCD1}">
                <a14:hiddenFill xmlns:a14="http://schemas.microsoft.com/office/drawing/2010/main">
                  <a:gradFill rotWithShape="1">
                    <a:gsLst>
                      <a:gs pos="0">
                        <a:srgbClr val="B0EAD0"/>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ct val="50000"/>
                </a:spcBef>
                <a:buClrTx/>
                <a:buFontTx/>
                <a:buNone/>
              </a:pPr>
              <a:r>
                <a:rPr lang="en-US" altLang="zh-CN" sz="2800" smtClean="0">
                  <a:solidFill>
                    <a:srgbClr val="000000"/>
                  </a:solidFill>
                  <a:latin typeface="Arial" panose="020B0604020202020204" pitchFamily="34" charset="0"/>
                  <a:ea typeface="宋体" panose="02010600030101010101" pitchFamily="2" charset="-122"/>
                </a:rPr>
                <a:t>abstract</a:t>
              </a:r>
            </a:p>
          </p:txBody>
        </p:sp>
      </p:grpSp>
    </p:spTree>
    <p:extLst>
      <p:ext uri="{BB962C8B-B14F-4D97-AF65-F5344CB8AC3E}">
        <p14:creationId xmlns:p14="http://schemas.microsoft.com/office/powerpoint/2010/main" val="38749083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73747"/>
                                        </p:tgtEl>
                                        <p:attrNameLst>
                                          <p:attrName>style.visibility</p:attrName>
                                        </p:attrNameLst>
                                      </p:cBhvr>
                                      <p:to>
                                        <p:strVal val="visible"/>
                                      </p:to>
                                    </p:set>
                                    <p:animEffect transition="in" filter="slide(fromTop)">
                                      <p:cBhvr>
                                        <p:cTn id="7" dur="500"/>
                                        <p:tgtEl>
                                          <p:spTgt spid="73747"/>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3754"/>
                                        </p:tgtEl>
                                        <p:attrNameLst>
                                          <p:attrName>style.visibility</p:attrName>
                                        </p:attrNameLst>
                                      </p:cBhvr>
                                      <p:to>
                                        <p:strVal val="visible"/>
                                      </p:to>
                                    </p:set>
                                    <p:animEffect transition="in" filter="wipe(up)">
                                      <p:cBhvr>
                                        <p:cTn id="11" dur="500"/>
                                        <p:tgtEl>
                                          <p:spTgt spid="73754"/>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3750"/>
                                        </p:tgtEl>
                                        <p:attrNameLst>
                                          <p:attrName>style.visibility</p:attrName>
                                        </p:attrNameLst>
                                      </p:cBhvr>
                                      <p:to>
                                        <p:strVal val="visible"/>
                                      </p:to>
                                    </p:set>
                                    <p:animEffect transition="in" filter="wipe(left)">
                                      <p:cBhvr>
                                        <p:cTn id="15" dur="500"/>
                                        <p:tgtEl>
                                          <p:spTgt spid="73750"/>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73751"/>
                                        </p:tgtEl>
                                        <p:attrNameLst>
                                          <p:attrName>style.visibility</p:attrName>
                                        </p:attrNameLst>
                                      </p:cBhvr>
                                      <p:to>
                                        <p:strVal val="visible"/>
                                      </p:to>
                                    </p:set>
                                    <p:animEffect transition="in" filter="wipe(up)">
                                      <p:cBhvr>
                                        <p:cTn id="19" dur="500"/>
                                        <p:tgtEl>
                                          <p:spTgt spid="73751"/>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73752"/>
                                        </p:tgtEl>
                                        <p:attrNameLst>
                                          <p:attrName>style.visibility</p:attrName>
                                        </p:attrNameLst>
                                      </p:cBhvr>
                                      <p:to>
                                        <p:strVal val="visible"/>
                                      </p:to>
                                    </p:set>
                                    <p:animEffect transition="in" filter="wipe(up)">
                                      <p:cBhvr>
                                        <p:cTn id="23" dur="500"/>
                                        <p:tgtEl>
                                          <p:spTgt spid="73752"/>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73755"/>
                                        </p:tgtEl>
                                        <p:attrNameLst>
                                          <p:attrName>style.visibility</p:attrName>
                                        </p:attrNameLst>
                                      </p:cBhvr>
                                      <p:to>
                                        <p:strVal val="visible"/>
                                      </p:to>
                                    </p:set>
                                    <p:animEffect transition="in" filter="wipe(up)">
                                      <p:cBhvr>
                                        <p:cTn id="27" dur="500"/>
                                        <p:tgtEl>
                                          <p:spTgt spid="73755"/>
                                        </p:tgtEl>
                                      </p:cBhvr>
                                    </p:animEffect>
                                  </p:childTnLst>
                                </p:cTn>
                              </p:par>
                            </p:childTnLst>
                          </p:cTn>
                        </p:par>
                        <p:par>
                          <p:cTn id="28" fill="hold" nodeType="afterGroup">
                            <p:stCondLst>
                              <p:cond delay="3000"/>
                            </p:stCondLst>
                            <p:childTnLst>
                              <p:par>
                                <p:cTn id="29" presetID="20" presetClass="entr" presetSubtype="0" fill="hold" nodeType="afterEffect">
                                  <p:stCondLst>
                                    <p:cond delay="0"/>
                                  </p:stCondLst>
                                  <p:childTnLst>
                                    <p:set>
                                      <p:cBhvr>
                                        <p:cTn id="30" dur="1" fill="hold">
                                          <p:stCondLst>
                                            <p:cond delay="0"/>
                                          </p:stCondLst>
                                        </p:cTn>
                                        <p:tgtEl>
                                          <p:spTgt spid="73761"/>
                                        </p:tgtEl>
                                        <p:attrNameLst>
                                          <p:attrName>style.visibility</p:attrName>
                                        </p:attrNameLst>
                                      </p:cBhvr>
                                      <p:to>
                                        <p:strVal val="visible"/>
                                      </p:to>
                                    </p:set>
                                    <p:animEffect transition="in" filter="wedge">
                                      <p:cBhvr>
                                        <p:cTn id="31" dur="500"/>
                                        <p:tgtEl>
                                          <p:spTgt spid="73761"/>
                                        </p:tgtEl>
                                      </p:cBhvr>
                                    </p:animEffect>
                                  </p:childTnLst>
                                </p:cTn>
                              </p:par>
                            </p:childTnLst>
                          </p:cTn>
                        </p:par>
                        <p:par>
                          <p:cTn id="32" fill="hold" nodeType="afterGroup">
                            <p:stCondLst>
                              <p:cond delay="3500"/>
                            </p:stCondLst>
                            <p:childTnLst>
                              <p:par>
                                <p:cTn id="33" presetID="20" presetClass="entr" presetSubtype="0" fill="hold" nodeType="afterEffect">
                                  <p:stCondLst>
                                    <p:cond delay="0"/>
                                  </p:stCondLst>
                                  <p:childTnLst>
                                    <p:set>
                                      <p:cBhvr>
                                        <p:cTn id="34" dur="1" fill="hold">
                                          <p:stCondLst>
                                            <p:cond delay="0"/>
                                          </p:stCondLst>
                                        </p:cTn>
                                        <p:tgtEl>
                                          <p:spTgt spid="73762"/>
                                        </p:tgtEl>
                                        <p:attrNameLst>
                                          <p:attrName>style.visibility</p:attrName>
                                        </p:attrNameLst>
                                      </p:cBhvr>
                                      <p:to>
                                        <p:strVal val="visible"/>
                                      </p:to>
                                    </p:set>
                                    <p:animEffect transition="in" filter="wedge">
                                      <p:cBhvr>
                                        <p:cTn id="35" dur="500"/>
                                        <p:tgtEl>
                                          <p:spTgt spid="73762"/>
                                        </p:tgtEl>
                                      </p:cBhvr>
                                    </p:animEffect>
                                  </p:childTnLst>
                                </p:cTn>
                              </p:par>
                            </p:childTnLst>
                          </p:cTn>
                        </p:par>
                        <p:par>
                          <p:cTn id="36" fill="hold" nodeType="afterGroup">
                            <p:stCondLst>
                              <p:cond delay="4000"/>
                            </p:stCondLst>
                            <p:childTnLst>
                              <p:par>
                                <p:cTn id="37" presetID="20" presetClass="entr" presetSubtype="0" fill="hold" nodeType="afterEffect">
                                  <p:stCondLst>
                                    <p:cond delay="0"/>
                                  </p:stCondLst>
                                  <p:childTnLst>
                                    <p:set>
                                      <p:cBhvr>
                                        <p:cTn id="38" dur="1" fill="hold">
                                          <p:stCondLst>
                                            <p:cond delay="0"/>
                                          </p:stCondLst>
                                        </p:cTn>
                                        <p:tgtEl>
                                          <p:spTgt spid="73781"/>
                                        </p:tgtEl>
                                        <p:attrNameLst>
                                          <p:attrName>style.visibility</p:attrName>
                                        </p:attrNameLst>
                                      </p:cBhvr>
                                      <p:to>
                                        <p:strVal val="visible"/>
                                      </p:to>
                                    </p:set>
                                    <p:animEffect transition="in" filter="wedge">
                                      <p:cBhvr>
                                        <p:cTn id="39" dur="2000"/>
                                        <p:tgtEl>
                                          <p:spTgt spid="73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50" grpId="0" animBg="1"/>
      <p:bldP spid="73751" grpId="0" animBg="1"/>
      <p:bldP spid="73752" grpId="0" animBg="1"/>
      <p:bldP spid="73754" grpId="0" animBg="1"/>
      <p:bldP spid="7375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00AA8DF-8A0A-4CD5-9EDF-25D05382ABF7}" type="slidenum">
              <a:rPr lang="en-US" altLang="zh-CN">
                <a:solidFill>
                  <a:srgbClr val="000000"/>
                </a:solidFill>
              </a:rPr>
              <a:pPr/>
              <a:t>37</a:t>
            </a:fld>
            <a:endParaRPr lang="en-US" altLang="zh-CN">
              <a:solidFill>
                <a:srgbClr val="000000"/>
              </a:solidFill>
            </a:endParaRPr>
          </a:p>
        </p:txBody>
      </p:sp>
      <p:sp>
        <p:nvSpPr>
          <p:cNvPr id="74754"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zh-CN"/>
              <a:t>static </a:t>
            </a:r>
            <a:r>
              <a:rPr lang="zh-CN" altLang="en-US"/>
              <a:t>修饰符 </a:t>
            </a:r>
            <a:r>
              <a:rPr lang="en-US" altLang="zh-CN"/>
              <a:t>3-1</a:t>
            </a:r>
          </a:p>
        </p:txBody>
      </p:sp>
      <p:sp>
        <p:nvSpPr>
          <p:cNvPr id="74755" name="Rectangle 3"/>
          <p:cNvSpPr>
            <a:spLocks noGrp="1" noChangeArrowheads="1"/>
          </p:cNvSpPr>
          <p:nvPr>
            <p:ph type="body" idx="1"/>
          </p:nvPr>
        </p:nvSpPr>
        <p:spPr>
          <a:xfrm>
            <a:off x="684213" y="1341438"/>
            <a:ext cx="8026400" cy="4525962"/>
          </a:xfrm>
        </p:spPr>
        <p:txBody>
          <a:bodyPr/>
          <a:lstStyle/>
          <a:p>
            <a:pPr>
              <a:spcAft>
                <a:spcPct val="20000"/>
              </a:spcAft>
            </a:pPr>
            <a:r>
              <a:rPr lang="en-US" altLang="zh-CN"/>
              <a:t>static</a:t>
            </a:r>
            <a:r>
              <a:rPr lang="zh-CN" altLang="en-US"/>
              <a:t>修饰符修饰的方法叫静态方法</a:t>
            </a:r>
          </a:p>
          <a:p>
            <a:pPr>
              <a:spcAft>
                <a:spcPct val="20000"/>
              </a:spcAft>
            </a:pPr>
            <a:r>
              <a:rPr lang="zh-CN" altLang="en-US"/>
              <a:t>目的</a:t>
            </a:r>
          </a:p>
          <a:p>
            <a:pPr marL="812800" lvl="1" indent="-276225">
              <a:spcAft>
                <a:spcPct val="20000"/>
              </a:spcAft>
            </a:pPr>
            <a:r>
              <a:rPr lang="zh-CN" altLang="en-US"/>
              <a:t>使该方法独立于类的实例，使用类去访问，而不是类实例，所以也叫类方法</a:t>
            </a:r>
          </a:p>
          <a:p>
            <a:pPr>
              <a:spcAft>
                <a:spcPct val="20000"/>
              </a:spcAft>
              <a:buFont typeface="Wingdings" panose="05000000000000000000" pitchFamily="2" charset="2"/>
              <a:buNone/>
            </a:pPr>
            <a:endParaRPr lang="en-US" altLang="zh-CN" sz="2400">
              <a:ea typeface="宋体" panose="02010600030101010101" pitchFamily="2" charset="-122"/>
            </a:endParaRPr>
          </a:p>
        </p:txBody>
      </p:sp>
    </p:spTree>
    <p:extLst>
      <p:ext uri="{BB962C8B-B14F-4D97-AF65-F5344CB8AC3E}">
        <p14:creationId xmlns:p14="http://schemas.microsoft.com/office/powerpoint/2010/main" val="25467602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 calcmode="lin" valueType="num">
                                      <p:cBhvr additive="base">
                                        <p:cTn id="7" dur="1000" fill="hold"/>
                                        <p:tgtEl>
                                          <p:spTgt spid="74755">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4755">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 presetClass="entr" presetSubtype="8" fill="hold" nodeType="afterEffect">
                                  <p:stCondLst>
                                    <p:cond delay="0"/>
                                  </p:stCondLst>
                                  <p:childTnLst>
                                    <p:set>
                                      <p:cBhvr>
                                        <p:cTn id="11" dur="1" fill="hold">
                                          <p:stCondLst>
                                            <p:cond delay="0"/>
                                          </p:stCondLst>
                                        </p:cTn>
                                        <p:tgtEl>
                                          <p:spTgt spid="74755">
                                            <p:txEl>
                                              <p:pRg st="1" end="1"/>
                                            </p:txEl>
                                          </p:spTgt>
                                        </p:tgtEl>
                                        <p:attrNameLst>
                                          <p:attrName>style.visibility</p:attrName>
                                        </p:attrNameLst>
                                      </p:cBhvr>
                                      <p:to>
                                        <p:strVal val="visible"/>
                                      </p:to>
                                    </p:set>
                                    <p:anim calcmode="lin" valueType="num">
                                      <p:cBhvr additive="base">
                                        <p:cTn id="12" dur="1000" fill="hold"/>
                                        <p:tgtEl>
                                          <p:spTgt spid="74755">
                                            <p:txEl>
                                              <p:pRg st="1" end="1"/>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74755">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2000"/>
                            </p:stCondLst>
                            <p:childTnLst>
                              <p:par>
                                <p:cTn id="15" presetID="2" presetClass="entr" presetSubtype="8" fill="hold" nodeType="afterEffect">
                                  <p:stCondLst>
                                    <p:cond delay="0"/>
                                  </p:stCondLst>
                                  <p:childTnLst>
                                    <p:set>
                                      <p:cBhvr>
                                        <p:cTn id="16" dur="1" fill="hold">
                                          <p:stCondLst>
                                            <p:cond delay="0"/>
                                          </p:stCondLst>
                                        </p:cTn>
                                        <p:tgtEl>
                                          <p:spTgt spid="74755">
                                            <p:txEl>
                                              <p:pRg st="2" end="2"/>
                                            </p:txEl>
                                          </p:spTgt>
                                        </p:tgtEl>
                                        <p:attrNameLst>
                                          <p:attrName>style.visibility</p:attrName>
                                        </p:attrNameLst>
                                      </p:cBhvr>
                                      <p:to>
                                        <p:strVal val="visible"/>
                                      </p:to>
                                    </p:set>
                                    <p:anim calcmode="lin" valueType="num">
                                      <p:cBhvr additive="base">
                                        <p:cTn id="17" dur="1000" fill="hold"/>
                                        <p:tgtEl>
                                          <p:spTgt spid="74755">
                                            <p:txEl>
                                              <p:pRg st="2" end="2"/>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7475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3"/>
          <p:cNvSpPr>
            <a:spLocks noGrp="1"/>
          </p:cNvSpPr>
          <p:nvPr>
            <p:ph type="sldNum" sz="quarter" idx="10"/>
          </p:nvPr>
        </p:nvSpPr>
        <p:spPr/>
        <p:txBody>
          <a:bodyPr/>
          <a:lstStyle/>
          <a:p>
            <a:fld id="{2ED81D34-F339-4405-B812-B8938447F4B7}" type="slidenum">
              <a:rPr lang="en-US" altLang="zh-CN">
                <a:solidFill>
                  <a:srgbClr val="000000"/>
                </a:solidFill>
              </a:rPr>
              <a:pPr/>
              <a:t>38</a:t>
            </a:fld>
            <a:endParaRPr lang="en-US" altLang="zh-CN">
              <a:solidFill>
                <a:srgbClr val="000000"/>
              </a:solidFill>
            </a:endParaRPr>
          </a:p>
        </p:txBody>
      </p:sp>
      <p:sp>
        <p:nvSpPr>
          <p:cNvPr id="104450" name="Rectangle 2"/>
          <p:cNvSpPr>
            <a:spLocks noGrp="1" noChangeArrowheads="1"/>
          </p:cNvSpPr>
          <p:nvPr>
            <p:ph type="title"/>
          </p:nvPr>
        </p:nvSpPr>
        <p:spPr/>
        <p:txBody>
          <a:bodyPr/>
          <a:lstStyle/>
          <a:p>
            <a:r>
              <a:rPr lang="en-US" altLang="zh-CN"/>
              <a:t>static </a:t>
            </a:r>
            <a:r>
              <a:rPr lang="zh-CN" altLang="en-US"/>
              <a:t>修饰符 </a:t>
            </a:r>
            <a:r>
              <a:rPr lang="en-US" altLang="zh-CN"/>
              <a:t>3-2</a:t>
            </a:r>
          </a:p>
        </p:txBody>
      </p:sp>
      <p:sp>
        <p:nvSpPr>
          <p:cNvPr id="104462" name="Line 14"/>
          <p:cNvSpPr>
            <a:spLocks noChangeShapeType="1"/>
          </p:cNvSpPr>
          <p:nvPr/>
        </p:nvSpPr>
        <p:spPr bwMode="auto">
          <a:xfrm>
            <a:off x="4521200" y="2133600"/>
            <a:ext cx="0" cy="7207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104463" name="Line 15"/>
          <p:cNvSpPr>
            <a:spLocks noChangeShapeType="1"/>
          </p:cNvSpPr>
          <p:nvPr/>
        </p:nvSpPr>
        <p:spPr bwMode="auto">
          <a:xfrm>
            <a:off x="1258888" y="2852738"/>
            <a:ext cx="66262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104476" name="Line 28"/>
          <p:cNvSpPr>
            <a:spLocks noChangeShapeType="1"/>
          </p:cNvSpPr>
          <p:nvPr/>
        </p:nvSpPr>
        <p:spPr bwMode="auto">
          <a:xfrm>
            <a:off x="1258888" y="2852738"/>
            <a:ext cx="0" cy="72072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104477" name="Line 29"/>
          <p:cNvSpPr>
            <a:spLocks noChangeShapeType="1"/>
          </p:cNvSpPr>
          <p:nvPr/>
        </p:nvSpPr>
        <p:spPr bwMode="auto">
          <a:xfrm>
            <a:off x="7885113" y="2862263"/>
            <a:ext cx="0" cy="7112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104480" name="Line 32"/>
          <p:cNvSpPr>
            <a:spLocks noChangeShapeType="1"/>
          </p:cNvSpPr>
          <p:nvPr/>
        </p:nvSpPr>
        <p:spPr bwMode="auto">
          <a:xfrm>
            <a:off x="4519613" y="2852738"/>
            <a:ext cx="0" cy="72072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104483" name="Rectangle 35"/>
          <p:cNvSpPr>
            <a:spLocks noGrp="1" noChangeArrowheads="1"/>
          </p:cNvSpPr>
          <p:nvPr>
            <p:ph type="body" idx="1"/>
          </p:nvPr>
        </p:nvSpPr>
        <p:spPr>
          <a:xfrm>
            <a:off x="649288" y="4724400"/>
            <a:ext cx="8026400" cy="1539875"/>
          </a:xfrm>
          <a:noFill/>
          <a:ln/>
        </p:spPr>
        <p:txBody>
          <a:bodyPr/>
          <a:lstStyle/>
          <a:p>
            <a:pPr>
              <a:lnSpc>
                <a:spcPct val="110000"/>
              </a:lnSpc>
            </a:pPr>
            <a:r>
              <a:rPr lang="zh-CN" altLang="en-US" sz="2400">
                <a:latin typeface="黑体" panose="02010609060101010101" pitchFamily="49" charset="-122"/>
              </a:rPr>
              <a:t>调用静态方法的语法为：</a:t>
            </a:r>
          </a:p>
          <a:p>
            <a:pPr>
              <a:lnSpc>
                <a:spcPct val="110000"/>
              </a:lnSpc>
              <a:buFont typeface="Wingdings" panose="05000000000000000000" pitchFamily="2" charset="2"/>
              <a:buNone/>
            </a:pPr>
            <a:r>
              <a:rPr lang="zh-CN" altLang="en-US" sz="2400" b="1">
                <a:solidFill>
                  <a:srgbClr val="FF0000"/>
                </a:solidFill>
              </a:rPr>
              <a:t>    </a:t>
            </a:r>
            <a:r>
              <a:rPr lang="en-US" altLang="zh-CN" sz="2400" b="1">
                <a:solidFill>
                  <a:srgbClr val="FF0000"/>
                </a:solidFill>
              </a:rPr>
              <a:t>classname.methodname( );</a:t>
            </a:r>
          </a:p>
        </p:txBody>
      </p:sp>
      <p:grpSp>
        <p:nvGrpSpPr>
          <p:cNvPr id="104484" name="Group 36"/>
          <p:cNvGrpSpPr>
            <a:grpSpLocks/>
          </p:cNvGrpSpPr>
          <p:nvPr/>
        </p:nvGrpSpPr>
        <p:grpSpPr bwMode="auto">
          <a:xfrm>
            <a:off x="3349625" y="1484313"/>
            <a:ext cx="2446338" cy="649287"/>
            <a:chOff x="4150" y="1117"/>
            <a:chExt cx="1270" cy="409"/>
          </a:xfrm>
        </p:grpSpPr>
        <p:sp>
          <p:nvSpPr>
            <p:cNvPr id="104485" name="Rectangle 37"/>
            <p:cNvSpPr>
              <a:spLocks noChangeArrowheads="1"/>
            </p:cNvSpPr>
            <p:nvPr/>
          </p:nvSpPr>
          <p:spPr bwMode="auto">
            <a:xfrm>
              <a:off x="4150" y="1117"/>
              <a:ext cx="1270" cy="409"/>
            </a:xfrm>
            <a:prstGeom prst="rect">
              <a:avLst/>
            </a:prstGeom>
            <a:gradFill rotWithShape="1">
              <a:gsLst>
                <a:gs pos="0">
                  <a:srgbClr val="B0EAD0"/>
                </a:gs>
                <a:gs pos="100000">
                  <a:srgbClr val="008000"/>
                </a:gs>
              </a:gsLst>
              <a:path path="rect">
                <a:fillToRect l="100000" b="100000"/>
              </a:path>
            </a:gradFill>
            <a:ln w="9525" algn="ctr">
              <a:solidFill>
                <a:schemeClr val="tx1"/>
              </a:solidFill>
              <a:miter lim="800000"/>
              <a:headEnd/>
              <a:tailEnd/>
            </a:ln>
            <a:effectLst>
              <a:prstShdw prst="shdw13" dist="109250" dir="19467739">
                <a:schemeClr val="bg2">
                  <a:alpha val="50000"/>
                </a:schemeClr>
              </a:prstShdw>
            </a:effectLst>
          </p:spPr>
          <p:txBody>
            <a:bodyPr anchor="ctr"/>
            <a:lstStyle/>
            <a:p>
              <a:pPr>
                <a:lnSpc>
                  <a:spcPct val="100000"/>
                </a:lnSpc>
                <a:spcBef>
                  <a:spcPct val="0"/>
                </a:spcBef>
                <a:buClrTx/>
                <a:buFontTx/>
                <a:buNone/>
              </a:pPr>
              <a:r>
                <a:rPr lang="en-US" altLang="zh-CN" sz="1800" smtClean="0">
                  <a:solidFill>
                    <a:srgbClr val="000000"/>
                  </a:solidFill>
                  <a:latin typeface="Arial" panose="020B0604020202020204" pitchFamily="34" charset="0"/>
                  <a:ea typeface="宋体" panose="02010600030101010101" pitchFamily="2" charset="-122"/>
                </a:rPr>
                <a:t>                                                               </a:t>
              </a:r>
            </a:p>
          </p:txBody>
        </p:sp>
        <p:sp>
          <p:nvSpPr>
            <p:cNvPr id="104486" name="Text Box 38"/>
            <p:cNvSpPr txBox="1">
              <a:spLocks noChangeArrowheads="1"/>
            </p:cNvSpPr>
            <p:nvPr/>
          </p:nvSpPr>
          <p:spPr bwMode="auto">
            <a:xfrm>
              <a:off x="4377" y="1169"/>
              <a:ext cx="862" cy="300"/>
            </a:xfrm>
            <a:prstGeom prst="rect">
              <a:avLst/>
            </a:prstGeom>
            <a:noFill/>
            <a:ln>
              <a:noFill/>
            </a:ln>
            <a:effectLst>
              <a:outerShdw dist="40161" dir="1106097"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smtClean="0">
                  <a:solidFill>
                    <a:srgbClr val="FFFFFF"/>
                  </a:solidFill>
                  <a:ea typeface="黑体" panose="02010609060101010101" pitchFamily="49" charset="-122"/>
                </a:rPr>
                <a:t>规 则</a:t>
              </a:r>
            </a:p>
          </p:txBody>
        </p:sp>
      </p:grpSp>
      <p:grpSp>
        <p:nvGrpSpPr>
          <p:cNvPr id="104490" name="Group 42"/>
          <p:cNvGrpSpPr>
            <a:grpSpLocks/>
          </p:cNvGrpSpPr>
          <p:nvPr/>
        </p:nvGrpSpPr>
        <p:grpSpPr bwMode="auto">
          <a:xfrm>
            <a:off x="611188" y="3573463"/>
            <a:ext cx="2952750" cy="792162"/>
            <a:chOff x="385" y="3113"/>
            <a:chExt cx="1951" cy="362"/>
          </a:xfrm>
        </p:grpSpPr>
        <p:sp>
          <p:nvSpPr>
            <p:cNvPr id="104488" name="Rectangle 40"/>
            <p:cNvSpPr>
              <a:spLocks noChangeArrowheads="1"/>
            </p:cNvSpPr>
            <p:nvPr/>
          </p:nvSpPr>
          <p:spPr bwMode="auto">
            <a:xfrm>
              <a:off x="385" y="3113"/>
              <a:ext cx="1951" cy="362"/>
            </a:xfrm>
            <a:prstGeom prst="rect">
              <a:avLst/>
            </a:prstGeom>
            <a:gradFill rotWithShape="1">
              <a:gsLst>
                <a:gs pos="0">
                  <a:srgbClr val="B0EAD0"/>
                </a:gs>
                <a:gs pos="100000">
                  <a:schemeClr val="bg1"/>
                </a:gs>
              </a:gsLst>
              <a:lin ang="5400000" scaled="1"/>
            </a:gradFill>
            <a:ln w="9525">
              <a:solidFill>
                <a:schemeClr val="tx1"/>
              </a:solidFill>
              <a:miter lim="800000"/>
              <a:headEnd/>
              <a:tailEnd/>
            </a:ln>
            <a:effectLst>
              <a:outerShdw dist="81320" dir="2319588" algn="ctr" rotWithShape="0">
                <a:schemeClr val="bg2">
                  <a:alpha val="50000"/>
                </a:schemeClr>
              </a:outerShdw>
            </a:effec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104489" name="Text Box 41"/>
            <p:cNvSpPr txBox="1">
              <a:spLocks noChangeArrowheads="1"/>
            </p:cNvSpPr>
            <p:nvPr/>
          </p:nvSpPr>
          <p:spPr bwMode="auto">
            <a:xfrm>
              <a:off x="431" y="3180"/>
              <a:ext cx="1859"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zh-CN" altLang="en-US" sz="2000" smtClean="0">
                  <a:solidFill>
                    <a:srgbClr val="000000"/>
                  </a:solidFill>
                  <a:latin typeface="Arial" panose="020B0604020202020204" pitchFamily="34" charset="0"/>
                </a:rPr>
                <a:t>可以调用其他静态方法</a:t>
              </a:r>
              <a:endParaRPr lang="en-US" altLang="zh-CN" sz="2800" smtClean="0">
                <a:solidFill>
                  <a:srgbClr val="000000"/>
                </a:solidFill>
                <a:latin typeface="Arial" panose="020B0604020202020204" pitchFamily="34" charset="0"/>
                <a:ea typeface="宋体" panose="02010600030101010101" pitchFamily="2" charset="-122"/>
              </a:endParaRPr>
            </a:p>
          </p:txBody>
        </p:sp>
      </p:grpSp>
      <p:grpSp>
        <p:nvGrpSpPr>
          <p:cNvPr id="104491" name="Group 43"/>
          <p:cNvGrpSpPr>
            <a:grpSpLocks/>
          </p:cNvGrpSpPr>
          <p:nvPr/>
        </p:nvGrpSpPr>
        <p:grpSpPr bwMode="auto">
          <a:xfrm>
            <a:off x="3779838" y="3573463"/>
            <a:ext cx="2447925" cy="792162"/>
            <a:chOff x="385" y="3113"/>
            <a:chExt cx="1951" cy="362"/>
          </a:xfrm>
        </p:grpSpPr>
        <p:sp>
          <p:nvSpPr>
            <p:cNvPr id="104492" name="Rectangle 44"/>
            <p:cNvSpPr>
              <a:spLocks noChangeArrowheads="1"/>
            </p:cNvSpPr>
            <p:nvPr/>
          </p:nvSpPr>
          <p:spPr bwMode="auto">
            <a:xfrm>
              <a:off x="385" y="3113"/>
              <a:ext cx="1951" cy="362"/>
            </a:xfrm>
            <a:prstGeom prst="rect">
              <a:avLst/>
            </a:prstGeom>
            <a:gradFill rotWithShape="1">
              <a:gsLst>
                <a:gs pos="0">
                  <a:srgbClr val="B0EAD0"/>
                </a:gs>
                <a:gs pos="100000">
                  <a:schemeClr val="bg1"/>
                </a:gs>
              </a:gsLst>
              <a:lin ang="5400000" scaled="1"/>
            </a:gradFill>
            <a:ln w="9525">
              <a:solidFill>
                <a:schemeClr val="tx1"/>
              </a:solidFill>
              <a:miter lim="800000"/>
              <a:headEnd/>
              <a:tailEnd/>
            </a:ln>
            <a:effectLst>
              <a:outerShdw dist="81320" dir="2319588" algn="ctr" rotWithShape="0">
                <a:schemeClr val="bg2">
                  <a:alpha val="50000"/>
                </a:schemeClr>
              </a:outerShdw>
            </a:effec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104493" name="Text Box 45"/>
            <p:cNvSpPr txBox="1">
              <a:spLocks noChangeArrowheads="1"/>
            </p:cNvSpPr>
            <p:nvPr/>
          </p:nvSpPr>
          <p:spPr bwMode="auto">
            <a:xfrm>
              <a:off x="431" y="3180"/>
              <a:ext cx="1859"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zh-CN" altLang="en-US" sz="2000" smtClean="0">
                  <a:solidFill>
                    <a:srgbClr val="000000"/>
                  </a:solidFill>
                  <a:latin typeface="Arial" panose="020B0604020202020204" pitchFamily="34" charset="0"/>
                </a:rPr>
                <a:t>必须访问静态数据</a:t>
              </a:r>
              <a:endParaRPr lang="en-US" altLang="zh-CN" sz="2000" smtClean="0">
                <a:solidFill>
                  <a:srgbClr val="000000"/>
                </a:solidFill>
                <a:latin typeface="Arial" panose="020B0604020202020204" pitchFamily="34" charset="0"/>
              </a:endParaRPr>
            </a:p>
          </p:txBody>
        </p:sp>
      </p:grpSp>
      <p:grpSp>
        <p:nvGrpSpPr>
          <p:cNvPr id="104497" name="Group 49"/>
          <p:cNvGrpSpPr>
            <a:grpSpLocks/>
          </p:cNvGrpSpPr>
          <p:nvPr/>
        </p:nvGrpSpPr>
        <p:grpSpPr bwMode="auto">
          <a:xfrm>
            <a:off x="6443663" y="3573463"/>
            <a:ext cx="2451100" cy="792162"/>
            <a:chOff x="4134" y="2251"/>
            <a:chExt cx="1626" cy="499"/>
          </a:xfrm>
        </p:grpSpPr>
        <p:sp>
          <p:nvSpPr>
            <p:cNvPr id="104495" name="Rectangle 47"/>
            <p:cNvSpPr>
              <a:spLocks noChangeArrowheads="1"/>
            </p:cNvSpPr>
            <p:nvPr/>
          </p:nvSpPr>
          <p:spPr bwMode="auto">
            <a:xfrm>
              <a:off x="4134" y="2251"/>
              <a:ext cx="1626" cy="499"/>
            </a:xfrm>
            <a:prstGeom prst="rect">
              <a:avLst/>
            </a:prstGeom>
            <a:gradFill rotWithShape="1">
              <a:gsLst>
                <a:gs pos="0">
                  <a:srgbClr val="B0EAD0"/>
                </a:gs>
                <a:gs pos="100000">
                  <a:schemeClr val="bg1"/>
                </a:gs>
              </a:gsLst>
              <a:lin ang="5400000" scaled="1"/>
            </a:gradFill>
            <a:ln w="9525">
              <a:solidFill>
                <a:schemeClr val="tx1"/>
              </a:solidFill>
              <a:miter lim="800000"/>
              <a:headEnd/>
              <a:tailEnd/>
            </a:ln>
            <a:effectLst>
              <a:outerShdw dist="81320" dir="2319588" algn="ctr" rotWithShape="0">
                <a:schemeClr val="bg2">
                  <a:alpha val="50000"/>
                </a:schemeClr>
              </a:outerShdw>
            </a:effec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104496" name="Text Box 48"/>
            <p:cNvSpPr txBox="1">
              <a:spLocks noChangeArrowheads="1"/>
            </p:cNvSpPr>
            <p:nvPr/>
          </p:nvSpPr>
          <p:spPr bwMode="auto">
            <a:xfrm>
              <a:off x="4172" y="2263"/>
              <a:ext cx="1550" cy="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zh-CN" altLang="en-US" sz="2000" smtClean="0">
                  <a:solidFill>
                    <a:srgbClr val="000000"/>
                  </a:solidFill>
                  <a:latin typeface="Arial" panose="020B0604020202020204" pitchFamily="34" charset="0"/>
                </a:rPr>
                <a:t>不能使用</a:t>
              </a:r>
              <a:r>
                <a:rPr lang="zh-CN" altLang="en-US" sz="2000" b="1" smtClean="0">
                  <a:solidFill>
                    <a:srgbClr val="000000"/>
                  </a:solidFill>
                  <a:latin typeface="Arial" panose="020B0604020202020204" pitchFamily="34" charset="0"/>
                </a:rPr>
                <a:t> </a:t>
              </a:r>
              <a:r>
                <a:rPr lang="en-US" altLang="zh-CN" sz="2000" b="1" smtClean="0">
                  <a:solidFill>
                    <a:srgbClr val="FF0000"/>
                  </a:solidFill>
                  <a:latin typeface="Arial" panose="020B0604020202020204" pitchFamily="34" charset="0"/>
                </a:rPr>
                <a:t>super</a:t>
              </a:r>
              <a:r>
                <a:rPr lang="en-US" altLang="zh-CN" sz="2000" smtClean="0">
                  <a:solidFill>
                    <a:srgbClr val="FF0000"/>
                  </a:solidFill>
                  <a:latin typeface="Arial" panose="020B0604020202020204" pitchFamily="34" charset="0"/>
                </a:rPr>
                <a:t> </a:t>
              </a:r>
              <a:r>
                <a:rPr lang="zh-CN" altLang="en-US" sz="2000" smtClean="0">
                  <a:solidFill>
                    <a:srgbClr val="000000"/>
                  </a:solidFill>
                  <a:latin typeface="Arial" panose="020B0604020202020204" pitchFamily="34" charset="0"/>
                </a:rPr>
                <a:t>或 </a:t>
              </a:r>
              <a:r>
                <a:rPr lang="en-US" altLang="zh-CN" sz="2000" smtClean="0">
                  <a:solidFill>
                    <a:srgbClr val="FF0000"/>
                  </a:solidFill>
                  <a:latin typeface="Arial" panose="020B0604020202020204" pitchFamily="34" charset="0"/>
                </a:rPr>
                <a:t>this </a:t>
              </a:r>
              <a:r>
                <a:rPr lang="zh-CN" altLang="en-US" sz="2000" smtClean="0">
                  <a:solidFill>
                    <a:srgbClr val="000000"/>
                  </a:solidFill>
                  <a:latin typeface="Arial" panose="020B0604020202020204" pitchFamily="34" charset="0"/>
                </a:rPr>
                <a:t>关键字</a:t>
              </a:r>
              <a:endParaRPr lang="en-US" altLang="zh-CN" sz="2000" smtClean="0">
                <a:solidFill>
                  <a:srgbClr val="000000"/>
                </a:solidFill>
                <a:latin typeface="Arial" panose="020B0604020202020204" pitchFamily="34" charset="0"/>
              </a:endParaRPr>
            </a:p>
          </p:txBody>
        </p:sp>
      </p:grpSp>
    </p:spTree>
    <p:extLst>
      <p:ext uri="{BB962C8B-B14F-4D97-AF65-F5344CB8AC3E}">
        <p14:creationId xmlns:p14="http://schemas.microsoft.com/office/powerpoint/2010/main" val="11399816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04484"/>
                                        </p:tgtEl>
                                        <p:attrNameLst>
                                          <p:attrName>style.visibility</p:attrName>
                                        </p:attrNameLst>
                                      </p:cBhvr>
                                      <p:to>
                                        <p:strVal val="visible"/>
                                      </p:to>
                                    </p:set>
                                    <p:animEffect transition="in" filter="fade">
                                      <p:cBhvr>
                                        <p:cTn id="7" dur="1000"/>
                                        <p:tgtEl>
                                          <p:spTgt spid="104484"/>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04462"/>
                                        </p:tgtEl>
                                        <p:attrNameLst>
                                          <p:attrName>style.visibility</p:attrName>
                                        </p:attrNameLst>
                                      </p:cBhvr>
                                      <p:to>
                                        <p:strVal val="visible"/>
                                      </p:to>
                                    </p:set>
                                    <p:animEffect transition="in" filter="wipe(up)">
                                      <p:cBhvr>
                                        <p:cTn id="11" dur="1000"/>
                                        <p:tgtEl>
                                          <p:spTgt spid="104462"/>
                                        </p:tgtEl>
                                      </p:cBhvr>
                                    </p:animEffect>
                                  </p:childTnLst>
                                </p:cTn>
                              </p:par>
                            </p:childTnLst>
                          </p:cTn>
                        </p:par>
                        <p:par>
                          <p:cTn id="12" fill="hold" nodeType="afterGroup">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104463"/>
                                        </p:tgtEl>
                                        <p:attrNameLst>
                                          <p:attrName>style.visibility</p:attrName>
                                        </p:attrNameLst>
                                      </p:cBhvr>
                                      <p:to>
                                        <p:strVal val="visible"/>
                                      </p:to>
                                    </p:set>
                                    <p:animEffect transition="in" filter="wipe(left)">
                                      <p:cBhvr>
                                        <p:cTn id="15" dur="1000"/>
                                        <p:tgtEl>
                                          <p:spTgt spid="104463"/>
                                        </p:tgtEl>
                                      </p:cBhvr>
                                    </p:animEffect>
                                  </p:childTnLst>
                                </p:cTn>
                              </p:par>
                            </p:childTnLst>
                          </p:cTn>
                        </p:par>
                        <p:par>
                          <p:cTn id="16" fill="hold" nodeType="afterGroup">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104476"/>
                                        </p:tgtEl>
                                        <p:attrNameLst>
                                          <p:attrName>style.visibility</p:attrName>
                                        </p:attrNameLst>
                                      </p:cBhvr>
                                      <p:to>
                                        <p:strVal val="visible"/>
                                      </p:to>
                                    </p:set>
                                    <p:animEffect transition="in" filter="wipe(up)">
                                      <p:cBhvr>
                                        <p:cTn id="19" dur="1000"/>
                                        <p:tgtEl>
                                          <p:spTgt spid="104476"/>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104480"/>
                                        </p:tgtEl>
                                        <p:attrNameLst>
                                          <p:attrName>style.visibility</p:attrName>
                                        </p:attrNameLst>
                                      </p:cBhvr>
                                      <p:to>
                                        <p:strVal val="visible"/>
                                      </p:to>
                                    </p:set>
                                    <p:animEffect transition="in" filter="wipe(right)">
                                      <p:cBhvr>
                                        <p:cTn id="22" dur="1000"/>
                                        <p:tgtEl>
                                          <p:spTgt spid="104480"/>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104477"/>
                                        </p:tgtEl>
                                        <p:attrNameLst>
                                          <p:attrName>style.visibility</p:attrName>
                                        </p:attrNameLst>
                                      </p:cBhvr>
                                      <p:to>
                                        <p:strVal val="visible"/>
                                      </p:to>
                                    </p:set>
                                    <p:animEffect transition="in" filter="wipe(right)">
                                      <p:cBhvr>
                                        <p:cTn id="25" dur="1000"/>
                                        <p:tgtEl>
                                          <p:spTgt spid="104477"/>
                                        </p:tgtEl>
                                      </p:cBhvr>
                                    </p:animEffect>
                                  </p:childTnLst>
                                </p:cTn>
                              </p:par>
                            </p:childTnLst>
                          </p:cTn>
                        </p:par>
                        <p:par>
                          <p:cTn id="26" fill="hold" nodeType="afterGroup">
                            <p:stCondLst>
                              <p:cond delay="4000"/>
                            </p:stCondLst>
                            <p:childTnLst>
                              <p:par>
                                <p:cTn id="27" presetID="10" presetClass="entr" presetSubtype="0" fill="hold" nodeType="afterEffect">
                                  <p:stCondLst>
                                    <p:cond delay="0"/>
                                  </p:stCondLst>
                                  <p:childTnLst>
                                    <p:set>
                                      <p:cBhvr>
                                        <p:cTn id="28" dur="1" fill="hold">
                                          <p:stCondLst>
                                            <p:cond delay="0"/>
                                          </p:stCondLst>
                                        </p:cTn>
                                        <p:tgtEl>
                                          <p:spTgt spid="104490"/>
                                        </p:tgtEl>
                                        <p:attrNameLst>
                                          <p:attrName>style.visibility</p:attrName>
                                        </p:attrNameLst>
                                      </p:cBhvr>
                                      <p:to>
                                        <p:strVal val="visible"/>
                                      </p:to>
                                    </p:set>
                                    <p:animEffect transition="in" filter="fade">
                                      <p:cBhvr>
                                        <p:cTn id="29" dur="1000"/>
                                        <p:tgtEl>
                                          <p:spTgt spid="104490"/>
                                        </p:tgtEl>
                                      </p:cBhvr>
                                    </p:animEffect>
                                  </p:childTnLst>
                                </p:cTn>
                              </p:par>
                              <p:par>
                                <p:cTn id="30" presetID="10" presetClass="entr" presetSubtype="0" fill="hold" nodeType="withEffect">
                                  <p:stCondLst>
                                    <p:cond delay="0"/>
                                  </p:stCondLst>
                                  <p:childTnLst>
                                    <p:set>
                                      <p:cBhvr>
                                        <p:cTn id="31" dur="1" fill="hold">
                                          <p:stCondLst>
                                            <p:cond delay="0"/>
                                          </p:stCondLst>
                                        </p:cTn>
                                        <p:tgtEl>
                                          <p:spTgt spid="104491"/>
                                        </p:tgtEl>
                                        <p:attrNameLst>
                                          <p:attrName>style.visibility</p:attrName>
                                        </p:attrNameLst>
                                      </p:cBhvr>
                                      <p:to>
                                        <p:strVal val="visible"/>
                                      </p:to>
                                    </p:set>
                                    <p:animEffect transition="in" filter="fade">
                                      <p:cBhvr>
                                        <p:cTn id="32" dur="1000"/>
                                        <p:tgtEl>
                                          <p:spTgt spid="104491"/>
                                        </p:tgtEl>
                                      </p:cBhvr>
                                    </p:animEffect>
                                  </p:childTnLst>
                                </p:cTn>
                              </p:par>
                              <p:par>
                                <p:cTn id="33" presetID="10" presetClass="entr" presetSubtype="0" fill="hold" nodeType="withEffect">
                                  <p:stCondLst>
                                    <p:cond delay="0"/>
                                  </p:stCondLst>
                                  <p:childTnLst>
                                    <p:set>
                                      <p:cBhvr>
                                        <p:cTn id="34" dur="1" fill="hold">
                                          <p:stCondLst>
                                            <p:cond delay="0"/>
                                          </p:stCondLst>
                                        </p:cTn>
                                        <p:tgtEl>
                                          <p:spTgt spid="104497"/>
                                        </p:tgtEl>
                                        <p:attrNameLst>
                                          <p:attrName>style.visibility</p:attrName>
                                        </p:attrNameLst>
                                      </p:cBhvr>
                                      <p:to>
                                        <p:strVal val="visible"/>
                                      </p:to>
                                    </p:set>
                                    <p:animEffect transition="in" filter="fade">
                                      <p:cBhvr>
                                        <p:cTn id="35" dur="1000"/>
                                        <p:tgtEl>
                                          <p:spTgt spid="104497"/>
                                        </p:tgtEl>
                                      </p:cBhvr>
                                    </p:animEffect>
                                  </p:childTnLst>
                                </p:cTn>
                              </p:par>
                            </p:childTnLst>
                          </p:cTn>
                        </p:par>
                        <p:par>
                          <p:cTn id="36" fill="hold" nodeType="afterGroup">
                            <p:stCondLst>
                              <p:cond delay="5000"/>
                            </p:stCondLst>
                            <p:childTnLst>
                              <p:par>
                                <p:cTn id="37" presetID="2" presetClass="entr" presetSubtype="8" fill="hold" nodeType="afterEffect">
                                  <p:stCondLst>
                                    <p:cond delay="0"/>
                                  </p:stCondLst>
                                  <p:childTnLst>
                                    <p:set>
                                      <p:cBhvr>
                                        <p:cTn id="38" dur="1" fill="hold">
                                          <p:stCondLst>
                                            <p:cond delay="0"/>
                                          </p:stCondLst>
                                        </p:cTn>
                                        <p:tgtEl>
                                          <p:spTgt spid="104483">
                                            <p:txEl>
                                              <p:pRg st="0" end="0"/>
                                            </p:txEl>
                                          </p:spTgt>
                                        </p:tgtEl>
                                        <p:attrNameLst>
                                          <p:attrName>style.visibility</p:attrName>
                                        </p:attrNameLst>
                                      </p:cBhvr>
                                      <p:to>
                                        <p:strVal val="visible"/>
                                      </p:to>
                                    </p:set>
                                    <p:anim calcmode="lin" valueType="num">
                                      <p:cBhvr additive="base">
                                        <p:cTn id="39" dur="1000" fill="hold"/>
                                        <p:tgtEl>
                                          <p:spTgt spid="104483">
                                            <p:txEl>
                                              <p:pRg st="0" end="0"/>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104483">
                                            <p:txEl>
                                              <p:pRg st="0" end="0"/>
                                            </p:txEl>
                                          </p:spTgt>
                                        </p:tgtEl>
                                        <p:attrNameLst>
                                          <p:attrName>ppt_y</p:attrName>
                                        </p:attrNameLst>
                                      </p:cBhvr>
                                      <p:tavLst>
                                        <p:tav tm="0">
                                          <p:val>
                                            <p:strVal val="#ppt_y"/>
                                          </p:val>
                                        </p:tav>
                                        <p:tav tm="100000">
                                          <p:val>
                                            <p:strVal val="#ppt_y"/>
                                          </p:val>
                                        </p:tav>
                                      </p:tavLst>
                                    </p:anim>
                                  </p:childTnLst>
                                </p:cTn>
                              </p:par>
                            </p:childTnLst>
                          </p:cTn>
                        </p:par>
                        <p:par>
                          <p:cTn id="41" fill="hold" nodeType="afterGroup">
                            <p:stCondLst>
                              <p:cond delay="6000"/>
                            </p:stCondLst>
                            <p:childTnLst>
                              <p:par>
                                <p:cTn id="42" presetID="2" presetClass="entr" presetSubtype="8" fill="hold" nodeType="afterEffect">
                                  <p:stCondLst>
                                    <p:cond delay="0"/>
                                  </p:stCondLst>
                                  <p:childTnLst>
                                    <p:set>
                                      <p:cBhvr>
                                        <p:cTn id="43" dur="1" fill="hold">
                                          <p:stCondLst>
                                            <p:cond delay="0"/>
                                          </p:stCondLst>
                                        </p:cTn>
                                        <p:tgtEl>
                                          <p:spTgt spid="104483">
                                            <p:txEl>
                                              <p:pRg st="1" end="1"/>
                                            </p:txEl>
                                          </p:spTgt>
                                        </p:tgtEl>
                                        <p:attrNameLst>
                                          <p:attrName>style.visibility</p:attrName>
                                        </p:attrNameLst>
                                      </p:cBhvr>
                                      <p:to>
                                        <p:strVal val="visible"/>
                                      </p:to>
                                    </p:set>
                                    <p:anim calcmode="lin" valueType="num">
                                      <p:cBhvr additive="base">
                                        <p:cTn id="44" dur="1000" fill="hold"/>
                                        <p:tgtEl>
                                          <p:spTgt spid="104483">
                                            <p:txEl>
                                              <p:pRg st="1" end="1"/>
                                            </p:txEl>
                                          </p:spTgt>
                                        </p:tgtEl>
                                        <p:attrNameLst>
                                          <p:attrName>ppt_x</p:attrName>
                                        </p:attrNameLst>
                                      </p:cBhvr>
                                      <p:tavLst>
                                        <p:tav tm="0">
                                          <p:val>
                                            <p:strVal val="0-#ppt_w/2"/>
                                          </p:val>
                                        </p:tav>
                                        <p:tav tm="100000">
                                          <p:val>
                                            <p:strVal val="#ppt_x"/>
                                          </p:val>
                                        </p:tav>
                                      </p:tavLst>
                                    </p:anim>
                                    <p:anim calcmode="lin" valueType="num">
                                      <p:cBhvr additive="base">
                                        <p:cTn id="45" dur="1000" fill="hold"/>
                                        <p:tgtEl>
                                          <p:spTgt spid="10448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62" grpId="0" animBg="1"/>
      <p:bldP spid="104463" grpId="0" animBg="1"/>
      <p:bldP spid="104476" grpId="0" animBg="1"/>
      <p:bldP spid="104477" grpId="0" animBg="1"/>
      <p:bldP spid="10448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0"/>
          </p:nvPr>
        </p:nvSpPr>
        <p:spPr/>
        <p:txBody>
          <a:bodyPr/>
          <a:lstStyle/>
          <a:p>
            <a:fld id="{ED60C2FE-9A8F-414E-BD71-F6593400D4F1}" type="slidenum">
              <a:rPr lang="en-US" altLang="zh-CN">
                <a:solidFill>
                  <a:srgbClr val="000000"/>
                </a:solidFill>
              </a:rPr>
              <a:pPr/>
              <a:t>39</a:t>
            </a:fld>
            <a:endParaRPr lang="en-US" altLang="zh-CN">
              <a:solidFill>
                <a:srgbClr val="000000"/>
              </a:solidFill>
            </a:endParaRPr>
          </a:p>
        </p:txBody>
      </p:sp>
      <p:sp>
        <p:nvSpPr>
          <p:cNvPr id="92163" name="Rectangle 3"/>
          <p:cNvSpPr>
            <a:spLocks noGrp="1" noChangeArrowheads="1"/>
          </p:cNvSpPr>
          <p:nvPr>
            <p:ph type="body" idx="1"/>
          </p:nvPr>
        </p:nvSpPr>
        <p:spPr>
          <a:xfrm>
            <a:off x="1258888" y="6129338"/>
            <a:ext cx="6478587" cy="468312"/>
          </a:xfrm>
          <a:gradFill rotWithShape="1">
            <a:gsLst>
              <a:gs pos="0">
                <a:srgbClr val="7FCDA6"/>
              </a:gs>
              <a:gs pos="100000">
                <a:srgbClr val="FFFFFF"/>
              </a:gs>
            </a:gsLst>
            <a:lin ang="5400000" scaled="1"/>
          </a:gradFill>
          <a:ln w="31750" cap="flat" cmpd="thinThick" algn="ctr">
            <a:solidFill>
              <a:srgbClr val="5C208E"/>
            </a:solidFill>
            <a:miter lim="800000"/>
            <a:headEnd/>
            <a:tailEnd/>
          </a:ln>
          <a:effectLst>
            <a:outerShdw dist="63500" dir="2212194" algn="ctr" rotWithShape="0">
              <a:schemeClr val="bg2">
                <a:alpha val="50000"/>
              </a:schemeClr>
            </a:outerShdw>
          </a:effectLst>
        </p:spPr>
        <p:txBody>
          <a:bodyPr anchor="ctr"/>
          <a:lstStyle/>
          <a:p>
            <a:pPr marL="0" indent="0" algn="ctr">
              <a:spcBef>
                <a:spcPct val="50000"/>
              </a:spcBef>
              <a:buClrTx/>
              <a:buFontTx/>
              <a:buNone/>
            </a:pPr>
            <a:r>
              <a:rPr lang="zh-CN" altLang="en-US" sz="2400"/>
              <a:t>演示：示例 </a:t>
            </a:r>
            <a:r>
              <a:rPr lang="en-US" altLang="zh-CN" sz="2400"/>
              <a:t>6</a:t>
            </a:r>
          </a:p>
        </p:txBody>
      </p:sp>
      <p:sp>
        <p:nvSpPr>
          <p:cNvPr id="92164" name="Rectangle 4"/>
          <p:cNvSpPr>
            <a:spLocks noChangeArrowheads="1"/>
          </p:cNvSpPr>
          <p:nvPr/>
        </p:nvSpPr>
        <p:spPr bwMode="auto">
          <a:xfrm>
            <a:off x="639763" y="1990725"/>
            <a:ext cx="8035925" cy="2301875"/>
          </a:xfrm>
          <a:prstGeom prst="rect">
            <a:avLst/>
          </a:prstGeom>
          <a:gradFill rotWithShape="1">
            <a:gsLst>
              <a:gs pos="0">
                <a:srgbClr val="FFFFCC"/>
              </a:gs>
              <a:gs pos="100000">
                <a:srgbClr val="FFFFFF"/>
              </a:gs>
            </a:gsLst>
            <a:lin ang="54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17488" algn="l"/>
                <a:tab pos="434975" algn="l"/>
                <a:tab pos="687388" algn="l"/>
                <a:tab pos="904875" algn="l"/>
              </a:tabLst>
              <a:defRPr>
                <a:solidFill>
                  <a:schemeClr val="tx1"/>
                </a:solidFill>
                <a:latin typeface="Arial" panose="020B0604020202020204" pitchFamily="34" charset="0"/>
                <a:ea typeface="宋体" panose="02010600030101010101" pitchFamily="2" charset="-122"/>
              </a:defRPr>
            </a:lvl1pPr>
            <a:lvl2pPr>
              <a:tabLst>
                <a:tab pos="217488" algn="l"/>
                <a:tab pos="434975" algn="l"/>
                <a:tab pos="687388" algn="l"/>
                <a:tab pos="904875" algn="l"/>
              </a:tabLst>
              <a:defRPr>
                <a:solidFill>
                  <a:schemeClr val="tx1"/>
                </a:solidFill>
                <a:latin typeface="Arial" panose="020B0604020202020204" pitchFamily="34" charset="0"/>
                <a:ea typeface="宋体" panose="02010600030101010101" pitchFamily="2" charset="-122"/>
              </a:defRPr>
            </a:lvl2pPr>
            <a:lvl3pPr>
              <a:tabLst>
                <a:tab pos="217488" algn="l"/>
                <a:tab pos="434975" algn="l"/>
                <a:tab pos="687388" algn="l"/>
                <a:tab pos="904875" algn="l"/>
              </a:tabLst>
              <a:defRPr>
                <a:solidFill>
                  <a:schemeClr val="tx1"/>
                </a:solidFill>
                <a:latin typeface="Arial" panose="020B0604020202020204" pitchFamily="34" charset="0"/>
                <a:ea typeface="宋体" panose="02010600030101010101" pitchFamily="2" charset="-122"/>
              </a:defRPr>
            </a:lvl3pPr>
            <a:lvl4pPr>
              <a:tabLst>
                <a:tab pos="217488" algn="l"/>
                <a:tab pos="434975" algn="l"/>
                <a:tab pos="687388" algn="l"/>
                <a:tab pos="904875" algn="l"/>
              </a:tabLst>
              <a:defRPr>
                <a:solidFill>
                  <a:schemeClr val="tx1"/>
                </a:solidFill>
                <a:latin typeface="Arial" panose="020B0604020202020204" pitchFamily="34" charset="0"/>
                <a:ea typeface="宋体" panose="02010600030101010101" pitchFamily="2" charset="-122"/>
              </a:defRPr>
            </a:lvl4pPr>
            <a:lvl5pPr>
              <a:tabLst>
                <a:tab pos="217488" algn="l"/>
                <a:tab pos="434975" algn="l"/>
                <a:tab pos="687388" algn="l"/>
                <a:tab pos="9048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17488" algn="l"/>
                <a:tab pos="434975" algn="l"/>
                <a:tab pos="687388" algn="l"/>
                <a:tab pos="9048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17488" algn="l"/>
                <a:tab pos="434975" algn="l"/>
                <a:tab pos="687388" algn="l"/>
                <a:tab pos="9048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17488" algn="l"/>
                <a:tab pos="434975" algn="l"/>
                <a:tab pos="687388" algn="l"/>
                <a:tab pos="9048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17488" algn="l"/>
                <a:tab pos="434975" algn="l"/>
                <a:tab pos="687388" algn="l"/>
                <a:tab pos="904875" algn="l"/>
              </a:tabLst>
              <a:defRPr>
                <a:solidFill>
                  <a:schemeClr val="tx1"/>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lang="en-US" altLang="zh-CN" smtClean="0">
                <a:solidFill>
                  <a:srgbClr val="000000"/>
                </a:solidFill>
                <a:ea typeface="黑体" panose="02010609060101010101" pitchFamily="49" charset="-122"/>
              </a:rPr>
              <a:t>    public static void main(String [] arg) {</a:t>
            </a:r>
          </a:p>
          <a:p>
            <a:pPr algn="l">
              <a:lnSpc>
                <a:spcPct val="100000"/>
              </a:lnSpc>
              <a:spcBef>
                <a:spcPct val="0"/>
              </a:spcBef>
              <a:buClrTx/>
              <a:buFontTx/>
              <a:buNone/>
            </a:pPr>
            <a:r>
              <a:rPr lang="en-US" altLang="zh-CN" smtClean="0">
                <a:solidFill>
                  <a:srgbClr val="000000"/>
                </a:solidFill>
                <a:ea typeface="黑体" panose="02010609060101010101" pitchFamily="49" charset="-122"/>
              </a:rPr>
              <a:t>        /**</a:t>
            </a:r>
            <a:r>
              <a:rPr lang="zh-CN" altLang="en-US" smtClean="0">
                <a:solidFill>
                  <a:srgbClr val="000000"/>
                </a:solidFill>
                <a:ea typeface="黑体" panose="02010609060101010101" pitchFamily="49" charset="-122"/>
              </a:rPr>
              <a:t>初始化变量*</a:t>
            </a:r>
            <a:r>
              <a:rPr lang="en-US" altLang="zh-CN" smtClean="0">
                <a:solidFill>
                  <a:srgbClr val="000000"/>
                </a:solidFill>
                <a:ea typeface="黑体" panose="02010609060101010101" pitchFamily="49" charset="-122"/>
              </a:rPr>
              <a:t>/</a:t>
            </a:r>
          </a:p>
          <a:p>
            <a:pPr algn="l">
              <a:lnSpc>
                <a:spcPct val="100000"/>
              </a:lnSpc>
              <a:spcBef>
                <a:spcPct val="0"/>
              </a:spcBef>
              <a:buClrTx/>
              <a:buFontTx/>
              <a:buNone/>
            </a:pPr>
            <a:r>
              <a:rPr lang="en-US" altLang="zh-CN" smtClean="0">
                <a:solidFill>
                  <a:srgbClr val="000000"/>
                </a:solidFill>
                <a:ea typeface="黑体" panose="02010609060101010101" pitchFamily="49" charset="-122"/>
              </a:rPr>
              <a:t>        double inch = 66;</a:t>
            </a:r>
          </a:p>
          <a:p>
            <a:pPr algn="l">
              <a:lnSpc>
                <a:spcPct val="100000"/>
              </a:lnSpc>
              <a:spcBef>
                <a:spcPct val="0"/>
              </a:spcBef>
              <a:buClrTx/>
              <a:buFontTx/>
              <a:buNone/>
            </a:pPr>
            <a:r>
              <a:rPr lang="en-US" altLang="zh-CN" smtClean="0">
                <a:solidFill>
                  <a:srgbClr val="000000"/>
                </a:solidFill>
                <a:ea typeface="黑体" panose="02010609060101010101" pitchFamily="49" charset="-122"/>
              </a:rPr>
              <a:t>        double feet = InchesToFeet.convert(inches);</a:t>
            </a:r>
          </a:p>
          <a:p>
            <a:pPr algn="l">
              <a:lnSpc>
                <a:spcPct val="100000"/>
              </a:lnSpc>
              <a:spcBef>
                <a:spcPct val="0"/>
              </a:spcBef>
              <a:buClrTx/>
              <a:buFontTx/>
              <a:buNone/>
            </a:pPr>
            <a:r>
              <a:rPr lang="en-US" altLang="zh-CN" smtClean="0">
                <a:solidFill>
                  <a:srgbClr val="000000"/>
                </a:solidFill>
                <a:ea typeface="黑体" panose="02010609060101010101" pitchFamily="49" charset="-122"/>
              </a:rPr>
              <a:t>        System.out.println(inch + “</a:t>
            </a:r>
            <a:r>
              <a:rPr lang="zh-CN" altLang="en-US" smtClean="0">
                <a:solidFill>
                  <a:srgbClr val="000000"/>
                </a:solidFill>
                <a:ea typeface="黑体" panose="02010609060101010101" pitchFamily="49" charset="-122"/>
              </a:rPr>
              <a:t>英寸为 ” </a:t>
            </a:r>
            <a:r>
              <a:rPr lang="en-US" altLang="zh-CN" smtClean="0">
                <a:solidFill>
                  <a:srgbClr val="000000"/>
                </a:solidFill>
                <a:ea typeface="黑体" panose="02010609060101010101" pitchFamily="49" charset="-122"/>
              </a:rPr>
              <a:t>+ feet + “</a:t>
            </a:r>
            <a:r>
              <a:rPr lang="zh-CN" altLang="en-US" smtClean="0">
                <a:solidFill>
                  <a:srgbClr val="000000"/>
                </a:solidFill>
                <a:ea typeface="黑体" panose="02010609060101010101" pitchFamily="49" charset="-122"/>
              </a:rPr>
              <a:t>英尺。</a:t>
            </a:r>
            <a:r>
              <a:rPr lang="en-US" altLang="zh-CN" smtClean="0">
                <a:solidFill>
                  <a:srgbClr val="000000"/>
                </a:solidFill>
                <a:ea typeface="黑体" panose="02010609060101010101" pitchFamily="49" charset="-122"/>
              </a:rPr>
              <a:t>");</a:t>
            </a:r>
          </a:p>
          <a:p>
            <a:pPr algn="l">
              <a:lnSpc>
                <a:spcPct val="100000"/>
              </a:lnSpc>
              <a:spcBef>
                <a:spcPct val="0"/>
              </a:spcBef>
              <a:buClrTx/>
              <a:buFontTx/>
              <a:buNone/>
            </a:pPr>
            <a:r>
              <a:rPr lang="en-US" altLang="zh-CN" smtClean="0">
                <a:solidFill>
                  <a:srgbClr val="000000"/>
                </a:solidFill>
                <a:ea typeface="黑体" panose="02010609060101010101" pitchFamily="49" charset="-122"/>
              </a:rPr>
              <a:t>    }</a:t>
            </a:r>
          </a:p>
        </p:txBody>
      </p:sp>
      <p:sp>
        <p:nvSpPr>
          <p:cNvPr id="92165" name="Rectangle 5"/>
          <p:cNvSpPr>
            <a:spLocks noChangeArrowheads="1"/>
          </p:cNvSpPr>
          <p:nvPr/>
        </p:nvSpPr>
        <p:spPr bwMode="auto">
          <a:xfrm>
            <a:off x="684213" y="1341438"/>
            <a:ext cx="8459787"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339966"/>
              </a:buClr>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lnSpc>
                <a:spcPct val="100000"/>
              </a:lnSpc>
            </a:pPr>
            <a:r>
              <a:rPr lang="zh-CN" altLang="en-US" smtClean="0">
                <a:solidFill>
                  <a:srgbClr val="000000"/>
                </a:solidFill>
              </a:rPr>
              <a:t>使用类名称调用</a:t>
            </a:r>
            <a:r>
              <a:rPr lang="zh-CN" altLang="en-US" sz="2400" smtClean="0">
                <a:solidFill>
                  <a:srgbClr val="000000"/>
                </a:solidFill>
              </a:rPr>
              <a:t> </a:t>
            </a:r>
            <a:r>
              <a:rPr lang="en-US" altLang="zh-CN" sz="2400" smtClean="0">
                <a:solidFill>
                  <a:srgbClr val="000000"/>
                </a:solidFill>
              </a:rPr>
              <a:t>static </a:t>
            </a:r>
            <a:r>
              <a:rPr lang="zh-CN" altLang="en-US" smtClean="0">
                <a:solidFill>
                  <a:srgbClr val="000000"/>
                </a:solidFill>
              </a:rPr>
              <a:t>方法</a:t>
            </a:r>
          </a:p>
        </p:txBody>
      </p:sp>
      <p:sp>
        <p:nvSpPr>
          <p:cNvPr id="92166" name="AutoShape 6"/>
          <p:cNvSpPr>
            <a:spLocks noChangeArrowheads="1"/>
          </p:cNvSpPr>
          <p:nvPr/>
        </p:nvSpPr>
        <p:spPr bwMode="auto">
          <a:xfrm>
            <a:off x="1331913" y="3141663"/>
            <a:ext cx="6119812" cy="357187"/>
          </a:xfrm>
          <a:prstGeom prst="roundRect">
            <a:avLst>
              <a:gd name="adj" fmla="val 16667"/>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92167" name="Rectangle 7"/>
          <p:cNvSpPr>
            <a:spLocks noChangeArrowheads="1"/>
          </p:cNvSpPr>
          <p:nvPr/>
        </p:nvSpPr>
        <p:spPr bwMode="auto">
          <a:xfrm>
            <a:off x="1116013" y="4454525"/>
            <a:ext cx="5511800" cy="1206500"/>
          </a:xfrm>
          <a:prstGeom prst="rect">
            <a:avLst/>
          </a:prstGeom>
          <a:solidFill>
            <a:srgbClr val="FFFFCC"/>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17488" algn="l"/>
                <a:tab pos="434975" algn="l"/>
                <a:tab pos="687388" algn="l"/>
                <a:tab pos="904875" algn="l"/>
              </a:tabLst>
              <a:defRPr>
                <a:solidFill>
                  <a:schemeClr val="tx1"/>
                </a:solidFill>
                <a:latin typeface="Arial" panose="020B0604020202020204" pitchFamily="34" charset="0"/>
                <a:ea typeface="宋体" panose="02010600030101010101" pitchFamily="2" charset="-122"/>
              </a:defRPr>
            </a:lvl1pPr>
            <a:lvl2pPr>
              <a:tabLst>
                <a:tab pos="217488" algn="l"/>
                <a:tab pos="434975" algn="l"/>
                <a:tab pos="687388" algn="l"/>
                <a:tab pos="904875" algn="l"/>
              </a:tabLst>
              <a:defRPr>
                <a:solidFill>
                  <a:schemeClr val="tx1"/>
                </a:solidFill>
                <a:latin typeface="Arial" panose="020B0604020202020204" pitchFamily="34" charset="0"/>
                <a:ea typeface="宋体" panose="02010600030101010101" pitchFamily="2" charset="-122"/>
              </a:defRPr>
            </a:lvl2pPr>
            <a:lvl3pPr>
              <a:tabLst>
                <a:tab pos="217488" algn="l"/>
                <a:tab pos="434975" algn="l"/>
                <a:tab pos="687388" algn="l"/>
                <a:tab pos="904875" algn="l"/>
              </a:tabLst>
              <a:defRPr>
                <a:solidFill>
                  <a:schemeClr val="tx1"/>
                </a:solidFill>
                <a:latin typeface="Arial" panose="020B0604020202020204" pitchFamily="34" charset="0"/>
                <a:ea typeface="宋体" panose="02010600030101010101" pitchFamily="2" charset="-122"/>
              </a:defRPr>
            </a:lvl3pPr>
            <a:lvl4pPr>
              <a:tabLst>
                <a:tab pos="217488" algn="l"/>
                <a:tab pos="434975" algn="l"/>
                <a:tab pos="687388" algn="l"/>
                <a:tab pos="904875" algn="l"/>
              </a:tabLst>
              <a:defRPr>
                <a:solidFill>
                  <a:schemeClr val="tx1"/>
                </a:solidFill>
                <a:latin typeface="Arial" panose="020B0604020202020204" pitchFamily="34" charset="0"/>
                <a:ea typeface="宋体" panose="02010600030101010101" pitchFamily="2" charset="-122"/>
              </a:defRPr>
            </a:lvl4pPr>
            <a:lvl5pPr>
              <a:tabLst>
                <a:tab pos="217488" algn="l"/>
                <a:tab pos="434975" algn="l"/>
                <a:tab pos="687388" algn="l"/>
                <a:tab pos="9048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17488" algn="l"/>
                <a:tab pos="434975" algn="l"/>
                <a:tab pos="687388" algn="l"/>
                <a:tab pos="9048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17488" algn="l"/>
                <a:tab pos="434975" algn="l"/>
                <a:tab pos="687388" algn="l"/>
                <a:tab pos="9048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17488" algn="l"/>
                <a:tab pos="434975" algn="l"/>
                <a:tab pos="687388" algn="l"/>
                <a:tab pos="9048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17488" algn="l"/>
                <a:tab pos="434975" algn="l"/>
                <a:tab pos="687388" algn="l"/>
                <a:tab pos="904875" algn="l"/>
              </a:tabLst>
              <a:defRPr>
                <a:solidFill>
                  <a:schemeClr val="tx1"/>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lang="en-US" altLang="zh-CN" smtClean="0">
                <a:solidFill>
                  <a:srgbClr val="000000"/>
                </a:solidFill>
              </a:rPr>
              <a:t>public static double convert(double in) {</a:t>
            </a:r>
          </a:p>
          <a:p>
            <a:pPr algn="l">
              <a:lnSpc>
                <a:spcPct val="100000"/>
              </a:lnSpc>
              <a:spcBef>
                <a:spcPct val="0"/>
              </a:spcBef>
              <a:buClrTx/>
              <a:buFontTx/>
              <a:buNone/>
            </a:pPr>
            <a:r>
              <a:rPr lang="en-US" altLang="zh-CN" smtClean="0">
                <a:solidFill>
                  <a:srgbClr val="000000"/>
                </a:solidFill>
              </a:rPr>
              <a:t>        return (in / inches);</a:t>
            </a:r>
          </a:p>
          <a:p>
            <a:pPr algn="l">
              <a:lnSpc>
                <a:spcPct val="100000"/>
              </a:lnSpc>
              <a:spcBef>
                <a:spcPct val="0"/>
              </a:spcBef>
              <a:buClrTx/>
              <a:buFontTx/>
              <a:buNone/>
            </a:pPr>
            <a:r>
              <a:rPr lang="en-US" altLang="zh-CN" smtClean="0">
                <a:solidFill>
                  <a:srgbClr val="000000"/>
                </a:solidFill>
              </a:rPr>
              <a:t>    }</a:t>
            </a:r>
          </a:p>
        </p:txBody>
      </p:sp>
      <p:cxnSp>
        <p:nvCxnSpPr>
          <p:cNvPr id="92168" name="AutoShape 8"/>
          <p:cNvCxnSpPr>
            <a:cxnSpLocks noChangeShapeType="1"/>
            <a:stCxn id="92166" idx="3"/>
            <a:endCxn id="92167" idx="3"/>
          </p:cNvCxnSpPr>
          <p:nvPr/>
        </p:nvCxnSpPr>
        <p:spPr bwMode="auto">
          <a:xfrm flipH="1">
            <a:off x="6637338" y="3321050"/>
            <a:ext cx="823912" cy="1736725"/>
          </a:xfrm>
          <a:prstGeom prst="bentConnector3">
            <a:avLst>
              <a:gd name="adj1" fmla="val -26398"/>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170" name="Rectangle 10"/>
          <p:cNvSpPr>
            <a:spLocks noGrp="1" noChangeArrowheads="1"/>
          </p:cNvSpPr>
          <p:nvPr>
            <p:ph type="title"/>
          </p:nvPr>
        </p:nvSpPr>
        <p:spPr>
          <a:noFill/>
          <a:ln/>
        </p:spPr>
        <p:txBody>
          <a:bodyPr/>
          <a:lstStyle/>
          <a:p>
            <a:r>
              <a:rPr lang="en-US" altLang="zh-CN"/>
              <a:t>static </a:t>
            </a:r>
            <a:r>
              <a:rPr lang="zh-CN" altLang="en-US"/>
              <a:t>修饰符 </a:t>
            </a:r>
            <a:r>
              <a:rPr lang="en-US" altLang="zh-CN"/>
              <a:t>3-3</a:t>
            </a:r>
          </a:p>
        </p:txBody>
      </p:sp>
    </p:spTree>
    <p:extLst>
      <p:ext uri="{BB962C8B-B14F-4D97-AF65-F5344CB8AC3E}">
        <p14:creationId xmlns:p14="http://schemas.microsoft.com/office/powerpoint/2010/main" val="35588188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2163">
                                            <p:bg/>
                                          </p:spTgt>
                                        </p:tgtEl>
                                        <p:attrNameLst>
                                          <p:attrName>style.visibility</p:attrName>
                                        </p:attrNameLst>
                                      </p:cBhvr>
                                      <p:to>
                                        <p:strVal val="visible"/>
                                      </p:to>
                                    </p:set>
                                    <p:anim calcmode="lin" valueType="num">
                                      <p:cBhvr>
                                        <p:cTn id="7" dur="500" fill="hold"/>
                                        <p:tgtEl>
                                          <p:spTgt spid="92163">
                                            <p:bg/>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2163">
                                            <p:bg/>
                                          </p:spTgt>
                                        </p:tgtEl>
                                        <p:attrNameLst>
                                          <p:attrName>ppt_y</p:attrName>
                                        </p:attrNameLst>
                                      </p:cBhvr>
                                      <p:tavLst>
                                        <p:tav tm="0">
                                          <p:val>
                                            <p:strVal val="#ppt_y"/>
                                          </p:val>
                                        </p:tav>
                                        <p:tav tm="100000">
                                          <p:val>
                                            <p:strVal val="#ppt_y"/>
                                          </p:val>
                                        </p:tav>
                                      </p:tavLst>
                                    </p:anim>
                                    <p:anim calcmode="lin" valueType="num">
                                      <p:cBhvr>
                                        <p:cTn id="9" dur="500" fill="hold"/>
                                        <p:tgtEl>
                                          <p:spTgt spid="92163">
                                            <p:bg/>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2163">
                                            <p:bg/>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2163">
                                            <p:bg/>
                                          </p:spTgt>
                                        </p:tgtEl>
                                      </p:cBhvr>
                                    </p:animEffect>
                                  </p:childTnLst>
                                </p:cTn>
                              </p:par>
                            </p:childTnLst>
                          </p:cTn>
                        </p:par>
                        <p:par>
                          <p:cTn id="12" fill="hold" nodeType="afterGroup">
                            <p:stCondLst>
                              <p:cond delay="5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92163">
                                            <p:txEl>
                                              <p:pRg st="0" end="0"/>
                                            </p:txEl>
                                          </p:spTgt>
                                        </p:tgtEl>
                                        <p:attrNameLst>
                                          <p:attrName>style.visibility</p:attrName>
                                        </p:attrNameLst>
                                      </p:cBhvr>
                                      <p:to>
                                        <p:strVal val="visible"/>
                                      </p:to>
                                    </p:set>
                                    <p:anim calcmode="lin" valueType="num">
                                      <p:cBhvr>
                                        <p:cTn id="15" dur="500" fill="hold"/>
                                        <p:tgtEl>
                                          <p:spTgt spid="9216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92163">
                                            <p:txEl>
                                              <p:pRg st="0" end="0"/>
                                            </p:txEl>
                                          </p:spTgt>
                                        </p:tgtEl>
                                        <p:attrNameLst>
                                          <p:attrName>ppt_y</p:attrName>
                                        </p:attrNameLst>
                                      </p:cBhvr>
                                      <p:tavLst>
                                        <p:tav tm="0">
                                          <p:val>
                                            <p:strVal val="#ppt_y"/>
                                          </p:val>
                                        </p:tav>
                                        <p:tav tm="100000">
                                          <p:val>
                                            <p:strVal val="#ppt_y"/>
                                          </p:val>
                                        </p:tav>
                                      </p:tavLst>
                                    </p:anim>
                                    <p:anim calcmode="lin" valueType="num">
                                      <p:cBhvr>
                                        <p:cTn id="17" dur="500" fill="hold"/>
                                        <p:tgtEl>
                                          <p:spTgt spid="9216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9216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92163">
                                            <p:txEl>
                                              <p:pRg st="0" end="0"/>
                                            </p:txEl>
                                          </p:spTgt>
                                        </p:tgtEl>
                                      </p:cBhvr>
                                    </p:animEffect>
                                  </p:childTnLst>
                                </p:cTn>
                              </p:par>
                            </p:childTnLst>
                          </p:cTn>
                        </p:par>
                        <p:par>
                          <p:cTn id="20" fill="hold" nodeType="afterGroup">
                            <p:stCondLst>
                              <p:cond delay="1250"/>
                            </p:stCondLst>
                            <p:childTnLst>
                              <p:par>
                                <p:cTn id="21" presetID="2" presetClass="entr" presetSubtype="8" fill="hold" grpId="0" nodeType="afterEffect">
                                  <p:stCondLst>
                                    <p:cond delay="0"/>
                                  </p:stCondLst>
                                  <p:childTnLst>
                                    <p:set>
                                      <p:cBhvr>
                                        <p:cTn id="22" dur="1" fill="hold">
                                          <p:stCondLst>
                                            <p:cond delay="0"/>
                                          </p:stCondLst>
                                        </p:cTn>
                                        <p:tgtEl>
                                          <p:spTgt spid="92165"/>
                                        </p:tgtEl>
                                        <p:attrNameLst>
                                          <p:attrName>style.visibility</p:attrName>
                                        </p:attrNameLst>
                                      </p:cBhvr>
                                      <p:to>
                                        <p:strVal val="visible"/>
                                      </p:to>
                                    </p:set>
                                    <p:anim calcmode="lin" valueType="num">
                                      <p:cBhvr additive="base">
                                        <p:cTn id="23" dur="1000" fill="hold"/>
                                        <p:tgtEl>
                                          <p:spTgt spid="92165"/>
                                        </p:tgtEl>
                                        <p:attrNameLst>
                                          <p:attrName>ppt_x</p:attrName>
                                        </p:attrNameLst>
                                      </p:cBhvr>
                                      <p:tavLst>
                                        <p:tav tm="0">
                                          <p:val>
                                            <p:strVal val="0-#ppt_w/2"/>
                                          </p:val>
                                        </p:tav>
                                        <p:tav tm="100000">
                                          <p:val>
                                            <p:strVal val="#ppt_x"/>
                                          </p:val>
                                        </p:tav>
                                      </p:tavLst>
                                    </p:anim>
                                    <p:anim calcmode="lin" valueType="num">
                                      <p:cBhvr additive="base">
                                        <p:cTn id="24" dur="1000" fill="hold"/>
                                        <p:tgtEl>
                                          <p:spTgt spid="92165"/>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2250"/>
                            </p:stCondLst>
                            <p:childTnLst>
                              <p:par>
                                <p:cTn id="26" presetID="10" presetClass="entr" presetSubtype="0" fill="hold" grpId="0" nodeType="afterEffect">
                                  <p:stCondLst>
                                    <p:cond delay="0"/>
                                  </p:stCondLst>
                                  <p:childTnLst>
                                    <p:set>
                                      <p:cBhvr>
                                        <p:cTn id="27" dur="1" fill="hold">
                                          <p:stCondLst>
                                            <p:cond delay="0"/>
                                          </p:stCondLst>
                                        </p:cTn>
                                        <p:tgtEl>
                                          <p:spTgt spid="92164"/>
                                        </p:tgtEl>
                                        <p:attrNameLst>
                                          <p:attrName>style.visibility</p:attrName>
                                        </p:attrNameLst>
                                      </p:cBhvr>
                                      <p:to>
                                        <p:strVal val="visible"/>
                                      </p:to>
                                    </p:set>
                                    <p:animEffect transition="in" filter="fade">
                                      <p:cBhvr>
                                        <p:cTn id="28" dur="1000"/>
                                        <p:tgtEl>
                                          <p:spTgt spid="92164"/>
                                        </p:tgtEl>
                                      </p:cBhvr>
                                    </p:animEffect>
                                  </p:childTnLst>
                                </p:cTn>
                              </p:par>
                            </p:childTnLst>
                          </p:cTn>
                        </p:par>
                        <p:par>
                          <p:cTn id="29" fill="hold" nodeType="afterGroup">
                            <p:stCondLst>
                              <p:cond delay="3250"/>
                            </p:stCondLst>
                            <p:childTnLst>
                              <p:par>
                                <p:cTn id="30" presetID="22" presetClass="entr" presetSubtype="1" fill="hold" grpId="0" nodeType="afterEffect">
                                  <p:stCondLst>
                                    <p:cond delay="0"/>
                                  </p:stCondLst>
                                  <p:childTnLst>
                                    <p:set>
                                      <p:cBhvr>
                                        <p:cTn id="31" dur="1" fill="hold">
                                          <p:stCondLst>
                                            <p:cond delay="0"/>
                                          </p:stCondLst>
                                        </p:cTn>
                                        <p:tgtEl>
                                          <p:spTgt spid="92166"/>
                                        </p:tgtEl>
                                        <p:attrNameLst>
                                          <p:attrName>style.visibility</p:attrName>
                                        </p:attrNameLst>
                                      </p:cBhvr>
                                      <p:to>
                                        <p:strVal val="visible"/>
                                      </p:to>
                                    </p:set>
                                    <p:animEffect transition="in" filter="wipe(up)">
                                      <p:cBhvr>
                                        <p:cTn id="32" dur="1000"/>
                                        <p:tgtEl>
                                          <p:spTgt spid="92166"/>
                                        </p:tgtEl>
                                      </p:cBhvr>
                                    </p:animEffect>
                                  </p:childTnLst>
                                </p:cTn>
                              </p:par>
                            </p:childTnLst>
                          </p:cTn>
                        </p:par>
                        <p:par>
                          <p:cTn id="33" fill="hold" nodeType="afterGroup">
                            <p:stCondLst>
                              <p:cond delay="4250"/>
                            </p:stCondLst>
                            <p:childTnLst>
                              <p:par>
                                <p:cTn id="34" presetID="35" presetClass="emph" presetSubtype="0" repeatCount="2000" fill="hold" grpId="1" nodeType="afterEffect">
                                  <p:stCondLst>
                                    <p:cond delay="0"/>
                                  </p:stCondLst>
                                  <p:childTnLst>
                                    <p:anim calcmode="discrete" valueType="str">
                                      <p:cBhvr>
                                        <p:cTn id="35" dur="1000" fill="hold"/>
                                        <p:tgtEl>
                                          <p:spTgt spid="92166"/>
                                        </p:tgtEl>
                                        <p:attrNameLst>
                                          <p:attrName>style.visibility</p:attrName>
                                        </p:attrNameLst>
                                      </p:cBhvr>
                                      <p:tavLst>
                                        <p:tav tm="0">
                                          <p:val>
                                            <p:strVal val="hidden"/>
                                          </p:val>
                                        </p:tav>
                                        <p:tav tm="50000">
                                          <p:val>
                                            <p:strVal val="visible"/>
                                          </p:val>
                                        </p:tav>
                                      </p:tavLst>
                                    </p:anim>
                                  </p:childTnLst>
                                </p:cTn>
                              </p:par>
                            </p:childTnLst>
                          </p:cTn>
                        </p:par>
                        <p:par>
                          <p:cTn id="36" fill="hold" nodeType="afterGroup">
                            <p:stCondLst>
                              <p:cond delay="6250"/>
                            </p:stCondLst>
                            <p:childTnLst>
                              <p:par>
                                <p:cTn id="37" presetID="22" presetClass="entr" presetSubtype="1" fill="hold" nodeType="afterEffect">
                                  <p:stCondLst>
                                    <p:cond delay="0"/>
                                  </p:stCondLst>
                                  <p:childTnLst>
                                    <p:set>
                                      <p:cBhvr>
                                        <p:cTn id="38" dur="1" fill="hold">
                                          <p:stCondLst>
                                            <p:cond delay="0"/>
                                          </p:stCondLst>
                                        </p:cTn>
                                        <p:tgtEl>
                                          <p:spTgt spid="92168"/>
                                        </p:tgtEl>
                                        <p:attrNameLst>
                                          <p:attrName>style.visibility</p:attrName>
                                        </p:attrNameLst>
                                      </p:cBhvr>
                                      <p:to>
                                        <p:strVal val="visible"/>
                                      </p:to>
                                    </p:set>
                                    <p:animEffect transition="in" filter="wipe(up)">
                                      <p:cBhvr>
                                        <p:cTn id="39" dur="1000"/>
                                        <p:tgtEl>
                                          <p:spTgt spid="92168"/>
                                        </p:tgtEl>
                                      </p:cBhvr>
                                    </p:animEffect>
                                  </p:childTnLst>
                                </p:cTn>
                              </p:par>
                            </p:childTnLst>
                          </p:cTn>
                        </p:par>
                        <p:par>
                          <p:cTn id="40" fill="hold" nodeType="afterGroup">
                            <p:stCondLst>
                              <p:cond delay="7250"/>
                            </p:stCondLst>
                            <p:childTnLst>
                              <p:par>
                                <p:cTn id="41" presetID="10" presetClass="entr" presetSubtype="0" fill="hold" grpId="0" nodeType="afterEffect">
                                  <p:stCondLst>
                                    <p:cond delay="0"/>
                                  </p:stCondLst>
                                  <p:childTnLst>
                                    <p:set>
                                      <p:cBhvr>
                                        <p:cTn id="42" dur="1" fill="hold">
                                          <p:stCondLst>
                                            <p:cond delay="0"/>
                                          </p:stCondLst>
                                        </p:cTn>
                                        <p:tgtEl>
                                          <p:spTgt spid="92167"/>
                                        </p:tgtEl>
                                        <p:attrNameLst>
                                          <p:attrName>style.visibility</p:attrName>
                                        </p:attrNameLst>
                                      </p:cBhvr>
                                      <p:to>
                                        <p:strVal val="visible"/>
                                      </p:to>
                                    </p:set>
                                    <p:animEffect transition="in" filter="fade">
                                      <p:cBhvr>
                                        <p:cTn id="43" dur="1000"/>
                                        <p:tgtEl>
                                          <p:spTgt spid="92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animBg="1"/>
      <p:bldP spid="92164" grpId="0" animBg="1"/>
      <p:bldP spid="92165" grpId="0"/>
      <p:bldP spid="92166" grpId="0" animBg="1"/>
      <p:bldP spid="92166" grpId="1" animBg="1"/>
      <p:bldP spid="92167"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a:cs typeface="Times New Roman" panose="02020603050405020304" pitchFamily="18" charset="0"/>
              </a:rPr>
              <a:t>有关面向对象的概念</a:t>
            </a:r>
          </a:p>
        </p:txBody>
      </p:sp>
      <p:graphicFrame>
        <p:nvGraphicFramePr>
          <p:cNvPr id="46083" name="Object 3"/>
          <p:cNvGraphicFramePr>
            <a:graphicFrameLocks noChangeAspect="1"/>
          </p:cNvGraphicFramePr>
          <p:nvPr/>
        </p:nvGraphicFramePr>
        <p:xfrm>
          <a:off x="457200" y="2057400"/>
          <a:ext cx="3121025" cy="1233488"/>
        </p:xfrm>
        <a:graphic>
          <a:graphicData uri="http://schemas.openxmlformats.org/presentationml/2006/ole">
            <mc:AlternateContent xmlns:mc="http://schemas.openxmlformats.org/markup-compatibility/2006">
              <mc:Choice xmlns:v="urn:schemas-microsoft-com:vml" Requires="v">
                <p:oleObj spid="_x0000_s2063" name="剪辑" r:id="rId4" imgW="6544800" imgH="1706400" progId="MS_ClipArt_Gallery.2">
                  <p:embed/>
                </p:oleObj>
              </mc:Choice>
              <mc:Fallback>
                <p:oleObj name="剪辑" r:id="rId4" imgW="6544800" imgH="170640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057400"/>
                        <a:ext cx="3121025" cy="1233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84" name="Text Box 4"/>
          <p:cNvSpPr txBox="1">
            <a:spLocks noChangeArrowheads="1"/>
          </p:cNvSpPr>
          <p:nvPr/>
        </p:nvSpPr>
        <p:spPr bwMode="auto">
          <a:xfrm>
            <a:off x="4038600" y="2514600"/>
            <a:ext cx="4572000" cy="3797963"/>
          </a:xfrm>
          <a:prstGeom prst="rect">
            <a:avLst/>
          </a:prstGeom>
          <a:solidFill>
            <a:srgbClr val="FFCC66"/>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kumimoji="1" lang="en-US" altLang="zh-CN" sz="2800" b="1" dirty="0">
                <a:latin typeface="Times New Roman" panose="02020603050405020304" pitchFamily="18" charset="0"/>
              </a:rPr>
              <a:t>class Car {</a:t>
            </a:r>
          </a:p>
          <a:p>
            <a:pPr algn="l"/>
            <a:r>
              <a:rPr kumimoji="1" lang="en-US" altLang="zh-CN" sz="2800" b="1" dirty="0">
                <a:latin typeface="Times New Roman" panose="02020603050405020304" pitchFamily="18" charset="0"/>
              </a:rPr>
              <a:t>    </a:t>
            </a:r>
            <a:r>
              <a:rPr kumimoji="1" lang="en-US" altLang="zh-CN" sz="2800" b="1" dirty="0" err="1">
                <a:latin typeface="Times New Roman" panose="02020603050405020304" pitchFamily="18" charset="0"/>
              </a:rPr>
              <a:t>int</a:t>
            </a:r>
            <a:r>
              <a:rPr kumimoji="1" lang="en-US" altLang="zh-CN" sz="2800" b="1" dirty="0">
                <a:latin typeface="Times New Roman" panose="02020603050405020304" pitchFamily="18" charset="0"/>
              </a:rPr>
              <a:t> </a:t>
            </a:r>
            <a:r>
              <a:rPr kumimoji="1" lang="en-US" altLang="zh-CN" sz="2800" b="1" dirty="0" smtClean="0">
                <a:latin typeface="Times New Roman" panose="02020603050405020304" pitchFamily="18" charset="0"/>
              </a:rPr>
              <a:t>color;  </a:t>
            </a:r>
            <a:endParaRPr kumimoji="1" lang="en-US" altLang="zh-CN" sz="2800" b="1" dirty="0">
              <a:latin typeface="Times New Roman" panose="02020603050405020304" pitchFamily="18" charset="0"/>
            </a:endParaRPr>
          </a:p>
          <a:p>
            <a:pPr algn="l"/>
            <a:r>
              <a:rPr kumimoji="1" lang="en-US" altLang="zh-CN" sz="2800" b="1" dirty="0">
                <a:latin typeface="Times New Roman" panose="02020603050405020304" pitchFamily="18" charset="0"/>
              </a:rPr>
              <a:t>    </a:t>
            </a:r>
            <a:r>
              <a:rPr kumimoji="1" lang="en-US" altLang="zh-CN" sz="2800" b="1" dirty="0" err="1">
                <a:solidFill>
                  <a:srgbClr val="000066"/>
                </a:solidFill>
                <a:latin typeface="Times New Roman" panose="02020603050405020304" pitchFamily="18" charset="0"/>
              </a:rPr>
              <a:t>int</a:t>
            </a:r>
            <a:r>
              <a:rPr kumimoji="1" lang="en-US" altLang="zh-CN" sz="2800" b="1" dirty="0">
                <a:solidFill>
                  <a:srgbClr val="000066"/>
                </a:solidFill>
                <a:latin typeface="Times New Roman" panose="02020603050405020304" pitchFamily="18" charset="0"/>
              </a:rPr>
              <a:t> </a:t>
            </a:r>
            <a:r>
              <a:rPr kumimoji="1" lang="en-US" altLang="zh-CN" sz="2800" b="1" dirty="0" smtClean="0">
                <a:solidFill>
                  <a:srgbClr val="000066"/>
                </a:solidFill>
                <a:latin typeface="Times New Roman" panose="02020603050405020304" pitchFamily="18" charset="0"/>
              </a:rPr>
              <a:t>brand;</a:t>
            </a:r>
            <a:endParaRPr kumimoji="1" lang="en-US" altLang="zh-CN" sz="2800" b="1" dirty="0">
              <a:solidFill>
                <a:srgbClr val="000066"/>
              </a:solidFill>
              <a:latin typeface="Times New Roman" panose="02020603050405020304" pitchFamily="18" charset="0"/>
            </a:endParaRPr>
          </a:p>
          <a:p>
            <a:pPr algn="l"/>
            <a:r>
              <a:rPr kumimoji="1" lang="en-US" altLang="zh-CN" sz="2800" b="1" dirty="0">
                <a:solidFill>
                  <a:srgbClr val="000066"/>
                </a:solidFill>
                <a:latin typeface="Times New Roman" panose="02020603050405020304" pitchFamily="18" charset="0"/>
              </a:rPr>
              <a:t>   </a:t>
            </a:r>
          </a:p>
          <a:p>
            <a:pPr algn="l"/>
            <a:r>
              <a:rPr kumimoji="1" lang="en-US" altLang="zh-CN" sz="2800" b="1" dirty="0">
                <a:solidFill>
                  <a:srgbClr val="000066"/>
                </a:solidFill>
                <a:latin typeface="Times New Roman" panose="02020603050405020304" pitchFamily="18" charset="0"/>
              </a:rPr>
              <a:t>    void brake() { … }</a:t>
            </a:r>
          </a:p>
          <a:p>
            <a:pPr algn="l"/>
            <a:r>
              <a:rPr kumimoji="1" lang="en-US" altLang="zh-CN" sz="2800" b="1" dirty="0">
                <a:solidFill>
                  <a:srgbClr val="000066"/>
                </a:solidFill>
                <a:latin typeface="Times New Roman" panose="02020603050405020304" pitchFamily="18" charset="0"/>
              </a:rPr>
              <a:t>    void </a:t>
            </a:r>
            <a:r>
              <a:rPr kumimoji="1" lang="en-US" altLang="zh-CN" sz="2800" b="1" dirty="0" err="1">
                <a:solidFill>
                  <a:srgbClr val="000066"/>
                </a:solidFill>
                <a:latin typeface="Times New Roman" panose="02020603050405020304" pitchFamily="18" charset="0"/>
              </a:rPr>
              <a:t>speedUp</a:t>
            </a:r>
            <a:r>
              <a:rPr kumimoji="1" lang="en-US" altLang="zh-CN" sz="2800" b="1" dirty="0">
                <a:solidFill>
                  <a:srgbClr val="000066"/>
                </a:solidFill>
                <a:latin typeface="Times New Roman" panose="02020603050405020304" pitchFamily="18" charset="0"/>
              </a:rPr>
              <a:t>() {…};</a:t>
            </a:r>
          </a:p>
          <a:p>
            <a:pPr algn="l"/>
            <a:r>
              <a:rPr kumimoji="1" lang="en-US" altLang="zh-CN" sz="2800" b="1" dirty="0">
                <a:solidFill>
                  <a:srgbClr val="000066"/>
                </a:solidFill>
                <a:latin typeface="Times New Roman" panose="02020603050405020304" pitchFamily="18" charset="0"/>
              </a:rPr>
              <a:t>    void </a:t>
            </a:r>
            <a:r>
              <a:rPr kumimoji="1" lang="en-US" altLang="zh-CN" sz="2800" b="1" dirty="0" err="1">
                <a:solidFill>
                  <a:srgbClr val="000066"/>
                </a:solidFill>
                <a:latin typeface="Times New Roman" panose="02020603050405020304" pitchFamily="18" charset="0"/>
              </a:rPr>
              <a:t>slowDown</a:t>
            </a:r>
            <a:r>
              <a:rPr kumimoji="1" lang="en-US" altLang="zh-CN" sz="2800" b="1" dirty="0">
                <a:solidFill>
                  <a:srgbClr val="000066"/>
                </a:solidFill>
                <a:latin typeface="Times New Roman" panose="02020603050405020304" pitchFamily="18" charset="0"/>
              </a:rPr>
              <a:t>() { …  }</a:t>
            </a:r>
          </a:p>
          <a:p>
            <a:pPr algn="l"/>
            <a:r>
              <a:rPr kumimoji="1" lang="en-US" altLang="zh-CN" sz="2800" b="1" dirty="0">
                <a:solidFill>
                  <a:srgbClr val="000066"/>
                </a:solidFill>
                <a:latin typeface="Times New Roman" panose="02020603050405020304" pitchFamily="18" charset="0"/>
              </a:rPr>
              <a:t>}</a:t>
            </a:r>
            <a:r>
              <a:rPr kumimoji="1" lang="en-US" altLang="zh-CN" sz="2400" dirty="0">
                <a:solidFill>
                  <a:srgbClr val="000066"/>
                </a:solidFill>
                <a:latin typeface="Times New Roman" panose="02020603050405020304" pitchFamily="18" charset="0"/>
              </a:rPr>
              <a:t>  </a:t>
            </a:r>
          </a:p>
        </p:txBody>
      </p:sp>
      <p:grpSp>
        <p:nvGrpSpPr>
          <p:cNvPr id="46085" name="Group 5"/>
          <p:cNvGrpSpPr>
            <a:grpSpLocks/>
          </p:cNvGrpSpPr>
          <p:nvPr/>
        </p:nvGrpSpPr>
        <p:grpSpPr bwMode="auto">
          <a:xfrm>
            <a:off x="762000" y="4114800"/>
            <a:ext cx="3200400" cy="2438400"/>
            <a:chOff x="480" y="2592"/>
            <a:chExt cx="2016" cy="1536"/>
          </a:xfrm>
        </p:grpSpPr>
        <p:sp>
          <p:nvSpPr>
            <p:cNvPr id="46086" name="Line 6"/>
            <p:cNvSpPr>
              <a:spLocks noChangeShapeType="1"/>
            </p:cNvSpPr>
            <p:nvPr/>
          </p:nvSpPr>
          <p:spPr bwMode="auto">
            <a:xfrm flipV="1">
              <a:off x="1680" y="2592"/>
              <a:ext cx="816" cy="12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87" name="Text Box 7"/>
            <p:cNvSpPr txBox="1">
              <a:spLocks noChangeArrowheads="1"/>
            </p:cNvSpPr>
            <p:nvPr/>
          </p:nvSpPr>
          <p:spPr bwMode="auto">
            <a:xfrm>
              <a:off x="480" y="3360"/>
              <a:ext cx="1728" cy="768"/>
            </a:xfrm>
            <a:prstGeom prst="rect">
              <a:avLst/>
            </a:prstGeom>
            <a:solidFill>
              <a:schemeClr val="bg1"/>
            </a:solidFill>
            <a:ln w="9525">
              <a:solidFill>
                <a:schemeClr val="tx1"/>
              </a:solidFill>
              <a:miter lim="800000"/>
              <a:headEnd/>
              <a:tailEnd/>
            </a:ln>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buFontTx/>
                <a:buNone/>
              </a:pPr>
              <a:r>
                <a:rPr lang="zh-CN" altLang="en-US"/>
                <a:t>计算机中</a:t>
              </a:r>
            </a:p>
            <a:p>
              <a:pPr algn="ctr">
                <a:buFontTx/>
                <a:buNone/>
              </a:pPr>
              <a:r>
                <a:rPr lang="zh-CN" altLang="en-US"/>
                <a:t>的对象的原型</a:t>
              </a:r>
            </a:p>
          </p:txBody>
        </p:sp>
      </p:grpSp>
      <p:grpSp>
        <p:nvGrpSpPr>
          <p:cNvPr id="46088" name="Group 8"/>
          <p:cNvGrpSpPr>
            <a:grpSpLocks/>
          </p:cNvGrpSpPr>
          <p:nvPr/>
        </p:nvGrpSpPr>
        <p:grpSpPr bwMode="auto">
          <a:xfrm>
            <a:off x="533400" y="3276600"/>
            <a:ext cx="2438400" cy="1981200"/>
            <a:chOff x="336" y="2064"/>
            <a:chExt cx="1536" cy="1248"/>
          </a:xfrm>
        </p:grpSpPr>
        <p:sp>
          <p:nvSpPr>
            <p:cNvPr id="46089" name="Text Box 9"/>
            <p:cNvSpPr txBox="1">
              <a:spLocks noChangeArrowheads="1"/>
            </p:cNvSpPr>
            <p:nvPr/>
          </p:nvSpPr>
          <p:spPr bwMode="auto">
            <a:xfrm>
              <a:off x="336" y="2544"/>
              <a:ext cx="1536" cy="76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Tx/>
                <a:buNone/>
              </a:pPr>
              <a:r>
                <a:rPr lang="en-US" altLang="zh-CN"/>
                <a:t>   </a:t>
              </a:r>
              <a:r>
                <a:rPr lang="zh-CN" altLang="en-US"/>
                <a:t>现实生活中的对象</a:t>
              </a:r>
            </a:p>
          </p:txBody>
        </p:sp>
        <p:sp>
          <p:nvSpPr>
            <p:cNvPr id="46090" name="Line 10"/>
            <p:cNvSpPr>
              <a:spLocks noChangeShapeType="1"/>
            </p:cNvSpPr>
            <p:nvPr/>
          </p:nvSpPr>
          <p:spPr bwMode="auto">
            <a:xfrm flipV="1">
              <a:off x="1152" y="2064"/>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6091" name="Text Box 11"/>
          <p:cNvSpPr txBox="1">
            <a:spLocks noChangeArrowheads="1"/>
          </p:cNvSpPr>
          <p:nvPr/>
        </p:nvSpPr>
        <p:spPr bwMode="auto">
          <a:xfrm>
            <a:off x="441325" y="1314450"/>
            <a:ext cx="2867025"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buFontTx/>
              <a:buChar char="•"/>
            </a:pPr>
            <a:r>
              <a:rPr kumimoji="1" lang="en-US" altLang="zh-CN" sz="3200" b="1">
                <a:latin typeface="Times New Roman" panose="02020603050405020304" pitchFamily="18" charset="0"/>
              </a:rPr>
              <a:t> </a:t>
            </a:r>
            <a:r>
              <a:rPr kumimoji="1" lang="zh-CN" altLang="en-US" sz="3200" b="1">
                <a:latin typeface="Times New Roman" panose="02020603050405020304" pitchFamily="18" charset="0"/>
              </a:rPr>
              <a:t>数据抽象类型</a:t>
            </a:r>
            <a:endParaRPr kumimoji="1" lang="zh-CN" altLang="en-US" sz="2400" b="1">
              <a:latin typeface="Times New Roman" panose="02020603050405020304" pitchFamily="18" charset="0"/>
            </a:endParaRPr>
          </a:p>
        </p:txBody>
      </p:sp>
    </p:spTree>
    <p:extLst>
      <p:ext uri="{BB962C8B-B14F-4D97-AF65-F5344CB8AC3E}">
        <p14:creationId xmlns:p14="http://schemas.microsoft.com/office/powerpoint/2010/main" val="787071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0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608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608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6084"/>
                                        </p:tgtEl>
                                        <p:attrNameLst>
                                          <p:attrName>style.visibility</p:attrName>
                                        </p:attrNameLst>
                                      </p:cBhvr>
                                      <p:to>
                                        <p:strVal val="visible"/>
                                      </p:to>
                                    </p:set>
                                    <p:anim calcmode="lin" valueType="num">
                                      <p:cBhvr additive="base">
                                        <p:cTn id="19" dur="500" fill="hold"/>
                                        <p:tgtEl>
                                          <p:spTgt spid="46084"/>
                                        </p:tgtEl>
                                        <p:attrNameLst>
                                          <p:attrName>ppt_x</p:attrName>
                                        </p:attrNameLst>
                                      </p:cBhvr>
                                      <p:tavLst>
                                        <p:tav tm="0">
                                          <p:val>
                                            <p:strVal val="0-#ppt_w/2"/>
                                          </p:val>
                                        </p:tav>
                                        <p:tav tm="100000">
                                          <p:val>
                                            <p:strVal val="#ppt_x"/>
                                          </p:val>
                                        </p:tav>
                                      </p:tavLst>
                                    </p:anim>
                                    <p:anim calcmode="lin" valueType="num">
                                      <p:cBhvr additive="base">
                                        <p:cTn id="20" dur="500" fill="hold"/>
                                        <p:tgtEl>
                                          <p:spTgt spid="4608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460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animBg="1" autoUpdateAnimBg="0"/>
      <p:bldP spid="46091"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p:cNvSpPr>
            <a:spLocks noGrp="1"/>
          </p:cNvSpPr>
          <p:nvPr>
            <p:ph type="sldNum" sz="quarter" idx="10"/>
          </p:nvPr>
        </p:nvSpPr>
        <p:spPr/>
        <p:txBody>
          <a:bodyPr/>
          <a:lstStyle/>
          <a:p>
            <a:fld id="{9E4961C2-0391-4FEF-B7BA-C4753091FDE3}" type="slidenum">
              <a:rPr lang="en-US" altLang="zh-CN">
                <a:solidFill>
                  <a:srgbClr val="000000"/>
                </a:solidFill>
              </a:rPr>
              <a:pPr/>
              <a:t>40</a:t>
            </a:fld>
            <a:endParaRPr lang="en-US" altLang="zh-CN">
              <a:solidFill>
                <a:srgbClr val="000000"/>
              </a:solidFill>
            </a:endParaRPr>
          </a:p>
        </p:txBody>
      </p:sp>
      <p:sp>
        <p:nvSpPr>
          <p:cNvPr id="79874" name="Rectangle 2"/>
          <p:cNvSpPr>
            <a:spLocks noGrp="1" noChangeArrowheads="1"/>
          </p:cNvSpPr>
          <p:nvPr>
            <p:ph type="title"/>
          </p:nvPr>
        </p:nvSpPr>
        <p:spPr/>
        <p:txBody>
          <a:bodyPr/>
          <a:lstStyle/>
          <a:p>
            <a:r>
              <a:rPr lang="en-US" altLang="zh-CN"/>
              <a:t>final </a:t>
            </a:r>
            <a:r>
              <a:rPr lang="zh-CN" altLang="en-US"/>
              <a:t>修饰符</a:t>
            </a:r>
          </a:p>
        </p:txBody>
      </p:sp>
      <p:sp>
        <p:nvSpPr>
          <p:cNvPr id="79880" name="Line 8"/>
          <p:cNvSpPr>
            <a:spLocks noChangeShapeType="1"/>
          </p:cNvSpPr>
          <p:nvPr/>
        </p:nvSpPr>
        <p:spPr bwMode="auto">
          <a:xfrm>
            <a:off x="4932363" y="2779713"/>
            <a:ext cx="0" cy="7207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79881" name="Line 9"/>
          <p:cNvSpPr>
            <a:spLocks noChangeShapeType="1"/>
          </p:cNvSpPr>
          <p:nvPr/>
        </p:nvSpPr>
        <p:spPr bwMode="auto">
          <a:xfrm>
            <a:off x="2244725" y="3502025"/>
            <a:ext cx="54197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79891" name="Line 19"/>
          <p:cNvSpPr>
            <a:spLocks noChangeShapeType="1"/>
          </p:cNvSpPr>
          <p:nvPr/>
        </p:nvSpPr>
        <p:spPr bwMode="auto">
          <a:xfrm>
            <a:off x="2244725" y="3500438"/>
            <a:ext cx="0" cy="50482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79892" name="Line 20"/>
          <p:cNvSpPr>
            <a:spLocks noChangeShapeType="1"/>
          </p:cNvSpPr>
          <p:nvPr/>
        </p:nvSpPr>
        <p:spPr bwMode="auto">
          <a:xfrm>
            <a:off x="7667625" y="3500438"/>
            <a:ext cx="0" cy="50482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grpSp>
        <p:nvGrpSpPr>
          <p:cNvPr id="79899" name="Group 27"/>
          <p:cNvGrpSpPr>
            <a:grpSpLocks/>
          </p:cNvGrpSpPr>
          <p:nvPr/>
        </p:nvGrpSpPr>
        <p:grpSpPr bwMode="auto">
          <a:xfrm>
            <a:off x="3635375" y="2060575"/>
            <a:ext cx="2376488" cy="722313"/>
            <a:chOff x="4150" y="1117"/>
            <a:chExt cx="1270" cy="409"/>
          </a:xfrm>
        </p:grpSpPr>
        <p:sp>
          <p:nvSpPr>
            <p:cNvPr id="79900" name="Rectangle 28"/>
            <p:cNvSpPr>
              <a:spLocks noChangeArrowheads="1"/>
            </p:cNvSpPr>
            <p:nvPr/>
          </p:nvSpPr>
          <p:spPr bwMode="auto">
            <a:xfrm>
              <a:off x="4150" y="1117"/>
              <a:ext cx="1270" cy="409"/>
            </a:xfrm>
            <a:prstGeom prst="rect">
              <a:avLst/>
            </a:prstGeom>
            <a:gradFill rotWithShape="1">
              <a:gsLst>
                <a:gs pos="0">
                  <a:srgbClr val="B0EAD0"/>
                </a:gs>
                <a:gs pos="100000">
                  <a:srgbClr val="008000"/>
                </a:gs>
              </a:gsLst>
              <a:path path="rect">
                <a:fillToRect l="100000" b="100000"/>
              </a:path>
            </a:gradFill>
            <a:ln w="9525" algn="ctr">
              <a:solidFill>
                <a:schemeClr val="tx1"/>
              </a:solidFill>
              <a:miter lim="800000"/>
              <a:headEnd/>
              <a:tailEnd/>
            </a:ln>
            <a:effectLst>
              <a:prstShdw prst="shdw13" dist="74053" dir="19742175">
                <a:schemeClr val="bg2">
                  <a:alpha val="50000"/>
                </a:schemeClr>
              </a:prstShdw>
            </a:effectLst>
          </p:spPr>
          <p:txBody>
            <a:bodyPr anchor="ctr"/>
            <a:lstStyle/>
            <a:p>
              <a:pPr>
                <a:lnSpc>
                  <a:spcPct val="100000"/>
                </a:lnSpc>
                <a:spcBef>
                  <a:spcPct val="0"/>
                </a:spcBef>
                <a:buClrTx/>
                <a:buFontTx/>
                <a:buNone/>
              </a:pPr>
              <a:r>
                <a:rPr lang="en-US" altLang="zh-CN" sz="1800" smtClean="0">
                  <a:solidFill>
                    <a:srgbClr val="000000"/>
                  </a:solidFill>
                  <a:latin typeface="Arial" panose="020B0604020202020204" pitchFamily="34" charset="0"/>
                  <a:ea typeface="宋体" panose="02010600030101010101" pitchFamily="2" charset="-122"/>
                </a:rPr>
                <a:t>                                                               </a:t>
              </a:r>
            </a:p>
          </p:txBody>
        </p:sp>
        <p:sp>
          <p:nvSpPr>
            <p:cNvPr id="79901" name="Text Box 29"/>
            <p:cNvSpPr txBox="1">
              <a:spLocks noChangeArrowheads="1"/>
            </p:cNvSpPr>
            <p:nvPr/>
          </p:nvSpPr>
          <p:spPr bwMode="auto">
            <a:xfrm>
              <a:off x="4377" y="1169"/>
              <a:ext cx="862" cy="270"/>
            </a:xfrm>
            <a:prstGeom prst="rect">
              <a:avLst/>
            </a:prstGeom>
            <a:noFill/>
            <a:ln>
              <a:noFill/>
            </a:ln>
            <a:effectLst>
              <a:outerShdw dist="40161" dir="1106097"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800" b="1" smtClean="0">
                  <a:solidFill>
                    <a:srgbClr val="FFFFFF"/>
                  </a:solidFill>
                </a:rPr>
                <a:t>final</a:t>
              </a:r>
              <a:endParaRPr lang="en-US" altLang="zh-CN" sz="2800" b="1" smtClean="0">
                <a:solidFill>
                  <a:srgbClr val="FFFFFF"/>
                </a:solidFill>
                <a:ea typeface="黑体" panose="02010609060101010101" pitchFamily="49" charset="-122"/>
              </a:endParaRPr>
            </a:p>
          </p:txBody>
        </p:sp>
      </p:grpSp>
      <p:grpSp>
        <p:nvGrpSpPr>
          <p:cNvPr id="79905" name="Group 33"/>
          <p:cNvGrpSpPr>
            <a:grpSpLocks/>
          </p:cNvGrpSpPr>
          <p:nvPr/>
        </p:nvGrpSpPr>
        <p:grpSpPr bwMode="auto">
          <a:xfrm>
            <a:off x="1449388" y="4005263"/>
            <a:ext cx="2520950" cy="647700"/>
            <a:chOff x="476" y="3249"/>
            <a:chExt cx="1588" cy="362"/>
          </a:xfrm>
        </p:grpSpPr>
        <p:sp>
          <p:nvSpPr>
            <p:cNvPr id="79903" name="Rectangle 31"/>
            <p:cNvSpPr>
              <a:spLocks noChangeArrowheads="1"/>
            </p:cNvSpPr>
            <p:nvPr/>
          </p:nvSpPr>
          <p:spPr bwMode="auto">
            <a:xfrm>
              <a:off x="476" y="3249"/>
              <a:ext cx="1588" cy="362"/>
            </a:xfrm>
            <a:prstGeom prst="rect">
              <a:avLst/>
            </a:prstGeom>
            <a:gradFill rotWithShape="1">
              <a:gsLst>
                <a:gs pos="0">
                  <a:srgbClr val="BEFF07"/>
                </a:gs>
                <a:gs pos="100000">
                  <a:schemeClr val="bg1"/>
                </a:gs>
              </a:gsLst>
              <a:lin ang="5400000" scaled="1"/>
            </a:gradFill>
            <a:ln w="9525">
              <a:solidFill>
                <a:schemeClr val="tx1"/>
              </a:solidFill>
              <a:miter lim="800000"/>
              <a:headEnd/>
              <a:tailEnd/>
            </a:ln>
            <a:effectLst>
              <a:outerShdw dist="81320" dir="2319588" algn="ctr" rotWithShape="0">
                <a:schemeClr val="bg2">
                  <a:alpha val="50000"/>
                </a:schemeClr>
              </a:outerShdw>
            </a:effec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79904" name="Text Box 32"/>
            <p:cNvSpPr txBox="1">
              <a:spLocks noChangeArrowheads="1"/>
            </p:cNvSpPr>
            <p:nvPr/>
          </p:nvSpPr>
          <p:spPr bwMode="auto">
            <a:xfrm>
              <a:off x="567" y="3271"/>
              <a:ext cx="1409"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zh-CN" altLang="en-US" sz="2000" b="1" smtClean="0">
                  <a:solidFill>
                    <a:srgbClr val="000000"/>
                  </a:solidFill>
                  <a:latin typeface="Arial" panose="020B0604020202020204" pitchFamily="34" charset="0"/>
                </a:rPr>
                <a:t>不能修改变量</a:t>
              </a:r>
              <a:endParaRPr lang="en-US" altLang="zh-CN" sz="2000" b="1" smtClean="0">
                <a:solidFill>
                  <a:srgbClr val="000000"/>
                </a:solidFill>
                <a:latin typeface="Arial" panose="020B0604020202020204" pitchFamily="34" charset="0"/>
              </a:endParaRPr>
            </a:p>
          </p:txBody>
        </p:sp>
      </p:grpSp>
      <p:grpSp>
        <p:nvGrpSpPr>
          <p:cNvPr id="79912" name="Group 40"/>
          <p:cNvGrpSpPr>
            <a:grpSpLocks/>
          </p:cNvGrpSpPr>
          <p:nvPr/>
        </p:nvGrpSpPr>
        <p:grpSpPr bwMode="auto">
          <a:xfrm>
            <a:off x="5870575" y="4005263"/>
            <a:ext cx="2838450" cy="647700"/>
            <a:chOff x="3880" y="2568"/>
            <a:chExt cx="1788" cy="408"/>
          </a:xfrm>
        </p:grpSpPr>
        <p:sp>
          <p:nvSpPr>
            <p:cNvPr id="79910" name="Rectangle 38"/>
            <p:cNvSpPr>
              <a:spLocks noChangeArrowheads="1"/>
            </p:cNvSpPr>
            <p:nvPr/>
          </p:nvSpPr>
          <p:spPr bwMode="auto">
            <a:xfrm>
              <a:off x="3888" y="2568"/>
              <a:ext cx="1780" cy="408"/>
            </a:xfrm>
            <a:prstGeom prst="rect">
              <a:avLst/>
            </a:prstGeom>
            <a:gradFill rotWithShape="1">
              <a:gsLst>
                <a:gs pos="0">
                  <a:srgbClr val="BEFF07"/>
                </a:gs>
                <a:gs pos="100000">
                  <a:schemeClr val="bg1"/>
                </a:gs>
              </a:gsLst>
              <a:lin ang="5400000" scaled="1"/>
            </a:gradFill>
            <a:ln w="9525">
              <a:solidFill>
                <a:schemeClr val="tx1"/>
              </a:solidFill>
              <a:miter lim="800000"/>
              <a:headEnd/>
              <a:tailEnd/>
            </a:ln>
            <a:effectLst>
              <a:outerShdw dist="81320" dir="2319588" algn="ctr" rotWithShape="0">
                <a:schemeClr val="bg2">
                  <a:alpha val="50000"/>
                </a:schemeClr>
              </a:outerShdw>
            </a:effec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79911" name="Text Box 39"/>
            <p:cNvSpPr txBox="1">
              <a:spLocks noChangeArrowheads="1"/>
            </p:cNvSpPr>
            <p:nvPr/>
          </p:nvSpPr>
          <p:spPr bwMode="auto">
            <a:xfrm>
              <a:off x="3880" y="2593"/>
              <a:ext cx="17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nSpc>
                  <a:spcPct val="100000"/>
                </a:lnSpc>
                <a:spcBef>
                  <a:spcPct val="50000"/>
                </a:spcBef>
                <a:buClrTx/>
                <a:buFontTx/>
                <a:buNone/>
              </a:pPr>
              <a:r>
                <a:rPr lang="zh-CN" altLang="en-US" sz="2000" b="1" smtClean="0">
                  <a:solidFill>
                    <a:srgbClr val="000000"/>
                  </a:solidFill>
                  <a:latin typeface="Arial" panose="020B0604020202020204" pitchFamily="34" charset="0"/>
                </a:rPr>
                <a:t>子类不能重写方法</a:t>
              </a:r>
              <a:endParaRPr lang="en-US" altLang="zh-CN" sz="2000" b="1" smtClean="0">
                <a:solidFill>
                  <a:srgbClr val="000000"/>
                </a:solidFill>
                <a:latin typeface="Arial" panose="020B0604020202020204" pitchFamily="34" charset="0"/>
              </a:endParaRPr>
            </a:p>
          </p:txBody>
        </p:sp>
      </p:grpSp>
    </p:spTree>
    <p:extLst>
      <p:ext uri="{BB962C8B-B14F-4D97-AF65-F5344CB8AC3E}">
        <p14:creationId xmlns:p14="http://schemas.microsoft.com/office/powerpoint/2010/main" val="1737629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79899"/>
                                        </p:tgtEl>
                                        <p:attrNameLst>
                                          <p:attrName>style.visibility</p:attrName>
                                        </p:attrNameLst>
                                      </p:cBhvr>
                                      <p:to>
                                        <p:strVal val="visible"/>
                                      </p:to>
                                    </p:set>
                                    <p:animEffect transition="in" filter="fade">
                                      <p:cBhvr>
                                        <p:cTn id="7" dur="1000"/>
                                        <p:tgtEl>
                                          <p:spTgt spid="79899"/>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79880"/>
                                        </p:tgtEl>
                                        <p:attrNameLst>
                                          <p:attrName>style.visibility</p:attrName>
                                        </p:attrNameLst>
                                      </p:cBhvr>
                                      <p:to>
                                        <p:strVal val="visible"/>
                                      </p:to>
                                    </p:set>
                                    <p:animEffect transition="in" filter="wipe(up)">
                                      <p:cBhvr>
                                        <p:cTn id="11" dur="1000"/>
                                        <p:tgtEl>
                                          <p:spTgt spid="79880"/>
                                        </p:tgtEl>
                                      </p:cBhvr>
                                    </p:animEffect>
                                  </p:childTnLst>
                                </p:cTn>
                              </p:par>
                            </p:childTnLst>
                          </p:cTn>
                        </p:par>
                        <p:par>
                          <p:cTn id="12" fill="hold" nodeType="afterGroup">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79881"/>
                                        </p:tgtEl>
                                        <p:attrNameLst>
                                          <p:attrName>style.visibility</p:attrName>
                                        </p:attrNameLst>
                                      </p:cBhvr>
                                      <p:to>
                                        <p:strVal val="visible"/>
                                      </p:to>
                                    </p:set>
                                    <p:animEffect transition="in" filter="wipe(left)">
                                      <p:cBhvr>
                                        <p:cTn id="15" dur="1000"/>
                                        <p:tgtEl>
                                          <p:spTgt spid="79881"/>
                                        </p:tgtEl>
                                      </p:cBhvr>
                                    </p:animEffect>
                                  </p:childTnLst>
                                </p:cTn>
                              </p:par>
                            </p:childTnLst>
                          </p:cTn>
                        </p:par>
                        <p:par>
                          <p:cTn id="16" fill="hold" nodeType="afterGroup">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79891"/>
                                        </p:tgtEl>
                                        <p:attrNameLst>
                                          <p:attrName>style.visibility</p:attrName>
                                        </p:attrNameLst>
                                      </p:cBhvr>
                                      <p:to>
                                        <p:strVal val="visible"/>
                                      </p:to>
                                    </p:set>
                                    <p:animEffect transition="in" filter="wipe(up)">
                                      <p:cBhvr>
                                        <p:cTn id="19" dur="1000"/>
                                        <p:tgtEl>
                                          <p:spTgt spid="79891"/>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79892"/>
                                        </p:tgtEl>
                                        <p:attrNameLst>
                                          <p:attrName>style.visibility</p:attrName>
                                        </p:attrNameLst>
                                      </p:cBhvr>
                                      <p:to>
                                        <p:strVal val="visible"/>
                                      </p:to>
                                    </p:set>
                                    <p:animEffect transition="in" filter="wipe(right)">
                                      <p:cBhvr>
                                        <p:cTn id="22" dur="1000"/>
                                        <p:tgtEl>
                                          <p:spTgt spid="79892"/>
                                        </p:tgtEl>
                                      </p:cBhvr>
                                    </p:animEffect>
                                  </p:childTnLst>
                                </p:cTn>
                              </p:par>
                            </p:childTnLst>
                          </p:cTn>
                        </p:par>
                        <p:par>
                          <p:cTn id="23" fill="hold" nodeType="afterGroup">
                            <p:stCondLst>
                              <p:cond delay="4000"/>
                            </p:stCondLst>
                            <p:childTnLst>
                              <p:par>
                                <p:cTn id="24" presetID="10" presetClass="entr" presetSubtype="0" fill="hold" nodeType="afterEffect">
                                  <p:stCondLst>
                                    <p:cond delay="0"/>
                                  </p:stCondLst>
                                  <p:childTnLst>
                                    <p:set>
                                      <p:cBhvr>
                                        <p:cTn id="25" dur="1" fill="hold">
                                          <p:stCondLst>
                                            <p:cond delay="0"/>
                                          </p:stCondLst>
                                        </p:cTn>
                                        <p:tgtEl>
                                          <p:spTgt spid="79905"/>
                                        </p:tgtEl>
                                        <p:attrNameLst>
                                          <p:attrName>style.visibility</p:attrName>
                                        </p:attrNameLst>
                                      </p:cBhvr>
                                      <p:to>
                                        <p:strVal val="visible"/>
                                      </p:to>
                                    </p:set>
                                    <p:animEffect transition="in" filter="fade">
                                      <p:cBhvr>
                                        <p:cTn id="26" dur="2000"/>
                                        <p:tgtEl>
                                          <p:spTgt spid="79905"/>
                                        </p:tgtEl>
                                      </p:cBhvr>
                                    </p:animEffect>
                                  </p:childTnLst>
                                </p:cTn>
                              </p:par>
                            </p:childTnLst>
                          </p:cTn>
                        </p:par>
                        <p:par>
                          <p:cTn id="27" fill="hold" nodeType="afterGroup">
                            <p:stCondLst>
                              <p:cond delay="6000"/>
                            </p:stCondLst>
                            <p:childTnLst>
                              <p:par>
                                <p:cTn id="28" presetID="10" presetClass="entr" presetSubtype="0" fill="hold" nodeType="afterEffect">
                                  <p:stCondLst>
                                    <p:cond delay="0"/>
                                  </p:stCondLst>
                                  <p:childTnLst>
                                    <p:set>
                                      <p:cBhvr>
                                        <p:cTn id="29" dur="1" fill="hold">
                                          <p:stCondLst>
                                            <p:cond delay="0"/>
                                          </p:stCondLst>
                                        </p:cTn>
                                        <p:tgtEl>
                                          <p:spTgt spid="79912"/>
                                        </p:tgtEl>
                                        <p:attrNameLst>
                                          <p:attrName>style.visibility</p:attrName>
                                        </p:attrNameLst>
                                      </p:cBhvr>
                                      <p:to>
                                        <p:strVal val="visible"/>
                                      </p:to>
                                    </p:set>
                                    <p:animEffect transition="in" filter="fade">
                                      <p:cBhvr>
                                        <p:cTn id="30" dur="1000"/>
                                        <p:tgtEl>
                                          <p:spTgt spid="799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0" grpId="0" animBg="1"/>
      <p:bldP spid="79881" grpId="0" animBg="1"/>
      <p:bldP spid="79891" grpId="0" animBg="1"/>
      <p:bldP spid="7989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928FC428-8122-480F-AAA9-71790855EC45}" type="slidenum">
              <a:rPr lang="en-US" altLang="zh-CN">
                <a:solidFill>
                  <a:srgbClr val="000000"/>
                </a:solidFill>
              </a:rPr>
              <a:pPr/>
              <a:t>41</a:t>
            </a:fld>
            <a:endParaRPr lang="en-US" altLang="zh-CN">
              <a:solidFill>
                <a:srgbClr val="000000"/>
              </a:solidFill>
            </a:endParaRPr>
          </a:p>
        </p:txBody>
      </p:sp>
      <p:sp>
        <p:nvSpPr>
          <p:cNvPr id="80898" name="Rectangle 2"/>
          <p:cNvSpPr>
            <a:spLocks noGrp="1" noChangeArrowheads="1"/>
          </p:cNvSpPr>
          <p:nvPr>
            <p:ph type="title"/>
          </p:nvPr>
        </p:nvSpPr>
        <p:spPr/>
        <p:txBody>
          <a:bodyPr/>
          <a:lstStyle/>
          <a:p>
            <a:r>
              <a:rPr lang="en-US" altLang="zh-CN"/>
              <a:t>abstract </a:t>
            </a:r>
            <a:r>
              <a:rPr lang="zh-CN" altLang="en-US"/>
              <a:t>修饰符 </a:t>
            </a:r>
            <a:r>
              <a:rPr lang="en-US" altLang="zh-CN"/>
              <a:t>3-1</a:t>
            </a:r>
          </a:p>
        </p:txBody>
      </p:sp>
      <p:sp>
        <p:nvSpPr>
          <p:cNvPr id="80899" name="Rectangle 3"/>
          <p:cNvSpPr>
            <a:spLocks noGrp="1" noChangeArrowheads="1"/>
          </p:cNvSpPr>
          <p:nvPr>
            <p:ph type="body" idx="1"/>
          </p:nvPr>
        </p:nvSpPr>
        <p:spPr>
          <a:xfrm>
            <a:off x="684213" y="1341438"/>
            <a:ext cx="8229600" cy="4895850"/>
          </a:xfrm>
        </p:spPr>
        <p:txBody>
          <a:bodyPr/>
          <a:lstStyle/>
          <a:p>
            <a:pPr>
              <a:lnSpc>
                <a:spcPct val="110000"/>
              </a:lnSpc>
            </a:pPr>
            <a:r>
              <a:rPr lang="zh-CN" altLang="en-US" sz="2400"/>
              <a:t>由</a:t>
            </a:r>
            <a:r>
              <a:rPr lang="en-US" altLang="zh-CN" sz="2400"/>
              <a:t>abstract</a:t>
            </a:r>
            <a:r>
              <a:rPr lang="zh-CN" altLang="en-US" sz="2400"/>
              <a:t>修饰的方法叫抽象方法；由</a:t>
            </a:r>
            <a:r>
              <a:rPr lang="en-US" altLang="zh-CN" sz="2400"/>
              <a:t>abstract</a:t>
            </a:r>
            <a:r>
              <a:rPr lang="zh-CN" altLang="en-US" sz="2400"/>
              <a:t>修饰的类叫抽象类</a:t>
            </a:r>
          </a:p>
          <a:p>
            <a:pPr>
              <a:lnSpc>
                <a:spcPct val="110000"/>
              </a:lnSpc>
            </a:pPr>
            <a:r>
              <a:rPr lang="zh-CN" altLang="en-US" sz="2400"/>
              <a:t>抽象方法必须声明在抽象类中</a:t>
            </a:r>
          </a:p>
          <a:p>
            <a:pPr>
              <a:lnSpc>
                <a:spcPct val="110000"/>
              </a:lnSpc>
            </a:pPr>
            <a:r>
              <a:rPr lang="zh-CN" altLang="en-US" sz="2400"/>
              <a:t>抽象方法语法：</a:t>
            </a:r>
          </a:p>
          <a:p>
            <a:pPr lvl="1">
              <a:lnSpc>
                <a:spcPct val="125000"/>
              </a:lnSpc>
              <a:buFont typeface="Wingdings" panose="05000000000000000000" pitchFamily="2" charset="2"/>
              <a:buNone/>
            </a:pPr>
            <a:r>
              <a:rPr lang="en-US" altLang="zh-CN" sz="2000"/>
              <a:t>abstract type method_name(parameter_list);</a:t>
            </a:r>
          </a:p>
          <a:p>
            <a:pPr>
              <a:lnSpc>
                <a:spcPct val="110000"/>
              </a:lnSpc>
            </a:pPr>
            <a:r>
              <a:rPr lang="zh-CN" altLang="en-US" sz="2400"/>
              <a:t>声明抽象类语法：</a:t>
            </a:r>
          </a:p>
          <a:p>
            <a:pPr>
              <a:lnSpc>
                <a:spcPct val="110000"/>
              </a:lnSpc>
              <a:buFont typeface="Wingdings" panose="05000000000000000000" pitchFamily="2" charset="2"/>
              <a:buNone/>
            </a:pPr>
            <a:r>
              <a:rPr lang="zh-CN" altLang="en-US" sz="2400"/>
              <a:t>    </a:t>
            </a:r>
            <a:r>
              <a:rPr lang="en-US" altLang="zh-CN" sz="2400"/>
              <a:t>abstract class{…… }</a:t>
            </a:r>
          </a:p>
          <a:p>
            <a:pPr>
              <a:lnSpc>
                <a:spcPct val="110000"/>
              </a:lnSpc>
            </a:pPr>
            <a:r>
              <a:rPr lang="zh-CN" altLang="en-US" sz="2400"/>
              <a:t>使用：父类中的某些抽象不包含任何逻辑，并需要在子类中重写，子类提供这种抽象方法的实现细节</a:t>
            </a:r>
          </a:p>
        </p:txBody>
      </p:sp>
      <p:sp>
        <p:nvSpPr>
          <p:cNvPr id="80900" name="Rectangle 4"/>
          <p:cNvSpPr>
            <a:spLocks noChangeArrowheads="1"/>
          </p:cNvSpPr>
          <p:nvPr/>
        </p:nvSpPr>
        <p:spPr bwMode="auto">
          <a:xfrm>
            <a:off x="1187450" y="3213100"/>
            <a:ext cx="5184775" cy="433388"/>
          </a:xfrm>
          <a:prstGeom prst="rect">
            <a:avLst/>
          </a:prstGeom>
          <a:noFill/>
          <a:ln w="222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0225535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 calcmode="lin" valueType="num">
                                      <p:cBhvr additive="base">
                                        <p:cTn id="7" dur="1000" fill="hold"/>
                                        <p:tgtEl>
                                          <p:spTgt spid="80899">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0899">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 presetClass="entr" presetSubtype="8" fill="hold" nodeType="afterEffect">
                                  <p:stCondLst>
                                    <p:cond delay="0"/>
                                  </p:stCondLst>
                                  <p:childTnLst>
                                    <p:set>
                                      <p:cBhvr>
                                        <p:cTn id="11" dur="1" fill="hold">
                                          <p:stCondLst>
                                            <p:cond delay="0"/>
                                          </p:stCondLst>
                                        </p:cTn>
                                        <p:tgtEl>
                                          <p:spTgt spid="80899">
                                            <p:txEl>
                                              <p:pRg st="1" end="1"/>
                                            </p:txEl>
                                          </p:spTgt>
                                        </p:tgtEl>
                                        <p:attrNameLst>
                                          <p:attrName>style.visibility</p:attrName>
                                        </p:attrNameLst>
                                      </p:cBhvr>
                                      <p:to>
                                        <p:strVal val="visible"/>
                                      </p:to>
                                    </p:set>
                                    <p:anim calcmode="lin" valueType="num">
                                      <p:cBhvr additive="base">
                                        <p:cTn id="12" dur="1000" fill="hold"/>
                                        <p:tgtEl>
                                          <p:spTgt spid="80899">
                                            <p:txEl>
                                              <p:pRg st="1" end="1"/>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80899">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2000"/>
                            </p:stCondLst>
                            <p:childTnLst>
                              <p:par>
                                <p:cTn id="15" presetID="2" presetClass="entr" presetSubtype="8" fill="hold" nodeType="afterEffect">
                                  <p:stCondLst>
                                    <p:cond delay="0"/>
                                  </p:stCondLst>
                                  <p:childTnLst>
                                    <p:set>
                                      <p:cBhvr>
                                        <p:cTn id="16" dur="1" fill="hold">
                                          <p:stCondLst>
                                            <p:cond delay="0"/>
                                          </p:stCondLst>
                                        </p:cTn>
                                        <p:tgtEl>
                                          <p:spTgt spid="80899">
                                            <p:txEl>
                                              <p:pRg st="2" end="2"/>
                                            </p:txEl>
                                          </p:spTgt>
                                        </p:tgtEl>
                                        <p:attrNameLst>
                                          <p:attrName>style.visibility</p:attrName>
                                        </p:attrNameLst>
                                      </p:cBhvr>
                                      <p:to>
                                        <p:strVal val="visible"/>
                                      </p:to>
                                    </p:set>
                                    <p:anim calcmode="lin" valueType="num">
                                      <p:cBhvr additive="base">
                                        <p:cTn id="17" dur="1000" fill="hold"/>
                                        <p:tgtEl>
                                          <p:spTgt spid="80899">
                                            <p:txEl>
                                              <p:pRg st="2" end="2"/>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80899">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3000"/>
                            </p:stCondLst>
                            <p:childTnLst>
                              <p:par>
                                <p:cTn id="20" presetID="2" presetClass="entr" presetSubtype="8" fill="hold" nodeType="afterEffect">
                                  <p:stCondLst>
                                    <p:cond delay="0"/>
                                  </p:stCondLst>
                                  <p:childTnLst>
                                    <p:set>
                                      <p:cBhvr>
                                        <p:cTn id="21" dur="1" fill="hold">
                                          <p:stCondLst>
                                            <p:cond delay="0"/>
                                          </p:stCondLst>
                                        </p:cTn>
                                        <p:tgtEl>
                                          <p:spTgt spid="80899">
                                            <p:txEl>
                                              <p:pRg st="3" end="3"/>
                                            </p:txEl>
                                          </p:spTgt>
                                        </p:tgtEl>
                                        <p:attrNameLst>
                                          <p:attrName>style.visibility</p:attrName>
                                        </p:attrNameLst>
                                      </p:cBhvr>
                                      <p:to>
                                        <p:strVal val="visible"/>
                                      </p:to>
                                    </p:set>
                                    <p:anim calcmode="lin" valueType="num">
                                      <p:cBhvr additive="base">
                                        <p:cTn id="22" dur="1000" fill="hold"/>
                                        <p:tgtEl>
                                          <p:spTgt spid="80899">
                                            <p:txEl>
                                              <p:pRg st="3" end="3"/>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80899">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4000"/>
                            </p:stCondLst>
                            <p:childTnLst>
                              <p:par>
                                <p:cTn id="25" presetID="2" presetClass="entr" presetSubtype="8" fill="hold" nodeType="afterEffect">
                                  <p:stCondLst>
                                    <p:cond delay="0"/>
                                  </p:stCondLst>
                                  <p:childTnLst>
                                    <p:set>
                                      <p:cBhvr>
                                        <p:cTn id="26" dur="1" fill="hold">
                                          <p:stCondLst>
                                            <p:cond delay="0"/>
                                          </p:stCondLst>
                                        </p:cTn>
                                        <p:tgtEl>
                                          <p:spTgt spid="80899">
                                            <p:txEl>
                                              <p:pRg st="4" end="4"/>
                                            </p:txEl>
                                          </p:spTgt>
                                        </p:tgtEl>
                                        <p:attrNameLst>
                                          <p:attrName>style.visibility</p:attrName>
                                        </p:attrNameLst>
                                      </p:cBhvr>
                                      <p:to>
                                        <p:strVal val="visible"/>
                                      </p:to>
                                    </p:set>
                                    <p:anim calcmode="lin" valueType="num">
                                      <p:cBhvr additive="base">
                                        <p:cTn id="27" dur="1000" fill="hold"/>
                                        <p:tgtEl>
                                          <p:spTgt spid="80899">
                                            <p:txEl>
                                              <p:pRg st="4" end="4"/>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80899">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0"/>
                            </p:stCondLst>
                            <p:childTnLst>
                              <p:par>
                                <p:cTn id="30" presetID="2" presetClass="entr" presetSubtype="8" fill="hold" nodeType="afterEffect">
                                  <p:stCondLst>
                                    <p:cond delay="0"/>
                                  </p:stCondLst>
                                  <p:childTnLst>
                                    <p:set>
                                      <p:cBhvr>
                                        <p:cTn id="31" dur="1" fill="hold">
                                          <p:stCondLst>
                                            <p:cond delay="0"/>
                                          </p:stCondLst>
                                        </p:cTn>
                                        <p:tgtEl>
                                          <p:spTgt spid="80899">
                                            <p:txEl>
                                              <p:pRg st="5" end="5"/>
                                            </p:txEl>
                                          </p:spTgt>
                                        </p:tgtEl>
                                        <p:attrNameLst>
                                          <p:attrName>style.visibility</p:attrName>
                                        </p:attrNameLst>
                                      </p:cBhvr>
                                      <p:to>
                                        <p:strVal val="visible"/>
                                      </p:to>
                                    </p:set>
                                    <p:anim calcmode="lin" valueType="num">
                                      <p:cBhvr additive="base">
                                        <p:cTn id="32" dur="1000" fill="hold"/>
                                        <p:tgtEl>
                                          <p:spTgt spid="80899">
                                            <p:txEl>
                                              <p:pRg st="5" end="5"/>
                                            </p:txEl>
                                          </p:spTgt>
                                        </p:tgtEl>
                                        <p:attrNameLst>
                                          <p:attrName>ppt_x</p:attrName>
                                        </p:attrNameLst>
                                      </p:cBhvr>
                                      <p:tavLst>
                                        <p:tav tm="0">
                                          <p:val>
                                            <p:strVal val="0-#ppt_w/2"/>
                                          </p:val>
                                        </p:tav>
                                        <p:tav tm="100000">
                                          <p:val>
                                            <p:strVal val="#ppt_x"/>
                                          </p:val>
                                        </p:tav>
                                      </p:tavLst>
                                    </p:anim>
                                    <p:anim calcmode="lin" valueType="num">
                                      <p:cBhvr additive="base">
                                        <p:cTn id="33" dur="1000" fill="hold"/>
                                        <p:tgtEl>
                                          <p:spTgt spid="80899">
                                            <p:txEl>
                                              <p:pRg st="5" end="5"/>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6000"/>
                            </p:stCondLst>
                            <p:childTnLst>
                              <p:par>
                                <p:cTn id="35" presetID="2" presetClass="entr" presetSubtype="8" fill="hold" nodeType="afterEffect">
                                  <p:stCondLst>
                                    <p:cond delay="0"/>
                                  </p:stCondLst>
                                  <p:childTnLst>
                                    <p:set>
                                      <p:cBhvr>
                                        <p:cTn id="36" dur="1" fill="hold">
                                          <p:stCondLst>
                                            <p:cond delay="0"/>
                                          </p:stCondLst>
                                        </p:cTn>
                                        <p:tgtEl>
                                          <p:spTgt spid="80899">
                                            <p:txEl>
                                              <p:pRg st="6" end="6"/>
                                            </p:txEl>
                                          </p:spTgt>
                                        </p:tgtEl>
                                        <p:attrNameLst>
                                          <p:attrName>style.visibility</p:attrName>
                                        </p:attrNameLst>
                                      </p:cBhvr>
                                      <p:to>
                                        <p:strVal val="visible"/>
                                      </p:to>
                                    </p:set>
                                    <p:anim calcmode="lin" valueType="num">
                                      <p:cBhvr additive="base">
                                        <p:cTn id="37" dur="1000" fill="hold"/>
                                        <p:tgtEl>
                                          <p:spTgt spid="80899">
                                            <p:txEl>
                                              <p:pRg st="6" end="6"/>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80899">
                                            <p:txEl>
                                              <p:pRg st="6" end="6"/>
                                            </p:txEl>
                                          </p:spTgt>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7000"/>
                            </p:stCondLst>
                            <p:childTnLst>
                              <p:par>
                                <p:cTn id="40" presetID="22" presetClass="entr" presetSubtype="1" fill="hold" grpId="0" nodeType="afterEffect">
                                  <p:stCondLst>
                                    <p:cond delay="0"/>
                                  </p:stCondLst>
                                  <p:childTnLst>
                                    <p:set>
                                      <p:cBhvr>
                                        <p:cTn id="41" dur="1" fill="hold">
                                          <p:stCondLst>
                                            <p:cond delay="0"/>
                                          </p:stCondLst>
                                        </p:cTn>
                                        <p:tgtEl>
                                          <p:spTgt spid="80900"/>
                                        </p:tgtEl>
                                        <p:attrNameLst>
                                          <p:attrName>style.visibility</p:attrName>
                                        </p:attrNameLst>
                                      </p:cBhvr>
                                      <p:to>
                                        <p:strVal val="visible"/>
                                      </p:to>
                                    </p:set>
                                    <p:animEffect transition="in" filter="wipe(up)">
                                      <p:cBhvr>
                                        <p:cTn id="42" dur="1000"/>
                                        <p:tgtEl>
                                          <p:spTgt spid="80900"/>
                                        </p:tgtEl>
                                      </p:cBhvr>
                                    </p:animEffect>
                                  </p:childTnLst>
                                </p:cTn>
                              </p:par>
                            </p:childTnLst>
                          </p:cTn>
                        </p:par>
                        <p:par>
                          <p:cTn id="43" fill="hold" nodeType="afterGroup">
                            <p:stCondLst>
                              <p:cond delay="8000"/>
                            </p:stCondLst>
                            <p:childTnLst>
                              <p:par>
                                <p:cTn id="44" presetID="35" presetClass="emph" presetSubtype="0" repeatCount="2000" fill="hold" grpId="1" nodeType="afterEffect">
                                  <p:stCondLst>
                                    <p:cond delay="0"/>
                                  </p:stCondLst>
                                  <p:childTnLst>
                                    <p:anim calcmode="discrete" valueType="str">
                                      <p:cBhvr>
                                        <p:cTn id="45" dur="1000" fill="hold"/>
                                        <p:tgtEl>
                                          <p:spTgt spid="8090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animBg="1"/>
      <p:bldP spid="80900"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3"/>
          <p:cNvSpPr>
            <a:spLocks noGrp="1"/>
          </p:cNvSpPr>
          <p:nvPr>
            <p:ph type="sldNum" sz="quarter" idx="10"/>
          </p:nvPr>
        </p:nvSpPr>
        <p:spPr/>
        <p:txBody>
          <a:bodyPr/>
          <a:lstStyle/>
          <a:p>
            <a:fld id="{7E809244-B79B-408F-8F8E-C29E0F1AD011}" type="slidenum">
              <a:rPr lang="en-US" altLang="zh-CN">
                <a:solidFill>
                  <a:srgbClr val="000000"/>
                </a:solidFill>
              </a:rPr>
              <a:pPr/>
              <a:t>42</a:t>
            </a:fld>
            <a:endParaRPr lang="en-US" altLang="zh-CN">
              <a:solidFill>
                <a:srgbClr val="000000"/>
              </a:solidFill>
            </a:endParaRPr>
          </a:p>
        </p:txBody>
      </p:sp>
      <p:sp>
        <p:nvSpPr>
          <p:cNvPr id="81922" name="Rectangle 2"/>
          <p:cNvSpPr>
            <a:spLocks noGrp="1" noChangeArrowheads="1"/>
          </p:cNvSpPr>
          <p:nvPr>
            <p:ph type="title"/>
          </p:nvPr>
        </p:nvSpPr>
        <p:spPr/>
        <p:txBody>
          <a:bodyPr/>
          <a:lstStyle/>
          <a:p>
            <a:r>
              <a:rPr lang="en-US" altLang="zh-CN"/>
              <a:t>abstract </a:t>
            </a:r>
            <a:r>
              <a:rPr lang="zh-CN" altLang="en-US"/>
              <a:t>修饰符 </a:t>
            </a:r>
            <a:r>
              <a:rPr lang="en-US" altLang="zh-CN"/>
              <a:t>3-2</a:t>
            </a:r>
          </a:p>
        </p:txBody>
      </p:sp>
      <p:sp>
        <p:nvSpPr>
          <p:cNvPr id="81928" name="Line 8"/>
          <p:cNvSpPr>
            <a:spLocks noChangeShapeType="1"/>
          </p:cNvSpPr>
          <p:nvPr/>
        </p:nvSpPr>
        <p:spPr bwMode="auto">
          <a:xfrm>
            <a:off x="4459288" y="2376488"/>
            <a:ext cx="0" cy="7207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81929" name="Line 9"/>
          <p:cNvSpPr>
            <a:spLocks noChangeShapeType="1"/>
          </p:cNvSpPr>
          <p:nvPr/>
        </p:nvSpPr>
        <p:spPr bwMode="auto">
          <a:xfrm>
            <a:off x="1476375" y="3068638"/>
            <a:ext cx="61864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81939" name="Line 19"/>
          <p:cNvSpPr>
            <a:spLocks noChangeShapeType="1"/>
          </p:cNvSpPr>
          <p:nvPr/>
        </p:nvSpPr>
        <p:spPr bwMode="auto">
          <a:xfrm>
            <a:off x="1476375" y="3082925"/>
            <a:ext cx="0" cy="51911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81940" name="Line 20"/>
          <p:cNvSpPr>
            <a:spLocks noChangeShapeType="1"/>
          </p:cNvSpPr>
          <p:nvPr/>
        </p:nvSpPr>
        <p:spPr bwMode="auto">
          <a:xfrm>
            <a:off x="7667625" y="3068638"/>
            <a:ext cx="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81941" name="Line 21"/>
          <p:cNvSpPr>
            <a:spLocks noChangeShapeType="1"/>
          </p:cNvSpPr>
          <p:nvPr/>
        </p:nvSpPr>
        <p:spPr bwMode="auto">
          <a:xfrm>
            <a:off x="4462463" y="3095625"/>
            <a:ext cx="0" cy="50482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81943" name="Rectangle 23"/>
          <p:cNvSpPr>
            <a:spLocks noGrp="1" noChangeArrowheads="1"/>
          </p:cNvSpPr>
          <p:nvPr>
            <p:ph type="body" idx="1"/>
          </p:nvPr>
        </p:nvSpPr>
        <p:spPr>
          <a:xfrm>
            <a:off x="684213" y="5157788"/>
            <a:ext cx="8229600" cy="1008062"/>
          </a:xfrm>
          <a:noFill/>
          <a:ln/>
        </p:spPr>
        <p:txBody>
          <a:bodyPr/>
          <a:lstStyle/>
          <a:p>
            <a:pPr>
              <a:lnSpc>
                <a:spcPct val="80000"/>
              </a:lnSpc>
            </a:pPr>
            <a:r>
              <a:rPr lang="zh-CN" altLang="en-US" sz="2400"/>
              <a:t>抽象类可以具有指向子类对象的对象引用</a:t>
            </a:r>
          </a:p>
        </p:txBody>
      </p:sp>
      <p:grpSp>
        <p:nvGrpSpPr>
          <p:cNvPr id="81947" name="Group 27"/>
          <p:cNvGrpSpPr>
            <a:grpSpLocks/>
          </p:cNvGrpSpPr>
          <p:nvPr/>
        </p:nvGrpSpPr>
        <p:grpSpPr bwMode="auto">
          <a:xfrm>
            <a:off x="3275013" y="1700213"/>
            <a:ext cx="2376487" cy="650875"/>
            <a:chOff x="4150" y="1117"/>
            <a:chExt cx="1270" cy="409"/>
          </a:xfrm>
        </p:grpSpPr>
        <p:sp>
          <p:nvSpPr>
            <p:cNvPr id="81948" name="Rectangle 28"/>
            <p:cNvSpPr>
              <a:spLocks noChangeArrowheads="1"/>
            </p:cNvSpPr>
            <p:nvPr/>
          </p:nvSpPr>
          <p:spPr bwMode="auto">
            <a:xfrm>
              <a:off x="4150" y="1117"/>
              <a:ext cx="1270" cy="409"/>
            </a:xfrm>
            <a:prstGeom prst="rect">
              <a:avLst/>
            </a:prstGeom>
            <a:gradFill rotWithShape="1">
              <a:gsLst>
                <a:gs pos="0">
                  <a:srgbClr val="B0EAD0"/>
                </a:gs>
                <a:gs pos="100000">
                  <a:srgbClr val="008000"/>
                </a:gs>
              </a:gsLst>
              <a:path path="rect">
                <a:fillToRect l="100000" b="100000"/>
              </a:path>
            </a:gradFill>
            <a:ln w="9525" algn="ctr">
              <a:solidFill>
                <a:schemeClr val="tx1"/>
              </a:solidFill>
              <a:miter lim="800000"/>
              <a:headEnd/>
              <a:tailEnd/>
            </a:ln>
            <a:effectLst>
              <a:prstShdw prst="shdw13" dist="74053" dir="19742175">
                <a:schemeClr val="bg2">
                  <a:alpha val="50000"/>
                </a:schemeClr>
              </a:prstShdw>
            </a:effectLst>
          </p:spPr>
          <p:txBody>
            <a:bodyPr anchor="ctr"/>
            <a:lstStyle/>
            <a:p>
              <a:pPr>
                <a:lnSpc>
                  <a:spcPct val="100000"/>
                </a:lnSpc>
                <a:spcBef>
                  <a:spcPct val="0"/>
                </a:spcBef>
                <a:buClrTx/>
                <a:buFontTx/>
                <a:buNone/>
              </a:pPr>
              <a:r>
                <a:rPr lang="en-US" altLang="zh-CN" sz="1800" smtClean="0">
                  <a:solidFill>
                    <a:srgbClr val="000000"/>
                  </a:solidFill>
                  <a:latin typeface="Arial" panose="020B0604020202020204" pitchFamily="34" charset="0"/>
                  <a:ea typeface="宋体" panose="02010600030101010101" pitchFamily="2" charset="-122"/>
                </a:rPr>
                <a:t>                                                               </a:t>
              </a:r>
            </a:p>
          </p:txBody>
        </p:sp>
        <p:sp>
          <p:nvSpPr>
            <p:cNvPr id="81949" name="Text Box 29"/>
            <p:cNvSpPr txBox="1">
              <a:spLocks noChangeArrowheads="1"/>
            </p:cNvSpPr>
            <p:nvPr/>
          </p:nvSpPr>
          <p:spPr bwMode="auto">
            <a:xfrm>
              <a:off x="4377" y="1169"/>
              <a:ext cx="862" cy="299"/>
            </a:xfrm>
            <a:prstGeom prst="rect">
              <a:avLst/>
            </a:prstGeom>
            <a:noFill/>
            <a:ln>
              <a:noFill/>
            </a:ln>
            <a:effectLst>
              <a:outerShdw dist="40161" dir="1106097"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800" b="1" smtClean="0">
                  <a:solidFill>
                    <a:srgbClr val="FFFFFF"/>
                  </a:solidFill>
                </a:rPr>
                <a:t>abstract</a:t>
              </a:r>
            </a:p>
          </p:txBody>
        </p:sp>
      </p:grpSp>
      <p:grpSp>
        <p:nvGrpSpPr>
          <p:cNvPr id="81950" name="Group 30"/>
          <p:cNvGrpSpPr>
            <a:grpSpLocks/>
          </p:cNvGrpSpPr>
          <p:nvPr/>
        </p:nvGrpSpPr>
        <p:grpSpPr bwMode="auto">
          <a:xfrm>
            <a:off x="754063" y="3602038"/>
            <a:ext cx="2305050" cy="835025"/>
            <a:chOff x="476" y="3249"/>
            <a:chExt cx="1588" cy="362"/>
          </a:xfrm>
        </p:grpSpPr>
        <p:sp>
          <p:nvSpPr>
            <p:cNvPr id="81951" name="Rectangle 31"/>
            <p:cNvSpPr>
              <a:spLocks noChangeArrowheads="1"/>
            </p:cNvSpPr>
            <p:nvPr/>
          </p:nvSpPr>
          <p:spPr bwMode="auto">
            <a:xfrm>
              <a:off x="476" y="3249"/>
              <a:ext cx="1588" cy="362"/>
            </a:xfrm>
            <a:prstGeom prst="rect">
              <a:avLst/>
            </a:prstGeom>
            <a:gradFill rotWithShape="1">
              <a:gsLst>
                <a:gs pos="0">
                  <a:srgbClr val="FFE783"/>
                </a:gs>
                <a:gs pos="100000">
                  <a:schemeClr val="bg1"/>
                </a:gs>
              </a:gsLst>
              <a:lin ang="5400000" scaled="1"/>
            </a:gradFill>
            <a:ln w="9525">
              <a:solidFill>
                <a:schemeClr val="tx1"/>
              </a:solidFill>
              <a:miter lim="800000"/>
              <a:headEnd/>
              <a:tailEnd/>
            </a:ln>
            <a:effectLst>
              <a:outerShdw dist="81320" dir="2319588" algn="ctr" rotWithShape="0">
                <a:schemeClr val="bg2">
                  <a:alpha val="50000"/>
                </a:schemeClr>
              </a:outerShdw>
            </a:effec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81952" name="Text Box 32"/>
            <p:cNvSpPr txBox="1">
              <a:spLocks noChangeArrowheads="1"/>
            </p:cNvSpPr>
            <p:nvPr/>
          </p:nvSpPr>
          <p:spPr bwMode="auto">
            <a:xfrm>
              <a:off x="567" y="3271"/>
              <a:ext cx="140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buClrTx/>
                <a:buFontTx/>
                <a:buNone/>
              </a:pPr>
              <a:r>
                <a:rPr lang="zh-CN" altLang="en-US" sz="2000" smtClean="0">
                  <a:solidFill>
                    <a:srgbClr val="000000"/>
                  </a:solidFill>
                  <a:latin typeface="Arial" panose="020B0604020202020204" pitchFamily="34" charset="0"/>
                </a:rPr>
                <a:t>抽象类不能被</a:t>
              </a:r>
            </a:p>
            <a:p>
              <a:pPr>
                <a:lnSpc>
                  <a:spcPct val="100000"/>
                </a:lnSpc>
                <a:buClrTx/>
                <a:buFontTx/>
                <a:buNone/>
              </a:pPr>
              <a:r>
                <a:rPr lang="zh-CN" altLang="en-US" sz="2000" smtClean="0">
                  <a:solidFill>
                    <a:srgbClr val="000000"/>
                  </a:solidFill>
                  <a:latin typeface="Arial" panose="020B0604020202020204" pitchFamily="34" charset="0"/>
                </a:rPr>
                <a:t>实例化</a:t>
              </a:r>
              <a:endParaRPr lang="en-US" altLang="zh-CN" sz="2000" smtClean="0">
                <a:solidFill>
                  <a:srgbClr val="000000"/>
                </a:solidFill>
                <a:latin typeface="Arial" panose="020B0604020202020204" pitchFamily="34" charset="0"/>
              </a:endParaRPr>
            </a:p>
          </p:txBody>
        </p:sp>
      </p:grpSp>
      <p:grpSp>
        <p:nvGrpSpPr>
          <p:cNvPr id="81953" name="Group 33"/>
          <p:cNvGrpSpPr>
            <a:grpSpLocks/>
          </p:cNvGrpSpPr>
          <p:nvPr/>
        </p:nvGrpSpPr>
        <p:grpSpPr bwMode="auto">
          <a:xfrm>
            <a:off x="3333750" y="3602038"/>
            <a:ext cx="2736850" cy="835025"/>
            <a:chOff x="476" y="3249"/>
            <a:chExt cx="1588" cy="362"/>
          </a:xfrm>
        </p:grpSpPr>
        <p:sp>
          <p:nvSpPr>
            <p:cNvPr id="81954" name="Rectangle 34"/>
            <p:cNvSpPr>
              <a:spLocks noChangeArrowheads="1"/>
            </p:cNvSpPr>
            <p:nvPr/>
          </p:nvSpPr>
          <p:spPr bwMode="auto">
            <a:xfrm>
              <a:off x="476" y="3249"/>
              <a:ext cx="1588" cy="362"/>
            </a:xfrm>
            <a:prstGeom prst="rect">
              <a:avLst/>
            </a:prstGeom>
            <a:gradFill rotWithShape="1">
              <a:gsLst>
                <a:gs pos="0">
                  <a:srgbClr val="FFE783"/>
                </a:gs>
                <a:gs pos="100000">
                  <a:schemeClr val="bg1"/>
                </a:gs>
              </a:gsLst>
              <a:lin ang="5400000" scaled="1"/>
            </a:gradFill>
            <a:ln w="9525">
              <a:solidFill>
                <a:schemeClr val="tx1"/>
              </a:solidFill>
              <a:miter lim="800000"/>
              <a:headEnd/>
              <a:tailEnd/>
            </a:ln>
            <a:effectLst>
              <a:outerShdw dist="81320" dir="2319588" algn="ctr" rotWithShape="0">
                <a:schemeClr val="bg2">
                  <a:alpha val="50000"/>
                </a:schemeClr>
              </a:outerShdw>
            </a:effec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81955" name="Text Box 35"/>
            <p:cNvSpPr txBox="1">
              <a:spLocks noChangeArrowheads="1"/>
            </p:cNvSpPr>
            <p:nvPr/>
          </p:nvSpPr>
          <p:spPr bwMode="auto">
            <a:xfrm>
              <a:off x="567" y="3271"/>
              <a:ext cx="1409"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0"/>
                </a:spcBef>
                <a:buClrTx/>
                <a:buFontTx/>
                <a:buNone/>
              </a:pPr>
              <a:r>
                <a:rPr lang="zh-CN" altLang="en-US" sz="2000" smtClean="0">
                  <a:solidFill>
                    <a:srgbClr val="333399"/>
                  </a:solidFill>
                  <a:latin typeface="黑体" panose="02010609060101010101" pitchFamily="49" charset="-122"/>
                </a:rPr>
                <a:t>构造方法</a:t>
              </a:r>
              <a:r>
                <a:rPr lang="zh-CN" altLang="en-US" sz="2000" smtClean="0">
                  <a:solidFill>
                    <a:srgbClr val="FFFFFF"/>
                  </a:solidFill>
                  <a:latin typeface="黑体" panose="02010609060101010101" pitchFamily="49" charset="-122"/>
                </a:rPr>
                <a:t> </a:t>
              </a:r>
              <a:r>
                <a:rPr lang="zh-CN" altLang="en-US" sz="2000" smtClean="0">
                  <a:solidFill>
                    <a:srgbClr val="000000"/>
                  </a:solidFill>
                  <a:latin typeface="黑体" panose="02010609060101010101" pitchFamily="49" charset="-122"/>
                </a:rPr>
                <a:t>和 </a:t>
              </a:r>
              <a:r>
                <a:rPr lang="en-US" altLang="zh-CN" sz="2000" b="1" smtClean="0">
                  <a:solidFill>
                    <a:srgbClr val="333399"/>
                  </a:solidFill>
                  <a:latin typeface="Arial" panose="020B0604020202020204" pitchFamily="34" charset="0"/>
                </a:rPr>
                <a:t>static</a:t>
              </a:r>
              <a:r>
                <a:rPr lang="en-US" altLang="zh-CN" sz="2000" b="1" smtClean="0">
                  <a:solidFill>
                    <a:srgbClr val="FFFFFF"/>
                  </a:solidFill>
                  <a:latin typeface="Arial" panose="020B0604020202020204" pitchFamily="34" charset="0"/>
                </a:rPr>
                <a:t> </a:t>
              </a:r>
              <a:r>
                <a:rPr lang="zh-CN" altLang="en-US" sz="2000" smtClean="0">
                  <a:solidFill>
                    <a:srgbClr val="000000"/>
                  </a:solidFill>
                  <a:latin typeface="黑体" panose="02010609060101010101" pitchFamily="49" charset="-122"/>
                </a:rPr>
                <a:t>方法不能是抽象的</a:t>
              </a:r>
              <a:endParaRPr lang="en-US" altLang="zh-CN" sz="2000" smtClean="0">
                <a:solidFill>
                  <a:srgbClr val="000000"/>
                </a:solidFill>
                <a:latin typeface="黑体" panose="02010609060101010101" pitchFamily="49" charset="-122"/>
              </a:endParaRPr>
            </a:p>
          </p:txBody>
        </p:sp>
      </p:grpSp>
      <p:grpSp>
        <p:nvGrpSpPr>
          <p:cNvPr id="81956" name="Group 36"/>
          <p:cNvGrpSpPr>
            <a:grpSpLocks/>
          </p:cNvGrpSpPr>
          <p:nvPr/>
        </p:nvGrpSpPr>
        <p:grpSpPr bwMode="auto">
          <a:xfrm>
            <a:off x="6299200" y="3602038"/>
            <a:ext cx="2736850" cy="835025"/>
            <a:chOff x="476" y="3249"/>
            <a:chExt cx="1588" cy="362"/>
          </a:xfrm>
        </p:grpSpPr>
        <p:sp>
          <p:nvSpPr>
            <p:cNvPr id="81957" name="Rectangle 37"/>
            <p:cNvSpPr>
              <a:spLocks noChangeArrowheads="1"/>
            </p:cNvSpPr>
            <p:nvPr/>
          </p:nvSpPr>
          <p:spPr bwMode="auto">
            <a:xfrm>
              <a:off x="476" y="3249"/>
              <a:ext cx="1588" cy="362"/>
            </a:xfrm>
            <a:prstGeom prst="rect">
              <a:avLst/>
            </a:prstGeom>
            <a:gradFill rotWithShape="1">
              <a:gsLst>
                <a:gs pos="0">
                  <a:srgbClr val="FFE783"/>
                </a:gs>
                <a:gs pos="100000">
                  <a:schemeClr val="bg1"/>
                </a:gs>
              </a:gsLst>
              <a:lin ang="5400000" scaled="1"/>
            </a:gradFill>
            <a:ln w="9525">
              <a:solidFill>
                <a:schemeClr val="tx1"/>
              </a:solidFill>
              <a:miter lim="800000"/>
              <a:headEnd/>
              <a:tailEnd/>
            </a:ln>
            <a:effectLst>
              <a:outerShdw dist="81320" dir="2319588" algn="ctr" rotWithShape="0">
                <a:schemeClr val="bg2">
                  <a:alpha val="50000"/>
                </a:schemeClr>
              </a:outerShdw>
            </a:effec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81958" name="Text Box 38"/>
            <p:cNvSpPr txBox="1">
              <a:spLocks noChangeArrowheads="1"/>
            </p:cNvSpPr>
            <p:nvPr/>
          </p:nvSpPr>
          <p:spPr bwMode="auto">
            <a:xfrm>
              <a:off x="567" y="3271"/>
              <a:ext cx="1409"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0"/>
                </a:spcBef>
                <a:buClrTx/>
                <a:buFontTx/>
                <a:buNone/>
              </a:pPr>
              <a:r>
                <a:rPr lang="zh-CN" altLang="en-US" sz="2000" smtClean="0">
                  <a:solidFill>
                    <a:srgbClr val="000000"/>
                  </a:solidFill>
                  <a:latin typeface="Arial" panose="020B0604020202020204" pitchFamily="34" charset="0"/>
                </a:rPr>
                <a:t>父类的抽象方法往往在子类中实现</a:t>
              </a:r>
              <a:r>
                <a:rPr lang="zh-CN" altLang="en-US" sz="1800" smtClean="0">
                  <a:solidFill>
                    <a:srgbClr val="000000"/>
                  </a:solidFill>
                  <a:latin typeface="Arial" panose="020B0604020202020204" pitchFamily="34" charset="0"/>
                  <a:ea typeface="宋体" panose="02010600030101010101" pitchFamily="2" charset="-122"/>
                </a:rPr>
                <a:t> </a:t>
              </a:r>
              <a:endParaRPr lang="en-US" altLang="zh-CN" sz="1800" smtClean="0">
                <a:solidFill>
                  <a:srgbClr val="000000"/>
                </a:solidFill>
                <a:latin typeface="Arial" panose="020B0604020202020204" pitchFamily="34" charset="0"/>
                <a:ea typeface="宋体" panose="02010600030101010101" pitchFamily="2" charset="-122"/>
              </a:endParaRPr>
            </a:p>
          </p:txBody>
        </p:sp>
      </p:grpSp>
    </p:spTree>
    <p:extLst>
      <p:ext uri="{BB962C8B-B14F-4D97-AF65-F5344CB8AC3E}">
        <p14:creationId xmlns:p14="http://schemas.microsoft.com/office/powerpoint/2010/main" val="33120367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81947"/>
                                        </p:tgtEl>
                                        <p:attrNameLst>
                                          <p:attrName>style.visibility</p:attrName>
                                        </p:attrNameLst>
                                      </p:cBhvr>
                                      <p:to>
                                        <p:strVal val="visible"/>
                                      </p:to>
                                    </p:set>
                                    <p:animEffect transition="in" filter="fade">
                                      <p:cBhvr>
                                        <p:cTn id="7" dur="1000"/>
                                        <p:tgtEl>
                                          <p:spTgt spid="81947"/>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81928"/>
                                        </p:tgtEl>
                                        <p:attrNameLst>
                                          <p:attrName>style.visibility</p:attrName>
                                        </p:attrNameLst>
                                      </p:cBhvr>
                                      <p:to>
                                        <p:strVal val="visible"/>
                                      </p:to>
                                    </p:set>
                                    <p:animEffect transition="in" filter="wipe(up)">
                                      <p:cBhvr>
                                        <p:cTn id="11" dur="1000"/>
                                        <p:tgtEl>
                                          <p:spTgt spid="81928"/>
                                        </p:tgtEl>
                                      </p:cBhvr>
                                    </p:animEffect>
                                  </p:childTnLst>
                                </p:cTn>
                              </p:par>
                            </p:childTnLst>
                          </p:cTn>
                        </p:par>
                        <p:par>
                          <p:cTn id="12" fill="hold" nodeType="afterGroup">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81929"/>
                                        </p:tgtEl>
                                        <p:attrNameLst>
                                          <p:attrName>style.visibility</p:attrName>
                                        </p:attrNameLst>
                                      </p:cBhvr>
                                      <p:to>
                                        <p:strVal val="visible"/>
                                      </p:to>
                                    </p:set>
                                    <p:animEffect transition="in" filter="wipe(left)">
                                      <p:cBhvr>
                                        <p:cTn id="15" dur="1000"/>
                                        <p:tgtEl>
                                          <p:spTgt spid="81929"/>
                                        </p:tgtEl>
                                      </p:cBhvr>
                                    </p:animEffect>
                                  </p:childTnLst>
                                </p:cTn>
                              </p:par>
                            </p:childTnLst>
                          </p:cTn>
                        </p:par>
                        <p:par>
                          <p:cTn id="16" fill="hold" nodeType="afterGroup">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81939"/>
                                        </p:tgtEl>
                                        <p:attrNameLst>
                                          <p:attrName>style.visibility</p:attrName>
                                        </p:attrNameLst>
                                      </p:cBhvr>
                                      <p:to>
                                        <p:strVal val="visible"/>
                                      </p:to>
                                    </p:set>
                                    <p:animEffect transition="in" filter="wipe(up)">
                                      <p:cBhvr>
                                        <p:cTn id="19" dur="1000"/>
                                        <p:tgtEl>
                                          <p:spTgt spid="81939"/>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81941"/>
                                        </p:tgtEl>
                                        <p:attrNameLst>
                                          <p:attrName>style.visibility</p:attrName>
                                        </p:attrNameLst>
                                      </p:cBhvr>
                                      <p:to>
                                        <p:strVal val="visible"/>
                                      </p:to>
                                    </p:set>
                                    <p:animEffect transition="in" filter="wipe(right)">
                                      <p:cBhvr>
                                        <p:cTn id="22" dur="1000"/>
                                        <p:tgtEl>
                                          <p:spTgt spid="81941"/>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81940"/>
                                        </p:tgtEl>
                                        <p:attrNameLst>
                                          <p:attrName>style.visibility</p:attrName>
                                        </p:attrNameLst>
                                      </p:cBhvr>
                                      <p:to>
                                        <p:strVal val="visible"/>
                                      </p:to>
                                    </p:set>
                                    <p:animEffect transition="in" filter="wipe(right)">
                                      <p:cBhvr>
                                        <p:cTn id="25" dur="1000"/>
                                        <p:tgtEl>
                                          <p:spTgt spid="81940"/>
                                        </p:tgtEl>
                                      </p:cBhvr>
                                    </p:animEffect>
                                  </p:childTnLst>
                                </p:cTn>
                              </p:par>
                            </p:childTnLst>
                          </p:cTn>
                        </p:par>
                        <p:par>
                          <p:cTn id="26" fill="hold" nodeType="afterGroup">
                            <p:stCondLst>
                              <p:cond delay="4000"/>
                            </p:stCondLst>
                            <p:childTnLst>
                              <p:par>
                                <p:cTn id="27" presetID="10" presetClass="entr" presetSubtype="0" fill="hold" nodeType="afterEffect">
                                  <p:stCondLst>
                                    <p:cond delay="0"/>
                                  </p:stCondLst>
                                  <p:childTnLst>
                                    <p:set>
                                      <p:cBhvr>
                                        <p:cTn id="28" dur="1" fill="hold">
                                          <p:stCondLst>
                                            <p:cond delay="0"/>
                                          </p:stCondLst>
                                        </p:cTn>
                                        <p:tgtEl>
                                          <p:spTgt spid="81950"/>
                                        </p:tgtEl>
                                        <p:attrNameLst>
                                          <p:attrName>style.visibility</p:attrName>
                                        </p:attrNameLst>
                                      </p:cBhvr>
                                      <p:to>
                                        <p:strVal val="visible"/>
                                      </p:to>
                                    </p:set>
                                    <p:animEffect transition="in" filter="fade">
                                      <p:cBhvr>
                                        <p:cTn id="29" dur="2000"/>
                                        <p:tgtEl>
                                          <p:spTgt spid="81950"/>
                                        </p:tgtEl>
                                      </p:cBhvr>
                                    </p:animEffect>
                                  </p:childTnLst>
                                </p:cTn>
                              </p:par>
                            </p:childTnLst>
                          </p:cTn>
                        </p:par>
                        <p:par>
                          <p:cTn id="30" fill="hold" nodeType="afterGroup">
                            <p:stCondLst>
                              <p:cond delay="6000"/>
                            </p:stCondLst>
                            <p:childTnLst>
                              <p:par>
                                <p:cTn id="31" presetID="10" presetClass="entr" presetSubtype="0" fill="hold" nodeType="afterEffect">
                                  <p:stCondLst>
                                    <p:cond delay="0"/>
                                  </p:stCondLst>
                                  <p:childTnLst>
                                    <p:set>
                                      <p:cBhvr>
                                        <p:cTn id="32" dur="1" fill="hold">
                                          <p:stCondLst>
                                            <p:cond delay="0"/>
                                          </p:stCondLst>
                                        </p:cTn>
                                        <p:tgtEl>
                                          <p:spTgt spid="81953"/>
                                        </p:tgtEl>
                                        <p:attrNameLst>
                                          <p:attrName>style.visibility</p:attrName>
                                        </p:attrNameLst>
                                      </p:cBhvr>
                                      <p:to>
                                        <p:strVal val="visible"/>
                                      </p:to>
                                    </p:set>
                                    <p:animEffect transition="in" filter="fade">
                                      <p:cBhvr>
                                        <p:cTn id="33" dur="2000"/>
                                        <p:tgtEl>
                                          <p:spTgt spid="81953"/>
                                        </p:tgtEl>
                                      </p:cBhvr>
                                    </p:animEffect>
                                  </p:childTnLst>
                                </p:cTn>
                              </p:par>
                            </p:childTnLst>
                          </p:cTn>
                        </p:par>
                        <p:par>
                          <p:cTn id="34" fill="hold" nodeType="afterGroup">
                            <p:stCondLst>
                              <p:cond delay="8000"/>
                            </p:stCondLst>
                            <p:childTnLst>
                              <p:par>
                                <p:cTn id="35" presetID="10" presetClass="entr" presetSubtype="0" fill="hold" nodeType="afterEffect">
                                  <p:stCondLst>
                                    <p:cond delay="0"/>
                                  </p:stCondLst>
                                  <p:childTnLst>
                                    <p:set>
                                      <p:cBhvr>
                                        <p:cTn id="36" dur="1" fill="hold">
                                          <p:stCondLst>
                                            <p:cond delay="0"/>
                                          </p:stCondLst>
                                        </p:cTn>
                                        <p:tgtEl>
                                          <p:spTgt spid="81956"/>
                                        </p:tgtEl>
                                        <p:attrNameLst>
                                          <p:attrName>style.visibility</p:attrName>
                                        </p:attrNameLst>
                                      </p:cBhvr>
                                      <p:to>
                                        <p:strVal val="visible"/>
                                      </p:to>
                                    </p:set>
                                    <p:animEffect transition="in" filter="fade">
                                      <p:cBhvr>
                                        <p:cTn id="37" dur="2000"/>
                                        <p:tgtEl>
                                          <p:spTgt spid="81956"/>
                                        </p:tgtEl>
                                      </p:cBhvr>
                                    </p:animEffect>
                                  </p:childTnLst>
                                </p:cTn>
                              </p:par>
                            </p:childTnLst>
                          </p:cTn>
                        </p:par>
                        <p:par>
                          <p:cTn id="38" fill="hold" nodeType="afterGroup">
                            <p:stCondLst>
                              <p:cond delay="10000"/>
                            </p:stCondLst>
                            <p:childTnLst>
                              <p:par>
                                <p:cTn id="39" presetID="2" presetClass="entr" presetSubtype="8" fill="hold" nodeType="afterEffect">
                                  <p:stCondLst>
                                    <p:cond delay="0"/>
                                  </p:stCondLst>
                                  <p:childTnLst>
                                    <p:set>
                                      <p:cBhvr>
                                        <p:cTn id="40" dur="1" fill="hold">
                                          <p:stCondLst>
                                            <p:cond delay="0"/>
                                          </p:stCondLst>
                                        </p:cTn>
                                        <p:tgtEl>
                                          <p:spTgt spid="81943">
                                            <p:txEl>
                                              <p:pRg st="0" end="0"/>
                                            </p:txEl>
                                          </p:spTgt>
                                        </p:tgtEl>
                                        <p:attrNameLst>
                                          <p:attrName>style.visibility</p:attrName>
                                        </p:attrNameLst>
                                      </p:cBhvr>
                                      <p:to>
                                        <p:strVal val="visible"/>
                                      </p:to>
                                    </p:set>
                                    <p:anim calcmode="lin" valueType="num">
                                      <p:cBhvr additive="base">
                                        <p:cTn id="41" dur="1000" fill="hold"/>
                                        <p:tgtEl>
                                          <p:spTgt spid="81943">
                                            <p:txEl>
                                              <p:pRg st="0" end="0"/>
                                            </p:txEl>
                                          </p:spTgt>
                                        </p:tgtEl>
                                        <p:attrNameLst>
                                          <p:attrName>ppt_x</p:attrName>
                                        </p:attrNameLst>
                                      </p:cBhvr>
                                      <p:tavLst>
                                        <p:tav tm="0">
                                          <p:val>
                                            <p:strVal val="0-#ppt_w/2"/>
                                          </p:val>
                                        </p:tav>
                                        <p:tav tm="100000">
                                          <p:val>
                                            <p:strVal val="#ppt_x"/>
                                          </p:val>
                                        </p:tav>
                                      </p:tavLst>
                                    </p:anim>
                                    <p:anim calcmode="lin" valueType="num">
                                      <p:cBhvr additive="base">
                                        <p:cTn id="42" dur="1000" fill="hold"/>
                                        <p:tgtEl>
                                          <p:spTgt spid="8194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8" grpId="0" animBg="1"/>
      <p:bldP spid="81929" grpId="0" animBg="1"/>
      <p:bldP spid="81939" grpId="0" animBg="1"/>
      <p:bldP spid="81940" grpId="0" animBg="1"/>
      <p:bldP spid="8194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0"/>
          </p:nvPr>
        </p:nvSpPr>
        <p:spPr/>
        <p:txBody>
          <a:bodyPr/>
          <a:lstStyle/>
          <a:p>
            <a:fld id="{FB957F8C-4E7F-4E9A-AE3F-E0D181305D7D}" type="slidenum">
              <a:rPr lang="en-US" altLang="zh-CN">
                <a:solidFill>
                  <a:srgbClr val="000000"/>
                </a:solidFill>
              </a:rPr>
              <a:pPr/>
              <a:t>43</a:t>
            </a:fld>
            <a:endParaRPr lang="en-US" altLang="zh-CN">
              <a:solidFill>
                <a:srgbClr val="000000"/>
              </a:solidFill>
            </a:endParaRPr>
          </a:p>
        </p:txBody>
      </p:sp>
      <p:sp>
        <p:nvSpPr>
          <p:cNvPr id="93186" name="Rectangle 2"/>
          <p:cNvSpPr>
            <a:spLocks noGrp="1" noChangeArrowheads="1"/>
          </p:cNvSpPr>
          <p:nvPr>
            <p:ph type="title"/>
          </p:nvPr>
        </p:nvSpPr>
        <p:spPr/>
        <p:txBody>
          <a:bodyPr/>
          <a:lstStyle/>
          <a:p>
            <a:r>
              <a:rPr lang="en-US" altLang="zh-CN"/>
              <a:t>abstract </a:t>
            </a:r>
            <a:r>
              <a:rPr lang="zh-CN" altLang="en-US"/>
              <a:t>修饰符 </a:t>
            </a:r>
            <a:r>
              <a:rPr lang="en-US" altLang="zh-CN"/>
              <a:t>3-3 </a:t>
            </a:r>
          </a:p>
        </p:txBody>
      </p:sp>
      <p:sp>
        <p:nvSpPr>
          <p:cNvPr id="93187" name="Rectangle 3"/>
          <p:cNvSpPr>
            <a:spLocks noGrp="1" noChangeArrowheads="1"/>
          </p:cNvSpPr>
          <p:nvPr>
            <p:ph type="body" idx="1"/>
          </p:nvPr>
        </p:nvSpPr>
        <p:spPr>
          <a:xfrm>
            <a:off x="1262063" y="6129338"/>
            <a:ext cx="6478587" cy="468312"/>
          </a:xfrm>
          <a:gradFill rotWithShape="1">
            <a:gsLst>
              <a:gs pos="0">
                <a:srgbClr val="7FCDA6"/>
              </a:gs>
              <a:gs pos="100000">
                <a:srgbClr val="FFFFFF"/>
              </a:gs>
            </a:gsLst>
            <a:lin ang="5400000" scaled="1"/>
          </a:gradFill>
          <a:ln w="31750" cap="flat" cmpd="thinThick" algn="ctr">
            <a:solidFill>
              <a:srgbClr val="5C208E"/>
            </a:solidFill>
            <a:miter lim="800000"/>
            <a:headEnd/>
            <a:tailEnd/>
          </a:ln>
          <a:effectLst>
            <a:outerShdw dist="63500" dir="2212194" algn="ctr" rotWithShape="0">
              <a:schemeClr val="bg2">
                <a:alpha val="50000"/>
              </a:schemeClr>
            </a:outerShdw>
          </a:effectLst>
        </p:spPr>
        <p:txBody>
          <a:bodyPr anchor="ctr"/>
          <a:lstStyle/>
          <a:p>
            <a:pPr marL="0" indent="0" algn="ctr">
              <a:spcBef>
                <a:spcPct val="50000"/>
              </a:spcBef>
              <a:buClrTx/>
              <a:buFontTx/>
              <a:buNone/>
            </a:pPr>
            <a:r>
              <a:rPr lang="zh-CN" altLang="en-US" sz="2400"/>
              <a:t>演示：示例 </a:t>
            </a:r>
            <a:r>
              <a:rPr lang="en-US" altLang="zh-CN" sz="2400"/>
              <a:t>7</a:t>
            </a:r>
          </a:p>
        </p:txBody>
      </p:sp>
      <p:sp>
        <p:nvSpPr>
          <p:cNvPr id="93188" name="Rectangle 4"/>
          <p:cNvSpPr>
            <a:spLocks noChangeArrowheads="1"/>
          </p:cNvSpPr>
          <p:nvPr/>
        </p:nvSpPr>
        <p:spPr bwMode="auto">
          <a:xfrm>
            <a:off x="684213" y="1341438"/>
            <a:ext cx="8459787"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63538" indent="-363538">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828675" indent="-285750">
              <a:spcBef>
                <a:spcPct val="20000"/>
              </a:spcBef>
              <a:buClr>
                <a:srgbClr val="339966"/>
              </a:buClr>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236663"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4465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lnSpc>
                <a:spcPct val="100000"/>
              </a:lnSpc>
            </a:pPr>
            <a:r>
              <a:rPr lang="zh-CN" altLang="en-US" sz="2400" smtClean="0">
                <a:solidFill>
                  <a:srgbClr val="000000"/>
                </a:solidFill>
              </a:rPr>
              <a:t>抽象方法不具有任何实现代码</a:t>
            </a:r>
          </a:p>
        </p:txBody>
      </p:sp>
      <p:sp>
        <p:nvSpPr>
          <p:cNvPr id="93189" name="Rectangle 5"/>
          <p:cNvSpPr>
            <a:spLocks noChangeArrowheads="1"/>
          </p:cNvSpPr>
          <p:nvPr/>
        </p:nvSpPr>
        <p:spPr bwMode="auto">
          <a:xfrm>
            <a:off x="684213" y="2087563"/>
            <a:ext cx="2916237" cy="2540000"/>
          </a:xfrm>
          <a:prstGeom prst="rect">
            <a:avLst/>
          </a:prstGeom>
          <a:gradFill rotWithShape="1">
            <a:gsLst>
              <a:gs pos="0">
                <a:srgbClr val="FFFFCC"/>
              </a:gs>
              <a:gs pos="100000">
                <a:srgbClr val="FFFF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17488" algn="l"/>
                <a:tab pos="434975" algn="l"/>
                <a:tab pos="687388" algn="l"/>
                <a:tab pos="904875" algn="l"/>
                <a:tab pos="1122363" algn="l"/>
                <a:tab pos="1374775" algn="l"/>
                <a:tab pos="1592263" algn="l"/>
                <a:tab pos="1809750" algn="l"/>
              </a:tabLst>
              <a:defRPr>
                <a:solidFill>
                  <a:schemeClr val="tx1"/>
                </a:solidFill>
                <a:latin typeface="Arial" panose="020B0604020202020204" pitchFamily="34" charset="0"/>
                <a:ea typeface="宋体" panose="02010600030101010101" pitchFamily="2" charset="-122"/>
              </a:defRPr>
            </a:lvl1pPr>
            <a:lvl2pPr>
              <a:tabLst>
                <a:tab pos="217488" algn="l"/>
                <a:tab pos="434975" algn="l"/>
                <a:tab pos="687388" algn="l"/>
                <a:tab pos="904875" algn="l"/>
                <a:tab pos="1122363" algn="l"/>
                <a:tab pos="1374775" algn="l"/>
                <a:tab pos="1592263" algn="l"/>
                <a:tab pos="1809750" algn="l"/>
              </a:tabLst>
              <a:defRPr>
                <a:solidFill>
                  <a:schemeClr val="tx1"/>
                </a:solidFill>
                <a:latin typeface="Arial" panose="020B0604020202020204" pitchFamily="34" charset="0"/>
                <a:ea typeface="宋体" panose="02010600030101010101" pitchFamily="2" charset="-122"/>
              </a:defRPr>
            </a:lvl2pPr>
            <a:lvl3pPr>
              <a:tabLst>
                <a:tab pos="217488" algn="l"/>
                <a:tab pos="434975" algn="l"/>
                <a:tab pos="687388" algn="l"/>
                <a:tab pos="904875" algn="l"/>
                <a:tab pos="1122363" algn="l"/>
                <a:tab pos="1374775" algn="l"/>
                <a:tab pos="1592263" algn="l"/>
                <a:tab pos="1809750" algn="l"/>
              </a:tabLst>
              <a:defRPr>
                <a:solidFill>
                  <a:schemeClr val="tx1"/>
                </a:solidFill>
                <a:latin typeface="Arial" panose="020B0604020202020204" pitchFamily="34" charset="0"/>
                <a:ea typeface="宋体" panose="02010600030101010101" pitchFamily="2" charset="-122"/>
              </a:defRPr>
            </a:lvl3pPr>
            <a:lvl4pPr>
              <a:tabLst>
                <a:tab pos="217488" algn="l"/>
                <a:tab pos="434975" algn="l"/>
                <a:tab pos="687388" algn="l"/>
                <a:tab pos="904875" algn="l"/>
                <a:tab pos="1122363" algn="l"/>
                <a:tab pos="1374775" algn="l"/>
                <a:tab pos="1592263" algn="l"/>
                <a:tab pos="1809750" algn="l"/>
              </a:tabLst>
              <a:defRPr>
                <a:solidFill>
                  <a:schemeClr val="tx1"/>
                </a:solidFill>
                <a:latin typeface="Arial" panose="020B0604020202020204" pitchFamily="34" charset="0"/>
                <a:ea typeface="宋体" panose="02010600030101010101" pitchFamily="2" charset="-122"/>
              </a:defRPr>
            </a:lvl4pPr>
            <a:lvl5pPr>
              <a:tabLst>
                <a:tab pos="217488" algn="l"/>
                <a:tab pos="434975" algn="l"/>
                <a:tab pos="687388" algn="l"/>
                <a:tab pos="904875" algn="l"/>
                <a:tab pos="1122363" algn="l"/>
                <a:tab pos="1374775" algn="l"/>
                <a:tab pos="1592263" algn="l"/>
                <a:tab pos="180975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17488" algn="l"/>
                <a:tab pos="434975" algn="l"/>
                <a:tab pos="687388" algn="l"/>
                <a:tab pos="904875" algn="l"/>
                <a:tab pos="1122363" algn="l"/>
                <a:tab pos="1374775" algn="l"/>
                <a:tab pos="1592263" algn="l"/>
                <a:tab pos="180975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17488" algn="l"/>
                <a:tab pos="434975" algn="l"/>
                <a:tab pos="687388" algn="l"/>
                <a:tab pos="904875" algn="l"/>
                <a:tab pos="1122363" algn="l"/>
                <a:tab pos="1374775" algn="l"/>
                <a:tab pos="1592263" algn="l"/>
                <a:tab pos="180975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17488" algn="l"/>
                <a:tab pos="434975" algn="l"/>
                <a:tab pos="687388" algn="l"/>
                <a:tab pos="904875" algn="l"/>
                <a:tab pos="1122363" algn="l"/>
                <a:tab pos="1374775" algn="l"/>
                <a:tab pos="1592263" algn="l"/>
                <a:tab pos="180975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17488" algn="l"/>
                <a:tab pos="434975" algn="l"/>
                <a:tab pos="687388" algn="l"/>
                <a:tab pos="904875" algn="l"/>
                <a:tab pos="1122363" algn="l"/>
                <a:tab pos="1374775" algn="l"/>
                <a:tab pos="1592263" algn="l"/>
                <a:tab pos="1809750" algn="l"/>
              </a:tabLst>
              <a:defRPr>
                <a:solidFill>
                  <a:schemeClr val="tx1"/>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lang="en-US" altLang="zh-CN" sz="2000" smtClean="0">
                <a:solidFill>
                  <a:srgbClr val="000000"/>
                </a:solidFill>
              </a:rPr>
              <a:t>abstract class Shape {</a:t>
            </a:r>
          </a:p>
          <a:p>
            <a:pPr algn="l">
              <a:lnSpc>
                <a:spcPct val="100000"/>
              </a:lnSpc>
              <a:spcBef>
                <a:spcPct val="0"/>
              </a:spcBef>
              <a:buClrTx/>
              <a:buFontTx/>
              <a:buNone/>
            </a:pPr>
            <a:r>
              <a:rPr lang="en-US" altLang="zh-CN" sz="2000" smtClean="0">
                <a:solidFill>
                  <a:srgbClr val="000000"/>
                </a:solidFill>
              </a:rPr>
              <a:t>. . . . . . . . . . . </a:t>
            </a:r>
          </a:p>
          <a:p>
            <a:pPr algn="l">
              <a:lnSpc>
                <a:spcPct val="100000"/>
              </a:lnSpc>
              <a:spcBef>
                <a:spcPct val="0"/>
              </a:spcBef>
              <a:buClrTx/>
              <a:buFontTx/>
              <a:buNone/>
            </a:pPr>
            <a:r>
              <a:rPr lang="en-US" altLang="zh-CN" sz="2000" smtClean="0">
                <a:solidFill>
                  <a:srgbClr val="000000"/>
                </a:solidFill>
              </a:rPr>
              <a:t>protected double length;</a:t>
            </a:r>
          </a:p>
          <a:p>
            <a:pPr algn="l">
              <a:lnSpc>
                <a:spcPct val="100000"/>
              </a:lnSpc>
              <a:spcBef>
                <a:spcPct val="0"/>
              </a:spcBef>
              <a:buClrTx/>
              <a:buFontTx/>
              <a:buNone/>
            </a:pPr>
            <a:r>
              <a:rPr lang="en-US" altLang="zh-CN" sz="2000" smtClean="0">
                <a:solidFill>
                  <a:srgbClr val="000000"/>
                </a:solidFill>
              </a:rPr>
              <a:t>protected double width;</a:t>
            </a:r>
          </a:p>
          <a:p>
            <a:pPr algn="l">
              <a:lnSpc>
                <a:spcPct val="100000"/>
              </a:lnSpc>
              <a:spcBef>
                <a:spcPct val="0"/>
              </a:spcBef>
              <a:buClrTx/>
              <a:buFontTx/>
              <a:buNone/>
            </a:pPr>
            <a:r>
              <a:rPr lang="en-US" altLang="zh-CN" sz="2000" smtClean="0">
                <a:solidFill>
                  <a:srgbClr val="000000"/>
                </a:solidFill>
              </a:rPr>
              <a:t>. . . . . . . . . . .</a:t>
            </a:r>
          </a:p>
          <a:p>
            <a:pPr algn="l">
              <a:lnSpc>
                <a:spcPct val="100000"/>
              </a:lnSpc>
              <a:spcBef>
                <a:spcPct val="0"/>
              </a:spcBef>
              <a:buClrTx/>
              <a:buFontTx/>
              <a:buNone/>
            </a:pPr>
            <a:r>
              <a:rPr lang="en-US" altLang="zh-CN" sz="2000" smtClean="0">
                <a:solidFill>
                  <a:srgbClr val="000000"/>
                </a:solidFill>
              </a:rPr>
              <a:t>. . . . . . . . . . .</a:t>
            </a:r>
          </a:p>
          <a:p>
            <a:pPr algn="l">
              <a:lnSpc>
                <a:spcPct val="100000"/>
              </a:lnSpc>
              <a:spcBef>
                <a:spcPct val="0"/>
              </a:spcBef>
              <a:buClrTx/>
              <a:buFontTx/>
              <a:buNone/>
            </a:pPr>
            <a:r>
              <a:rPr lang="en-US" altLang="zh-CN" sz="2000" smtClean="0">
                <a:solidFill>
                  <a:srgbClr val="000000"/>
                </a:solidFill>
              </a:rPr>
              <a:t>abstract double area();</a:t>
            </a:r>
          </a:p>
          <a:p>
            <a:pPr algn="l">
              <a:lnSpc>
                <a:spcPct val="100000"/>
              </a:lnSpc>
              <a:spcBef>
                <a:spcPct val="0"/>
              </a:spcBef>
              <a:buClrTx/>
              <a:buFontTx/>
              <a:buNone/>
            </a:pPr>
            <a:r>
              <a:rPr lang="en-US" altLang="zh-CN" sz="2000" smtClean="0">
                <a:solidFill>
                  <a:srgbClr val="000000"/>
                </a:solidFill>
              </a:rPr>
              <a:t>}</a:t>
            </a:r>
          </a:p>
        </p:txBody>
      </p:sp>
      <p:sp>
        <p:nvSpPr>
          <p:cNvPr id="93190" name="Rectangle 6"/>
          <p:cNvSpPr>
            <a:spLocks noChangeArrowheads="1"/>
          </p:cNvSpPr>
          <p:nvPr/>
        </p:nvSpPr>
        <p:spPr bwMode="auto">
          <a:xfrm>
            <a:off x="3779838" y="1644650"/>
            <a:ext cx="5086350" cy="4773613"/>
          </a:xfrm>
          <a:prstGeom prst="rect">
            <a:avLst/>
          </a:prstGeom>
          <a:gradFill rotWithShape="1">
            <a:gsLst>
              <a:gs pos="0">
                <a:srgbClr val="FFFFCC"/>
              </a:gs>
              <a:gs pos="100000">
                <a:srgbClr val="FFFFFF"/>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17488" algn="l"/>
                <a:tab pos="434975" algn="l"/>
                <a:tab pos="687388" algn="l"/>
                <a:tab pos="904875" algn="l"/>
                <a:tab pos="1122363" algn="l"/>
                <a:tab pos="1374775" algn="l"/>
                <a:tab pos="1592263" algn="l"/>
                <a:tab pos="1809750" algn="l"/>
              </a:tabLst>
              <a:defRPr>
                <a:solidFill>
                  <a:schemeClr val="tx1"/>
                </a:solidFill>
                <a:latin typeface="Arial" panose="020B0604020202020204" pitchFamily="34" charset="0"/>
                <a:ea typeface="宋体" panose="02010600030101010101" pitchFamily="2" charset="-122"/>
              </a:defRPr>
            </a:lvl1pPr>
            <a:lvl2pPr>
              <a:tabLst>
                <a:tab pos="217488" algn="l"/>
                <a:tab pos="434975" algn="l"/>
                <a:tab pos="687388" algn="l"/>
                <a:tab pos="904875" algn="l"/>
                <a:tab pos="1122363" algn="l"/>
                <a:tab pos="1374775" algn="l"/>
                <a:tab pos="1592263" algn="l"/>
                <a:tab pos="1809750" algn="l"/>
              </a:tabLst>
              <a:defRPr>
                <a:solidFill>
                  <a:schemeClr val="tx1"/>
                </a:solidFill>
                <a:latin typeface="Arial" panose="020B0604020202020204" pitchFamily="34" charset="0"/>
                <a:ea typeface="宋体" panose="02010600030101010101" pitchFamily="2" charset="-122"/>
              </a:defRPr>
            </a:lvl2pPr>
            <a:lvl3pPr>
              <a:tabLst>
                <a:tab pos="217488" algn="l"/>
                <a:tab pos="434975" algn="l"/>
                <a:tab pos="687388" algn="l"/>
                <a:tab pos="904875" algn="l"/>
                <a:tab pos="1122363" algn="l"/>
                <a:tab pos="1374775" algn="l"/>
                <a:tab pos="1592263" algn="l"/>
                <a:tab pos="1809750" algn="l"/>
              </a:tabLst>
              <a:defRPr>
                <a:solidFill>
                  <a:schemeClr val="tx1"/>
                </a:solidFill>
                <a:latin typeface="Arial" panose="020B0604020202020204" pitchFamily="34" charset="0"/>
                <a:ea typeface="宋体" panose="02010600030101010101" pitchFamily="2" charset="-122"/>
              </a:defRPr>
            </a:lvl3pPr>
            <a:lvl4pPr>
              <a:tabLst>
                <a:tab pos="217488" algn="l"/>
                <a:tab pos="434975" algn="l"/>
                <a:tab pos="687388" algn="l"/>
                <a:tab pos="904875" algn="l"/>
                <a:tab pos="1122363" algn="l"/>
                <a:tab pos="1374775" algn="l"/>
                <a:tab pos="1592263" algn="l"/>
                <a:tab pos="1809750" algn="l"/>
              </a:tabLst>
              <a:defRPr>
                <a:solidFill>
                  <a:schemeClr val="tx1"/>
                </a:solidFill>
                <a:latin typeface="Arial" panose="020B0604020202020204" pitchFamily="34" charset="0"/>
                <a:ea typeface="宋体" panose="02010600030101010101" pitchFamily="2" charset="-122"/>
              </a:defRPr>
            </a:lvl4pPr>
            <a:lvl5pPr>
              <a:tabLst>
                <a:tab pos="217488" algn="l"/>
                <a:tab pos="434975" algn="l"/>
                <a:tab pos="687388" algn="l"/>
                <a:tab pos="904875" algn="l"/>
                <a:tab pos="1122363" algn="l"/>
                <a:tab pos="1374775" algn="l"/>
                <a:tab pos="1592263" algn="l"/>
                <a:tab pos="180975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17488" algn="l"/>
                <a:tab pos="434975" algn="l"/>
                <a:tab pos="687388" algn="l"/>
                <a:tab pos="904875" algn="l"/>
                <a:tab pos="1122363" algn="l"/>
                <a:tab pos="1374775" algn="l"/>
                <a:tab pos="1592263" algn="l"/>
                <a:tab pos="180975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17488" algn="l"/>
                <a:tab pos="434975" algn="l"/>
                <a:tab pos="687388" algn="l"/>
                <a:tab pos="904875" algn="l"/>
                <a:tab pos="1122363" algn="l"/>
                <a:tab pos="1374775" algn="l"/>
                <a:tab pos="1592263" algn="l"/>
                <a:tab pos="180975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17488" algn="l"/>
                <a:tab pos="434975" algn="l"/>
                <a:tab pos="687388" algn="l"/>
                <a:tab pos="904875" algn="l"/>
                <a:tab pos="1122363" algn="l"/>
                <a:tab pos="1374775" algn="l"/>
                <a:tab pos="1592263" algn="l"/>
                <a:tab pos="180975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17488" algn="l"/>
                <a:tab pos="434975" algn="l"/>
                <a:tab pos="687388" algn="l"/>
                <a:tab pos="904875" algn="l"/>
                <a:tab pos="1122363" algn="l"/>
                <a:tab pos="1374775" algn="l"/>
                <a:tab pos="1592263" algn="l"/>
                <a:tab pos="1809750" algn="l"/>
              </a:tabLst>
              <a:defRPr>
                <a:solidFill>
                  <a:schemeClr val="tx1"/>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lang="en-US" altLang="zh-CN" sz="1800" smtClean="0">
                <a:solidFill>
                  <a:srgbClr val="000000"/>
                </a:solidFill>
                <a:ea typeface="黑体" panose="02010609060101010101" pitchFamily="49" charset="-122"/>
              </a:rPr>
              <a:t>class Square extends Shape {</a:t>
            </a:r>
          </a:p>
          <a:p>
            <a:pPr algn="l">
              <a:lnSpc>
                <a:spcPct val="100000"/>
              </a:lnSpc>
              <a:spcBef>
                <a:spcPct val="0"/>
              </a:spcBef>
              <a:buClrTx/>
              <a:buFontTx/>
              <a:buNone/>
            </a:pPr>
            <a:r>
              <a:rPr lang="en-US" altLang="zh-CN" sz="1800" smtClean="0">
                <a:solidFill>
                  <a:srgbClr val="000000"/>
                </a:solidFill>
                <a:ea typeface="黑体" panose="02010609060101010101" pitchFamily="49" charset="-122"/>
              </a:rPr>
              <a:t>    /** </a:t>
            </a:r>
            <a:r>
              <a:rPr lang="zh-CN" altLang="en-US" sz="1800" smtClean="0">
                <a:solidFill>
                  <a:srgbClr val="000000"/>
                </a:solidFill>
                <a:ea typeface="黑体" panose="02010609060101010101" pitchFamily="49" charset="-122"/>
              </a:rPr>
              <a:t>构造方法</a:t>
            </a:r>
            <a:r>
              <a:rPr lang="en-US" altLang="zh-CN" sz="1800" smtClean="0">
                <a:solidFill>
                  <a:srgbClr val="000000"/>
                </a:solidFill>
                <a:ea typeface="黑体" panose="02010609060101010101" pitchFamily="49" charset="-122"/>
              </a:rPr>
              <a:t>.</a:t>
            </a:r>
          </a:p>
          <a:p>
            <a:pPr algn="l">
              <a:lnSpc>
                <a:spcPct val="100000"/>
              </a:lnSpc>
              <a:spcBef>
                <a:spcPct val="0"/>
              </a:spcBef>
              <a:buClrTx/>
              <a:buFontTx/>
              <a:buNone/>
            </a:pPr>
            <a:r>
              <a:rPr lang="en-US" altLang="zh-CN" sz="1800" smtClean="0">
                <a:solidFill>
                  <a:srgbClr val="000000"/>
                </a:solidFill>
                <a:ea typeface="黑体" panose="02010609060101010101" pitchFamily="49" charset="-122"/>
              </a:rPr>
              <a:t>     *@param num </a:t>
            </a:r>
            <a:r>
              <a:rPr lang="zh-CN" altLang="en-US" sz="1800" smtClean="0">
                <a:solidFill>
                  <a:srgbClr val="000000"/>
                </a:solidFill>
                <a:ea typeface="黑体" panose="02010609060101010101" pitchFamily="49" charset="-122"/>
              </a:rPr>
              <a:t>传递至构造方法的参数</a:t>
            </a:r>
          </a:p>
          <a:p>
            <a:pPr algn="l">
              <a:lnSpc>
                <a:spcPct val="100000"/>
              </a:lnSpc>
              <a:spcBef>
                <a:spcPct val="0"/>
              </a:spcBef>
              <a:buClrTx/>
              <a:buFontTx/>
              <a:buNone/>
            </a:pPr>
            <a:r>
              <a:rPr lang="zh-CN" altLang="en-US" sz="1800" smtClean="0">
                <a:solidFill>
                  <a:srgbClr val="000000"/>
                </a:solidFill>
                <a:ea typeface="黑体" panose="02010609060101010101" pitchFamily="49" charset="-122"/>
              </a:rPr>
              <a:t>     *</a:t>
            </a:r>
            <a:r>
              <a:rPr lang="en-US" altLang="zh-CN" sz="1800" smtClean="0">
                <a:solidFill>
                  <a:srgbClr val="000000"/>
                </a:solidFill>
                <a:ea typeface="黑体" panose="02010609060101010101" pitchFamily="49" charset="-122"/>
              </a:rPr>
              <a:t>@param num1 </a:t>
            </a:r>
            <a:r>
              <a:rPr lang="zh-CN" altLang="en-US" sz="1800" smtClean="0">
                <a:solidFill>
                  <a:srgbClr val="000000"/>
                </a:solidFill>
                <a:ea typeface="黑体" panose="02010609060101010101" pitchFamily="49" charset="-122"/>
              </a:rPr>
              <a:t>传递至构造方法的参数</a:t>
            </a:r>
          </a:p>
          <a:p>
            <a:pPr algn="l">
              <a:lnSpc>
                <a:spcPct val="100000"/>
              </a:lnSpc>
              <a:spcBef>
                <a:spcPct val="0"/>
              </a:spcBef>
              <a:buClrTx/>
              <a:buFontTx/>
              <a:buNone/>
            </a:pPr>
            <a:r>
              <a:rPr lang="zh-CN" altLang="en-US" sz="1800" smtClean="0">
                <a:solidFill>
                  <a:srgbClr val="000000"/>
                </a:solidFill>
                <a:ea typeface="黑体" panose="02010609060101010101" pitchFamily="49" charset="-122"/>
              </a:rPr>
              <a:t>    *</a:t>
            </a:r>
            <a:r>
              <a:rPr lang="en-US" altLang="zh-CN" sz="1800" smtClean="0">
                <a:solidFill>
                  <a:srgbClr val="000000"/>
                </a:solidFill>
                <a:ea typeface="黑体" panose="02010609060101010101" pitchFamily="49" charset="-122"/>
              </a:rPr>
              <a:t>/</a:t>
            </a:r>
          </a:p>
          <a:p>
            <a:pPr algn="l">
              <a:lnSpc>
                <a:spcPct val="100000"/>
              </a:lnSpc>
              <a:spcBef>
                <a:spcPct val="0"/>
              </a:spcBef>
              <a:buClrTx/>
              <a:buFontTx/>
              <a:buNone/>
            </a:pPr>
            <a:r>
              <a:rPr lang="en-US" altLang="zh-CN" sz="1800" smtClean="0">
                <a:solidFill>
                  <a:srgbClr val="000000"/>
                </a:solidFill>
                <a:ea typeface="黑体" panose="02010609060101010101" pitchFamily="49" charset="-122"/>
              </a:rPr>
              <a:t>    Square(final double num, final double num1) {</a:t>
            </a:r>
          </a:p>
          <a:p>
            <a:pPr algn="l">
              <a:lnSpc>
                <a:spcPct val="100000"/>
              </a:lnSpc>
              <a:spcBef>
                <a:spcPct val="0"/>
              </a:spcBef>
              <a:buClrTx/>
              <a:buFontTx/>
              <a:buNone/>
            </a:pPr>
            <a:r>
              <a:rPr lang="en-US" altLang="zh-CN" sz="1800" smtClean="0">
                <a:solidFill>
                  <a:srgbClr val="000000"/>
                </a:solidFill>
                <a:ea typeface="黑体" panose="02010609060101010101" pitchFamily="49" charset="-122"/>
              </a:rPr>
              <a:t>        super(num, num1);</a:t>
            </a:r>
          </a:p>
          <a:p>
            <a:pPr algn="l">
              <a:lnSpc>
                <a:spcPct val="100000"/>
              </a:lnSpc>
              <a:spcBef>
                <a:spcPct val="0"/>
              </a:spcBef>
              <a:buClrTx/>
              <a:buFontTx/>
              <a:buNone/>
            </a:pPr>
            <a:r>
              <a:rPr lang="en-US" altLang="zh-CN" sz="1800" smtClean="0">
                <a:solidFill>
                  <a:srgbClr val="000000"/>
                </a:solidFill>
                <a:ea typeface="黑体" panose="02010609060101010101" pitchFamily="49" charset="-122"/>
              </a:rPr>
              <a:t>    }</a:t>
            </a:r>
          </a:p>
          <a:p>
            <a:pPr algn="l">
              <a:lnSpc>
                <a:spcPct val="100000"/>
              </a:lnSpc>
              <a:spcBef>
                <a:spcPct val="0"/>
              </a:spcBef>
              <a:buClrTx/>
              <a:buFontTx/>
              <a:buNone/>
            </a:pPr>
            <a:r>
              <a:rPr lang="en-US" altLang="zh-CN" sz="1800" smtClean="0">
                <a:solidFill>
                  <a:srgbClr val="000000"/>
                </a:solidFill>
                <a:ea typeface="黑体" panose="02010609060101010101" pitchFamily="49" charset="-122"/>
              </a:rPr>
              <a:t>    /**</a:t>
            </a:r>
          </a:p>
          <a:p>
            <a:pPr algn="l">
              <a:lnSpc>
                <a:spcPct val="100000"/>
              </a:lnSpc>
              <a:spcBef>
                <a:spcPct val="0"/>
              </a:spcBef>
              <a:buClrTx/>
              <a:buFontTx/>
              <a:buNone/>
            </a:pPr>
            <a:r>
              <a:rPr lang="en-US" altLang="zh-CN" sz="1800" smtClean="0">
                <a:solidFill>
                  <a:srgbClr val="000000"/>
                </a:solidFill>
                <a:ea typeface="黑体" panose="02010609060101010101" pitchFamily="49" charset="-122"/>
              </a:rPr>
              <a:t>     * </a:t>
            </a:r>
            <a:r>
              <a:rPr lang="zh-CN" altLang="en-US" sz="1800" smtClean="0">
                <a:solidFill>
                  <a:srgbClr val="000000"/>
                </a:solidFill>
                <a:ea typeface="黑体" panose="02010609060101010101" pitchFamily="49" charset="-122"/>
              </a:rPr>
              <a:t>计算正方形的面积</a:t>
            </a:r>
            <a:r>
              <a:rPr lang="en-US" altLang="zh-CN" sz="1800" smtClean="0">
                <a:solidFill>
                  <a:srgbClr val="000000"/>
                </a:solidFill>
                <a:ea typeface="黑体" panose="02010609060101010101" pitchFamily="49" charset="-122"/>
              </a:rPr>
              <a:t>.</a:t>
            </a:r>
          </a:p>
          <a:p>
            <a:pPr algn="l">
              <a:lnSpc>
                <a:spcPct val="100000"/>
              </a:lnSpc>
              <a:spcBef>
                <a:spcPct val="0"/>
              </a:spcBef>
              <a:buClrTx/>
              <a:buFontTx/>
              <a:buNone/>
            </a:pPr>
            <a:r>
              <a:rPr lang="en-US" altLang="zh-CN" sz="1800" smtClean="0">
                <a:solidFill>
                  <a:srgbClr val="000000"/>
                </a:solidFill>
                <a:ea typeface="黑体" panose="02010609060101010101" pitchFamily="49" charset="-122"/>
              </a:rPr>
              <a:t>     * @return double</a:t>
            </a:r>
          </a:p>
          <a:p>
            <a:pPr algn="l">
              <a:lnSpc>
                <a:spcPct val="100000"/>
              </a:lnSpc>
              <a:spcBef>
                <a:spcPct val="0"/>
              </a:spcBef>
              <a:buClrTx/>
              <a:buFontTx/>
              <a:buNone/>
            </a:pPr>
            <a:r>
              <a:rPr lang="en-US" altLang="zh-CN" sz="1800" smtClean="0">
                <a:solidFill>
                  <a:srgbClr val="000000"/>
                </a:solidFill>
                <a:ea typeface="黑体" panose="02010609060101010101" pitchFamily="49" charset="-122"/>
              </a:rPr>
              <a:t>     */</a:t>
            </a:r>
          </a:p>
          <a:p>
            <a:pPr algn="l">
              <a:lnSpc>
                <a:spcPct val="100000"/>
              </a:lnSpc>
              <a:spcBef>
                <a:spcPct val="0"/>
              </a:spcBef>
              <a:buClrTx/>
              <a:buFontTx/>
              <a:buNone/>
            </a:pPr>
            <a:r>
              <a:rPr lang="en-US" altLang="zh-CN" sz="1800" smtClean="0">
                <a:solidFill>
                  <a:srgbClr val="000000"/>
                </a:solidFill>
                <a:ea typeface="黑体" panose="02010609060101010101" pitchFamily="49" charset="-122"/>
              </a:rPr>
              <a:t>    double area() {</a:t>
            </a:r>
          </a:p>
          <a:p>
            <a:pPr algn="l">
              <a:lnSpc>
                <a:spcPct val="100000"/>
              </a:lnSpc>
              <a:spcBef>
                <a:spcPct val="0"/>
              </a:spcBef>
              <a:buClrTx/>
              <a:buFontTx/>
              <a:buNone/>
            </a:pPr>
            <a:r>
              <a:rPr lang="en-US" altLang="zh-CN" sz="1800" smtClean="0">
                <a:solidFill>
                  <a:srgbClr val="000000"/>
                </a:solidFill>
                <a:ea typeface="黑体" panose="02010609060101010101" pitchFamily="49" charset="-122"/>
              </a:rPr>
              <a:t>        System.out.println(“</a:t>
            </a:r>
            <a:r>
              <a:rPr lang="zh-CN" altLang="en-US" sz="1800" smtClean="0">
                <a:solidFill>
                  <a:srgbClr val="000000"/>
                </a:solidFill>
                <a:ea typeface="黑体" panose="02010609060101010101" pitchFamily="49" charset="-122"/>
              </a:rPr>
              <a:t>正方形的面积为：</a:t>
            </a:r>
            <a:r>
              <a:rPr lang="en-US" altLang="zh-CN" sz="1800" smtClean="0">
                <a:solidFill>
                  <a:srgbClr val="000000"/>
                </a:solidFill>
                <a:ea typeface="黑体" panose="02010609060101010101" pitchFamily="49" charset="-122"/>
              </a:rPr>
              <a:t>");</a:t>
            </a:r>
          </a:p>
          <a:p>
            <a:pPr algn="l">
              <a:lnSpc>
                <a:spcPct val="100000"/>
              </a:lnSpc>
              <a:spcBef>
                <a:spcPct val="0"/>
              </a:spcBef>
              <a:buClrTx/>
              <a:buFontTx/>
              <a:buNone/>
            </a:pPr>
            <a:r>
              <a:rPr lang="en-US" altLang="zh-CN" sz="1800" smtClean="0">
                <a:solidFill>
                  <a:srgbClr val="000000"/>
                </a:solidFill>
                <a:ea typeface="黑体" panose="02010609060101010101" pitchFamily="49" charset="-122"/>
              </a:rPr>
              <a:t>        return length * width;</a:t>
            </a:r>
          </a:p>
          <a:p>
            <a:pPr algn="l">
              <a:lnSpc>
                <a:spcPct val="100000"/>
              </a:lnSpc>
              <a:spcBef>
                <a:spcPct val="0"/>
              </a:spcBef>
              <a:buClrTx/>
              <a:buFontTx/>
              <a:buNone/>
            </a:pPr>
            <a:r>
              <a:rPr lang="en-US" altLang="zh-CN" sz="1800" smtClean="0">
                <a:solidFill>
                  <a:srgbClr val="000000"/>
                </a:solidFill>
                <a:ea typeface="黑体" panose="02010609060101010101" pitchFamily="49" charset="-122"/>
              </a:rPr>
              <a:t>    }</a:t>
            </a:r>
          </a:p>
          <a:p>
            <a:pPr algn="l">
              <a:lnSpc>
                <a:spcPct val="100000"/>
              </a:lnSpc>
              <a:spcBef>
                <a:spcPct val="0"/>
              </a:spcBef>
              <a:buClrTx/>
              <a:buFontTx/>
              <a:buNone/>
            </a:pPr>
            <a:r>
              <a:rPr lang="en-US" altLang="zh-CN" sz="1800" smtClean="0">
                <a:solidFill>
                  <a:srgbClr val="000000"/>
                </a:solidFill>
                <a:ea typeface="黑体" panose="02010609060101010101" pitchFamily="49" charset="-122"/>
              </a:rPr>
              <a:t>}</a:t>
            </a:r>
          </a:p>
        </p:txBody>
      </p:sp>
      <p:sp>
        <p:nvSpPr>
          <p:cNvPr id="93191" name="AutoShape 7"/>
          <p:cNvSpPr>
            <a:spLocks noChangeArrowheads="1"/>
          </p:cNvSpPr>
          <p:nvPr/>
        </p:nvSpPr>
        <p:spPr bwMode="auto">
          <a:xfrm>
            <a:off x="684213" y="3978275"/>
            <a:ext cx="2735262" cy="287338"/>
          </a:xfrm>
          <a:prstGeom prst="roundRect">
            <a:avLst>
              <a:gd name="adj" fmla="val 16667"/>
            </a:avLst>
          </a:prstGeom>
          <a:noFill/>
          <a:ln w="222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cxnSp>
        <p:nvCxnSpPr>
          <p:cNvPr id="93193" name="AutoShape 9"/>
          <p:cNvCxnSpPr>
            <a:cxnSpLocks noChangeShapeType="1"/>
            <a:stCxn id="93189" idx="2"/>
            <a:endCxn id="93190" idx="1"/>
          </p:cNvCxnSpPr>
          <p:nvPr/>
        </p:nvCxnSpPr>
        <p:spPr bwMode="auto">
          <a:xfrm rot="5400000" flipH="1" flipV="1">
            <a:off x="2663825" y="3511550"/>
            <a:ext cx="595313" cy="1636713"/>
          </a:xfrm>
          <a:prstGeom prst="bentConnector4">
            <a:avLst>
              <a:gd name="adj1" fmla="val -38398"/>
              <a:gd name="adj2" fmla="val 94569"/>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194" name="AutoShape 10"/>
          <p:cNvSpPr>
            <a:spLocks noChangeArrowheads="1"/>
          </p:cNvSpPr>
          <p:nvPr/>
        </p:nvSpPr>
        <p:spPr bwMode="auto">
          <a:xfrm>
            <a:off x="4067175" y="4991100"/>
            <a:ext cx="4752975" cy="863600"/>
          </a:xfrm>
          <a:prstGeom prst="roundRect">
            <a:avLst>
              <a:gd name="adj" fmla="val 16667"/>
            </a:avLst>
          </a:prstGeom>
          <a:noFill/>
          <a:ln w="222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92557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3188"/>
                                        </p:tgtEl>
                                        <p:attrNameLst>
                                          <p:attrName>style.visibility</p:attrName>
                                        </p:attrNameLst>
                                      </p:cBhvr>
                                      <p:to>
                                        <p:strVal val="visible"/>
                                      </p:to>
                                    </p:set>
                                    <p:anim calcmode="lin" valueType="num">
                                      <p:cBhvr additive="base">
                                        <p:cTn id="7" dur="1000" fill="hold"/>
                                        <p:tgtEl>
                                          <p:spTgt spid="93188"/>
                                        </p:tgtEl>
                                        <p:attrNameLst>
                                          <p:attrName>ppt_x</p:attrName>
                                        </p:attrNameLst>
                                      </p:cBhvr>
                                      <p:tavLst>
                                        <p:tav tm="0">
                                          <p:val>
                                            <p:strVal val="0-#ppt_w/2"/>
                                          </p:val>
                                        </p:tav>
                                        <p:tav tm="100000">
                                          <p:val>
                                            <p:strVal val="#ppt_x"/>
                                          </p:val>
                                        </p:tav>
                                      </p:tavLst>
                                    </p:anim>
                                    <p:anim calcmode="lin" valueType="num">
                                      <p:cBhvr additive="base">
                                        <p:cTn id="8" dur="1000" fill="hold"/>
                                        <p:tgtEl>
                                          <p:spTgt spid="9318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93187">
                                            <p:bg/>
                                          </p:spTgt>
                                        </p:tgtEl>
                                        <p:attrNameLst>
                                          <p:attrName>style.visibility</p:attrName>
                                        </p:attrNameLst>
                                      </p:cBhvr>
                                      <p:to>
                                        <p:strVal val="visible"/>
                                      </p:to>
                                    </p:set>
                                    <p:anim calcmode="lin" valueType="num">
                                      <p:cBhvr>
                                        <p:cTn id="12" dur="500" fill="hold"/>
                                        <p:tgtEl>
                                          <p:spTgt spid="93187">
                                            <p:bg/>
                                          </p:spTgt>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93187">
                                            <p:bg/>
                                          </p:spTgt>
                                        </p:tgtEl>
                                        <p:attrNameLst>
                                          <p:attrName>ppt_y</p:attrName>
                                        </p:attrNameLst>
                                      </p:cBhvr>
                                      <p:tavLst>
                                        <p:tav tm="0">
                                          <p:val>
                                            <p:strVal val="#ppt_y"/>
                                          </p:val>
                                        </p:tav>
                                        <p:tav tm="100000">
                                          <p:val>
                                            <p:strVal val="#ppt_y"/>
                                          </p:val>
                                        </p:tav>
                                      </p:tavLst>
                                    </p:anim>
                                    <p:anim calcmode="lin" valueType="num">
                                      <p:cBhvr>
                                        <p:cTn id="14" dur="500" fill="hold"/>
                                        <p:tgtEl>
                                          <p:spTgt spid="93187">
                                            <p:bg/>
                                          </p:spTgt>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93187">
                                            <p:bg/>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93187">
                                            <p:bg/>
                                          </p:spTgt>
                                        </p:tgtEl>
                                      </p:cBhvr>
                                    </p:animEffect>
                                  </p:childTnLst>
                                </p:cTn>
                              </p:par>
                            </p:childTnLst>
                          </p:cTn>
                        </p:par>
                        <p:par>
                          <p:cTn id="17" fill="hold" nodeType="afterGroup">
                            <p:stCondLst>
                              <p:cond delay="15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93187">
                                            <p:txEl>
                                              <p:pRg st="0" end="0"/>
                                            </p:txEl>
                                          </p:spTgt>
                                        </p:tgtEl>
                                        <p:attrNameLst>
                                          <p:attrName>style.visibility</p:attrName>
                                        </p:attrNameLst>
                                      </p:cBhvr>
                                      <p:to>
                                        <p:strVal val="visible"/>
                                      </p:to>
                                    </p:set>
                                    <p:anim calcmode="lin" valueType="num">
                                      <p:cBhvr>
                                        <p:cTn id="20" dur="500" fill="hold"/>
                                        <p:tgtEl>
                                          <p:spTgt spid="93187">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93187">
                                            <p:txEl>
                                              <p:pRg st="0" end="0"/>
                                            </p:txEl>
                                          </p:spTgt>
                                        </p:tgtEl>
                                        <p:attrNameLst>
                                          <p:attrName>ppt_y</p:attrName>
                                        </p:attrNameLst>
                                      </p:cBhvr>
                                      <p:tavLst>
                                        <p:tav tm="0">
                                          <p:val>
                                            <p:strVal val="#ppt_y"/>
                                          </p:val>
                                        </p:tav>
                                        <p:tav tm="100000">
                                          <p:val>
                                            <p:strVal val="#ppt_y"/>
                                          </p:val>
                                        </p:tav>
                                      </p:tavLst>
                                    </p:anim>
                                    <p:anim calcmode="lin" valueType="num">
                                      <p:cBhvr>
                                        <p:cTn id="22" dur="500" fill="hold"/>
                                        <p:tgtEl>
                                          <p:spTgt spid="93187">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93187">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93187">
                                            <p:txEl>
                                              <p:pRg st="0" end="0"/>
                                            </p:txEl>
                                          </p:spTgt>
                                        </p:tgtEl>
                                      </p:cBhvr>
                                    </p:animEffect>
                                  </p:childTnLst>
                                </p:cTn>
                              </p:par>
                            </p:childTnLst>
                          </p:cTn>
                        </p:par>
                        <p:par>
                          <p:cTn id="25" fill="hold" nodeType="afterGroup">
                            <p:stCondLst>
                              <p:cond delay="2250"/>
                            </p:stCondLst>
                            <p:childTnLst>
                              <p:par>
                                <p:cTn id="26" presetID="10" presetClass="entr" presetSubtype="0" fill="hold" grpId="0" nodeType="afterEffect">
                                  <p:stCondLst>
                                    <p:cond delay="0"/>
                                  </p:stCondLst>
                                  <p:childTnLst>
                                    <p:set>
                                      <p:cBhvr>
                                        <p:cTn id="27" dur="1" fill="hold">
                                          <p:stCondLst>
                                            <p:cond delay="0"/>
                                          </p:stCondLst>
                                        </p:cTn>
                                        <p:tgtEl>
                                          <p:spTgt spid="93189"/>
                                        </p:tgtEl>
                                        <p:attrNameLst>
                                          <p:attrName>style.visibility</p:attrName>
                                        </p:attrNameLst>
                                      </p:cBhvr>
                                      <p:to>
                                        <p:strVal val="visible"/>
                                      </p:to>
                                    </p:set>
                                    <p:animEffect transition="in" filter="fade">
                                      <p:cBhvr>
                                        <p:cTn id="28" dur="1000"/>
                                        <p:tgtEl>
                                          <p:spTgt spid="93189"/>
                                        </p:tgtEl>
                                      </p:cBhvr>
                                    </p:animEffect>
                                  </p:childTnLst>
                                </p:cTn>
                              </p:par>
                            </p:childTnLst>
                          </p:cTn>
                        </p:par>
                        <p:par>
                          <p:cTn id="29" fill="hold" nodeType="afterGroup">
                            <p:stCondLst>
                              <p:cond delay="3250"/>
                            </p:stCondLst>
                            <p:childTnLst>
                              <p:par>
                                <p:cTn id="30" presetID="22" presetClass="entr" presetSubtype="1" fill="hold" grpId="0" nodeType="afterEffect">
                                  <p:stCondLst>
                                    <p:cond delay="0"/>
                                  </p:stCondLst>
                                  <p:childTnLst>
                                    <p:set>
                                      <p:cBhvr>
                                        <p:cTn id="31" dur="1" fill="hold">
                                          <p:stCondLst>
                                            <p:cond delay="0"/>
                                          </p:stCondLst>
                                        </p:cTn>
                                        <p:tgtEl>
                                          <p:spTgt spid="93191"/>
                                        </p:tgtEl>
                                        <p:attrNameLst>
                                          <p:attrName>style.visibility</p:attrName>
                                        </p:attrNameLst>
                                      </p:cBhvr>
                                      <p:to>
                                        <p:strVal val="visible"/>
                                      </p:to>
                                    </p:set>
                                    <p:animEffect transition="in" filter="wipe(up)">
                                      <p:cBhvr>
                                        <p:cTn id="32" dur="1000"/>
                                        <p:tgtEl>
                                          <p:spTgt spid="93191"/>
                                        </p:tgtEl>
                                      </p:cBhvr>
                                    </p:animEffect>
                                  </p:childTnLst>
                                </p:cTn>
                              </p:par>
                            </p:childTnLst>
                          </p:cTn>
                        </p:par>
                        <p:par>
                          <p:cTn id="33" fill="hold" nodeType="afterGroup">
                            <p:stCondLst>
                              <p:cond delay="4250"/>
                            </p:stCondLst>
                            <p:childTnLst>
                              <p:par>
                                <p:cTn id="34" presetID="35" presetClass="emph" presetSubtype="0" repeatCount="2000" fill="hold" grpId="1" nodeType="afterEffect">
                                  <p:stCondLst>
                                    <p:cond delay="0"/>
                                  </p:stCondLst>
                                  <p:childTnLst>
                                    <p:anim calcmode="discrete" valueType="str">
                                      <p:cBhvr>
                                        <p:cTn id="35" dur="1000" fill="hold"/>
                                        <p:tgtEl>
                                          <p:spTgt spid="93191"/>
                                        </p:tgtEl>
                                        <p:attrNameLst>
                                          <p:attrName>style.visibility</p:attrName>
                                        </p:attrNameLst>
                                      </p:cBhvr>
                                      <p:tavLst>
                                        <p:tav tm="0">
                                          <p:val>
                                            <p:strVal val="hidden"/>
                                          </p:val>
                                        </p:tav>
                                        <p:tav tm="50000">
                                          <p:val>
                                            <p:strVal val="visible"/>
                                          </p:val>
                                        </p:tav>
                                      </p:tavLst>
                                    </p:anim>
                                  </p:childTnLst>
                                </p:cTn>
                              </p:par>
                            </p:childTnLst>
                          </p:cTn>
                        </p:par>
                        <p:par>
                          <p:cTn id="36" fill="hold" nodeType="afterGroup">
                            <p:stCondLst>
                              <p:cond delay="6250"/>
                            </p:stCondLst>
                            <p:childTnLst>
                              <p:par>
                                <p:cTn id="37" presetID="22" presetClass="entr" presetSubtype="8" fill="hold" nodeType="afterEffect">
                                  <p:stCondLst>
                                    <p:cond delay="0"/>
                                  </p:stCondLst>
                                  <p:childTnLst>
                                    <p:set>
                                      <p:cBhvr>
                                        <p:cTn id="38" dur="1" fill="hold">
                                          <p:stCondLst>
                                            <p:cond delay="0"/>
                                          </p:stCondLst>
                                        </p:cTn>
                                        <p:tgtEl>
                                          <p:spTgt spid="93193"/>
                                        </p:tgtEl>
                                        <p:attrNameLst>
                                          <p:attrName>style.visibility</p:attrName>
                                        </p:attrNameLst>
                                      </p:cBhvr>
                                      <p:to>
                                        <p:strVal val="visible"/>
                                      </p:to>
                                    </p:set>
                                    <p:animEffect transition="in" filter="wipe(left)">
                                      <p:cBhvr>
                                        <p:cTn id="39" dur="1000"/>
                                        <p:tgtEl>
                                          <p:spTgt spid="9319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3190"/>
                                        </p:tgtEl>
                                        <p:attrNameLst>
                                          <p:attrName>style.visibility</p:attrName>
                                        </p:attrNameLst>
                                      </p:cBhvr>
                                      <p:to>
                                        <p:strVal val="visible"/>
                                      </p:to>
                                    </p:set>
                                    <p:animEffect transition="in" filter="fade">
                                      <p:cBhvr>
                                        <p:cTn id="44" dur="1000"/>
                                        <p:tgtEl>
                                          <p:spTgt spid="93190"/>
                                        </p:tgtEl>
                                      </p:cBhvr>
                                    </p:animEffect>
                                  </p:childTnLst>
                                </p:cTn>
                              </p:par>
                            </p:childTnLst>
                          </p:cTn>
                        </p:par>
                        <p:par>
                          <p:cTn id="45" fill="hold" nodeType="afterGroup">
                            <p:stCondLst>
                              <p:cond delay="1000"/>
                            </p:stCondLst>
                            <p:childTnLst>
                              <p:par>
                                <p:cTn id="46" presetID="22" presetClass="entr" presetSubtype="8" fill="hold" grpId="0" nodeType="afterEffect">
                                  <p:stCondLst>
                                    <p:cond delay="0"/>
                                  </p:stCondLst>
                                  <p:childTnLst>
                                    <p:set>
                                      <p:cBhvr>
                                        <p:cTn id="47" dur="1" fill="hold">
                                          <p:stCondLst>
                                            <p:cond delay="0"/>
                                          </p:stCondLst>
                                        </p:cTn>
                                        <p:tgtEl>
                                          <p:spTgt spid="93194"/>
                                        </p:tgtEl>
                                        <p:attrNameLst>
                                          <p:attrName>style.visibility</p:attrName>
                                        </p:attrNameLst>
                                      </p:cBhvr>
                                      <p:to>
                                        <p:strVal val="visible"/>
                                      </p:to>
                                    </p:set>
                                    <p:animEffect transition="in" filter="wipe(left)">
                                      <p:cBhvr>
                                        <p:cTn id="48" dur="1000"/>
                                        <p:tgtEl>
                                          <p:spTgt spid="93194"/>
                                        </p:tgtEl>
                                      </p:cBhvr>
                                    </p:animEffect>
                                  </p:childTnLst>
                                </p:cTn>
                              </p:par>
                            </p:childTnLst>
                          </p:cTn>
                        </p:par>
                        <p:par>
                          <p:cTn id="49" fill="hold" nodeType="afterGroup">
                            <p:stCondLst>
                              <p:cond delay="2000"/>
                            </p:stCondLst>
                            <p:childTnLst>
                              <p:par>
                                <p:cTn id="50" presetID="35" presetClass="emph" presetSubtype="0" repeatCount="2000" fill="hold" grpId="1" nodeType="afterEffect">
                                  <p:stCondLst>
                                    <p:cond delay="0"/>
                                  </p:stCondLst>
                                  <p:childTnLst>
                                    <p:anim calcmode="discrete" valueType="str">
                                      <p:cBhvr>
                                        <p:cTn id="51" dur="1000" fill="hold"/>
                                        <p:tgtEl>
                                          <p:spTgt spid="93194"/>
                                        </p:tgtEl>
                                        <p:attrNameLst>
                                          <p:attrName>style.visibility</p:attrName>
                                        </p:attrNameLst>
                                      </p:cBhvr>
                                      <p:tavLst>
                                        <p:tav tm="0">
                                          <p:val>
                                            <p:strVal val="hidden"/>
                                          </p:val>
                                        </p:tav>
                                        <p:tav tm="50000">
                                          <p:val>
                                            <p:strVal val="visible"/>
                                          </p:val>
                                        </p:tav>
                                      </p:tavLst>
                                    </p:anim>
                                  </p:childTnLst>
                                </p:cTn>
                              </p:par>
                            </p:childTnLst>
                          </p:cTn>
                        </p:par>
                        <p:par>
                          <p:cTn id="52" fill="hold" nodeType="afterGroup">
                            <p:stCondLst>
                              <p:cond delay="4000"/>
                            </p:stCondLst>
                            <p:childTnLst>
                              <p:par>
                                <p:cTn id="53" presetID="10" presetClass="exit" presetSubtype="0" fill="hold" grpId="2" nodeType="afterEffect">
                                  <p:stCondLst>
                                    <p:cond delay="0"/>
                                  </p:stCondLst>
                                  <p:childTnLst>
                                    <p:animEffect transition="out" filter="fade">
                                      <p:cBhvr>
                                        <p:cTn id="54" dur="1000"/>
                                        <p:tgtEl>
                                          <p:spTgt spid="93194"/>
                                        </p:tgtEl>
                                      </p:cBhvr>
                                    </p:animEffect>
                                    <p:set>
                                      <p:cBhvr>
                                        <p:cTn id="55" dur="1" fill="hold">
                                          <p:stCondLst>
                                            <p:cond delay="999"/>
                                          </p:stCondLst>
                                        </p:cTn>
                                        <p:tgtEl>
                                          <p:spTgt spid="93194"/>
                                        </p:tgtEl>
                                        <p:attrNameLst>
                                          <p:attrName>style.visibility</p:attrName>
                                        </p:attrNameLst>
                                      </p:cBhvr>
                                      <p:to>
                                        <p:strVal val="hidden"/>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mph" presetSubtype="0" grpId="1" nodeType="clickEffect">
                                  <p:stCondLst>
                                    <p:cond delay="0"/>
                                  </p:stCondLst>
                                  <p:childTnLst>
                                    <p:set>
                                      <p:cBhvr rctx="PPT">
                                        <p:cTn id="59" dur="indefinite"/>
                                        <p:tgtEl>
                                          <p:spTgt spid="93190"/>
                                        </p:tgtEl>
                                        <p:attrNameLst>
                                          <p:attrName>style.opacity</p:attrName>
                                        </p:attrNameLst>
                                      </p:cBhvr>
                                      <p:to>
                                        <p:strVal val="0.1"/>
                                      </p:to>
                                    </p:set>
                                    <p:animEffect filter="image" prLst="opacity: 0.1">
                                      <p:cBhvr rctx="IE">
                                        <p:cTn id="60" dur="indefinite"/>
                                        <p:tgtEl>
                                          <p:spTgt spid="93190"/>
                                        </p:tgtEl>
                                      </p:cBhvr>
                                    </p:animEffect>
                                  </p:childTnLst>
                                </p:cTn>
                              </p:par>
                            </p:childTnLst>
                          </p:cTn>
                        </p:par>
                        <p:par>
                          <p:cTn id="61" fill="hold" nodeType="afterGroup">
                            <p:stCondLst>
                              <p:cond delay="0"/>
                            </p:stCondLst>
                            <p:childTnLst>
                              <p:par>
                                <p:cTn id="62" presetID="10" presetClass="exit" presetSubtype="0" fill="hold" nodeType="afterEffect">
                                  <p:stCondLst>
                                    <p:cond delay="0"/>
                                  </p:stCondLst>
                                  <p:childTnLst>
                                    <p:animEffect transition="out" filter="fade">
                                      <p:cBhvr>
                                        <p:cTn id="63" dur="1000"/>
                                        <p:tgtEl>
                                          <p:spTgt spid="93193"/>
                                        </p:tgtEl>
                                      </p:cBhvr>
                                    </p:animEffect>
                                    <p:set>
                                      <p:cBhvr>
                                        <p:cTn id="64" dur="1" fill="hold">
                                          <p:stCondLst>
                                            <p:cond delay="999"/>
                                          </p:stCondLst>
                                        </p:cTn>
                                        <p:tgtEl>
                                          <p:spTgt spid="9319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animBg="1"/>
      <p:bldP spid="93188" grpId="0"/>
      <p:bldP spid="93189" grpId="0" animBg="1"/>
      <p:bldP spid="93190" grpId="0" animBg="1"/>
      <p:bldP spid="93190" grpId="1" animBg="1"/>
      <p:bldP spid="93191" grpId="0" animBg="1"/>
      <p:bldP spid="93191" grpId="1" animBg="1"/>
      <p:bldP spid="93194" grpId="0" animBg="1"/>
      <p:bldP spid="93194" grpId="1" animBg="1"/>
      <p:bldP spid="93194" grpId="2"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 name="灯片编号占位符 3"/>
          <p:cNvSpPr>
            <a:spLocks noGrp="1"/>
          </p:cNvSpPr>
          <p:nvPr>
            <p:ph type="sldNum" sz="quarter" idx="10"/>
          </p:nvPr>
        </p:nvSpPr>
        <p:spPr/>
        <p:txBody>
          <a:bodyPr/>
          <a:lstStyle/>
          <a:p>
            <a:fld id="{7B541FF7-10D3-43AC-8010-D17E498B3668}" type="slidenum">
              <a:rPr lang="en-US" altLang="zh-CN">
                <a:solidFill>
                  <a:srgbClr val="000000"/>
                </a:solidFill>
              </a:rPr>
              <a:pPr/>
              <a:t>44</a:t>
            </a:fld>
            <a:endParaRPr lang="en-US" altLang="zh-CN">
              <a:solidFill>
                <a:srgbClr val="000000"/>
              </a:solidFill>
            </a:endParaRPr>
          </a:p>
        </p:txBody>
      </p:sp>
      <p:sp>
        <p:nvSpPr>
          <p:cNvPr id="49154" name="Rectangle 2"/>
          <p:cNvSpPr>
            <a:spLocks noGrp="1" noChangeArrowheads="1"/>
          </p:cNvSpPr>
          <p:nvPr>
            <p:ph type="title"/>
          </p:nvPr>
        </p:nvSpPr>
        <p:spPr/>
        <p:txBody>
          <a:bodyPr/>
          <a:lstStyle/>
          <a:p>
            <a:r>
              <a:rPr lang="zh-CN" altLang="en-US"/>
              <a:t>继承</a:t>
            </a:r>
          </a:p>
        </p:txBody>
      </p:sp>
      <p:sp>
        <p:nvSpPr>
          <p:cNvPr id="49157" name="Rectangle 5"/>
          <p:cNvSpPr>
            <a:spLocks noChangeArrowheads="1"/>
          </p:cNvSpPr>
          <p:nvPr/>
        </p:nvSpPr>
        <p:spPr bwMode="auto">
          <a:xfrm>
            <a:off x="0" y="2357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49160" name="Rectangle 8"/>
          <p:cNvSpPr>
            <a:spLocks noChangeArrowheads="1"/>
          </p:cNvSpPr>
          <p:nvPr/>
        </p:nvSpPr>
        <p:spPr bwMode="auto">
          <a:xfrm>
            <a:off x="0" y="2071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49158" name="AutoShape 6"/>
          <p:cNvSpPr>
            <a:spLocks/>
          </p:cNvSpPr>
          <p:nvPr/>
        </p:nvSpPr>
        <p:spPr bwMode="auto">
          <a:xfrm>
            <a:off x="6516688" y="1341438"/>
            <a:ext cx="2232025" cy="574675"/>
          </a:xfrm>
          <a:prstGeom prst="borderCallout2">
            <a:avLst>
              <a:gd name="adj1" fmla="val 19889"/>
              <a:gd name="adj2" fmla="val -3412"/>
              <a:gd name="adj3" fmla="val 19889"/>
              <a:gd name="adj4" fmla="val -15574"/>
              <a:gd name="adj5" fmla="val 108287"/>
              <a:gd name="adj6" fmla="val -58963"/>
            </a:avLst>
          </a:prstGeom>
          <a:gradFill rotWithShape="1">
            <a:gsLst>
              <a:gs pos="0">
                <a:srgbClr val="B1F000"/>
              </a:gs>
              <a:gs pos="100000">
                <a:srgbClr val="FFFFFF"/>
              </a:gs>
            </a:gsLst>
            <a:lin ang="5400000" scaled="1"/>
          </a:gradFill>
          <a:ln w="9525" algn="ctr">
            <a:solidFill>
              <a:schemeClr val="tx1"/>
            </a:solidFill>
            <a:miter lim="800000"/>
            <a:headEnd/>
            <a:tailEnd type="triangle" w="med" len="med"/>
          </a:ln>
          <a:effectLst>
            <a:outerShdw dist="71842" dir="2700000" algn="ctr" rotWithShape="0">
              <a:schemeClr val="bg2">
                <a:alpha val="50000"/>
              </a:schemeClr>
            </a:outerShdw>
          </a:effectLst>
        </p:spPr>
        <p:txBody>
          <a:bodyPr wrap="none" anchor="ctr"/>
          <a:lstStyle/>
          <a:p>
            <a:pPr>
              <a:lnSpc>
                <a:spcPct val="100000"/>
              </a:lnSpc>
              <a:spcBef>
                <a:spcPct val="0"/>
              </a:spcBef>
              <a:buClrTx/>
              <a:buFontTx/>
              <a:buNone/>
            </a:pPr>
            <a:r>
              <a:rPr lang="zh-CN" altLang="en-US" b="1" smtClean="0">
                <a:solidFill>
                  <a:srgbClr val="000000"/>
                </a:solidFill>
                <a:latin typeface="Arial" panose="020B0604020202020204" pitchFamily="34" charset="0"/>
              </a:rPr>
              <a:t>父 类</a:t>
            </a:r>
            <a:r>
              <a:rPr lang="zh-CN" altLang="en-US" b="1" smtClean="0">
                <a:solidFill>
                  <a:srgbClr val="FFFFFF"/>
                </a:solidFill>
                <a:latin typeface="Arial" panose="020B0604020202020204" pitchFamily="34" charset="0"/>
                <a:ea typeface="宋体" panose="02010600030101010101" pitchFamily="2" charset="-122"/>
              </a:rPr>
              <a:t> </a:t>
            </a:r>
            <a:endParaRPr lang="en-US" altLang="zh-CN" b="1" smtClean="0">
              <a:solidFill>
                <a:srgbClr val="FFFFFF"/>
              </a:solidFill>
              <a:latin typeface="Arial" panose="020B0604020202020204" pitchFamily="34" charset="0"/>
              <a:ea typeface="宋体" panose="02010600030101010101" pitchFamily="2" charset="-122"/>
            </a:endParaRPr>
          </a:p>
        </p:txBody>
      </p:sp>
      <p:sp>
        <p:nvSpPr>
          <p:cNvPr id="49162" name="AutoShape 10"/>
          <p:cNvSpPr>
            <a:spLocks/>
          </p:cNvSpPr>
          <p:nvPr/>
        </p:nvSpPr>
        <p:spPr bwMode="auto">
          <a:xfrm rot="5400000">
            <a:off x="1835150" y="4870450"/>
            <a:ext cx="360363" cy="2519363"/>
          </a:xfrm>
          <a:prstGeom prst="rightBrace">
            <a:avLst>
              <a:gd name="adj1" fmla="val 58260"/>
              <a:gd name="adj2" fmla="val 48704"/>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49163" name="AutoShape 11"/>
          <p:cNvSpPr>
            <a:spLocks/>
          </p:cNvSpPr>
          <p:nvPr/>
        </p:nvSpPr>
        <p:spPr bwMode="auto">
          <a:xfrm rot="5400000">
            <a:off x="6661151" y="4868862"/>
            <a:ext cx="360362" cy="2519363"/>
          </a:xfrm>
          <a:prstGeom prst="rightBrace">
            <a:avLst>
              <a:gd name="adj1" fmla="val 58260"/>
              <a:gd name="adj2" fmla="val 48704"/>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49164" name="AutoShape 12"/>
          <p:cNvSpPr>
            <a:spLocks/>
          </p:cNvSpPr>
          <p:nvPr/>
        </p:nvSpPr>
        <p:spPr bwMode="auto">
          <a:xfrm>
            <a:off x="3348038" y="6167438"/>
            <a:ext cx="2232025" cy="501650"/>
          </a:xfrm>
          <a:prstGeom prst="borderCallout2">
            <a:avLst>
              <a:gd name="adj1" fmla="val 22787"/>
              <a:gd name="adj2" fmla="val -3412"/>
              <a:gd name="adj3" fmla="val 22787"/>
              <a:gd name="adj4" fmla="val -6898"/>
              <a:gd name="adj5" fmla="val -61394"/>
              <a:gd name="adj6" fmla="val -19560"/>
            </a:avLst>
          </a:prstGeom>
          <a:gradFill rotWithShape="1">
            <a:gsLst>
              <a:gs pos="0">
                <a:srgbClr val="B1F000"/>
              </a:gs>
              <a:gs pos="100000">
                <a:srgbClr val="FFFFFF"/>
              </a:gs>
            </a:gsLst>
            <a:lin ang="5400000" scaled="1"/>
          </a:gradFill>
          <a:ln w="19050" algn="ctr">
            <a:solidFill>
              <a:schemeClr val="tx1"/>
            </a:solidFill>
            <a:miter lim="800000"/>
            <a:headEnd/>
            <a:tailEnd type="triangle" w="med" len="med"/>
          </a:ln>
          <a:effectLst>
            <a:outerShdw dist="71842" dir="2700000" algn="ctr" rotWithShape="0">
              <a:schemeClr val="bg2">
                <a:alpha val="50000"/>
              </a:schemeClr>
            </a:outerShdw>
          </a:effectLst>
        </p:spPr>
        <p:txBody>
          <a:bodyPr wrap="none" anchor="ctr"/>
          <a:lstStyle/>
          <a:p>
            <a:pPr>
              <a:lnSpc>
                <a:spcPct val="100000"/>
              </a:lnSpc>
              <a:spcBef>
                <a:spcPct val="0"/>
              </a:spcBef>
              <a:buClrTx/>
              <a:buFontTx/>
              <a:buNone/>
            </a:pPr>
            <a:r>
              <a:rPr lang="zh-CN" altLang="en-US" b="1" smtClean="0">
                <a:solidFill>
                  <a:srgbClr val="000000"/>
                </a:solidFill>
                <a:latin typeface="Arial" panose="020B0604020202020204" pitchFamily="34" charset="0"/>
              </a:rPr>
              <a:t>子类 </a:t>
            </a:r>
          </a:p>
        </p:txBody>
      </p:sp>
      <p:cxnSp>
        <p:nvCxnSpPr>
          <p:cNvPr id="49165" name="AutoShape 13"/>
          <p:cNvCxnSpPr>
            <a:cxnSpLocks noChangeShapeType="1"/>
            <a:endCxn id="49163" idx="1"/>
          </p:cNvCxnSpPr>
          <p:nvPr/>
        </p:nvCxnSpPr>
        <p:spPr bwMode="auto">
          <a:xfrm flipV="1">
            <a:off x="5630863" y="6319838"/>
            <a:ext cx="1246187" cy="225425"/>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9177" name="Group 25"/>
          <p:cNvGrpSpPr>
            <a:grpSpLocks/>
          </p:cNvGrpSpPr>
          <p:nvPr/>
        </p:nvGrpSpPr>
        <p:grpSpPr bwMode="auto">
          <a:xfrm>
            <a:off x="3203575" y="2636838"/>
            <a:ext cx="2663825" cy="1008062"/>
            <a:chOff x="1474" y="2523"/>
            <a:chExt cx="2222" cy="998"/>
          </a:xfrm>
        </p:grpSpPr>
        <p:sp>
          <p:nvSpPr>
            <p:cNvPr id="49178" name="Oval 26"/>
            <p:cNvSpPr>
              <a:spLocks noChangeArrowheads="1"/>
            </p:cNvSpPr>
            <p:nvPr/>
          </p:nvSpPr>
          <p:spPr bwMode="auto">
            <a:xfrm>
              <a:off x="1474" y="2523"/>
              <a:ext cx="2222" cy="998"/>
            </a:xfrm>
            <a:prstGeom prst="ellipse">
              <a:avLst/>
            </a:prstGeom>
            <a:gradFill rotWithShape="1">
              <a:gsLst>
                <a:gs pos="0">
                  <a:srgbClr val="B1F000"/>
                </a:gs>
                <a:gs pos="100000">
                  <a:srgbClr val="FFFFFF"/>
                </a:gs>
              </a:gsLst>
              <a:lin ang="5400000" scaled="1"/>
            </a:gradFill>
            <a:ln w="9525">
              <a:solidFill>
                <a:schemeClr val="tx1"/>
              </a:solidFill>
              <a:round/>
              <a:headEnd/>
              <a:tailEnd/>
            </a:ln>
            <a:effectLst>
              <a:outerShdw dist="71842" dir="2700000" algn="ctr" rotWithShape="0">
                <a:schemeClr val="bg2">
                  <a:alpha val="50000"/>
                </a:schemeClr>
              </a:outerShdw>
            </a:effec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49179" name="Text Box 27"/>
            <p:cNvSpPr txBox="1">
              <a:spLocks noChangeArrowheads="1"/>
            </p:cNvSpPr>
            <p:nvPr/>
          </p:nvSpPr>
          <p:spPr bwMode="auto">
            <a:xfrm>
              <a:off x="1927" y="2614"/>
              <a:ext cx="1316" cy="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alpha val="50000"/>
                      </a:schemeClr>
                    </a:outerShdw>
                  </a:effectLst>
                </a14:hiddenEffects>
              </a:ext>
            </a:extLst>
          </p:spPr>
          <p:txBody>
            <a:bodyPr>
              <a:spAutoFit/>
            </a:bodyPr>
            <a:lstStyle/>
            <a:p>
              <a:pPr>
                <a:lnSpc>
                  <a:spcPct val="100000"/>
                </a:lnSpc>
                <a:spcBef>
                  <a:spcPct val="50000"/>
                </a:spcBef>
                <a:buClrTx/>
                <a:buFontTx/>
                <a:buNone/>
              </a:pPr>
              <a:r>
                <a:rPr lang="zh-CN" altLang="en-US" sz="2000" b="1" smtClean="0">
                  <a:solidFill>
                    <a:srgbClr val="000000"/>
                  </a:solidFill>
                  <a:latin typeface="黑体" panose="02010609060101010101" pitchFamily="49" charset="-122"/>
                </a:rPr>
                <a:t>父类</a:t>
              </a:r>
              <a:r>
                <a:rPr lang="en-US" altLang="zh-CN" sz="2000" b="1" smtClean="0">
                  <a:solidFill>
                    <a:srgbClr val="000000"/>
                  </a:solidFill>
                  <a:latin typeface="黑体" panose="02010609060101010101" pitchFamily="49" charset="-122"/>
                </a:rPr>
                <a:t>/</a:t>
              </a:r>
              <a:r>
                <a:rPr lang="zh-CN" altLang="en-US" sz="2000" b="1" smtClean="0">
                  <a:solidFill>
                    <a:srgbClr val="000000"/>
                  </a:solidFill>
                  <a:latin typeface="黑体" panose="02010609060101010101" pitchFamily="49" charset="-122"/>
                </a:rPr>
                <a:t>子类是相对的</a:t>
              </a:r>
            </a:p>
          </p:txBody>
        </p:sp>
      </p:grpSp>
      <p:pic>
        <p:nvPicPr>
          <p:cNvPr id="49199" name="Picture 47" descr="狮子"/>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288" y="4527550"/>
            <a:ext cx="1493837" cy="1474788"/>
          </a:xfrm>
          <a:prstGeom prst="rect">
            <a:avLst/>
          </a:prstGeom>
          <a:noFill/>
          <a:extLst>
            <a:ext uri="{909E8E84-426E-40DD-AFC4-6F175D3DCCD1}">
              <a14:hiddenFill xmlns:a14="http://schemas.microsoft.com/office/drawing/2010/main">
                <a:solidFill>
                  <a:srgbClr val="FFFFFF"/>
                </a:solidFill>
              </a14:hiddenFill>
            </a:ext>
          </a:extLst>
        </p:spPr>
      </p:pic>
      <p:pic>
        <p:nvPicPr>
          <p:cNvPr id="49201" name="Picture 49" descr="老虎"/>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5513" y="4538663"/>
            <a:ext cx="1504950" cy="1474787"/>
          </a:xfrm>
          <a:prstGeom prst="rect">
            <a:avLst/>
          </a:prstGeom>
          <a:noFill/>
          <a:extLst>
            <a:ext uri="{909E8E84-426E-40DD-AFC4-6F175D3DCCD1}">
              <a14:hiddenFill xmlns:a14="http://schemas.microsoft.com/office/drawing/2010/main">
                <a:solidFill>
                  <a:srgbClr val="FFFFFF"/>
                </a:solidFill>
              </a14:hiddenFill>
            </a:ext>
          </a:extLst>
        </p:spPr>
      </p:pic>
      <p:pic>
        <p:nvPicPr>
          <p:cNvPr id="49203" name="Picture 51" descr="牛"/>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5600" y="4546600"/>
            <a:ext cx="1474788" cy="1474788"/>
          </a:xfrm>
          <a:prstGeom prst="rect">
            <a:avLst/>
          </a:prstGeom>
          <a:noFill/>
          <a:extLst>
            <a:ext uri="{909E8E84-426E-40DD-AFC4-6F175D3DCCD1}">
              <a14:hiddenFill xmlns:a14="http://schemas.microsoft.com/office/drawing/2010/main">
                <a:solidFill>
                  <a:srgbClr val="FFFFFF"/>
                </a:solidFill>
              </a14:hiddenFill>
            </a:ext>
          </a:extLst>
        </p:spPr>
      </p:pic>
      <p:pic>
        <p:nvPicPr>
          <p:cNvPr id="49205" name="Picture 53" descr="羊"/>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35825" y="4546600"/>
            <a:ext cx="1474788" cy="1474788"/>
          </a:xfrm>
          <a:prstGeom prst="rect">
            <a:avLst/>
          </a:prstGeom>
          <a:noFill/>
          <a:extLst>
            <a:ext uri="{909E8E84-426E-40DD-AFC4-6F175D3DCCD1}">
              <a14:hiddenFill xmlns:a14="http://schemas.microsoft.com/office/drawing/2010/main">
                <a:solidFill>
                  <a:srgbClr val="FFFFFF"/>
                </a:solidFill>
              </a14:hiddenFill>
            </a:ext>
          </a:extLst>
        </p:spPr>
      </p:pic>
      <p:grpSp>
        <p:nvGrpSpPr>
          <p:cNvPr id="49210" name="Group 58"/>
          <p:cNvGrpSpPr>
            <a:grpSpLocks/>
          </p:cNvGrpSpPr>
          <p:nvPr/>
        </p:nvGrpSpPr>
        <p:grpSpPr bwMode="auto">
          <a:xfrm>
            <a:off x="571500" y="1484313"/>
            <a:ext cx="7929563" cy="2959100"/>
            <a:chOff x="360" y="981"/>
            <a:chExt cx="4995" cy="1864"/>
          </a:xfrm>
        </p:grpSpPr>
        <p:grpSp>
          <p:nvGrpSpPr>
            <p:cNvPr id="49209" name="Group 57"/>
            <p:cNvGrpSpPr>
              <a:grpSpLocks/>
            </p:cNvGrpSpPr>
            <p:nvPr/>
          </p:nvGrpSpPr>
          <p:grpSpPr bwMode="auto">
            <a:xfrm>
              <a:off x="713" y="1435"/>
              <a:ext cx="4247" cy="1055"/>
              <a:chOff x="713" y="1435"/>
              <a:chExt cx="4247" cy="1055"/>
            </a:xfrm>
          </p:grpSpPr>
          <p:cxnSp>
            <p:nvCxnSpPr>
              <p:cNvPr id="49189" name="AutoShape 37"/>
              <p:cNvCxnSpPr>
                <a:cxnSpLocks noChangeShapeType="1"/>
              </p:cNvCxnSpPr>
              <p:nvPr/>
            </p:nvCxnSpPr>
            <p:spPr bwMode="auto">
              <a:xfrm rot="16200000" flipH="1" flipV="1">
                <a:off x="2925" y="120"/>
                <a:ext cx="1" cy="3084"/>
              </a:xfrm>
              <a:prstGeom prst="bentConnector3">
                <a:avLst>
                  <a:gd name="adj1" fmla="val -9900000"/>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192" name="Line 40"/>
              <p:cNvSpPr>
                <a:spLocks noChangeShapeType="1"/>
              </p:cNvSpPr>
              <p:nvPr/>
            </p:nvSpPr>
            <p:spPr bwMode="auto">
              <a:xfrm flipV="1">
                <a:off x="2880" y="1435"/>
                <a:ext cx="0" cy="13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cxnSp>
            <p:nvCxnSpPr>
              <p:cNvPr id="49193" name="AutoShape 41"/>
              <p:cNvCxnSpPr>
                <a:cxnSpLocks noChangeShapeType="1"/>
              </p:cNvCxnSpPr>
              <p:nvPr/>
            </p:nvCxnSpPr>
            <p:spPr bwMode="auto">
              <a:xfrm rot="5400000" flipV="1">
                <a:off x="1270" y="1932"/>
                <a:ext cx="1" cy="1115"/>
              </a:xfrm>
              <a:prstGeom prst="bentConnector3">
                <a:avLst>
                  <a:gd name="adj1" fmla="val -14400000"/>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194" name="Line 42"/>
              <p:cNvSpPr>
                <a:spLocks noChangeShapeType="1"/>
              </p:cNvSpPr>
              <p:nvPr/>
            </p:nvSpPr>
            <p:spPr bwMode="auto">
              <a:xfrm flipV="1">
                <a:off x="1292" y="2091"/>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cxnSp>
            <p:nvCxnSpPr>
              <p:cNvPr id="49195" name="AutoShape 43"/>
              <p:cNvCxnSpPr>
                <a:cxnSpLocks noChangeShapeType="1"/>
              </p:cNvCxnSpPr>
              <p:nvPr/>
            </p:nvCxnSpPr>
            <p:spPr bwMode="auto">
              <a:xfrm rot="5400000" flipV="1">
                <a:off x="4402" y="1932"/>
                <a:ext cx="1" cy="1115"/>
              </a:xfrm>
              <a:prstGeom prst="bentConnector3">
                <a:avLst>
                  <a:gd name="adj1" fmla="val -18200000"/>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196" name="Line 44"/>
              <p:cNvSpPr>
                <a:spLocks noChangeShapeType="1"/>
              </p:cNvSpPr>
              <p:nvPr/>
            </p:nvSpPr>
            <p:spPr bwMode="auto">
              <a:xfrm flipV="1">
                <a:off x="4418" y="2091"/>
                <a:ext cx="0" cy="205"/>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grpSp>
        <p:grpSp>
          <p:nvGrpSpPr>
            <p:cNvPr id="49207" name="Group 55"/>
            <p:cNvGrpSpPr>
              <a:grpSpLocks/>
            </p:cNvGrpSpPr>
            <p:nvPr/>
          </p:nvGrpSpPr>
          <p:grpSpPr bwMode="auto">
            <a:xfrm>
              <a:off x="360" y="981"/>
              <a:ext cx="4995" cy="1864"/>
              <a:chOff x="360" y="981"/>
              <a:chExt cx="4995" cy="1864"/>
            </a:xfrm>
          </p:grpSpPr>
          <p:sp>
            <p:nvSpPr>
              <p:cNvPr id="49185" name="Text Box 33"/>
              <p:cNvSpPr txBox="1">
                <a:spLocks noChangeArrowheads="1"/>
              </p:cNvSpPr>
              <p:nvPr/>
            </p:nvSpPr>
            <p:spPr bwMode="auto">
              <a:xfrm>
                <a:off x="3515" y="2467"/>
                <a:ext cx="706" cy="373"/>
              </a:xfrm>
              <a:prstGeom prst="rect">
                <a:avLst/>
              </a:prstGeom>
              <a:gradFill rotWithShape="1">
                <a:gsLst>
                  <a:gs pos="0">
                    <a:srgbClr val="FFCC00"/>
                  </a:gs>
                  <a:gs pos="100000">
                    <a:srgbClr val="FFFFFF"/>
                  </a:gs>
                </a:gsLst>
                <a:lin ang="5400000" scaled="1"/>
              </a:gradFill>
              <a:ln w="9525">
                <a:solidFill>
                  <a:schemeClr val="tx1"/>
                </a:solidFill>
                <a:miter lim="800000"/>
                <a:headEnd/>
                <a:tailEnd/>
              </a:ln>
              <a:effectLst>
                <a:outerShdw dist="71842" dir="2700000" algn="ctr" rotWithShape="0">
                  <a:schemeClr val="bg2">
                    <a:alpha val="50000"/>
                  </a:schemeClr>
                </a:outerShdw>
              </a:effectLst>
            </p:spPr>
            <p:txBody>
              <a:bodyPr anchor="ctr"/>
              <a:lstStyle/>
              <a:p>
                <a:pPr>
                  <a:spcBef>
                    <a:spcPct val="10000"/>
                  </a:spcBef>
                  <a:buClrTx/>
                  <a:buFontTx/>
                  <a:buNone/>
                </a:pPr>
                <a:r>
                  <a:rPr lang="en-US" altLang="zh-CN" sz="2000" b="1" smtClean="0">
                    <a:solidFill>
                      <a:srgbClr val="000000"/>
                    </a:solidFill>
                    <a:latin typeface="Arial" panose="020B0604020202020204" pitchFamily="34" charset="0"/>
                  </a:rPr>
                  <a:t>Cow</a:t>
                </a:r>
              </a:p>
              <a:p>
                <a:pPr>
                  <a:spcBef>
                    <a:spcPct val="10000"/>
                  </a:spcBef>
                  <a:buClrTx/>
                  <a:buFontTx/>
                  <a:buNone/>
                </a:pPr>
                <a:r>
                  <a:rPr lang="zh-CN" altLang="en-US" sz="2000" smtClean="0">
                    <a:solidFill>
                      <a:srgbClr val="000000"/>
                    </a:solidFill>
                    <a:latin typeface="Arial" panose="020B0604020202020204" pitchFamily="34" charset="0"/>
                  </a:rPr>
                  <a:t>类</a:t>
                </a:r>
              </a:p>
            </p:txBody>
          </p:sp>
          <p:sp>
            <p:nvSpPr>
              <p:cNvPr id="49186" name="Text Box 34"/>
              <p:cNvSpPr txBox="1">
                <a:spLocks noChangeArrowheads="1"/>
              </p:cNvSpPr>
              <p:nvPr/>
            </p:nvSpPr>
            <p:spPr bwMode="auto">
              <a:xfrm>
                <a:off x="360" y="2478"/>
                <a:ext cx="706" cy="357"/>
              </a:xfrm>
              <a:prstGeom prst="rect">
                <a:avLst/>
              </a:prstGeom>
              <a:gradFill rotWithShape="1">
                <a:gsLst>
                  <a:gs pos="0">
                    <a:srgbClr val="FFCC00"/>
                  </a:gs>
                  <a:gs pos="100000">
                    <a:srgbClr val="FFFFFF"/>
                  </a:gs>
                </a:gsLst>
                <a:lin ang="5400000" scaled="1"/>
              </a:gradFill>
              <a:ln w="9525">
                <a:solidFill>
                  <a:schemeClr val="tx1"/>
                </a:solidFill>
                <a:miter lim="800000"/>
                <a:headEnd/>
                <a:tailEnd/>
              </a:ln>
              <a:effectLst>
                <a:outerShdw dist="71842" dir="2700000" algn="ctr" rotWithShape="0">
                  <a:schemeClr val="bg2">
                    <a:alpha val="50000"/>
                  </a:schemeClr>
                </a:outerShdw>
              </a:effectLst>
            </p:spPr>
            <p:txBody>
              <a:bodyPr anchor="ctr"/>
              <a:lstStyle/>
              <a:p>
                <a:pPr>
                  <a:lnSpc>
                    <a:spcPct val="85000"/>
                  </a:lnSpc>
                  <a:spcBef>
                    <a:spcPct val="10000"/>
                  </a:spcBef>
                  <a:buClrTx/>
                  <a:buFontTx/>
                  <a:buNone/>
                </a:pPr>
                <a:r>
                  <a:rPr lang="en-US" altLang="zh-CN" sz="2000" b="1" smtClean="0">
                    <a:solidFill>
                      <a:srgbClr val="000000"/>
                    </a:solidFill>
                    <a:latin typeface="Arial" panose="020B0604020202020204" pitchFamily="34" charset="0"/>
                  </a:rPr>
                  <a:t>Lion</a:t>
                </a:r>
              </a:p>
              <a:p>
                <a:pPr>
                  <a:lnSpc>
                    <a:spcPct val="85000"/>
                  </a:lnSpc>
                  <a:spcBef>
                    <a:spcPct val="10000"/>
                  </a:spcBef>
                  <a:buClrTx/>
                  <a:buFontTx/>
                  <a:buNone/>
                </a:pPr>
                <a:r>
                  <a:rPr lang="zh-CN" altLang="en-US" sz="2000" smtClean="0">
                    <a:solidFill>
                      <a:srgbClr val="000000"/>
                    </a:solidFill>
                    <a:latin typeface="Arial" panose="020B0604020202020204" pitchFamily="34" charset="0"/>
                  </a:rPr>
                  <a:t>类</a:t>
                </a:r>
              </a:p>
            </p:txBody>
          </p:sp>
          <p:sp>
            <p:nvSpPr>
              <p:cNvPr id="49187" name="Text Box 35"/>
              <p:cNvSpPr txBox="1">
                <a:spLocks noChangeArrowheads="1"/>
              </p:cNvSpPr>
              <p:nvPr/>
            </p:nvSpPr>
            <p:spPr bwMode="auto">
              <a:xfrm>
                <a:off x="1475" y="2478"/>
                <a:ext cx="706" cy="367"/>
              </a:xfrm>
              <a:prstGeom prst="rect">
                <a:avLst/>
              </a:prstGeom>
              <a:gradFill rotWithShape="1">
                <a:gsLst>
                  <a:gs pos="0">
                    <a:srgbClr val="FFCC00"/>
                  </a:gs>
                  <a:gs pos="100000">
                    <a:srgbClr val="FFFFFF"/>
                  </a:gs>
                </a:gsLst>
                <a:lin ang="5400000" scaled="1"/>
              </a:gradFill>
              <a:ln w="9525">
                <a:solidFill>
                  <a:schemeClr val="tx1"/>
                </a:solidFill>
                <a:miter lim="800000"/>
                <a:headEnd/>
                <a:tailEnd/>
              </a:ln>
              <a:effectLst>
                <a:outerShdw dist="71842" dir="2700000" algn="ctr" rotWithShape="0">
                  <a:schemeClr val="bg2">
                    <a:alpha val="50000"/>
                  </a:schemeClr>
                </a:outerShdw>
              </a:effectLst>
            </p:spPr>
            <p:txBody>
              <a:bodyPr anchor="ctr"/>
              <a:lstStyle/>
              <a:p>
                <a:pPr>
                  <a:spcBef>
                    <a:spcPct val="10000"/>
                  </a:spcBef>
                  <a:buClrTx/>
                  <a:buFontTx/>
                  <a:buNone/>
                </a:pPr>
                <a:r>
                  <a:rPr lang="en-US" altLang="zh-CN" sz="2000" b="1" smtClean="0">
                    <a:solidFill>
                      <a:srgbClr val="000000"/>
                    </a:solidFill>
                    <a:latin typeface="Arial" panose="020B0604020202020204" pitchFamily="34" charset="0"/>
                  </a:rPr>
                  <a:t>Tiger</a:t>
                </a:r>
              </a:p>
              <a:p>
                <a:pPr>
                  <a:spcBef>
                    <a:spcPct val="10000"/>
                  </a:spcBef>
                  <a:buClrTx/>
                  <a:buFontTx/>
                  <a:buNone/>
                </a:pPr>
                <a:r>
                  <a:rPr lang="zh-CN" altLang="en-US" sz="2000" b="1" smtClean="0">
                    <a:solidFill>
                      <a:srgbClr val="000000"/>
                    </a:solidFill>
                    <a:latin typeface="Arial" panose="020B0604020202020204" pitchFamily="34" charset="0"/>
                  </a:rPr>
                  <a:t>类</a:t>
                </a:r>
              </a:p>
            </p:txBody>
          </p:sp>
          <p:sp>
            <p:nvSpPr>
              <p:cNvPr id="49182" name="Text Box 30"/>
              <p:cNvSpPr txBox="1">
                <a:spLocks noChangeArrowheads="1"/>
              </p:cNvSpPr>
              <p:nvPr/>
            </p:nvSpPr>
            <p:spPr bwMode="auto">
              <a:xfrm>
                <a:off x="2472" y="981"/>
                <a:ext cx="816" cy="470"/>
              </a:xfrm>
              <a:prstGeom prst="rect">
                <a:avLst/>
              </a:prstGeom>
              <a:gradFill rotWithShape="1">
                <a:gsLst>
                  <a:gs pos="0">
                    <a:srgbClr val="FFCC00"/>
                  </a:gs>
                  <a:gs pos="100000">
                    <a:srgbClr val="FFFFFF"/>
                  </a:gs>
                </a:gsLst>
                <a:lin ang="5400000" scaled="1"/>
              </a:gradFill>
              <a:ln w="9525">
                <a:solidFill>
                  <a:schemeClr val="tx1"/>
                </a:solidFill>
                <a:miter lim="800000"/>
                <a:headEnd/>
                <a:tailEnd/>
              </a:ln>
              <a:effectLst>
                <a:outerShdw dist="71842" dir="2700000" algn="ctr" rotWithShape="0">
                  <a:schemeClr val="bg2">
                    <a:alpha val="50000"/>
                  </a:schemeClr>
                </a:outerShdw>
              </a:effectLst>
            </p:spPr>
            <p:txBody>
              <a:bodyPr anchor="ctr"/>
              <a:lstStyle/>
              <a:p>
                <a:pPr>
                  <a:spcBef>
                    <a:spcPct val="10000"/>
                  </a:spcBef>
                  <a:buClrTx/>
                  <a:buFontTx/>
                  <a:buNone/>
                </a:pPr>
                <a:r>
                  <a:rPr lang="en-US" altLang="zh-CN" sz="2000" b="1" smtClean="0">
                    <a:solidFill>
                      <a:srgbClr val="000000"/>
                    </a:solidFill>
                    <a:latin typeface="Arial" panose="020B0604020202020204" pitchFamily="34" charset="0"/>
                  </a:rPr>
                  <a:t>Animals</a:t>
                </a:r>
              </a:p>
              <a:p>
                <a:pPr>
                  <a:spcBef>
                    <a:spcPct val="10000"/>
                  </a:spcBef>
                  <a:buClrTx/>
                  <a:buFontTx/>
                  <a:buNone/>
                </a:pPr>
                <a:r>
                  <a:rPr lang="zh-CN" altLang="en-US" sz="2000" smtClean="0">
                    <a:solidFill>
                      <a:srgbClr val="000000"/>
                    </a:solidFill>
                    <a:latin typeface="Arial" panose="020B0604020202020204" pitchFamily="34" charset="0"/>
                  </a:rPr>
                  <a:t>类</a:t>
                </a:r>
              </a:p>
            </p:txBody>
          </p:sp>
          <p:sp>
            <p:nvSpPr>
              <p:cNvPr id="49181" name="Text Box 29"/>
              <p:cNvSpPr txBox="1">
                <a:spLocks noChangeArrowheads="1"/>
              </p:cNvSpPr>
              <p:nvPr/>
            </p:nvSpPr>
            <p:spPr bwMode="auto">
              <a:xfrm>
                <a:off x="748" y="1661"/>
                <a:ext cx="1135" cy="470"/>
              </a:xfrm>
              <a:prstGeom prst="rect">
                <a:avLst/>
              </a:prstGeom>
              <a:gradFill rotWithShape="1">
                <a:gsLst>
                  <a:gs pos="0">
                    <a:srgbClr val="FFCC00"/>
                  </a:gs>
                  <a:gs pos="100000">
                    <a:srgbClr val="FFFFFF"/>
                  </a:gs>
                </a:gsLst>
                <a:lin ang="5400000" scaled="1"/>
              </a:gradFill>
              <a:ln w="9525">
                <a:solidFill>
                  <a:schemeClr val="tx1"/>
                </a:solidFill>
                <a:miter lim="800000"/>
                <a:headEnd/>
                <a:tailEnd/>
              </a:ln>
              <a:effectLst>
                <a:outerShdw dist="71842" dir="2700000" algn="ctr" rotWithShape="0">
                  <a:schemeClr val="bg2">
                    <a:alpha val="50000"/>
                  </a:schemeClr>
                </a:outerShdw>
              </a:effectLst>
            </p:spPr>
            <p:txBody>
              <a:bodyPr anchor="ctr"/>
              <a:lstStyle/>
              <a:p>
                <a:pPr>
                  <a:spcBef>
                    <a:spcPct val="10000"/>
                  </a:spcBef>
                  <a:buClrTx/>
                  <a:buFontTx/>
                  <a:buNone/>
                </a:pPr>
                <a:r>
                  <a:rPr lang="en-US" altLang="zh-CN" sz="2000" b="1" smtClean="0">
                    <a:solidFill>
                      <a:srgbClr val="000000"/>
                    </a:solidFill>
                    <a:latin typeface="Arial" panose="020B0604020202020204" pitchFamily="34" charset="0"/>
                  </a:rPr>
                  <a:t>Carnivorous</a:t>
                </a:r>
              </a:p>
              <a:p>
                <a:pPr>
                  <a:spcBef>
                    <a:spcPct val="10000"/>
                  </a:spcBef>
                  <a:buClrTx/>
                  <a:buFontTx/>
                  <a:buNone/>
                </a:pPr>
                <a:r>
                  <a:rPr lang="zh-CN" altLang="en-US" sz="2000" smtClean="0">
                    <a:solidFill>
                      <a:srgbClr val="000000"/>
                    </a:solidFill>
                    <a:latin typeface="Arial" panose="020B0604020202020204" pitchFamily="34" charset="0"/>
                  </a:rPr>
                  <a:t>类</a:t>
                </a:r>
              </a:p>
            </p:txBody>
          </p:sp>
          <p:sp>
            <p:nvSpPr>
              <p:cNvPr id="49183" name="Text Box 31"/>
              <p:cNvSpPr txBox="1">
                <a:spLocks noChangeArrowheads="1"/>
              </p:cNvSpPr>
              <p:nvPr/>
            </p:nvSpPr>
            <p:spPr bwMode="auto">
              <a:xfrm>
                <a:off x="3833" y="1661"/>
                <a:ext cx="1134" cy="470"/>
              </a:xfrm>
              <a:prstGeom prst="rect">
                <a:avLst/>
              </a:prstGeom>
              <a:gradFill rotWithShape="1">
                <a:gsLst>
                  <a:gs pos="0">
                    <a:srgbClr val="FFCC00"/>
                  </a:gs>
                  <a:gs pos="100000">
                    <a:srgbClr val="FFFFFF"/>
                  </a:gs>
                </a:gsLst>
                <a:lin ang="5400000" scaled="1"/>
              </a:gradFill>
              <a:ln w="9525">
                <a:solidFill>
                  <a:schemeClr val="tx1"/>
                </a:solidFill>
                <a:miter lim="800000"/>
                <a:headEnd/>
                <a:tailEnd/>
              </a:ln>
              <a:effectLst>
                <a:outerShdw dist="71842" dir="2700000" algn="ctr" rotWithShape="0">
                  <a:schemeClr val="bg2">
                    <a:alpha val="50000"/>
                  </a:schemeClr>
                </a:outerShdw>
              </a:effectLst>
            </p:spPr>
            <p:txBody>
              <a:bodyPr anchor="ctr"/>
              <a:lstStyle/>
              <a:p>
                <a:pPr>
                  <a:spcBef>
                    <a:spcPct val="10000"/>
                  </a:spcBef>
                  <a:buClrTx/>
                  <a:buFontTx/>
                  <a:buNone/>
                </a:pPr>
                <a:r>
                  <a:rPr lang="en-US" altLang="zh-CN" sz="2000" b="1" smtClean="0">
                    <a:solidFill>
                      <a:srgbClr val="000000"/>
                    </a:solidFill>
                    <a:latin typeface="Arial" panose="020B0604020202020204" pitchFamily="34" charset="0"/>
                  </a:rPr>
                  <a:t>Herbivorous</a:t>
                </a:r>
              </a:p>
              <a:p>
                <a:pPr>
                  <a:spcBef>
                    <a:spcPct val="10000"/>
                  </a:spcBef>
                  <a:buClrTx/>
                  <a:buFontTx/>
                  <a:buNone/>
                </a:pPr>
                <a:r>
                  <a:rPr lang="zh-CN" altLang="en-US" sz="2000" smtClean="0">
                    <a:solidFill>
                      <a:srgbClr val="000000"/>
                    </a:solidFill>
                    <a:latin typeface="Arial" panose="020B0604020202020204" pitchFamily="34" charset="0"/>
                  </a:rPr>
                  <a:t>类</a:t>
                </a:r>
              </a:p>
            </p:txBody>
          </p:sp>
          <p:sp>
            <p:nvSpPr>
              <p:cNvPr id="49188" name="Text Box 36"/>
              <p:cNvSpPr txBox="1">
                <a:spLocks noChangeArrowheads="1"/>
              </p:cNvSpPr>
              <p:nvPr/>
            </p:nvSpPr>
            <p:spPr bwMode="auto">
              <a:xfrm>
                <a:off x="4649" y="2474"/>
                <a:ext cx="706" cy="366"/>
              </a:xfrm>
              <a:prstGeom prst="rect">
                <a:avLst/>
              </a:prstGeom>
              <a:gradFill rotWithShape="1">
                <a:gsLst>
                  <a:gs pos="0">
                    <a:srgbClr val="FFCC00"/>
                  </a:gs>
                  <a:gs pos="100000">
                    <a:srgbClr val="FFFFFF"/>
                  </a:gs>
                </a:gsLst>
                <a:lin ang="5400000" scaled="1"/>
              </a:gradFill>
              <a:ln w="9525">
                <a:solidFill>
                  <a:schemeClr val="tx1"/>
                </a:solidFill>
                <a:miter lim="800000"/>
                <a:headEnd/>
                <a:tailEnd/>
              </a:ln>
              <a:effectLst>
                <a:outerShdw dist="71842" dir="2700000" algn="ctr" rotWithShape="0">
                  <a:schemeClr val="bg2">
                    <a:alpha val="50000"/>
                  </a:schemeClr>
                </a:outerShdw>
              </a:effectLst>
            </p:spPr>
            <p:txBody>
              <a:bodyPr anchor="ctr"/>
              <a:lstStyle/>
              <a:p>
                <a:pPr>
                  <a:spcBef>
                    <a:spcPct val="10000"/>
                  </a:spcBef>
                  <a:buClrTx/>
                  <a:buFontTx/>
                  <a:buNone/>
                </a:pPr>
                <a:r>
                  <a:rPr lang="en-US" altLang="zh-CN" sz="2000" b="1" smtClean="0">
                    <a:solidFill>
                      <a:srgbClr val="000000"/>
                    </a:solidFill>
                    <a:latin typeface="Arial" panose="020B0604020202020204" pitchFamily="34" charset="0"/>
                  </a:rPr>
                  <a:t>Coat</a:t>
                </a:r>
              </a:p>
              <a:p>
                <a:pPr>
                  <a:spcBef>
                    <a:spcPct val="10000"/>
                  </a:spcBef>
                  <a:buClrTx/>
                  <a:buFontTx/>
                  <a:buNone/>
                </a:pPr>
                <a:r>
                  <a:rPr lang="zh-CN" altLang="en-US" sz="2000" smtClean="0">
                    <a:solidFill>
                      <a:srgbClr val="000000"/>
                    </a:solidFill>
                    <a:latin typeface="Arial" panose="020B0604020202020204" pitchFamily="34" charset="0"/>
                  </a:rPr>
                  <a:t>类</a:t>
                </a:r>
              </a:p>
            </p:txBody>
          </p:sp>
        </p:grpSp>
      </p:grpSp>
    </p:spTree>
    <p:extLst>
      <p:ext uri="{BB962C8B-B14F-4D97-AF65-F5344CB8AC3E}">
        <p14:creationId xmlns:p14="http://schemas.microsoft.com/office/powerpoint/2010/main" val="31686053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afterEffect">
                                  <p:stCondLst>
                                    <p:cond delay="0"/>
                                  </p:stCondLst>
                                  <p:childTnLst>
                                    <p:set>
                                      <p:cBhvr>
                                        <p:cTn id="6" dur="1" fill="hold">
                                          <p:stCondLst>
                                            <p:cond delay="0"/>
                                          </p:stCondLst>
                                        </p:cTn>
                                        <p:tgtEl>
                                          <p:spTgt spid="49210"/>
                                        </p:tgtEl>
                                        <p:attrNameLst>
                                          <p:attrName>style.visibility</p:attrName>
                                        </p:attrNameLst>
                                      </p:cBhvr>
                                      <p:to>
                                        <p:strVal val="visible"/>
                                      </p:to>
                                    </p:set>
                                    <p:animEffect transition="in" filter="slide(fromTop)">
                                      <p:cBhvr>
                                        <p:cTn id="7" dur="500"/>
                                        <p:tgtEl>
                                          <p:spTgt spid="49210"/>
                                        </p:tgtEl>
                                      </p:cBhvr>
                                    </p:animEffect>
                                  </p:childTnLst>
                                </p:cTn>
                              </p:par>
                              <p:par>
                                <p:cTn id="8" presetID="16" presetClass="entr" presetSubtype="26" fill="hold" nodeType="withEffect">
                                  <p:stCondLst>
                                    <p:cond delay="0"/>
                                  </p:stCondLst>
                                  <p:childTnLst>
                                    <p:set>
                                      <p:cBhvr>
                                        <p:cTn id="9" dur="1" fill="hold">
                                          <p:stCondLst>
                                            <p:cond delay="0"/>
                                          </p:stCondLst>
                                        </p:cTn>
                                        <p:tgtEl>
                                          <p:spTgt spid="49199"/>
                                        </p:tgtEl>
                                        <p:attrNameLst>
                                          <p:attrName>style.visibility</p:attrName>
                                        </p:attrNameLst>
                                      </p:cBhvr>
                                      <p:to>
                                        <p:strVal val="visible"/>
                                      </p:to>
                                    </p:set>
                                    <p:animEffect transition="in" filter="barn(inHorizontal)">
                                      <p:cBhvr>
                                        <p:cTn id="10" dur="500"/>
                                        <p:tgtEl>
                                          <p:spTgt spid="49199"/>
                                        </p:tgtEl>
                                      </p:cBhvr>
                                    </p:animEffect>
                                  </p:childTnLst>
                                </p:cTn>
                              </p:par>
                              <p:par>
                                <p:cTn id="11" presetID="16" presetClass="entr" presetSubtype="26" fill="hold" nodeType="withEffect">
                                  <p:stCondLst>
                                    <p:cond delay="0"/>
                                  </p:stCondLst>
                                  <p:childTnLst>
                                    <p:set>
                                      <p:cBhvr>
                                        <p:cTn id="12" dur="1" fill="hold">
                                          <p:stCondLst>
                                            <p:cond delay="0"/>
                                          </p:stCondLst>
                                        </p:cTn>
                                        <p:tgtEl>
                                          <p:spTgt spid="49201"/>
                                        </p:tgtEl>
                                        <p:attrNameLst>
                                          <p:attrName>style.visibility</p:attrName>
                                        </p:attrNameLst>
                                      </p:cBhvr>
                                      <p:to>
                                        <p:strVal val="visible"/>
                                      </p:to>
                                    </p:set>
                                    <p:animEffect transition="in" filter="barn(inHorizontal)">
                                      <p:cBhvr>
                                        <p:cTn id="13" dur="500"/>
                                        <p:tgtEl>
                                          <p:spTgt spid="49201"/>
                                        </p:tgtEl>
                                      </p:cBhvr>
                                    </p:animEffect>
                                  </p:childTnLst>
                                </p:cTn>
                              </p:par>
                              <p:par>
                                <p:cTn id="14" presetID="16" presetClass="entr" presetSubtype="26" fill="hold" nodeType="withEffect">
                                  <p:stCondLst>
                                    <p:cond delay="0"/>
                                  </p:stCondLst>
                                  <p:childTnLst>
                                    <p:set>
                                      <p:cBhvr>
                                        <p:cTn id="15" dur="1" fill="hold">
                                          <p:stCondLst>
                                            <p:cond delay="0"/>
                                          </p:stCondLst>
                                        </p:cTn>
                                        <p:tgtEl>
                                          <p:spTgt spid="49203"/>
                                        </p:tgtEl>
                                        <p:attrNameLst>
                                          <p:attrName>style.visibility</p:attrName>
                                        </p:attrNameLst>
                                      </p:cBhvr>
                                      <p:to>
                                        <p:strVal val="visible"/>
                                      </p:to>
                                    </p:set>
                                    <p:animEffect transition="in" filter="barn(inHorizontal)">
                                      <p:cBhvr>
                                        <p:cTn id="16" dur="500"/>
                                        <p:tgtEl>
                                          <p:spTgt spid="49203"/>
                                        </p:tgtEl>
                                      </p:cBhvr>
                                    </p:animEffect>
                                  </p:childTnLst>
                                </p:cTn>
                              </p:par>
                              <p:par>
                                <p:cTn id="17" presetID="16" presetClass="entr" presetSubtype="26" fill="hold" nodeType="withEffect">
                                  <p:stCondLst>
                                    <p:cond delay="0"/>
                                  </p:stCondLst>
                                  <p:childTnLst>
                                    <p:set>
                                      <p:cBhvr>
                                        <p:cTn id="18" dur="1" fill="hold">
                                          <p:stCondLst>
                                            <p:cond delay="0"/>
                                          </p:stCondLst>
                                        </p:cTn>
                                        <p:tgtEl>
                                          <p:spTgt spid="49205"/>
                                        </p:tgtEl>
                                        <p:attrNameLst>
                                          <p:attrName>style.visibility</p:attrName>
                                        </p:attrNameLst>
                                      </p:cBhvr>
                                      <p:to>
                                        <p:strVal val="visible"/>
                                      </p:to>
                                    </p:set>
                                    <p:animEffect transition="in" filter="barn(inHorizontal)">
                                      <p:cBhvr>
                                        <p:cTn id="19" dur="500"/>
                                        <p:tgtEl>
                                          <p:spTgt spid="49205"/>
                                        </p:tgtEl>
                                      </p:cBhvr>
                                    </p:animEffect>
                                  </p:childTnLst>
                                </p:cTn>
                              </p:par>
                            </p:childTnLst>
                          </p:cTn>
                        </p:par>
                        <p:par>
                          <p:cTn id="20" fill="hold" nodeType="afterGroup">
                            <p:stCondLst>
                              <p:cond delay="1500"/>
                            </p:stCondLst>
                            <p:childTnLst>
                              <p:par>
                                <p:cTn id="21" presetID="10" presetClass="entr" presetSubtype="0" fill="hold" nodeType="afterEffect">
                                  <p:stCondLst>
                                    <p:cond delay="0"/>
                                  </p:stCondLst>
                                  <p:childTnLst>
                                    <p:set>
                                      <p:cBhvr>
                                        <p:cTn id="22" dur="1" fill="hold">
                                          <p:stCondLst>
                                            <p:cond delay="0"/>
                                          </p:stCondLst>
                                        </p:cTn>
                                        <p:tgtEl>
                                          <p:spTgt spid="49158"/>
                                        </p:tgtEl>
                                        <p:attrNameLst>
                                          <p:attrName>style.visibility</p:attrName>
                                        </p:attrNameLst>
                                      </p:cBhvr>
                                      <p:to>
                                        <p:strVal val="visible"/>
                                      </p:to>
                                    </p:set>
                                    <p:animEffect transition="in" filter="fade">
                                      <p:cBhvr>
                                        <p:cTn id="23" dur="1000"/>
                                        <p:tgtEl>
                                          <p:spTgt spid="4915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9162"/>
                                        </p:tgtEl>
                                        <p:attrNameLst>
                                          <p:attrName>style.visibility</p:attrName>
                                        </p:attrNameLst>
                                      </p:cBhvr>
                                      <p:to>
                                        <p:strVal val="visible"/>
                                      </p:to>
                                    </p:set>
                                    <p:animEffect transition="in" filter="wipe(left)">
                                      <p:cBhvr>
                                        <p:cTn id="28" dur="1000"/>
                                        <p:tgtEl>
                                          <p:spTgt spid="49162"/>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9163"/>
                                        </p:tgtEl>
                                        <p:attrNameLst>
                                          <p:attrName>style.visibility</p:attrName>
                                        </p:attrNameLst>
                                      </p:cBhvr>
                                      <p:to>
                                        <p:strVal val="visible"/>
                                      </p:to>
                                    </p:set>
                                    <p:animEffect transition="in" filter="wipe(left)">
                                      <p:cBhvr>
                                        <p:cTn id="31" dur="1000"/>
                                        <p:tgtEl>
                                          <p:spTgt spid="49163"/>
                                        </p:tgtEl>
                                      </p:cBhvr>
                                    </p:animEffect>
                                  </p:childTnLst>
                                </p:cTn>
                              </p:par>
                            </p:childTnLst>
                          </p:cTn>
                        </p:par>
                        <p:par>
                          <p:cTn id="32" fill="hold" nodeType="afterGroup">
                            <p:stCondLst>
                              <p:cond delay="1000"/>
                            </p:stCondLst>
                            <p:childTnLst>
                              <p:par>
                                <p:cTn id="33" presetID="10" presetClass="entr" presetSubtype="0" fill="hold" grpId="0" nodeType="afterEffect">
                                  <p:stCondLst>
                                    <p:cond delay="0"/>
                                  </p:stCondLst>
                                  <p:childTnLst>
                                    <p:set>
                                      <p:cBhvr>
                                        <p:cTn id="34" dur="1" fill="hold">
                                          <p:stCondLst>
                                            <p:cond delay="0"/>
                                          </p:stCondLst>
                                        </p:cTn>
                                        <p:tgtEl>
                                          <p:spTgt spid="49164"/>
                                        </p:tgtEl>
                                        <p:attrNameLst>
                                          <p:attrName>style.visibility</p:attrName>
                                        </p:attrNameLst>
                                      </p:cBhvr>
                                      <p:to>
                                        <p:strVal val="visible"/>
                                      </p:to>
                                    </p:set>
                                    <p:animEffect transition="in" filter="fade">
                                      <p:cBhvr>
                                        <p:cTn id="35" dur="2000"/>
                                        <p:tgtEl>
                                          <p:spTgt spid="49164"/>
                                        </p:tgtEl>
                                      </p:cBhvr>
                                    </p:animEffect>
                                  </p:childTnLst>
                                </p:cTn>
                              </p:par>
                              <p:par>
                                <p:cTn id="36" presetID="22" presetClass="entr" presetSubtype="8" fill="hold" nodeType="withEffect">
                                  <p:stCondLst>
                                    <p:cond delay="0"/>
                                  </p:stCondLst>
                                  <p:childTnLst>
                                    <p:set>
                                      <p:cBhvr>
                                        <p:cTn id="37" dur="1" fill="hold">
                                          <p:stCondLst>
                                            <p:cond delay="0"/>
                                          </p:stCondLst>
                                        </p:cTn>
                                        <p:tgtEl>
                                          <p:spTgt spid="49165"/>
                                        </p:tgtEl>
                                        <p:attrNameLst>
                                          <p:attrName>style.visibility</p:attrName>
                                        </p:attrNameLst>
                                      </p:cBhvr>
                                      <p:to>
                                        <p:strVal val="visible"/>
                                      </p:to>
                                    </p:set>
                                    <p:animEffect transition="in" filter="wipe(left)">
                                      <p:cBhvr>
                                        <p:cTn id="38" dur="1000"/>
                                        <p:tgtEl>
                                          <p:spTgt spid="49165"/>
                                        </p:tgtEl>
                                      </p:cBhvr>
                                    </p:animEffect>
                                  </p:childTnLst>
                                </p:cTn>
                              </p:par>
                            </p:childTnLst>
                          </p:cTn>
                        </p:par>
                        <p:par>
                          <p:cTn id="39" fill="hold" nodeType="afterGroup">
                            <p:stCondLst>
                              <p:cond delay="3000"/>
                            </p:stCondLst>
                            <p:childTnLst>
                              <p:par>
                                <p:cTn id="40" presetID="20" presetClass="entr" presetSubtype="0" fill="hold" nodeType="afterEffect">
                                  <p:stCondLst>
                                    <p:cond delay="0"/>
                                  </p:stCondLst>
                                  <p:childTnLst>
                                    <p:set>
                                      <p:cBhvr>
                                        <p:cTn id="41" dur="1" fill="hold">
                                          <p:stCondLst>
                                            <p:cond delay="0"/>
                                          </p:stCondLst>
                                        </p:cTn>
                                        <p:tgtEl>
                                          <p:spTgt spid="49177"/>
                                        </p:tgtEl>
                                        <p:attrNameLst>
                                          <p:attrName>style.visibility</p:attrName>
                                        </p:attrNameLst>
                                      </p:cBhvr>
                                      <p:to>
                                        <p:strVal val="visible"/>
                                      </p:to>
                                    </p:set>
                                    <p:animEffect transition="in" filter="wedge">
                                      <p:cBhvr>
                                        <p:cTn id="42" dur="1000"/>
                                        <p:tgtEl>
                                          <p:spTgt spid="49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2" grpId="0" animBg="1"/>
      <p:bldP spid="49163" grpId="0" animBg="1"/>
      <p:bldP spid="49164"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B4B6CCA-8F98-4B46-9928-293A4D6C5FA3}" type="slidenum">
              <a:rPr lang="en-US" altLang="zh-CN">
                <a:solidFill>
                  <a:srgbClr val="000000"/>
                </a:solidFill>
              </a:rPr>
              <a:pPr/>
              <a:t>45</a:t>
            </a:fld>
            <a:endParaRPr lang="en-US" altLang="zh-CN">
              <a:solidFill>
                <a:srgbClr val="000000"/>
              </a:solidFill>
            </a:endParaRPr>
          </a:p>
        </p:txBody>
      </p:sp>
      <p:sp>
        <p:nvSpPr>
          <p:cNvPr id="125954" name="Rectangle 2"/>
          <p:cNvSpPr>
            <a:spLocks noGrp="1" noChangeArrowheads="1"/>
          </p:cNvSpPr>
          <p:nvPr>
            <p:ph type="title"/>
          </p:nvPr>
        </p:nvSpPr>
        <p:spPr/>
        <p:txBody>
          <a:bodyPr/>
          <a:lstStyle/>
          <a:p>
            <a:r>
              <a:rPr lang="zh-CN" altLang="en-US"/>
              <a:t>什么是继承</a:t>
            </a:r>
          </a:p>
        </p:txBody>
      </p:sp>
      <p:sp>
        <p:nvSpPr>
          <p:cNvPr id="125955" name="Rectangle 3"/>
          <p:cNvSpPr>
            <a:spLocks noGrp="1" noChangeArrowheads="1"/>
          </p:cNvSpPr>
          <p:nvPr>
            <p:ph type="body" idx="1"/>
          </p:nvPr>
        </p:nvSpPr>
        <p:spPr/>
        <p:txBody>
          <a:bodyPr/>
          <a:lstStyle/>
          <a:p>
            <a:r>
              <a:rPr lang="zh-CN" altLang="en-US"/>
              <a:t>继承：一个类得到另一个类的全部或部分属性及方法的操作叫做继承</a:t>
            </a:r>
          </a:p>
          <a:p>
            <a:r>
              <a:rPr lang="zh-CN" altLang="en-US"/>
              <a:t>父类：具有该体系类通用的属性和方法</a:t>
            </a:r>
          </a:p>
          <a:p>
            <a:r>
              <a:rPr lang="zh-CN" altLang="en-US"/>
              <a:t>子类：从父类得到，同时也有自己的方法和属性</a:t>
            </a:r>
          </a:p>
        </p:txBody>
      </p:sp>
    </p:spTree>
    <p:extLst>
      <p:ext uri="{BB962C8B-B14F-4D97-AF65-F5344CB8AC3E}">
        <p14:creationId xmlns:p14="http://schemas.microsoft.com/office/powerpoint/2010/main" val="7191078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灯片编号占位符 3"/>
          <p:cNvSpPr>
            <a:spLocks noGrp="1"/>
          </p:cNvSpPr>
          <p:nvPr>
            <p:ph type="sldNum" sz="quarter" idx="10"/>
          </p:nvPr>
        </p:nvSpPr>
        <p:spPr/>
        <p:txBody>
          <a:bodyPr/>
          <a:lstStyle/>
          <a:p>
            <a:fld id="{0AC50E90-7EE4-4FFC-BC1A-827E549664D0}" type="slidenum">
              <a:rPr lang="en-US" altLang="zh-CN">
                <a:solidFill>
                  <a:srgbClr val="000000"/>
                </a:solidFill>
              </a:rPr>
              <a:pPr/>
              <a:t>46</a:t>
            </a:fld>
            <a:endParaRPr lang="en-US" altLang="zh-CN">
              <a:solidFill>
                <a:srgbClr val="000000"/>
              </a:solidFill>
            </a:endParaRPr>
          </a:p>
        </p:txBody>
      </p:sp>
      <p:sp>
        <p:nvSpPr>
          <p:cNvPr id="34818" name="Rectangle 2"/>
          <p:cNvSpPr>
            <a:spLocks noGrp="1" noChangeArrowheads="1"/>
          </p:cNvSpPr>
          <p:nvPr>
            <p:ph type="title"/>
          </p:nvPr>
        </p:nvSpPr>
        <p:spPr/>
        <p:txBody>
          <a:bodyPr/>
          <a:lstStyle/>
          <a:p>
            <a:r>
              <a:rPr lang="zh-CN" altLang="en-US"/>
              <a:t>继承的特点</a:t>
            </a:r>
          </a:p>
        </p:txBody>
      </p:sp>
      <p:cxnSp>
        <p:nvCxnSpPr>
          <p:cNvPr id="34833" name="AutoShape 17"/>
          <p:cNvCxnSpPr>
            <a:cxnSpLocks noChangeShapeType="1"/>
          </p:cNvCxnSpPr>
          <p:nvPr/>
        </p:nvCxnSpPr>
        <p:spPr bwMode="auto">
          <a:xfrm flipH="1">
            <a:off x="2192338" y="2479675"/>
            <a:ext cx="1890712" cy="12795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4" name="AutoShape 18"/>
          <p:cNvCxnSpPr>
            <a:cxnSpLocks noChangeShapeType="1"/>
          </p:cNvCxnSpPr>
          <p:nvPr/>
        </p:nvCxnSpPr>
        <p:spPr bwMode="auto">
          <a:xfrm>
            <a:off x="4572000" y="2492375"/>
            <a:ext cx="1368425" cy="12239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4844" name="Group 28"/>
          <p:cNvGrpSpPr>
            <a:grpSpLocks/>
          </p:cNvGrpSpPr>
          <p:nvPr/>
        </p:nvGrpSpPr>
        <p:grpSpPr bwMode="auto">
          <a:xfrm>
            <a:off x="3132138" y="1844675"/>
            <a:ext cx="2952750" cy="649288"/>
            <a:chOff x="4150" y="1117"/>
            <a:chExt cx="1270" cy="409"/>
          </a:xfrm>
        </p:grpSpPr>
        <p:sp>
          <p:nvSpPr>
            <p:cNvPr id="34845" name="Rectangle 29"/>
            <p:cNvSpPr>
              <a:spLocks noChangeArrowheads="1"/>
            </p:cNvSpPr>
            <p:nvPr/>
          </p:nvSpPr>
          <p:spPr bwMode="auto">
            <a:xfrm>
              <a:off x="4150" y="1117"/>
              <a:ext cx="1270" cy="409"/>
            </a:xfrm>
            <a:prstGeom prst="rect">
              <a:avLst/>
            </a:prstGeom>
            <a:gradFill rotWithShape="1">
              <a:gsLst>
                <a:gs pos="0">
                  <a:srgbClr val="6699FF"/>
                </a:gs>
                <a:gs pos="100000">
                  <a:schemeClr val="accent2"/>
                </a:gs>
              </a:gsLst>
              <a:path path="rect">
                <a:fillToRect l="100000" b="100000"/>
              </a:path>
            </a:gradFill>
            <a:ln w="9525" algn="ctr">
              <a:solidFill>
                <a:schemeClr val="tx1"/>
              </a:solidFill>
              <a:miter lim="800000"/>
              <a:headEnd/>
              <a:tailEnd/>
            </a:ln>
            <a:effectLst>
              <a:prstShdw prst="shdw13" dist="109250" dir="19467739">
                <a:schemeClr val="bg2">
                  <a:alpha val="50000"/>
                </a:schemeClr>
              </a:prstShdw>
            </a:effectLst>
          </p:spPr>
          <p:txBody>
            <a:bodyPr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34846" name="Text Box 30"/>
            <p:cNvSpPr txBox="1">
              <a:spLocks noChangeArrowheads="1"/>
            </p:cNvSpPr>
            <p:nvPr/>
          </p:nvSpPr>
          <p:spPr bwMode="auto">
            <a:xfrm>
              <a:off x="4377" y="1169"/>
              <a:ext cx="862" cy="300"/>
            </a:xfrm>
            <a:prstGeom prst="rect">
              <a:avLst/>
            </a:prstGeom>
            <a:noFill/>
            <a:ln>
              <a:noFill/>
            </a:ln>
            <a:effectLst>
              <a:outerShdw dist="40161" dir="1106097"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smtClean="0">
                  <a:solidFill>
                    <a:srgbClr val="FFFFFF"/>
                  </a:solidFill>
                  <a:ea typeface="黑体" panose="02010609060101010101" pitchFamily="49" charset="-122"/>
                </a:rPr>
                <a:t>继承的特点</a:t>
              </a:r>
            </a:p>
          </p:txBody>
        </p:sp>
      </p:grpSp>
      <p:grpSp>
        <p:nvGrpSpPr>
          <p:cNvPr id="34857" name="Group 41"/>
          <p:cNvGrpSpPr>
            <a:grpSpLocks/>
          </p:cNvGrpSpPr>
          <p:nvPr/>
        </p:nvGrpSpPr>
        <p:grpSpPr bwMode="auto">
          <a:xfrm>
            <a:off x="1092200" y="3773488"/>
            <a:ext cx="2736850" cy="719137"/>
            <a:chOff x="930" y="1888"/>
            <a:chExt cx="1860" cy="512"/>
          </a:xfrm>
        </p:grpSpPr>
        <p:sp>
          <p:nvSpPr>
            <p:cNvPr id="34858" name="Rectangle 42"/>
            <p:cNvSpPr>
              <a:spLocks noChangeArrowheads="1"/>
            </p:cNvSpPr>
            <p:nvPr/>
          </p:nvSpPr>
          <p:spPr bwMode="auto">
            <a:xfrm>
              <a:off x="930" y="1888"/>
              <a:ext cx="1860" cy="512"/>
            </a:xfrm>
            <a:prstGeom prst="rect">
              <a:avLst/>
            </a:prstGeom>
            <a:gradFill rotWithShape="1">
              <a:gsLst>
                <a:gs pos="0">
                  <a:srgbClr val="99CCFF"/>
                </a:gs>
                <a:gs pos="100000">
                  <a:srgbClr val="FFFFFF"/>
                </a:gs>
              </a:gsLst>
              <a:lin ang="5400000" scaled="1"/>
            </a:gradFill>
            <a:ln w="12700">
              <a:solidFill>
                <a:schemeClr val="tx1"/>
              </a:solidFill>
              <a:miter lim="800000"/>
              <a:headEnd/>
              <a:tailEnd/>
            </a:ln>
            <a:effectLst>
              <a:outerShdw dist="81320" dir="3080412" algn="ctr" rotWithShape="0">
                <a:srgbClr val="808080">
                  <a:alpha val="50000"/>
                </a:srgbClr>
              </a:outerShdw>
            </a:effec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34859" name="Text Box 43"/>
            <p:cNvSpPr txBox="1">
              <a:spLocks noChangeArrowheads="1"/>
            </p:cNvSpPr>
            <p:nvPr/>
          </p:nvSpPr>
          <p:spPr bwMode="auto">
            <a:xfrm>
              <a:off x="1047" y="1973"/>
              <a:ext cx="1626"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nSpc>
                  <a:spcPct val="100000"/>
                </a:lnSpc>
                <a:spcBef>
                  <a:spcPct val="50000"/>
                </a:spcBef>
                <a:buClrTx/>
                <a:buFontTx/>
                <a:buNone/>
              </a:pPr>
              <a:r>
                <a:rPr lang="zh-CN" altLang="en-US" sz="2000" smtClean="0">
                  <a:solidFill>
                    <a:srgbClr val="000000"/>
                  </a:solidFill>
                  <a:latin typeface="Arial" panose="020B0604020202020204" pitchFamily="34" charset="0"/>
                </a:rPr>
                <a:t>具有层次结构</a:t>
              </a:r>
            </a:p>
          </p:txBody>
        </p:sp>
      </p:grpSp>
      <p:grpSp>
        <p:nvGrpSpPr>
          <p:cNvPr id="34863" name="Group 47"/>
          <p:cNvGrpSpPr>
            <a:grpSpLocks/>
          </p:cNvGrpSpPr>
          <p:nvPr/>
        </p:nvGrpSpPr>
        <p:grpSpPr bwMode="auto">
          <a:xfrm>
            <a:off x="5003800" y="3789363"/>
            <a:ext cx="2736850" cy="790575"/>
            <a:chOff x="1774" y="3204"/>
            <a:chExt cx="1724" cy="498"/>
          </a:xfrm>
        </p:grpSpPr>
        <p:sp>
          <p:nvSpPr>
            <p:cNvPr id="34861" name="Rectangle 45"/>
            <p:cNvSpPr>
              <a:spLocks noChangeArrowheads="1"/>
            </p:cNvSpPr>
            <p:nvPr/>
          </p:nvSpPr>
          <p:spPr bwMode="auto">
            <a:xfrm>
              <a:off x="1774" y="3204"/>
              <a:ext cx="1724" cy="498"/>
            </a:xfrm>
            <a:prstGeom prst="rect">
              <a:avLst/>
            </a:prstGeom>
            <a:gradFill rotWithShape="1">
              <a:gsLst>
                <a:gs pos="0">
                  <a:srgbClr val="99CCFF"/>
                </a:gs>
                <a:gs pos="100000">
                  <a:srgbClr val="FFFFFF"/>
                </a:gs>
              </a:gsLst>
              <a:lin ang="5400000" scaled="1"/>
            </a:gradFill>
            <a:ln w="12700">
              <a:solidFill>
                <a:schemeClr val="tx1"/>
              </a:solidFill>
              <a:miter lim="800000"/>
              <a:headEnd/>
              <a:tailEnd/>
            </a:ln>
            <a:effectLst>
              <a:outerShdw dist="81320" dir="3080412" algn="ctr" rotWithShape="0">
                <a:srgbClr val="808080">
                  <a:alpha val="50000"/>
                </a:srgbClr>
              </a:outerShdw>
            </a:effec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34862" name="Text Box 46"/>
            <p:cNvSpPr txBox="1">
              <a:spLocks noChangeArrowheads="1"/>
            </p:cNvSpPr>
            <p:nvPr/>
          </p:nvSpPr>
          <p:spPr bwMode="auto">
            <a:xfrm>
              <a:off x="1882" y="3215"/>
              <a:ext cx="150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nSpc>
                  <a:spcPct val="100000"/>
                </a:lnSpc>
                <a:spcBef>
                  <a:spcPct val="50000"/>
                </a:spcBef>
                <a:buClrTx/>
                <a:buFontTx/>
                <a:buNone/>
              </a:pPr>
              <a:r>
                <a:rPr lang="zh-CN" altLang="en-US" sz="2000" smtClean="0">
                  <a:solidFill>
                    <a:srgbClr val="000000"/>
                  </a:solidFill>
                  <a:latin typeface="Arial" panose="020B0604020202020204" pitchFamily="34" charset="0"/>
                </a:rPr>
                <a:t>子类继承了父类的属性和方法</a:t>
              </a:r>
            </a:p>
          </p:txBody>
        </p:sp>
      </p:grpSp>
    </p:spTree>
    <p:extLst>
      <p:ext uri="{BB962C8B-B14F-4D97-AF65-F5344CB8AC3E}">
        <p14:creationId xmlns:p14="http://schemas.microsoft.com/office/powerpoint/2010/main" val="22410833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nodeType="afterEffect">
                                  <p:stCondLst>
                                    <p:cond delay="0"/>
                                  </p:stCondLst>
                                  <p:childTnLst>
                                    <p:set>
                                      <p:cBhvr>
                                        <p:cTn id="6" dur="1" fill="hold">
                                          <p:stCondLst>
                                            <p:cond delay="0"/>
                                          </p:stCondLst>
                                        </p:cTn>
                                        <p:tgtEl>
                                          <p:spTgt spid="34844"/>
                                        </p:tgtEl>
                                        <p:attrNameLst>
                                          <p:attrName>style.visibility</p:attrName>
                                        </p:attrNameLst>
                                      </p:cBhvr>
                                      <p:to>
                                        <p:strVal val="visible"/>
                                      </p:to>
                                    </p:set>
                                    <p:animEffect transition="in" filter="wedge">
                                      <p:cBhvr>
                                        <p:cTn id="7" dur="2000"/>
                                        <p:tgtEl>
                                          <p:spTgt spid="34844"/>
                                        </p:tgtEl>
                                      </p:cBhvr>
                                    </p:animEffect>
                                  </p:childTnLst>
                                </p:cTn>
                              </p:par>
                            </p:childTnLst>
                          </p:cTn>
                        </p:par>
                        <p:par>
                          <p:cTn id="8" fill="hold" nodeType="afterGroup">
                            <p:stCondLst>
                              <p:cond delay="2000"/>
                            </p:stCondLst>
                            <p:childTnLst>
                              <p:par>
                                <p:cTn id="9" presetID="22" presetClass="entr" presetSubtype="1" fill="hold" nodeType="afterEffect">
                                  <p:stCondLst>
                                    <p:cond delay="0"/>
                                  </p:stCondLst>
                                  <p:childTnLst>
                                    <p:set>
                                      <p:cBhvr>
                                        <p:cTn id="10" dur="1" fill="hold">
                                          <p:stCondLst>
                                            <p:cond delay="0"/>
                                          </p:stCondLst>
                                        </p:cTn>
                                        <p:tgtEl>
                                          <p:spTgt spid="34833"/>
                                        </p:tgtEl>
                                        <p:attrNameLst>
                                          <p:attrName>style.visibility</p:attrName>
                                        </p:attrNameLst>
                                      </p:cBhvr>
                                      <p:to>
                                        <p:strVal val="visible"/>
                                      </p:to>
                                    </p:set>
                                    <p:animEffect transition="in" filter="wipe(up)">
                                      <p:cBhvr>
                                        <p:cTn id="11" dur="500"/>
                                        <p:tgtEl>
                                          <p:spTgt spid="34833"/>
                                        </p:tgtEl>
                                      </p:cBhvr>
                                    </p:animEffect>
                                  </p:childTnLst>
                                </p:cTn>
                              </p:par>
                            </p:childTnLst>
                          </p:cTn>
                        </p:par>
                        <p:par>
                          <p:cTn id="12" fill="hold" nodeType="afterGroup">
                            <p:stCondLst>
                              <p:cond delay="2500"/>
                            </p:stCondLst>
                            <p:childTnLst>
                              <p:par>
                                <p:cTn id="13" presetID="12" presetClass="entr" presetSubtype="8" fill="hold" nodeType="afterEffect">
                                  <p:stCondLst>
                                    <p:cond delay="0"/>
                                  </p:stCondLst>
                                  <p:childTnLst>
                                    <p:set>
                                      <p:cBhvr>
                                        <p:cTn id="14" dur="1" fill="hold">
                                          <p:stCondLst>
                                            <p:cond delay="0"/>
                                          </p:stCondLst>
                                        </p:cTn>
                                        <p:tgtEl>
                                          <p:spTgt spid="34857"/>
                                        </p:tgtEl>
                                        <p:attrNameLst>
                                          <p:attrName>style.visibility</p:attrName>
                                        </p:attrNameLst>
                                      </p:cBhvr>
                                      <p:to>
                                        <p:strVal val="visible"/>
                                      </p:to>
                                    </p:set>
                                    <p:animEffect transition="in" filter="slide(fromLeft)">
                                      <p:cBhvr>
                                        <p:cTn id="15" dur="500"/>
                                        <p:tgtEl>
                                          <p:spTgt spid="34857"/>
                                        </p:tgtEl>
                                      </p:cBhvr>
                                    </p:animEffect>
                                  </p:childTnLst>
                                </p:cTn>
                              </p:par>
                            </p:childTnLst>
                          </p:cTn>
                        </p:par>
                        <p:par>
                          <p:cTn id="16" fill="hold" nodeType="afterGroup">
                            <p:stCondLst>
                              <p:cond delay="3000"/>
                            </p:stCondLst>
                            <p:childTnLst>
                              <p:par>
                                <p:cTn id="17" presetID="22" presetClass="entr" presetSubtype="1" fill="hold" nodeType="afterEffect">
                                  <p:stCondLst>
                                    <p:cond delay="0"/>
                                  </p:stCondLst>
                                  <p:childTnLst>
                                    <p:set>
                                      <p:cBhvr>
                                        <p:cTn id="18" dur="1" fill="hold">
                                          <p:stCondLst>
                                            <p:cond delay="0"/>
                                          </p:stCondLst>
                                        </p:cTn>
                                        <p:tgtEl>
                                          <p:spTgt spid="34834"/>
                                        </p:tgtEl>
                                        <p:attrNameLst>
                                          <p:attrName>style.visibility</p:attrName>
                                        </p:attrNameLst>
                                      </p:cBhvr>
                                      <p:to>
                                        <p:strVal val="visible"/>
                                      </p:to>
                                    </p:set>
                                    <p:animEffect transition="in" filter="wipe(up)">
                                      <p:cBhvr>
                                        <p:cTn id="19" dur="500"/>
                                        <p:tgtEl>
                                          <p:spTgt spid="34834"/>
                                        </p:tgtEl>
                                      </p:cBhvr>
                                    </p:animEffect>
                                  </p:childTnLst>
                                </p:cTn>
                              </p:par>
                            </p:childTnLst>
                          </p:cTn>
                        </p:par>
                        <p:par>
                          <p:cTn id="20" fill="hold" nodeType="afterGroup">
                            <p:stCondLst>
                              <p:cond delay="3500"/>
                            </p:stCondLst>
                            <p:childTnLst>
                              <p:par>
                                <p:cTn id="21" presetID="12" presetClass="entr" presetSubtype="4" fill="hold" nodeType="afterEffect">
                                  <p:stCondLst>
                                    <p:cond delay="0"/>
                                  </p:stCondLst>
                                  <p:childTnLst>
                                    <p:set>
                                      <p:cBhvr>
                                        <p:cTn id="22" dur="1" fill="hold">
                                          <p:stCondLst>
                                            <p:cond delay="0"/>
                                          </p:stCondLst>
                                        </p:cTn>
                                        <p:tgtEl>
                                          <p:spTgt spid="34863"/>
                                        </p:tgtEl>
                                        <p:attrNameLst>
                                          <p:attrName>style.visibility</p:attrName>
                                        </p:attrNameLst>
                                      </p:cBhvr>
                                      <p:to>
                                        <p:strVal val="visible"/>
                                      </p:to>
                                    </p:set>
                                    <p:animEffect transition="in" filter="slide(fromBottom)">
                                      <p:cBhvr>
                                        <p:cTn id="23" dur="500"/>
                                        <p:tgtEl>
                                          <p:spTgt spid="348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灯片编号占位符 3"/>
          <p:cNvSpPr>
            <a:spLocks noGrp="1"/>
          </p:cNvSpPr>
          <p:nvPr>
            <p:ph type="sldNum" sz="quarter" idx="10"/>
          </p:nvPr>
        </p:nvSpPr>
        <p:spPr/>
        <p:txBody>
          <a:bodyPr/>
          <a:lstStyle/>
          <a:p>
            <a:fld id="{FC4C6894-539A-44D9-8D6A-6FC9671FC197}" type="slidenum">
              <a:rPr lang="en-US" altLang="zh-CN">
                <a:solidFill>
                  <a:srgbClr val="000000"/>
                </a:solidFill>
              </a:rPr>
              <a:pPr/>
              <a:t>47</a:t>
            </a:fld>
            <a:endParaRPr lang="en-US" altLang="zh-CN">
              <a:solidFill>
                <a:srgbClr val="000000"/>
              </a:solidFill>
            </a:endParaRPr>
          </a:p>
        </p:txBody>
      </p:sp>
      <p:sp>
        <p:nvSpPr>
          <p:cNvPr id="50178" name="Rectangle 2"/>
          <p:cNvSpPr>
            <a:spLocks noGrp="1" noChangeArrowheads="1"/>
          </p:cNvSpPr>
          <p:nvPr>
            <p:ph type="title"/>
          </p:nvPr>
        </p:nvSpPr>
        <p:spPr/>
        <p:txBody>
          <a:bodyPr/>
          <a:lstStyle/>
          <a:p>
            <a:r>
              <a:rPr lang="zh-CN" altLang="en-US"/>
              <a:t>继承的优点</a:t>
            </a:r>
          </a:p>
        </p:txBody>
      </p:sp>
      <p:sp>
        <p:nvSpPr>
          <p:cNvPr id="50183" name="Line 7"/>
          <p:cNvSpPr>
            <a:spLocks noChangeShapeType="1"/>
          </p:cNvSpPr>
          <p:nvPr/>
        </p:nvSpPr>
        <p:spPr bwMode="auto">
          <a:xfrm>
            <a:off x="4427538" y="2276475"/>
            <a:ext cx="0" cy="7207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50184" name="Line 8"/>
          <p:cNvSpPr>
            <a:spLocks noChangeShapeType="1"/>
          </p:cNvSpPr>
          <p:nvPr/>
        </p:nvSpPr>
        <p:spPr bwMode="auto">
          <a:xfrm>
            <a:off x="1403350" y="2997200"/>
            <a:ext cx="640873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50193" name="Line 17"/>
          <p:cNvSpPr>
            <a:spLocks noChangeShapeType="1"/>
          </p:cNvSpPr>
          <p:nvPr/>
        </p:nvSpPr>
        <p:spPr bwMode="auto">
          <a:xfrm>
            <a:off x="1403350" y="2997200"/>
            <a:ext cx="0" cy="93662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50194" name="Line 18"/>
          <p:cNvSpPr>
            <a:spLocks noChangeShapeType="1"/>
          </p:cNvSpPr>
          <p:nvPr/>
        </p:nvSpPr>
        <p:spPr bwMode="auto">
          <a:xfrm>
            <a:off x="7812088" y="2997200"/>
            <a:ext cx="0" cy="79216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50196" name="Line 20"/>
          <p:cNvSpPr>
            <a:spLocks noChangeShapeType="1"/>
          </p:cNvSpPr>
          <p:nvPr/>
        </p:nvSpPr>
        <p:spPr bwMode="auto">
          <a:xfrm>
            <a:off x="3635375" y="2997200"/>
            <a:ext cx="0" cy="216058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50197" name="Line 21"/>
          <p:cNvSpPr>
            <a:spLocks noChangeShapeType="1"/>
          </p:cNvSpPr>
          <p:nvPr/>
        </p:nvSpPr>
        <p:spPr bwMode="auto">
          <a:xfrm>
            <a:off x="5384800" y="2997200"/>
            <a:ext cx="0" cy="216058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grpSp>
        <p:nvGrpSpPr>
          <p:cNvPr id="50203" name="Group 27"/>
          <p:cNvGrpSpPr>
            <a:grpSpLocks/>
          </p:cNvGrpSpPr>
          <p:nvPr/>
        </p:nvGrpSpPr>
        <p:grpSpPr bwMode="auto">
          <a:xfrm>
            <a:off x="3059113" y="1628775"/>
            <a:ext cx="2909887" cy="649288"/>
            <a:chOff x="4150" y="1117"/>
            <a:chExt cx="1270" cy="409"/>
          </a:xfrm>
        </p:grpSpPr>
        <p:sp>
          <p:nvSpPr>
            <p:cNvPr id="50204" name="Rectangle 28"/>
            <p:cNvSpPr>
              <a:spLocks noChangeArrowheads="1"/>
            </p:cNvSpPr>
            <p:nvPr/>
          </p:nvSpPr>
          <p:spPr bwMode="auto">
            <a:xfrm>
              <a:off x="4150" y="1117"/>
              <a:ext cx="1270" cy="409"/>
            </a:xfrm>
            <a:prstGeom prst="rect">
              <a:avLst/>
            </a:prstGeom>
            <a:gradFill rotWithShape="1">
              <a:gsLst>
                <a:gs pos="0">
                  <a:srgbClr val="6699FF"/>
                </a:gs>
                <a:gs pos="100000">
                  <a:schemeClr val="accent2"/>
                </a:gs>
              </a:gsLst>
              <a:path path="rect">
                <a:fillToRect l="100000" b="100000"/>
              </a:path>
            </a:gradFill>
            <a:ln w="9525" algn="ctr">
              <a:solidFill>
                <a:schemeClr val="tx1"/>
              </a:solidFill>
              <a:miter lim="800000"/>
              <a:headEnd/>
              <a:tailEnd/>
            </a:ln>
            <a:effectLst>
              <a:prstShdw prst="shdw13" dist="109250" dir="19467739">
                <a:schemeClr val="bg2">
                  <a:alpha val="50000"/>
                </a:schemeClr>
              </a:prstShdw>
            </a:effectLst>
          </p:spPr>
          <p:txBody>
            <a:bodyPr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50205" name="Text Box 29"/>
            <p:cNvSpPr txBox="1">
              <a:spLocks noChangeArrowheads="1"/>
            </p:cNvSpPr>
            <p:nvPr/>
          </p:nvSpPr>
          <p:spPr bwMode="auto">
            <a:xfrm>
              <a:off x="4377" y="1169"/>
              <a:ext cx="862" cy="300"/>
            </a:xfrm>
            <a:prstGeom prst="rect">
              <a:avLst/>
            </a:prstGeom>
            <a:noFill/>
            <a:ln>
              <a:noFill/>
            </a:ln>
            <a:effectLst>
              <a:outerShdw dist="40161" dir="1106097"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smtClean="0">
                  <a:solidFill>
                    <a:srgbClr val="FFFFFF"/>
                  </a:solidFill>
                  <a:ea typeface="黑体" panose="02010609060101010101" pitchFamily="49" charset="-122"/>
                </a:rPr>
                <a:t>继承的优点</a:t>
              </a:r>
            </a:p>
          </p:txBody>
        </p:sp>
      </p:grpSp>
      <p:grpSp>
        <p:nvGrpSpPr>
          <p:cNvPr id="50209" name="Group 33"/>
          <p:cNvGrpSpPr>
            <a:grpSpLocks/>
          </p:cNvGrpSpPr>
          <p:nvPr/>
        </p:nvGrpSpPr>
        <p:grpSpPr bwMode="auto">
          <a:xfrm>
            <a:off x="682625" y="3933825"/>
            <a:ext cx="2736850" cy="719138"/>
            <a:chOff x="930" y="1888"/>
            <a:chExt cx="1860" cy="512"/>
          </a:xfrm>
        </p:grpSpPr>
        <p:sp>
          <p:nvSpPr>
            <p:cNvPr id="50207" name="Rectangle 31"/>
            <p:cNvSpPr>
              <a:spLocks noChangeArrowheads="1"/>
            </p:cNvSpPr>
            <p:nvPr/>
          </p:nvSpPr>
          <p:spPr bwMode="auto">
            <a:xfrm>
              <a:off x="930" y="1888"/>
              <a:ext cx="1860" cy="512"/>
            </a:xfrm>
            <a:prstGeom prst="rect">
              <a:avLst/>
            </a:prstGeom>
            <a:gradFill rotWithShape="1">
              <a:gsLst>
                <a:gs pos="0">
                  <a:srgbClr val="99CCFF"/>
                </a:gs>
                <a:gs pos="100000">
                  <a:srgbClr val="FFFFFF"/>
                </a:gs>
              </a:gsLst>
              <a:lin ang="5400000" scaled="1"/>
            </a:gradFill>
            <a:ln w="12700">
              <a:solidFill>
                <a:schemeClr val="tx1"/>
              </a:solidFill>
              <a:miter lim="800000"/>
              <a:headEnd/>
              <a:tailEnd/>
            </a:ln>
            <a:effectLst>
              <a:outerShdw dist="81320" dir="3080412" algn="ctr" rotWithShape="0">
                <a:srgbClr val="808080">
                  <a:alpha val="50000"/>
                </a:srgbClr>
              </a:outerShdw>
            </a:effec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50208" name="Text Box 32"/>
            <p:cNvSpPr txBox="1">
              <a:spLocks noChangeArrowheads="1"/>
            </p:cNvSpPr>
            <p:nvPr/>
          </p:nvSpPr>
          <p:spPr bwMode="auto">
            <a:xfrm>
              <a:off x="1047" y="1930"/>
              <a:ext cx="1626"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nSpc>
                  <a:spcPct val="100000"/>
                </a:lnSpc>
                <a:spcBef>
                  <a:spcPct val="50000"/>
                </a:spcBef>
                <a:buClrTx/>
                <a:buFontTx/>
                <a:buNone/>
              </a:pPr>
              <a:r>
                <a:rPr lang="zh-CN" altLang="en-US" smtClean="0">
                  <a:solidFill>
                    <a:srgbClr val="000000"/>
                  </a:solidFill>
                  <a:latin typeface="Arial" panose="020B0604020202020204" pitchFamily="34" charset="0"/>
                </a:rPr>
                <a:t>代码的可重用性</a:t>
              </a:r>
            </a:p>
          </p:txBody>
        </p:sp>
      </p:grpSp>
      <p:grpSp>
        <p:nvGrpSpPr>
          <p:cNvPr id="50213" name="Group 37"/>
          <p:cNvGrpSpPr>
            <a:grpSpLocks/>
          </p:cNvGrpSpPr>
          <p:nvPr/>
        </p:nvGrpSpPr>
        <p:grpSpPr bwMode="auto">
          <a:xfrm>
            <a:off x="1835150" y="5157788"/>
            <a:ext cx="2736850" cy="884237"/>
            <a:chOff x="476" y="3236"/>
            <a:chExt cx="1724" cy="557"/>
          </a:xfrm>
        </p:grpSpPr>
        <p:sp>
          <p:nvSpPr>
            <p:cNvPr id="50211" name="Rectangle 35"/>
            <p:cNvSpPr>
              <a:spLocks noChangeArrowheads="1"/>
            </p:cNvSpPr>
            <p:nvPr/>
          </p:nvSpPr>
          <p:spPr bwMode="auto">
            <a:xfrm>
              <a:off x="476" y="3236"/>
              <a:ext cx="1724" cy="557"/>
            </a:xfrm>
            <a:prstGeom prst="rect">
              <a:avLst/>
            </a:prstGeom>
            <a:gradFill rotWithShape="1">
              <a:gsLst>
                <a:gs pos="0">
                  <a:srgbClr val="99CCFF"/>
                </a:gs>
                <a:gs pos="100000">
                  <a:srgbClr val="FFFFFF"/>
                </a:gs>
              </a:gsLst>
              <a:lin ang="5400000" scaled="1"/>
            </a:gradFill>
            <a:ln w="12700">
              <a:solidFill>
                <a:schemeClr val="tx1"/>
              </a:solidFill>
              <a:miter lim="800000"/>
              <a:headEnd/>
              <a:tailEnd/>
            </a:ln>
            <a:effectLst>
              <a:outerShdw dist="81320" dir="3080412" algn="ctr" rotWithShape="0">
                <a:srgbClr val="808080">
                  <a:alpha val="50000"/>
                </a:srgbClr>
              </a:outerShdw>
            </a:effec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50212" name="Text Box 36"/>
            <p:cNvSpPr txBox="1">
              <a:spLocks noChangeArrowheads="1"/>
            </p:cNvSpPr>
            <p:nvPr/>
          </p:nvSpPr>
          <p:spPr bwMode="auto">
            <a:xfrm>
              <a:off x="584" y="3249"/>
              <a:ext cx="150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15000"/>
                </a:spcBef>
                <a:buClrTx/>
                <a:buFontTx/>
                <a:buNone/>
              </a:pPr>
              <a:r>
                <a:rPr lang="zh-CN" altLang="en-US" smtClean="0">
                  <a:solidFill>
                    <a:srgbClr val="000000"/>
                  </a:solidFill>
                  <a:latin typeface="Arial" panose="020B0604020202020204" pitchFamily="34" charset="0"/>
                </a:rPr>
                <a:t>父类的属性和方法可用于子类</a:t>
              </a:r>
            </a:p>
          </p:txBody>
        </p:sp>
      </p:grpSp>
      <p:grpSp>
        <p:nvGrpSpPr>
          <p:cNvPr id="50217" name="Group 41"/>
          <p:cNvGrpSpPr>
            <a:grpSpLocks/>
          </p:cNvGrpSpPr>
          <p:nvPr/>
        </p:nvGrpSpPr>
        <p:grpSpPr bwMode="auto">
          <a:xfrm>
            <a:off x="5148263" y="5157788"/>
            <a:ext cx="2952750" cy="884237"/>
            <a:chOff x="476" y="3236"/>
            <a:chExt cx="1724" cy="557"/>
          </a:xfrm>
        </p:grpSpPr>
        <p:sp>
          <p:nvSpPr>
            <p:cNvPr id="50218" name="Rectangle 42"/>
            <p:cNvSpPr>
              <a:spLocks noChangeArrowheads="1"/>
            </p:cNvSpPr>
            <p:nvPr/>
          </p:nvSpPr>
          <p:spPr bwMode="auto">
            <a:xfrm>
              <a:off x="476" y="3236"/>
              <a:ext cx="1724" cy="557"/>
            </a:xfrm>
            <a:prstGeom prst="rect">
              <a:avLst/>
            </a:prstGeom>
            <a:gradFill rotWithShape="1">
              <a:gsLst>
                <a:gs pos="0">
                  <a:srgbClr val="99CCFF"/>
                </a:gs>
                <a:gs pos="100000">
                  <a:srgbClr val="FFFFFF"/>
                </a:gs>
              </a:gsLst>
              <a:lin ang="5400000" scaled="1"/>
            </a:gradFill>
            <a:ln w="12700">
              <a:solidFill>
                <a:schemeClr val="tx1"/>
              </a:solidFill>
              <a:miter lim="800000"/>
              <a:headEnd/>
              <a:tailEnd/>
            </a:ln>
            <a:effectLst>
              <a:outerShdw dist="81320" dir="3080412" algn="ctr" rotWithShape="0">
                <a:srgbClr val="808080">
                  <a:alpha val="50000"/>
                </a:srgbClr>
              </a:outerShdw>
            </a:effec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50219" name="Text Box 43"/>
            <p:cNvSpPr txBox="1">
              <a:spLocks noChangeArrowheads="1"/>
            </p:cNvSpPr>
            <p:nvPr/>
          </p:nvSpPr>
          <p:spPr bwMode="auto">
            <a:xfrm>
              <a:off x="584" y="3249"/>
              <a:ext cx="150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15000"/>
                </a:spcBef>
                <a:buClrTx/>
                <a:buFontTx/>
                <a:buNone/>
              </a:pPr>
              <a:r>
                <a:rPr lang="zh-CN" altLang="en-US" smtClean="0">
                  <a:solidFill>
                    <a:srgbClr val="000000"/>
                  </a:solidFill>
                  <a:latin typeface="Arial" panose="020B0604020202020204" pitchFamily="34" charset="0"/>
                </a:rPr>
                <a:t>设计应用程序变得更加简单</a:t>
              </a:r>
            </a:p>
          </p:txBody>
        </p:sp>
      </p:grpSp>
      <p:grpSp>
        <p:nvGrpSpPr>
          <p:cNvPr id="50220" name="Group 44"/>
          <p:cNvGrpSpPr>
            <a:grpSpLocks/>
          </p:cNvGrpSpPr>
          <p:nvPr/>
        </p:nvGrpSpPr>
        <p:grpSpPr bwMode="auto">
          <a:xfrm>
            <a:off x="5651500" y="3789363"/>
            <a:ext cx="3024188" cy="863600"/>
            <a:chOff x="476" y="3236"/>
            <a:chExt cx="1724" cy="557"/>
          </a:xfrm>
        </p:grpSpPr>
        <p:sp>
          <p:nvSpPr>
            <p:cNvPr id="50221" name="Rectangle 45"/>
            <p:cNvSpPr>
              <a:spLocks noChangeArrowheads="1"/>
            </p:cNvSpPr>
            <p:nvPr/>
          </p:nvSpPr>
          <p:spPr bwMode="auto">
            <a:xfrm>
              <a:off x="476" y="3236"/>
              <a:ext cx="1724" cy="557"/>
            </a:xfrm>
            <a:prstGeom prst="rect">
              <a:avLst/>
            </a:prstGeom>
            <a:gradFill rotWithShape="1">
              <a:gsLst>
                <a:gs pos="0">
                  <a:srgbClr val="99CCFF"/>
                </a:gs>
                <a:gs pos="100000">
                  <a:srgbClr val="FFFFFF"/>
                </a:gs>
              </a:gsLst>
              <a:lin ang="5400000" scaled="1"/>
            </a:gradFill>
            <a:ln w="12700">
              <a:solidFill>
                <a:schemeClr val="tx1"/>
              </a:solidFill>
              <a:miter lim="800000"/>
              <a:headEnd/>
              <a:tailEnd/>
            </a:ln>
            <a:effectLst>
              <a:outerShdw dist="81320" dir="3080412" algn="ctr" rotWithShape="0">
                <a:srgbClr val="808080">
                  <a:alpha val="50000"/>
                </a:srgbClr>
              </a:outerShdw>
            </a:effec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50222" name="Text Box 46"/>
            <p:cNvSpPr txBox="1">
              <a:spLocks noChangeArrowheads="1"/>
            </p:cNvSpPr>
            <p:nvPr/>
          </p:nvSpPr>
          <p:spPr bwMode="auto">
            <a:xfrm>
              <a:off x="584" y="3249"/>
              <a:ext cx="1508" cy="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zh-CN" altLang="en-US" smtClean="0">
                  <a:solidFill>
                    <a:srgbClr val="000000"/>
                  </a:solidFill>
                  <a:latin typeface="Arial" panose="020B0604020202020204" pitchFamily="34" charset="0"/>
                </a:rPr>
                <a:t>可以轻松地自定义子类</a:t>
              </a:r>
            </a:p>
          </p:txBody>
        </p:sp>
      </p:grpSp>
    </p:spTree>
    <p:extLst>
      <p:ext uri="{BB962C8B-B14F-4D97-AF65-F5344CB8AC3E}">
        <p14:creationId xmlns:p14="http://schemas.microsoft.com/office/powerpoint/2010/main" val="3759273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50203"/>
                                        </p:tgtEl>
                                        <p:attrNameLst>
                                          <p:attrName>style.visibility</p:attrName>
                                        </p:attrNameLst>
                                      </p:cBhvr>
                                      <p:to>
                                        <p:strVal val="visible"/>
                                      </p:to>
                                    </p:set>
                                    <p:animEffect transition="in" filter="fade">
                                      <p:cBhvr>
                                        <p:cTn id="7" dur="1000"/>
                                        <p:tgtEl>
                                          <p:spTgt spid="50203"/>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50183"/>
                                        </p:tgtEl>
                                        <p:attrNameLst>
                                          <p:attrName>style.visibility</p:attrName>
                                        </p:attrNameLst>
                                      </p:cBhvr>
                                      <p:to>
                                        <p:strVal val="visible"/>
                                      </p:to>
                                    </p:set>
                                    <p:animEffect transition="in" filter="wipe(up)">
                                      <p:cBhvr>
                                        <p:cTn id="11" dur="1000"/>
                                        <p:tgtEl>
                                          <p:spTgt spid="50183"/>
                                        </p:tgtEl>
                                      </p:cBhvr>
                                    </p:animEffect>
                                  </p:childTnLst>
                                </p:cTn>
                              </p:par>
                            </p:childTnLst>
                          </p:cTn>
                        </p:par>
                        <p:par>
                          <p:cTn id="12" fill="hold" nodeType="afterGroup">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50184"/>
                                        </p:tgtEl>
                                        <p:attrNameLst>
                                          <p:attrName>style.visibility</p:attrName>
                                        </p:attrNameLst>
                                      </p:cBhvr>
                                      <p:to>
                                        <p:strVal val="visible"/>
                                      </p:to>
                                    </p:set>
                                    <p:animEffect transition="in" filter="wipe(left)">
                                      <p:cBhvr>
                                        <p:cTn id="15" dur="1000"/>
                                        <p:tgtEl>
                                          <p:spTgt spid="50184"/>
                                        </p:tgtEl>
                                      </p:cBhvr>
                                    </p:animEffect>
                                  </p:childTnLst>
                                </p:cTn>
                              </p:par>
                            </p:childTnLst>
                          </p:cTn>
                        </p:par>
                        <p:par>
                          <p:cTn id="16" fill="hold" nodeType="afterGroup">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50193"/>
                                        </p:tgtEl>
                                        <p:attrNameLst>
                                          <p:attrName>style.visibility</p:attrName>
                                        </p:attrNameLst>
                                      </p:cBhvr>
                                      <p:to>
                                        <p:strVal val="visible"/>
                                      </p:to>
                                    </p:set>
                                    <p:animEffect transition="in" filter="wipe(up)">
                                      <p:cBhvr>
                                        <p:cTn id="19" dur="1000"/>
                                        <p:tgtEl>
                                          <p:spTgt spid="50193"/>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50196"/>
                                        </p:tgtEl>
                                        <p:attrNameLst>
                                          <p:attrName>style.visibility</p:attrName>
                                        </p:attrNameLst>
                                      </p:cBhvr>
                                      <p:to>
                                        <p:strVal val="visible"/>
                                      </p:to>
                                    </p:set>
                                    <p:animEffect transition="in" filter="wipe(up)">
                                      <p:cBhvr>
                                        <p:cTn id="22" dur="1000"/>
                                        <p:tgtEl>
                                          <p:spTgt spid="50196"/>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50197"/>
                                        </p:tgtEl>
                                        <p:attrNameLst>
                                          <p:attrName>style.visibility</p:attrName>
                                        </p:attrNameLst>
                                      </p:cBhvr>
                                      <p:to>
                                        <p:strVal val="visible"/>
                                      </p:to>
                                    </p:set>
                                    <p:animEffect transition="in" filter="wipe(up)">
                                      <p:cBhvr>
                                        <p:cTn id="25" dur="1000"/>
                                        <p:tgtEl>
                                          <p:spTgt spid="50197"/>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50194"/>
                                        </p:tgtEl>
                                        <p:attrNameLst>
                                          <p:attrName>style.visibility</p:attrName>
                                        </p:attrNameLst>
                                      </p:cBhvr>
                                      <p:to>
                                        <p:strVal val="visible"/>
                                      </p:to>
                                    </p:set>
                                    <p:animEffect transition="in" filter="wipe(right)">
                                      <p:cBhvr>
                                        <p:cTn id="28" dur="1000"/>
                                        <p:tgtEl>
                                          <p:spTgt spid="50194"/>
                                        </p:tgtEl>
                                      </p:cBhvr>
                                    </p:animEffect>
                                  </p:childTnLst>
                                </p:cTn>
                              </p:par>
                            </p:childTnLst>
                          </p:cTn>
                        </p:par>
                        <p:par>
                          <p:cTn id="29" fill="hold" nodeType="afterGroup">
                            <p:stCondLst>
                              <p:cond delay="4000"/>
                            </p:stCondLst>
                            <p:childTnLst>
                              <p:par>
                                <p:cTn id="30" presetID="10" presetClass="entr" presetSubtype="0" fill="hold" nodeType="afterEffect">
                                  <p:stCondLst>
                                    <p:cond delay="0"/>
                                  </p:stCondLst>
                                  <p:childTnLst>
                                    <p:set>
                                      <p:cBhvr>
                                        <p:cTn id="31" dur="1" fill="hold">
                                          <p:stCondLst>
                                            <p:cond delay="0"/>
                                          </p:stCondLst>
                                        </p:cTn>
                                        <p:tgtEl>
                                          <p:spTgt spid="50209"/>
                                        </p:tgtEl>
                                        <p:attrNameLst>
                                          <p:attrName>style.visibility</p:attrName>
                                        </p:attrNameLst>
                                      </p:cBhvr>
                                      <p:to>
                                        <p:strVal val="visible"/>
                                      </p:to>
                                    </p:set>
                                    <p:animEffect transition="in" filter="fade">
                                      <p:cBhvr>
                                        <p:cTn id="32" dur="1000"/>
                                        <p:tgtEl>
                                          <p:spTgt spid="50209"/>
                                        </p:tgtEl>
                                      </p:cBhvr>
                                    </p:animEffect>
                                  </p:childTnLst>
                                </p:cTn>
                              </p:par>
                              <p:par>
                                <p:cTn id="33" presetID="10" presetClass="entr" presetSubtype="0" fill="hold" nodeType="withEffect">
                                  <p:stCondLst>
                                    <p:cond delay="0"/>
                                  </p:stCondLst>
                                  <p:childTnLst>
                                    <p:set>
                                      <p:cBhvr>
                                        <p:cTn id="34" dur="1" fill="hold">
                                          <p:stCondLst>
                                            <p:cond delay="0"/>
                                          </p:stCondLst>
                                        </p:cTn>
                                        <p:tgtEl>
                                          <p:spTgt spid="50213"/>
                                        </p:tgtEl>
                                        <p:attrNameLst>
                                          <p:attrName>style.visibility</p:attrName>
                                        </p:attrNameLst>
                                      </p:cBhvr>
                                      <p:to>
                                        <p:strVal val="visible"/>
                                      </p:to>
                                    </p:set>
                                    <p:animEffect transition="in" filter="fade">
                                      <p:cBhvr>
                                        <p:cTn id="35" dur="1000"/>
                                        <p:tgtEl>
                                          <p:spTgt spid="50213"/>
                                        </p:tgtEl>
                                      </p:cBhvr>
                                    </p:animEffect>
                                  </p:childTnLst>
                                </p:cTn>
                              </p:par>
                              <p:par>
                                <p:cTn id="36" presetID="10" presetClass="entr" presetSubtype="0" fill="hold" nodeType="withEffect">
                                  <p:stCondLst>
                                    <p:cond delay="0"/>
                                  </p:stCondLst>
                                  <p:childTnLst>
                                    <p:set>
                                      <p:cBhvr>
                                        <p:cTn id="37" dur="1" fill="hold">
                                          <p:stCondLst>
                                            <p:cond delay="0"/>
                                          </p:stCondLst>
                                        </p:cTn>
                                        <p:tgtEl>
                                          <p:spTgt spid="50220"/>
                                        </p:tgtEl>
                                        <p:attrNameLst>
                                          <p:attrName>style.visibility</p:attrName>
                                        </p:attrNameLst>
                                      </p:cBhvr>
                                      <p:to>
                                        <p:strVal val="visible"/>
                                      </p:to>
                                    </p:set>
                                    <p:animEffect transition="in" filter="fade">
                                      <p:cBhvr>
                                        <p:cTn id="38" dur="1000"/>
                                        <p:tgtEl>
                                          <p:spTgt spid="50220"/>
                                        </p:tgtEl>
                                      </p:cBhvr>
                                    </p:animEffect>
                                  </p:childTnLst>
                                </p:cTn>
                              </p:par>
                              <p:par>
                                <p:cTn id="39" presetID="10" presetClass="entr" presetSubtype="0" fill="hold" nodeType="withEffect">
                                  <p:stCondLst>
                                    <p:cond delay="0"/>
                                  </p:stCondLst>
                                  <p:childTnLst>
                                    <p:set>
                                      <p:cBhvr>
                                        <p:cTn id="40" dur="1" fill="hold">
                                          <p:stCondLst>
                                            <p:cond delay="0"/>
                                          </p:stCondLst>
                                        </p:cTn>
                                        <p:tgtEl>
                                          <p:spTgt spid="50217"/>
                                        </p:tgtEl>
                                        <p:attrNameLst>
                                          <p:attrName>style.visibility</p:attrName>
                                        </p:attrNameLst>
                                      </p:cBhvr>
                                      <p:to>
                                        <p:strVal val="visible"/>
                                      </p:to>
                                    </p:set>
                                    <p:animEffect transition="in" filter="fade">
                                      <p:cBhvr>
                                        <p:cTn id="41" dur="1000"/>
                                        <p:tgtEl>
                                          <p:spTgt spid="50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3" grpId="0" animBg="1"/>
      <p:bldP spid="50184" grpId="0" animBg="1"/>
      <p:bldP spid="50193" grpId="0" animBg="1"/>
      <p:bldP spid="50194" grpId="0" animBg="1"/>
      <p:bldP spid="50196" grpId="0" animBg="1"/>
      <p:bldP spid="5019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ln/>
        </p:spPr>
        <p:txBody>
          <a:bodyPr/>
          <a:lstStyle/>
          <a:p>
            <a:endParaRPr lang="en-US" altLang="zh-CN"/>
          </a:p>
          <a:p>
            <a:endParaRPr lang="en-US" altLang="zh-CN"/>
          </a:p>
          <a:p>
            <a:endParaRPr lang="en-US" altLang="zh-CN"/>
          </a:p>
          <a:p>
            <a:endParaRPr lang="en-US" altLang="zh-CN"/>
          </a:p>
          <a:p>
            <a:endParaRPr lang="en-US" altLang="zh-CN"/>
          </a:p>
          <a:p>
            <a:endParaRPr lang="en-US" altLang="zh-CN"/>
          </a:p>
          <a:p>
            <a:endParaRPr lang="en-US" altLang="zh-CN"/>
          </a:p>
        </p:txBody>
      </p:sp>
      <p:sp>
        <p:nvSpPr>
          <p:cNvPr id="57347" name="Text Box 3"/>
          <p:cNvSpPr txBox="1">
            <a:spLocks noChangeArrowheads="1"/>
          </p:cNvSpPr>
          <p:nvPr/>
        </p:nvSpPr>
        <p:spPr bwMode="auto">
          <a:xfrm>
            <a:off x="228600" y="1143000"/>
            <a:ext cx="8458200" cy="978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666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0" hangingPunct="0">
              <a:buFontTx/>
              <a:buChar char="•"/>
            </a:pPr>
            <a:r>
              <a:rPr kumimoji="1" lang="zh-CN" altLang="en-US" sz="3200" b="1" dirty="0">
                <a:latin typeface="楷体_GB2312" pitchFamily="49" charset="-122"/>
                <a:ea typeface="楷体_GB2312" pitchFamily="49" charset="-122"/>
              </a:rPr>
              <a:t>继承是子类利用父类中定义的方法和变量就像它们属于子类本身一样</a:t>
            </a:r>
            <a:r>
              <a:rPr kumimoji="1" lang="en-US" altLang="zh-CN" sz="3200" b="1" dirty="0">
                <a:latin typeface="楷体_GB2312" pitchFamily="49" charset="-122"/>
                <a:ea typeface="楷体_GB2312" pitchFamily="49" charset="-122"/>
              </a:rPr>
              <a:t>.</a:t>
            </a:r>
          </a:p>
        </p:txBody>
      </p:sp>
      <p:sp>
        <p:nvSpPr>
          <p:cNvPr id="57348" name="Text Box 4"/>
          <p:cNvSpPr txBox="1">
            <a:spLocks noChangeArrowheads="1"/>
          </p:cNvSpPr>
          <p:nvPr/>
        </p:nvSpPr>
        <p:spPr bwMode="auto">
          <a:xfrm>
            <a:off x="381000" y="2743200"/>
            <a:ext cx="4038600" cy="3797963"/>
          </a:xfrm>
          <a:prstGeom prst="rect">
            <a:avLst/>
          </a:prstGeom>
          <a:solidFill>
            <a:srgbClr val="FFCC66"/>
          </a:solidFill>
          <a:ln w="9525">
            <a:solidFill>
              <a:schemeClr val="tx1"/>
            </a:solidFill>
            <a:miter lim="800000"/>
            <a:headEnd/>
            <a:tailEnd/>
          </a:ln>
        </p:spPr>
        <p:txBody>
          <a:bodyPr>
            <a:spAutoFit/>
          </a:bodyPr>
          <a:lstStyle/>
          <a:p>
            <a:pPr algn="l"/>
            <a:r>
              <a:rPr kumimoji="1" lang="en-US" altLang="zh-CN" sz="2800" b="1" dirty="0">
                <a:solidFill>
                  <a:srgbClr val="000066"/>
                </a:solidFill>
                <a:latin typeface="Times New Roman" panose="02020603050405020304" pitchFamily="18" charset="0"/>
              </a:rPr>
              <a:t>class Car </a:t>
            </a:r>
          </a:p>
          <a:p>
            <a:pPr algn="l"/>
            <a:r>
              <a:rPr kumimoji="1" lang="en-US" altLang="zh-CN" sz="2800" b="1" dirty="0">
                <a:solidFill>
                  <a:srgbClr val="000066"/>
                </a:solidFill>
                <a:latin typeface="Times New Roman" panose="02020603050405020304" pitchFamily="18" charset="0"/>
              </a:rPr>
              <a:t>{   </a:t>
            </a:r>
            <a:r>
              <a:rPr kumimoji="1" lang="en-US" altLang="zh-CN" sz="2800" b="1" dirty="0" err="1">
                <a:solidFill>
                  <a:srgbClr val="000066"/>
                </a:solidFill>
                <a:latin typeface="Times New Roman" panose="02020603050405020304" pitchFamily="18" charset="0"/>
              </a:rPr>
              <a:t>int</a:t>
            </a:r>
            <a:r>
              <a:rPr kumimoji="1" lang="en-US" altLang="zh-CN" sz="2800" b="1" dirty="0">
                <a:solidFill>
                  <a:srgbClr val="000066"/>
                </a:solidFill>
                <a:latin typeface="Times New Roman" panose="02020603050405020304" pitchFamily="18" charset="0"/>
              </a:rPr>
              <a:t> </a:t>
            </a:r>
            <a:r>
              <a:rPr kumimoji="1" lang="en-US" altLang="zh-CN" sz="2800" b="1" dirty="0" err="1">
                <a:solidFill>
                  <a:srgbClr val="000066"/>
                </a:solidFill>
                <a:latin typeface="Times New Roman" panose="02020603050405020304" pitchFamily="18" charset="0"/>
              </a:rPr>
              <a:t>color_number</a:t>
            </a:r>
            <a:r>
              <a:rPr kumimoji="1" lang="en-US" altLang="zh-CN" sz="2800" b="1" dirty="0">
                <a:solidFill>
                  <a:srgbClr val="000066"/>
                </a:solidFill>
                <a:latin typeface="Times New Roman" panose="02020603050405020304" pitchFamily="18" charset="0"/>
              </a:rPr>
              <a:t>;  </a:t>
            </a:r>
          </a:p>
          <a:p>
            <a:pPr algn="l"/>
            <a:r>
              <a:rPr kumimoji="1" lang="en-US" altLang="zh-CN" sz="2800" b="1" dirty="0">
                <a:solidFill>
                  <a:srgbClr val="000066"/>
                </a:solidFill>
                <a:latin typeface="Times New Roman" panose="02020603050405020304" pitchFamily="18" charset="0"/>
              </a:rPr>
              <a:t>    </a:t>
            </a:r>
            <a:r>
              <a:rPr kumimoji="1" lang="en-US" altLang="zh-CN" sz="2800" b="1" dirty="0" err="1">
                <a:solidFill>
                  <a:srgbClr val="000066"/>
                </a:solidFill>
                <a:latin typeface="Times New Roman" panose="02020603050405020304" pitchFamily="18" charset="0"/>
              </a:rPr>
              <a:t>int</a:t>
            </a:r>
            <a:r>
              <a:rPr kumimoji="1" lang="en-US" altLang="zh-CN" sz="2800" b="1" dirty="0">
                <a:solidFill>
                  <a:srgbClr val="000066"/>
                </a:solidFill>
                <a:latin typeface="Times New Roman" panose="02020603050405020304" pitchFamily="18" charset="0"/>
              </a:rPr>
              <a:t> </a:t>
            </a:r>
            <a:r>
              <a:rPr kumimoji="1" lang="en-US" altLang="zh-CN" sz="2800" b="1" dirty="0" err="1">
                <a:solidFill>
                  <a:srgbClr val="000066"/>
                </a:solidFill>
                <a:latin typeface="Times New Roman" panose="02020603050405020304" pitchFamily="18" charset="0"/>
              </a:rPr>
              <a:t>door_number</a:t>
            </a:r>
            <a:r>
              <a:rPr kumimoji="1" lang="en-US" altLang="zh-CN" sz="2800" b="1" dirty="0">
                <a:solidFill>
                  <a:srgbClr val="000066"/>
                </a:solidFill>
                <a:latin typeface="Times New Roman" panose="02020603050405020304" pitchFamily="18" charset="0"/>
              </a:rPr>
              <a:t>;</a:t>
            </a:r>
          </a:p>
          <a:p>
            <a:pPr algn="l"/>
            <a:r>
              <a:rPr kumimoji="1" lang="en-US" altLang="zh-CN" sz="2800" b="1" dirty="0">
                <a:solidFill>
                  <a:srgbClr val="000066"/>
                </a:solidFill>
                <a:latin typeface="Times New Roman" panose="02020603050405020304" pitchFamily="18" charset="0"/>
              </a:rPr>
              <a:t>    </a:t>
            </a:r>
            <a:r>
              <a:rPr kumimoji="1" lang="en-US" altLang="zh-CN" sz="2800" b="1" dirty="0" err="1">
                <a:solidFill>
                  <a:srgbClr val="000066"/>
                </a:solidFill>
                <a:latin typeface="Times New Roman" panose="02020603050405020304" pitchFamily="18" charset="0"/>
              </a:rPr>
              <a:t>int</a:t>
            </a:r>
            <a:r>
              <a:rPr kumimoji="1" lang="en-US" altLang="zh-CN" sz="2800" b="1" dirty="0">
                <a:solidFill>
                  <a:srgbClr val="000066"/>
                </a:solidFill>
                <a:latin typeface="Times New Roman" panose="02020603050405020304" pitchFamily="18" charset="0"/>
              </a:rPr>
              <a:t> speed;</a:t>
            </a:r>
          </a:p>
          <a:p>
            <a:pPr algn="l"/>
            <a:r>
              <a:rPr kumimoji="1" lang="en-US" altLang="zh-CN" sz="2800" b="1" dirty="0">
                <a:solidFill>
                  <a:srgbClr val="000066"/>
                </a:solidFill>
                <a:latin typeface="Times New Roman" panose="02020603050405020304" pitchFamily="18" charset="0"/>
              </a:rPr>
              <a:t>    </a:t>
            </a:r>
          </a:p>
          <a:p>
            <a:pPr algn="l"/>
            <a:r>
              <a:rPr kumimoji="1" lang="en-US" altLang="zh-CN" sz="2800" b="1" dirty="0">
                <a:solidFill>
                  <a:srgbClr val="000066"/>
                </a:solidFill>
                <a:latin typeface="Times New Roman" panose="02020603050405020304" pitchFamily="18" charset="0"/>
              </a:rPr>
              <a:t>    </a:t>
            </a:r>
            <a:r>
              <a:rPr kumimoji="1" lang="en-US" altLang="zh-CN" sz="2800" b="1" dirty="0" err="1">
                <a:solidFill>
                  <a:srgbClr val="000066"/>
                </a:solidFill>
                <a:latin typeface="Times New Roman" panose="02020603050405020304" pitchFamily="18" charset="0"/>
              </a:rPr>
              <a:t>push_break</a:t>
            </a:r>
            <a:r>
              <a:rPr kumimoji="1" lang="en-US" altLang="zh-CN" sz="2800" b="1" dirty="0">
                <a:solidFill>
                  <a:srgbClr val="000066"/>
                </a:solidFill>
                <a:latin typeface="Times New Roman" panose="02020603050405020304" pitchFamily="18" charset="0"/>
              </a:rPr>
              <a:t>() { …  }</a:t>
            </a:r>
          </a:p>
          <a:p>
            <a:pPr algn="l"/>
            <a:r>
              <a:rPr kumimoji="1" lang="en-US" altLang="zh-CN" sz="2800" b="1" dirty="0">
                <a:solidFill>
                  <a:srgbClr val="000066"/>
                </a:solidFill>
                <a:latin typeface="Times New Roman" panose="02020603050405020304" pitchFamily="18" charset="0"/>
              </a:rPr>
              <a:t>    </a:t>
            </a:r>
            <a:r>
              <a:rPr kumimoji="1" lang="en-US" altLang="zh-CN" sz="2800" b="1" dirty="0" err="1">
                <a:solidFill>
                  <a:srgbClr val="000066"/>
                </a:solidFill>
                <a:latin typeface="Times New Roman" panose="02020603050405020304" pitchFamily="18" charset="0"/>
              </a:rPr>
              <a:t>add_oil</a:t>
            </a:r>
            <a:r>
              <a:rPr kumimoji="1" lang="en-US" altLang="zh-CN" sz="2800" b="1" dirty="0">
                <a:solidFill>
                  <a:srgbClr val="000066"/>
                </a:solidFill>
                <a:latin typeface="Times New Roman" panose="02020603050405020304" pitchFamily="18" charset="0"/>
              </a:rPr>
              <a:t>() {  …   }</a:t>
            </a:r>
          </a:p>
          <a:p>
            <a:pPr algn="l"/>
            <a:r>
              <a:rPr kumimoji="1" lang="en-US" altLang="zh-CN" sz="2800" b="1" dirty="0">
                <a:solidFill>
                  <a:srgbClr val="000066"/>
                </a:solidFill>
                <a:latin typeface="Times New Roman" panose="02020603050405020304" pitchFamily="18" charset="0"/>
              </a:rPr>
              <a:t>}</a:t>
            </a:r>
            <a:r>
              <a:rPr kumimoji="1" lang="en-US" altLang="zh-CN" sz="2800" dirty="0">
                <a:solidFill>
                  <a:srgbClr val="000066"/>
                </a:solidFill>
                <a:latin typeface="Times New Roman" panose="02020603050405020304" pitchFamily="18" charset="0"/>
              </a:rPr>
              <a:t>  </a:t>
            </a:r>
          </a:p>
        </p:txBody>
      </p:sp>
      <p:sp>
        <p:nvSpPr>
          <p:cNvPr id="57349" name="Text Box 5"/>
          <p:cNvSpPr txBox="1">
            <a:spLocks noChangeArrowheads="1"/>
          </p:cNvSpPr>
          <p:nvPr/>
        </p:nvSpPr>
        <p:spPr bwMode="auto">
          <a:xfrm>
            <a:off x="4495800" y="2743200"/>
            <a:ext cx="4324350" cy="2782300"/>
          </a:xfrm>
          <a:prstGeom prst="rect">
            <a:avLst/>
          </a:prstGeom>
          <a:solidFill>
            <a:srgbClr val="FFCC66"/>
          </a:solidFill>
          <a:ln w="28575">
            <a:solidFill>
              <a:schemeClr val="tx1"/>
            </a:solidFill>
            <a:miter lim="800000"/>
            <a:headEnd/>
            <a:tailEnd/>
          </a:ln>
        </p:spPr>
        <p:txBody>
          <a:bodyPr>
            <a:spAutoFit/>
          </a:bodyPr>
          <a:lstStyle/>
          <a:p>
            <a:pPr algn="l"/>
            <a:r>
              <a:rPr kumimoji="1" lang="en-US" altLang="zh-CN" sz="2800" b="1" dirty="0">
                <a:solidFill>
                  <a:srgbClr val="000066"/>
                </a:solidFill>
                <a:latin typeface="Times New Roman" panose="02020603050405020304" pitchFamily="18" charset="0"/>
              </a:rPr>
              <a:t>class </a:t>
            </a:r>
            <a:r>
              <a:rPr kumimoji="1" lang="en-US" altLang="zh-CN" sz="2800" b="1" dirty="0" err="1">
                <a:solidFill>
                  <a:srgbClr val="000066"/>
                </a:solidFill>
                <a:latin typeface="Times New Roman" panose="02020603050405020304" pitchFamily="18" charset="0"/>
              </a:rPr>
              <a:t>Trash_Car</a:t>
            </a:r>
            <a:endParaRPr kumimoji="1" lang="en-US" altLang="zh-CN" sz="2800" b="1" dirty="0">
              <a:solidFill>
                <a:srgbClr val="000066"/>
              </a:solidFill>
              <a:latin typeface="Times New Roman" panose="02020603050405020304" pitchFamily="18" charset="0"/>
            </a:endParaRPr>
          </a:p>
          <a:p>
            <a:pPr algn="l"/>
            <a:r>
              <a:rPr kumimoji="1" lang="en-US" altLang="zh-CN" sz="2800" b="1" dirty="0">
                <a:solidFill>
                  <a:srgbClr val="000066"/>
                </a:solidFill>
                <a:latin typeface="Times New Roman" panose="02020603050405020304" pitchFamily="18" charset="0"/>
              </a:rPr>
              <a:t>                    extends Car</a:t>
            </a:r>
          </a:p>
          <a:p>
            <a:pPr algn="l"/>
            <a:r>
              <a:rPr kumimoji="1" lang="en-US" altLang="zh-CN" sz="2800" b="1" dirty="0">
                <a:solidFill>
                  <a:srgbClr val="000066"/>
                </a:solidFill>
                <a:latin typeface="Times New Roman" panose="02020603050405020304" pitchFamily="18" charset="0"/>
              </a:rPr>
              <a:t>{  double amount;</a:t>
            </a:r>
          </a:p>
          <a:p>
            <a:pPr algn="l"/>
            <a:endParaRPr kumimoji="1" lang="en-US" altLang="zh-CN" sz="2800" b="1" dirty="0">
              <a:solidFill>
                <a:srgbClr val="000066"/>
              </a:solidFill>
              <a:latin typeface="Times New Roman" panose="02020603050405020304" pitchFamily="18" charset="0"/>
            </a:endParaRPr>
          </a:p>
          <a:p>
            <a:pPr algn="l"/>
            <a:r>
              <a:rPr kumimoji="1" lang="en-US" altLang="zh-CN" sz="2800" b="1" dirty="0">
                <a:solidFill>
                  <a:srgbClr val="000066"/>
                </a:solidFill>
                <a:latin typeface="Times New Roman" panose="02020603050405020304" pitchFamily="18" charset="0"/>
              </a:rPr>
              <a:t>    </a:t>
            </a:r>
            <a:r>
              <a:rPr kumimoji="1" lang="en-US" altLang="zh-CN" sz="2800" b="1" dirty="0" err="1">
                <a:solidFill>
                  <a:srgbClr val="000066"/>
                </a:solidFill>
                <a:latin typeface="Times New Roman" panose="02020603050405020304" pitchFamily="18" charset="0"/>
              </a:rPr>
              <a:t>fill_trash</a:t>
            </a:r>
            <a:r>
              <a:rPr kumimoji="1" lang="en-US" altLang="zh-CN" sz="2800" b="1" dirty="0">
                <a:solidFill>
                  <a:srgbClr val="000066"/>
                </a:solidFill>
                <a:latin typeface="Times New Roman" panose="02020603050405020304" pitchFamily="18" charset="0"/>
              </a:rPr>
              <a:t>() {  …  }</a:t>
            </a:r>
          </a:p>
          <a:p>
            <a:pPr algn="l"/>
            <a:r>
              <a:rPr kumimoji="1" lang="en-US" altLang="zh-CN" sz="2400" b="1" dirty="0">
                <a:solidFill>
                  <a:srgbClr val="000066"/>
                </a:solidFill>
                <a:latin typeface="Times New Roman" panose="02020603050405020304" pitchFamily="18" charset="0"/>
              </a:rPr>
              <a:t>}</a:t>
            </a:r>
          </a:p>
        </p:txBody>
      </p:sp>
    </p:spTree>
    <p:extLst>
      <p:ext uri="{BB962C8B-B14F-4D97-AF65-F5344CB8AC3E}">
        <p14:creationId xmlns:p14="http://schemas.microsoft.com/office/powerpoint/2010/main" val="12094627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wipe(left)">
                                      <p:cBhvr>
                                        <p:cTn id="7" dur="75"/>
                                        <p:tgtEl>
                                          <p:spTgt spid="57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7348"/>
                                        </p:tgtEl>
                                        <p:attrNameLst>
                                          <p:attrName>style.visibility</p:attrName>
                                        </p:attrNameLst>
                                      </p:cBhvr>
                                      <p:to>
                                        <p:strVal val="visible"/>
                                      </p:to>
                                    </p:set>
                                    <p:anim calcmode="lin" valueType="num">
                                      <p:cBhvr additive="base">
                                        <p:cTn id="12" dur="500" fill="hold"/>
                                        <p:tgtEl>
                                          <p:spTgt spid="57348"/>
                                        </p:tgtEl>
                                        <p:attrNameLst>
                                          <p:attrName>ppt_x</p:attrName>
                                        </p:attrNameLst>
                                      </p:cBhvr>
                                      <p:tavLst>
                                        <p:tav tm="0">
                                          <p:val>
                                            <p:strVal val="0-#ppt_w/2"/>
                                          </p:val>
                                        </p:tav>
                                        <p:tav tm="100000">
                                          <p:val>
                                            <p:strVal val="#ppt_x"/>
                                          </p:val>
                                        </p:tav>
                                      </p:tavLst>
                                    </p:anim>
                                    <p:anim calcmode="lin" valueType="num">
                                      <p:cBhvr additive="base">
                                        <p:cTn id="13" dur="500" fill="hold"/>
                                        <p:tgtEl>
                                          <p:spTgt spid="57348"/>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57349"/>
                                        </p:tgtEl>
                                        <p:attrNameLst>
                                          <p:attrName>style.visibility</p:attrName>
                                        </p:attrNameLst>
                                      </p:cBhvr>
                                      <p:to>
                                        <p:strVal val="visible"/>
                                      </p:to>
                                    </p:set>
                                    <p:anim calcmode="lin" valueType="num">
                                      <p:cBhvr additive="base">
                                        <p:cTn id="18" dur="500" fill="hold"/>
                                        <p:tgtEl>
                                          <p:spTgt spid="57349"/>
                                        </p:tgtEl>
                                        <p:attrNameLst>
                                          <p:attrName>ppt_x</p:attrName>
                                        </p:attrNameLst>
                                      </p:cBhvr>
                                      <p:tavLst>
                                        <p:tav tm="0">
                                          <p:val>
                                            <p:strVal val="1+#ppt_w/2"/>
                                          </p:val>
                                        </p:tav>
                                        <p:tav tm="100000">
                                          <p:val>
                                            <p:strVal val="#ppt_x"/>
                                          </p:val>
                                        </p:tav>
                                      </p:tavLst>
                                    </p:anim>
                                    <p:anim calcmode="lin" valueType="num">
                                      <p:cBhvr additive="base">
                                        <p:cTn id="19" dur="500" fill="hold"/>
                                        <p:tgtEl>
                                          <p:spTgt spid="573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autoUpdateAnimBg="0"/>
      <p:bldP spid="57348" grpId="0" animBg="1" autoUpdateAnimBg="0"/>
      <p:bldP spid="57349"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灯片编号占位符 3"/>
          <p:cNvSpPr>
            <a:spLocks noGrp="1"/>
          </p:cNvSpPr>
          <p:nvPr>
            <p:ph type="sldNum" sz="quarter" idx="10"/>
          </p:nvPr>
        </p:nvSpPr>
        <p:spPr/>
        <p:txBody>
          <a:bodyPr/>
          <a:lstStyle/>
          <a:p>
            <a:fld id="{ED055225-F581-4697-BAC9-8364CD6172F6}" type="slidenum">
              <a:rPr lang="en-US" altLang="zh-CN">
                <a:solidFill>
                  <a:srgbClr val="000000"/>
                </a:solidFill>
              </a:rPr>
              <a:pPr/>
              <a:t>49</a:t>
            </a:fld>
            <a:endParaRPr lang="en-US" altLang="zh-CN">
              <a:solidFill>
                <a:srgbClr val="000000"/>
              </a:solidFill>
            </a:endParaRPr>
          </a:p>
        </p:txBody>
      </p:sp>
      <p:sp>
        <p:nvSpPr>
          <p:cNvPr id="55298"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zh-CN" altLang="en-US"/>
              <a:t>子类构造方法 </a:t>
            </a:r>
            <a:r>
              <a:rPr lang="en-US" altLang="zh-CN"/>
              <a:t>2-1</a:t>
            </a:r>
          </a:p>
        </p:txBody>
      </p:sp>
      <p:grpSp>
        <p:nvGrpSpPr>
          <p:cNvPr id="55312" name="Group 16"/>
          <p:cNvGrpSpPr>
            <a:grpSpLocks/>
          </p:cNvGrpSpPr>
          <p:nvPr/>
        </p:nvGrpSpPr>
        <p:grpSpPr bwMode="auto">
          <a:xfrm>
            <a:off x="2917825" y="4005263"/>
            <a:ext cx="3167063" cy="1152525"/>
            <a:chOff x="1474" y="2523"/>
            <a:chExt cx="2222" cy="998"/>
          </a:xfrm>
        </p:grpSpPr>
        <p:sp>
          <p:nvSpPr>
            <p:cNvPr id="55300" name="Oval 4"/>
            <p:cNvSpPr>
              <a:spLocks noChangeArrowheads="1"/>
            </p:cNvSpPr>
            <p:nvPr/>
          </p:nvSpPr>
          <p:spPr bwMode="auto">
            <a:xfrm>
              <a:off x="1474" y="2523"/>
              <a:ext cx="2222" cy="998"/>
            </a:xfrm>
            <a:prstGeom prst="ellipse">
              <a:avLst/>
            </a:prstGeom>
            <a:gradFill rotWithShape="1">
              <a:gsLst>
                <a:gs pos="0">
                  <a:srgbClr val="99CC00"/>
                </a:gs>
                <a:gs pos="100000">
                  <a:srgbClr val="FFFFFF"/>
                </a:gs>
              </a:gsLst>
              <a:lin ang="5400000" scaled="1"/>
            </a:gradFill>
            <a:ln w="6350">
              <a:solidFill>
                <a:schemeClr val="tx1"/>
              </a:solidFill>
              <a:round/>
              <a:headEnd/>
              <a:tailEnd/>
            </a:ln>
            <a:effectLst>
              <a:outerShdw dist="81320" dir="3080412" algn="ctr" rotWithShape="0">
                <a:schemeClr val="bg2">
                  <a:alpha val="50000"/>
                </a:schemeClr>
              </a:outerShdw>
            </a:effec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55301" name="Text Box 5"/>
            <p:cNvSpPr txBox="1">
              <a:spLocks noChangeArrowheads="1"/>
            </p:cNvSpPr>
            <p:nvPr/>
          </p:nvSpPr>
          <p:spPr bwMode="auto">
            <a:xfrm>
              <a:off x="1927" y="2614"/>
              <a:ext cx="1316" cy="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81320" dir="3080412" algn="ctr" rotWithShape="0">
                      <a:schemeClr val="bg2"/>
                    </a:outerShdw>
                  </a:effectLst>
                </a14:hiddenEffects>
              </a:ext>
            </a:extLst>
          </p:spPr>
          <p:txBody>
            <a:bodyPr>
              <a:spAutoFit/>
            </a:bodyPr>
            <a:lstStyle/>
            <a:p>
              <a:pPr>
                <a:lnSpc>
                  <a:spcPct val="100000"/>
                </a:lnSpc>
                <a:spcBef>
                  <a:spcPct val="50000"/>
                </a:spcBef>
                <a:buClrTx/>
                <a:buFontTx/>
                <a:buNone/>
              </a:pPr>
              <a:r>
                <a:rPr lang="zh-CN" altLang="en-US" sz="2000" smtClean="0">
                  <a:solidFill>
                    <a:srgbClr val="000000"/>
                  </a:solidFill>
                  <a:latin typeface="Arial" panose="020B0604020202020204" pitchFamily="34" charset="0"/>
                </a:rPr>
                <a:t>子类构造方法的名称与类的名称相同</a:t>
              </a:r>
            </a:p>
          </p:txBody>
        </p:sp>
      </p:grpSp>
      <p:grpSp>
        <p:nvGrpSpPr>
          <p:cNvPr id="55311" name="Group 15"/>
          <p:cNvGrpSpPr>
            <a:grpSpLocks/>
          </p:cNvGrpSpPr>
          <p:nvPr/>
        </p:nvGrpSpPr>
        <p:grpSpPr bwMode="auto">
          <a:xfrm>
            <a:off x="2844800" y="1549400"/>
            <a:ext cx="3311525" cy="1231900"/>
            <a:chOff x="1474" y="708"/>
            <a:chExt cx="2222" cy="998"/>
          </a:xfrm>
        </p:grpSpPr>
        <p:sp>
          <p:nvSpPr>
            <p:cNvPr id="55302" name="Oval 6"/>
            <p:cNvSpPr>
              <a:spLocks noChangeArrowheads="1"/>
            </p:cNvSpPr>
            <p:nvPr/>
          </p:nvSpPr>
          <p:spPr bwMode="auto">
            <a:xfrm>
              <a:off x="1474" y="708"/>
              <a:ext cx="2222" cy="998"/>
            </a:xfrm>
            <a:prstGeom prst="ellipse">
              <a:avLst/>
            </a:prstGeom>
            <a:gradFill rotWithShape="1">
              <a:gsLst>
                <a:gs pos="0">
                  <a:srgbClr val="FFCC00"/>
                </a:gs>
                <a:gs pos="100000">
                  <a:srgbClr val="FFFFFF"/>
                </a:gs>
              </a:gsLst>
              <a:lin ang="5400000" scaled="1"/>
            </a:gradFill>
            <a:ln w="6350">
              <a:solidFill>
                <a:schemeClr val="tx1"/>
              </a:solidFill>
              <a:round/>
              <a:headEnd/>
              <a:tailEnd/>
            </a:ln>
            <a:effectLst>
              <a:outerShdw dist="81320" dir="2319588" algn="ctr" rotWithShape="0">
                <a:schemeClr val="bg2">
                  <a:alpha val="50000"/>
                </a:schemeClr>
              </a:outerShdw>
            </a:effec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55303" name="Text Box 7"/>
            <p:cNvSpPr txBox="1">
              <a:spLocks noChangeArrowheads="1"/>
            </p:cNvSpPr>
            <p:nvPr/>
          </p:nvSpPr>
          <p:spPr bwMode="auto">
            <a:xfrm>
              <a:off x="1927" y="798"/>
              <a:ext cx="1316"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zh-CN" altLang="en-US" sz="2000" smtClean="0">
                  <a:solidFill>
                    <a:srgbClr val="000000"/>
                  </a:solidFill>
                  <a:latin typeface="Arial" panose="020B0604020202020204" pitchFamily="34" charset="0"/>
                </a:rPr>
                <a:t>先调用父类构造方法，再调用子类构造方法</a:t>
              </a:r>
            </a:p>
          </p:txBody>
        </p:sp>
      </p:grpSp>
      <p:sp>
        <p:nvSpPr>
          <p:cNvPr id="55310" name="AutoShape 14"/>
          <p:cNvSpPr>
            <a:spLocks noChangeArrowheads="1"/>
          </p:cNvSpPr>
          <p:nvPr/>
        </p:nvSpPr>
        <p:spPr bwMode="auto">
          <a:xfrm rot="16200000">
            <a:off x="142082" y="2743994"/>
            <a:ext cx="3744912" cy="1225550"/>
          </a:xfrm>
          <a:prstGeom prst="curvedDownArrow">
            <a:avLst>
              <a:gd name="adj1" fmla="val 61114"/>
              <a:gd name="adj2" fmla="val 122228"/>
              <a:gd name="adj3" fmla="val 33333"/>
            </a:avLst>
          </a:prstGeom>
          <a:gradFill rotWithShape="1">
            <a:gsLst>
              <a:gs pos="0">
                <a:srgbClr val="FFCC00"/>
              </a:gs>
              <a:gs pos="50000">
                <a:srgbClr val="FFFFFF"/>
              </a:gs>
              <a:gs pos="100000">
                <a:srgbClr val="FFCC00"/>
              </a:gs>
            </a:gsLst>
            <a:lin ang="0" scaled="1"/>
          </a:gradFill>
          <a:ln w="9525">
            <a:solidFill>
              <a:schemeClr val="tx1"/>
            </a:solidFill>
            <a:miter lim="800000"/>
            <a:headEnd/>
            <a:tailEnd/>
          </a:ln>
          <a:effectLst>
            <a:outerShdw dist="63500" dir="3187806" algn="ctr" rotWithShape="0">
              <a:schemeClr val="bg2">
                <a:alpha val="50000"/>
              </a:schemeClr>
            </a:outerShdw>
          </a:effec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55306" name="Text Box 10"/>
          <p:cNvSpPr txBox="1">
            <a:spLocks noChangeArrowheads="1"/>
          </p:cNvSpPr>
          <p:nvPr/>
        </p:nvSpPr>
        <p:spPr bwMode="auto">
          <a:xfrm>
            <a:off x="754063" y="3133725"/>
            <a:ext cx="2809875" cy="681038"/>
          </a:xfrm>
          <a:prstGeom prst="rect">
            <a:avLst/>
          </a:prstGeom>
          <a:gradFill rotWithShape="1">
            <a:gsLst>
              <a:gs pos="0">
                <a:schemeClr val="accent1"/>
              </a:gs>
              <a:gs pos="100000">
                <a:srgbClr val="FFFF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zh-CN" altLang="en-US" sz="1800" smtClean="0">
                <a:solidFill>
                  <a:srgbClr val="000000"/>
                </a:solidFill>
                <a:latin typeface="Arial" panose="020B0604020202020204" pitchFamily="34" charset="0"/>
              </a:rPr>
              <a:t>要调用父类构造方法，使用关键字 </a:t>
            </a:r>
            <a:r>
              <a:rPr lang="en-US" altLang="zh-CN" sz="2000" b="1" smtClean="0">
                <a:solidFill>
                  <a:srgbClr val="FF0000"/>
                </a:solidFill>
                <a:latin typeface="Arial" panose="020B0604020202020204" pitchFamily="34" charset="0"/>
              </a:rPr>
              <a:t>super</a:t>
            </a:r>
          </a:p>
        </p:txBody>
      </p:sp>
    </p:spTree>
    <p:extLst>
      <p:ext uri="{BB962C8B-B14F-4D97-AF65-F5344CB8AC3E}">
        <p14:creationId xmlns:p14="http://schemas.microsoft.com/office/powerpoint/2010/main" val="15106492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nodeType="afterEffect">
                                  <p:stCondLst>
                                    <p:cond delay="0"/>
                                  </p:stCondLst>
                                  <p:childTnLst>
                                    <p:set>
                                      <p:cBhvr>
                                        <p:cTn id="6" dur="1" fill="hold">
                                          <p:stCondLst>
                                            <p:cond delay="0"/>
                                          </p:stCondLst>
                                        </p:cTn>
                                        <p:tgtEl>
                                          <p:spTgt spid="55311"/>
                                        </p:tgtEl>
                                        <p:attrNameLst>
                                          <p:attrName>style.visibility</p:attrName>
                                        </p:attrNameLst>
                                      </p:cBhvr>
                                      <p:to>
                                        <p:strVal val="visible"/>
                                      </p:to>
                                    </p:set>
                                    <p:animEffect transition="in" filter="wedge">
                                      <p:cBhvr>
                                        <p:cTn id="7" dur="1000"/>
                                        <p:tgtEl>
                                          <p:spTgt spid="55311"/>
                                        </p:tgtEl>
                                      </p:cBhvr>
                                    </p:animEffect>
                                  </p:childTnLst>
                                </p:cTn>
                              </p:par>
                            </p:childTnLst>
                          </p:cTn>
                        </p:par>
                        <p:par>
                          <p:cTn id="8" fill="hold" nodeType="afterGroup">
                            <p:stCondLst>
                              <p:cond delay="1000"/>
                            </p:stCondLst>
                            <p:childTnLst>
                              <p:par>
                                <p:cTn id="9" presetID="20" presetClass="entr" presetSubtype="0" fill="hold" nodeType="afterEffect">
                                  <p:stCondLst>
                                    <p:cond delay="0"/>
                                  </p:stCondLst>
                                  <p:childTnLst>
                                    <p:set>
                                      <p:cBhvr>
                                        <p:cTn id="10" dur="1" fill="hold">
                                          <p:stCondLst>
                                            <p:cond delay="0"/>
                                          </p:stCondLst>
                                        </p:cTn>
                                        <p:tgtEl>
                                          <p:spTgt spid="55312"/>
                                        </p:tgtEl>
                                        <p:attrNameLst>
                                          <p:attrName>style.visibility</p:attrName>
                                        </p:attrNameLst>
                                      </p:cBhvr>
                                      <p:to>
                                        <p:strVal val="visible"/>
                                      </p:to>
                                    </p:set>
                                    <p:animEffect transition="in" filter="wedge">
                                      <p:cBhvr>
                                        <p:cTn id="11" dur="1000"/>
                                        <p:tgtEl>
                                          <p:spTgt spid="55312"/>
                                        </p:tgtEl>
                                      </p:cBhvr>
                                    </p:animEffect>
                                  </p:childTnLst>
                                </p:cTn>
                              </p:par>
                            </p:childTnLst>
                          </p:cTn>
                        </p:par>
                        <p:par>
                          <p:cTn id="12" fill="hold" nodeType="afterGroup">
                            <p:stCondLst>
                              <p:cond delay="2000"/>
                            </p:stCondLst>
                            <p:childTnLst>
                              <p:par>
                                <p:cTn id="13" presetID="22" presetClass="entr" presetSubtype="4" fill="hold" grpId="0" nodeType="afterEffect">
                                  <p:stCondLst>
                                    <p:cond delay="0"/>
                                  </p:stCondLst>
                                  <p:childTnLst>
                                    <p:set>
                                      <p:cBhvr>
                                        <p:cTn id="14" dur="1" fill="hold">
                                          <p:stCondLst>
                                            <p:cond delay="0"/>
                                          </p:stCondLst>
                                        </p:cTn>
                                        <p:tgtEl>
                                          <p:spTgt spid="55310"/>
                                        </p:tgtEl>
                                        <p:attrNameLst>
                                          <p:attrName>style.visibility</p:attrName>
                                        </p:attrNameLst>
                                      </p:cBhvr>
                                      <p:to>
                                        <p:strVal val="visible"/>
                                      </p:to>
                                    </p:set>
                                    <p:animEffect transition="in" filter="wipe(down)">
                                      <p:cBhvr>
                                        <p:cTn id="15" dur="1000"/>
                                        <p:tgtEl>
                                          <p:spTgt spid="55310"/>
                                        </p:tgtEl>
                                      </p:cBhvr>
                                    </p:animEffect>
                                  </p:childTnLst>
                                </p:cTn>
                              </p:par>
                            </p:childTnLst>
                          </p:cTn>
                        </p:par>
                        <p:par>
                          <p:cTn id="16" fill="hold" nodeType="afterGroup">
                            <p:stCondLst>
                              <p:cond delay="3000"/>
                            </p:stCondLst>
                            <p:childTnLst>
                              <p:par>
                                <p:cTn id="17" presetID="12" presetClass="entr" presetSubtype="4" fill="hold" grpId="0" nodeType="afterEffect">
                                  <p:stCondLst>
                                    <p:cond delay="0"/>
                                  </p:stCondLst>
                                  <p:childTnLst>
                                    <p:set>
                                      <p:cBhvr>
                                        <p:cTn id="18" dur="1" fill="hold">
                                          <p:stCondLst>
                                            <p:cond delay="0"/>
                                          </p:stCondLst>
                                        </p:cTn>
                                        <p:tgtEl>
                                          <p:spTgt spid="55306"/>
                                        </p:tgtEl>
                                        <p:attrNameLst>
                                          <p:attrName>style.visibility</p:attrName>
                                        </p:attrNameLst>
                                      </p:cBhvr>
                                      <p:to>
                                        <p:strVal val="visible"/>
                                      </p:to>
                                    </p:set>
                                    <p:animEffect transition="in" filter="slide(fromBottom)">
                                      <p:cBhvr>
                                        <p:cTn id="19" dur="1000"/>
                                        <p:tgtEl>
                                          <p:spTgt spid="55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10" grpId="0" animBg="1"/>
      <p:bldP spid="55306"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灯片编号占位符 3"/>
          <p:cNvSpPr>
            <a:spLocks noGrp="1"/>
          </p:cNvSpPr>
          <p:nvPr>
            <p:ph type="sldNum" sz="quarter" idx="10"/>
          </p:nvPr>
        </p:nvSpPr>
        <p:spPr/>
        <p:txBody>
          <a:bodyPr/>
          <a:lstStyle/>
          <a:p>
            <a:fld id="{43BC5660-28D9-430B-9CCD-70DC9347E7E1}" type="slidenum">
              <a:rPr lang="en-US" altLang="zh-CN"/>
              <a:pPr/>
              <a:t>5</a:t>
            </a:fld>
            <a:endParaRPr lang="en-US" altLang="zh-CN"/>
          </a:p>
        </p:txBody>
      </p:sp>
      <p:sp>
        <p:nvSpPr>
          <p:cNvPr id="47106" name="Rectangle 2"/>
          <p:cNvSpPr>
            <a:spLocks noGrp="1" noChangeArrowheads="1"/>
          </p:cNvSpPr>
          <p:nvPr>
            <p:ph type="title"/>
          </p:nvPr>
        </p:nvSpPr>
        <p:spPr>
          <a:xfrm>
            <a:off x="684213" y="188913"/>
            <a:ext cx="8229600" cy="792162"/>
          </a:xfrm>
        </p:spPr>
        <p:txBody>
          <a:bodyPr/>
          <a:lstStyle/>
          <a:p>
            <a:r>
              <a:rPr lang="zh-CN" altLang="en-US">
                <a:cs typeface="Times New Roman" panose="02020603050405020304" pitchFamily="18" charset="0"/>
              </a:rPr>
              <a:t>对象</a:t>
            </a:r>
          </a:p>
        </p:txBody>
      </p:sp>
      <p:cxnSp>
        <p:nvCxnSpPr>
          <p:cNvPr id="47127" name="AutoShape 23"/>
          <p:cNvCxnSpPr>
            <a:cxnSpLocks noChangeShapeType="1"/>
          </p:cNvCxnSpPr>
          <p:nvPr/>
        </p:nvCxnSpPr>
        <p:spPr bwMode="auto">
          <a:xfrm flipH="1">
            <a:off x="2046288" y="1914525"/>
            <a:ext cx="2352675" cy="9207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28" name="AutoShape 24"/>
          <p:cNvCxnSpPr>
            <a:cxnSpLocks noChangeShapeType="1"/>
          </p:cNvCxnSpPr>
          <p:nvPr/>
        </p:nvCxnSpPr>
        <p:spPr bwMode="auto">
          <a:xfrm>
            <a:off x="4876800" y="1924050"/>
            <a:ext cx="1906588" cy="9302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29" name="AutoShape 25"/>
          <p:cNvCxnSpPr>
            <a:cxnSpLocks noChangeShapeType="1"/>
          </p:cNvCxnSpPr>
          <p:nvPr/>
        </p:nvCxnSpPr>
        <p:spPr bwMode="auto">
          <a:xfrm flipH="1">
            <a:off x="3324225" y="1925638"/>
            <a:ext cx="1239838" cy="25066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30" name="AutoShape 26"/>
          <p:cNvCxnSpPr>
            <a:cxnSpLocks noChangeShapeType="1"/>
          </p:cNvCxnSpPr>
          <p:nvPr/>
        </p:nvCxnSpPr>
        <p:spPr bwMode="auto">
          <a:xfrm>
            <a:off x="4716463" y="1916113"/>
            <a:ext cx="1201737" cy="2501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7136" name="Group 32"/>
          <p:cNvGrpSpPr>
            <a:grpSpLocks/>
          </p:cNvGrpSpPr>
          <p:nvPr/>
        </p:nvGrpSpPr>
        <p:grpSpPr bwMode="auto">
          <a:xfrm>
            <a:off x="3492500" y="1268413"/>
            <a:ext cx="2303463" cy="649287"/>
            <a:chOff x="4150" y="1117"/>
            <a:chExt cx="1270" cy="409"/>
          </a:xfrm>
        </p:grpSpPr>
        <p:sp>
          <p:nvSpPr>
            <p:cNvPr id="47135" name="Rectangle 31"/>
            <p:cNvSpPr>
              <a:spLocks noChangeArrowheads="1"/>
            </p:cNvSpPr>
            <p:nvPr/>
          </p:nvSpPr>
          <p:spPr bwMode="auto">
            <a:xfrm>
              <a:off x="4150" y="1117"/>
              <a:ext cx="1270" cy="409"/>
            </a:xfrm>
            <a:prstGeom prst="rect">
              <a:avLst/>
            </a:prstGeom>
            <a:gradFill rotWithShape="1">
              <a:gsLst>
                <a:gs pos="0">
                  <a:srgbClr val="6699FF"/>
                </a:gs>
                <a:gs pos="100000">
                  <a:schemeClr val="accent2"/>
                </a:gs>
              </a:gsLst>
              <a:path path="rect">
                <a:fillToRect r="100000" b="100000"/>
              </a:path>
            </a:gradFill>
            <a:ln w="9525" algn="ctr">
              <a:solidFill>
                <a:schemeClr val="tx1"/>
              </a:solidFill>
              <a:miter lim="800000"/>
              <a:headEnd/>
              <a:tailEnd/>
            </a:ln>
            <a:effectLst>
              <a:prstShdw prst="shdw13" dist="99190" dir="19211666">
                <a:schemeClr val="bg2">
                  <a:alpha val="50000"/>
                </a:schemeClr>
              </a:prstShdw>
            </a:effectLst>
          </p:spPr>
          <p:txBody>
            <a:bodyPr anchor="ctr"/>
            <a:lstStyle/>
            <a:p>
              <a:endParaRPr lang="zh-CN" altLang="en-US"/>
            </a:p>
          </p:txBody>
        </p:sp>
        <p:sp>
          <p:nvSpPr>
            <p:cNvPr id="47134" name="Text Box 30"/>
            <p:cNvSpPr txBox="1">
              <a:spLocks noChangeArrowheads="1"/>
            </p:cNvSpPr>
            <p:nvPr/>
          </p:nvSpPr>
          <p:spPr bwMode="auto">
            <a:xfrm>
              <a:off x="4377" y="1169"/>
              <a:ext cx="862" cy="300"/>
            </a:xfrm>
            <a:prstGeom prst="rect">
              <a:avLst/>
            </a:prstGeom>
            <a:noFill/>
            <a:ln>
              <a:noFill/>
            </a:ln>
            <a:effectLst>
              <a:outerShdw dist="40161" dir="1106097"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2800" b="1">
                  <a:solidFill>
                    <a:schemeClr val="bg1"/>
                  </a:solidFill>
                  <a:latin typeface="Courier New" panose="02070309020205020404" pitchFamily="49" charset="0"/>
                  <a:ea typeface="黑体" panose="02010609060101010101" pitchFamily="49" charset="-122"/>
                </a:rPr>
                <a:t>对</a:t>
              </a:r>
              <a:r>
                <a:rPr lang="zh-CN" altLang="en-US" sz="1600" b="1">
                  <a:solidFill>
                    <a:schemeClr val="bg1"/>
                  </a:solidFill>
                  <a:latin typeface="Courier New" panose="02070309020205020404" pitchFamily="49" charset="0"/>
                  <a:ea typeface="黑体" panose="02010609060101010101" pitchFamily="49" charset="-122"/>
                </a:rPr>
                <a:t> </a:t>
              </a:r>
              <a:r>
                <a:rPr lang="zh-CN" altLang="en-US" sz="2800" b="1">
                  <a:solidFill>
                    <a:schemeClr val="bg1"/>
                  </a:solidFill>
                  <a:latin typeface="Courier New" panose="02070309020205020404" pitchFamily="49" charset="0"/>
                  <a:ea typeface="黑体" panose="02010609060101010101" pitchFamily="49" charset="-122"/>
                </a:rPr>
                <a:t>象</a:t>
              </a:r>
            </a:p>
          </p:txBody>
        </p:sp>
      </p:grpSp>
      <p:grpSp>
        <p:nvGrpSpPr>
          <p:cNvPr id="47138" name="Group 34"/>
          <p:cNvGrpSpPr>
            <a:grpSpLocks/>
          </p:cNvGrpSpPr>
          <p:nvPr/>
        </p:nvGrpSpPr>
        <p:grpSpPr bwMode="auto">
          <a:xfrm>
            <a:off x="755650" y="2852738"/>
            <a:ext cx="2665413" cy="720725"/>
            <a:chOff x="385" y="2069"/>
            <a:chExt cx="1452" cy="499"/>
          </a:xfrm>
        </p:grpSpPr>
        <p:sp>
          <p:nvSpPr>
            <p:cNvPr id="47139" name="Rectangle 35"/>
            <p:cNvSpPr>
              <a:spLocks noChangeArrowheads="1"/>
            </p:cNvSpPr>
            <p:nvPr/>
          </p:nvSpPr>
          <p:spPr bwMode="auto">
            <a:xfrm>
              <a:off x="385" y="2069"/>
              <a:ext cx="1452" cy="499"/>
            </a:xfrm>
            <a:prstGeom prst="rect">
              <a:avLst/>
            </a:prstGeom>
            <a:gradFill rotWithShape="1">
              <a:gsLst>
                <a:gs pos="0">
                  <a:srgbClr val="99CCFF"/>
                </a:gs>
                <a:gs pos="100000">
                  <a:srgbClr val="FFFFFF"/>
                </a:gs>
              </a:gsLst>
              <a:lin ang="5400000" scaled="1"/>
            </a:gradFill>
            <a:ln w="12700">
              <a:solidFill>
                <a:schemeClr val="tx1"/>
              </a:solidFill>
              <a:miter lim="800000"/>
              <a:headEnd/>
              <a:tailEnd/>
            </a:ln>
            <a:effectLst>
              <a:outerShdw dist="81320" dir="3080412" algn="ctr" rotWithShape="0">
                <a:srgbClr val="808080">
                  <a:alpha val="50000"/>
                </a:srgbClr>
              </a:outerShdw>
            </a:effectLst>
          </p:spPr>
          <p:txBody>
            <a:bodyPr wrap="none" anchor="ctr"/>
            <a:lstStyle/>
            <a:p>
              <a:endParaRPr lang="zh-CN" altLang="en-US"/>
            </a:p>
          </p:txBody>
        </p:sp>
        <p:sp>
          <p:nvSpPr>
            <p:cNvPr id="47140" name="Text Box 36"/>
            <p:cNvSpPr txBox="1">
              <a:spLocks noChangeArrowheads="1"/>
            </p:cNvSpPr>
            <p:nvPr/>
          </p:nvSpPr>
          <p:spPr bwMode="auto">
            <a:xfrm>
              <a:off x="476" y="2160"/>
              <a:ext cx="1270"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Tx/>
                <a:buFontTx/>
                <a:buNone/>
              </a:pPr>
              <a:r>
                <a:rPr lang="zh-CN" altLang="en-US" sz="1800"/>
                <a:t>面向对象编程的核心</a:t>
              </a:r>
            </a:p>
          </p:txBody>
        </p:sp>
      </p:grpSp>
      <p:grpSp>
        <p:nvGrpSpPr>
          <p:cNvPr id="47144" name="Group 40"/>
          <p:cNvGrpSpPr>
            <a:grpSpLocks/>
          </p:cNvGrpSpPr>
          <p:nvPr/>
        </p:nvGrpSpPr>
        <p:grpSpPr bwMode="auto">
          <a:xfrm>
            <a:off x="1476375" y="4437063"/>
            <a:ext cx="2665413" cy="720725"/>
            <a:chOff x="476" y="2463"/>
            <a:chExt cx="1679" cy="454"/>
          </a:xfrm>
        </p:grpSpPr>
        <p:sp>
          <p:nvSpPr>
            <p:cNvPr id="47142" name="Rectangle 38"/>
            <p:cNvSpPr>
              <a:spLocks noChangeArrowheads="1"/>
            </p:cNvSpPr>
            <p:nvPr/>
          </p:nvSpPr>
          <p:spPr bwMode="auto">
            <a:xfrm>
              <a:off x="476" y="2463"/>
              <a:ext cx="1679" cy="454"/>
            </a:xfrm>
            <a:prstGeom prst="rect">
              <a:avLst/>
            </a:prstGeom>
            <a:gradFill rotWithShape="1">
              <a:gsLst>
                <a:gs pos="0">
                  <a:srgbClr val="E9ADD6"/>
                </a:gs>
                <a:gs pos="100000">
                  <a:srgbClr val="FFFFFF"/>
                </a:gs>
              </a:gsLst>
              <a:lin ang="5400000" scaled="1"/>
            </a:gradFill>
            <a:ln w="12700">
              <a:solidFill>
                <a:schemeClr val="tx1"/>
              </a:solidFill>
              <a:miter lim="800000"/>
              <a:headEnd/>
              <a:tailEnd/>
            </a:ln>
            <a:effectLst>
              <a:outerShdw dist="81320" dir="3080412" algn="ctr" rotWithShape="0">
                <a:srgbClr val="808080">
                  <a:alpha val="50000"/>
                </a:srgbClr>
              </a:outerShdw>
            </a:effectLst>
          </p:spPr>
          <p:txBody>
            <a:bodyPr wrap="none" anchor="ctr"/>
            <a:lstStyle/>
            <a:p>
              <a:endParaRPr lang="zh-CN" altLang="en-US"/>
            </a:p>
          </p:txBody>
        </p:sp>
        <p:sp>
          <p:nvSpPr>
            <p:cNvPr id="47143" name="Text Box 39"/>
            <p:cNvSpPr txBox="1">
              <a:spLocks noChangeArrowheads="1"/>
            </p:cNvSpPr>
            <p:nvPr/>
          </p:nvSpPr>
          <p:spPr bwMode="auto">
            <a:xfrm>
              <a:off x="581" y="2478"/>
              <a:ext cx="1469"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zh-CN" altLang="en-US" sz="1800"/>
                <a:t>为计算机应用程序提供实用基础</a:t>
              </a:r>
            </a:p>
          </p:txBody>
        </p:sp>
      </p:grpSp>
      <p:grpSp>
        <p:nvGrpSpPr>
          <p:cNvPr id="47148" name="Group 44"/>
          <p:cNvGrpSpPr>
            <a:grpSpLocks/>
          </p:cNvGrpSpPr>
          <p:nvPr/>
        </p:nvGrpSpPr>
        <p:grpSpPr bwMode="auto">
          <a:xfrm>
            <a:off x="5364163" y="4437063"/>
            <a:ext cx="2520950" cy="719137"/>
            <a:chOff x="3424" y="3249"/>
            <a:chExt cx="1588" cy="453"/>
          </a:xfrm>
        </p:grpSpPr>
        <p:sp>
          <p:nvSpPr>
            <p:cNvPr id="47146" name="Rectangle 42"/>
            <p:cNvSpPr>
              <a:spLocks noChangeArrowheads="1"/>
            </p:cNvSpPr>
            <p:nvPr/>
          </p:nvSpPr>
          <p:spPr bwMode="auto">
            <a:xfrm>
              <a:off x="3424" y="3249"/>
              <a:ext cx="1588" cy="453"/>
            </a:xfrm>
            <a:prstGeom prst="rect">
              <a:avLst/>
            </a:prstGeom>
            <a:gradFill rotWithShape="1">
              <a:gsLst>
                <a:gs pos="0">
                  <a:srgbClr val="FFFF99"/>
                </a:gs>
                <a:gs pos="100000">
                  <a:srgbClr val="FFFFFF"/>
                </a:gs>
              </a:gsLst>
              <a:lin ang="5400000" scaled="1"/>
            </a:gradFill>
            <a:ln w="12700">
              <a:solidFill>
                <a:schemeClr val="tx1"/>
              </a:solidFill>
              <a:miter lim="800000"/>
              <a:headEnd/>
              <a:tailEnd/>
            </a:ln>
            <a:effectLst>
              <a:outerShdw dist="81320" dir="3080412" algn="ctr" rotWithShape="0">
                <a:srgbClr val="808080">
                  <a:alpha val="50000"/>
                </a:srgbClr>
              </a:outerShdw>
            </a:effectLst>
          </p:spPr>
          <p:txBody>
            <a:bodyPr wrap="none" anchor="ctr"/>
            <a:lstStyle/>
            <a:p>
              <a:endParaRPr lang="zh-CN" altLang="en-US"/>
            </a:p>
          </p:txBody>
        </p:sp>
        <p:sp>
          <p:nvSpPr>
            <p:cNvPr id="47147" name="Text Box 43"/>
            <p:cNvSpPr txBox="1">
              <a:spLocks noChangeArrowheads="1"/>
            </p:cNvSpPr>
            <p:nvPr/>
          </p:nvSpPr>
          <p:spPr bwMode="auto">
            <a:xfrm>
              <a:off x="3529" y="3339"/>
              <a:ext cx="134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nSpc>
                  <a:spcPct val="100000"/>
                </a:lnSpc>
                <a:spcBef>
                  <a:spcPct val="50000"/>
                </a:spcBef>
                <a:buClrTx/>
                <a:buFontTx/>
                <a:buNone/>
              </a:pPr>
              <a:r>
                <a:rPr lang="zh-CN" altLang="en-US" sz="1800"/>
                <a:t>完成特定任务</a:t>
              </a:r>
            </a:p>
          </p:txBody>
        </p:sp>
      </p:grpSp>
      <p:grpSp>
        <p:nvGrpSpPr>
          <p:cNvPr id="47152" name="Group 48"/>
          <p:cNvGrpSpPr>
            <a:grpSpLocks/>
          </p:cNvGrpSpPr>
          <p:nvPr/>
        </p:nvGrpSpPr>
        <p:grpSpPr bwMode="auto">
          <a:xfrm>
            <a:off x="5867400" y="2852738"/>
            <a:ext cx="2592388" cy="719137"/>
            <a:chOff x="3198" y="3317"/>
            <a:chExt cx="1769" cy="453"/>
          </a:xfrm>
        </p:grpSpPr>
        <p:sp>
          <p:nvSpPr>
            <p:cNvPr id="47150" name="Rectangle 46"/>
            <p:cNvSpPr>
              <a:spLocks noChangeArrowheads="1"/>
            </p:cNvSpPr>
            <p:nvPr/>
          </p:nvSpPr>
          <p:spPr bwMode="auto">
            <a:xfrm>
              <a:off x="3198" y="3317"/>
              <a:ext cx="1769" cy="453"/>
            </a:xfrm>
            <a:prstGeom prst="rect">
              <a:avLst/>
            </a:prstGeom>
            <a:gradFill rotWithShape="1">
              <a:gsLst>
                <a:gs pos="0">
                  <a:srgbClr val="CCFFCC"/>
                </a:gs>
                <a:gs pos="100000">
                  <a:srgbClr val="FFFFFF"/>
                </a:gs>
              </a:gsLst>
              <a:lin ang="5400000" scaled="1"/>
            </a:gradFill>
            <a:ln w="12700">
              <a:solidFill>
                <a:schemeClr val="tx1"/>
              </a:solidFill>
              <a:miter lim="800000"/>
              <a:headEnd/>
              <a:tailEnd/>
            </a:ln>
            <a:effectLst>
              <a:outerShdw dist="81320" dir="3080412" algn="ctr" rotWithShape="0">
                <a:srgbClr val="808080">
                  <a:alpha val="50000"/>
                </a:srgbClr>
              </a:outerShdw>
            </a:effectLst>
          </p:spPr>
          <p:txBody>
            <a:bodyPr wrap="none" anchor="ctr"/>
            <a:lstStyle/>
            <a:p>
              <a:endParaRPr lang="zh-CN" altLang="en-US"/>
            </a:p>
          </p:txBody>
        </p:sp>
        <p:sp>
          <p:nvSpPr>
            <p:cNvPr id="47151" name="Text Box 47"/>
            <p:cNvSpPr txBox="1">
              <a:spLocks noChangeArrowheads="1"/>
            </p:cNvSpPr>
            <p:nvPr/>
          </p:nvSpPr>
          <p:spPr bwMode="auto">
            <a:xfrm>
              <a:off x="3198" y="3443"/>
              <a:ext cx="1731"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spcBef>
                  <a:spcPct val="0"/>
                </a:spcBef>
                <a:buClrTx/>
                <a:buFontTx/>
                <a:buNone/>
              </a:pPr>
              <a:r>
                <a:rPr lang="zh-CN" altLang="en-US" sz="1800"/>
                <a:t>表示现实世界中的实体</a:t>
              </a:r>
            </a:p>
          </p:txBody>
        </p:sp>
      </p:grpSp>
      <p:sp>
        <p:nvSpPr>
          <p:cNvPr id="47133" name="AutoShape 29"/>
          <p:cNvSpPr>
            <a:spLocks noChangeArrowheads="1"/>
          </p:cNvSpPr>
          <p:nvPr/>
        </p:nvSpPr>
        <p:spPr bwMode="auto">
          <a:xfrm>
            <a:off x="652661" y="3674885"/>
            <a:ext cx="8064500" cy="576262"/>
          </a:xfrm>
          <a:prstGeom prst="roundRect">
            <a:avLst>
              <a:gd name="adj" fmla="val 16667"/>
            </a:avLst>
          </a:prstGeom>
          <a:gradFill rotWithShape="1">
            <a:gsLst>
              <a:gs pos="0">
                <a:srgbClr val="FFCC00"/>
              </a:gs>
              <a:gs pos="100000">
                <a:srgbClr val="FFFFFF"/>
              </a:gs>
            </a:gsLst>
            <a:path path="rect">
              <a:fillToRect r="100000" b="100000"/>
            </a:path>
          </a:gradFill>
          <a:ln w="6350" algn="ctr">
            <a:solidFill>
              <a:srgbClr val="808000"/>
            </a:solidFill>
            <a:round/>
            <a:headEnd/>
            <a:tailEnd/>
          </a:ln>
          <a:effectLst>
            <a:outerShdw dist="63500" dir="2212194" algn="ctr" rotWithShape="0">
              <a:schemeClr val="bg2">
                <a:alpha val="50000"/>
              </a:schemeClr>
            </a:outerShdw>
          </a:effectLst>
        </p:spPr>
        <p:txBody>
          <a:bodyPr anchor="ct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00000"/>
              </a:lnSpc>
              <a:spcBef>
                <a:spcPct val="20000"/>
              </a:spcBef>
            </a:pPr>
            <a:r>
              <a:rPr lang="en-GB" altLang="zh-CN" b="1">
                <a:solidFill>
                  <a:srgbClr val="FF0000"/>
                </a:solidFill>
                <a:ea typeface="黑体" panose="02010609060101010101" pitchFamily="49" charset="-122"/>
              </a:rPr>
              <a:t>“</a:t>
            </a:r>
            <a:r>
              <a:rPr lang="zh-CN" altLang="en-GB" b="1">
                <a:solidFill>
                  <a:srgbClr val="FF0000"/>
                </a:solidFill>
                <a:latin typeface="Courier New" panose="02070309020205020404" pitchFamily="49" charset="0"/>
                <a:ea typeface="黑体" panose="02010609060101010101" pitchFamily="49" charset="-122"/>
              </a:rPr>
              <a:t>对象是存在的具体实体，具有明确定义的状态和行为。</a:t>
            </a:r>
            <a:r>
              <a:rPr lang="zh-CN" altLang="en-GB" b="1">
                <a:solidFill>
                  <a:srgbClr val="FF0000"/>
                </a:solidFill>
                <a:ea typeface="黑体" panose="02010609060101010101" pitchFamily="49" charset="-122"/>
              </a:rPr>
              <a:t>”</a:t>
            </a:r>
            <a:endParaRPr lang="zh-CN" altLang="en-US">
              <a:solidFill>
                <a:srgbClr val="FF0000"/>
              </a:solidFill>
              <a:ea typeface="黑体" panose="02010609060101010101" pitchFamily="49" charset="-122"/>
            </a:endParaRPr>
          </a:p>
        </p:txBody>
      </p:sp>
      <p:pic>
        <p:nvPicPr>
          <p:cNvPr id="1026" name="Picture 2" descr="http://fs0.139js.com/file/s_jpg_4d704ed5jw1e3r6cg6ymwj.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6821" y="2074415"/>
            <a:ext cx="5061421" cy="27837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nodeType="afterEffect">
                                  <p:stCondLst>
                                    <p:cond delay="0"/>
                                  </p:stCondLst>
                                  <p:childTnLst>
                                    <p:set>
                                      <p:cBhvr>
                                        <p:cTn id="6" dur="1" fill="hold">
                                          <p:stCondLst>
                                            <p:cond delay="0"/>
                                          </p:stCondLst>
                                        </p:cTn>
                                        <p:tgtEl>
                                          <p:spTgt spid="47136"/>
                                        </p:tgtEl>
                                        <p:attrNameLst>
                                          <p:attrName>style.visibility</p:attrName>
                                        </p:attrNameLst>
                                      </p:cBhvr>
                                      <p:to>
                                        <p:strVal val="visible"/>
                                      </p:to>
                                    </p:set>
                                    <p:animEffect transition="in" filter="wedge">
                                      <p:cBhvr>
                                        <p:cTn id="7" dur="2000"/>
                                        <p:tgtEl>
                                          <p:spTgt spid="47136"/>
                                        </p:tgtEl>
                                      </p:cBhvr>
                                    </p:animEffect>
                                  </p:childTnLst>
                                </p:cTn>
                              </p:par>
                            </p:childTnLst>
                          </p:cTn>
                        </p:par>
                        <p:par>
                          <p:cTn id="8" fill="hold" nodeType="afterGroup">
                            <p:stCondLst>
                              <p:cond delay="2000"/>
                            </p:stCondLst>
                            <p:childTnLst>
                              <p:par>
                                <p:cTn id="9" presetID="22" presetClass="entr" presetSubtype="1" fill="hold" nodeType="afterEffect">
                                  <p:stCondLst>
                                    <p:cond delay="0"/>
                                  </p:stCondLst>
                                  <p:childTnLst>
                                    <p:set>
                                      <p:cBhvr>
                                        <p:cTn id="10" dur="1" fill="hold">
                                          <p:stCondLst>
                                            <p:cond delay="0"/>
                                          </p:stCondLst>
                                        </p:cTn>
                                        <p:tgtEl>
                                          <p:spTgt spid="47127"/>
                                        </p:tgtEl>
                                        <p:attrNameLst>
                                          <p:attrName>style.visibility</p:attrName>
                                        </p:attrNameLst>
                                      </p:cBhvr>
                                      <p:to>
                                        <p:strVal val="visible"/>
                                      </p:to>
                                    </p:set>
                                    <p:animEffect transition="in" filter="wipe(up)">
                                      <p:cBhvr>
                                        <p:cTn id="11" dur="500"/>
                                        <p:tgtEl>
                                          <p:spTgt spid="47127"/>
                                        </p:tgtEl>
                                      </p:cBhvr>
                                    </p:animEffect>
                                  </p:childTnLst>
                                </p:cTn>
                              </p:par>
                            </p:childTnLst>
                          </p:cTn>
                        </p:par>
                        <p:par>
                          <p:cTn id="12" fill="hold" nodeType="afterGroup">
                            <p:stCondLst>
                              <p:cond delay="2500"/>
                            </p:stCondLst>
                            <p:childTnLst>
                              <p:par>
                                <p:cTn id="13" presetID="20" presetClass="entr" presetSubtype="0" fill="hold" nodeType="afterEffect">
                                  <p:stCondLst>
                                    <p:cond delay="0"/>
                                  </p:stCondLst>
                                  <p:childTnLst>
                                    <p:set>
                                      <p:cBhvr>
                                        <p:cTn id="14" dur="1" fill="hold">
                                          <p:stCondLst>
                                            <p:cond delay="0"/>
                                          </p:stCondLst>
                                        </p:cTn>
                                        <p:tgtEl>
                                          <p:spTgt spid="47138"/>
                                        </p:tgtEl>
                                        <p:attrNameLst>
                                          <p:attrName>style.visibility</p:attrName>
                                        </p:attrNameLst>
                                      </p:cBhvr>
                                      <p:to>
                                        <p:strVal val="visible"/>
                                      </p:to>
                                    </p:set>
                                    <p:animEffect transition="in" filter="wedge">
                                      <p:cBhvr>
                                        <p:cTn id="15" dur="1000"/>
                                        <p:tgtEl>
                                          <p:spTgt spid="47138"/>
                                        </p:tgtEl>
                                      </p:cBhvr>
                                    </p:animEffect>
                                  </p:childTnLst>
                                </p:cTn>
                              </p:par>
                            </p:childTnLst>
                          </p:cTn>
                        </p:par>
                        <p:par>
                          <p:cTn id="16" fill="hold" nodeType="afterGroup">
                            <p:stCondLst>
                              <p:cond delay="3500"/>
                            </p:stCondLst>
                            <p:childTnLst>
                              <p:par>
                                <p:cTn id="17" presetID="22" presetClass="entr" presetSubtype="1" fill="hold" nodeType="afterEffect">
                                  <p:stCondLst>
                                    <p:cond delay="0"/>
                                  </p:stCondLst>
                                  <p:childTnLst>
                                    <p:set>
                                      <p:cBhvr>
                                        <p:cTn id="18" dur="1" fill="hold">
                                          <p:stCondLst>
                                            <p:cond delay="0"/>
                                          </p:stCondLst>
                                        </p:cTn>
                                        <p:tgtEl>
                                          <p:spTgt spid="47129"/>
                                        </p:tgtEl>
                                        <p:attrNameLst>
                                          <p:attrName>style.visibility</p:attrName>
                                        </p:attrNameLst>
                                      </p:cBhvr>
                                      <p:to>
                                        <p:strVal val="visible"/>
                                      </p:to>
                                    </p:set>
                                    <p:animEffect transition="in" filter="wipe(up)">
                                      <p:cBhvr>
                                        <p:cTn id="19" dur="500"/>
                                        <p:tgtEl>
                                          <p:spTgt spid="47129"/>
                                        </p:tgtEl>
                                      </p:cBhvr>
                                    </p:animEffect>
                                  </p:childTnLst>
                                </p:cTn>
                              </p:par>
                            </p:childTnLst>
                          </p:cTn>
                        </p:par>
                        <p:par>
                          <p:cTn id="20" fill="hold" nodeType="afterGroup">
                            <p:stCondLst>
                              <p:cond delay="4000"/>
                            </p:stCondLst>
                            <p:childTnLst>
                              <p:par>
                                <p:cTn id="21" presetID="20" presetClass="entr" presetSubtype="0" fill="hold" nodeType="afterEffect">
                                  <p:stCondLst>
                                    <p:cond delay="0"/>
                                  </p:stCondLst>
                                  <p:childTnLst>
                                    <p:set>
                                      <p:cBhvr>
                                        <p:cTn id="22" dur="1" fill="hold">
                                          <p:stCondLst>
                                            <p:cond delay="0"/>
                                          </p:stCondLst>
                                        </p:cTn>
                                        <p:tgtEl>
                                          <p:spTgt spid="47144"/>
                                        </p:tgtEl>
                                        <p:attrNameLst>
                                          <p:attrName>style.visibility</p:attrName>
                                        </p:attrNameLst>
                                      </p:cBhvr>
                                      <p:to>
                                        <p:strVal val="visible"/>
                                      </p:to>
                                    </p:set>
                                    <p:animEffect transition="in" filter="wedge">
                                      <p:cBhvr>
                                        <p:cTn id="23" dur="1000"/>
                                        <p:tgtEl>
                                          <p:spTgt spid="47144"/>
                                        </p:tgtEl>
                                      </p:cBhvr>
                                    </p:animEffect>
                                  </p:childTnLst>
                                </p:cTn>
                              </p:par>
                            </p:childTnLst>
                          </p:cTn>
                        </p:par>
                        <p:par>
                          <p:cTn id="24" fill="hold" nodeType="afterGroup">
                            <p:stCondLst>
                              <p:cond delay="5000"/>
                            </p:stCondLst>
                            <p:childTnLst>
                              <p:par>
                                <p:cTn id="25" presetID="22" presetClass="entr" presetSubtype="1" fill="hold" nodeType="afterEffect">
                                  <p:stCondLst>
                                    <p:cond delay="0"/>
                                  </p:stCondLst>
                                  <p:childTnLst>
                                    <p:set>
                                      <p:cBhvr>
                                        <p:cTn id="26" dur="1" fill="hold">
                                          <p:stCondLst>
                                            <p:cond delay="0"/>
                                          </p:stCondLst>
                                        </p:cTn>
                                        <p:tgtEl>
                                          <p:spTgt spid="47130"/>
                                        </p:tgtEl>
                                        <p:attrNameLst>
                                          <p:attrName>style.visibility</p:attrName>
                                        </p:attrNameLst>
                                      </p:cBhvr>
                                      <p:to>
                                        <p:strVal val="visible"/>
                                      </p:to>
                                    </p:set>
                                    <p:animEffect transition="in" filter="wipe(up)">
                                      <p:cBhvr>
                                        <p:cTn id="27" dur="500"/>
                                        <p:tgtEl>
                                          <p:spTgt spid="47130"/>
                                        </p:tgtEl>
                                      </p:cBhvr>
                                    </p:animEffect>
                                  </p:childTnLst>
                                </p:cTn>
                              </p:par>
                            </p:childTnLst>
                          </p:cTn>
                        </p:par>
                        <p:par>
                          <p:cTn id="28" fill="hold" nodeType="afterGroup">
                            <p:stCondLst>
                              <p:cond delay="5500"/>
                            </p:stCondLst>
                            <p:childTnLst>
                              <p:par>
                                <p:cTn id="29" presetID="20" presetClass="entr" presetSubtype="0" fill="hold" nodeType="afterEffect">
                                  <p:stCondLst>
                                    <p:cond delay="0"/>
                                  </p:stCondLst>
                                  <p:childTnLst>
                                    <p:set>
                                      <p:cBhvr>
                                        <p:cTn id="30" dur="1" fill="hold">
                                          <p:stCondLst>
                                            <p:cond delay="0"/>
                                          </p:stCondLst>
                                        </p:cTn>
                                        <p:tgtEl>
                                          <p:spTgt spid="47148"/>
                                        </p:tgtEl>
                                        <p:attrNameLst>
                                          <p:attrName>style.visibility</p:attrName>
                                        </p:attrNameLst>
                                      </p:cBhvr>
                                      <p:to>
                                        <p:strVal val="visible"/>
                                      </p:to>
                                    </p:set>
                                    <p:animEffect transition="in" filter="wedge">
                                      <p:cBhvr>
                                        <p:cTn id="31" dur="1000"/>
                                        <p:tgtEl>
                                          <p:spTgt spid="47148"/>
                                        </p:tgtEl>
                                      </p:cBhvr>
                                    </p:animEffect>
                                  </p:childTnLst>
                                </p:cTn>
                              </p:par>
                            </p:childTnLst>
                          </p:cTn>
                        </p:par>
                        <p:par>
                          <p:cTn id="32" fill="hold" nodeType="afterGroup">
                            <p:stCondLst>
                              <p:cond delay="6500"/>
                            </p:stCondLst>
                            <p:childTnLst>
                              <p:par>
                                <p:cTn id="33" presetID="22" presetClass="entr" presetSubtype="1" fill="hold" nodeType="afterEffect">
                                  <p:stCondLst>
                                    <p:cond delay="0"/>
                                  </p:stCondLst>
                                  <p:childTnLst>
                                    <p:set>
                                      <p:cBhvr>
                                        <p:cTn id="34" dur="1" fill="hold">
                                          <p:stCondLst>
                                            <p:cond delay="0"/>
                                          </p:stCondLst>
                                        </p:cTn>
                                        <p:tgtEl>
                                          <p:spTgt spid="47128"/>
                                        </p:tgtEl>
                                        <p:attrNameLst>
                                          <p:attrName>style.visibility</p:attrName>
                                        </p:attrNameLst>
                                      </p:cBhvr>
                                      <p:to>
                                        <p:strVal val="visible"/>
                                      </p:to>
                                    </p:set>
                                    <p:animEffect transition="in" filter="wipe(up)">
                                      <p:cBhvr>
                                        <p:cTn id="35" dur="500"/>
                                        <p:tgtEl>
                                          <p:spTgt spid="47128"/>
                                        </p:tgtEl>
                                      </p:cBhvr>
                                    </p:animEffect>
                                  </p:childTnLst>
                                </p:cTn>
                              </p:par>
                            </p:childTnLst>
                          </p:cTn>
                        </p:par>
                        <p:par>
                          <p:cTn id="36" fill="hold" nodeType="afterGroup">
                            <p:stCondLst>
                              <p:cond delay="7000"/>
                            </p:stCondLst>
                            <p:childTnLst>
                              <p:par>
                                <p:cTn id="37" presetID="20" presetClass="entr" presetSubtype="0" fill="hold" nodeType="afterEffect">
                                  <p:stCondLst>
                                    <p:cond delay="0"/>
                                  </p:stCondLst>
                                  <p:childTnLst>
                                    <p:set>
                                      <p:cBhvr>
                                        <p:cTn id="38" dur="1" fill="hold">
                                          <p:stCondLst>
                                            <p:cond delay="0"/>
                                          </p:stCondLst>
                                        </p:cTn>
                                        <p:tgtEl>
                                          <p:spTgt spid="47152"/>
                                        </p:tgtEl>
                                        <p:attrNameLst>
                                          <p:attrName>style.visibility</p:attrName>
                                        </p:attrNameLst>
                                      </p:cBhvr>
                                      <p:to>
                                        <p:strVal val="visible"/>
                                      </p:to>
                                    </p:set>
                                    <p:animEffect transition="in" filter="wedge">
                                      <p:cBhvr>
                                        <p:cTn id="39" dur="2000"/>
                                        <p:tgtEl>
                                          <p:spTgt spid="4715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mph" presetSubtype="0" nodeType="clickEffect">
                                  <p:stCondLst>
                                    <p:cond delay="0"/>
                                  </p:stCondLst>
                                  <p:childTnLst>
                                    <p:set>
                                      <p:cBhvr rctx="PPT">
                                        <p:cTn id="43" dur="indefinite"/>
                                        <p:tgtEl>
                                          <p:spTgt spid="47136"/>
                                        </p:tgtEl>
                                        <p:attrNameLst>
                                          <p:attrName>style.opacity</p:attrName>
                                        </p:attrNameLst>
                                      </p:cBhvr>
                                      <p:to>
                                        <p:strVal val="0.1"/>
                                      </p:to>
                                    </p:set>
                                    <p:animEffect filter="image" prLst="opacity: 0.1">
                                      <p:cBhvr rctx="IE">
                                        <p:cTn id="44" dur="indefinite"/>
                                        <p:tgtEl>
                                          <p:spTgt spid="47136"/>
                                        </p:tgtEl>
                                      </p:cBhvr>
                                    </p:animEffect>
                                  </p:childTnLst>
                                </p:cTn>
                              </p:par>
                              <p:par>
                                <p:cTn id="45" presetID="9" presetClass="emph" presetSubtype="0" nodeType="withEffect">
                                  <p:stCondLst>
                                    <p:cond delay="0"/>
                                  </p:stCondLst>
                                  <p:childTnLst>
                                    <p:set>
                                      <p:cBhvr rctx="PPT">
                                        <p:cTn id="46" dur="indefinite"/>
                                        <p:tgtEl>
                                          <p:spTgt spid="47138"/>
                                        </p:tgtEl>
                                        <p:attrNameLst>
                                          <p:attrName>style.opacity</p:attrName>
                                        </p:attrNameLst>
                                      </p:cBhvr>
                                      <p:to>
                                        <p:strVal val="0.1"/>
                                      </p:to>
                                    </p:set>
                                    <p:animEffect filter="image" prLst="opacity: 0.1">
                                      <p:cBhvr rctx="IE">
                                        <p:cTn id="47" dur="indefinite"/>
                                        <p:tgtEl>
                                          <p:spTgt spid="47138"/>
                                        </p:tgtEl>
                                      </p:cBhvr>
                                    </p:animEffect>
                                  </p:childTnLst>
                                </p:cTn>
                              </p:par>
                              <p:par>
                                <p:cTn id="48" presetID="9" presetClass="emph" presetSubtype="0" nodeType="withEffect">
                                  <p:stCondLst>
                                    <p:cond delay="0"/>
                                  </p:stCondLst>
                                  <p:childTnLst>
                                    <p:set>
                                      <p:cBhvr rctx="PPT">
                                        <p:cTn id="49" dur="indefinite"/>
                                        <p:tgtEl>
                                          <p:spTgt spid="47148"/>
                                        </p:tgtEl>
                                        <p:attrNameLst>
                                          <p:attrName>style.opacity</p:attrName>
                                        </p:attrNameLst>
                                      </p:cBhvr>
                                      <p:to>
                                        <p:strVal val="0.1"/>
                                      </p:to>
                                    </p:set>
                                    <p:animEffect filter="image" prLst="opacity: 0.1">
                                      <p:cBhvr rctx="IE">
                                        <p:cTn id="50" dur="indefinite"/>
                                        <p:tgtEl>
                                          <p:spTgt spid="47148"/>
                                        </p:tgtEl>
                                      </p:cBhvr>
                                    </p:animEffect>
                                  </p:childTnLst>
                                </p:cTn>
                              </p:par>
                              <p:par>
                                <p:cTn id="51" presetID="9" presetClass="emph" presetSubtype="0" nodeType="withEffect">
                                  <p:stCondLst>
                                    <p:cond delay="0"/>
                                  </p:stCondLst>
                                  <p:childTnLst>
                                    <p:set>
                                      <p:cBhvr rctx="PPT">
                                        <p:cTn id="52" dur="indefinite"/>
                                        <p:tgtEl>
                                          <p:spTgt spid="47144"/>
                                        </p:tgtEl>
                                        <p:attrNameLst>
                                          <p:attrName>style.opacity</p:attrName>
                                        </p:attrNameLst>
                                      </p:cBhvr>
                                      <p:to>
                                        <p:strVal val="0.1"/>
                                      </p:to>
                                    </p:set>
                                    <p:animEffect filter="image" prLst="opacity: 0.1">
                                      <p:cBhvr rctx="IE">
                                        <p:cTn id="53" dur="indefinite"/>
                                        <p:tgtEl>
                                          <p:spTgt spid="47144"/>
                                        </p:tgtEl>
                                      </p:cBhvr>
                                    </p:animEffect>
                                  </p:childTnLst>
                                </p:cTn>
                              </p:par>
                              <p:par>
                                <p:cTn id="54" presetID="9" presetClass="emph" presetSubtype="0" nodeType="withEffect">
                                  <p:stCondLst>
                                    <p:cond delay="0"/>
                                  </p:stCondLst>
                                  <p:childTnLst>
                                    <p:set>
                                      <p:cBhvr rctx="PPT">
                                        <p:cTn id="55" dur="indefinite"/>
                                        <p:tgtEl>
                                          <p:spTgt spid="47127"/>
                                        </p:tgtEl>
                                        <p:attrNameLst>
                                          <p:attrName>style.opacity</p:attrName>
                                        </p:attrNameLst>
                                      </p:cBhvr>
                                      <p:to>
                                        <p:strVal val="0.1"/>
                                      </p:to>
                                    </p:set>
                                    <p:animEffect filter="image" prLst="opacity: 0.1">
                                      <p:cBhvr rctx="IE">
                                        <p:cTn id="56" dur="indefinite"/>
                                        <p:tgtEl>
                                          <p:spTgt spid="47127"/>
                                        </p:tgtEl>
                                      </p:cBhvr>
                                    </p:animEffect>
                                  </p:childTnLst>
                                </p:cTn>
                              </p:par>
                              <p:par>
                                <p:cTn id="57" presetID="9" presetClass="emph" presetSubtype="0" nodeType="withEffect">
                                  <p:stCondLst>
                                    <p:cond delay="0"/>
                                  </p:stCondLst>
                                  <p:childTnLst>
                                    <p:set>
                                      <p:cBhvr rctx="PPT">
                                        <p:cTn id="58" dur="indefinite"/>
                                        <p:tgtEl>
                                          <p:spTgt spid="47129"/>
                                        </p:tgtEl>
                                        <p:attrNameLst>
                                          <p:attrName>style.opacity</p:attrName>
                                        </p:attrNameLst>
                                      </p:cBhvr>
                                      <p:to>
                                        <p:strVal val="0.1"/>
                                      </p:to>
                                    </p:set>
                                    <p:animEffect filter="image" prLst="opacity: 0.1">
                                      <p:cBhvr rctx="IE">
                                        <p:cTn id="59" dur="indefinite"/>
                                        <p:tgtEl>
                                          <p:spTgt spid="47129"/>
                                        </p:tgtEl>
                                      </p:cBhvr>
                                    </p:animEffect>
                                  </p:childTnLst>
                                </p:cTn>
                              </p:par>
                              <p:par>
                                <p:cTn id="60" presetID="9" presetClass="emph" presetSubtype="0" nodeType="withEffect">
                                  <p:stCondLst>
                                    <p:cond delay="0"/>
                                  </p:stCondLst>
                                  <p:childTnLst>
                                    <p:set>
                                      <p:cBhvr rctx="PPT">
                                        <p:cTn id="61" dur="indefinite"/>
                                        <p:tgtEl>
                                          <p:spTgt spid="47130"/>
                                        </p:tgtEl>
                                        <p:attrNameLst>
                                          <p:attrName>style.opacity</p:attrName>
                                        </p:attrNameLst>
                                      </p:cBhvr>
                                      <p:to>
                                        <p:strVal val="0.1"/>
                                      </p:to>
                                    </p:set>
                                    <p:animEffect filter="image" prLst="opacity: 0.1">
                                      <p:cBhvr rctx="IE">
                                        <p:cTn id="62" dur="indefinite"/>
                                        <p:tgtEl>
                                          <p:spTgt spid="47130"/>
                                        </p:tgtEl>
                                      </p:cBhvr>
                                    </p:animEffect>
                                  </p:childTnLst>
                                </p:cTn>
                              </p:par>
                              <p:par>
                                <p:cTn id="63" presetID="9" presetClass="emph" presetSubtype="0" nodeType="withEffect">
                                  <p:stCondLst>
                                    <p:cond delay="0"/>
                                  </p:stCondLst>
                                  <p:childTnLst>
                                    <p:set>
                                      <p:cBhvr rctx="PPT">
                                        <p:cTn id="64" dur="indefinite"/>
                                        <p:tgtEl>
                                          <p:spTgt spid="47128"/>
                                        </p:tgtEl>
                                        <p:attrNameLst>
                                          <p:attrName>style.opacity</p:attrName>
                                        </p:attrNameLst>
                                      </p:cBhvr>
                                      <p:to>
                                        <p:strVal val="0.1"/>
                                      </p:to>
                                    </p:set>
                                    <p:animEffect filter="image" prLst="opacity: 0.1">
                                      <p:cBhvr rctx="IE">
                                        <p:cTn id="65" dur="indefinite"/>
                                        <p:tgtEl>
                                          <p:spTgt spid="47128"/>
                                        </p:tgtEl>
                                      </p:cBhvr>
                                    </p:animEffect>
                                  </p:childTnLst>
                                </p:cTn>
                              </p:par>
                            </p:childTnLst>
                          </p:cTn>
                        </p:par>
                        <p:par>
                          <p:cTn id="66" fill="hold" nodeType="afterGroup">
                            <p:stCondLst>
                              <p:cond delay="0"/>
                            </p:stCondLst>
                            <p:childTnLst>
                              <p:par>
                                <p:cTn id="67" presetID="53" presetClass="entr" presetSubtype="0" fill="hold" grpId="0" nodeType="afterEffect">
                                  <p:stCondLst>
                                    <p:cond delay="0"/>
                                  </p:stCondLst>
                                  <p:childTnLst>
                                    <p:set>
                                      <p:cBhvr>
                                        <p:cTn id="68" dur="1" fill="hold">
                                          <p:stCondLst>
                                            <p:cond delay="0"/>
                                          </p:stCondLst>
                                        </p:cTn>
                                        <p:tgtEl>
                                          <p:spTgt spid="47133"/>
                                        </p:tgtEl>
                                        <p:attrNameLst>
                                          <p:attrName>style.visibility</p:attrName>
                                        </p:attrNameLst>
                                      </p:cBhvr>
                                      <p:to>
                                        <p:strVal val="visible"/>
                                      </p:to>
                                    </p:set>
                                    <p:anim calcmode="lin" valueType="num">
                                      <p:cBhvr>
                                        <p:cTn id="69" dur="1000" fill="hold"/>
                                        <p:tgtEl>
                                          <p:spTgt spid="47133"/>
                                        </p:tgtEl>
                                        <p:attrNameLst>
                                          <p:attrName>ppt_w</p:attrName>
                                        </p:attrNameLst>
                                      </p:cBhvr>
                                      <p:tavLst>
                                        <p:tav tm="0">
                                          <p:val>
                                            <p:fltVal val="0"/>
                                          </p:val>
                                        </p:tav>
                                        <p:tav tm="100000">
                                          <p:val>
                                            <p:strVal val="#ppt_w"/>
                                          </p:val>
                                        </p:tav>
                                      </p:tavLst>
                                    </p:anim>
                                    <p:anim calcmode="lin" valueType="num">
                                      <p:cBhvr>
                                        <p:cTn id="70" dur="1000" fill="hold"/>
                                        <p:tgtEl>
                                          <p:spTgt spid="47133"/>
                                        </p:tgtEl>
                                        <p:attrNameLst>
                                          <p:attrName>ppt_h</p:attrName>
                                        </p:attrNameLst>
                                      </p:cBhvr>
                                      <p:tavLst>
                                        <p:tav tm="0">
                                          <p:val>
                                            <p:fltVal val="0"/>
                                          </p:val>
                                        </p:tav>
                                        <p:tav tm="100000">
                                          <p:val>
                                            <p:strVal val="#ppt_h"/>
                                          </p:val>
                                        </p:tav>
                                      </p:tavLst>
                                    </p:anim>
                                    <p:animEffect transition="in" filter="fade">
                                      <p:cBhvr>
                                        <p:cTn id="71" dur="1000"/>
                                        <p:tgtEl>
                                          <p:spTgt spid="47133"/>
                                        </p:tgtEl>
                                      </p:cBhvr>
                                    </p:animEffect>
                                  </p:childTnLst>
                                </p:cTn>
                              </p:par>
                              <p:par>
                                <p:cTn id="72" presetID="9" presetClass="emph" presetSubtype="0" nodeType="withEffect">
                                  <p:stCondLst>
                                    <p:cond delay="0"/>
                                  </p:stCondLst>
                                  <p:childTnLst>
                                    <p:set>
                                      <p:cBhvr rctx="PPT">
                                        <p:cTn id="73" dur="indefinite"/>
                                        <p:tgtEl>
                                          <p:spTgt spid="47152"/>
                                        </p:tgtEl>
                                        <p:attrNameLst>
                                          <p:attrName>style.opacity</p:attrName>
                                        </p:attrNameLst>
                                      </p:cBhvr>
                                      <p:to>
                                        <p:strVal val="0.1"/>
                                      </p:to>
                                    </p:set>
                                    <p:animEffect filter="image" prLst="opacity: 0.1">
                                      <p:cBhvr rctx="IE">
                                        <p:cTn id="74" dur="indefinite"/>
                                        <p:tgtEl>
                                          <p:spTgt spid="47152"/>
                                        </p:tgtEl>
                                      </p:cBhvr>
                                    </p:animEffect>
                                  </p:childTnLst>
                                </p:cTn>
                              </p:par>
                            </p:childTnLst>
                          </p:cTn>
                        </p:par>
                      </p:childTnLst>
                    </p:cTn>
                  </p:par>
                  <p:par>
                    <p:cTn id="75" fill="hold">
                      <p:stCondLst>
                        <p:cond delay="indefinite"/>
                      </p:stCondLst>
                      <p:childTnLst>
                        <p:par>
                          <p:cTn id="76" fill="hold">
                            <p:stCondLst>
                              <p:cond delay="0"/>
                            </p:stCondLst>
                            <p:childTnLst>
                              <p:par>
                                <p:cTn id="77" presetID="53" presetClass="entr" presetSubtype="16" fill="hold" nodeType="clickEffect">
                                  <p:stCondLst>
                                    <p:cond delay="0"/>
                                  </p:stCondLst>
                                  <p:childTnLst>
                                    <p:set>
                                      <p:cBhvr>
                                        <p:cTn id="78" dur="1" fill="hold">
                                          <p:stCondLst>
                                            <p:cond delay="0"/>
                                          </p:stCondLst>
                                        </p:cTn>
                                        <p:tgtEl>
                                          <p:spTgt spid="1026"/>
                                        </p:tgtEl>
                                        <p:attrNameLst>
                                          <p:attrName>style.visibility</p:attrName>
                                        </p:attrNameLst>
                                      </p:cBhvr>
                                      <p:to>
                                        <p:strVal val="visible"/>
                                      </p:to>
                                    </p:set>
                                    <p:anim calcmode="lin" valueType="num">
                                      <p:cBhvr>
                                        <p:cTn id="79" dur="500" fill="hold"/>
                                        <p:tgtEl>
                                          <p:spTgt spid="1026"/>
                                        </p:tgtEl>
                                        <p:attrNameLst>
                                          <p:attrName>ppt_w</p:attrName>
                                        </p:attrNameLst>
                                      </p:cBhvr>
                                      <p:tavLst>
                                        <p:tav tm="0">
                                          <p:val>
                                            <p:fltVal val="0"/>
                                          </p:val>
                                        </p:tav>
                                        <p:tav tm="100000">
                                          <p:val>
                                            <p:strVal val="#ppt_w"/>
                                          </p:val>
                                        </p:tav>
                                      </p:tavLst>
                                    </p:anim>
                                    <p:anim calcmode="lin" valueType="num">
                                      <p:cBhvr>
                                        <p:cTn id="80" dur="500" fill="hold"/>
                                        <p:tgtEl>
                                          <p:spTgt spid="1026"/>
                                        </p:tgtEl>
                                        <p:attrNameLst>
                                          <p:attrName>ppt_h</p:attrName>
                                        </p:attrNameLst>
                                      </p:cBhvr>
                                      <p:tavLst>
                                        <p:tav tm="0">
                                          <p:val>
                                            <p:fltVal val="0"/>
                                          </p:val>
                                        </p:tav>
                                        <p:tav tm="100000">
                                          <p:val>
                                            <p:strVal val="#ppt_h"/>
                                          </p:val>
                                        </p:tav>
                                      </p:tavLst>
                                    </p:anim>
                                    <p:animEffect transition="in" filter="fade">
                                      <p:cBhvr>
                                        <p:cTn id="8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33"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9ED0C484-5EF4-41B6-BF1F-9EF14604F1B8}" type="slidenum">
              <a:rPr lang="en-US" altLang="zh-CN">
                <a:solidFill>
                  <a:srgbClr val="000000"/>
                </a:solidFill>
              </a:rPr>
              <a:pPr/>
              <a:t>50</a:t>
            </a:fld>
            <a:endParaRPr lang="en-US" altLang="zh-CN">
              <a:solidFill>
                <a:srgbClr val="000000"/>
              </a:solidFill>
            </a:endParaRPr>
          </a:p>
        </p:txBody>
      </p:sp>
      <p:sp>
        <p:nvSpPr>
          <p:cNvPr id="56322"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zh-CN" altLang="en-US"/>
              <a:t>子类构造方法 </a:t>
            </a:r>
            <a:r>
              <a:rPr lang="en-US" altLang="zh-CN"/>
              <a:t>2-2</a:t>
            </a:r>
          </a:p>
        </p:txBody>
      </p:sp>
      <p:sp>
        <p:nvSpPr>
          <p:cNvPr id="56323" name="Rectangle 3"/>
          <p:cNvSpPr>
            <a:spLocks noGrp="1" noChangeArrowheads="1"/>
          </p:cNvSpPr>
          <p:nvPr>
            <p:ph type="body" idx="1"/>
          </p:nvPr>
        </p:nvSpPr>
        <p:spPr>
          <a:xfrm>
            <a:off x="684213" y="1341438"/>
            <a:ext cx="8229600" cy="4032250"/>
          </a:xfrm>
        </p:spPr>
        <p:txBody>
          <a:bodyPr/>
          <a:lstStyle/>
          <a:p>
            <a:pPr>
              <a:lnSpc>
                <a:spcPct val="80000"/>
              </a:lnSpc>
            </a:pPr>
            <a:r>
              <a:rPr lang="zh-CN" altLang="en-US" sz="2400"/>
              <a:t>调用父类构造方法的语法为：</a:t>
            </a:r>
          </a:p>
          <a:p>
            <a:pPr>
              <a:lnSpc>
                <a:spcPct val="80000"/>
              </a:lnSpc>
            </a:pPr>
            <a:endParaRPr lang="en-US" altLang="zh-CN" sz="2400"/>
          </a:p>
          <a:p>
            <a:pPr>
              <a:lnSpc>
                <a:spcPct val="80000"/>
              </a:lnSpc>
              <a:buFont typeface="Wingdings" panose="05000000000000000000" pitchFamily="2" charset="2"/>
              <a:buNone/>
            </a:pPr>
            <a:r>
              <a:rPr lang="en-US" altLang="zh-CN" sz="2400"/>
              <a:t>	super()  </a:t>
            </a:r>
            <a:r>
              <a:rPr lang="zh-CN" altLang="en-US" sz="2400"/>
              <a:t>或 </a:t>
            </a:r>
            <a:r>
              <a:rPr lang="en-US" altLang="zh-CN" sz="2400"/>
              <a:t>super(</a:t>
            </a:r>
            <a:r>
              <a:rPr lang="zh-CN" altLang="en-US" sz="2400"/>
              <a:t>参数列表</a:t>
            </a:r>
            <a:r>
              <a:rPr lang="en-US" altLang="zh-CN" sz="2400"/>
              <a:t>) ;</a:t>
            </a:r>
          </a:p>
          <a:p>
            <a:pPr>
              <a:lnSpc>
                <a:spcPct val="80000"/>
              </a:lnSpc>
              <a:buFont typeface="Wingdings" panose="05000000000000000000" pitchFamily="2" charset="2"/>
              <a:buNone/>
            </a:pPr>
            <a:endParaRPr lang="en-US" altLang="zh-CN" sz="2400"/>
          </a:p>
          <a:p>
            <a:pPr>
              <a:lnSpc>
                <a:spcPct val="80000"/>
              </a:lnSpc>
            </a:pPr>
            <a:r>
              <a:rPr lang="en-US" altLang="zh-CN" sz="2400"/>
              <a:t>super () </a:t>
            </a:r>
            <a:r>
              <a:rPr lang="zh-CN" altLang="en-US" sz="2400"/>
              <a:t>方法始终指向调用类的父类</a:t>
            </a:r>
          </a:p>
          <a:p>
            <a:pPr>
              <a:lnSpc>
                <a:spcPct val="80000"/>
              </a:lnSpc>
            </a:pPr>
            <a:endParaRPr lang="en-US" altLang="zh-CN" sz="2400"/>
          </a:p>
        </p:txBody>
      </p:sp>
      <p:sp>
        <p:nvSpPr>
          <p:cNvPr id="56326" name="Rectangle 6"/>
          <p:cNvSpPr>
            <a:spLocks noChangeArrowheads="1"/>
          </p:cNvSpPr>
          <p:nvPr/>
        </p:nvSpPr>
        <p:spPr bwMode="auto">
          <a:xfrm>
            <a:off x="971550" y="2060575"/>
            <a:ext cx="4824413" cy="4318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7731112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 calcmode="lin" valueType="num">
                                      <p:cBhvr additive="base">
                                        <p:cTn id="7" dur="1000" fill="hold"/>
                                        <p:tgtEl>
                                          <p:spTgt spid="5632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632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6323">
                                            <p:txEl>
                                              <p:pRg st="2" end="2"/>
                                            </p:txEl>
                                          </p:spTgt>
                                        </p:tgtEl>
                                        <p:attrNameLst>
                                          <p:attrName>style.visibility</p:attrName>
                                        </p:attrNameLst>
                                      </p:cBhvr>
                                      <p:to>
                                        <p:strVal val="visible"/>
                                      </p:to>
                                    </p:set>
                                    <p:anim calcmode="lin" valueType="num">
                                      <p:cBhvr additive="base">
                                        <p:cTn id="11" dur="1000" fill="hold"/>
                                        <p:tgtEl>
                                          <p:spTgt spid="56323">
                                            <p:txEl>
                                              <p:pRg st="2" end="2"/>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56323">
                                            <p:txEl>
                                              <p:pRg st="2" end="2"/>
                                            </p:txEl>
                                          </p:spTgt>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1000"/>
                            </p:stCondLst>
                            <p:childTnLst>
                              <p:par>
                                <p:cTn id="14" presetID="21" presetClass="entr" presetSubtype="4" fill="hold" grpId="0" nodeType="afterEffect">
                                  <p:stCondLst>
                                    <p:cond delay="0"/>
                                  </p:stCondLst>
                                  <p:childTnLst>
                                    <p:set>
                                      <p:cBhvr>
                                        <p:cTn id="15" dur="1" fill="hold">
                                          <p:stCondLst>
                                            <p:cond delay="0"/>
                                          </p:stCondLst>
                                        </p:cTn>
                                        <p:tgtEl>
                                          <p:spTgt spid="56326"/>
                                        </p:tgtEl>
                                        <p:attrNameLst>
                                          <p:attrName>style.visibility</p:attrName>
                                        </p:attrNameLst>
                                      </p:cBhvr>
                                      <p:to>
                                        <p:strVal val="visible"/>
                                      </p:to>
                                    </p:set>
                                    <p:animEffect transition="in" filter="wheel(4)">
                                      <p:cBhvr>
                                        <p:cTn id="16" dur="1000"/>
                                        <p:tgtEl>
                                          <p:spTgt spid="56326"/>
                                        </p:tgtEl>
                                      </p:cBhvr>
                                    </p:animEffect>
                                  </p:childTnLst>
                                </p:cTn>
                              </p:par>
                            </p:childTnLst>
                          </p:cTn>
                        </p:par>
                        <p:par>
                          <p:cTn id="17" fill="hold" nodeType="afterGroup">
                            <p:stCondLst>
                              <p:cond delay="2000"/>
                            </p:stCondLst>
                            <p:childTnLst>
                              <p:par>
                                <p:cTn id="18" presetID="35" presetClass="emph" presetSubtype="0" fill="hold" grpId="1" nodeType="afterEffect">
                                  <p:stCondLst>
                                    <p:cond delay="0"/>
                                  </p:stCondLst>
                                  <p:childTnLst>
                                    <p:anim calcmode="discrete" valueType="str">
                                      <p:cBhvr>
                                        <p:cTn id="19" dur="1000" fill="hold"/>
                                        <p:tgtEl>
                                          <p:spTgt spid="56326"/>
                                        </p:tgtEl>
                                        <p:attrNameLst>
                                          <p:attrName>style.visibility</p:attrName>
                                        </p:attrNameLst>
                                      </p:cBhvr>
                                      <p:tavLst>
                                        <p:tav tm="0">
                                          <p:val>
                                            <p:strVal val="hidden"/>
                                          </p:val>
                                        </p:tav>
                                        <p:tav tm="50000">
                                          <p:val>
                                            <p:strVal val="visible"/>
                                          </p:val>
                                        </p:tav>
                                      </p:tavLst>
                                    </p:anim>
                                  </p:childTnLst>
                                </p:cTn>
                              </p:par>
                            </p:childTnLst>
                          </p:cTn>
                        </p:par>
                        <p:par>
                          <p:cTn id="20" fill="hold" nodeType="afterGroup">
                            <p:stCondLst>
                              <p:cond delay="3000"/>
                            </p:stCondLst>
                            <p:childTnLst>
                              <p:par>
                                <p:cTn id="21" presetID="2" presetClass="entr" presetSubtype="8" fill="hold" nodeType="afterEffect">
                                  <p:stCondLst>
                                    <p:cond delay="0"/>
                                  </p:stCondLst>
                                  <p:childTnLst>
                                    <p:set>
                                      <p:cBhvr>
                                        <p:cTn id="22" dur="1" fill="hold">
                                          <p:stCondLst>
                                            <p:cond delay="0"/>
                                          </p:stCondLst>
                                        </p:cTn>
                                        <p:tgtEl>
                                          <p:spTgt spid="56323">
                                            <p:txEl>
                                              <p:pRg st="4" end="4"/>
                                            </p:txEl>
                                          </p:spTgt>
                                        </p:tgtEl>
                                        <p:attrNameLst>
                                          <p:attrName>style.visibility</p:attrName>
                                        </p:attrNameLst>
                                      </p:cBhvr>
                                      <p:to>
                                        <p:strVal val="visible"/>
                                      </p:to>
                                    </p:set>
                                    <p:anim calcmode="lin" valueType="num">
                                      <p:cBhvr additive="base">
                                        <p:cTn id="23" dur="1000" fill="hold"/>
                                        <p:tgtEl>
                                          <p:spTgt spid="56323">
                                            <p:txEl>
                                              <p:pRg st="4" end="4"/>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5632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6" grpId="0" animBg="1"/>
      <p:bldP spid="56326" grpId="1"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51C1E09-986B-48FC-BDC0-BDEBA23BC035}" type="slidenum">
              <a:rPr lang="en-US" altLang="zh-CN">
                <a:solidFill>
                  <a:srgbClr val="000000"/>
                </a:solidFill>
              </a:rPr>
              <a:pPr/>
              <a:t>51</a:t>
            </a:fld>
            <a:endParaRPr lang="en-US" altLang="zh-CN">
              <a:solidFill>
                <a:srgbClr val="000000"/>
              </a:solidFill>
            </a:endParaRPr>
          </a:p>
        </p:txBody>
      </p:sp>
      <p:sp>
        <p:nvSpPr>
          <p:cNvPr id="130050" name="Rectangle 2"/>
          <p:cNvSpPr>
            <a:spLocks noGrp="1" noChangeArrowheads="1"/>
          </p:cNvSpPr>
          <p:nvPr>
            <p:ph type="title"/>
          </p:nvPr>
        </p:nvSpPr>
        <p:spPr/>
        <p:txBody>
          <a:bodyPr/>
          <a:lstStyle/>
          <a:p>
            <a:r>
              <a:rPr lang="zh-CN" altLang="en-US"/>
              <a:t>注意</a:t>
            </a:r>
          </a:p>
        </p:txBody>
      </p:sp>
      <p:sp>
        <p:nvSpPr>
          <p:cNvPr id="130051" name="Rectangle 3"/>
          <p:cNvSpPr>
            <a:spLocks noGrp="1" noChangeArrowheads="1"/>
          </p:cNvSpPr>
          <p:nvPr>
            <p:ph type="body" idx="1"/>
          </p:nvPr>
        </p:nvSpPr>
        <p:spPr/>
        <p:txBody>
          <a:bodyPr/>
          <a:lstStyle/>
          <a:p>
            <a:r>
              <a:rPr lang="zh-CN" altLang="en-US"/>
              <a:t>一个类只有一个父类，一个父类可以有多个子类</a:t>
            </a:r>
          </a:p>
          <a:p>
            <a:r>
              <a:rPr lang="zh-CN" altLang="en-US"/>
              <a:t>在子类中，凡是继承来的属性，必须要调用父类的构造方法来初始化</a:t>
            </a:r>
          </a:p>
        </p:txBody>
      </p:sp>
    </p:spTree>
    <p:extLst>
      <p:ext uri="{BB962C8B-B14F-4D97-AF65-F5344CB8AC3E}">
        <p14:creationId xmlns:p14="http://schemas.microsoft.com/office/powerpoint/2010/main" val="21395298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6B2E008-2162-4D88-ACE0-0C9ADD019A44}" type="slidenum">
              <a:rPr lang="en-US" altLang="zh-CN">
                <a:solidFill>
                  <a:srgbClr val="000000"/>
                </a:solidFill>
              </a:rPr>
              <a:pPr/>
              <a:t>52</a:t>
            </a:fld>
            <a:endParaRPr lang="en-US" altLang="zh-CN">
              <a:solidFill>
                <a:srgbClr val="000000"/>
              </a:solidFill>
            </a:endParaRPr>
          </a:p>
        </p:txBody>
      </p:sp>
      <p:sp>
        <p:nvSpPr>
          <p:cNvPr id="61442" name="Rectangle 2"/>
          <p:cNvSpPr>
            <a:spLocks noGrp="1" noChangeArrowheads="1"/>
          </p:cNvSpPr>
          <p:nvPr>
            <p:ph type="title"/>
          </p:nvPr>
        </p:nvSpPr>
        <p:spPr/>
        <p:txBody>
          <a:bodyPr/>
          <a:lstStyle/>
          <a:p>
            <a:r>
              <a:rPr lang="zh-CN" altLang="en-US"/>
              <a:t>多态性 </a:t>
            </a:r>
            <a:r>
              <a:rPr lang="en-US" altLang="zh-CN"/>
              <a:t>2-1</a:t>
            </a:r>
          </a:p>
        </p:txBody>
      </p:sp>
      <p:sp>
        <p:nvSpPr>
          <p:cNvPr id="61443" name="Rectangle 3"/>
          <p:cNvSpPr>
            <a:spLocks noGrp="1" noChangeArrowheads="1"/>
          </p:cNvSpPr>
          <p:nvPr>
            <p:ph type="body" idx="1"/>
          </p:nvPr>
        </p:nvSpPr>
        <p:spPr>
          <a:xfrm>
            <a:off x="649288" y="1341438"/>
            <a:ext cx="8170862" cy="4525962"/>
          </a:xfrm>
        </p:spPr>
        <p:txBody>
          <a:bodyPr/>
          <a:lstStyle/>
          <a:p>
            <a:pPr>
              <a:lnSpc>
                <a:spcPct val="120000"/>
              </a:lnSpc>
            </a:pPr>
            <a:r>
              <a:rPr lang="zh-CN" altLang="en-US"/>
              <a:t>什么是多态：多态性是指</a:t>
            </a:r>
            <a:r>
              <a:rPr lang="zh-CN" altLang="en-US">
                <a:latin typeface="宋体" panose="02010600030101010101" pitchFamily="2" charset="-122"/>
              </a:rPr>
              <a:t>“</a:t>
            </a:r>
            <a:r>
              <a:rPr lang="zh-CN" altLang="en-US"/>
              <a:t>多种形式</a:t>
            </a:r>
            <a:r>
              <a:rPr lang="zh-CN" altLang="en-US">
                <a:latin typeface="宋体" panose="02010600030101010101" pitchFamily="2" charset="-122"/>
              </a:rPr>
              <a:t>”</a:t>
            </a:r>
            <a:r>
              <a:rPr lang="zh-CN" altLang="en-US"/>
              <a:t>，即同一种方法作用与不同的对象产生不同的结果的机制。</a:t>
            </a:r>
          </a:p>
          <a:p>
            <a:pPr>
              <a:lnSpc>
                <a:spcPct val="120000"/>
              </a:lnSpc>
            </a:pPr>
            <a:r>
              <a:rPr lang="zh-CN" altLang="en-US"/>
              <a:t>它使用不同的实例而执行不同操作</a:t>
            </a:r>
          </a:p>
          <a:p>
            <a:pPr>
              <a:lnSpc>
                <a:spcPct val="120000"/>
              </a:lnSpc>
            </a:pPr>
            <a:r>
              <a:rPr lang="zh-CN" altLang="en-US"/>
              <a:t>多态包括方法重写和方法重载</a:t>
            </a:r>
          </a:p>
        </p:txBody>
      </p:sp>
    </p:spTree>
    <p:extLst>
      <p:ext uri="{BB962C8B-B14F-4D97-AF65-F5344CB8AC3E}">
        <p14:creationId xmlns:p14="http://schemas.microsoft.com/office/powerpoint/2010/main" val="32592980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 calcmode="lin" valueType="num">
                                      <p:cBhvr additive="base">
                                        <p:cTn id="7" dur="1000" fill="hold"/>
                                        <p:tgtEl>
                                          <p:spTgt spid="6144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1443">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 presetClass="entr" presetSubtype="8" fill="hold" nodeType="afterEffect">
                                  <p:stCondLst>
                                    <p:cond delay="0"/>
                                  </p:stCondLst>
                                  <p:childTnLst>
                                    <p:set>
                                      <p:cBhvr>
                                        <p:cTn id="11" dur="1" fill="hold">
                                          <p:stCondLst>
                                            <p:cond delay="0"/>
                                          </p:stCondLst>
                                        </p:cTn>
                                        <p:tgtEl>
                                          <p:spTgt spid="61443">
                                            <p:txEl>
                                              <p:pRg st="1" end="1"/>
                                            </p:txEl>
                                          </p:spTgt>
                                        </p:tgtEl>
                                        <p:attrNameLst>
                                          <p:attrName>style.visibility</p:attrName>
                                        </p:attrNameLst>
                                      </p:cBhvr>
                                      <p:to>
                                        <p:strVal val="visible"/>
                                      </p:to>
                                    </p:set>
                                    <p:anim calcmode="lin" valueType="num">
                                      <p:cBhvr additive="base">
                                        <p:cTn id="12" dur="1000" fill="hold"/>
                                        <p:tgtEl>
                                          <p:spTgt spid="61443">
                                            <p:txEl>
                                              <p:pRg st="1" end="1"/>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61443">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2000"/>
                            </p:stCondLst>
                            <p:childTnLst>
                              <p:par>
                                <p:cTn id="15" presetID="2" presetClass="entr" presetSubtype="8" fill="hold" nodeType="afterEffect">
                                  <p:stCondLst>
                                    <p:cond delay="0"/>
                                  </p:stCondLst>
                                  <p:childTnLst>
                                    <p:set>
                                      <p:cBhvr>
                                        <p:cTn id="16" dur="1" fill="hold">
                                          <p:stCondLst>
                                            <p:cond delay="0"/>
                                          </p:stCondLst>
                                        </p:cTn>
                                        <p:tgtEl>
                                          <p:spTgt spid="61443">
                                            <p:txEl>
                                              <p:pRg st="2" end="2"/>
                                            </p:txEl>
                                          </p:spTgt>
                                        </p:tgtEl>
                                        <p:attrNameLst>
                                          <p:attrName>style.visibility</p:attrName>
                                        </p:attrNameLst>
                                      </p:cBhvr>
                                      <p:to>
                                        <p:strVal val="visible"/>
                                      </p:to>
                                    </p:set>
                                    <p:anim calcmode="lin" valueType="num">
                                      <p:cBhvr additive="base">
                                        <p:cTn id="17" dur="1000" fill="hold"/>
                                        <p:tgtEl>
                                          <p:spTgt spid="61443">
                                            <p:txEl>
                                              <p:pRg st="2" end="2"/>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614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 name="灯片编号占位符 3"/>
          <p:cNvSpPr>
            <a:spLocks noGrp="1"/>
          </p:cNvSpPr>
          <p:nvPr>
            <p:ph type="sldNum" sz="quarter" idx="10"/>
          </p:nvPr>
        </p:nvSpPr>
        <p:spPr/>
        <p:txBody>
          <a:bodyPr/>
          <a:lstStyle/>
          <a:p>
            <a:fld id="{CC27CD05-F035-4BA6-BD32-8A89B549AE01}" type="slidenum">
              <a:rPr lang="en-US" altLang="zh-CN">
                <a:solidFill>
                  <a:srgbClr val="000000"/>
                </a:solidFill>
              </a:rPr>
              <a:pPr/>
              <a:t>53</a:t>
            </a:fld>
            <a:endParaRPr lang="en-US" altLang="zh-CN">
              <a:solidFill>
                <a:srgbClr val="000000"/>
              </a:solidFill>
            </a:endParaRPr>
          </a:p>
        </p:txBody>
      </p:sp>
      <p:sp>
        <p:nvSpPr>
          <p:cNvPr id="62466" name="Rectangle 2"/>
          <p:cNvSpPr>
            <a:spLocks noGrp="1" noChangeArrowheads="1"/>
          </p:cNvSpPr>
          <p:nvPr>
            <p:ph type="title"/>
          </p:nvPr>
        </p:nvSpPr>
        <p:spPr/>
        <p:txBody>
          <a:bodyPr/>
          <a:lstStyle/>
          <a:p>
            <a:r>
              <a:rPr lang="zh-CN" altLang="en-US"/>
              <a:t>多态性 </a:t>
            </a:r>
            <a:r>
              <a:rPr lang="en-US" altLang="zh-CN"/>
              <a:t>2-2</a:t>
            </a:r>
          </a:p>
        </p:txBody>
      </p:sp>
      <p:grpSp>
        <p:nvGrpSpPr>
          <p:cNvPr id="62596" name="Group 132"/>
          <p:cNvGrpSpPr>
            <a:grpSpLocks/>
          </p:cNvGrpSpPr>
          <p:nvPr/>
        </p:nvGrpSpPr>
        <p:grpSpPr bwMode="auto">
          <a:xfrm>
            <a:off x="3348038" y="3789363"/>
            <a:ext cx="1728787" cy="331787"/>
            <a:chOff x="2351" y="2412"/>
            <a:chExt cx="510" cy="307"/>
          </a:xfrm>
        </p:grpSpPr>
        <p:sp>
          <p:nvSpPr>
            <p:cNvPr id="62528" name="Freeform 64"/>
            <p:cNvSpPr>
              <a:spLocks/>
            </p:cNvSpPr>
            <p:nvPr/>
          </p:nvSpPr>
          <p:spPr bwMode="auto">
            <a:xfrm>
              <a:off x="2351" y="2412"/>
              <a:ext cx="510" cy="307"/>
            </a:xfrm>
            <a:custGeom>
              <a:avLst/>
              <a:gdLst>
                <a:gd name="T0" fmla="*/ 510 w 510"/>
                <a:gd name="T1" fmla="*/ 153 h 307"/>
                <a:gd name="T2" fmla="*/ 328 w 510"/>
                <a:gd name="T3" fmla="*/ 0 h 307"/>
                <a:gd name="T4" fmla="*/ 328 w 510"/>
                <a:gd name="T5" fmla="*/ 101 h 307"/>
                <a:gd name="T6" fmla="*/ 0 w 510"/>
                <a:gd name="T7" fmla="*/ 101 h 307"/>
                <a:gd name="T8" fmla="*/ 0 w 510"/>
                <a:gd name="T9" fmla="*/ 205 h 307"/>
                <a:gd name="T10" fmla="*/ 328 w 510"/>
                <a:gd name="T11" fmla="*/ 205 h 307"/>
                <a:gd name="T12" fmla="*/ 328 w 510"/>
                <a:gd name="T13" fmla="*/ 307 h 307"/>
                <a:gd name="T14" fmla="*/ 510 w 510"/>
                <a:gd name="T15" fmla="*/ 153 h 3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0" h="307">
                  <a:moveTo>
                    <a:pt x="510" y="153"/>
                  </a:moveTo>
                  <a:lnTo>
                    <a:pt x="328" y="0"/>
                  </a:lnTo>
                  <a:lnTo>
                    <a:pt x="328" y="101"/>
                  </a:lnTo>
                  <a:lnTo>
                    <a:pt x="0" y="101"/>
                  </a:lnTo>
                  <a:lnTo>
                    <a:pt x="0" y="205"/>
                  </a:lnTo>
                  <a:lnTo>
                    <a:pt x="328" y="205"/>
                  </a:lnTo>
                  <a:lnTo>
                    <a:pt x="328" y="307"/>
                  </a:lnTo>
                  <a:lnTo>
                    <a:pt x="510" y="153"/>
                  </a:lnTo>
                  <a:close/>
                </a:path>
              </a:pathLst>
            </a:custGeom>
            <a:gradFill rotWithShape="1">
              <a:gsLst>
                <a:gs pos="0">
                  <a:srgbClr val="FFCC00"/>
                </a:gs>
                <a:gs pos="50000">
                  <a:schemeClr val="bg1"/>
                </a:gs>
                <a:gs pos="100000">
                  <a:srgbClr val="FFCC00"/>
                </a:gs>
              </a:gsLst>
              <a:lin ang="0" scaled="1"/>
            </a:gradFill>
            <a:ln w="317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62529" name="Freeform 65"/>
            <p:cNvSpPr>
              <a:spLocks/>
            </p:cNvSpPr>
            <p:nvPr/>
          </p:nvSpPr>
          <p:spPr bwMode="auto">
            <a:xfrm>
              <a:off x="2351" y="2412"/>
              <a:ext cx="510" cy="307"/>
            </a:xfrm>
            <a:custGeom>
              <a:avLst/>
              <a:gdLst>
                <a:gd name="T0" fmla="*/ 510 w 510"/>
                <a:gd name="T1" fmla="*/ 153 h 307"/>
                <a:gd name="T2" fmla="*/ 328 w 510"/>
                <a:gd name="T3" fmla="*/ 0 h 307"/>
                <a:gd name="T4" fmla="*/ 328 w 510"/>
                <a:gd name="T5" fmla="*/ 101 h 307"/>
                <a:gd name="T6" fmla="*/ 0 w 510"/>
                <a:gd name="T7" fmla="*/ 101 h 307"/>
                <a:gd name="T8" fmla="*/ 0 w 510"/>
                <a:gd name="T9" fmla="*/ 205 h 307"/>
                <a:gd name="T10" fmla="*/ 328 w 510"/>
                <a:gd name="T11" fmla="*/ 205 h 307"/>
                <a:gd name="T12" fmla="*/ 328 w 510"/>
                <a:gd name="T13" fmla="*/ 307 h 307"/>
                <a:gd name="T14" fmla="*/ 510 w 510"/>
                <a:gd name="T15" fmla="*/ 153 h 3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0" h="307">
                  <a:moveTo>
                    <a:pt x="510" y="153"/>
                  </a:moveTo>
                  <a:lnTo>
                    <a:pt x="328" y="0"/>
                  </a:lnTo>
                  <a:lnTo>
                    <a:pt x="328" y="101"/>
                  </a:lnTo>
                  <a:lnTo>
                    <a:pt x="0" y="101"/>
                  </a:lnTo>
                  <a:lnTo>
                    <a:pt x="0" y="205"/>
                  </a:lnTo>
                  <a:lnTo>
                    <a:pt x="328" y="205"/>
                  </a:lnTo>
                  <a:lnTo>
                    <a:pt x="328" y="307"/>
                  </a:lnTo>
                  <a:lnTo>
                    <a:pt x="510" y="153"/>
                  </a:lnTo>
                  <a:close/>
                </a:path>
              </a:pathLst>
            </a:custGeom>
            <a:gradFill rotWithShape="1">
              <a:gsLst>
                <a:gs pos="0">
                  <a:srgbClr val="FFCC00"/>
                </a:gs>
                <a:gs pos="50000">
                  <a:schemeClr val="bg1"/>
                </a:gs>
                <a:gs pos="100000">
                  <a:srgbClr val="FFCC00"/>
                </a:gs>
              </a:gsLst>
              <a:lin ang="0" scaled="1"/>
            </a:gradFill>
            <a:ln w="317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grpSp>
      <p:grpSp>
        <p:nvGrpSpPr>
          <p:cNvPr id="62585" name="Group 121"/>
          <p:cNvGrpSpPr>
            <a:grpSpLocks/>
          </p:cNvGrpSpPr>
          <p:nvPr/>
        </p:nvGrpSpPr>
        <p:grpSpPr bwMode="auto">
          <a:xfrm>
            <a:off x="7578725" y="1557338"/>
            <a:ext cx="693738" cy="419100"/>
            <a:chOff x="5012" y="799"/>
            <a:chExt cx="437" cy="264"/>
          </a:xfrm>
        </p:grpSpPr>
        <p:sp>
          <p:nvSpPr>
            <p:cNvPr id="62532" name="Freeform 68"/>
            <p:cNvSpPr>
              <a:spLocks/>
            </p:cNvSpPr>
            <p:nvPr/>
          </p:nvSpPr>
          <p:spPr bwMode="auto">
            <a:xfrm>
              <a:off x="5012" y="799"/>
              <a:ext cx="437" cy="246"/>
            </a:xfrm>
            <a:custGeom>
              <a:avLst/>
              <a:gdLst>
                <a:gd name="T0" fmla="*/ 0 w 437"/>
                <a:gd name="T1" fmla="*/ 246 h 246"/>
                <a:gd name="T2" fmla="*/ 437 w 437"/>
                <a:gd name="T3" fmla="*/ 246 h 246"/>
                <a:gd name="T4" fmla="*/ 0 w 437"/>
                <a:gd name="T5" fmla="*/ 0 h 246"/>
                <a:gd name="T6" fmla="*/ 0 w 437"/>
                <a:gd name="T7" fmla="*/ 246 h 246"/>
              </a:gdLst>
              <a:ahLst/>
              <a:cxnLst>
                <a:cxn ang="0">
                  <a:pos x="T0" y="T1"/>
                </a:cxn>
                <a:cxn ang="0">
                  <a:pos x="T2" y="T3"/>
                </a:cxn>
                <a:cxn ang="0">
                  <a:pos x="T4" y="T5"/>
                </a:cxn>
                <a:cxn ang="0">
                  <a:pos x="T6" y="T7"/>
                </a:cxn>
              </a:cxnLst>
              <a:rect l="0" t="0" r="r" b="b"/>
              <a:pathLst>
                <a:path w="437" h="246">
                  <a:moveTo>
                    <a:pt x="0" y="246"/>
                  </a:moveTo>
                  <a:lnTo>
                    <a:pt x="437" y="246"/>
                  </a:lnTo>
                  <a:lnTo>
                    <a:pt x="0" y="0"/>
                  </a:lnTo>
                  <a:lnTo>
                    <a:pt x="0" y="246"/>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62533" name="Freeform 69"/>
            <p:cNvSpPr>
              <a:spLocks/>
            </p:cNvSpPr>
            <p:nvPr/>
          </p:nvSpPr>
          <p:spPr bwMode="auto">
            <a:xfrm>
              <a:off x="5012" y="817"/>
              <a:ext cx="437" cy="246"/>
            </a:xfrm>
            <a:custGeom>
              <a:avLst/>
              <a:gdLst>
                <a:gd name="T0" fmla="*/ 0 w 437"/>
                <a:gd name="T1" fmla="*/ 246 h 246"/>
                <a:gd name="T2" fmla="*/ 437 w 437"/>
                <a:gd name="T3" fmla="*/ 246 h 246"/>
                <a:gd name="T4" fmla="*/ 0 w 437"/>
                <a:gd name="T5" fmla="*/ 0 h 246"/>
                <a:gd name="T6" fmla="*/ 0 w 437"/>
                <a:gd name="T7" fmla="*/ 246 h 246"/>
              </a:gdLst>
              <a:ahLst/>
              <a:cxnLst>
                <a:cxn ang="0">
                  <a:pos x="T0" y="T1"/>
                </a:cxn>
                <a:cxn ang="0">
                  <a:pos x="T2" y="T3"/>
                </a:cxn>
                <a:cxn ang="0">
                  <a:pos x="T4" y="T5"/>
                </a:cxn>
                <a:cxn ang="0">
                  <a:pos x="T6" y="T7"/>
                </a:cxn>
              </a:cxnLst>
              <a:rect l="0" t="0" r="r" b="b"/>
              <a:pathLst>
                <a:path w="437" h="246">
                  <a:moveTo>
                    <a:pt x="0" y="246"/>
                  </a:moveTo>
                  <a:lnTo>
                    <a:pt x="437" y="246"/>
                  </a:lnTo>
                  <a:lnTo>
                    <a:pt x="0" y="0"/>
                  </a:lnTo>
                  <a:lnTo>
                    <a:pt x="0" y="246"/>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grpSp>
      <p:grpSp>
        <p:nvGrpSpPr>
          <p:cNvPr id="62586" name="Group 122"/>
          <p:cNvGrpSpPr>
            <a:grpSpLocks/>
          </p:cNvGrpSpPr>
          <p:nvPr/>
        </p:nvGrpSpPr>
        <p:grpSpPr bwMode="auto">
          <a:xfrm>
            <a:off x="7578725" y="2197100"/>
            <a:ext cx="461963" cy="584200"/>
            <a:chOff x="4172" y="1276"/>
            <a:chExt cx="291" cy="368"/>
          </a:xfrm>
        </p:grpSpPr>
        <p:sp>
          <p:nvSpPr>
            <p:cNvPr id="62534" name="Freeform 70"/>
            <p:cNvSpPr>
              <a:spLocks/>
            </p:cNvSpPr>
            <p:nvPr/>
          </p:nvSpPr>
          <p:spPr bwMode="auto">
            <a:xfrm>
              <a:off x="4172" y="1276"/>
              <a:ext cx="291" cy="368"/>
            </a:xfrm>
            <a:custGeom>
              <a:avLst/>
              <a:gdLst>
                <a:gd name="T0" fmla="*/ 0 w 291"/>
                <a:gd name="T1" fmla="*/ 0 h 368"/>
                <a:gd name="T2" fmla="*/ 0 w 291"/>
                <a:gd name="T3" fmla="*/ 368 h 368"/>
                <a:gd name="T4" fmla="*/ 291 w 291"/>
                <a:gd name="T5" fmla="*/ 0 h 368"/>
                <a:gd name="T6" fmla="*/ 0 w 291"/>
                <a:gd name="T7" fmla="*/ 0 h 368"/>
              </a:gdLst>
              <a:ahLst/>
              <a:cxnLst>
                <a:cxn ang="0">
                  <a:pos x="T0" y="T1"/>
                </a:cxn>
                <a:cxn ang="0">
                  <a:pos x="T2" y="T3"/>
                </a:cxn>
                <a:cxn ang="0">
                  <a:pos x="T4" y="T5"/>
                </a:cxn>
                <a:cxn ang="0">
                  <a:pos x="T6" y="T7"/>
                </a:cxn>
              </a:cxnLst>
              <a:rect l="0" t="0" r="r" b="b"/>
              <a:pathLst>
                <a:path w="291" h="368">
                  <a:moveTo>
                    <a:pt x="0" y="0"/>
                  </a:moveTo>
                  <a:lnTo>
                    <a:pt x="0" y="368"/>
                  </a:lnTo>
                  <a:lnTo>
                    <a:pt x="291" y="0"/>
                  </a:lnTo>
                  <a:lnTo>
                    <a:pt x="0" y="0"/>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62535" name="Freeform 71"/>
            <p:cNvSpPr>
              <a:spLocks/>
            </p:cNvSpPr>
            <p:nvPr/>
          </p:nvSpPr>
          <p:spPr bwMode="auto">
            <a:xfrm>
              <a:off x="4172" y="1276"/>
              <a:ext cx="291" cy="368"/>
            </a:xfrm>
            <a:custGeom>
              <a:avLst/>
              <a:gdLst>
                <a:gd name="T0" fmla="*/ 0 w 291"/>
                <a:gd name="T1" fmla="*/ 0 h 368"/>
                <a:gd name="T2" fmla="*/ 0 w 291"/>
                <a:gd name="T3" fmla="*/ 368 h 368"/>
                <a:gd name="T4" fmla="*/ 291 w 291"/>
                <a:gd name="T5" fmla="*/ 0 h 368"/>
                <a:gd name="T6" fmla="*/ 0 w 291"/>
                <a:gd name="T7" fmla="*/ 0 h 368"/>
              </a:gdLst>
              <a:ahLst/>
              <a:cxnLst>
                <a:cxn ang="0">
                  <a:pos x="T0" y="T1"/>
                </a:cxn>
                <a:cxn ang="0">
                  <a:pos x="T2" y="T3"/>
                </a:cxn>
                <a:cxn ang="0">
                  <a:pos x="T4" y="T5"/>
                </a:cxn>
                <a:cxn ang="0">
                  <a:pos x="T6" y="T7"/>
                </a:cxn>
              </a:cxnLst>
              <a:rect l="0" t="0" r="r" b="b"/>
              <a:pathLst>
                <a:path w="291" h="368">
                  <a:moveTo>
                    <a:pt x="0" y="0"/>
                  </a:moveTo>
                  <a:lnTo>
                    <a:pt x="0" y="368"/>
                  </a:lnTo>
                  <a:lnTo>
                    <a:pt x="291" y="0"/>
                  </a:lnTo>
                  <a:lnTo>
                    <a:pt x="0" y="0"/>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grpSp>
      <p:grpSp>
        <p:nvGrpSpPr>
          <p:cNvPr id="62590" name="Group 126"/>
          <p:cNvGrpSpPr>
            <a:grpSpLocks/>
          </p:cNvGrpSpPr>
          <p:nvPr/>
        </p:nvGrpSpPr>
        <p:grpSpPr bwMode="auto">
          <a:xfrm>
            <a:off x="7524750" y="3641725"/>
            <a:ext cx="809625" cy="292100"/>
            <a:chOff x="4172" y="2289"/>
            <a:chExt cx="510" cy="184"/>
          </a:xfrm>
        </p:grpSpPr>
        <p:sp>
          <p:nvSpPr>
            <p:cNvPr id="62536" name="Rectangle 72"/>
            <p:cNvSpPr>
              <a:spLocks noChangeArrowheads="1"/>
            </p:cNvSpPr>
            <p:nvPr/>
          </p:nvSpPr>
          <p:spPr bwMode="auto">
            <a:xfrm>
              <a:off x="4172" y="2289"/>
              <a:ext cx="510" cy="184"/>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62537" name="Rectangle 73"/>
            <p:cNvSpPr>
              <a:spLocks noChangeArrowheads="1"/>
            </p:cNvSpPr>
            <p:nvPr/>
          </p:nvSpPr>
          <p:spPr bwMode="auto">
            <a:xfrm>
              <a:off x="4172" y="2289"/>
              <a:ext cx="510" cy="18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grpSp>
      <p:grpSp>
        <p:nvGrpSpPr>
          <p:cNvPr id="62591" name="Group 127"/>
          <p:cNvGrpSpPr>
            <a:grpSpLocks/>
          </p:cNvGrpSpPr>
          <p:nvPr/>
        </p:nvGrpSpPr>
        <p:grpSpPr bwMode="auto">
          <a:xfrm>
            <a:off x="7524750" y="4041775"/>
            <a:ext cx="346075" cy="682625"/>
            <a:chOff x="4172" y="2565"/>
            <a:chExt cx="218" cy="430"/>
          </a:xfrm>
        </p:grpSpPr>
        <p:sp>
          <p:nvSpPr>
            <p:cNvPr id="62538" name="Rectangle 74"/>
            <p:cNvSpPr>
              <a:spLocks noChangeArrowheads="1"/>
            </p:cNvSpPr>
            <p:nvPr/>
          </p:nvSpPr>
          <p:spPr bwMode="auto">
            <a:xfrm>
              <a:off x="4172" y="2565"/>
              <a:ext cx="218" cy="43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62539" name="Rectangle 75"/>
            <p:cNvSpPr>
              <a:spLocks noChangeArrowheads="1"/>
            </p:cNvSpPr>
            <p:nvPr/>
          </p:nvSpPr>
          <p:spPr bwMode="auto">
            <a:xfrm>
              <a:off x="4172" y="2565"/>
              <a:ext cx="218" cy="43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grpSp>
      <p:grpSp>
        <p:nvGrpSpPr>
          <p:cNvPr id="62603" name="Group 139"/>
          <p:cNvGrpSpPr>
            <a:grpSpLocks/>
          </p:cNvGrpSpPr>
          <p:nvPr/>
        </p:nvGrpSpPr>
        <p:grpSpPr bwMode="auto">
          <a:xfrm>
            <a:off x="7451725" y="5318125"/>
            <a:ext cx="608013" cy="487363"/>
            <a:chOff x="4199" y="3332"/>
            <a:chExt cx="383" cy="307"/>
          </a:xfrm>
        </p:grpSpPr>
        <p:sp>
          <p:nvSpPr>
            <p:cNvPr id="62540" name="Freeform 76"/>
            <p:cNvSpPr>
              <a:spLocks/>
            </p:cNvSpPr>
            <p:nvPr/>
          </p:nvSpPr>
          <p:spPr bwMode="auto">
            <a:xfrm>
              <a:off x="4199" y="3332"/>
              <a:ext cx="383" cy="307"/>
            </a:xfrm>
            <a:custGeom>
              <a:avLst/>
              <a:gdLst>
                <a:gd name="T0" fmla="*/ 191 w 383"/>
                <a:gd name="T1" fmla="*/ 0 h 307"/>
                <a:gd name="T2" fmla="*/ 0 w 383"/>
                <a:gd name="T3" fmla="*/ 118 h 307"/>
                <a:gd name="T4" fmla="*/ 73 w 383"/>
                <a:gd name="T5" fmla="*/ 307 h 307"/>
                <a:gd name="T6" fmla="*/ 310 w 383"/>
                <a:gd name="T7" fmla="*/ 307 h 307"/>
                <a:gd name="T8" fmla="*/ 383 w 383"/>
                <a:gd name="T9" fmla="*/ 118 h 307"/>
                <a:gd name="T10" fmla="*/ 191 w 383"/>
                <a:gd name="T11" fmla="*/ 0 h 307"/>
              </a:gdLst>
              <a:ahLst/>
              <a:cxnLst>
                <a:cxn ang="0">
                  <a:pos x="T0" y="T1"/>
                </a:cxn>
                <a:cxn ang="0">
                  <a:pos x="T2" y="T3"/>
                </a:cxn>
                <a:cxn ang="0">
                  <a:pos x="T4" y="T5"/>
                </a:cxn>
                <a:cxn ang="0">
                  <a:pos x="T6" y="T7"/>
                </a:cxn>
                <a:cxn ang="0">
                  <a:pos x="T8" y="T9"/>
                </a:cxn>
                <a:cxn ang="0">
                  <a:pos x="T10" y="T11"/>
                </a:cxn>
              </a:cxnLst>
              <a:rect l="0" t="0" r="r" b="b"/>
              <a:pathLst>
                <a:path w="383" h="307">
                  <a:moveTo>
                    <a:pt x="191" y="0"/>
                  </a:moveTo>
                  <a:lnTo>
                    <a:pt x="0" y="118"/>
                  </a:lnTo>
                  <a:lnTo>
                    <a:pt x="73" y="307"/>
                  </a:lnTo>
                  <a:lnTo>
                    <a:pt x="310" y="307"/>
                  </a:lnTo>
                  <a:lnTo>
                    <a:pt x="383" y="118"/>
                  </a:lnTo>
                  <a:lnTo>
                    <a:pt x="191" y="0"/>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62541" name="Freeform 77"/>
            <p:cNvSpPr>
              <a:spLocks/>
            </p:cNvSpPr>
            <p:nvPr/>
          </p:nvSpPr>
          <p:spPr bwMode="auto">
            <a:xfrm>
              <a:off x="4199" y="3332"/>
              <a:ext cx="383" cy="307"/>
            </a:xfrm>
            <a:custGeom>
              <a:avLst/>
              <a:gdLst>
                <a:gd name="T0" fmla="*/ 191 w 383"/>
                <a:gd name="T1" fmla="*/ 0 h 307"/>
                <a:gd name="T2" fmla="*/ 0 w 383"/>
                <a:gd name="T3" fmla="*/ 118 h 307"/>
                <a:gd name="T4" fmla="*/ 73 w 383"/>
                <a:gd name="T5" fmla="*/ 307 h 307"/>
                <a:gd name="T6" fmla="*/ 310 w 383"/>
                <a:gd name="T7" fmla="*/ 307 h 307"/>
                <a:gd name="T8" fmla="*/ 383 w 383"/>
                <a:gd name="T9" fmla="*/ 118 h 307"/>
                <a:gd name="T10" fmla="*/ 191 w 383"/>
                <a:gd name="T11" fmla="*/ 0 h 307"/>
              </a:gdLst>
              <a:ahLst/>
              <a:cxnLst>
                <a:cxn ang="0">
                  <a:pos x="T0" y="T1"/>
                </a:cxn>
                <a:cxn ang="0">
                  <a:pos x="T2" y="T3"/>
                </a:cxn>
                <a:cxn ang="0">
                  <a:pos x="T4" y="T5"/>
                </a:cxn>
                <a:cxn ang="0">
                  <a:pos x="T6" y="T7"/>
                </a:cxn>
                <a:cxn ang="0">
                  <a:pos x="T8" y="T9"/>
                </a:cxn>
                <a:cxn ang="0">
                  <a:pos x="T10" y="T11"/>
                </a:cxn>
              </a:cxnLst>
              <a:rect l="0" t="0" r="r" b="b"/>
              <a:pathLst>
                <a:path w="383" h="307">
                  <a:moveTo>
                    <a:pt x="191" y="0"/>
                  </a:moveTo>
                  <a:lnTo>
                    <a:pt x="0" y="118"/>
                  </a:lnTo>
                  <a:lnTo>
                    <a:pt x="73" y="307"/>
                  </a:lnTo>
                  <a:lnTo>
                    <a:pt x="310" y="307"/>
                  </a:lnTo>
                  <a:lnTo>
                    <a:pt x="383" y="118"/>
                  </a:lnTo>
                  <a:lnTo>
                    <a:pt x="191" y="0"/>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grpSp>
      <p:grpSp>
        <p:nvGrpSpPr>
          <p:cNvPr id="62604" name="Group 140"/>
          <p:cNvGrpSpPr>
            <a:grpSpLocks/>
          </p:cNvGrpSpPr>
          <p:nvPr/>
        </p:nvGrpSpPr>
        <p:grpSpPr bwMode="auto">
          <a:xfrm>
            <a:off x="7451725" y="6022975"/>
            <a:ext cx="604838" cy="501650"/>
            <a:chOff x="4206" y="3758"/>
            <a:chExt cx="381" cy="316"/>
          </a:xfrm>
        </p:grpSpPr>
        <p:sp>
          <p:nvSpPr>
            <p:cNvPr id="62542" name="Freeform 78"/>
            <p:cNvSpPr>
              <a:spLocks/>
            </p:cNvSpPr>
            <p:nvPr/>
          </p:nvSpPr>
          <p:spPr bwMode="auto">
            <a:xfrm>
              <a:off x="4206" y="3758"/>
              <a:ext cx="381" cy="316"/>
            </a:xfrm>
            <a:custGeom>
              <a:avLst/>
              <a:gdLst>
                <a:gd name="T0" fmla="*/ 285 w 381"/>
                <a:gd name="T1" fmla="*/ 0 h 316"/>
                <a:gd name="T2" fmla="*/ 50 w 381"/>
                <a:gd name="T3" fmla="*/ 21 h 316"/>
                <a:gd name="T4" fmla="*/ 0 w 381"/>
                <a:gd name="T5" fmla="*/ 216 h 316"/>
                <a:gd name="T6" fmla="*/ 205 w 381"/>
                <a:gd name="T7" fmla="*/ 316 h 316"/>
                <a:gd name="T8" fmla="*/ 381 w 381"/>
                <a:gd name="T9" fmla="*/ 182 h 316"/>
                <a:gd name="T10" fmla="*/ 285 w 381"/>
                <a:gd name="T11" fmla="*/ 0 h 316"/>
              </a:gdLst>
              <a:ahLst/>
              <a:cxnLst>
                <a:cxn ang="0">
                  <a:pos x="T0" y="T1"/>
                </a:cxn>
                <a:cxn ang="0">
                  <a:pos x="T2" y="T3"/>
                </a:cxn>
                <a:cxn ang="0">
                  <a:pos x="T4" y="T5"/>
                </a:cxn>
                <a:cxn ang="0">
                  <a:pos x="T6" y="T7"/>
                </a:cxn>
                <a:cxn ang="0">
                  <a:pos x="T8" y="T9"/>
                </a:cxn>
                <a:cxn ang="0">
                  <a:pos x="T10" y="T11"/>
                </a:cxn>
              </a:cxnLst>
              <a:rect l="0" t="0" r="r" b="b"/>
              <a:pathLst>
                <a:path w="381" h="316">
                  <a:moveTo>
                    <a:pt x="285" y="0"/>
                  </a:moveTo>
                  <a:lnTo>
                    <a:pt x="50" y="21"/>
                  </a:lnTo>
                  <a:lnTo>
                    <a:pt x="0" y="216"/>
                  </a:lnTo>
                  <a:lnTo>
                    <a:pt x="205" y="316"/>
                  </a:lnTo>
                  <a:lnTo>
                    <a:pt x="381" y="182"/>
                  </a:lnTo>
                  <a:lnTo>
                    <a:pt x="285" y="0"/>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62543" name="Freeform 79"/>
            <p:cNvSpPr>
              <a:spLocks/>
            </p:cNvSpPr>
            <p:nvPr/>
          </p:nvSpPr>
          <p:spPr bwMode="auto">
            <a:xfrm>
              <a:off x="4206" y="3758"/>
              <a:ext cx="381" cy="316"/>
            </a:xfrm>
            <a:custGeom>
              <a:avLst/>
              <a:gdLst>
                <a:gd name="T0" fmla="*/ 285 w 381"/>
                <a:gd name="T1" fmla="*/ 0 h 316"/>
                <a:gd name="T2" fmla="*/ 50 w 381"/>
                <a:gd name="T3" fmla="*/ 21 h 316"/>
                <a:gd name="T4" fmla="*/ 0 w 381"/>
                <a:gd name="T5" fmla="*/ 216 h 316"/>
                <a:gd name="T6" fmla="*/ 205 w 381"/>
                <a:gd name="T7" fmla="*/ 316 h 316"/>
                <a:gd name="T8" fmla="*/ 381 w 381"/>
                <a:gd name="T9" fmla="*/ 182 h 316"/>
                <a:gd name="T10" fmla="*/ 285 w 381"/>
                <a:gd name="T11" fmla="*/ 0 h 316"/>
              </a:gdLst>
              <a:ahLst/>
              <a:cxnLst>
                <a:cxn ang="0">
                  <a:pos x="T0" y="T1"/>
                </a:cxn>
                <a:cxn ang="0">
                  <a:pos x="T2" y="T3"/>
                </a:cxn>
                <a:cxn ang="0">
                  <a:pos x="T4" y="T5"/>
                </a:cxn>
                <a:cxn ang="0">
                  <a:pos x="T6" y="T7"/>
                </a:cxn>
                <a:cxn ang="0">
                  <a:pos x="T8" y="T9"/>
                </a:cxn>
                <a:cxn ang="0">
                  <a:pos x="T10" y="T11"/>
                </a:cxn>
              </a:cxnLst>
              <a:rect l="0" t="0" r="r" b="b"/>
              <a:pathLst>
                <a:path w="381" h="316">
                  <a:moveTo>
                    <a:pt x="285" y="0"/>
                  </a:moveTo>
                  <a:lnTo>
                    <a:pt x="50" y="21"/>
                  </a:lnTo>
                  <a:lnTo>
                    <a:pt x="0" y="216"/>
                  </a:lnTo>
                  <a:lnTo>
                    <a:pt x="205" y="316"/>
                  </a:lnTo>
                  <a:lnTo>
                    <a:pt x="381" y="182"/>
                  </a:lnTo>
                  <a:lnTo>
                    <a:pt x="285" y="0"/>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grpSp>
      <p:sp>
        <p:nvSpPr>
          <p:cNvPr id="62556" name="Rectangle 92"/>
          <p:cNvSpPr>
            <a:spLocks noChangeArrowheads="1"/>
          </p:cNvSpPr>
          <p:nvPr/>
        </p:nvSpPr>
        <p:spPr bwMode="auto">
          <a:xfrm>
            <a:off x="1692275" y="2924175"/>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00000"/>
              </a:lnSpc>
              <a:spcBef>
                <a:spcPct val="0"/>
              </a:spcBef>
              <a:buClrTx/>
              <a:buFontTx/>
              <a:buNone/>
            </a:pPr>
            <a:r>
              <a:rPr lang="zh-CN" altLang="en-US" sz="2000" smtClean="0">
                <a:solidFill>
                  <a:srgbClr val="000000"/>
                </a:solidFill>
                <a:latin typeface="Arial" panose="020B0604020202020204" pitchFamily="34" charset="0"/>
              </a:rPr>
              <a:t>父类</a:t>
            </a:r>
          </a:p>
        </p:txBody>
      </p:sp>
      <p:sp>
        <p:nvSpPr>
          <p:cNvPr id="62560" name="Rectangle 96"/>
          <p:cNvSpPr>
            <a:spLocks noChangeArrowheads="1"/>
          </p:cNvSpPr>
          <p:nvPr/>
        </p:nvSpPr>
        <p:spPr bwMode="auto">
          <a:xfrm>
            <a:off x="5076825" y="1052513"/>
            <a:ext cx="26828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a:lnSpc>
                <a:spcPct val="100000"/>
              </a:lnSpc>
              <a:spcBef>
                <a:spcPct val="0"/>
              </a:spcBef>
              <a:buClrTx/>
              <a:buFontTx/>
              <a:buNone/>
            </a:pPr>
            <a:r>
              <a:rPr lang="zh-CN" altLang="en-US" sz="1400" smtClean="0">
                <a:solidFill>
                  <a:srgbClr val="000000"/>
                </a:solidFill>
                <a:latin typeface="黑体" panose="02010609060101010101" pitchFamily="49" charset="-122"/>
              </a:rPr>
              <a:t>子类 </a:t>
            </a:r>
            <a:r>
              <a:rPr lang="en-US" altLang="zh-CN" sz="1400" smtClean="0">
                <a:solidFill>
                  <a:srgbClr val="000000"/>
                </a:solidFill>
                <a:latin typeface="黑体" panose="02010609060101010101" pitchFamily="49" charset="-122"/>
              </a:rPr>
              <a:t>-  </a:t>
            </a:r>
            <a:r>
              <a:rPr lang="zh-CN" altLang="en-US" sz="1400" smtClean="0">
                <a:solidFill>
                  <a:srgbClr val="000000"/>
                </a:solidFill>
                <a:latin typeface="黑体" panose="02010609060101010101" pitchFamily="49" charset="-122"/>
              </a:rPr>
              <a:t>绘制和移动三角形</a:t>
            </a:r>
          </a:p>
        </p:txBody>
      </p:sp>
      <p:sp>
        <p:nvSpPr>
          <p:cNvPr id="62563" name="Rectangle 99"/>
          <p:cNvSpPr>
            <a:spLocks noChangeArrowheads="1"/>
          </p:cNvSpPr>
          <p:nvPr/>
        </p:nvSpPr>
        <p:spPr bwMode="auto">
          <a:xfrm>
            <a:off x="5076825" y="3071813"/>
            <a:ext cx="19558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lnSpc>
                <a:spcPct val="100000"/>
              </a:lnSpc>
              <a:spcBef>
                <a:spcPct val="0"/>
              </a:spcBef>
              <a:buClrTx/>
              <a:buFontTx/>
              <a:buNone/>
            </a:pPr>
            <a:r>
              <a:rPr lang="zh-CN" altLang="en-US" sz="1400" smtClean="0">
                <a:solidFill>
                  <a:srgbClr val="000000"/>
                </a:solidFill>
                <a:latin typeface="黑体" panose="02010609060101010101" pitchFamily="49" charset="-122"/>
              </a:rPr>
              <a:t>子类 </a:t>
            </a:r>
            <a:r>
              <a:rPr lang="en-US" altLang="zh-CN" sz="1400" smtClean="0">
                <a:solidFill>
                  <a:srgbClr val="000000"/>
                </a:solidFill>
                <a:latin typeface="黑体" panose="02010609060101010101" pitchFamily="49" charset="-122"/>
              </a:rPr>
              <a:t>- </a:t>
            </a:r>
            <a:r>
              <a:rPr lang="zh-CN" altLang="en-US" sz="1400" smtClean="0">
                <a:solidFill>
                  <a:srgbClr val="000000"/>
                </a:solidFill>
                <a:latin typeface="黑体" panose="02010609060101010101" pitchFamily="49" charset="-122"/>
              </a:rPr>
              <a:t>绘制和移动矩形 </a:t>
            </a:r>
          </a:p>
        </p:txBody>
      </p:sp>
      <p:sp>
        <p:nvSpPr>
          <p:cNvPr id="62566" name="Rectangle 102"/>
          <p:cNvSpPr>
            <a:spLocks noChangeArrowheads="1"/>
          </p:cNvSpPr>
          <p:nvPr/>
        </p:nvSpPr>
        <p:spPr bwMode="auto">
          <a:xfrm>
            <a:off x="5097463" y="4872038"/>
            <a:ext cx="26431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a:lnSpc>
                <a:spcPct val="100000"/>
              </a:lnSpc>
              <a:spcBef>
                <a:spcPct val="0"/>
              </a:spcBef>
              <a:buClrTx/>
              <a:buFontTx/>
              <a:buNone/>
            </a:pPr>
            <a:r>
              <a:rPr lang="zh-CN" altLang="en-US" sz="1400" smtClean="0">
                <a:solidFill>
                  <a:srgbClr val="000000"/>
                </a:solidFill>
                <a:latin typeface="黑体" panose="02010609060101010101" pitchFamily="49" charset="-122"/>
              </a:rPr>
              <a:t>子类 </a:t>
            </a:r>
            <a:r>
              <a:rPr lang="en-US" altLang="zh-CN" sz="1400" smtClean="0">
                <a:solidFill>
                  <a:srgbClr val="000000"/>
                </a:solidFill>
                <a:latin typeface="黑体" panose="02010609060101010101" pitchFamily="49" charset="-122"/>
              </a:rPr>
              <a:t>- </a:t>
            </a:r>
            <a:r>
              <a:rPr lang="zh-CN" altLang="en-US" sz="1400" smtClean="0">
                <a:solidFill>
                  <a:srgbClr val="000000"/>
                </a:solidFill>
                <a:latin typeface="黑体" panose="02010609060101010101" pitchFamily="49" charset="-122"/>
              </a:rPr>
              <a:t>绘制和移动五边形</a:t>
            </a:r>
          </a:p>
        </p:txBody>
      </p:sp>
      <p:sp>
        <p:nvSpPr>
          <p:cNvPr id="62609" name="Text Box 145"/>
          <p:cNvSpPr txBox="1">
            <a:spLocks noChangeArrowheads="1"/>
          </p:cNvSpPr>
          <p:nvPr/>
        </p:nvSpPr>
        <p:spPr bwMode="auto">
          <a:xfrm>
            <a:off x="2105025" y="5157788"/>
            <a:ext cx="936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Tx/>
              <a:buFontTx/>
              <a:buNone/>
            </a:pPr>
            <a:endParaRPr lang="en-US" altLang="zh-CN" sz="1800" smtClean="0">
              <a:solidFill>
                <a:srgbClr val="000000"/>
              </a:solidFill>
              <a:latin typeface="Arial" panose="020B0604020202020204" pitchFamily="34" charset="0"/>
              <a:ea typeface="宋体" panose="02010600030101010101" pitchFamily="2" charset="-122"/>
            </a:endParaRPr>
          </a:p>
        </p:txBody>
      </p:sp>
      <p:grpSp>
        <p:nvGrpSpPr>
          <p:cNvPr id="62612" name="Group 148"/>
          <p:cNvGrpSpPr>
            <a:grpSpLocks/>
          </p:cNvGrpSpPr>
          <p:nvPr/>
        </p:nvGrpSpPr>
        <p:grpSpPr bwMode="auto">
          <a:xfrm>
            <a:off x="1331913" y="3284538"/>
            <a:ext cx="2016125" cy="1368425"/>
            <a:chOff x="1474" y="2069"/>
            <a:chExt cx="998" cy="862"/>
          </a:xfrm>
        </p:grpSpPr>
        <p:grpSp>
          <p:nvGrpSpPr>
            <p:cNvPr id="62611" name="Group 147"/>
            <p:cNvGrpSpPr>
              <a:grpSpLocks/>
            </p:cNvGrpSpPr>
            <p:nvPr/>
          </p:nvGrpSpPr>
          <p:grpSpPr bwMode="auto">
            <a:xfrm>
              <a:off x="1474" y="2069"/>
              <a:ext cx="998" cy="862"/>
              <a:chOff x="1565" y="2024"/>
              <a:chExt cx="729" cy="535"/>
            </a:xfrm>
          </p:grpSpPr>
          <p:sp>
            <p:nvSpPr>
              <p:cNvPr id="62472" name="Rectangle 8"/>
              <p:cNvSpPr>
                <a:spLocks noChangeArrowheads="1"/>
              </p:cNvSpPr>
              <p:nvPr/>
            </p:nvSpPr>
            <p:spPr bwMode="auto">
              <a:xfrm>
                <a:off x="1565" y="2208"/>
                <a:ext cx="729" cy="351"/>
              </a:xfrm>
              <a:prstGeom prst="rect">
                <a:avLst/>
              </a:prstGeom>
              <a:gradFill rotWithShape="1">
                <a:gsLst>
                  <a:gs pos="0">
                    <a:srgbClr val="FFFF99"/>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62473" name="Rectangle 9"/>
              <p:cNvSpPr>
                <a:spLocks noChangeArrowheads="1"/>
              </p:cNvSpPr>
              <p:nvPr/>
            </p:nvSpPr>
            <p:spPr bwMode="auto">
              <a:xfrm>
                <a:off x="1565" y="2208"/>
                <a:ext cx="729" cy="351"/>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62478" name="Rectangle 14"/>
              <p:cNvSpPr>
                <a:spLocks noChangeArrowheads="1"/>
              </p:cNvSpPr>
              <p:nvPr/>
            </p:nvSpPr>
            <p:spPr bwMode="auto">
              <a:xfrm>
                <a:off x="1565" y="2024"/>
                <a:ext cx="729" cy="176"/>
              </a:xfrm>
              <a:prstGeom prst="rect">
                <a:avLst/>
              </a:prstGeom>
              <a:gradFill rotWithShape="1">
                <a:gsLst>
                  <a:gs pos="0">
                    <a:srgbClr val="FFFFFF"/>
                  </a:gs>
                  <a:gs pos="100000">
                    <a:srgbClr val="339966"/>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00000"/>
                  </a:lnSpc>
                  <a:spcBef>
                    <a:spcPct val="0"/>
                  </a:spcBef>
                  <a:buClrTx/>
                  <a:buFontTx/>
                  <a:buNone/>
                </a:pPr>
                <a:endParaRPr lang="zh-CN" altLang="zh-CN" sz="1800" smtClean="0">
                  <a:solidFill>
                    <a:srgbClr val="FFFFFF"/>
                  </a:solidFill>
                  <a:latin typeface="Arial" panose="020B0604020202020204" pitchFamily="34" charset="0"/>
                  <a:ea typeface="宋体" panose="02010600030101010101" pitchFamily="2" charset="-122"/>
                </a:endParaRPr>
              </a:p>
            </p:txBody>
          </p:sp>
          <p:sp>
            <p:nvSpPr>
              <p:cNvPr id="62479" name="Rectangle 15"/>
              <p:cNvSpPr>
                <a:spLocks noChangeArrowheads="1"/>
              </p:cNvSpPr>
              <p:nvPr/>
            </p:nvSpPr>
            <p:spPr bwMode="auto">
              <a:xfrm>
                <a:off x="1565" y="2024"/>
                <a:ext cx="729" cy="176"/>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62480" name="Rectangle 16"/>
              <p:cNvSpPr>
                <a:spLocks noChangeArrowheads="1"/>
              </p:cNvSpPr>
              <p:nvPr/>
            </p:nvSpPr>
            <p:spPr bwMode="auto">
              <a:xfrm>
                <a:off x="1791" y="2038"/>
                <a:ext cx="276" cy="119"/>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lnSpc>
                    <a:spcPct val="100000"/>
                  </a:lnSpc>
                  <a:spcBef>
                    <a:spcPct val="0"/>
                  </a:spcBef>
                  <a:buClrTx/>
                  <a:buFontTx/>
                  <a:buNone/>
                </a:pPr>
                <a:r>
                  <a:rPr lang="en-US" altLang="zh-CN" sz="2000" b="1" smtClean="0">
                    <a:solidFill>
                      <a:srgbClr val="FFFFFF"/>
                    </a:solidFill>
                    <a:latin typeface="Arial" panose="020B0604020202020204" pitchFamily="34" charset="0"/>
                    <a:ea typeface="宋体" panose="02010600030101010101" pitchFamily="2" charset="-122"/>
                  </a:rPr>
                  <a:t>Shape</a:t>
                </a:r>
                <a:endParaRPr lang="en-US" altLang="zh-CN" sz="2000" smtClean="0">
                  <a:solidFill>
                    <a:srgbClr val="FFFFFF"/>
                  </a:solidFill>
                  <a:latin typeface="Arial" panose="020B0604020202020204" pitchFamily="34" charset="0"/>
                  <a:ea typeface="宋体" panose="02010600030101010101" pitchFamily="2" charset="-122"/>
                </a:endParaRPr>
              </a:p>
            </p:txBody>
          </p:sp>
        </p:grpSp>
        <p:sp>
          <p:nvSpPr>
            <p:cNvPr id="62610" name="Text Box 146"/>
            <p:cNvSpPr txBox="1">
              <a:spLocks noChangeArrowheads="1"/>
            </p:cNvSpPr>
            <p:nvPr/>
          </p:nvSpPr>
          <p:spPr bwMode="auto">
            <a:xfrm>
              <a:off x="1565" y="2387"/>
              <a:ext cx="726" cy="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Tx/>
                <a:buFontTx/>
                <a:buNone/>
              </a:pPr>
              <a:r>
                <a:rPr lang="en-US" altLang="zh-CN" sz="1800" b="1" smtClean="0">
                  <a:solidFill>
                    <a:srgbClr val="000000"/>
                  </a:solidFill>
                  <a:latin typeface="Arial" panose="020B0604020202020204" pitchFamily="34" charset="0"/>
                  <a:ea typeface="宋体" panose="02010600030101010101" pitchFamily="2" charset="-122"/>
                </a:rPr>
                <a:t>Draw ()</a:t>
              </a:r>
            </a:p>
            <a:p>
              <a:pPr algn="l">
                <a:lnSpc>
                  <a:spcPct val="100000"/>
                </a:lnSpc>
                <a:spcBef>
                  <a:spcPct val="50000"/>
                </a:spcBef>
                <a:buClrTx/>
                <a:buFontTx/>
                <a:buNone/>
              </a:pPr>
              <a:r>
                <a:rPr lang="en-US" altLang="zh-CN" sz="1800" b="1" smtClean="0">
                  <a:solidFill>
                    <a:srgbClr val="000000"/>
                  </a:solidFill>
                  <a:latin typeface="Arial" panose="020B0604020202020204" pitchFamily="34" charset="0"/>
                  <a:ea typeface="宋体" panose="02010600030101010101" pitchFamily="2" charset="-122"/>
                </a:rPr>
                <a:t>Move ()</a:t>
              </a:r>
            </a:p>
          </p:txBody>
        </p:sp>
      </p:grpSp>
      <p:grpSp>
        <p:nvGrpSpPr>
          <p:cNvPr id="62616" name="Group 152"/>
          <p:cNvGrpSpPr>
            <a:grpSpLocks/>
          </p:cNvGrpSpPr>
          <p:nvPr/>
        </p:nvGrpSpPr>
        <p:grpSpPr bwMode="auto">
          <a:xfrm>
            <a:off x="5057775" y="1341438"/>
            <a:ext cx="2160588" cy="1512887"/>
            <a:chOff x="2880" y="799"/>
            <a:chExt cx="1361" cy="953"/>
          </a:xfrm>
        </p:grpSpPr>
        <p:grpSp>
          <p:nvGrpSpPr>
            <p:cNvPr id="62613" name="Group 149"/>
            <p:cNvGrpSpPr>
              <a:grpSpLocks/>
            </p:cNvGrpSpPr>
            <p:nvPr/>
          </p:nvGrpSpPr>
          <p:grpSpPr bwMode="auto">
            <a:xfrm>
              <a:off x="2880" y="799"/>
              <a:ext cx="1361" cy="953"/>
              <a:chOff x="3016" y="799"/>
              <a:chExt cx="997" cy="983"/>
            </a:xfrm>
          </p:grpSpPr>
          <p:sp>
            <p:nvSpPr>
              <p:cNvPr id="62481" name="Rectangle 17"/>
              <p:cNvSpPr>
                <a:spLocks noChangeArrowheads="1"/>
              </p:cNvSpPr>
              <p:nvPr/>
            </p:nvSpPr>
            <p:spPr bwMode="auto">
              <a:xfrm>
                <a:off x="3016" y="935"/>
                <a:ext cx="997" cy="842"/>
              </a:xfrm>
              <a:prstGeom prst="rect">
                <a:avLst/>
              </a:prstGeom>
              <a:gradFill rotWithShape="1">
                <a:gsLst>
                  <a:gs pos="0">
                    <a:srgbClr val="FFFF99"/>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62482" name="Rectangle 18"/>
              <p:cNvSpPr>
                <a:spLocks noChangeArrowheads="1"/>
              </p:cNvSpPr>
              <p:nvPr/>
            </p:nvSpPr>
            <p:spPr bwMode="auto">
              <a:xfrm>
                <a:off x="3016" y="940"/>
                <a:ext cx="997" cy="842"/>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62493" name="Rectangle 29"/>
              <p:cNvSpPr>
                <a:spLocks noChangeArrowheads="1"/>
              </p:cNvSpPr>
              <p:nvPr/>
            </p:nvSpPr>
            <p:spPr bwMode="auto">
              <a:xfrm>
                <a:off x="3016" y="799"/>
                <a:ext cx="997" cy="141"/>
              </a:xfrm>
              <a:prstGeom prst="rect">
                <a:avLst/>
              </a:prstGeom>
              <a:gradFill rotWithShape="1">
                <a:gsLst>
                  <a:gs pos="0">
                    <a:srgbClr val="FFCC00"/>
                  </a:gs>
                  <a:gs pos="100000">
                    <a:srgbClr val="FFCC00">
                      <a:gamma/>
                      <a:shade val="46275"/>
                      <a:invGamma/>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62494" name="Rectangle 30"/>
              <p:cNvSpPr>
                <a:spLocks noChangeArrowheads="1"/>
              </p:cNvSpPr>
              <p:nvPr/>
            </p:nvSpPr>
            <p:spPr bwMode="auto">
              <a:xfrm>
                <a:off x="3016" y="799"/>
                <a:ext cx="997" cy="141"/>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62495" name="Rectangle 31"/>
              <p:cNvSpPr>
                <a:spLocks noChangeArrowheads="1"/>
              </p:cNvSpPr>
              <p:nvPr/>
            </p:nvSpPr>
            <p:spPr bwMode="auto">
              <a:xfrm>
                <a:off x="3344" y="821"/>
                <a:ext cx="489"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a:lnSpc>
                    <a:spcPct val="100000"/>
                  </a:lnSpc>
                  <a:spcBef>
                    <a:spcPct val="0"/>
                  </a:spcBef>
                  <a:buClrTx/>
                  <a:buFontTx/>
                  <a:buNone/>
                </a:pPr>
                <a:r>
                  <a:rPr lang="en-US" altLang="zh-CN" sz="1200" b="1" smtClean="0">
                    <a:solidFill>
                      <a:srgbClr val="FFFFFF"/>
                    </a:solidFill>
                    <a:latin typeface="Arial" panose="020B0604020202020204" pitchFamily="34" charset="0"/>
                    <a:ea typeface="宋体" panose="02010600030101010101" pitchFamily="2" charset="-122"/>
                  </a:rPr>
                  <a:t>Triangle</a:t>
                </a:r>
              </a:p>
            </p:txBody>
          </p:sp>
        </p:grpSp>
        <p:sp>
          <p:nvSpPr>
            <p:cNvPr id="62614" name="Text Box 150"/>
            <p:cNvSpPr txBox="1">
              <a:spLocks noChangeArrowheads="1"/>
            </p:cNvSpPr>
            <p:nvPr/>
          </p:nvSpPr>
          <p:spPr bwMode="auto">
            <a:xfrm>
              <a:off x="2971" y="981"/>
              <a:ext cx="1270" cy="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50000"/>
                </a:lnSpc>
                <a:spcBef>
                  <a:spcPct val="50000"/>
                </a:spcBef>
                <a:buClrTx/>
                <a:buFontTx/>
                <a:buNone/>
              </a:pPr>
              <a:r>
                <a:rPr lang="en-US" altLang="zh-CN" sz="1200" smtClean="0">
                  <a:solidFill>
                    <a:srgbClr val="000000"/>
                  </a:solidFill>
                  <a:latin typeface="Arial" panose="020B0604020202020204" pitchFamily="34" charset="0"/>
                  <a:ea typeface="宋体" panose="02010600030101010101" pitchFamily="2" charset="-122"/>
                </a:rPr>
                <a:t>Draw () {</a:t>
              </a:r>
            </a:p>
            <a:p>
              <a:pPr algn="l">
                <a:lnSpc>
                  <a:spcPct val="50000"/>
                </a:lnSpc>
                <a:spcBef>
                  <a:spcPct val="50000"/>
                </a:spcBef>
                <a:buClrTx/>
                <a:buFontTx/>
                <a:buNone/>
              </a:pPr>
              <a:r>
                <a:rPr lang="en-US" altLang="zh-CN" sz="1200" smtClean="0">
                  <a:solidFill>
                    <a:srgbClr val="000000"/>
                  </a:solidFill>
                  <a:latin typeface="Arial" panose="020B0604020202020204" pitchFamily="34" charset="0"/>
                  <a:ea typeface="宋体" panose="02010600030101010101" pitchFamily="2" charset="-122"/>
                </a:rPr>
                <a:t>DrawTraingle</a:t>
              </a:r>
            </a:p>
            <a:p>
              <a:pPr algn="l">
                <a:lnSpc>
                  <a:spcPct val="50000"/>
                </a:lnSpc>
                <a:spcBef>
                  <a:spcPct val="50000"/>
                </a:spcBef>
                <a:buClrTx/>
                <a:buFontTx/>
                <a:buNone/>
              </a:pPr>
              <a:r>
                <a:rPr lang="en-US" altLang="zh-CN" sz="1200" smtClean="0">
                  <a:solidFill>
                    <a:srgbClr val="000000"/>
                  </a:solidFill>
                  <a:latin typeface="Arial" panose="020B0604020202020204" pitchFamily="34" charset="0"/>
                  <a:ea typeface="宋体" panose="02010600030101010101" pitchFamily="2" charset="-122"/>
                </a:rPr>
                <a:t>}</a:t>
              </a:r>
            </a:p>
            <a:p>
              <a:pPr algn="l">
                <a:lnSpc>
                  <a:spcPct val="50000"/>
                </a:lnSpc>
                <a:spcBef>
                  <a:spcPct val="50000"/>
                </a:spcBef>
                <a:buClrTx/>
                <a:buFontTx/>
                <a:buNone/>
              </a:pPr>
              <a:r>
                <a:rPr lang="en-US" altLang="zh-CN" sz="1200" smtClean="0">
                  <a:solidFill>
                    <a:srgbClr val="000000"/>
                  </a:solidFill>
                  <a:latin typeface="Arial" panose="020B0604020202020204" pitchFamily="34" charset="0"/>
                  <a:ea typeface="宋体" panose="02010600030101010101" pitchFamily="2" charset="-122"/>
                </a:rPr>
                <a:t>Move () {</a:t>
              </a:r>
            </a:p>
            <a:p>
              <a:pPr algn="l">
                <a:lnSpc>
                  <a:spcPct val="50000"/>
                </a:lnSpc>
                <a:spcBef>
                  <a:spcPct val="50000"/>
                </a:spcBef>
                <a:buClrTx/>
                <a:buFontTx/>
                <a:buNone/>
              </a:pPr>
              <a:r>
                <a:rPr lang="en-US" altLang="zh-CN" sz="1200" smtClean="0">
                  <a:solidFill>
                    <a:srgbClr val="000000"/>
                  </a:solidFill>
                  <a:latin typeface="Arial" panose="020B0604020202020204" pitchFamily="34" charset="0"/>
                  <a:ea typeface="宋体" panose="02010600030101010101" pitchFamily="2" charset="-122"/>
                </a:rPr>
                <a:t>MoveTriangleVertices</a:t>
              </a:r>
            </a:p>
            <a:p>
              <a:pPr algn="l">
                <a:lnSpc>
                  <a:spcPct val="50000"/>
                </a:lnSpc>
                <a:spcBef>
                  <a:spcPct val="50000"/>
                </a:spcBef>
                <a:buClrTx/>
                <a:buFontTx/>
                <a:buNone/>
              </a:pPr>
              <a:r>
                <a:rPr lang="en-US" altLang="zh-CN" sz="1200" smtClean="0">
                  <a:solidFill>
                    <a:srgbClr val="000000"/>
                  </a:solidFill>
                  <a:latin typeface="Arial" panose="020B0604020202020204" pitchFamily="34" charset="0"/>
                  <a:ea typeface="宋体" panose="02010600030101010101" pitchFamily="2" charset="-122"/>
                </a:rPr>
                <a:t>}</a:t>
              </a:r>
            </a:p>
          </p:txBody>
        </p:sp>
      </p:grpSp>
      <p:grpSp>
        <p:nvGrpSpPr>
          <p:cNvPr id="62588" name="Group 124"/>
          <p:cNvGrpSpPr>
            <a:grpSpLocks/>
          </p:cNvGrpSpPr>
          <p:nvPr/>
        </p:nvGrpSpPr>
        <p:grpSpPr bwMode="auto">
          <a:xfrm>
            <a:off x="6346825" y="1700213"/>
            <a:ext cx="1087438" cy="195262"/>
            <a:chOff x="3443" y="1061"/>
            <a:chExt cx="685" cy="123"/>
          </a:xfrm>
        </p:grpSpPr>
        <p:sp>
          <p:nvSpPr>
            <p:cNvPr id="62544" name="Freeform 80"/>
            <p:cNvSpPr>
              <a:spLocks/>
            </p:cNvSpPr>
            <p:nvPr/>
          </p:nvSpPr>
          <p:spPr bwMode="auto">
            <a:xfrm>
              <a:off x="3443" y="1061"/>
              <a:ext cx="685" cy="123"/>
            </a:xfrm>
            <a:custGeom>
              <a:avLst/>
              <a:gdLst>
                <a:gd name="T0" fmla="*/ 685 w 685"/>
                <a:gd name="T1" fmla="*/ 62 h 123"/>
                <a:gd name="T2" fmla="*/ 612 w 685"/>
                <a:gd name="T3" fmla="*/ 0 h 123"/>
                <a:gd name="T4" fmla="*/ 594 w 685"/>
                <a:gd name="T5" fmla="*/ 16 h 123"/>
                <a:gd name="T6" fmla="*/ 630 w 685"/>
                <a:gd name="T7" fmla="*/ 46 h 123"/>
                <a:gd name="T8" fmla="*/ 0 w 685"/>
                <a:gd name="T9" fmla="*/ 46 h 123"/>
                <a:gd name="T10" fmla="*/ 0 w 685"/>
                <a:gd name="T11" fmla="*/ 77 h 123"/>
                <a:gd name="T12" fmla="*/ 630 w 685"/>
                <a:gd name="T13" fmla="*/ 77 h 123"/>
                <a:gd name="T14" fmla="*/ 594 w 685"/>
                <a:gd name="T15" fmla="*/ 108 h 123"/>
                <a:gd name="T16" fmla="*/ 612 w 685"/>
                <a:gd name="T17" fmla="*/ 123 h 123"/>
                <a:gd name="T18" fmla="*/ 685 w 685"/>
                <a:gd name="T19" fmla="*/ 6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5" h="123">
                  <a:moveTo>
                    <a:pt x="685" y="62"/>
                  </a:moveTo>
                  <a:lnTo>
                    <a:pt x="612" y="0"/>
                  </a:lnTo>
                  <a:lnTo>
                    <a:pt x="594" y="16"/>
                  </a:lnTo>
                  <a:lnTo>
                    <a:pt x="630" y="46"/>
                  </a:lnTo>
                  <a:lnTo>
                    <a:pt x="0" y="46"/>
                  </a:lnTo>
                  <a:lnTo>
                    <a:pt x="0" y="77"/>
                  </a:lnTo>
                  <a:lnTo>
                    <a:pt x="630" y="77"/>
                  </a:lnTo>
                  <a:lnTo>
                    <a:pt x="594" y="108"/>
                  </a:lnTo>
                  <a:lnTo>
                    <a:pt x="612" y="123"/>
                  </a:lnTo>
                  <a:lnTo>
                    <a:pt x="685" y="6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62545" name="Freeform 81"/>
            <p:cNvSpPr>
              <a:spLocks/>
            </p:cNvSpPr>
            <p:nvPr/>
          </p:nvSpPr>
          <p:spPr bwMode="auto">
            <a:xfrm>
              <a:off x="3443" y="1061"/>
              <a:ext cx="685" cy="123"/>
            </a:xfrm>
            <a:custGeom>
              <a:avLst/>
              <a:gdLst>
                <a:gd name="T0" fmla="*/ 685 w 685"/>
                <a:gd name="T1" fmla="*/ 62 h 123"/>
                <a:gd name="T2" fmla="*/ 612 w 685"/>
                <a:gd name="T3" fmla="*/ 0 h 123"/>
                <a:gd name="T4" fmla="*/ 594 w 685"/>
                <a:gd name="T5" fmla="*/ 16 h 123"/>
                <a:gd name="T6" fmla="*/ 630 w 685"/>
                <a:gd name="T7" fmla="*/ 46 h 123"/>
                <a:gd name="T8" fmla="*/ 0 w 685"/>
                <a:gd name="T9" fmla="*/ 46 h 123"/>
                <a:gd name="T10" fmla="*/ 0 w 685"/>
                <a:gd name="T11" fmla="*/ 77 h 123"/>
                <a:gd name="T12" fmla="*/ 630 w 685"/>
                <a:gd name="T13" fmla="*/ 77 h 123"/>
                <a:gd name="T14" fmla="*/ 594 w 685"/>
                <a:gd name="T15" fmla="*/ 108 h 123"/>
                <a:gd name="T16" fmla="*/ 612 w 685"/>
                <a:gd name="T17" fmla="*/ 123 h 123"/>
                <a:gd name="T18" fmla="*/ 685 w 685"/>
                <a:gd name="T19" fmla="*/ 6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5" h="123">
                  <a:moveTo>
                    <a:pt x="685" y="62"/>
                  </a:moveTo>
                  <a:lnTo>
                    <a:pt x="612" y="0"/>
                  </a:lnTo>
                  <a:lnTo>
                    <a:pt x="594" y="16"/>
                  </a:lnTo>
                  <a:lnTo>
                    <a:pt x="630" y="46"/>
                  </a:lnTo>
                  <a:lnTo>
                    <a:pt x="0" y="46"/>
                  </a:lnTo>
                  <a:lnTo>
                    <a:pt x="0" y="77"/>
                  </a:lnTo>
                  <a:lnTo>
                    <a:pt x="630" y="77"/>
                  </a:lnTo>
                  <a:lnTo>
                    <a:pt x="594" y="108"/>
                  </a:lnTo>
                  <a:lnTo>
                    <a:pt x="612" y="123"/>
                  </a:lnTo>
                  <a:lnTo>
                    <a:pt x="685" y="62"/>
                  </a:lnTo>
                  <a:close/>
                </a:path>
              </a:pathLst>
            </a:custGeom>
            <a:gradFill rotWithShape="1">
              <a:gsLst>
                <a:gs pos="0">
                  <a:srgbClr val="3366FF"/>
                </a:gs>
                <a:gs pos="100000">
                  <a:srgbClr val="FFFFFF"/>
                </a:gs>
              </a:gsLst>
              <a:lin ang="5400000" scaled="1"/>
            </a:gradFill>
            <a:ln w="3175" cap="rnd">
              <a:solidFill>
                <a:srgbClr val="000000"/>
              </a:solidFill>
              <a:prstDash val="solid"/>
              <a:round/>
              <a:headEnd/>
              <a:tailEnd/>
            </a:ln>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grpSp>
      <p:grpSp>
        <p:nvGrpSpPr>
          <p:cNvPr id="62587" name="Group 123"/>
          <p:cNvGrpSpPr>
            <a:grpSpLocks/>
          </p:cNvGrpSpPr>
          <p:nvPr/>
        </p:nvGrpSpPr>
        <p:grpSpPr bwMode="auto">
          <a:xfrm>
            <a:off x="6856413" y="2225675"/>
            <a:ext cx="577850" cy="195263"/>
            <a:chOff x="3742" y="1368"/>
            <a:chExt cx="364" cy="123"/>
          </a:xfrm>
        </p:grpSpPr>
        <p:sp>
          <p:nvSpPr>
            <p:cNvPr id="62546" name="Freeform 82"/>
            <p:cNvSpPr>
              <a:spLocks/>
            </p:cNvSpPr>
            <p:nvPr/>
          </p:nvSpPr>
          <p:spPr bwMode="auto">
            <a:xfrm>
              <a:off x="3742" y="1368"/>
              <a:ext cx="364" cy="123"/>
            </a:xfrm>
            <a:custGeom>
              <a:avLst/>
              <a:gdLst>
                <a:gd name="T0" fmla="*/ 364 w 364"/>
                <a:gd name="T1" fmla="*/ 62 h 123"/>
                <a:gd name="T2" fmla="*/ 291 w 364"/>
                <a:gd name="T3" fmla="*/ 0 h 123"/>
                <a:gd name="T4" fmla="*/ 273 w 364"/>
                <a:gd name="T5" fmla="*/ 16 h 123"/>
                <a:gd name="T6" fmla="*/ 310 w 364"/>
                <a:gd name="T7" fmla="*/ 46 h 123"/>
                <a:gd name="T8" fmla="*/ 0 w 364"/>
                <a:gd name="T9" fmla="*/ 46 h 123"/>
                <a:gd name="T10" fmla="*/ 0 w 364"/>
                <a:gd name="T11" fmla="*/ 77 h 123"/>
                <a:gd name="T12" fmla="*/ 310 w 364"/>
                <a:gd name="T13" fmla="*/ 77 h 123"/>
                <a:gd name="T14" fmla="*/ 273 w 364"/>
                <a:gd name="T15" fmla="*/ 108 h 123"/>
                <a:gd name="T16" fmla="*/ 291 w 364"/>
                <a:gd name="T17" fmla="*/ 123 h 123"/>
                <a:gd name="T18" fmla="*/ 364 w 364"/>
                <a:gd name="T19" fmla="*/ 6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4" h="123">
                  <a:moveTo>
                    <a:pt x="364" y="62"/>
                  </a:moveTo>
                  <a:lnTo>
                    <a:pt x="291" y="0"/>
                  </a:lnTo>
                  <a:lnTo>
                    <a:pt x="273" y="16"/>
                  </a:lnTo>
                  <a:lnTo>
                    <a:pt x="310" y="46"/>
                  </a:lnTo>
                  <a:lnTo>
                    <a:pt x="0" y="46"/>
                  </a:lnTo>
                  <a:lnTo>
                    <a:pt x="0" y="77"/>
                  </a:lnTo>
                  <a:lnTo>
                    <a:pt x="310" y="77"/>
                  </a:lnTo>
                  <a:lnTo>
                    <a:pt x="273" y="108"/>
                  </a:lnTo>
                  <a:lnTo>
                    <a:pt x="291" y="123"/>
                  </a:lnTo>
                  <a:lnTo>
                    <a:pt x="364" y="62"/>
                  </a:lnTo>
                  <a:close/>
                </a:path>
              </a:pathLst>
            </a:custGeom>
            <a:gradFill rotWithShape="1">
              <a:gsLst>
                <a:gs pos="0">
                  <a:srgbClr val="3366FF"/>
                </a:gs>
                <a:gs pos="100000">
                  <a:srgbClr val="FFFFFF"/>
                </a:gs>
              </a:gsLst>
              <a:lin ang="5400000" scaled="1"/>
            </a:gradFill>
            <a:ln w="3175"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62547" name="Freeform 83"/>
            <p:cNvSpPr>
              <a:spLocks/>
            </p:cNvSpPr>
            <p:nvPr/>
          </p:nvSpPr>
          <p:spPr bwMode="auto">
            <a:xfrm>
              <a:off x="3742" y="1368"/>
              <a:ext cx="364" cy="123"/>
            </a:xfrm>
            <a:custGeom>
              <a:avLst/>
              <a:gdLst>
                <a:gd name="T0" fmla="*/ 364 w 364"/>
                <a:gd name="T1" fmla="*/ 62 h 123"/>
                <a:gd name="T2" fmla="*/ 291 w 364"/>
                <a:gd name="T3" fmla="*/ 0 h 123"/>
                <a:gd name="T4" fmla="*/ 273 w 364"/>
                <a:gd name="T5" fmla="*/ 16 h 123"/>
                <a:gd name="T6" fmla="*/ 310 w 364"/>
                <a:gd name="T7" fmla="*/ 46 h 123"/>
                <a:gd name="T8" fmla="*/ 0 w 364"/>
                <a:gd name="T9" fmla="*/ 46 h 123"/>
                <a:gd name="T10" fmla="*/ 0 w 364"/>
                <a:gd name="T11" fmla="*/ 77 h 123"/>
                <a:gd name="T12" fmla="*/ 310 w 364"/>
                <a:gd name="T13" fmla="*/ 77 h 123"/>
                <a:gd name="T14" fmla="*/ 273 w 364"/>
                <a:gd name="T15" fmla="*/ 108 h 123"/>
                <a:gd name="T16" fmla="*/ 291 w 364"/>
                <a:gd name="T17" fmla="*/ 123 h 123"/>
                <a:gd name="T18" fmla="*/ 364 w 364"/>
                <a:gd name="T19" fmla="*/ 6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4" h="123">
                  <a:moveTo>
                    <a:pt x="364" y="62"/>
                  </a:moveTo>
                  <a:lnTo>
                    <a:pt x="291" y="0"/>
                  </a:lnTo>
                  <a:lnTo>
                    <a:pt x="273" y="16"/>
                  </a:lnTo>
                  <a:lnTo>
                    <a:pt x="310" y="46"/>
                  </a:lnTo>
                  <a:lnTo>
                    <a:pt x="0" y="46"/>
                  </a:lnTo>
                  <a:lnTo>
                    <a:pt x="0" y="77"/>
                  </a:lnTo>
                  <a:lnTo>
                    <a:pt x="310" y="77"/>
                  </a:lnTo>
                  <a:lnTo>
                    <a:pt x="273" y="108"/>
                  </a:lnTo>
                  <a:lnTo>
                    <a:pt x="291" y="123"/>
                  </a:lnTo>
                  <a:lnTo>
                    <a:pt x="364" y="62"/>
                  </a:lnTo>
                  <a:close/>
                </a:path>
              </a:pathLst>
            </a:custGeom>
            <a:gradFill rotWithShape="1">
              <a:gsLst>
                <a:gs pos="0">
                  <a:srgbClr val="3366FF"/>
                </a:gs>
                <a:gs pos="100000">
                  <a:srgbClr val="FFFFFF"/>
                </a:gs>
              </a:gsLst>
              <a:lin ang="5400000" scaled="1"/>
            </a:gradFill>
            <a:ln w="254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grpSp>
      <p:grpSp>
        <p:nvGrpSpPr>
          <p:cNvPr id="62631" name="Group 167"/>
          <p:cNvGrpSpPr>
            <a:grpSpLocks/>
          </p:cNvGrpSpPr>
          <p:nvPr/>
        </p:nvGrpSpPr>
        <p:grpSpPr bwMode="auto">
          <a:xfrm>
            <a:off x="5057775" y="3357563"/>
            <a:ext cx="2160588" cy="1366837"/>
            <a:chOff x="3186" y="2115"/>
            <a:chExt cx="1361" cy="861"/>
          </a:xfrm>
        </p:grpSpPr>
        <p:sp>
          <p:nvSpPr>
            <p:cNvPr id="62496" name="Rectangle 32"/>
            <p:cNvSpPr>
              <a:spLocks noChangeArrowheads="1"/>
            </p:cNvSpPr>
            <p:nvPr/>
          </p:nvSpPr>
          <p:spPr bwMode="auto">
            <a:xfrm>
              <a:off x="3186" y="2238"/>
              <a:ext cx="1361" cy="738"/>
            </a:xfrm>
            <a:prstGeom prst="rect">
              <a:avLst/>
            </a:prstGeom>
            <a:gradFill rotWithShape="1">
              <a:gsLst>
                <a:gs pos="0">
                  <a:srgbClr val="FFFF99"/>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grpSp>
          <p:nvGrpSpPr>
            <p:cNvPr id="62629" name="Group 165"/>
            <p:cNvGrpSpPr>
              <a:grpSpLocks/>
            </p:cNvGrpSpPr>
            <p:nvPr/>
          </p:nvGrpSpPr>
          <p:grpSpPr bwMode="auto">
            <a:xfrm>
              <a:off x="3186" y="2115"/>
              <a:ext cx="1361" cy="861"/>
              <a:chOff x="3186" y="2115"/>
              <a:chExt cx="1361" cy="861"/>
            </a:xfrm>
          </p:grpSpPr>
          <p:sp>
            <p:nvSpPr>
              <p:cNvPr id="62508" name="Rectangle 44"/>
              <p:cNvSpPr>
                <a:spLocks noChangeArrowheads="1"/>
              </p:cNvSpPr>
              <p:nvPr/>
            </p:nvSpPr>
            <p:spPr bwMode="auto">
              <a:xfrm>
                <a:off x="3186" y="2115"/>
                <a:ext cx="1361" cy="123"/>
              </a:xfrm>
              <a:prstGeom prst="rect">
                <a:avLst/>
              </a:prstGeom>
              <a:gradFill rotWithShape="1">
                <a:gsLst>
                  <a:gs pos="0">
                    <a:srgbClr val="FFCC00"/>
                  </a:gs>
                  <a:gs pos="100000">
                    <a:srgbClr val="FFCC00">
                      <a:gamma/>
                      <a:shade val="46275"/>
                      <a:invGamma/>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grpSp>
            <p:nvGrpSpPr>
              <p:cNvPr id="62618" name="Group 154"/>
              <p:cNvGrpSpPr>
                <a:grpSpLocks/>
              </p:cNvGrpSpPr>
              <p:nvPr/>
            </p:nvGrpSpPr>
            <p:grpSpPr bwMode="auto">
              <a:xfrm>
                <a:off x="3186" y="2115"/>
                <a:ext cx="1361" cy="861"/>
                <a:chOff x="3031" y="1967"/>
                <a:chExt cx="983" cy="859"/>
              </a:xfrm>
            </p:grpSpPr>
            <p:sp>
              <p:nvSpPr>
                <p:cNvPr id="62497" name="Rectangle 33"/>
                <p:cNvSpPr>
                  <a:spLocks noChangeArrowheads="1"/>
                </p:cNvSpPr>
                <p:nvPr/>
              </p:nvSpPr>
              <p:spPr bwMode="auto">
                <a:xfrm>
                  <a:off x="3031" y="2090"/>
                  <a:ext cx="983" cy="736"/>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62509" name="Rectangle 45"/>
                <p:cNvSpPr>
                  <a:spLocks noChangeArrowheads="1"/>
                </p:cNvSpPr>
                <p:nvPr/>
              </p:nvSpPr>
              <p:spPr bwMode="auto">
                <a:xfrm>
                  <a:off x="3031" y="1967"/>
                  <a:ext cx="983" cy="123"/>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62510" name="Rectangle 46"/>
                <p:cNvSpPr>
                  <a:spLocks noChangeArrowheads="1"/>
                </p:cNvSpPr>
                <p:nvPr/>
              </p:nvSpPr>
              <p:spPr bwMode="auto">
                <a:xfrm>
                  <a:off x="3332" y="1985"/>
                  <a:ext cx="33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lnSpc>
                      <a:spcPct val="100000"/>
                    </a:lnSpc>
                    <a:spcBef>
                      <a:spcPct val="0"/>
                    </a:spcBef>
                    <a:buClrTx/>
                    <a:buFontTx/>
                    <a:buNone/>
                  </a:pPr>
                  <a:r>
                    <a:rPr lang="en-US" altLang="zh-CN" sz="1200" b="1" smtClean="0">
                      <a:solidFill>
                        <a:srgbClr val="FFFFFF"/>
                      </a:solidFill>
                      <a:latin typeface="Arial" panose="020B0604020202020204" pitchFamily="34" charset="0"/>
                      <a:ea typeface="宋体" panose="02010600030101010101" pitchFamily="2" charset="-122"/>
                    </a:rPr>
                    <a:t>Rectangle</a:t>
                  </a:r>
                  <a:endParaRPr lang="en-US" altLang="zh-CN" sz="1200" smtClean="0">
                    <a:solidFill>
                      <a:srgbClr val="FFFFFF"/>
                    </a:solidFill>
                    <a:latin typeface="Arial" panose="020B0604020202020204" pitchFamily="34" charset="0"/>
                    <a:ea typeface="宋体" panose="02010600030101010101" pitchFamily="2" charset="-122"/>
                  </a:endParaRPr>
                </a:p>
              </p:txBody>
            </p:sp>
          </p:grpSp>
          <p:sp>
            <p:nvSpPr>
              <p:cNvPr id="62617" name="Text Box 153"/>
              <p:cNvSpPr txBox="1">
                <a:spLocks noChangeArrowheads="1"/>
              </p:cNvSpPr>
              <p:nvPr/>
            </p:nvSpPr>
            <p:spPr bwMode="auto">
              <a:xfrm>
                <a:off x="3220" y="2261"/>
                <a:ext cx="1327" cy="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50000"/>
                  </a:lnSpc>
                  <a:spcBef>
                    <a:spcPct val="50000"/>
                  </a:spcBef>
                  <a:buClrTx/>
                  <a:buFontTx/>
                  <a:buNone/>
                </a:pPr>
                <a:r>
                  <a:rPr lang="en-US" altLang="zh-CN" sz="1200" smtClean="0">
                    <a:solidFill>
                      <a:srgbClr val="000000"/>
                    </a:solidFill>
                    <a:latin typeface="Arial" panose="020B0604020202020204" pitchFamily="34" charset="0"/>
                    <a:ea typeface="宋体" panose="02010600030101010101" pitchFamily="2" charset="-122"/>
                  </a:rPr>
                  <a:t>Draw () {</a:t>
                </a:r>
              </a:p>
              <a:p>
                <a:pPr algn="l">
                  <a:lnSpc>
                    <a:spcPct val="50000"/>
                  </a:lnSpc>
                  <a:spcBef>
                    <a:spcPct val="50000"/>
                  </a:spcBef>
                  <a:buClrTx/>
                  <a:buFontTx/>
                  <a:buNone/>
                </a:pPr>
                <a:r>
                  <a:rPr lang="en-US" altLang="zh-CN" sz="1200" smtClean="0">
                    <a:solidFill>
                      <a:srgbClr val="000000"/>
                    </a:solidFill>
                    <a:latin typeface="Arial" panose="020B0604020202020204" pitchFamily="34" charset="0"/>
                    <a:ea typeface="宋体" panose="02010600030101010101" pitchFamily="2" charset="-122"/>
                  </a:rPr>
                  <a:t>DrawRectangle</a:t>
                </a:r>
              </a:p>
              <a:p>
                <a:pPr algn="l">
                  <a:lnSpc>
                    <a:spcPct val="50000"/>
                  </a:lnSpc>
                  <a:spcBef>
                    <a:spcPct val="50000"/>
                  </a:spcBef>
                  <a:buClrTx/>
                  <a:buFontTx/>
                  <a:buNone/>
                </a:pPr>
                <a:r>
                  <a:rPr lang="en-US" altLang="zh-CN" sz="1200" smtClean="0">
                    <a:solidFill>
                      <a:srgbClr val="000000"/>
                    </a:solidFill>
                    <a:latin typeface="Arial" panose="020B0604020202020204" pitchFamily="34" charset="0"/>
                    <a:ea typeface="宋体" panose="02010600030101010101" pitchFamily="2" charset="-122"/>
                  </a:rPr>
                  <a:t>}</a:t>
                </a:r>
              </a:p>
              <a:p>
                <a:pPr algn="l">
                  <a:lnSpc>
                    <a:spcPct val="50000"/>
                  </a:lnSpc>
                  <a:spcBef>
                    <a:spcPct val="50000"/>
                  </a:spcBef>
                  <a:buClrTx/>
                  <a:buFontTx/>
                  <a:buNone/>
                </a:pPr>
                <a:r>
                  <a:rPr lang="en-US" altLang="zh-CN" sz="1200" smtClean="0">
                    <a:solidFill>
                      <a:srgbClr val="000000"/>
                    </a:solidFill>
                    <a:latin typeface="Arial" panose="020B0604020202020204" pitchFamily="34" charset="0"/>
                    <a:ea typeface="宋体" panose="02010600030101010101" pitchFamily="2" charset="-122"/>
                  </a:rPr>
                  <a:t>Move () {</a:t>
                </a:r>
              </a:p>
              <a:p>
                <a:pPr algn="l">
                  <a:lnSpc>
                    <a:spcPct val="50000"/>
                  </a:lnSpc>
                  <a:spcBef>
                    <a:spcPct val="50000"/>
                  </a:spcBef>
                  <a:buClrTx/>
                  <a:buFontTx/>
                  <a:buNone/>
                </a:pPr>
                <a:r>
                  <a:rPr lang="en-US" altLang="zh-CN" sz="1200" smtClean="0">
                    <a:solidFill>
                      <a:srgbClr val="000000"/>
                    </a:solidFill>
                    <a:latin typeface="Arial" panose="020B0604020202020204" pitchFamily="34" charset="0"/>
                    <a:ea typeface="宋体" panose="02010600030101010101" pitchFamily="2" charset="-122"/>
                  </a:rPr>
                  <a:t>MoveRectangleCorner</a:t>
                </a:r>
              </a:p>
              <a:p>
                <a:pPr algn="l">
                  <a:lnSpc>
                    <a:spcPct val="50000"/>
                  </a:lnSpc>
                  <a:spcBef>
                    <a:spcPct val="50000"/>
                  </a:spcBef>
                  <a:buClrTx/>
                  <a:buFontTx/>
                  <a:buNone/>
                </a:pPr>
                <a:r>
                  <a:rPr lang="en-US" altLang="zh-CN" sz="1200" smtClean="0">
                    <a:solidFill>
                      <a:srgbClr val="000000"/>
                    </a:solidFill>
                    <a:latin typeface="Arial" panose="020B0604020202020204" pitchFamily="34" charset="0"/>
                    <a:ea typeface="宋体" panose="02010600030101010101" pitchFamily="2" charset="-122"/>
                  </a:rPr>
                  <a:t>}</a:t>
                </a:r>
              </a:p>
            </p:txBody>
          </p:sp>
        </p:grpSp>
      </p:grpSp>
      <p:grpSp>
        <p:nvGrpSpPr>
          <p:cNvPr id="62592" name="Group 128"/>
          <p:cNvGrpSpPr>
            <a:grpSpLocks/>
          </p:cNvGrpSpPr>
          <p:nvPr/>
        </p:nvGrpSpPr>
        <p:grpSpPr bwMode="auto">
          <a:xfrm>
            <a:off x="6642100" y="3716338"/>
            <a:ext cx="801688" cy="179387"/>
            <a:chOff x="3480" y="2320"/>
            <a:chExt cx="641" cy="122"/>
          </a:xfrm>
        </p:grpSpPr>
        <p:sp>
          <p:nvSpPr>
            <p:cNvPr id="62548" name="Freeform 84"/>
            <p:cNvSpPr>
              <a:spLocks/>
            </p:cNvSpPr>
            <p:nvPr/>
          </p:nvSpPr>
          <p:spPr bwMode="auto">
            <a:xfrm>
              <a:off x="3480" y="2320"/>
              <a:ext cx="641" cy="122"/>
            </a:xfrm>
            <a:custGeom>
              <a:avLst/>
              <a:gdLst>
                <a:gd name="T0" fmla="*/ 641 w 641"/>
                <a:gd name="T1" fmla="*/ 61 h 122"/>
                <a:gd name="T2" fmla="*/ 568 w 641"/>
                <a:gd name="T3" fmla="*/ 0 h 122"/>
                <a:gd name="T4" fmla="*/ 550 w 641"/>
                <a:gd name="T5" fmla="*/ 15 h 122"/>
                <a:gd name="T6" fmla="*/ 586 w 641"/>
                <a:gd name="T7" fmla="*/ 46 h 122"/>
                <a:gd name="T8" fmla="*/ 0 w 641"/>
                <a:gd name="T9" fmla="*/ 46 h 122"/>
                <a:gd name="T10" fmla="*/ 0 w 641"/>
                <a:gd name="T11" fmla="*/ 76 h 122"/>
                <a:gd name="T12" fmla="*/ 586 w 641"/>
                <a:gd name="T13" fmla="*/ 76 h 122"/>
                <a:gd name="T14" fmla="*/ 550 w 641"/>
                <a:gd name="T15" fmla="*/ 107 h 122"/>
                <a:gd name="T16" fmla="*/ 568 w 641"/>
                <a:gd name="T17" fmla="*/ 122 h 122"/>
                <a:gd name="T18" fmla="*/ 641 w 641"/>
                <a:gd name="T1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1" h="122">
                  <a:moveTo>
                    <a:pt x="641" y="61"/>
                  </a:moveTo>
                  <a:lnTo>
                    <a:pt x="568" y="0"/>
                  </a:lnTo>
                  <a:lnTo>
                    <a:pt x="550" y="15"/>
                  </a:lnTo>
                  <a:lnTo>
                    <a:pt x="586" y="46"/>
                  </a:lnTo>
                  <a:lnTo>
                    <a:pt x="0" y="46"/>
                  </a:lnTo>
                  <a:lnTo>
                    <a:pt x="0" y="76"/>
                  </a:lnTo>
                  <a:lnTo>
                    <a:pt x="586" y="76"/>
                  </a:lnTo>
                  <a:lnTo>
                    <a:pt x="550" y="107"/>
                  </a:lnTo>
                  <a:lnTo>
                    <a:pt x="568" y="122"/>
                  </a:lnTo>
                  <a:lnTo>
                    <a:pt x="641" y="61"/>
                  </a:lnTo>
                  <a:close/>
                </a:path>
              </a:pathLst>
            </a:custGeom>
            <a:gradFill rotWithShape="1">
              <a:gsLst>
                <a:gs pos="0">
                  <a:srgbClr val="3366FF"/>
                </a:gs>
                <a:gs pos="100000">
                  <a:srgbClr val="FFFFFF"/>
                </a:gs>
              </a:gsLst>
              <a:lin ang="5400000" scaled="1"/>
            </a:gradFill>
            <a:ln w="3175"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62549" name="Freeform 85"/>
            <p:cNvSpPr>
              <a:spLocks/>
            </p:cNvSpPr>
            <p:nvPr/>
          </p:nvSpPr>
          <p:spPr bwMode="auto">
            <a:xfrm>
              <a:off x="3480" y="2320"/>
              <a:ext cx="641" cy="122"/>
            </a:xfrm>
            <a:custGeom>
              <a:avLst/>
              <a:gdLst>
                <a:gd name="T0" fmla="*/ 641 w 641"/>
                <a:gd name="T1" fmla="*/ 61 h 122"/>
                <a:gd name="T2" fmla="*/ 568 w 641"/>
                <a:gd name="T3" fmla="*/ 0 h 122"/>
                <a:gd name="T4" fmla="*/ 550 w 641"/>
                <a:gd name="T5" fmla="*/ 15 h 122"/>
                <a:gd name="T6" fmla="*/ 586 w 641"/>
                <a:gd name="T7" fmla="*/ 46 h 122"/>
                <a:gd name="T8" fmla="*/ 0 w 641"/>
                <a:gd name="T9" fmla="*/ 46 h 122"/>
                <a:gd name="T10" fmla="*/ 0 w 641"/>
                <a:gd name="T11" fmla="*/ 76 h 122"/>
                <a:gd name="T12" fmla="*/ 586 w 641"/>
                <a:gd name="T13" fmla="*/ 76 h 122"/>
                <a:gd name="T14" fmla="*/ 550 w 641"/>
                <a:gd name="T15" fmla="*/ 107 h 122"/>
                <a:gd name="T16" fmla="*/ 568 w 641"/>
                <a:gd name="T17" fmla="*/ 122 h 122"/>
                <a:gd name="T18" fmla="*/ 641 w 641"/>
                <a:gd name="T1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1" h="122">
                  <a:moveTo>
                    <a:pt x="641" y="61"/>
                  </a:moveTo>
                  <a:lnTo>
                    <a:pt x="568" y="0"/>
                  </a:lnTo>
                  <a:lnTo>
                    <a:pt x="550" y="15"/>
                  </a:lnTo>
                  <a:lnTo>
                    <a:pt x="586" y="46"/>
                  </a:lnTo>
                  <a:lnTo>
                    <a:pt x="0" y="46"/>
                  </a:lnTo>
                  <a:lnTo>
                    <a:pt x="0" y="76"/>
                  </a:lnTo>
                  <a:lnTo>
                    <a:pt x="586" y="76"/>
                  </a:lnTo>
                  <a:lnTo>
                    <a:pt x="550" y="107"/>
                  </a:lnTo>
                  <a:lnTo>
                    <a:pt x="568" y="122"/>
                  </a:lnTo>
                  <a:lnTo>
                    <a:pt x="641" y="61"/>
                  </a:lnTo>
                  <a:close/>
                </a:path>
              </a:pathLst>
            </a:custGeom>
            <a:gradFill rotWithShape="1">
              <a:gsLst>
                <a:gs pos="0">
                  <a:srgbClr val="3366FF"/>
                </a:gs>
                <a:gs pos="100000">
                  <a:srgbClr val="FFFFFF"/>
                </a:gs>
              </a:gsLst>
              <a:lin ang="5400000" scaled="1"/>
            </a:gradFill>
            <a:ln w="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grpSp>
      <p:grpSp>
        <p:nvGrpSpPr>
          <p:cNvPr id="62593" name="Group 129"/>
          <p:cNvGrpSpPr>
            <a:grpSpLocks/>
          </p:cNvGrpSpPr>
          <p:nvPr/>
        </p:nvGrpSpPr>
        <p:grpSpPr bwMode="auto">
          <a:xfrm>
            <a:off x="7073900" y="4313238"/>
            <a:ext cx="363538" cy="195262"/>
            <a:chOff x="3778" y="2657"/>
            <a:chExt cx="365" cy="123"/>
          </a:xfrm>
        </p:grpSpPr>
        <p:sp>
          <p:nvSpPr>
            <p:cNvPr id="62550" name="Freeform 86"/>
            <p:cNvSpPr>
              <a:spLocks/>
            </p:cNvSpPr>
            <p:nvPr/>
          </p:nvSpPr>
          <p:spPr bwMode="auto">
            <a:xfrm>
              <a:off x="3778" y="2657"/>
              <a:ext cx="365" cy="123"/>
            </a:xfrm>
            <a:custGeom>
              <a:avLst/>
              <a:gdLst>
                <a:gd name="T0" fmla="*/ 365 w 365"/>
                <a:gd name="T1" fmla="*/ 62 h 123"/>
                <a:gd name="T2" fmla="*/ 292 w 365"/>
                <a:gd name="T3" fmla="*/ 0 h 123"/>
                <a:gd name="T4" fmla="*/ 274 w 365"/>
                <a:gd name="T5" fmla="*/ 16 h 123"/>
                <a:gd name="T6" fmla="*/ 310 w 365"/>
                <a:gd name="T7" fmla="*/ 46 h 123"/>
                <a:gd name="T8" fmla="*/ 0 w 365"/>
                <a:gd name="T9" fmla="*/ 46 h 123"/>
                <a:gd name="T10" fmla="*/ 0 w 365"/>
                <a:gd name="T11" fmla="*/ 77 h 123"/>
                <a:gd name="T12" fmla="*/ 310 w 365"/>
                <a:gd name="T13" fmla="*/ 77 h 123"/>
                <a:gd name="T14" fmla="*/ 274 w 365"/>
                <a:gd name="T15" fmla="*/ 108 h 123"/>
                <a:gd name="T16" fmla="*/ 292 w 365"/>
                <a:gd name="T17" fmla="*/ 123 h 123"/>
                <a:gd name="T18" fmla="*/ 365 w 365"/>
                <a:gd name="T19" fmla="*/ 6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5" h="123">
                  <a:moveTo>
                    <a:pt x="365" y="62"/>
                  </a:moveTo>
                  <a:lnTo>
                    <a:pt x="292" y="0"/>
                  </a:lnTo>
                  <a:lnTo>
                    <a:pt x="274" y="16"/>
                  </a:lnTo>
                  <a:lnTo>
                    <a:pt x="310" y="46"/>
                  </a:lnTo>
                  <a:lnTo>
                    <a:pt x="0" y="46"/>
                  </a:lnTo>
                  <a:lnTo>
                    <a:pt x="0" y="77"/>
                  </a:lnTo>
                  <a:lnTo>
                    <a:pt x="310" y="77"/>
                  </a:lnTo>
                  <a:lnTo>
                    <a:pt x="274" y="108"/>
                  </a:lnTo>
                  <a:lnTo>
                    <a:pt x="292" y="123"/>
                  </a:lnTo>
                  <a:lnTo>
                    <a:pt x="365" y="62"/>
                  </a:lnTo>
                  <a:close/>
                </a:path>
              </a:pathLst>
            </a:custGeom>
            <a:gradFill rotWithShape="1">
              <a:gsLst>
                <a:gs pos="0">
                  <a:srgbClr val="3366FF"/>
                </a:gs>
                <a:gs pos="100000">
                  <a:srgbClr val="FFFFFF"/>
                </a:gs>
              </a:gsLst>
              <a:lin ang="5400000" scaled="1"/>
            </a:gradFill>
            <a:ln w="254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62551" name="Freeform 87"/>
            <p:cNvSpPr>
              <a:spLocks/>
            </p:cNvSpPr>
            <p:nvPr/>
          </p:nvSpPr>
          <p:spPr bwMode="auto">
            <a:xfrm>
              <a:off x="3778" y="2657"/>
              <a:ext cx="365" cy="123"/>
            </a:xfrm>
            <a:custGeom>
              <a:avLst/>
              <a:gdLst>
                <a:gd name="T0" fmla="*/ 365 w 365"/>
                <a:gd name="T1" fmla="*/ 62 h 123"/>
                <a:gd name="T2" fmla="*/ 292 w 365"/>
                <a:gd name="T3" fmla="*/ 0 h 123"/>
                <a:gd name="T4" fmla="*/ 274 w 365"/>
                <a:gd name="T5" fmla="*/ 16 h 123"/>
                <a:gd name="T6" fmla="*/ 310 w 365"/>
                <a:gd name="T7" fmla="*/ 46 h 123"/>
                <a:gd name="T8" fmla="*/ 0 w 365"/>
                <a:gd name="T9" fmla="*/ 46 h 123"/>
                <a:gd name="T10" fmla="*/ 0 w 365"/>
                <a:gd name="T11" fmla="*/ 77 h 123"/>
                <a:gd name="T12" fmla="*/ 310 w 365"/>
                <a:gd name="T13" fmla="*/ 77 h 123"/>
                <a:gd name="T14" fmla="*/ 274 w 365"/>
                <a:gd name="T15" fmla="*/ 108 h 123"/>
                <a:gd name="T16" fmla="*/ 292 w 365"/>
                <a:gd name="T17" fmla="*/ 123 h 123"/>
                <a:gd name="T18" fmla="*/ 365 w 365"/>
                <a:gd name="T19" fmla="*/ 6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5" h="123">
                  <a:moveTo>
                    <a:pt x="365" y="62"/>
                  </a:moveTo>
                  <a:lnTo>
                    <a:pt x="292" y="0"/>
                  </a:lnTo>
                  <a:lnTo>
                    <a:pt x="274" y="16"/>
                  </a:lnTo>
                  <a:lnTo>
                    <a:pt x="310" y="46"/>
                  </a:lnTo>
                  <a:lnTo>
                    <a:pt x="0" y="46"/>
                  </a:lnTo>
                  <a:lnTo>
                    <a:pt x="0" y="77"/>
                  </a:lnTo>
                  <a:lnTo>
                    <a:pt x="310" y="77"/>
                  </a:lnTo>
                  <a:lnTo>
                    <a:pt x="274" y="108"/>
                  </a:lnTo>
                  <a:lnTo>
                    <a:pt x="292" y="123"/>
                  </a:lnTo>
                  <a:lnTo>
                    <a:pt x="365" y="62"/>
                  </a:lnTo>
                  <a:close/>
                </a:path>
              </a:pathLst>
            </a:custGeom>
            <a:gradFill rotWithShape="1">
              <a:gsLst>
                <a:gs pos="0">
                  <a:srgbClr val="3366FF"/>
                </a:gs>
                <a:gs pos="100000">
                  <a:srgbClr val="FFFFFF"/>
                </a:gs>
              </a:gsLst>
              <a:lin ang="5400000" scaled="1"/>
            </a:gradFill>
            <a:ln w="254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grpSp>
      <p:grpSp>
        <p:nvGrpSpPr>
          <p:cNvPr id="62623" name="Group 159"/>
          <p:cNvGrpSpPr>
            <a:grpSpLocks/>
          </p:cNvGrpSpPr>
          <p:nvPr/>
        </p:nvGrpSpPr>
        <p:grpSpPr bwMode="auto">
          <a:xfrm>
            <a:off x="5075238" y="5157788"/>
            <a:ext cx="2160587" cy="1511300"/>
            <a:chOff x="3061" y="3161"/>
            <a:chExt cx="1225" cy="904"/>
          </a:xfrm>
        </p:grpSpPr>
        <p:grpSp>
          <p:nvGrpSpPr>
            <p:cNvPr id="62622" name="Group 158"/>
            <p:cNvGrpSpPr>
              <a:grpSpLocks/>
            </p:cNvGrpSpPr>
            <p:nvPr/>
          </p:nvGrpSpPr>
          <p:grpSpPr bwMode="auto">
            <a:xfrm>
              <a:off x="3061" y="3161"/>
              <a:ext cx="1225" cy="904"/>
              <a:chOff x="3061" y="3161"/>
              <a:chExt cx="983" cy="859"/>
            </a:xfrm>
          </p:grpSpPr>
          <p:sp>
            <p:nvSpPr>
              <p:cNvPr id="62511" name="Rectangle 47"/>
              <p:cNvSpPr>
                <a:spLocks noChangeArrowheads="1"/>
              </p:cNvSpPr>
              <p:nvPr/>
            </p:nvSpPr>
            <p:spPr bwMode="auto">
              <a:xfrm>
                <a:off x="3061" y="3284"/>
                <a:ext cx="983" cy="736"/>
              </a:xfrm>
              <a:prstGeom prst="rect">
                <a:avLst/>
              </a:prstGeom>
              <a:gradFill rotWithShape="1">
                <a:gsLst>
                  <a:gs pos="0">
                    <a:srgbClr val="FFFF99"/>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62512" name="Rectangle 48"/>
              <p:cNvSpPr>
                <a:spLocks noChangeArrowheads="1"/>
              </p:cNvSpPr>
              <p:nvPr/>
            </p:nvSpPr>
            <p:spPr bwMode="auto">
              <a:xfrm>
                <a:off x="3061" y="3284"/>
                <a:ext cx="983" cy="736"/>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62523" name="Rectangle 59"/>
              <p:cNvSpPr>
                <a:spLocks noChangeArrowheads="1"/>
              </p:cNvSpPr>
              <p:nvPr/>
            </p:nvSpPr>
            <p:spPr bwMode="auto">
              <a:xfrm>
                <a:off x="3061" y="3161"/>
                <a:ext cx="983" cy="123"/>
              </a:xfrm>
              <a:prstGeom prst="rect">
                <a:avLst/>
              </a:prstGeom>
              <a:gradFill rotWithShape="1">
                <a:gsLst>
                  <a:gs pos="0">
                    <a:srgbClr val="FFCC00"/>
                  </a:gs>
                  <a:gs pos="100000">
                    <a:srgbClr val="FFCC00">
                      <a:gamma/>
                      <a:shade val="46275"/>
                      <a:invGamma/>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62524" name="Rectangle 60"/>
              <p:cNvSpPr>
                <a:spLocks noChangeArrowheads="1"/>
              </p:cNvSpPr>
              <p:nvPr/>
            </p:nvSpPr>
            <p:spPr bwMode="auto">
              <a:xfrm>
                <a:off x="3061" y="3161"/>
                <a:ext cx="983" cy="123"/>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62525" name="Rectangle 61"/>
              <p:cNvSpPr>
                <a:spLocks noChangeArrowheads="1"/>
              </p:cNvSpPr>
              <p:nvPr/>
            </p:nvSpPr>
            <p:spPr bwMode="auto">
              <a:xfrm>
                <a:off x="3370" y="3180"/>
                <a:ext cx="316"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lnSpc>
                    <a:spcPct val="100000"/>
                  </a:lnSpc>
                  <a:spcBef>
                    <a:spcPct val="0"/>
                  </a:spcBef>
                  <a:buClrTx/>
                  <a:buFontTx/>
                  <a:buNone/>
                </a:pPr>
                <a:r>
                  <a:rPr lang="en-US" altLang="zh-CN" sz="1200" b="1" smtClean="0">
                    <a:solidFill>
                      <a:srgbClr val="FFFFFF"/>
                    </a:solidFill>
                    <a:latin typeface="Arial" panose="020B0604020202020204" pitchFamily="34" charset="0"/>
                    <a:ea typeface="宋体" panose="02010600030101010101" pitchFamily="2" charset="-122"/>
                  </a:rPr>
                  <a:t>Pentagon</a:t>
                </a:r>
                <a:endParaRPr lang="en-US" altLang="zh-CN" sz="1200" smtClean="0">
                  <a:solidFill>
                    <a:srgbClr val="FFFFFF"/>
                  </a:solidFill>
                  <a:latin typeface="Arial" panose="020B0604020202020204" pitchFamily="34" charset="0"/>
                  <a:ea typeface="宋体" panose="02010600030101010101" pitchFamily="2" charset="-122"/>
                </a:endParaRPr>
              </a:p>
            </p:txBody>
          </p:sp>
        </p:grpSp>
        <p:sp>
          <p:nvSpPr>
            <p:cNvPr id="62621" name="Text Box 157"/>
            <p:cNvSpPr txBox="1">
              <a:spLocks noChangeArrowheads="1"/>
            </p:cNvSpPr>
            <p:nvPr/>
          </p:nvSpPr>
          <p:spPr bwMode="auto">
            <a:xfrm>
              <a:off x="3061" y="3339"/>
              <a:ext cx="1225" cy="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50000"/>
                </a:lnSpc>
                <a:spcBef>
                  <a:spcPct val="50000"/>
                </a:spcBef>
                <a:buClrTx/>
                <a:buFontTx/>
                <a:buNone/>
              </a:pPr>
              <a:r>
                <a:rPr lang="en-US" altLang="zh-CN" sz="1200" smtClean="0">
                  <a:solidFill>
                    <a:srgbClr val="000000"/>
                  </a:solidFill>
                  <a:latin typeface="Arial" panose="020B0604020202020204" pitchFamily="34" charset="0"/>
                  <a:ea typeface="宋体" panose="02010600030101010101" pitchFamily="2" charset="-122"/>
                </a:rPr>
                <a:t>Draw () {</a:t>
              </a:r>
            </a:p>
            <a:p>
              <a:pPr algn="l">
                <a:lnSpc>
                  <a:spcPct val="50000"/>
                </a:lnSpc>
                <a:spcBef>
                  <a:spcPct val="50000"/>
                </a:spcBef>
                <a:buClrTx/>
                <a:buFontTx/>
                <a:buNone/>
              </a:pPr>
              <a:r>
                <a:rPr lang="en-US" altLang="zh-CN" sz="1200" smtClean="0">
                  <a:solidFill>
                    <a:srgbClr val="000000"/>
                  </a:solidFill>
                  <a:latin typeface="Arial" panose="020B0604020202020204" pitchFamily="34" charset="0"/>
                  <a:ea typeface="宋体" panose="02010600030101010101" pitchFamily="2" charset="-122"/>
                </a:rPr>
                <a:t>DrawPentagon</a:t>
              </a:r>
            </a:p>
            <a:p>
              <a:pPr algn="l">
                <a:lnSpc>
                  <a:spcPct val="50000"/>
                </a:lnSpc>
                <a:spcBef>
                  <a:spcPct val="50000"/>
                </a:spcBef>
                <a:buClrTx/>
                <a:buFontTx/>
                <a:buNone/>
              </a:pPr>
              <a:r>
                <a:rPr lang="en-US" altLang="zh-CN" sz="1200" smtClean="0">
                  <a:solidFill>
                    <a:srgbClr val="000000"/>
                  </a:solidFill>
                  <a:latin typeface="Arial" panose="020B0604020202020204" pitchFamily="34" charset="0"/>
                  <a:ea typeface="宋体" panose="02010600030101010101" pitchFamily="2" charset="-122"/>
                </a:rPr>
                <a:t>}</a:t>
              </a:r>
            </a:p>
            <a:p>
              <a:pPr algn="l">
                <a:lnSpc>
                  <a:spcPct val="50000"/>
                </a:lnSpc>
                <a:spcBef>
                  <a:spcPct val="50000"/>
                </a:spcBef>
                <a:buClrTx/>
                <a:buFontTx/>
                <a:buNone/>
              </a:pPr>
              <a:r>
                <a:rPr lang="en-US" altLang="zh-CN" sz="1200" smtClean="0">
                  <a:solidFill>
                    <a:srgbClr val="000000"/>
                  </a:solidFill>
                  <a:latin typeface="Arial" panose="020B0604020202020204" pitchFamily="34" charset="0"/>
                  <a:ea typeface="宋体" panose="02010600030101010101" pitchFamily="2" charset="-122"/>
                </a:rPr>
                <a:t>Move () {</a:t>
              </a:r>
            </a:p>
            <a:p>
              <a:pPr algn="l">
                <a:lnSpc>
                  <a:spcPct val="50000"/>
                </a:lnSpc>
                <a:spcBef>
                  <a:spcPct val="50000"/>
                </a:spcBef>
                <a:buClrTx/>
                <a:buFontTx/>
                <a:buNone/>
              </a:pPr>
              <a:r>
                <a:rPr lang="en-US" altLang="zh-CN" sz="1200" smtClean="0">
                  <a:solidFill>
                    <a:srgbClr val="000000"/>
                  </a:solidFill>
                  <a:latin typeface="Arial" panose="020B0604020202020204" pitchFamily="34" charset="0"/>
                  <a:ea typeface="宋体" panose="02010600030101010101" pitchFamily="2" charset="-122"/>
                </a:rPr>
                <a:t>MovePentagonVertices</a:t>
              </a:r>
            </a:p>
            <a:p>
              <a:pPr algn="l">
                <a:lnSpc>
                  <a:spcPct val="50000"/>
                </a:lnSpc>
                <a:spcBef>
                  <a:spcPct val="50000"/>
                </a:spcBef>
                <a:buClrTx/>
                <a:buFontTx/>
                <a:buNone/>
              </a:pPr>
              <a:r>
                <a:rPr lang="en-US" altLang="zh-CN" sz="1200" smtClean="0">
                  <a:solidFill>
                    <a:srgbClr val="000000"/>
                  </a:solidFill>
                  <a:latin typeface="Arial" panose="020B0604020202020204" pitchFamily="34" charset="0"/>
                  <a:ea typeface="宋体" panose="02010600030101010101" pitchFamily="2" charset="-122"/>
                </a:rPr>
                <a:t>}</a:t>
              </a:r>
            </a:p>
          </p:txBody>
        </p:sp>
      </p:grpSp>
      <p:grpSp>
        <p:nvGrpSpPr>
          <p:cNvPr id="62605" name="Group 141"/>
          <p:cNvGrpSpPr>
            <a:grpSpLocks/>
          </p:cNvGrpSpPr>
          <p:nvPr/>
        </p:nvGrpSpPr>
        <p:grpSpPr bwMode="auto">
          <a:xfrm>
            <a:off x="6570663" y="5538788"/>
            <a:ext cx="798512" cy="195262"/>
            <a:chOff x="3516" y="3547"/>
            <a:chExt cx="685" cy="123"/>
          </a:xfrm>
        </p:grpSpPr>
        <p:sp>
          <p:nvSpPr>
            <p:cNvPr id="62552" name="Freeform 88"/>
            <p:cNvSpPr>
              <a:spLocks/>
            </p:cNvSpPr>
            <p:nvPr/>
          </p:nvSpPr>
          <p:spPr bwMode="auto">
            <a:xfrm>
              <a:off x="3516" y="3547"/>
              <a:ext cx="685" cy="123"/>
            </a:xfrm>
            <a:custGeom>
              <a:avLst/>
              <a:gdLst>
                <a:gd name="T0" fmla="*/ 685 w 685"/>
                <a:gd name="T1" fmla="*/ 62 h 123"/>
                <a:gd name="T2" fmla="*/ 612 w 685"/>
                <a:gd name="T3" fmla="*/ 0 h 123"/>
                <a:gd name="T4" fmla="*/ 594 w 685"/>
                <a:gd name="T5" fmla="*/ 15 h 123"/>
                <a:gd name="T6" fmla="*/ 630 w 685"/>
                <a:gd name="T7" fmla="*/ 46 h 123"/>
                <a:gd name="T8" fmla="*/ 0 w 685"/>
                <a:gd name="T9" fmla="*/ 46 h 123"/>
                <a:gd name="T10" fmla="*/ 0 w 685"/>
                <a:gd name="T11" fmla="*/ 77 h 123"/>
                <a:gd name="T12" fmla="*/ 630 w 685"/>
                <a:gd name="T13" fmla="*/ 77 h 123"/>
                <a:gd name="T14" fmla="*/ 594 w 685"/>
                <a:gd name="T15" fmla="*/ 108 h 123"/>
                <a:gd name="T16" fmla="*/ 612 w 685"/>
                <a:gd name="T17" fmla="*/ 123 h 123"/>
                <a:gd name="T18" fmla="*/ 685 w 685"/>
                <a:gd name="T19" fmla="*/ 6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5" h="123">
                  <a:moveTo>
                    <a:pt x="685" y="62"/>
                  </a:moveTo>
                  <a:lnTo>
                    <a:pt x="612" y="0"/>
                  </a:lnTo>
                  <a:lnTo>
                    <a:pt x="594" y="15"/>
                  </a:lnTo>
                  <a:lnTo>
                    <a:pt x="630" y="46"/>
                  </a:lnTo>
                  <a:lnTo>
                    <a:pt x="0" y="46"/>
                  </a:lnTo>
                  <a:lnTo>
                    <a:pt x="0" y="77"/>
                  </a:lnTo>
                  <a:lnTo>
                    <a:pt x="630" y="77"/>
                  </a:lnTo>
                  <a:lnTo>
                    <a:pt x="594" y="108"/>
                  </a:lnTo>
                  <a:lnTo>
                    <a:pt x="612" y="123"/>
                  </a:lnTo>
                  <a:lnTo>
                    <a:pt x="685" y="62"/>
                  </a:lnTo>
                  <a:close/>
                </a:path>
              </a:pathLst>
            </a:custGeom>
            <a:gradFill rotWithShape="1">
              <a:gsLst>
                <a:gs pos="0">
                  <a:srgbClr val="3366FF"/>
                </a:gs>
                <a:gs pos="100000">
                  <a:srgbClr val="FFFFFF"/>
                </a:gs>
              </a:gsLst>
              <a:lin ang="5400000" scaled="1"/>
            </a:gradFill>
            <a:ln w="254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62553" name="Freeform 89"/>
            <p:cNvSpPr>
              <a:spLocks/>
            </p:cNvSpPr>
            <p:nvPr/>
          </p:nvSpPr>
          <p:spPr bwMode="auto">
            <a:xfrm>
              <a:off x="3516" y="3547"/>
              <a:ext cx="685" cy="123"/>
            </a:xfrm>
            <a:custGeom>
              <a:avLst/>
              <a:gdLst>
                <a:gd name="T0" fmla="*/ 685 w 685"/>
                <a:gd name="T1" fmla="*/ 62 h 123"/>
                <a:gd name="T2" fmla="*/ 612 w 685"/>
                <a:gd name="T3" fmla="*/ 0 h 123"/>
                <a:gd name="T4" fmla="*/ 594 w 685"/>
                <a:gd name="T5" fmla="*/ 15 h 123"/>
                <a:gd name="T6" fmla="*/ 630 w 685"/>
                <a:gd name="T7" fmla="*/ 46 h 123"/>
                <a:gd name="T8" fmla="*/ 0 w 685"/>
                <a:gd name="T9" fmla="*/ 46 h 123"/>
                <a:gd name="T10" fmla="*/ 0 w 685"/>
                <a:gd name="T11" fmla="*/ 77 h 123"/>
                <a:gd name="T12" fmla="*/ 630 w 685"/>
                <a:gd name="T13" fmla="*/ 77 h 123"/>
                <a:gd name="T14" fmla="*/ 594 w 685"/>
                <a:gd name="T15" fmla="*/ 108 h 123"/>
                <a:gd name="T16" fmla="*/ 612 w 685"/>
                <a:gd name="T17" fmla="*/ 123 h 123"/>
                <a:gd name="T18" fmla="*/ 685 w 685"/>
                <a:gd name="T19" fmla="*/ 6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5" h="123">
                  <a:moveTo>
                    <a:pt x="685" y="62"/>
                  </a:moveTo>
                  <a:lnTo>
                    <a:pt x="612" y="0"/>
                  </a:lnTo>
                  <a:lnTo>
                    <a:pt x="594" y="15"/>
                  </a:lnTo>
                  <a:lnTo>
                    <a:pt x="630" y="46"/>
                  </a:lnTo>
                  <a:lnTo>
                    <a:pt x="0" y="46"/>
                  </a:lnTo>
                  <a:lnTo>
                    <a:pt x="0" y="77"/>
                  </a:lnTo>
                  <a:lnTo>
                    <a:pt x="630" y="77"/>
                  </a:lnTo>
                  <a:lnTo>
                    <a:pt x="594" y="108"/>
                  </a:lnTo>
                  <a:lnTo>
                    <a:pt x="612" y="123"/>
                  </a:lnTo>
                  <a:lnTo>
                    <a:pt x="685" y="62"/>
                  </a:lnTo>
                  <a:close/>
                </a:path>
              </a:pathLst>
            </a:custGeom>
            <a:gradFill rotWithShape="1">
              <a:gsLst>
                <a:gs pos="0">
                  <a:srgbClr val="3366FF"/>
                </a:gs>
                <a:gs pos="100000">
                  <a:srgbClr val="FFFFFF"/>
                </a:gs>
              </a:gsLst>
              <a:lin ang="5400000" scaled="1"/>
            </a:gradFill>
            <a:ln w="254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grpSp>
      <p:grpSp>
        <p:nvGrpSpPr>
          <p:cNvPr id="62606" name="Group 142"/>
          <p:cNvGrpSpPr>
            <a:grpSpLocks/>
          </p:cNvGrpSpPr>
          <p:nvPr/>
        </p:nvGrpSpPr>
        <p:grpSpPr bwMode="auto">
          <a:xfrm>
            <a:off x="6929438" y="6115050"/>
            <a:ext cx="434975" cy="193675"/>
            <a:chOff x="3807" y="3858"/>
            <a:chExt cx="365" cy="122"/>
          </a:xfrm>
        </p:grpSpPr>
        <p:sp>
          <p:nvSpPr>
            <p:cNvPr id="62554" name="Freeform 90"/>
            <p:cNvSpPr>
              <a:spLocks/>
            </p:cNvSpPr>
            <p:nvPr/>
          </p:nvSpPr>
          <p:spPr bwMode="auto">
            <a:xfrm>
              <a:off x="3807" y="3858"/>
              <a:ext cx="365" cy="122"/>
            </a:xfrm>
            <a:custGeom>
              <a:avLst/>
              <a:gdLst>
                <a:gd name="T0" fmla="*/ 365 w 365"/>
                <a:gd name="T1" fmla="*/ 61 h 122"/>
                <a:gd name="T2" fmla="*/ 292 w 365"/>
                <a:gd name="T3" fmla="*/ 0 h 122"/>
                <a:gd name="T4" fmla="*/ 274 w 365"/>
                <a:gd name="T5" fmla="*/ 15 h 122"/>
                <a:gd name="T6" fmla="*/ 310 w 365"/>
                <a:gd name="T7" fmla="*/ 46 h 122"/>
                <a:gd name="T8" fmla="*/ 0 w 365"/>
                <a:gd name="T9" fmla="*/ 46 h 122"/>
                <a:gd name="T10" fmla="*/ 0 w 365"/>
                <a:gd name="T11" fmla="*/ 76 h 122"/>
                <a:gd name="T12" fmla="*/ 310 w 365"/>
                <a:gd name="T13" fmla="*/ 76 h 122"/>
                <a:gd name="T14" fmla="*/ 274 w 365"/>
                <a:gd name="T15" fmla="*/ 107 h 122"/>
                <a:gd name="T16" fmla="*/ 292 w 365"/>
                <a:gd name="T17" fmla="*/ 122 h 122"/>
                <a:gd name="T18" fmla="*/ 365 w 365"/>
                <a:gd name="T1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5" h="122">
                  <a:moveTo>
                    <a:pt x="365" y="61"/>
                  </a:moveTo>
                  <a:lnTo>
                    <a:pt x="292" y="0"/>
                  </a:lnTo>
                  <a:lnTo>
                    <a:pt x="274" y="15"/>
                  </a:lnTo>
                  <a:lnTo>
                    <a:pt x="310" y="46"/>
                  </a:lnTo>
                  <a:lnTo>
                    <a:pt x="0" y="46"/>
                  </a:lnTo>
                  <a:lnTo>
                    <a:pt x="0" y="76"/>
                  </a:lnTo>
                  <a:lnTo>
                    <a:pt x="310" y="76"/>
                  </a:lnTo>
                  <a:lnTo>
                    <a:pt x="274" y="107"/>
                  </a:lnTo>
                  <a:lnTo>
                    <a:pt x="292" y="122"/>
                  </a:lnTo>
                  <a:lnTo>
                    <a:pt x="365" y="61"/>
                  </a:lnTo>
                  <a:close/>
                </a:path>
              </a:pathLst>
            </a:custGeom>
            <a:gradFill rotWithShape="1">
              <a:gsLst>
                <a:gs pos="0">
                  <a:srgbClr val="3366FF"/>
                </a:gs>
                <a:gs pos="100000">
                  <a:srgbClr val="FFFFFF"/>
                </a:gs>
              </a:gsLst>
              <a:lin ang="5400000" scaled="1"/>
            </a:gradFill>
            <a:ln w="254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62555" name="Freeform 91"/>
            <p:cNvSpPr>
              <a:spLocks/>
            </p:cNvSpPr>
            <p:nvPr/>
          </p:nvSpPr>
          <p:spPr bwMode="auto">
            <a:xfrm>
              <a:off x="3807" y="3858"/>
              <a:ext cx="365" cy="122"/>
            </a:xfrm>
            <a:custGeom>
              <a:avLst/>
              <a:gdLst>
                <a:gd name="T0" fmla="*/ 365 w 365"/>
                <a:gd name="T1" fmla="*/ 61 h 122"/>
                <a:gd name="T2" fmla="*/ 292 w 365"/>
                <a:gd name="T3" fmla="*/ 0 h 122"/>
                <a:gd name="T4" fmla="*/ 274 w 365"/>
                <a:gd name="T5" fmla="*/ 15 h 122"/>
                <a:gd name="T6" fmla="*/ 310 w 365"/>
                <a:gd name="T7" fmla="*/ 46 h 122"/>
                <a:gd name="T8" fmla="*/ 0 w 365"/>
                <a:gd name="T9" fmla="*/ 46 h 122"/>
                <a:gd name="T10" fmla="*/ 0 w 365"/>
                <a:gd name="T11" fmla="*/ 76 h 122"/>
                <a:gd name="T12" fmla="*/ 310 w 365"/>
                <a:gd name="T13" fmla="*/ 76 h 122"/>
                <a:gd name="T14" fmla="*/ 274 w 365"/>
                <a:gd name="T15" fmla="*/ 107 h 122"/>
                <a:gd name="T16" fmla="*/ 292 w 365"/>
                <a:gd name="T17" fmla="*/ 122 h 122"/>
                <a:gd name="T18" fmla="*/ 365 w 365"/>
                <a:gd name="T1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5" h="122">
                  <a:moveTo>
                    <a:pt x="365" y="61"/>
                  </a:moveTo>
                  <a:lnTo>
                    <a:pt x="292" y="0"/>
                  </a:lnTo>
                  <a:lnTo>
                    <a:pt x="274" y="15"/>
                  </a:lnTo>
                  <a:lnTo>
                    <a:pt x="310" y="46"/>
                  </a:lnTo>
                  <a:lnTo>
                    <a:pt x="0" y="46"/>
                  </a:lnTo>
                  <a:lnTo>
                    <a:pt x="0" y="76"/>
                  </a:lnTo>
                  <a:lnTo>
                    <a:pt x="310" y="76"/>
                  </a:lnTo>
                  <a:lnTo>
                    <a:pt x="274" y="107"/>
                  </a:lnTo>
                  <a:lnTo>
                    <a:pt x="292" y="122"/>
                  </a:lnTo>
                  <a:lnTo>
                    <a:pt x="365" y="61"/>
                  </a:lnTo>
                  <a:close/>
                </a:path>
              </a:pathLst>
            </a:custGeom>
            <a:gradFill rotWithShape="1">
              <a:gsLst>
                <a:gs pos="0">
                  <a:srgbClr val="3366FF"/>
                </a:gs>
                <a:gs pos="100000">
                  <a:srgbClr val="FFFFFF"/>
                </a:gs>
              </a:gsLst>
              <a:lin ang="5400000" scaled="1"/>
            </a:gradFill>
            <a:ln w="254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grpSp>
      <p:sp>
        <p:nvSpPr>
          <p:cNvPr id="62625" name="AutoShape 161"/>
          <p:cNvSpPr>
            <a:spLocks noChangeArrowheads="1"/>
          </p:cNvSpPr>
          <p:nvPr/>
        </p:nvSpPr>
        <p:spPr bwMode="auto">
          <a:xfrm rot="-1352584">
            <a:off x="3295650" y="2816225"/>
            <a:ext cx="1871663" cy="246063"/>
          </a:xfrm>
          <a:prstGeom prst="rightArrow">
            <a:avLst>
              <a:gd name="adj1" fmla="val 50000"/>
              <a:gd name="adj2" fmla="val 190161"/>
            </a:avLst>
          </a:prstGeom>
          <a:gradFill rotWithShape="1">
            <a:gsLst>
              <a:gs pos="0">
                <a:srgbClr val="FFCC00"/>
              </a:gs>
              <a:gs pos="50000">
                <a:schemeClr val="bg1"/>
              </a:gs>
              <a:gs pos="100000">
                <a:srgbClr val="FFCC00"/>
              </a:gs>
            </a:gsLst>
            <a:lin ang="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62626" name="AutoShape 162"/>
          <p:cNvSpPr>
            <a:spLocks noChangeArrowheads="1"/>
          </p:cNvSpPr>
          <p:nvPr/>
        </p:nvSpPr>
        <p:spPr bwMode="auto">
          <a:xfrm rot="2013040">
            <a:off x="3181350" y="5076825"/>
            <a:ext cx="2016125" cy="268288"/>
          </a:xfrm>
          <a:prstGeom prst="rightArrow">
            <a:avLst>
              <a:gd name="adj1" fmla="val 50000"/>
              <a:gd name="adj2" fmla="val 187869"/>
            </a:avLst>
          </a:prstGeom>
          <a:gradFill rotWithShape="1">
            <a:gsLst>
              <a:gs pos="0">
                <a:srgbClr val="FFCC00"/>
              </a:gs>
              <a:gs pos="50000">
                <a:schemeClr val="bg1"/>
              </a:gs>
              <a:gs pos="100000">
                <a:srgbClr val="FFCC00"/>
              </a:gs>
            </a:gsLst>
            <a:lin ang="0" scaled="1"/>
          </a:gra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1964514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62612"/>
                                        </p:tgtEl>
                                        <p:attrNameLst>
                                          <p:attrName>style.visibility</p:attrName>
                                        </p:attrNameLst>
                                      </p:cBhvr>
                                      <p:to>
                                        <p:strVal val="visible"/>
                                      </p:to>
                                    </p:set>
                                    <p:animEffect transition="in" filter="fade">
                                      <p:cBhvr>
                                        <p:cTn id="7" dur="1000"/>
                                        <p:tgtEl>
                                          <p:spTgt spid="626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2625"/>
                                        </p:tgtEl>
                                        <p:attrNameLst>
                                          <p:attrName>style.visibility</p:attrName>
                                        </p:attrNameLst>
                                      </p:cBhvr>
                                      <p:to>
                                        <p:strVal val="visible"/>
                                      </p:to>
                                    </p:set>
                                    <p:animEffect transition="in" filter="wipe(down)">
                                      <p:cBhvr>
                                        <p:cTn id="12" dur="1000"/>
                                        <p:tgtEl>
                                          <p:spTgt spid="62625"/>
                                        </p:tgtEl>
                                      </p:cBhvr>
                                    </p:animEffect>
                                  </p:childTnLst>
                                </p:cTn>
                              </p:par>
                            </p:childTnLst>
                          </p:cTn>
                        </p:par>
                        <p:par>
                          <p:cTn id="13" fill="hold" nodeType="afterGroup">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62560"/>
                                        </p:tgtEl>
                                        <p:attrNameLst>
                                          <p:attrName>style.visibility</p:attrName>
                                        </p:attrNameLst>
                                      </p:cBhvr>
                                      <p:to>
                                        <p:strVal val="visible"/>
                                      </p:to>
                                    </p:set>
                                    <p:animEffect transition="in" filter="fade">
                                      <p:cBhvr>
                                        <p:cTn id="16" dur="1000"/>
                                        <p:tgtEl>
                                          <p:spTgt spid="62560"/>
                                        </p:tgtEl>
                                      </p:cBhvr>
                                    </p:animEffect>
                                  </p:childTnLst>
                                </p:cTn>
                              </p:par>
                            </p:childTnLst>
                          </p:cTn>
                        </p:par>
                        <p:par>
                          <p:cTn id="17" fill="hold" nodeType="afterGroup">
                            <p:stCondLst>
                              <p:cond delay="2000"/>
                            </p:stCondLst>
                            <p:childTnLst>
                              <p:par>
                                <p:cTn id="18" presetID="10" presetClass="entr" presetSubtype="0" fill="hold" nodeType="afterEffect">
                                  <p:stCondLst>
                                    <p:cond delay="0"/>
                                  </p:stCondLst>
                                  <p:childTnLst>
                                    <p:set>
                                      <p:cBhvr>
                                        <p:cTn id="19" dur="1" fill="hold">
                                          <p:stCondLst>
                                            <p:cond delay="0"/>
                                          </p:stCondLst>
                                        </p:cTn>
                                        <p:tgtEl>
                                          <p:spTgt spid="62616"/>
                                        </p:tgtEl>
                                        <p:attrNameLst>
                                          <p:attrName>style.visibility</p:attrName>
                                        </p:attrNameLst>
                                      </p:cBhvr>
                                      <p:to>
                                        <p:strVal val="visible"/>
                                      </p:to>
                                    </p:set>
                                    <p:animEffect transition="in" filter="fade">
                                      <p:cBhvr>
                                        <p:cTn id="20" dur="1000"/>
                                        <p:tgtEl>
                                          <p:spTgt spid="62616"/>
                                        </p:tgtEl>
                                      </p:cBhvr>
                                    </p:animEffect>
                                  </p:childTnLst>
                                </p:cTn>
                              </p:par>
                            </p:childTnLst>
                          </p:cTn>
                        </p:par>
                        <p:par>
                          <p:cTn id="21" fill="hold" nodeType="afterGroup">
                            <p:stCondLst>
                              <p:cond delay="3000"/>
                            </p:stCondLst>
                            <p:childTnLst>
                              <p:par>
                                <p:cTn id="22" presetID="22" presetClass="entr" presetSubtype="8" fill="hold" nodeType="afterEffect">
                                  <p:stCondLst>
                                    <p:cond delay="0"/>
                                  </p:stCondLst>
                                  <p:childTnLst>
                                    <p:set>
                                      <p:cBhvr>
                                        <p:cTn id="23" dur="1" fill="hold">
                                          <p:stCondLst>
                                            <p:cond delay="0"/>
                                          </p:stCondLst>
                                        </p:cTn>
                                        <p:tgtEl>
                                          <p:spTgt spid="62588"/>
                                        </p:tgtEl>
                                        <p:attrNameLst>
                                          <p:attrName>style.visibility</p:attrName>
                                        </p:attrNameLst>
                                      </p:cBhvr>
                                      <p:to>
                                        <p:strVal val="visible"/>
                                      </p:to>
                                    </p:set>
                                    <p:animEffect transition="in" filter="wipe(left)">
                                      <p:cBhvr>
                                        <p:cTn id="24" dur="1000"/>
                                        <p:tgtEl>
                                          <p:spTgt spid="62588"/>
                                        </p:tgtEl>
                                      </p:cBhvr>
                                    </p:animEffect>
                                  </p:childTnLst>
                                </p:cTn>
                              </p:par>
                            </p:childTnLst>
                          </p:cTn>
                        </p:par>
                        <p:par>
                          <p:cTn id="25" fill="hold" nodeType="afterGroup">
                            <p:stCondLst>
                              <p:cond delay="4000"/>
                            </p:stCondLst>
                            <p:childTnLst>
                              <p:par>
                                <p:cTn id="26" presetID="12" presetClass="entr" presetSubtype="2" fill="hold" nodeType="afterEffect">
                                  <p:stCondLst>
                                    <p:cond delay="0"/>
                                  </p:stCondLst>
                                  <p:childTnLst>
                                    <p:set>
                                      <p:cBhvr>
                                        <p:cTn id="27" dur="1" fill="hold">
                                          <p:stCondLst>
                                            <p:cond delay="0"/>
                                          </p:stCondLst>
                                        </p:cTn>
                                        <p:tgtEl>
                                          <p:spTgt spid="62585"/>
                                        </p:tgtEl>
                                        <p:attrNameLst>
                                          <p:attrName>style.visibility</p:attrName>
                                        </p:attrNameLst>
                                      </p:cBhvr>
                                      <p:to>
                                        <p:strVal val="visible"/>
                                      </p:to>
                                    </p:set>
                                    <p:animEffect transition="in" filter="slide(fromRight)">
                                      <p:cBhvr>
                                        <p:cTn id="28" dur="1000"/>
                                        <p:tgtEl>
                                          <p:spTgt spid="62585"/>
                                        </p:tgtEl>
                                      </p:cBhvr>
                                    </p:animEffect>
                                  </p:childTnLst>
                                </p:cTn>
                              </p:par>
                            </p:childTnLst>
                          </p:cTn>
                        </p:par>
                        <p:par>
                          <p:cTn id="29" fill="hold" nodeType="afterGroup">
                            <p:stCondLst>
                              <p:cond delay="5000"/>
                            </p:stCondLst>
                            <p:childTnLst>
                              <p:par>
                                <p:cTn id="30" presetID="22" presetClass="entr" presetSubtype="8" fill="hold" nodeType="afterEffect">
                                  <p:stCondLst>
                                    <p:cond delay="0"/>
                                  </p:stCondLst>
                                  <p:childTnLst>
                                    <p:set>
                                      <p:cBhvr>
                                        <p:cTn id="31" dur="1" fill="hold">
                                          <p:stCondLst>
                                            <p:cond delay="0"/>
                                          </p:stCondLst>
                                        </p:cTn>
                                        <p:tgtEl>
                                          <p:spTgt spid="62587"/>
                                        </p:tgtEl>
                                        <p:attrNameLst>
                                          <p:attrName>style.visibility</p:attrName>
                                        </p:attrNameLst>
                                      </p:cBhvr>
                                      <p:to>
                                        <p:strVal val="visible"/>
                                      </p:to>
                                    </p:set>
                                    <p:animEffect transition="in" filter="wipe(left)">
                                      <p:cBhvr>
                                        <p:cTn id="32" dur="1000"/>
                                        <p:tgtEl>
                                          <p:spTgt spid="62587"/>
                                        </p:tgtEl>
                                      </p:cBhvr>
                                    </p:animEffect>
                                  </p:childTnLst>
                                </p:cTn>
                              </p:par>
                            </p:childTnLst>
                          </p:cTn>
                        </p:par>
                        <p:par>
                          <p:cTn id="33" fill="hold" nodeType="afterGroup">
                            <p:stCondLst>
                              <p:cond delay="6000"/>
                            </p:stCondLst>
                            <p:childTnLst>
                              <p:par>
                                <p:cTn id="34" presetID="12" presetClass="entr" presetSubtype="2" fill="hold" nodeType="afterEffect">
                                  <p:stCondLst>
                                    <p:cond delay="0"/>
                                  </p:stCondLst>
                                  <p:childTnLst>
                                    <p:set>
                                      <p:cBhvr>
                                        <p:cTn id="35" dur="1" fill="hold">
                                          <p:stCondLst>
                                            <p:cond delay="0"/>
                                          </p:stCondLst>
                                        </p:cTn>
                                        <p:tgtEl>
                                          <p:spTgt spid="62586"/>
                                        </p:tgtEl>
                                        <p:attrNameLst>
                                          <p:attrName>style.visibility</p:attrName>
                                        </p:attrNameLst>
                                      </p:cBhvr>
                                      <p:to>
                                        <p:strVal val="visible"/>
                                      </p:to>
                                    </p:set>
                                    <p:animEffect transition="in" filter="slide(fromRight)">
                                      <p:cBhvr>
                                        <p:cTn id="36" dur="1000"/>
                                        <p:tgtEl>
                                          <p:spTgt spid="6258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62596"/>
                                        </p:tgtEl>
                                        <p:attrNameLst>
                                          <p:attrName>style.visibility</p:attrName>
                                        </p:attrNameLst>
                                      </p:cBhvr>
                                      <p:to>
                                        <p:strVal val="visible"/>
                                      </p:to>
                                    </p:set>
                                    <p:animEffect transition="in" filter="wipe(left)">
                                      <p:cBhvr>
                                        <p:cTn id="41" dur="1000"/>
                                        <p:tgtEl>
                                          <p:spTgt spid="62596"/>
                                        </p:tgtEl>
                                      </p:cBhvr>
                                    </p:animEffect>
                                  </p:childTnLst>
                                </p:cTn>
                              </p:par>
                            </p:childTnLst>
                          </p:cTn>
                        </p:par>
                        <p:par>
                          <p:cTn id="42" fill="hold" nodeType="afterGroup">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62563"/>
                                        </p:tgtEl>
                                        <p:attrNameLst>
                                          <p:attrName>style.visibility</p:attrName>
                                        </p:attrNameLst>
                                      </p:cBhvr>
                                      <p:to>
                                        <p:strVal val="visible"/>
                                      </p:to>
                                    </p:set>
                                    <p:animEffect transition="in" filter="fade">
                                      <p:cBhvr>
                                        <p:cTn id="45" dur="1000"/>
                                        <p:tgtEl>
                                          <p:spTgt spid="62563"/>
                                        </p:tgtEl>
                                      </p:cBhvr>
                                    </p:animEffect>
                                  </p:childTnLst>
                                </p:cTn>
                              </p:par>
                            </p:childTnLst>
                          </p:cTn>
                        </p:par>
                        <p:par>
                          <p:cTn id="46" fill="hold" nodeType="afterGroup">
                            <p:stCondLst>
                              <p:cond delay="2000"/>
                            </p:stCondLst>
                            <p:childTnLst>
                              <p:par>
                                <p:cTn id="47" presetID="10" presetClass="entr" presetSubtype="0" fill="hold" nodeType="afterEffect">
                                  <p:stCondLst>
                                    <p:cond delay="0"/>
                                  </p:stCondLst>
                                  <p:childTnLst>
                                    <p:set>
                                      <p:cBhvr>
                                        <p:cTn id="48" dur="1" fill="hold">
                                          <p:stCondLst>
                                            <p:cond delay="0"/>
                                          </p:stCondLst>
                                        </p:cTn>
                                        <p:tgtEl>
                                          <p:spTgt spid="62631"/>
                                        </p:tgtEl>
                                        <p:attrNameLst>
                                          <p:attrName>style.visibility</p:attrName>
                                        </p:attrNameLst>
                                      </p:cBhvr>
                                      <p:to>
                                        <p:strVal val="visible"/>
                                      </p:to>
                                    </p:set>
                                    <p:animEffect transition="in" filter="fade">
                                      <p:cBhvr>
                                        <p:cTn id="49" dur="1000"/>
                                        <p:tgtEl>
                                          <p:spTgt spid="62631"/>
                                        </p:tgtEl>
                                      </p:cBhvr>
                                    </p:animEffect>
                                  </p:childTnLst>
                                </p:cTn>
                              </p:par>
                            </p:childTnLst>
                          </p:cTn>
                        </p:par>
                        <p:par>
                          <p:cTn id="50" fill="hold" nodeType="afterGroup">
                            <p:stCondLst>
                              <p:cond delay="3000"/>
                            </p:stCondLst>
                            <p:childTnLst>
                              <p:par>
                                <p:cTn id="51" presetID="22" presetClass="entr" presetSubtype="8" fill="hold" nodeType="afterEffect">
                                  <p:stCondLst>
                                    <p:cond delay="0"/>
                                  </p:stCondLst>
                                  <p:childTnLst>
                                    <p:set>
                                      <p:cBhvr>
                                        <p:cTn id="52" dur="1" fill="hold">
                                          <p:stCondLst>
                                            <p:cond delay="0"/>
                                          </p:stCondLst>
                                        </p:cTn>
                                        <p:tgtEl>
                                          <p:spTgt spid="62592"/>
                                        </p:tgtEl>
                                        <p:attrNameLst>
                                          <p:attrName>style.visibility</p:attrName>
                                        </p:attrNameLst>
                                      </p:cBhvr>
                                      <p:to>
                                        <p:strVal val="visible"/>
                                      </p:to>
                                    </p:set>
                                    <p:animEffect transition="in" filter="wipe(left)">
                                      <p:cBhvr>
                                        <p:cTn id="53" dur="1000"/>
                                        <p:tgtEl>
                                          <p:spTgt spid="62592"/>
                                        </p:tgtEl>
                                      </p:cBhvr>
                                    </p:animEffect>
                                  </p:childTnLst>
                                </p:cTn>
                              </p:par>
                            </p:childTnLst>
                          </p:cTn>
                        </p:par>
                        <p:par>
                          <p:cTn id="54" fill="hold" nodeType="afterGroup">
                            <p:stCondLst>
                              <p:cond delay="4000"/>
                            </p:stCondLst>
                            <p:childTnLst>
                              <p:par>
                                <p:cTn id="55" presetID="12" presetClass="entr" presetSubtype="2" fill="hold" nodeType="afterEffect">
                                  <p:stCondLst>
                                    <p:cond delay="0"/>
                                  </p:stCondLst>
                                  <p:childTnLst>
                                    <p:set>
                                      <p:cBhvr>
                                        <p:cTn id="56" dur="1" fill="hold">
                                          <p:stCondLst>
                                            <p:cond delay="0"/>
                                          </p:stCondLst>
                                        </p:cTn>
                                        <p:tgtEl>
                                          <p:spTgt spid="62590"/>
                                        </p:tgtEl>
                                        <p:attrNameLst>
                                          <p:attrName>style.visibility</p:attrName>
                                        </p:attrNameLst>
                                      </p:cBhvr>
                                      <p:to>
                                        <p:strVal val="visible"/>
                                      </p:to>
                                    </p:set>
                                    <p:animEffect transition="in" filter="slide(fromRight)">
                                      <p:cBhvr>
                                        <p:cTn id="57" dur="1000"/>
                                        <p:tgtEl>
                                          <p:spTgt spid="62590"/>
                                        </p:tgtEl>
                                      </p:cBhvr>
                                    </p:animEffect>
                                  </p:childTnLst>
                                </p:cTn>
                              </p:par>
                            </p:childTnLst>
                          </p:cTn>
                        </p:par>
                        <p:par>
                          <p:cTn id="58" fill="hold" nodeType="afterGroup">
                            <p:stCondLst>
                              <p:cond delay="5000"/>
                            </p:stCondLst>
                            <p:childTnLst>
                              <p:par>
                                <p:cTn id="59" presetID="22" presetClass="entr" presetSubtype="8" fill="hold" nodeType="afterEffect">
                                  <p:stCondLst>
                                    <p:cond delay="0"/>
                                  </p:stCondLst>
                                  <p:childTnLst>
                                    <p:set>
                                      <p:cBhvr>
                                        <p:cTn id="60" dur="1" fill="hold">
                                          <p:stCondLst>
                                            <p:cond delay="0"/>
                                          </p:stCondLst>
                                        </p:cTn>
                                        <p:tgtEl>
                                          <p:spTgt spid="62593"/>
                                        </p:tgtEl>
                                        <p:attrNameLst>
                                          <p:attrName>style.visibility</p:attrName>
                                        </p:attrNameLst>
                                      </p:cBhvr>
                                      <p:to>
                                        <p:strVal val="visible"/>
                                      </p:to>
                                    </p:set>
                                    <p:animEffect transition="in" filter="wipe(left)">
                                      <p:cBhvr>
                                        <p:cTn id="61" dur="1000"/>
                                        <p:tgtEl>
                                          <p:spTgt spid="62593"/>
                                        </p:tgtEl>
                                      </p:cBhvr>
                                    </p:animEffect>
                                  </p:childTnLst>
                                </p:cTn>
                              </p:par>
                            </p:childTnLst>
                          </p:cTn>
                        </p:par>
                        <p:par>
                          <p:cTn id="62" fill="hold" nodeType="afterGroup">
                            <p:stCondLst>
                              <p:cond delay="6000"/>
                            </p:stCondLst>
                            <p:childTnLst>
                              <p:par>
                                <p:cTn id="63" presetID="12" presetClass="entr" presetSubtype="2" fill="hold" nodeType="afterEffect">
                                  <p:stCondLst>
                                    <p:cond delay="0"/>
                                  </p:stCondLst>
                                  <p:childTnLst>
                                    <p:set>
                                      <p:cBhvr>
                                        <p:cTn id="64" dur="1" fill="hold">
                                          <p:stCondLst>
                                            <p:cond delay="0"/>
                                          </p:stCondLst>
                                        </p:cTn>
                                        <p:tgtEl>
                                          <p:spTgt spid="62591"/>
                                        </p:tgtEl>
                                        <p:attrNameLst>
                                          <p:attrName>style.visibility</p:attrName>
                                        </p:attrNameLst>
                                      </p:cBhvr>
                                      <p:to>
                                        <p:strVal val="visible"/>
                                      </p:to>
                                    </p:set>
                                    <p:animEffect transition="in" filter="slide(fromRight)">
                                      <p:cBhvr>
                                        <p:cTn id="65" dur="1000"/>
                                        <p:tgtEl>
                                          <p:spTgt spid="6259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62626"/>
                                        </p:tgtEl>
                                        <p:attrNameLst>
                                          <p:attrName>style.visibility</p:attrName>
                                        </p:attrNameLst>
                                      </p:cBhvr>
                                      <p:to>
                                        <p:strVal val="visible"/>
                                      </p:to>
                                    </p:set>
                                    <p:animEffect transition="in" filter="wipe(up)">
                                      <p:cBhvr>
                                        <p:cTn id="70" dur="500"/>
                                        <p:tgtEl>
                                          <p:spTgt spid="62626"/>
                                        </p:tgtEl>
                                      </p:cBhvr>
                                    </p:animEffect>
                                  </p:childTnLst>
                                </p:cTn>
                              </p:par>
                            </p:childTnLst>
                          </p:cTn>
                        </p:par>
                        <p:par>
                          <p:cTn id="71" fill="hold" nodeType="afterGroup">
                            <p:stCondLst>
                              <p:cond delay="500"/>
                            </p:stCondLst>
                            <p:childTnLst>
                              <p:par>
                                <p:cTn id="72" presetID="10" presetClass="entr" presetSubtype="0" fill="hold" grpId="0" nodeType="afterEffect">
                                  <p:stCondLst>
                                    <p:cond delay="0"/>
                                  </p:stCondLst>
                                  <p:childTnLst>
                                    <p:set>
                                      <p:cBhvr>
                                        <p:cTn id="73" dur="1" fill="hold">
                                          <p:stCondLst>
                                            <p:cond delay="0"/>
                                          </p:stCondLst>
                                        </p:cTn>
                                        <p:tgtEl>
                                          <p:spTgt spid="62566"/>
                                        </p:tgtEl>
                                        <p:attrNameLst>
                                          <p:attrName>style.visibility</p:attrName>
                                        </p:attrNameLst>
                                      </p:cBhvr>
                                      <p:to>
                                        <p:strVal val="visible"/>
                                      </p:to>
                                    </p:set>
                                    <p:animEffect transition="in" filter="fade">
                                      <p:cBhvr>
                                        <p:cTn id="74" dur="1000"/>
                                        <p:tgtEl>
                                          <p:spTgt spid="62566"/>
                                        </p:tgtEl>
                                      </p:cBhvr>
                                    </p:animEffect>
                                  </p:childTnLst>
                                </p:cTn>
                              </p:par>
                            </p:childTnLst>
                          </p:cTn>
                        </p:par>
                        <p:par>
                          <p:cTn id="75" fill="hold" nodeType="afterGroup">
                            <p:stCondLst>
                              <p:cond delay="1500"/>
                            </p:stCondLst>
                            <p:childTnLst>
                              <p:par>
                                <p:cTn id="76" presetID="10" presetClass="entr" presetSubtype="0" fill="hold" nodeType="afterEffect">
                                  <p:stCondLst>
                                    <p:cond delay="0"/>
                                  </p:stCondLst>
                                  <p:childTnLst>
                                    <p:set>
                                      <p:cBhvr>
                                        <p:cTn id="77" dur="1" fill="hold">
                                          <p:stCondLst>
                                            <p:cond delay="0"/>
                                          </p:stCondLst>
                                        </p:cTn>
                                        <p:tgtEl>
                                          <p:spTgt spid="62623"/>
                                        </p:tgtEl>
                                        <p:attrNameLst>
                                          <p:attrName>style.visibility</p:attrName>
                                        </p:attrNameLst>
                                      </p:cBhvr>
                                      <p:to>
                                        <p:strVal val="visible"/>
                                      </p:to>
                                    </p:set>
                                    <p:animEffect transition="in" filter="fade">
                                      <p:cBhvr>
                                        <p:cTn id="78" dur="1000"/>
                                        <p:tgtEl>
                                          <p:spTgt spid="62623"/>
                                        </p:tgtEl>
                                      </p:cBhvr>
                                    </p:animEffect>
                                  </p:childTnLst>
                                </p:cTn>
                              </p:par>
                            </p:childTnLst>
                          </p:cTn>
                        </p:par>
                        <p:par>
                          <p:cTn id="79" fill="hold" nodeType="afterGroup">
                            <p:stCondLst>
                              <p:cond delay="2500"/>
                            </p:stCondLst>
                            <p:childTnLst>
                              <p:par>
                                <p:cTn id="80" presetID="22" presetClass="entr" presetSubtype="8" fill="hold" nodeType="afterEffect">
                                  <p:stCondLst>
                                    <p:cond delay="0"/>
                                  </p:stCondLst>
                                  <p:childTnLst>
                                    <p:set>
                                      <p:cBhvr>
                                        <p:cTn id="81" dur="1" fill="hold">
                                          <p:stCondLst>
                                            <p:cond delay="0"/>
                                          </p:stCondLst>
                                        </p:cTn>
                                        <p:tgtEl>
                                          <p:spTgt spid="62605"/>
                                        </p:tgtEl>
                                        <p:attrNameLst>
                                          <p:attrName>style.visibility</p:attrName>
                                        </p:attrNameLst>
                                      </p:cBhvr>
                                      <p:to>
                                        <p:strVal val="visible"/>
                                      </p:to>
                                    </p:set>
                                    <p:animEffect transition="in" filter="wipe(left)">
                                      <p:cBhvr>
                                        <p:cTn id="82" dur="1000"/>
                                        <p:tgtEl>
                                          <p:spTgt spid="62605"/>
                                        </p:tgtEl>
                                      </p:cBhvr>
                                    </p:animEffect>
                                  </p:childTnLst>
                                </p:cTn>
                              </p:par>
                            </p:childTnLst>
                          </p:cTn>
                        </p:par>
                        <p:par>
                          <p:cTn id="83" fill="hold" nodeType="afterGroup">
                            <p:stCondLst>
                              <p:cond delay="3500"/>
                            </p:stCondLst>
                            <p:childTnLst>
                              <p:par>
                                <p:cTn id="84" presetID="12" presetClass="entr" presetSubtype="2" fill="hold" nodeType="afterEffect">
                                  <p:stCondLst>
                                    <p:cond delay="0"/>
                                  </p:stCondLst>
                                  <p:childTnLst>
                                    <p:set>
                                      <p:cBhvr>
                                        <p:cTn id="85" dur="1" fill="hold">
                                          <p:stCondLst>
                                            <p:cond delay="0"/>
                                          </p:stCondLst>
                                        </p:cTn>
                                        <p:tgtEl>
                                          <p:spTgt spid="62603"/>
                                        </p:tgtEl>
                                        <p:attrNameLst>
                                          <p:attrName>style.visibility</p:attrName>
                                        </p:attrNameLst>
                                      </p:cBhvr>
                                      <p:to>
                                        <p:strVal val="visible"/>
                                      </p:to>
                                    </p:set>
                                    <p:animEffect transition="in" filter="slide(fromRight)">
                                      <p:cBhvr>
                                        <p:cTn id="86" dur="1000"/>
                                        <p:tgtEl>
                                          <p:spTgt spid="62603"/>
                                        </p:tgtEl>
                                      </p:cBhvr>
                                    </p:animEffect>
                                  </p:childTnLst>
                                </p:cTn>
                              </p:par>
                            </p:childTnLst>
                          </p:cTn>
                        </p:par>
                        <p:par>
                          <p:cTn id="87" fill="hold" nodeType="afterGroup">
                            <p:stCondLst>
                              <p:cond delay="4500"/>
                            </p:stCondLst>
                            <p:childTnLst>
                              <p:par>
                                <p:cTn id="88" presetID="22" presetClass="entr" presetSubtype="8" fill="hold" nodeType="afterEffect">
                                  <p:stCondLst>
                                    <p:cond delay="0"/>
                                  </p:stCondLst>
                                  <p:childTnLst>
                                    <p:set>
                                      <p:cBhvr>
                                        <p:cTn id="89" dur="1" fill="hold">
                                          <p:stCondLst>
                                            <p:cond delay="0"/>
                                          </p:stCondLst>
                                        </p:cTn>
                                        <p:tgtEl>
                                          <p:spTgt spid="62606"/>
                                        </p:tgtEl>
                                        <p:attrNameLst>
                                          <p:attrName>style.visibility</p:attrName>
                                        </p:attrNameLst>
                                      </p:cBhvr>
                                      <p:to>
                                        <p:strVal val="visible"/>
                                      </p:to>
                                    </p:set>
                                    <p:animEffect transition="in" filter="wipe(left)">
                                      <p:cBhvr>
                                        <p:cTn id="90" dur="1000"/>
                                        <p:tgtEl>
                                          <p:spTgt spid="62606"/>
                                        </p:tgtEl>
                                      </p:cBhvr>
                                    </p:animEffect>
                                  </p:childTnLst>
                                </p:cTn>
                              </p:par>
                            </p:childTnLst>
                          </p:cTn>
                        </p:par>
                        <p:par>
                          <p:cTn id="91" fill="hold" nodeType="afterGroup">
                            <p:stCondLst>
                              <p:cond delay="5500"/>
                            </p:stCondLst>
                            <p:childTnLst>
                              <p:par>
                                <p:cTn id="92" presetID="12" presetClass="entr" presetSubtype="2" fill="hold" nodeType="afterEffect">
                                  <p:stCondLst>
                                    <p:cond delay="0"/>
                                  </p:stCondLst>
                                  <p:childTnLst>
                                    <p:set>
                                      <p:cBhvr>
                                        <p:cTn id="93" dur="1" fill="hold">
                                          <p:stCondLst>
                                            <p:cond delay="0"/>
                                          </p:stCondLst>
                                        </p:cTn>
                                        <p:tgtEl>
                                          <p:spTgt spid="62604"/>
                                        </p:tgtEl>
                                        <p:attrNameLst>
                                          <p:attrName>style.visibility</p:attrName>
                                        </p:attrNameLst>
                                      </p:cBhvr>
                                      <p:to>
                                        <p:strVal val="visible"/>
                                      </p:to>
                                    </p:set>
                                    <p:animEffect transition="in" filter="slide(fromRight)">
                                      <p:cBhvr>
                                        <p:cTn id="94" dur="1000"/>
                                        <p:tgtEl>
                                          <p:spTgt spid="62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0" grpId="0"/>
      <p:bldP spid="62563" grpId="0"/>
      <p:bldP spid="62566" grpId="0"/>
      <p:bldP spid="62625" grpId="0" animBg="1"/>
      <p:bldP spid="62626"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D772F96-3703-4A00-B3A4-CC0EA9435AA5}" type="slidenum">
              <a:rPr lang="en-US" altLang="zh-CN">
                <a:solidFill>
                  <a:srgbClr val="000000"/>
                </a:solidFill>
              </a:rPr>
              <a:pPr/>
              <a:t>54</a:t>
            </a:fld>
            <a:endParaRPr lang="en-US" altLang="zh-CN">
              <a:solidFill>
                <a:srgbClr val="000000"/>
              </a:solidFill>
            </a:endParaRPr>
          </a:p>
        </p:txBody>
      </p:sp>
      <p:sp>
        <p:nvSpPr>
          <p:cNvPr id="131074" name="Rectangle 2"/>
          <p:cNvSpPr>
            <a:spLocks noGrp="1" noChangeArrowheads="1"/>
          </p:cNvSpPr>
          <p:nvPr>
            <p:ph type="title"/>
          </p:nvPr>
        </p:nvSpPr>
        <p:spPr/>
        <p:txBody>
          <a:bodyPr/>
          <a:lstStyle/>
          <a:p>
            <a:r>
              <a:rPr lang="zh-CN" altLang="en-US"/>
              <a:t>作用</a:t>
            </a:r>
          </a:p>
        </p:txBody>
      </p:sp>
      <p:sp>
        <p:nvSpPr>
          <p:cNvPr id="131075" name="Rectangle 3"/>
          <p:cNvSpPr>
            <a:spLocks noGrp="1" noChangeArrowheads="1"/>
          </p:cNvSpPr>
          <p:nvPr>
            <p:ph type="body" idx="1"/>
          </p:nvPr>
        </p:nvSpPr>
        <p:spPr/>
        <p:txBody>
          <a:bodyPr/>
          <a:lstStyle/>
          <a:p>
            <a:r>
              <a:rPr lang="zh-CN" altLang="en-US"/>
              <a:t>提供了公共访问接口，可在父类中定义形式，由各个子类自行实现</a:t>
            </a:r>
          </a:p>
          <a:p>
            <a:r>
              <a:rPr lang="zh-CN" altLang="en-US"/>
              <a:t>可以用父类的引用指向不同的子类的对象，实现一次性操作多个对象的机制</a:t>
            </a:r>
          </a:p>
          <a:p>
            <a:endParaRPr lang="zh-CN" altLang="en-US"/>
          </a:p>
          <a:p>
            <a:endParaRPr lang="zh-CN" altLang="en-US"/>
          </a:p>
          <a:p>
            <a:endParaRPr lang="en-US" altLang="zh-CN"/>
          </a:p>
        </p:txBody>
      </p:sp>
    </p:spTree>
    <p:extLst>
      <p:ext uri="{BB962C8B-B14F-4D97-AF65-F5344CB8AC3E}">
        <p14:creationId xmlns:p14="http://schemas.microsoft.com/office/powerpoint/2010/main" val="28514873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BFB7F6A-7C2E-4686-84B6-64EE4C2CBC78}" type="slidenum">
              <a:rPr lang="en-US" altLang="zh-CN">
                <a:solidFill>
                  <a:srgbClr val="000000"/>
                </a:solidFill>
              </a:rPr>
              <a:pPr/>
              <a:t>55</a:t>
            </a:fld>
            <a:endParaRPr lang="en-US" altLang="zh-CN">
              <a:solidFill>
                <a:srgbClr val="000000"/>
              </a:solidFill>
            </a:endParaRPr>
          </a:p>
        </p:txBody>
      </p:sp>
      <p:sp>
        <p:nvSpPr>
          <p:cNvPr id="126978" name="Rectangle 2"/>
          <p:cNvSpPr>
            <a:spLocks noGrp="1" noChangeArrowheads="1"/>
          </p:cNvSpPr>
          <p:nvPr>
            <p:ph type="title"/>
          </p:nvPr>
        </p:nvSpPr>
        <p:spPr/>
        <p:txBody>
          <a:bodyPr/>
          <a:lstStyle/>
          <a:p>
            <a:r>
              <a:rPr lang="zh-CN" altLang="en-US"/>
              <a:t>方法重载</a:t>
            </a:r>
          </a:p>
        </p:txBody>
      </p:sp>
      <p:sp>
        <p:nvSpPr>
          <p:cNvPr id="126979" name="Rectangle 3"/>
          <p:cNvSpPr>
            <a:spLocks noGrp="1" noChangeArrowheads="1"/>
          </p:cNvSpPr>
          <p:nvPr>
            <p:ph type="body" idx="1"/>
          </p:nvPr>
        </p:nvSpPr>
        <p:spPr/>
        <p:txBody>
          <a:bodyPr/>
          <a:lstStyle/>
          <a:p>
            <a:r>
              <a:rPr lang="zh-CN" altLang="en-US"/>
              <a:t>理解：在同一个作用域中，名称相同参数不同的一组方法</a:t>
            </a:r>
          </a:p>
        </p:txBody>
      </p:sp>
    </p:spTree>
    <p:extLst>
      <p:ext uri="{BB962C8B-B14F-4D97-AF65-F5344CB8AC3E}">
        <p14:creationId xmlns:p14="http://schemas.microsoft.com/office/powerpoint/2010/main" val="392854356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灯片编号占位符 3"/>
          <p:cNvSpPr>
            <a:spLocks noGrp="1"/>
          </p:cNvSpPr>
          <p:nvPr>
            <p:ph type="sldNum" sz="quarter" idx="10"/>
          </p:nvPr>
        </p:nvSpPr>
        <p:spPr/>
        <p:txBody>
          <a:bodyPr/>
          <a:lstStyle/>
          <a:p>
            <a:fld id="{B618CB61-6A16-4049-A1BE-61F416BD7E8A}" type="slidenum">
              <a:rPr lang="en-US" altLang="zh-CN">
                <a:solidFill>
                  <a:srgbClr val="000000"/>
                </a:solidFill>
              </a:rPr>
              <a:pPr/>
              <a:t>56</a:t>
            </a:fld>
            <a:endParaRPr lang="en-US" altLang="zh-CN">
              <a:solidFill>
                <a:srgbClr val="000000"/>
              </a:solidFill>
            </a:endParaRPr>
          </a:p>
        </p:txBody>
      </p:sp>
      <p:sp>
        <p:nvSpPr>
          <p:cNvPr id="96258" name="Rectangle 2"/>
          <p:cNvSpPr>
            <a:spLocks noGrp="1" noChangeArrowheads="1"/>
          </p:cNvSpPr>
          <p:nvPr>
            <p:ph type="title"/>
          </p:nvPr>
        </p:nvSpPr>
        <p:spPr/>
        <p:txBody>
          <a:bodyPr/>
          <a:lstStyle/>
          <a:p>
            <a:r>
              <a:rPr lang="zh-CN" altLang="en-US" dirty="0"/>
              <a:t>方法重载 </a:t>
            </a:r>
            <a:r>
              <a:rPr lang="en-US" altLang="zh-CN" dirty="0"/>
              <a:t>2-1</a:t>
            </a:r>
          </a:p>
        </p:txBody>
      </p:sp>
      <p:sp>
        <p:nvSpPr>
          <p:cNvPr id="96262" name="Text Box 6"/>
          <p:cNvSpPr txBox="1">
            <a:spLocks noChangeArrowheads="1"/>
          </p:cNvSpPr>
          <p:nvPr/>
        </p:nvSpPr>
        <p:spPr bwMode="auto">
          <a:xfrm>
            <a:off x="3563938" y="1557338"/>
            <a:ext cx="23034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zh-CN" altLang="en-US" sz="2800" b="1" smtClean="0">
                <a:solidFill>
                  <a:srgbClr val="FFFFFF"/>
                </a:solidFill>
                <a:latin typeface="Arial" panose="020B0604020202020204" pitchFamily="34" charset="0"/>
              </a:rPr>
              <a:t>方法重载</a:t>
            </a:r>
          </a:p>
        </p:txBody>
      </p:sp>
      <p:sp>
        <p:nvSpPr>
          <p:cNvPr id="96264" name="Text Box 8"/>
          <p:cNvSpPr txBox="1">
            <a:spLocks noChangeArrowheads="1"/>
          </p:cNvSpPr>
          <p:nvPr/>
        </p:nvSpPr>
        <p:spPr bwMode="auto">
          <a:xfrm>
            <a:off x="1187450" y="4149725"/>
            <a:ext cx="186531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nSpc>
                <a:spcPct val="100000"/>
              </a:lnSpc>
              <a:spcBef>
                <a:spcPct val="50000"/>
              </a:spcBef>
              <a:buClrTx/>
              <a:buFontTx/>
              <a:buNone/>
            </a:pPr>
            <a:r>
              <a:rPr lang="zh-CN" altLang="en-US" sz="2000" smtClean="0">
                <a:solidFill>
                  <a:srgbClr val="FFFFFF"/>
                </a:solidFill>
                <a:latin typeface="Arial" panose="020B0604020202020204" pitchFamily="34" charset="0"/>
              </a:rPr>
              <a:t>类中有多个具有相同名称的方法</a:t>
            </a:r>
          </a:p>
        </p:txBody>
      </p:sp>
      <p:cxnSp>
        <p:nvCxnSpPr>
          <p:cNvPr id="96272" name="AutoShape 16"/>
          <p:cNvCxnSpPr>
            <a:cxnSpLocks noChangeShapeType="1"/>
          </p:cNvCxnSpPr>
          <p:nvPr/>
        </p:nvCxnSpPr>
        <p:spPr bwMode="auto">
          <a:xfrm flipH="1">
            <a:off x="2051050" y="2222500"/>
            <a:ext cx="2420938" cy="189865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273" name="AutoShape 17"/>
          <p:cNvCxnSpPr>
            <a:cxnSpLocks noChangeShapeType="1"/>
          </p:cNvCxnSpPr>
          <p:nvPr/>
        </p:nvCxnSpPr>
        <p:spPr bwMode="auto">
          <a:xfrm>
            <a:off x="4716463" y="2276475"/>
            <a:ext cx="1511300" cy="1800225"/>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96277" name="Group 21"/>
          <p:cNvGrpSpPr>
            <a:grpSpLocks/>
          </p:cNvGrpSpPr>
          <p:nvPr/>
        </p:nvGrpSpPr>
        <p:grpSpPr bwMode="auto">
          <a:xfrm>
            <a:off x="3419475" y="1628775"/>
            <a:ext cx="2447925" cy="720725"/>
            <a:chOff x="4150" y="1117"/>
            <a:chExt cx="1270" cy="409"/>
          </a:xfrm>
        </p:grpSpPr>
        <p:sp>
          <p:nvSpPr>
            <p:cNvPr id="96278" name="Rectangle 22"/>
            <p:cNvSpPr>
              <a:spLocks noChangeArrowheads="1"/>
            </p:cNvSpPr>
            <p:nvPr/>
          </p:nvSpPr>
          <p:spPr bwMode="auto">
            <a:xfrm>
              <a:off x="4150" y="1117"/>
              <a:ext cx="1270" cy="409"/>
            </a:xfrm>
            <a:prstGeom prst="rect">
              <a:avLst/>
            </a:prstGeom>
            <a:gradFill rotWithShape="1">
              <a:gsLst>
                <a:gs pos="0">
                  <a:schemeClr val="accent2"/>
                </a:gs>
                <a:gs pos="100000">
                  <a:srgbClr val="9684D8"/>
                </a:gs>
              </a:gsLst>
              <a:path path="rect">
                <a:fillToRect l="100000" b="100000"/>
              </a:path>
            </a:gradFill>
            <a:ln w="9525" algn="ctr">
              <a:solidFill>
                <a:schemeClr val="tx1"/>
              </a:solidFill>
              <a:miter lim="800000"/>
              <a:headEnd/>
              <a:tailEnd/>
            </a:ln>
            <a:effectLst>
              <a:prstShdw prst="shdw13" dist="109250" dir="19467739">
                <a:schemeClr val="bg2">
                  <a:alpha val="50000"/>
                </a:schemeClr>
              </a:prstShdw>
            </a:effectLst>
          </p:spPr>
          <p:txBody>
            <a:bodyPr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96279" name="Text Box 23"/>
            <p:cNvSpPr txBox="1">
              <a:spLocks noChangeArrowheads="1"/>
            </p:cNvSpPr>
            <p:nvPr/>
          </p:nvSpPr>
          <p:spPr bwMode="auto">
            <a:xfrm>
              <a:off x="4377" y="1169"/>
              <a:ext cx="862" cy="295"/>
            </a:xfrm>
            <a:prstGeom prst="rect">
              <a:avLst/>
            </a:prstGeom>
            <a:noFill/>
            <a:ln>
              <a:noFill/>
            </a:ln>
            <a:effectLst>
              <a:outerShdw dist="28398" dir="1593903"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0000"/>
                </a:lnSpc>
                <a:spcBef>
                  <a:spcPct val="50000"/>
                </a:spcBef>
                <a:buClrTx/>
                <a:buFontTx/>
                <a:buNone/>
              </a:pPr>
              <a:r>
                <a:rPr lang="zh-CN" altLang="en-US" sz="2800" b="1" smtClean="0">
                  <a:solidFill>
                    <a:srgbClr val="FFFFFF"/>
                  </a:solidFill>
                  <a:ea typeface="黑体" panose="02010609060101010101" pitchFamily="49" charset="-122"/>
                </a:rPr>
                <a:t>方法重载</a:t>
              </a:r>
            </a:p>
          </p:txBody>
        </p:sp>
      </p:grpSp>
      <p:grpSp>
        <p:nvGrpSpPr>
          <p:cNvPr id="96283" name="Group 27"/>
          <p:cNvGrpSpPr>
            <a:grpSpLocks/>
          </p:cNvGrpSpPr>
          <p:nvPr/>
        </p:nvGrpSpPr>
        <p:grpSpPr bwMode="auto">
          <a:xfrm>
            <a:off x="755650" y="4130675"/>
            <a:ext cx="2736850" cy="882650"/>
            <a:chOff x="476" y="2602"/>
            <a:chExt cx="1724" cy="556"/>
          </a:xfrm>
        </p:grpSpPr>
        <p:sp>
          <p:nvSpPr>
            <p:cNvPr id="96281" name="Rectangle 25"/>
            <p:cNvSpPr>
              <a:spLocks noChangeArrowheads="1"/>
            </p:cNvSpPr>
            <p:nvPr/>
          </p:nvSpPr>
          <p:spPr bwMode="auto">
            <a:xfrm>
              <a:off x="476" y="2602"/>
              <a:ext cx="1724" cy="556"/>
            </a:xfrm>
            <a:prstGeom prst="rect">
              <a:avLst/>
            </a:prstGeom>
            <a:gradFill rotWithShape="1">
              <a:gsLst>
                <a:gs pos="0">
                  <a:schemeClr val="accent1"/>
                </a:gs>
                <a:gs pos="50000">
                  <a:srgbClr val="FFFFFF"/>
                </a:gs>
                <a:gs pos="100000">
                  <a:schemeClr val="accent1"/>
                </a:gs>
              </a:gsLst>
              <a:lin ang="5400000" scaled="1"/>
            </a:gradFill>
            <a:ln w="12700">
              <a:solidFill>
                <a:schemeClr val="tx1"/>
              </a:solidFill>
              <a:miter lim="800000"/>
              <a:headEnd/>
              <a:tailEnd/>
            </a:ln>
            <a:effectLst>
              <a:outerShdw dist="81320" dir="3080412" algn="ctr" rotWithShape="0">
                <a:srgbClr val="808080">
                  <a:alpha val="50000"/>
                </a:srgbClr>
              </a:outerShdw>
            </a:effec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96282" name="Text Box 26"/>
            <p:cNvSpPr txBox="1">
              <a:spLocks noChangeArrowheads="1"/>
            </p:cNvSpPr>
            <p:nvPr/>
          </p:nvSpPr>
          <p:spPr bwMode="auto">
            <a:xfrm>
              <a:off x="584" y="2671"/>
              <a:ext cx="150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nSpc>
                  <a:spcPct val="100000"/>
                </a:lnSpc>
                <a:spcBef>
                  <a:spcPct val="50000"/>
                </a:spcBef>
                <a:buClrTx/>
                <a:buFontTx/>
                <a:buNone/>
              </a:pPr>
              <a:r>
                <a:rPr lang="zh-CN" altLang="en-US" sz="2000" smtClean="0">
                  <a:solidFill>
                    <a:srgbClr val="000000"/>
                  </a:solidFill>
                  <a:latin typeface="Arial" panose="020B0604020202020204" pitchFamily="34" charset="0"/>
                </a:rPr>
                <a:t>类中有多个具有相同名称的方法</a:t>
              </a:r>
            </a:p>
          </p:txBody>
        </p:sp>
      </p:grpSp>
      <p:grpSp>
        <p:nvGrpSpPr>
          <p:cNvPr id="96284" name="Group 28"/>
          <p:cNvGrpSpPr>
            <a:grpSpLocks/>
          </p:cNvGrpSpPr>
          <p:nvPr/>
        </p:nvGrpSpPr>
        <p:grpSpPr bwMode="auto">
          <a:xfrm>
            <a:off x="5149850" y="4149725"/>
            <a:ext cx="2374900" cy="882650"/>
            <a:chOff x="476" y="2602"/>
            <a:chExt cx="1724" cy="556"/>
          </a:xfrm>
        </p:grpSpPr>
        <p:sp>
          <p:nvSpPr>
            <p:cNvPr id="96285" name="Rectangle 29"/>
            <p:cNvSpPr>
              <a:spLocks noChangeArrowheads="1"/>
            </p:cNvSpPr>
            <p:nvPr/>
          </p:nvSpPr>
          <p:spPr bwMode="auto">
            <a:xfrm>
              <a:off x="476" y="2602"/>
              <a:ext cx="1724" cy="556"/>
            </a:xfrm>
            <a:prstGeom prst="rect">
              <a:avLst/>
            </a:prstGeom>
            <a:gradFill rotWithShape="1">
              <a:gsLst>
                <a:gs pos="0">
                  <a:schemeClr val="accent1"/>
                </a:gs>
                <a:gs pos="50000">
                  <a:srgbClr val="FFFFFF"/>
                </a:gs>
                <a:gs pos="100000">
                  <a:schemeClr val="accent1"/>
                </a:gs>
              </a:gsLst>
              <a:lin ang="5400000" scaled="1"/>
            </a:gradFill>
            <a:ln w="12700" algn="ctr">
              <a:solidFill>
                <a:schemeClr val="tx1"/>
              </a:solidFill>
              <a:miter lim="800000"/>
              <a:headEnd/>
              <a:tailEnd/>
            </a:ln>
            <a:effectLst>
              <a:outerShdw dist="81320" dir="3080412" algn="ctr" rotWithShape="0">
                <a:srgbClr val="808080">
                  <a:alpha val="50000"/>
                </a:srgbClr>
              </a:outerShdw>
            </a:effec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96286" name="Text Box 30"/>
            <p:cNvSpPr txBox="1">
              <a:spLocks noChangeArrowheads="1"/>
            </p:cNvSpPr>
            <p:nvPr/>
          </p:nvSpPr>
          <p:spPr bwMode="auto">
            <a:xfrm>
              <a:off x="584" y="2633"/>
              <a:ext cx="1508" cy="480"/>
            </a:xfrm>
            <a:prstGeom prst="rect">
              <a:avLst/>
            </a:prstGeom>
            <a:noFill/>
            <a:ln>
              <a:noFill/>
            </a:ln>
            <a:effectLst/>
            <a:extLst>
              <a:ext uri="{909E8E84-426E-40DD-AFC4-6F175D3DCCD1}">
                <a14:hiddenFill xmlns:a14="http://schemas.microsoft.com/office/drawing/2010/main">
                  <a:gradFill rotWithShape="1">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81320" dir="3080412" algn="ctr" rotWithShape="0">
                      <a:srgbClr val="808080">
                        <a:alpha val="50000"/>
                      </a:srgbClr>
                    </a:outerShdw>
                  </a:effectLst>
                </a14:hiddenEffects>
              </a:ext>
            </a:extLst>
          </p:spPr>
          <p:txBody>
            <a:bodyPr wrap="none" anchor="ctr"/>
            <a:lstStyle/>
            <a:p>
              <a:pPr>
                <a:lnSpc>
                  <a:spcPct val="100000"/>
                </a:lnSpc>
                <a:buClrTx/>
                <a:buFontTx/>
                <a:buNone/>
              </a:pPr>
              <a:r>
                <a:rPr lang="zh-CN" altLang="en-US" sz="2000" smtClean="0">
                  <a:solidFill>
                    <a:srgbClr val="000000"/>
                  </a:solidFill>
                  <a:latin typeface="Arial" panose="020B0604020202020204" pitchFamily="34" charset="0"/>
                </a:rPr>
                <a:t>方法具有不同的</a:t>
              </a:r>
            </a:p>
            <a:p>
              <a:pPr>
                <a:lnSpc>
                  <a:spcPct val="100000"/>
                </a:lnSpc>
                <a:buClrTx/>
                <a:buFontTx/>
                <a:buNone/>
              </a:pPr>
              <a:r>
                <a:rPr lang="zh-CN" altLang="en-US" sz="2000" smtClean="0">
                  <a:solidFill>
                    <a:srgbClr val="000000"/>
                  </a:solidFill>
                  <a:latin typeface="Arial" panose="020B0604020202020204" pitchFamily="34" charset="0"/>
                </a:rPr>
                <a:t>参数列表</a:t>
              </a:r>
            </a:p>
          </p:txBody>
        </p:sp>
      </p:grpSp>
    </p:spTree>
    <p:extLst>
      <p:ext uri="{BB962C8B-B14F-4D97-AF65-F5344CB8AC3E}">
        <p14:creationId xmlns:p14="http://schemas.microsoft.com/office/powerpoint/2010/main" val="2863727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nodeType="afterEffect">
                                  <p:stCondLst>
                                    <p:cond delay="0"/>
                                  </p:stCondLst>
                                  <p:childTnLst>
                                    <p:set>
                                      <p:cBhvr>
                                        <p:cTn id="6" dur="1" fill="hold">
                                          <p:stCondLst>
                                            <p:cond delay="0"/>
                                          </p:stCondLst>
                                        </p:cTn>
                                        <p:tgtEl>
                                          <p:spTgt spid="96277"/>
                                        </p:tgtEl>
                                        <p:attrNameLst>
                                          <p:attrName>style.visibility</p:attrName>
                                        </p:attrNameLst>
                                      </p:cBhvr>
                                      <p:to>
                                        <p:strVal val="visible"/>
                                      </p:to>
                                    </p:set>
                                    <p:animEffect transition="in" filter="wedge">
                                      <p:cBhvr>
                                        <p:cTn id="7" dur="1000"/>
                                        <p:tgtEl>
                                          <p:spTgt spid="96277"/>
                                        </p:tgtEl>
                                      </p:cBhvr>
                                    </p:animEffect>
                                  </p:childTnLst>
                                </p:cTn>
                              </p:par>
                            </p:childTnLst>
                          </p:cTn>
                        </p:par>
                        <p:par>
                          <p:cTn id="8" fill="hold" nodeType="afterGroup">
                            <p:stCondLst>
                              <p:cond delay="1000"/>
                            </p:stCondLst>
                            <p:childTnLst>
                              <p:par>
                                <p:cTn id="9" presetID="22" presetClass="entr" presetSubtype="1" fill="hold" nodeType="afterEffect">
                                  <p:stCondLst>
                                    <p:cond delay="0"/>
                                  </p:stCondLst>
                                  <p:childTnLst>
                                    <p:set>
                                      <p:cBhvr>
                                        <p:cTn id="10" dur="1" fill="hold">
                                          <p:stCondLst>
                                            <p:cond delay="0"/>
                                          </p:stCondLst>
                                        </p:cTn>
                                        <p:tgtEl>
                                          <p:spTgt spid="96272"/>
                                        </p:tgtEl>
                                        <p:attrNameLst>
                                          <p:attrName>style.visibility</p:attrName>
                                        </p:attrNameLst>
                                      </p:cBhvr>
                                      <p:to>
                                        <p:strVal val="visible"/>
                                      </p:to>
                                    </p:set>
                                    <p:animEffect transition="in" filter="wipe(up)">
                                      <p:cBhvr>
                                        <p:cTn id="11" dur="500"/>
                                        <p:tgtEl>
                                          <p:spTgt spid="96272"/>
                                        </p:tgtEl>
                                      </p:cBhvr>
                                    </p:animEffect>
                                  </p:childTnLst>
                                </p:cTn>
                              </p:par>
                            </p:childTnLst>
                          </p:cTn>
                        </p:par>
                        <p:par>
                          <p:cTn id="12" fill="hold" nodeType="afterGroup">
                            <p:stCondLst>
                              <p:cond delay="1500"/>
                            </p:stCondLst>
                            <p:childTnLst>
                              <p:par>
                                <p:cTn id="13" presetID="20" presetClass="entr" presetSubtype="0" fill="hold" nodeType="afterEffect">
                                  <p:stCondLst>
                                    <p:cond delay="0"/>
                                  </p:stCondLst>
                                  <p:childTnLst>
                                    <p:set>
                                      <p:cBhvr>
                                        <p:cTn id="14" dur="1" fill="hold">
                                          <p:stCondLst>
                                            <p:cond delay="0"/>
                                          </p:stCondLst>
                                        </p:cTn>
                                        <p:tgtEl>
                                          <p:spTgt spid="96283"/>
                                        </p:tgtEl>
                                        <p:attrNameLst>
                                          <p:attrName>style.visibility</p:attrName>
                                        </p:attrNameLst>
                                      </p:cBhvr>
                                      <p:to>
                                        <p:strVal val="visible"/>
                                      </p:to>
                                    </p:set>
                                    <p:animEffect transition="in" filter="wedge">
                                      <p:cBhvr>
                                        <p:cTn id="15" dur="500"/>
                                        <p:tgtEl>
                                          <p:spTgt spid="96283"/>
                                        </p:tgtEl>
                                      </p:cBhvr>
                                    </p:animEffect>
                                  </p:childTnLst>
                                </p:cTn>
                              </p:par>
                            </p:childTnLst>
                          </p:cTn>
                        </p:par>
                        <p:par>
                          <p:cTn id="16" fill="hold" nodeType="afterGroup">
                            <p:stCondLst>
                              <p:cond delay="2000"/>
                            </p:stCondLst>
                            <p:childTnLst>
                              <p:par>
                                <p:cTn id="17" presetID="22" presetClass="entr" presetSubtype="1" fill="hold" nodeType="afterEffect">
                                  <p:stCondLst>
                                    <p:cond delay="0"/>
                                  </p:stCondLst>
                                  <p:childTnLst>
                                    <p:set>
                                      <p:cBhvr>
                                        <p:cTn id="18" dur="1" fill="hold">
                                          <p:stCondLst>
                                            <p:cond delay="0"/>
                                          </p:stCondLst>
                                        </p:cTn>
                                        <p:tgtEl>
                                          <p:spTgt spid="96273"/>
                                        </p:tgtEl>
                                        <p:attrNameLst>
                                          <p:attrName>style.visibility</p:attrName>
                                        </p:attrNameLst>
                                      </p:cBhvr>
                                      <p:to>
                                        <p:strVal val="visible"/>
                                      </p:to>
                                    </p:set>
                                    <p:animEffect transition="in" filter="wipe(up)">
                                      <p:cBhvr>
                                        <p:cTn id="19" dur="500"/>
                                        <p:tgtEl>
                                          <p:spTgt spid="96273"/>
                                        </p:tgtEl>
                                      </p:cBhvr>
                                    </p:animEffect>
                                  </p:childTnLst>
                                </p:cTn>
                              </p:par>
                            </p:childTnLst>
                          </p:cTn>
                        </p:par>
                        <p:par>
                          <p:cTn id="20" fill="hold" nodeType="afterGroup">
                            <p:stCondLst>
                              <p:cond delay="2500"/>
                            </p:stCondLst>
                            <p:childTnLst>
                              <p:par>
                                <p:cTn id="21" presetID="20" presetClass="entr" presetSubtype="0" fill="hold" nodeType="afterEffect">
                                  <p:stCondLst>
                                    <p:cond delay="0"/>
                                  </p:stCondLst>
                                  <p:childTnLst>
                                    <p:set>
                                      <p:cBhvr>
                                        <p:cTn id="22" dur="1" fill="hold">
                                          <p:stCondLst>
                                            <p:cond delay="0"/>
                                          </p:stCondLst>
                                        </p:cTn>
                                        <p:tgtEl>
                                          <p:spTgt spid="96284"/>
                                        </p:tgtEl>
                                        <p:attrNameLst>
                                          <p:attrName>style.visibility</p:attrName>
                                        </p:attrNameLst>
                                      </p:cBhvr>
                                      <p:to>
                                        <p:strVal val="visible"/>
                                      </p:to>
                                    </p:set>
                                    <p:animEffect transition="in" filter="wedge">
                                      <p:cBhvr>
                                        <p:cTn id="23" dur="500"/>
                                        <p:tgtEl>
                                          <p:spTgt spid="96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7225F911-A7E5-4DC3-B7E4-2C80848D3143}" type="slidenum">
              <a:rPr lang="en-US" altLang="zh-CN">
                <a:solidFill>
                  <a:srgbClr val="000000"/>
                </a:solidFill>
              </a:rPr>
              <a:pPr/>
              <a:t>57</a:t>
            </a:fld>
            <a:endParaRPr lang="en-US" altLang="zh-CN">
              <a:solidFill>
                <a:srgbClr val="000000"/>
              </a:solidFill>
            </a:endParaRPr>
          </a:p>
        </p:txBody>
      </p:sp>
      <p:sp>
        <p:nvSpPr>
          <p:cNvPr id="90114" name="Rectangle 2"/>
          <p:cNvSpPr>
            <a:spLocks noGrp="1" noChangeArrowheads="1"/>
          </p:cNvSpPr>
          <p:nvPr>
            <p:ph type="title"/>
          </p:nvPr>
        </p:nvSpPr>
        <p:spPr/>
        <p:txBody>
          <a:bodyPr/>
          <a:lstStyle/>
          <a:p>
            <a:r>
              <a:rPr lang="zh-CN" altLang="en-US"/>
              <a:t>方法重载 </a:t>
            </a:r>
            <a:r>
              <a:rPr lang="en-US" altLang="zh-CN"/>
              <a:t>2-2</a:t>
            </a:r>
          </a:p>
        </p:txBody>
      </p:sp>
      <p:sp>
        <p:nvSpPr>
          <p:cNvPr id="90115" name="Rectangle 3"/>
          <p:cNvSpPr>
            <a:spLocks noGrp="1" noChangeArrowheads="1"/>
          </p:cNvSpPr>
          <p:nvPr>
            <p:ph type="body" idx="1"/>
          </p:nvPr>
        </p:nvSpPr>
        <p:spPr>
          <a:xfrm>
            <a:off x="1331913" y="6165850"/>
            <a:ext cx="6478587" cy="468313"/>
          </a:xfrm>
          <a:gradFill rotWithShape="1">
            <a:gsLst>
              <a:gs pos="0">
                <a:srgbClr val="7FCDA6"/>
              </a:gs>
              <a:gs pos="100000">
                <a:srgbClr val="FFFFFF"/>
              </a:gs>
            </a:gsLst>
            <a:lin ang="5400000" scaled="1"/>
          </a:gradFill>
          <a:ln w="31750" cap="flat" cmpd="thinThick" algn="ctr">
            <a:solidFill>
              <a:srgbClr val="5C208E"/>
            </a:solidFill>
            <a:miter lim="800000"/>
            <a:headEnd/>
            <a:tailEnd/>
          </a:ln>
          <a:effectLst>
            <a:outerShdw dist="63500" dir="2212194" algn="ctr" rotWithShape="0">
              <a:schemeClr val="bg2">
                <a:alpha val="50000"/>
              </a:schemeClr>
            </a:outerShdw>
          </a:effectLst>
        </p:spPr>
        <p:txBody>
          <a:bodyPr anchor="ctr"/>
          <a:lstStyle/>
          <a:p>
            <a:pPr marL="0" indent="0" algn="ctr">
              <a:lnSpc>
                <a:spcPct val="90000"/>
              </a:lnSpc>
              <a:spcBef>
                <a:spcPct val="50000"/>
              </a:spcBef>
              <a:buClrTx/>
              <a:buFontTx/>
              <a:buNone/>
            </a:pPr>
            <a:r>
              <a:rPr lang="zh-CN" altLang="en-US" sz="2400"/>
              <a:t>演示：示例 </a:t>
            </a:r>
            <a:r>
              <a:rPr lang="en-US" altLang="zh-CN" sz="2400"/>
              <a:t>4</a:t>
            </a:r>
          </a:p>
        </p:txBody>
      </p:sp>
      <p:sp>
        <p:nvSpPr>
          <p:cNvPr id="90135" name="Rectangle 23"/>
          <p:cNvSpPr>
            <a:spLocks noChangeArrowheads="1"/>
          </p:cNvSpPr>
          <p:nvPr/>
        </p:nvSpPr>
        <p:spPr bwMode="auto">
          <a:xfrm>
            <a:off x="684213" y="927100"/>
            <a:ext cx="7777162" cy="5597525"/>
          </a:xfrm>
          <a:prstGeom prst="rect">
            <a:avLst/>
          </a:prstGeom>
          <a:gradFill rotWithShape="1">
            <a:gsLst>
              <a:gs pos="0">
                <a:srgbClr val="FFFFCC"/>
              </a:gs>
              <a:gs pos="100000">
                <a:srgbClr val="FFFFFF"/>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217488" algn="l"/>
                <a:tab pos="469900" algn="l"/>
                <a:tab pos="687388" algn="l"/>
                <a:tab pos="904875" algn="l"/>
                <a:tab pos="1122363" algn="l"/>
                <a:tab pos="1374775" algn="l"/>
              </a:tabLst>
              <a:defRPr>
                <a:solidFill>
                  <a:schemeClr val="tx1"/>
                </a:solidFill>
                <a:latin typeface="Arial" panose="020B0604020202020204" pitchFamily="34" charset="0"/>
                <a:ea typeface="宋体" panose="02010600030101010101" pitchFamily="2" charset="-122"/>
              </a:defRPr>
            </a:lvl1pPr>
            <a:lvl2pPr>
              <a:tabLst>
                <a:tab pos="217488" algn="l"/>
                <a:tab pos="469900" algn="l"/>
                <a:tab pos="687388" algn="l"/>
                <a:tab pos="904875" algn="l"/>
                <a:tab pos="1122363" algn="l"/>
                <a:tab pos="1374775" algn="l"/>
              </a:tabLst>
              <a:defRPr>
                <a:solidFill>
                  <a:schemeClr val="tx1"/>
                </a:solidFill>
                <a:latin typeface="Arial" panose="020B0604020202020204" pitchFamily="34" charset="0"/>
                <a:ea typeface="宋体" panose="02010600030101010101" pitchFamily="2" charset="-122"/>
              </a:defRPr>
            </a:lvl2pPr>
            <a:lvl3pPr>
              <a:tabLst>
                <a:tab pos="217488" algn="l"/>
                <a:tab pos="469900" algn="l"/>
                <a:tab pos="687388" algn="l"/>
                <a:tab pos="904875" algn="l"/>
                <a:tab pos="1122363" algn="l"/>
                <a:tab pos="1374775" algn="l"/>
              </a:tabLst>
              <a:defRPr>
                <a:solidFill>
                  <a:schemeClr val="tx1"/>
                </a:solidFill>
                <a:latin typeface="Arial" panose="020B0604020202020204" pitchFamily="34" charset="0"/>
                <a:ea typeface="宋体" panose="02010600030101010101" pitchFamily="2" charset="-122"/>
              </a:defRPr>
            </a:lvl3pPr>
            <a:lvl4pPr>
              <a:tabLst>
                <a:tab pos="217488" algn="l"/>
                <a:tab pos="469900" algn="l"/>
                <a:tab pos="687388" algn="l"/>
                <a:tab pos="904875" algn="l"/>
                <a:tab pos="1122363" algn="l"/>
                <a:tab pos="1374775" algn="l"/>
              </a:tabLst>
              <a:defRPr>
                <a:solidFill>
                  <a:schemeClr val="tx1"/>
                </a:solidFill>
                <a:latin typeface="Arial" panose="020B0604020202020204" pitchFamily="34" charset="0"/>
                <a:ea typeface="宋体" panose="02010600030101010101" pitchFamily="2" charset="-122"/>
              </a:defRPr>
            </a:lvl4pPr>
            <a:lvl5pPr>
              <a:tabLst>
                <a:tab pos="217488" algn="l"/>
                <a:tab pos="469900" algn="l"/>
                <a:tab pos="687388" algn="l"/>
                <a:tab pos="904875" algn="l"/>
                <a:tab pos="1122363" algn="l"/>
                <a:tab pos="13747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17488" algn="l"/>
                <a:tab pos="469900" algn="l"/>
                <a:tab pos="687388" algn="l"/>
                <a:tab pos="904875" algn="l"/>
                <a:tab pos="1122363" algn="l"/>
                <a:tab pos="13747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17488" algn="l"/>
                <a:tab pos="469900" algn="l"/>
                <a:tab pos="687388" algn="l"/>
                <a:tab pos="904875" algn="l"/>
                <a:tab pos="1122363" algn="l"/>
                <a:tab pos="13747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17488" algn="l"/>
                <a:tab pos="469900" algn="l"/>
                <a:tab pos="687388" algn="l"/>
                <a:tab pos="904875" algn="l"/>
                <a:tab pos="1122363" algn="l"/>
                <a:tab pos="13747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17488" algn="l"/>
                <a:tab pos="469900" algn="l"/>
                <a:tab pos="687388" algn="l"/>
                <a:tab pos="904875" algn="l"/>
                <a:tab pos="1122363" algn="l"/>
                <a:tab pos="1374775" algn="l"/>
              </a:tabLst>
              <a:defRPr>
                <a:solidFill>
                  <a:schemeClr val="tx1"/>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lang="en-US" altLang="zh-CN" sz="1800" smtClean="0">
                <a:solidFill>
                  <a:srgbClr val="000000"/>
                </a:solidFill>
                <a:ea typeface="黑体" panose="02010609060101010101" pitchFamily="49" charset="-122"/>
              </a:rPr>
              <a:t>public class DisplayNumber {</a:t>
            </a:r>
          </a:p>
          <a:p>
            <a:pPr algn="l">
              <a:lnSpc>
                <a:spcPct val="100000"/>
              </a:lnSpc>
              <a:spcBef>
                <a:spcPct val="0"/>
              </a:spcBef>
              <a:buClrTx/>
              <a:buFontTx/>
              <a:buNone/>
            </a:pPr>
            <a:r>
              <a:rPr lang="en-US" altLang="zh-CN" sz="1800" smtClean="0">
                <a:solidFill>
                  <a:srgbClr val="000000"/>
                </a:solidFill>
                <a:ea typeface="黑体" panose="02010609060101010101" pitchFamily="49" charset="-122"/>
              </a:rPr>
              <a:t> /*** </a:t>
            </a:r>
            <a:r>
              <a:rPr lang="zh-CN" altLang="en-US" sz="1800" smtClean="0">
                <a:solidFill>
                  <a:srgbClr val="000000"/>
                </a:solidFill>
                <a:ea typeface="黑体" panose="02010609060101010101" pitchFamily="49" charset="-122"/>
              </a:rPr>
              <a:t>无参数可显示</a:t>
            </a:r>
            <a:r>
              <a:rPr lang="en-US" altLang="zh-CN" sz="1800" smtClean="0">
                <a:solidFill>
                  <a:srgbClr val="000000"/>
                </a:solidFill>
                <a:ea typeface="黑体" panose="02010609060101010101" pitchFamily="49" charset="-122"/>
              </a:rPr>
              <a:t>/</a:t>
            </a:r>
          </a:p>
          <a:p>
            <a:pPr algn="l">
              <a:lnSpc>
                <a:spcPct val="100000"/>
              </a:lnSpc>
              <a:spcBef>
                <a:spcPct val="0"/>
              </a:spcBef>
              <a:buClrTx/>
              <a:buFontTx/>
              <a:buNone/>
            </a:pPr>
            <a:r>
              <a:rPr lang="en-US" altLang="zh-CN" sz="1800" smtClean="0">
                <a:solidFill>
                  <a:srgbClr val="000000"/>
                </a:solidFill>
                <a:ea typeface="黑体" panose="02010609060101010101" pitchFamily="49" charset="-122"/>
              </a:rPr>
              <a:t>    void display() {</a:t>
            </a:r>
          </a:p>
          <a:p>
            <a:pPr algn="l">
              <a:lnSpc>
                <a:spcPct val="100000"/>
              </a:lnSpc>
              <a:spcBef>
                <a:spcPct val="0"/>
              </a:spcBef>
              <a:buClrTx/>
              <a:buFontTx/>
              <a:buNone/>
            </a:pPr>
            <a:r>
              <a:rPr lang="en-US" altLang="zh-CN" sz="1800" smtClean="0">
                <a:solidFill>
                  <a:srgbClr val="000000"/>
                </a:solidFill>
                <a:ea typeface="黑体" panose="02010609060101010101" pitchFamily="49" charset="-122"/>
              </a:rPr>
              <a:t>        System.out.println("</a:t>
            </a:r>
            <a:r>
              <a:rPr lang="zh-CN" altLang="en-US" sz="1800" smtClean="0">
                <a:solidFill>
                  <a:srgbClr val="000000"/>
                </a:solidFill>
                <a:ea typeface="黑体" panose="02010609060101010101" pitchFamily="49" charset="-122"/>
              </a:rPr>
              <a:t>无参数可显示！！</a:t>
            </a:r>
            <a:r>
              <a:rPr lang="en-US" altLang="zh-CN" sz="1800" smtClean="0">
                <a:solidFill>
                  <a:srgbClr val="000000"/>
                </a:solidFill>
                <a:ea typeface="黑体" panose="02010609060101010101" pitchFamily="49" charset="-122"/>
              </a:rPr>
              <a:t>");</a:t>
            </a:r>
          </a:p>
          <a:p>
            <a:pPr algn="l">
              <a:lnSpc>
                <a:spcPct val="100000"/>
              </a:lnSpc>
              <a:spcBef>
                <a:spcPct val="0"/>
              </a:spcBef>
              <a:buClrTx/>
              <a:buFontTx/>
              <a:buNone/>
            </a:pPr>
            <a:r>
              <a:rPr lang="en-US" altLang="zh-CN" sz="1800" smtClean="0">
                <a:solidFill>
                  <a:srgbClr val="000000"/>
                </a:solidFill>
                <a:ea typeface="黑体" panose="02010609060101010101" pitchFamily="49" charset="-122"/>
              </a:rPr>
              <a:t>    }</a:t>
            </a:r>
          </a:p>
          <a:p>
            <a:pPr algn="l">
              <a:lnSpc>
                <a:spcPct val="100000"/>
              </a:lnSpc>
              <a:spcBef>
                <a:spcPct val="0"/>
              </a:spcBef>
              <a:buClrTx/>
              <a:buFontTx/>
              <a:buNone/>
            </a:pPr>
            <a:r>
              <a:rPr lang="en-US" altLang="zh-CN" sz="1800" smtClean="0">
                <a:solidFill>
                  <a:srgbClr val="000000"/>
                </a:solidFill>
                <a:ea typeface="黑体" panose="02010609060101010101" pitchFamily="49" charset="-122"/>
              </a:rPr>
              <a:t>   /** </a:t>
            </a:r>
          </a:p>
          <a:p>
            <a:pPr algn="l">
              <a:lnSpc>
                <a:spcPct val="100000"/>
              </a:lnSpc>
              <a:spcBef>
                <a:spcPct val="0"/>
              </a:spcBef>
              <a:buClrTx/>
              <a:buFontTx/>
              <a:buNone/>
            </a:pPr>
            <a:r>
              <a:rPr lang="en-US" altLang="zh-CN" sz="1800" smtClean="0">
                <a:solidFill>
                  <a:srgbClr val="000000"/>
                </a:solidFill>
                <a:ea typeface="黑体" panose="02010609060101010101" pitchFamily="49" charset="-122"/>
              </a:rPr>
              <a:t>     * @param num </a:t>
            </a:r>
            <a:r>
              <a:rPr lang="zh-CN" altLang="en-US" sz="1800" smtClean="0">
                <a:solidFill>
                  <a:srgbClr val="000000"/>
                </a:solidFill>
                <a:ea typeface="黑体" panose="02010609060101010101" pitchFamily="49" charset="-122"/>
              </a:rPr>
              <a:t>传递至 </a:t>
            </a:r>
            <a:r>
              <a:rPr lang="en-US" altLang="zh-CN" sz="1800" smtClean="0">
                <a:solidFill>
                  <a:srgbClr val="000000"/>
                </a:solidFill>
                <a:ea typeface="黑体" panose="02010609060101010101" pitchFamily="49" charset="-122"/>
              </a:rPr>
              <a:t>display </a:t>
            </a:r>
            <a:r>
              <a:rPr lang="zh-CN" altLang="en-US" sz="1800" smtClean="0">
                <a:solidFill>
                  <a:srgbClr val="000000"/>
                </a:solidFill>
                <a:ea typeface="黑体" panose="02010609060101010101" pitchFamily="49" charset="-122"/>
              </a:rPr>
              <a:t>方法的参数</a:t>
            </a:r>
          </a:p>
          <a:p>
            <a:pPr algn="l">
              <a:lnSpc>
                <a:spcPct val="100000"/>
              </a:lnSpc>
              <a:spcBef>
                <a:spcPct val="0"/>
              </a:spcBef>
              <a:buClrTx/>
              <a:buFontTx/>
              <a:buNone/>
            </a:pPr>
            <a:r>
              <a:rPr lang="zh-CN" altLang="en-US" sz="1800" smtClean="0">
                <a:solidFill>
                  <a:srgbClr val="000000"/>
                </a:solidFill>
                <a:ea typeface="黑体" panose="02010609060101010101" pitchFamily="49" charset="-122"/>
              </a:rPr>
              <a:t>     * </a:t>
            </a:r>
            <a:r>
              <a:rPr lang="en-US" altLang="zh-CN" sz="1800" smtClean="0">
                <a:solidFill>
                  <a:srgbClr val="000000"/>
                </a:solidFill>
                <a:ea typeface="黑体" panose="02010609060101010101" pitchFamily="49" charset="-122"/>
              </a:rPr>
              <a:t>@param num1 </a:t>
            </a:r>
            <a:r>
              <a:rPr lang="zh-CN" altLang="en-US" sz="1800" smtClean="0">
                <a:solidFill>
                  <a:srgbClr val="000000"/>
                </a:solidFill>
                <a:ea typeface="黑体" panose="02010609060101010101" pitchFamily="49" charset="-122"/>
              </a:rPr>
              <a:t>传递至 </a:t>
            </a:r>
            <a:r>
              <a:rPr lang="en-US" altLang="zh-CN" sz="1800" smtClean="0">
                <a:solidFill>
                  <a:srgbClr val="000000"/>
                </a:solidFill>
                <a:ea typeface="黑体" panose="02010609060101010101" pitchFamily="49" charset="-122"/>
              </a:rPr>
              <a:t>display </a:t>
            </a:r>
            <a:r>
              <a:rPr lang="zh-CN" altLang="en-US" sz="1800" smtClean="0">
                <a:solidFill>
                  <a:srgbClr val="000000"/>
                </a:solidFill>
                <a:ea typeface="黑体" panose="02010609060101010101" pitchFamily="49" charset="-122"/>
              </a:rPr>
              <a:t>方法的参数</a:t>
            </a:r>
          </a:p>
          <a:p>
            <a:pPr algn="l">
              <a:lnSpc>
                <a:spcPct val="100000"/>
              </a:lnSpc>
              <a:spcBef>
                <a:spcPct val="0"/>
              </a:spcBef>
              <a:buClrTx/>
              <a:buFontTx/>
              <a:buNone/>
            </a:pPr>
            <a:r>
              <a:rPr lang="zh-CN" altLang="en-US" sz="1800" smtClean="0">
                <a:solidFill>
                  <a:srgbClr val="000000"/>
                </a:solidFill>
                <a:ea typeface="黑体" panose="02010609060101010101" pitchFamily="49" charset="-122"/>
              </a:rPr>
              <a:t>     *</a:t>
            </a:r>
            <a:r>
              <a:rPr lang="en-US" altLang="zh-CN" sz="1800" smtClean="0">
                <a:solidFill>
                  <a:srgbClr val="000000"/>
                </a:solidFill>
                <a:ea typeface="黑体" panose="02010609060101010101" pitchFamily="49" charset="-122"/>
              </a:rPr>
              <a:t>/</a:t>
            </a:r>
          </a:p>
          <a:p>
            <a:pPr algn="l">
              <a:lnSpc>
                <a:spcPct val="100000"/>
              </a:lnSpc>
              <a:spcBef>
                <a:spcPct val="0"/>
              </a:spcBef>
              <a:buClrTx/>
              <a:buFontTx/>
              <a:buNone/>
            </a:pPr>
            <a:r>
              <a:rPr lang="en-US" altLang="zh-CN" sz="1800" smtClean="0">
                <a:solidFill>
                  <a:srgbClr val="000000"/>
                </a:solidFill>
                <a:ea typeface="黑体" panose="02010609060101010101" pitchFamily="49" charset="-122"/>
              </a:rPr>
              <a:t>    void display(int num, int num1) {</a:t>
            </a:r>
          </a:p>
          <a:p>
            <a:pPr algn="l">
              <a:lnSpc>
                <a:spcPct val="100000"/>
              </a:lnSpc>
              <a:spcBef>
                <a:spcPct val="0"/>
              </a:spcBef>
              <a:buClrTx/>
              <a:buFontTx/>
              <a:buNone/>
            </a:pPr>
            <a:r>
              <a:rPr lang="en-US" altLang="zh-CN" sz="1800" smtClean="0">
                <a:solidFill>
                  <a:srgbClr val="000000"/>
                </a:solidFill>
                <a:ea typeface="黑体" panose="02010609060101010101" pitchFamily="49" charset="-122"/>
              </a:rPr>
              <a:t>        System.out.println("</a:t>
            </a:r>
            <a:r>
              <a:rPr lang="zh-CN" altLang="en-US" sz="1800" smtClean="0">
                <a:solidFill>
                  <a:srgbClr val="000000"/>
                </a:solidFill>
                <a:ea typeface="黑体" panose="02010609060101010101" pitchFamily="49" charset="-122"/>
              </a:rPr>
              <a:t>两个整数是：</a:t>
            </a:r>
            <a:r>
              <a:rPr lang="en-US" altLang="zh-CN" sz="1800" smtClean="0">
                <a:solidFill>
                  <a:srgbClr val="000000"/>
                </a:solidFill>
                <a:ea typeface="黑体" panose="02010609060101010101" pitchFamily="49" charset="-122"/>
              </a:rPr>
              <a:t>" + num + " " + num1);</a:t>
            </a:r>
          </a:p>
          <a:p>
            <a:pPr algn="l">
              <a:lnSpc>
                <a:spcPct val="100000"/>
              </a:lnSpc>
              <a:spcBef>
                <a:spcPct val="0"/>
              </a:spcBef>
              <a:buClrTx/>
              <a:buFontTx/>
              <a:buNone/>
            </a:pPr>
            <a:r>
              <a:rPr lang="en-US" altLang="zh-CN" sz="1800" smtClean="0">
                <a:solidFill>
                  <a:srgbClr val="000000"/>
                </a:solidFill>
                <a:ea typeface="黑体" panose="02010609060101010101" pitchFamily="49" charset="-122"/>
              </a:rPr>
              <a:t>    }</a:t>
            </a:r>
          </a:p>
          <a:p>
            <a:pPr algn="l">
              <a:lnSpc>
                <a:spcPct val="100000"/>
              </a:lnSpc>
              <a:spcBef>
                <a:spcPct val="0"/>
              </a:spcBef>
              <a:buClrTx/>
              <a:buFontTx/>
              <a:buNone/>
            </a:pPr>
            <a:r>
              <a:rPr lang="en-US" altLang="zh-CN" sz="1800" smtClean="0">
                <a:solidFill>
                  <a:srgbClr val="000000"/>
                </a:solidFill>
                <a:ea typeface="黑体" panose="02010609060101010101" pitchFamily="49" charset="-122"/>
              </a:rPr>
              <a:t> /** </a:t>
            </a:r>
          </a:p>
          <a:p>
            <a:pPr algn="l">
              <a:lnSpc>
                <a:spcPct val="100000"/>
              </a:lnSpc>
              <a:spcBef>
                <a:spcPct val="0"/>
              </a:spcBef>
              <a:buClrTx/>
              <a:buFontTx/>
              <a:buNone/>
            </a:pPr>
            <a:r>
              <a:rPr lang="en-US" altLang="zh-CN" sz="1800" smtClean="0">
                <a:solidFill>
                  <a:srgbClr val="000000"/>
                </a:solidFill>
                <a:ea typeface="黑体" panose="02010609060101010101" pitchFamily="49" charset="-122"/>
              </a:rPr>
              <a:t>  * @param</a:t>
            </a:r>
            <a:r>
              <a:rPr lang="zh-CN" altLang="en-US" sz="1800" smtClean="0">
                <a:solidFill>
                  <a:srgbClr val="000000"/>
                </a:solidFill>
                <a:ea typeface="黑体" panose="02010609060101010101" pitchFamily="49" charset="-122"/>
              </a:rPr>
              <a:t>型的 </a:t>
            </a:r>
            <a:r>
              <a:rPr lang="en-US" altLang="zh-CN" sz="1800" smtClean="0">
                <a:solidFill>
                  <a:srgbClr val="000000"/>
                </a:solidFill>
                <a:ea typeface="黑体" panose="02010609060101010101" pitchFamily="49" charset="-122"/>
              </a:rPr>
              <a:t>count </a:t>
            </a:r>
            <a:r>
              <a:rPr lang="zh-CN" altLang="en-US" sz="1800" smtClean="0">
                <a:solidFill>
                  <a:srgbClr val="000000"/>
                </a:solidFill>
                <a:ea typeface="黑体" panose="02010609060101010101" pitchFamily="49" charset="-122"/>
              </a:rPr>
              <a:t>由 </a:t>
            </a:r>
            <a:r>
              <a:rPr lang="en-US" altLang="zh-CN" sz="1800" smtClean="0">
                <a:solidFill>
                  <a:srgbClr val="000000"/>
                </a:solidFill>
                <a:ea typeface="黑体" panose="02010609060101010101" pitchFamily="49" charset="-122"/>
              </a:rPr>
              <a:t>display </a:t>
            </a:r>
            <a:r>
              <a:rPr lang="zh-CN" altLang="en-US" sz="1800" smtClean="0">
                <a:solidFill>
                  <a:srgbClr val="000000"/>
                </a:solidFill>
                <a:ea typeface="黑体" panose="02010609060101010101" pitchFamily="49" charset="-122"/>
              </a:rPr>
              <a:t>方法接收</a:t>
            </a:r>
          </a:p>
          <a:p>
            <a:pPr algn="l">
              <a:lnSpc>
                <a:spcPct val="100000"/>
              </a:lnSpc>
              <a:spcBef>
                <a:spcPct val="0"/>
              </a:spcBef>
              <a:buClrTx/>
              <a:buFontTx/>
              <a:buNone/>
            </a:pPr>
            <a:r>
              <a:rPr lang="zh-CN" altLang="en-US" sz="1800" smtClean="0">
                <a:solidFill>
                  <a:srgbClr val="000000"/>
                </a:solidFill>
                <a:ea typeface="黑体" panose="02010609060101010101" pitchFamily="49" charset="-122"/>
              </a:rPr>
              <a:t> *</a:t>
            </a:r>
            <a:r>
              <a:rPr lang="en-US" altLang="zh-CN" sz="1800" smtClean="0">
                <a:solidFill>
                  <a:srgbClr val="000000"/>
                </a:solidFill>
                <a:ea typeface="黑体" panose="02010609060101010101" pitchFamily="49" charset="-122"/>
              </a:rPr>
              <a:t>/</a:t>
            </a:r>
          </a:p>
          <a:p>
            <a:pPr algn="l">
              <a:lnSpc>
                <a:spcPct val="100000"/>
              </a:lnSpc>
              <a:spcBef>
                <a:spcPct val="0"/>
              </a:spcBef>
              <a:buClrTx/>
              <a:buFontTx/>
              <a:buNone/>
            </a:pPr>
            <a:r>
              <a:rPr lang="en-US" altLang="zh-CN" sz="1800" smtClean="0">
                <a:solidFill>
                  <a:srgbClr val="000000"/>
                </a:solidFill>
                <a:ea typeface="黑体" panose="02010609060101010101" pitchFamily="49" charset="-122"/>
              </a:rPr>
              <a:t>    void display(double count) {</a:t>
            </a:r>
          </a:p>
          <a:p>
            <a:pPr algn="l">
              <a:lnSpc>
                <a:spcPct val="100000"/>
              </a:lnSpc>
              <a:spcBef>
                <a:spcPct val="0"/>
              </a:spcBef>
              <a:buClrTx/>
              <a:buFontTx/>
              <a:buNone/>
            </a:pPr>
            <a:r>
              <a:rPr lang="en-US" altLang="zh-CN" sz="1800" smtClean="0">
                <a:solidFill>
                  <a:srgbClr val="000000"/>
                </a:solidFill>
                <a:ea typeface="黑体" panose="02010609060101010101" pitchFamily="49" charset="-122"/>
              </a:rPr>
              <a:t>        System.out.println("</a:t>
            </a:r>
            <a:r>
              <a:rPr lang="zh-CN" altLang="en-US" sz="1800" smtClean="0">
                <a:solidFill>
                  <a:srgbClr val="000000"/>
                </a:solidFill>
                <a:ea typeface="黑体" panose="02010609060101010101" pitchFamily="49" charset="-122"/>
              </a:rPr>
              <a:t>在 </a:t>
            </a:r>
            <a:r>
              <a:rPr lang="en-US" altLang="zh-CN" sz="1800" smtClean="0">
                <a:solidFill>
                  <a:srgbClr val="000000"/>
                </a:solidFill>
                <a:ea typeface="黑体" panose="02010609060101010101" pitchFamily="49" charset="-122"/>
              </a:rPr>
              <a:t>display</a:t>
            </a:r>
            <a:r>
              <a:rPr lang="zh-CN" altLang="en-US" sz="1800" smtClean="0">
                <a:solidFill>
                  <a:srgbClr val="000000"/>
                </a:solidFill>
                <a:ea typeface="黑体" panose="02010609060101010101" pitchFamily="49" charset="-122"/>
              </a:rPr>
              <a:t>（</a:t>
            </a:r>
            <a:r>
              <a:rPr lang="en-US" altLang="zh-CN" sz="1800" smtClean="0">
                <a:solidFill>
                  <a:srgbClr val="000000"/>
                </a:solidFill>
                <a:ea typeface="黑体" panose="02010609060101010101" pitchFamily="49" charset="-122"/>
              </a:rPr>
              <a:t>double</a:t>
            </a:r>
            <a:r>
              <a:rPr lang="zh-CN" altLang="en-US" sz="1800" smtClean="0">
                <a:solidFill>
                  <a:srgbClr val="000000"/>
                </a:solidFill>
                <a:ea typeface="黑体" panose="02010609060101010101" pitchFamily="49" charset="-122"/>
              </a:rPr>
              <a:t>）方法内：</a:t>
            </a:r>
            <a:r>
              <a:rPr lang="en-US" altLang="zh-CN" sz="1800" smtClean="0">
                <a:solidFill>
                  <a:srgbClr val="000000"/>
                </a:solidFill>
                <a:ea typeface="黑体" panose="02010609060101010101" pitchFamily="49" charset="-122"/>
              </a:rPr>
              <a:t>" + count)</a:t>
            </a:r>
          </a:p>
          <a:p>
            <a:pPr algn="l">
              <a:lnSpc>
                <a:spcPct val="100000"/>
              </a:lnSpc>
              <a:spcBef>
                <a:spcPct val="0"/>
              </a:spcBef>
              <a:buClrTx/>
              <a:buFontTx/>
              <a:buNone/>
            </a:pPr>
            <a:r>
              <a:rPr lang="en-US" altLang="zh-CN" sz="1800" smtClean="0">
                <a:solidFill>
                  <a:srgbClr val="000000"/>
                </a:solidFill>
                <a:ea typeface="黑体" panose="02010609060101010101" pitchFamily="49" charset="-122"/>
              </a:rPr>
              <a:t> }</a:t>
            </a:r>
          </a:p>
          <a:p>
            <a:pPr algn="l">
              <a:lnSpc>
                <a:spcPct val="100000"/>
              </a:lnSpc>
              <a:spcBef>
                <a:spcPct val="0"/>
              </a:spcBef>
              <a:buClrTx/>
              <a:buFontTx/>
              <a:buNone/>
            </a:pPr>
            <a:r>
              <a:rPr lang="en-US" altLang="zh-CN" sz="1800" smtClean="0">
                <a:solidFill>
                  <a:srgbClr val="000000"/>
                </a:solidFill>
                <a:ea typeface="黑体" panose="02010609060101010101" pitchFamily="49" charset="-122"/>
              </a:rPr>
              <a:t>……</a:t>
            </a:r>
          </a:p>
          <a:p>
            <a:pPr algn="l">
              <a:lnSpc>
                <a:spcPct val="100000"/>
              </a:lnSpc>
              <a:spcBef>
                <a:spcPct val="0"/>
              </a:spcBef>
              <a:buClrTx/>
              <a:buFontTx/>
              <a:buNone/>
            </a:pPr>
            <a:r>
              <a:rPr lang="en-US" altLang="zh-CN" sz="1800" smtClean="0">
                <a:solidFill>
                  <a:srgbClr val="000000"/>
                </a:solidFill>
                <a:ea typeface="黑体" panose="02010609060101010101" pitchFamily="49" charset="-122"/>
              </a:rPr>
              <a:t>}</a:t>
            </a:r>
          </a:p>
        </p:txBody>
      </p:sp>
      <p:sp>
        <p:nvSpPr>
          <p:cNvPr id="90136" name="Rectangle 24"/>
          <p:cNvSpPr>
            <a:spLocks noChangeArrowheads="1"/>
          </p:cNvSpPr>
          <p:nvPr/>
        </p:nvSpPr>
        <p:spPr bwMode="auto">
          <a:xfrm>
            <a:off x="755650" y="1101725"/>
            <a:ext cx="7489825" cy="4498975"/>
          </a:xfrm>
          <a:prstGeom prst="rect">
            <a:avLst/>
          </a:prstGeom>
          <a:gradFill rotWithShape="1">
            <a:gsLst>
              <a:gs pos="0">
                <a:srgbClr val="FFFFCC"/>
              </a:gs>
              <a:gs pos="100000">
                <a:srgbClr val="FFFFFF"/>
              </a:gs>
            </a:gsLst>
            <a:lin ang="5400000" scaled="1"/>
          </a:gra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217488" algn="l"/>
                <a:tab pos="469900" algn="l"/>
                <a:tab pos="687388" algn="l"/>
                <a:tab pos="904875" algn="l"/>
                <a:tab pos="1122363" algn="l"/>
                <a:tab pos="1374775" algn="l"/>
              </a:tabLst>
              <a:defRPr>
                <a:solidFill>
                  <a:schemeClr val="tx1"/>
                </a:solidFill>
                <a:latin typeface="Arial" panose="020B0604020202020204" pitchFamily="34" charset="0"/>
                <a:ea typeface="宋体" panose="02010600030101010101" pitchFamily="2" charset="-122"/>
              </a:defRPr>
            </a:lvl1pPr>
            <a:lvl2pPr>
              <a:tabLst>
                <a:tab pos="217488" algn="l"/>
                <a:tab pos="469900" algn="l"/>
                <a:tab pos="687388" algn="l"/>
                <a:tab pos="904875" algn="l"/>
                <a:tab pos="1122363" algn="l"/>
                <a:tab pos="1374775" algn="l"/>
              </a:tabLst>
              <a:defRPr>
                <a:solidFill>
                  <a:schemeClr val="tx1"/>
                </a:solidFill>
                <a:latin typeface="Arial" panose="020B0604020202020204" pitchFamily="34" charset="0"/>
                <a:ea typeface="宋体" panose="02010600030101010101" pitchFamily="2" charset="-122"/>
              </a:defRPr>
            </a:lvl2pPr>
            <a:lvl3pPr>
              <a:tabLst>
                <a:tab pos="217488" algn="l"/>
                <a:tab pos="469900" algn="l"/>
                <a:tab pos="687388" algn="l"/>
                <a:tab pos="904875" algn="l"/>
                <a:tab pos="1122363" algn="l"/>
                <a:tab pos="1374775" algn="l"/>
              </a:tabLst>
              <a:defRPr>
                <a:solidFill>
                  <a:schemeClr val="tx1"/>
                </a:solidFill>
                <a:latin typeface="Arial" panose="020B0604020202020204" pitchFamily="34" charset="0"/>
                <a:ea typeface="宋体" panose="02010600030101010101" pitchFamily="2" charset="-122"/>
              </a:defRPr>
            </a:lvl3pPr>
            <a:lvl4pPr>
              <a:tabLst>
                <a:tab pos="217488" algn="l"/>
                <a:tab pos="469900" algn="l"/>
                <a:tab pos="687388" algn="l"/>
                <a:tab pos="904875" algn="l"/>
                <a:tab pos="1122363" algn="l"/>
                <a:tab pos="1374775" algn="l"/>
              </a:tabLst>
              <a:defRPr>
                <a:solidFill>
                  <a:schemeClr val="tx1"/>
                </a:solidFill>
                <a:latin typeface="Arial" panose="020B0604020202020204" pitchFamily="34" charset="0"/>
                <a:ea typeface="宋体" panose="02010600030101010101" pitchFamily="2" charset="-122"/>
              </a:defRPr>
            </a:lvl4pPr>
            <a:lvl5pPr>
              <a:tabLst>
                <a:tab pos="217488" algn="l"/>
                <a:tab pos="469900" algn="l"/>
                <a:tab pos="687388" algn="l"/>
                <a:tab pos="904875" algn="l"/>
                <a:tab pos="1122363" algn="l"/>
                <a:tab pos="13747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17488" algn="l"/>
                <a:tab pos="469900" algn="l"/>
                <a:tab pos="687388" algn="l"/>
                <a:tab pos="904875" algn="l"/>
                <a:tab pos="1122363" algn="l"/>
                <a:tab pos="13747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17488" algn="l"/>
                <a:tab pos="469900" algn="l"/>
                <a:tab pos="687388" algn="l"/>
                <a:tab pos="904875" algn="l"/>
                <a:tab pos="1122363" algn="l"/>
                <a:tab pos="13747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17488" algn="l"/>
                <a:tab pos="469900" algn="l"/>
                <a:tab pos="687388" algn="l"/>
                <a:tab pos="904875" algn="l"/>
                <a:tab pos="1122363" algn="l"/>
                <a:tab pos="13747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17488" algn="l"/>
                <a:tab pos="469900" algn="l"/>
                <a:tab pos="687388" algn="l"/>
                <a:tab pos="904875" algn="l"/>
                <a:tab pos="1122363" algn="l"/>
                <a:tab pos="1374775" algn="l"/>
              </a:tabLst>
              <a:defRPr>
                <a:solidFill>
                  <a:schemeClr val="tx1"/>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lang="en-US" altLang="zh-CN" sz="1800" smtClean="0">
                <a:solidFill>
                  <a:srgbClr val="000000"/>
                </a:solidFill>
                <a:ea typeface="黑体" panose="02010609060101010101" pitchFamily="49" charset="-122"/>
              </a:rPr>
              <a:t>public static void main(String [ ] arg) {</a:t>
            </a:r>
          </a:p>
          <a:p>
            <a:pPr algn="l">
              <a:lnSpc>
                <a:spcPct val="100000"/>
              </a:lnSpc>
              <a:spcBef>
                <a:spcPct val="0"/>
              </a:spcBef>
              <a:buClrTx/>
              <a:buFontTx/>
              <a:buNone/>
            </a:pPr>
            <a:r>
              <a:rPr lang="en-US" altLang="zh-CN" sz="1800" smtClean="0">
                <a:solidFill>
                  <a:srgbClr val="000000"/>
                </a:solidFill>
                <a:ea typeface="黑体" panose="02010609060101010101" pitchFamily="49" charset="-122"/>
              </a:rPr>
              <a:t>        int count = 25;</a:t>
            </a:r>
          </a:p>
          <a:p>
            <a:pPr algn="l">
              <a:lnSpc>
                <a:spcPct val="100000"/>
              </a:lnSpc>
              <a:spcBef>
                <a:spcPct val="0"/>
              </a:spcBef>
              <a:buClrTx/>
              <a:buFontTx/>
              <a:buNone/>
            </a:pPr>
            <a:r>
              <a:rPr lang="en-US" altLang="zh-CN" sz="1800" smtClean="0">
                <a:solidFill>
                  <a:srgbClr val="000000"/>
                </a:solidFill>
                <a:ea typeface="黑体" panose="02010609060101010101" pitchFamily="49" charset="-122"/>
              </a:rPr>
              <a:t>        DisplayNumber dispObj = new DisplayNumber();</a:t>
            </a:r>
          </a:p>
          <a:p>
            <a:pPr algn="l">
              <a:lnSpc>
                <a:spcPct val="100000"/>
              </a:lnSpc>
              <a:spcBef>
                <a:spcPct val="0"/>
              </a:spcBef>
              <a:buClrTx/>
              <a:buFontTx/>
              <a:buNone/>
            </a:pPr>
            <a:endParaRPr lang="en-US" altLang="zh-CN" sz="1800" smtClean="0">
              <a:solidFill>
                <a:srgbClr val="000000"/>
              </a:solidFill>
              <a:ea typeface="黑体" panose="02010609060101010101" pitchFamily="49" charset="-122"/>
            </a:endParaRPr>
          </a:p>
          <a:p>
            <a:pPr algn="l">
              <a:lnSpc>
                <a:spcPct val="100000"/>
              </a:lnSpc>
              <a:spcBef>
                <a:spcPct val="0"/>
              </a:spcBef>
              <a:buClrTx/>
              <a:buFontTx/>
              <a:buNone/>
            </a:pPr>
            <a:r>
              <a:rPr lang="en-US" altLang="zh-CN" sz="1800" smtClean="0">
                <a:solidFill>
                  <a:srgbClr val="000000"/>
                </a:solidFill>
                <a:ea typeface="黑体" panose="02010609060101010101" pitchFamily="49" charset="-122"/>
              </a:rPr>
              <a:t>        </a:t>
            </a:r>
            <a:r>
              <a:rPr lang="en-US" altLang="zh-CN" sz="1800" b="1" smtClean="0">
                <a:solidFill>
                  <a:srgbClr val="000000"/>
                </a:solidFill>
                <a:ea typeface="黑体" panose="02010609060101010101" pitchFamily="49" charset="-122"/>
              </a:rPr>
              <a:t>dispObj.display();</a:t>
            </a:r>
          </a:p>
          <a:p>
            <a:pPr algn="l">
              <a:lnSpc>
                <a:spcPct val="100000"/>
              </a:lnSpc>
              <a:spcBef>
                <a:spcPct val="0"/>
              </a:spcBef>
              <a:buClrTx/>
              <a:buFontTx/>
              <a:buNone/>
            </a:pPr>
            <a:r>
              <a:rPr lang="en-US" altLang="zh-CN" sz="1800" b="1" smtClean="0">
                <a:solidFill>
                  <a:srgbClr val="000000"/>
                </a:solidFill>
                <a:ea typeface="黑体" panose="02010609060101010101" pitchFamily="49" charset="-122"/>
              </a:rPr>
              <a:t>        dispObj.display(10 , 20);</a:t>
            </a:r>
          </a:p>
          <a:p>
            <a:pPr algn="l">
              <a:lnSpc>
                <a:spcPct val="100000"/>
              </a:lnSpc>
              <a:spcBef>
                <a:spcPct val="0"/>
              </a:spcBef>
              <a:buClrTx/>
              <a:buFontTx/>
              <a:buNone/>
            </a:pPr>
            <a:endParaRPr lang="en-US" altLang="zh-CN" sz="1800" b="1" smtClean="0">
              <a:solidFill>
                <a:srgbClr val="000000"/>
              </a:solidFill>
              <a:ea typeface="黑体" panose="02010609060101010101" pitchFamily="49" charset="-122"/>
            </a:endParaRPr>
          </a:p>
          <a:p>
            <a:pPr algn="l">
              <a:lnSpc>
                <a:spcPct val="100000"/>
              </a:lnSpc>
              <a:spcBef>
                <a:spcPct val="0"/>
              </a:spcBef>
              <a:buClrTx/>
              <a:buFontTx/>
              <a:buNone/>
            </a:pPr>
            <a:r>
              <a:rPr lang="en-US" altLang="zh-CN" sz="1800" smtClean="0">
                <a:solidFill>
                  <a:srgbClr val="000000"/>
                </a:solidFill>
                <a:ea typeface="黑体" panose="02010609060101010101" pitchFamily="49" charset="-122"/>
              </a:rPr>
              <a:t>        /* </a:t>
            </a:r>
            <a:r>
              <a:rPr lang="zh-CN" altLang="en-US" sz="1800" smtClean="0">
                <a:solidFill>
                  <a:srgbClr val="000000"/>
                </a:solidFill>
                <a:ea typeface="黑体" panose="02010609060101010101" pitchFamily="49" charset="-122"/>
              </a:rPr>
              <a:t>不存在具有一个 </a:t>
            </a:r>
            <a:r>
              <a:rPr lang="en-US" altLang="zh-CN" sz="1800" smtClean="0">
                <a:solidFill>
                  <a:srgbClr val="000000"/>
                </a:solidFill>
                <a:ea typeface="黑体" panose="02010609060101010101" pitchFamily="49" charset="-122"/>
              </a:rPr>
              <a:t>int </a:t>
            </a:r>
            <a:r>
              <a:rPr lang="zh-CN" altLang="en-US" sz="1800" smtClean="0">
                <a:solidFill>
                  <a:srgbClr val="000000"/>
                </a:solidFill>
                <a:ea typeface="黑体" panose="02010609060101010101" pitchFamily="49" charset="-122"/>
              </a:rPr>
              <a:t>型参数的方法，</a:t>
            </a:r>
          </a:p>
          <a:p>
            <a:pPr algn="l">
              <a:lnSpc>
                <a:spcPct val="100000"/>
              </a:lnSpc>
              <a:spcBef>
                <a:spcPct val="0"/>
              </a:spcBef>
              <a:buClrTx/>
              <a:buFontTx/>
              <a:buNone/>
            </a:pPr>
            <a:r>
              <a:rPr lang="zh-CN" altLang="en-US" sz="1800" smtClean="0">
                <a:solidFill>
                  <a:srgbClr val="000000"/>
                </a:solidFill>
                <a:ea typeface="黑体" panose="02010609060101010101" pitchFamily="49" charset="-122"/>
              </a:rPr>
              <a:t>         *</a:t>
            </a:r>
            <a:r>
              <a:rPr lang="en-US" altLang="zh-CN" sz="1800" smtClean="0">
                <a:solidFill>
                  <a:srgbClr val="000000"/>
                </a:solidFill>
                <a:ea typeface="黑体" panose="02010609060101010101" pitchFamily="49" charset="-122"/>
              </a:rPr>
              <a:t>int </a:t>
            </a:r>
            <a:r>
              <a:rPr lang="zh-CN" altLang="en-US" sz="1800" smtClean="0">
                <a:solidFill>
                  <a:srgbClr val="000000"/>
                </a:solidFill>
                <a:ea typeface="黑体" panose="02010609060101010101" pitchFamily="49" charset="-122"/>
              </a:rPr>
              <a:t>型值自动转化为 </a:t>
            </a:r>
            <a:r>
              <a:rPr lang="en-US" altLang="zh-CN" sz="1800" smtClean="0">
                <a:solidFill>
                  <a:srgbClr val="000000"/>
                </a:solidFill>
                <a:ea typeface="黑体" panose="02010609060101010101" pitchFamily="49" charset="-122"/>
              </a:rPr>
              <a:t>double </a:t>
            </a:r>
            <a:r>
              <a:rPr lang="zh-CN" altLang="en-US" sz="1800" smtClean="0">
                <a:solidFill>
                  <a:srgbClr val="000000"/>
                </a:solidFill>
                <a:ea typeface="黑体" panose="02010609060101010101" pitchFamily="49" charset="-122"/>
              </a:rPr>
              <a:t>型值</a:t>
            </a:r>
          </a:p>
          <a:p>
            <a:pPr algn="l">
              <a:lnSpc>
                <a:spcPct val="100000"/>
              </a:lnSpc>
              <a:spcBef>
                <a:spcPct val="0"/>
              </a:spcBef>
              <a:buClrTx/>
              <a:buFontTx/>
              <a:buNone/>
            </a:pPr>
            <a:r>
              <a:rPr lang="zh-CN" altLang="en-US" sz="1800" smtClean="0">
                <a:solidFill>
                  <a:srgbClr val="000000"/>
                </a:solidFill>
                <a:ea typeface="黑体" panose="02010609060101010101" pitchFamily="49" charset="-122"/>
              </a:rPr>
              <a:t>         *</a:t>
            </a:r>
            <a:r>
              <a:rPr lang="en-US" altLang="zh-CN" sz="1800" smtClean="0">
                <a:solidFill>
                  <a:srgbClr val="000000"/>
                </a:solidFill>
                <a:ea typeface="黑体" panose="02010609060101010101" pitchFamily="49" charset="-122"/>
              </a:rPr>
              <a:t>/</a:t>
            </a:r>
          </a:p>
          <a:p>
            <a:pPr algn="l">
              <a:lnSpc>
                <a:spcPct val="100000"/>
              </a:lnSpc>
              <a:spcBef>
                <a:spcPct val="0"/>
              </a:spcBef>
              <a:buClrTx/>
              <a:buFontTx/>
              <a:buNone/>
            </a:pPr>
            <a:r>
              <a:rPr lang="en-US" altLang="zh-CN" sz="1800" smtClean="0">
                <a:solidFill>
                  <a:srgbClr val="000000"/>
                </a:solidFill>
                <a:ea typeface="黑体" panose="02010609060101010101" pitchFamily="49" charset="-122"/>
              </a:rPr>
              <a:t>        System.out.println(“</a:t>
            </a:r>
            <a:r>
              <a:rPr lang="zh-CN" altLang="en-US" sz="1800" smtClean="0">
                <a:solidFill>
                  <a:srgbClr val="000000"/>
                </a:solidFill>
                <a:ea typeface="黑体" panose="02010609060101010101" pitchFamily="49" charset="-122"/>
              </a:rPr>
              <a:t>调用 </a:t>
            </a:r>
            <a:r>
              <a:rPr lang="en-US" altLang="zh-CN" sz="1800" smtClean="0">
                <a:solidFill>
                  <a:srgbClr val="000000"/>
                </a:solidFill>
                <a:ea typeface="黑体" panose="02010609060101010101" pitchFamily="49" charset="-122"/>
              </a:rPr>
              <a:t>display(double) </a:t>
            </a:r>
            <a:r>
              <a:rPr lang="zh-CN" altLang="en-US" sz="1800" smtClean="0">
                <a:solidFill>
                  <a:srgbClr val="000000"/>
                </a:solidFill>
                <a:ea typeface="黑体" panose="02010609060101010101" pitchFamily="49" charset="-122"/>
              </a:rPr>
              <a:t>方法，</a:t>
            </a:r>
            <a:r>
              <a:rPr lang="en-US" altLang="zh-CN" sz="1800" smtClean="0">
                <a:solidFill>
                  <a:srgbClr val="000000"/>
                </a:solidFill>
                <a:ea typeface="黑体" panose="02010609060101010101" pitchFamily="49" charset="-122"/>
              </a:rPr>
              <a:t>"</a:t>
            </a:r>
          </a:p>
          <a:p>
            <a:pPr algn="l">
              <a:lnSpc>
                <a:spcPct val="100000"/>
              </a:lnSpc>
              <a:spcBef>
                <a:spcPct val="0"/>
              </a:spcBef>
              <a:buClrTx/>
              <a:buFontTx/>
              <a:buNone/>
            </a:pPr>
            <a:r>
              <a:rPr lang="en-US" altLang="zh-CN" sz="1800" smtClean="0">
                <a:solidFill>
                  <a:srgbClr val="000000"/>
                </a:solidFill>
                <a:ea typeface="黑体" panose="02010609060101010101" pitchFamily="49" charset="-122"/>
              </a:rPr>
              <a:t>              + “</a:t>
            </a:r>
            <a:r>
              <a:rPr lang="zh-CN" altLang="en-US" sz="1800" smtClean="0">
                <a:solidFill>
                  <a:srgbClr val="000000"/>
                </a:solidFill>
                <a:ea typeface="黑体" panose="02010609060101010101" pitchFamily="49" charset="-122"/>
              </a:rPr>
              <a:t>使用 </a:t>
            </a:r>
            <a:r>
              <a:rPr lang="en-US" altLang="zh-CN" sz="1800" smtClean="0">
                <a:solidFill>
                  <a:srgbClr val="000000"/>
                </a:solidFill>
                <a:ea typeface="黑体" panose="02010609060101010101" pitchFamily="49" charset="-122"/>
              </a:rPr>
              <a:t>int </a:t>
            </a:r>
            <a:r>
              <a:rPr lang="zh-CN" altLang="en-US" sz="1800" smtClean="0">
                <a:solidFill>
                  <a:srgbClr val="000000"/>
                </a:solidFill>
                <a:ea typeface="黑体" panose="02010609060101010101" pitchFamily="49" charset="-122"/>
              </a:rPr>
              <a:t>变量</a:t>
            </a:r>
            <a:r>
              <a:rPr lang="en-US" altLang="zh-CN" sz="1800" smtClean="0">
                <a:solidFill>
                  <a:srgbClr val="000000"/>
                </a:solidFill>
                <a:ea typeface="黑体" panose="02010609060101010101" pitchFamily="49" charset="-122"/>
              </a:rPr>
              <a:t>: " + count);</a:t>
            </a:r>
          </a:p>
          <a:p>
            <a:pPr algn="l">
              <a:lnSpc>
                <a:spcPct val="100000"/>
              </a:lnSpc>
              <a:spcBef>
                <a:spcPct val="0"/>
              </a:spcBef>
              <a:buClrTx/>
              <a:buFontTx/>
              <a:buNone/>
            </a:pPr>
            <a:endParaRPr lang="en-US" altLang="zh-CN" sz="1800" smtClean="0">
              <a:solidFill>
                <a:srgbClr val="000000"/>
              </a:solidFill>
              <a:ea typeface="黑体" panose="02010609060101010101" pitchFamily="49" charset="-122"/>
            </a:endParaRPr>
          </a:p>
          <a:p>
            <a:pPr algn="l">
              <a:lnSpc>
                <a:spcPct val="100000"/>
              </a:lnSpc>
              <a:spcBef>
                <a:spcPct val="0"/>
              </a:spcBef>
              <a:buClrTx/>
              <a:buFontTx/>
              <a:buNone/>
            </a:pPr>
            <a:r>
              <a:rPr lang="en-US" altLang="zh-CN" sz="1800" smtClean="0">
                <a:solidFill>
                  <a:srgbClr val="000000"/>
                </a:solidFill>
                <a:ea typeface="黑体" panose="02010609060101010101" pitchFamily="49" charset="-122"/>
              </a:rPr>
              <a:t>        </a:t>
            </a:r>
            <a:r>
              <a:rPr lang="en-US" altLang="zh-CN" sz="1800" b="1" smtClean="0">
                <a:solidFill>
                  <a:srgbClr val="000000"/>
                </a:solidFill>
                <a:ea typeface="黑体" panose="02010609060101010101" pitchFamily="49" charset="-122"/>
              </a:rPr>
              <a:t>dispObj.display(count);</a:t>
            </a:r>
          </a:p>
          <a:p>
            <a:pPr algn="l">
              <a:lnSpc>
                <a:spcPct val="100000"/>
              </a:lnSpc>
              <a:spcBef>
                <a:spcPct val="0"/>
              </a:spcBef>
              <a:buClrTx/>
              <a:buFontTx/>
              <a:buNone/>
            </a:pPr>
            <a:r>
              <a:rPr lang="en-US" altLang="zh-CN" sz="1800" b="1" smtClean="0">
                <a:solidFill>
                  <a:srgbClr val="000000"/>
                </a:solidFill>
                <a:ea typeface="黑体" panose="02010609060101010101" pitchFamily="49" charset="-122"/>
              </a:rPr>
              <a:t>        dispObj.display(25.5);</a:t>
            </a:r>
          </a:p>
          <a:p>
            <a:pPr algn="l">
              <a:lnSpc>
                <a:spcPct val="100000"/>
              </a:lnSpc>
              <a:spcBef>
                <a:spcPct val="0"/>
              </a:spcBef>
              <a:buClrTx/>
              <a:buFontTx/>
              <a:buNone/>
            </a:pPr>
            <a:r>
              <a:rPr lang="en-US" altLang="zh-CN" sz="1800" smtClean="0">
                <a:solidFill>
                  <a:srgbClr val="000000"/>
                </a:solidFill>
                <a:ea typeface="黑体" panose="02010609060101010101" pitchFamily="49" charset="-122"/>
              </a:rPr>
              <a:t>   }</a:t>
            </a:r>
          </a:p>
        </p:txBody>
      </p:sp>
    </p:spTree>
    <p:extLst>
      <p:ext uri="{BB962C8B-B14F-4D97-AF65-F5344CB8AC3E}">
        <p14:creationId xmlns:p14="http://schemas.microsoft.com/office/powerpoint/2010/main" val="11104711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0135"/>
                                        </p:tgtEl>
                                        <p:attrNameLst>
                                          <p:attrName>style.visibility</p:attrName>
                                        </p:attrNameLst>
                                      </p:cBhvr>
                                      <p:to>
                                        <p:strVal val="visible"/>
                                      </p:to>
                                    </p:set>
                                    <p:animEffect transition="in" filter="fade">
                                      <p:cBhvr>
                                        <p:cTn id="7" dur="1000"/>
                                        <p:tgtEl>
                                          <p:spTgt spid="901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0136"/>
                                        </p:tgtEl>
                                        <p:attrNameLst>
                                          <p:attrName>style.visibility</p:attrName>
                                        </p:attrNameLst>
                                      </p:cBhvr>
                                      <p:to>
                                        <p:strVal val="visible"/>
                                      </p:to>
                                    </p:set>
                                    <p:animEffect transition="in" filter="fade">
                                      <p:cBhvr>
                                        <p:cTn id="12" dur="1000"/>
                                        <p:tgtEl>
                                          <p:spTgt spid="90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35" grpId="0" animBg="1"/>
      <p:bldP spid="90136"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99EADD9-B7F4-4129-935D-2FEFFDC9DC9C}" type="slidenum">
              <a:rPr lang="en-US" altLang="zh-CN">
                <a:solidFill>
                  <a:srgbClr val="000000"/>
                </a:solidFill>
              </a:rPr>
              <a:pPr/>
              <a:t>58</a:t>
            </a:fld>
            <a:endParaRPr lang="en-US" altLang="zh-CN">
              <a:solidFill>
                <a:srgbClr val="000000"/>
              </a:solidFill>
            </a:endParaRPr>
          </a:p>
        </p:txBody>
      </p:sp>
      <p:sp>
        <p:nvSpPr>
          <p:cNvPr id="128002" name="Rectangle 2"/>
          <p:cNvSpPr>
            <a:spLocks noGrp="1" noChangeArrowheads="1"/>
          </p:cNvSpPr>
          <p:nvPr>
            <p:ph type="title"/>
          </p:nvPr>
        </p:nvSpPr>
        <p:spPr/>
        <p:txBody>
          <a:bodyPr/>
          <a:lstStyle/>
          <a:p>
            <a:r>
              <a:rPr lang="zh-CN" altLang="en-US"/>
              <a:t>方法重写</a:t>
            </a:r>
          </a:p>
        </p:txBody>
      </p:sp>
      <p:sp>
        <p:nvSpPr>
          <p:cNvPr id="128003" name="Rectangle 3"/>
          <p:cNvSpPr>
            <a:spLocks noGrp="1" noChangeArrowheads="1"/>
          </p:cNvSpPr>
          <p:nvPr>
            <p:ph type="body" idx="1"/>
          </p:nvPr>
        </p:nvSpPr>
        <p:spPr/>
        <p:txBody>
          <a:bodyPr/>
          <a:lstStyle/>
          <a:p>
            <a:r>
              <a:rPr lang="zh-CN" altLang="en-US"/>
              <a:t>子类重新实现了父类中的同原型的方法的机制。</a:t>
            </a:r>
          </a:p>
        </p:txBody>
      </p:sp>
    </p:spTree>
    <p:extLst>
      <p:ext uri="{BB962C8B-B14F-4D97-AF65-F5344CB8AC3E}">
        <p14:creationId xmlns:p14="http://schemas.microsoft.com/office/powerpoint/2010/main" val="27672677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灯片编号占位符 3"/>
          <p:cNvSpPr>
            <a:spLocks noGrp="1"/>
          </p:cNvSpPr>
          <p:nvPr>
            <p:ph type="sldNum" sz="quarter" idx="10"/>
          </p:nvPr>
        </p:nvSpPr>
        <p:spPr/>
        <p:txBody>
          <a:bodyPr/>
          <a:lstStyle/>
          <a:p>
            <a:fld id="{9BF41ECF-12B8-46FD-A135-2C1A33641D4F}" type="slidenum">
              <a:rPr lang="en-US" altLang="zh-CN">
                <a:solidFill>
                  <a:srgbClr val="000000"/>
                </a:solidFill>
              </a:rPr>
              <a:pPr/>
              <a:t>59</a:t>
            </a:fld>
            <a:endParaRPr lang="en-US" altLang="zh-CN">
              <a:solidFill>
                <a:srgbClr val="000000"/>
              </a:solidFill>
            </a:endParaRPr>
          </a:p>
        </p:txBody>
      </p:sp>
      <p:sp>
        <p:nvSpPr>
          <p:cNvPr id="67586" name="Rectangle 2"/>
          <p:cNvSpPr>
            <a:spLocks noGrp="1" noChangeArrowheads="1"/>
          </p:cNvSpPr>
          <p:nvPr>
            <p:ph type="title"/>
          </p:nvPr>
        </p:nvSpPr>
        <p:spPr/>
        <p:txBody>
          <a:bodyPr/>
          <a:lstStyle/>
          <a:p>
            <a:r>
              <a:rPr lang="zh-CN" altLang="en-US"/>
              <a:t>方法重写 </a:t>
            </a:r>
            <a:r>
              <a:rPr lang="en-US" altLang="zh-CN"/>
              <a:t>2-1</a:t>
            </a:r>
          </a:p>
        </p:txBody>
      </p:sp>
      <p:cxnSp>
        <p:nvCxnSpPr>
          <p:cNvPr id="67604" name="AutoShape 20"/>
          <p:cNvCxnSpPr>
            <a:cxnSpLocks noChangeShapeType="1"/>
          </p:cNvCxnSpPr>
          <p:nvPr/>
        </p:nvCxnSpPr>
        <p:spPr bwMode="auto">
          <a:xfrm flipH="1">
            <a:off x="1989138" y="2349500"/>
            <a:ext cx="1538287" cy="771525"/>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605" name="AutoShape 21"/>
          <p:cNvCxnSpPr>
            <a:cxnSpLocks noChangeShapeType="1"/>
          </p:cNvCxnSpPr>
          <p:nvPr/>
        </p:nvCxnSpPr>
        <p:spPr bwMode="auto">
          <a:xfrm flipH="1">
            <a:off x="3851275" y="2420938"/>
            <a:ext cx="755650" cy="252095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607" name="AutoShape 23"/>
          <p:cNvCxnSpPr>
            <a:cxnSpLocks noChangeShapeType="1"/>
          </p:cNvCxnSpPr>
          <p:nvPr/>
        </p:nvCxnSpPr>
        <p:spPr bwMode="auto">
          <a:xfrm>
            <a:off x="5105400" y="2408238"/>
            <a:ext cx="1638300" cy="852487"/>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7609" name="Group 25"/>
          <p:cNvGrpSpPr>
            <a:grpSpLocks/>
          </p:cNvGrpSpPr>
          <p:nvPr/>
        </p:nvGrpSpPr>
        <p:grpSpPr bwMode="auto">
          <a:xfrm>
            <a:off x="2700338" y="1773238"/>
            <a:ext cx="3455987" cy="649287"/>
            <a:chOff x="4150" y="1117"/>
            <a:chExt cx="1270" cy="409"/>
          </a:xfrm>
        </p:grpSpPr>
        <p:sp>
          <p:nvSpPr>
            <p:cNvPr id="67610" name="Rectangle 26"/>
            <p:cNvSpPr>
              <a:spLocks noChangeArrowheads="1"/>
            </p:cNvSpPr>
            <p:nvPr/>
          </p:nvSpPr>
          <p:spPr bwMode="auto">
            <a:xfrm>
              <a:off x="4150" y="1117"/>
              <a:ext cx="1270" cy="409"/>
            </a:xfrm>
            <a:prstGeom prst="rect">
              <a:avLst/>
            </a:prstGeom>
            <a:gradFill rotWithShape="1">
              <a:gsLst>
                <a:gs pos="0">
                  <a:schemeClr val="accent1"/>
                </a:gs>
                <a:gs pos="100000">
                  <a:schemeClr val="accent2"/>
                </a:gs>
              </a:gsLst>
              <a:path path="rect">
                <a:fillToRect l="100000" b="100000"/>
              </a:path>
            </a:gradFill>
            <a:ln w="9525" algn="ctr">
              <a:solidFill>
                <a:schemeClr val="tx1"/>
              </a:solidFill>
              <a:miter lim="800000"/>
              <a:headEnd/>
              <a:tailEnd/>
            </a:ln>
            <a:effectLst>
              <a:prstShdw prst="shdw13" dist="109250" dir="19467739">
                <a:schemeClr val="bg2">
                  <a:alpha val="50000"/>
                </a:schemeClr>
              </a:prstShdw>
            </a:effectLst>
          </p:spPr>
          <p:txBody>
            <a:bodyPr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67611" name="Text Box 27"/>
            <p:cNvSpPr txBox="1">
              <a:spLocks noChangeArrowheads="1"/>
            </p:cNvSpPr>
            <p:nvPr/>
          </p:nvSpPr>
          <p:spPr bwMode="auto">
            <a:xfrm>
              <a:off x="4377" y="1169"/>
              <a:ext cx="862" cy="327"/>
            </a:xfrm>
            <a:prstGeom prst="rect">
              <a:avLst/>
            </a:prstGeom>
            <a:noFill/>
            <a:ln>
              <a:noFill/>
            </a:ln>
            <a:effectLst>
              <a:outerShdw dist="40161" dir="1106097"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0000"/>
                </a:lnSpc>
                <a:spcBef>
                  <a:spcPct val="50000"/>
                </a:spcBef>
                <a:buClrTx/>
                <a:buFontTx/>
                <a:buNone/>
              </a:pPr>
              <a:r>
                <a:rPr lang="zh-CN" altLang="en-US" sz="2800" b="1" smtClean="0">
                  <a:solidFill>
                    <a:srgbClr val="FFFFFF"/>
                  </a:solidFill>
                  <a:ea typeface="黑体" panose="02010609060101010101" pitchFamily="49" charset="-122"/>
                </a:rPr>
                <a:t>方法重写</a:t>
              </a:r>
            </a:p>
          </p:txBody>
        </p:sp>
      </p:grpSp>
      <p:grpSp>
        <p:nvGrpSpPr>
          <p:cNvPr id="67618" name="Group 34"/>
          <p:cNvGrpSpPr>
            <a:grpSpLocks/>
          </p:cNvGrpSpPr>
          <p:nvPr/>
        </p:nvGrpSpPr>
        <p:grpSpPr bwMode="auto">
          <a:xfrm>
            <a:off x="647700" y="3213100"/>
            <a:ext cx="2916238" cy="882650"/>
            <a:chOff x="975" y="2568"/>
            <a:chExt cx="1905" cy="556"/>
          </a:xfrm>
        </p:grpSpPr>
        <p:sp>
          <p:nvSpPr>
            <p:cNvPr id="67613" name="Rectangle 29"/>
            <p:cNvSpPr>
              <a:spLocks noChangeArrowheads="1"/>
            </p:cNvSpPr>
            <p:nvPr/>
          </p:nvSpPr>
          <p:spPr bwMode="auto">
            <a:xfrm>
              <a:off x="975" y="2568"/>
              <a:ext cx="1905" cy="556"/>
            </a:xfrm>
            <a:prstGeom prst="rect">
              <a:avLst/>
            </a:prstGeom>
            <a:gradFill rotWithShape="1">
              <a:gsLst>
                <a:gs pos="0">
                  <a:srgbClr val="FFFFFF"/>
                </a:gs>
                <a:gs pos="100000">
                  <a:srgbClr val="BCB0E6"/>
                </a:gs>
              </a:gsLst>
              <a:lin ang="18900000" scaled="1"/>
            </a:gradFill>
            <a:ln w="12700">
              <a:solidFill>
                <a:schemeClr val="tx1"/>
              </a:solidFill>
              <a:miter lim="800000"/>
              <a:headEnd/>
              <a:tailEnd/>
            </a:ln>
            <a:effectLst>
              <a:outerShdw dist="81320" dir="3080412" algn="ctr" rotWithShape="0">
                <a:srgbClr val="808080">
                  <a:alpha val="50000"/>
                </a:srgbClr>
              </a:outerShdw>
            </a:effec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67614" name="Text Box 30"/>
            <p:cNvSpPr txBox="1">
              <a:spLocks noChangeArrowheads="1"/>
            </p:cNvSpPr>
            <p:nvPr/>
          </p:nvSpPr>
          <p:spPr bwMode="auto">
            <a:xfrm>
              <a:off x="1094" y="2614"/>
              <a:ext cx="1667"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zh-CN" altLang="en-US" sz="2000" smtClean="0">
                  <a:solidFill>
                    <a:srgbClr val="000000"/>
                  </a:solidFill>
                  <a:latin typeface="Arial" panose="020B0604020202020204" pitchFamily="34" charset="0"/>
                </a:rPr>
                <a:t>子类和父类的方法具有相同的名称和类型</a:t>
              </a:r>
            </a:p>
          </p:txBody>
        </p:sp>
      </p:grpSp>
      <p:grpSp>
        <p:nvGrpSpPr>
          <p:cNvPr id="67619" name="Group 35"/>
          <p:cNvGrpSpPr>
            <a:grpSpLocks/>
          </p:cNvGrpSpPr>
          <p:nvPr/>
        </p:nvGrpSpPr>
        <p:grpSpPr bwMode="auto">
          <a:xfrm>
            <a:off x="2411413" y="5013325"/>
            <a:ext cx="2916237" cy="882650"/>
            <a:chOff x="975" y="2568"/>
            <a:chExt cx="1905" cy="556"/>
          </a:xfrm>
        </p:grpSpPr>
        <p:sp>
          <p:nvSpPr>
            <p:cNvPr id="67620" name="Rectangle 36"/>
            <p:cNvSpPr>
              <a:spLocks noChangeArrowheads="1"/>
            </p:cNvSpPr>
            <p:nvPr/>
          </p:nvSpPr>
          <p:spPr bwMode="auto">
            <a:xfrm>
              <a:off x="975" y="2568"/>
              <a:ext cx="1905" cy="556"/>
            </a:xfrm>
            <a:prstGeom prst="rect">
              <a:avLst/>
            </a:prstGeom>
            <a:gradFill rotWithShape="1">
              <a:gsLst>
                <a:gs pos="0">
                  <a:srgbClr val="FFFFFF"/>
                </a:gs>
                <a:gs pos="100000">
                  <a:srgbClr val="BCB0E6"/>
                </a:gs>
              </a:gsLst>
              <a:lin ang="18900000" scaled="1"/>
            </a:gradFill>
            <a:ln w="12700">
              <a:solidFill>
                <a:schemeClr val="tx1"/>
              </a:solidFill>
              <a:miter lim="800000"/>
              <a:headEnd/>
              <a:tailEnd/>
            </a:ln>
            <a:effectLst>
              <a:outerShdw dist="81320" dir="3080412" algn="ctr" rotWithShape="0">
                <a:srgbClr val="808080">
                  <a:alpha val="50000"/>
                </a:srgbClr>
              </a:outerShdw>
            </a:effec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67621" name="Text Box 37"/>
            <p:cNvSpPr txBox="1">
              <a:spLocks noChangeArrowheads="1"/>
            </p:cNvSpPr>
            <p:nvPr/>
          </p:nvSpPr>
          <p:spPr bwMode="auto">
            <a:xfrm>
              <a:off x="1094" y="2614"/>
              <a:ext cx="1667"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zh-CN" altLang="en-US" sz="2000" smtClean="0">
                  <a:solidFill>
                    <a:srgbClr val="000000"/>
                  </a:solidFill>
                  <a:latin typeface="Arial" panose="020B0604020202020204" pitchFamily="34" charset="0"/>
                </a:rPr>
                <a:t>用子类对象调用子类中的重写方法</a:t>
              </a:r>
            </a:p>
          </p:txBody>
        </p:sp>
      </p:grpSp>
      <p:grpSp>
        <p:nvGrpSpPr>
          <p:cNvPr id="67629" name="Group 45"/>
          <p:cNvGrpSpPr>
            <a:grpSpLocks/>
          </p:cNvGrpSpPr>
          <p:nvPr/>
        </p:nvGrpSpPr>
        <p:grpSpPr bwMode="auto">
          <a:xfrm>
            <a:off x="5435600" y="3267075"/>
            <a:ext cx="3275013" cy="882650"/>
            <a:chOff x="3606" y="2160"/>
            <a:chExt cx="2063" cy="556"/>
          </a:xfrm>
        </p:grpSpPr>
        <p:sp>
          <p:nvSpPr>
            <p:cNvPr id="67627" name="Rectangle 43"/>
            <p:cNvSpPr>
              <a:spLocks noChangeArrowheads="1"/>
            </p:cNvSpPr>
            <p:nvPr/>
          </p:nvSpPr>
          <p:spPr bwMode="auto">
            <a:xfrm>
              <a:off x="3606" y="2160"/>
              <a:ext cx="2063" cy="556"/>
            </a:xfrm>
            <a:prstGeom prst="rect">
              <a:avLst/>
            </a:prstGeom>
            <a:gradFill rotWithShape="1">
              <a:gsLst>
                <a:gs pos="0">
                  <a:srgbClr val="FFFFFF"/>
                </a:gs>
                <a:gs pos="100000">
                  <a:srgbClr val="BCB0E6"/>
                </a:gs>
              </a:gsLst>
              <a:lin ang="18900000" scaled="1"/>
            </a:gradFill>
            <a:ln w="12700">
              <a:solidFill>
                <a:schemeClr val="tx1"/>
              </a:solidFill>
              <a:miter lim="800000"/>
              <a:headEnd/>
              <a:tailEnd/>
            </a:ln>
            <a:effectLst>
              <a:outerShdw dist="81320" dir="3080412" algn="ctr" rotWithShape="0">
                <a:srgbClr val="808080">
                  <a:alpha val="50000"/>
                </a:srgbClr>
              </a:outerShdw>
            </a:effec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67628" name="Text Box 44"/>
            <p:cNvSpPr txBox="1">
              <a:spLocks noChangeArrowheads="1"/>
            </p:cNvSpPr>
            <p:nvPr/>
          </p:nvSpPr>
          <p:spPr bwMode="auto">
            <a:xfrm>
              <a:off x="3651" y="2206"/>
              <a:ext cx="195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en-US" altLang="zh-CN" sz="2000" smtClean="0">
                  <a:solidFill>
                    <a:srgbClr val="000000"/>
                  </a:solidFill>
                  <a:latin typeface="Arial" panose="020B0604020202020204" pitchFamily="34" charset="0"/>
                </a:rPr>
                <a:t>super.methodname()</a:t>
              </a:r>
              <a:r>
                <a:rPr lang="en-US" altLang="zh-CN" sz="2000" smtClean="0">
                  <a:solidFill>
                    <a:srgbClr val="000000"/>
                  </a:solidFill>
                  <a:latin typeface="黑体" panose="02010609060101010101" pitchFamily="49" charset="-122"/>
                </a:rPr>
                <a:t> </a:t>
              </a:r>
              <a:r>
                <a:rPr lang="zh-CN" altLang="en-US" sz="2000" smtClean="0">
                  <a:solidFill>
                    <a:srgbClr val="000000"/>
                  </a:solidFill>
                  <a:latin typeface="黑体" panose="02010609060101010101" pitchFamily="49" charset="-122"/>
                </a:rPr>
                <a:t>用于调用父类中的方法</a:t>
              </a:r>
            </a:p>
          </p:txBody>
        </p:sp>
      </p:grpSp>
    </p:spTree>
    <p:extLst>
      <p:ext uri="{BB962C8B-B14F-4D97-AF65-F5344CB8AC3E}">
        <p14:creationId xmlns:p14="http://schemas.microsoft.com/office/powerpoint/2010/main" val="1230644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nodeType="afterEffect">
                                  <p:stCondLst>
                                    <p:cond delay="0"/>
                                  </p:stCondLst>
                                  <p:childTnLst>
                                    <p:set>
                                      <p:cBhvr>
                                        <p:cTn id="6" dur="1" fill="hold">
                                          <p:stCondLst>
                                            <p:cond delay="0"/>
                                          </p:stCondLst>
                                        </p:cTn>
                                        <p:tgtEl>
                                          <p:spTgt spid="67609"/>
                                        </p:tgtEl>
                                        <p:attrNameLst>
                                          <p:attrName>style.visibility</p:attrName>
                                        </p:attrNameLst>
                                      </p:cBhvr>
                                      <p:to>
                                        <p:strVal val="visible"/>
                                      </p:to>
                                    </p:set>
                                    <p:animEffect transition="in" filter="wedge">
                                      <p:cBhvr>
                                        <p:cTn id="7" dur="1000"/>
                                        <p:tgtEl>
                                          <p:spTgt spid="676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7604"/>
                                        </p:tgtEl>
                                        <p:attrNameLst>
                                          <p:attrName>style.visibility</p:attrName>
                                        </p:attrNameLst>
                                      </p:cBhvr>
                                      <p:to>
                                        <p:strVal val="visible"/>
                                      </p:to>
                                    </p:set>
                                    <p:animEffect transition="in" filter="wipe(up)">
                                      <p:cBhvr>
                                        <p:cTn id="12" dur="1000"/>
                                        <p:tgtEl>
                                          <p:spTgt spid="67604"/>
                                        </p:tgtEl>
                                      </p:cBhvr>
                                    </p:animEffect>
                                  </p:childTnLst>
                                </p:cTn>
                              </p:par>
                            </p:childTnLst>
                          </p:cTn>
                        </p:par>
                        <p:par>
                          <p:cTn id="13" fill="hold" nodeType="afterGroup">
                            <p:stCondLst>
                              <p:cond delay="1000"/>
                            </p:stCondLst>
                            <p:childTnLst>
                              <p:par>
                                <p:cTn id="14" presetID="20" presetClass="entr" presetSubtype="0" fill="hold" nodeType="afterEffect">
                                  <p:stCondLst>
                                    <p:cond delay="0"/>
                                  </p:stCondLst>
                                  <p:childTnLst>
                                    <p:set>
                                      <p:cBhvr>
                                        <p:cTn id="15" dur="1" fill="hold">
                                          <p:stCondLst>
                                            <p:cond delay="0"/>
                                          </p:stCondLst>
                                        </p:cTn>
                                        <p:tgtEl>
                                          <p:spTgt spid="67618"/>
                                        </p:tgtEl>
                                        <p:attrNameLst>
                                          <p:attrName>style.visibility</p:attrName>
                                        </p:attrNameLst>
                                      </p:cBhvr>
                                      <p:to>
                                        <p:strVal val="visible"/>
                                      </p:to>
                                    </p:set>
                                    <p:animEffect transition="in" filter="wedge">
                                      <p:cBhvr>
                                        <p:cTn id="16" dur="1000"/>
                                        <p:tgtEl>
                                          <p:spTgt spid="6761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67605"/>
                                        </p:tgtEl>
                                        <p:attrNameLst>
                                          <p:attrName>style.visibility</p:attrName>
                                        </p:attrNameLst>
                                      </p:cBhvr>
                                      <p:to>
                                        <p:strVal val="visible"/>
                                      </p:to>
                                    </p:set>
                                    <p:animEffect transition="in" filter="wipe(up)">
                                      <p:cBhvr>
                                        <p:cTn id="21" dur="1000"/>
                                        <p:tgtEl>
                                          <p:spTgt spid="67605"/>
                                        </p:tgtEl>
                                      </p:cBhvr>
                                    </p:animEffect>
                                  </p:childTnLst>
                                </p:cTn>
                              </p:par>
                            </p:childTnLst>
                          </p:cTn>
                        </p:par>
                        <p:par>
                          <p:cTn id="22" fill="hold" nodeType="afterGroup">
                            <p:stCondLst>
                              <p:cond delay="1000"/>
                            </p:stCondLst>
                            <p:childTnLst>
                              <p:par>
                                <p:cTn id="23" presetID="20" presetClass="entr" presetSubtype="0" fill="hold" nodeType="afterEffect">
                                  <p:stCondLst>
                                    <p:cond delay="0"/>
                                  </p:stCondLst>
                                  <p:childTnLst>
                                    <p:set>
                                      <p:cBhvr>
                                        <p:cTn id="24" dur="1" fill="hold">
                                          <p:stCondLst>
                                            <p:cond delay="0"/>
                                          </p:stCondLst>
                                        </p:cTn>
                                        <p:tgtEl>
                                          <p:spTgt spid="67619"/>
                                        </p:tgtEl>
                                        <p:attrNameLst>
                                          <p:attrName>style.visibility</p:attrName>
                                        </p:attrNameLst>
                                      </p:cBhvr>
                                      <p:to>
                                        <p:strVal val="visible"/>
                                      </p:to>
                                    </p:set>
                                    <p:animEffect transition="in" filter="wedge">
                                      <p:cBhvr>
                                        <p:cTn id="25" dur="1000"/>
                                        <p:tgtEl>
                                          <p:spTgt spid="6761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67607"/>
                                        </p:tgtEl>
                                        <p:attrNameLst>
                                          <p:attrName>style.visibility</p:attrName>
                                        </p:attrNameLst>
                                      </p:cBhvr>
                                      <p:to>
                                        <p:strVal val="visible"/>
                                      </p:to>
                                    </p:set>
                                    <p:animEffect transition="in" filter="wipe(up)">
                                      <p:cBhvr>
                                        <p:cTn id="30" dur="1000"/>
                                        <p:tgtEl>
                                          <p:spTgt spid="67607"/>
                                        </p:tgtEl>
                                      </p:cBhvr>
                                    </p:animEffect>
                                  </p:childTnLst>
                                </p:cTn>
                              </p:par>
                            </p:childTnLst>
                          </p:cTn>
                        </p:par>
                        <p:par>
                          <p:cTn id="31" fill="hold" nodeType="afterGroup">
                            <p:stCondLst>
                              <p:cond delay="1000"/>
                            </p:stCondLst>
                            <p:childTnLst>
                              <p:par>
                                <p:cTn id="32" presetID="20" presetClass="entr" presetSubtype="0" fill="hold" nodeType="afterEffect">
                                  <p:stCondLst>
                                    <p:cond delay="0"/>
                                  </p:stCondLst>
                                  <p:childTnLst>
                                    <p:set>
                                      <p:cBhvr>
                                        <p:cTn id="33" dur="1" fill="hold">
                                          <p:stCondLst>
                                            <p:cond delay="0"/>
                                          </p:stCondLst>
                                        </p:cTn>
                                        <p:tgtEl>
                                          <p:spTgt spid="67629"/>
                                        </p:tgtEl>
                                        <p:attrNameLst>
                                          <p:attrName>style.visibility</p:attrName>
                                        </p:attrNameLst>
                                      </p:cBhvr>
                                      <p:to>
                                        <p:strVal val="visible"/>
                                      </p:to>
                                    </p:set>
                                    <p:animEffect transition="in" filter="wedge">
                                      <p:cBhvr>
                                        <p:cTn id="34" dur="1000"/>
                                        <p:tgtEl>
                                          <p:spTgt spid="67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灯片编号占位符 3"/>
          <p:cNvSpPr>
            <a:spLocks noGrp="1"/>
          </p:cNvSpPr>
          <p:nvPr>
            <p:ph type="sldNum" sz="quarter" idx="10"/>
          </p:nvPr>
        </p:nvSpPr>
        <p:spPr/>
        <p:txBody>
          <a:bodyPr/>
          <a:lstStyle/>
          <a:p>
            <a:fld id="{E8F39FEF-6CAF-4712-97F4-86D13F614B11}" type="slidenum">
              <a:rPr lang="en-US" altLang="zh-CN"/>
              <a:pPr/>
              <a:t>6</a:t>
            </a:fld>
            <a:endParaRPr lang="en-US" altLang="zh-CN"/>
          </a:p>
        </p:txBody>
      </p:sp>
      <p:sp>
        <p:nvSpPr>
          <p:cNvPr id="88066" name="Rectangle 2"/>
          <p:cNvSpPr>
            <a:spLocks noGrp="1" noChangeArrowheads="1"/>
          </p:cNvSpPr>
          <p:nvPr>
            <p:ph type="title"/>
          </p:nvPr>
        </p:nvSpPr>
        <p:spPr>
          <a:xfrm>
            <a:off x="806450" y="188913"/>
            <a:ext cx="8229600" cy="792162"/>
          </a:xfrm>
        </p:spPr>
        <p:txBody>
          <a:bodyPr/>
          <a:lstStyle/>
          <a:p>
            <a:r>
              <a:rPr lang="zh-CN" altLang="en-US">
                <a:cs typeface="Times New Roman" panose="02020603050405020304" pitchFamily="18" charset="0"/>
              </a:rPr>
              <a:t>消息传递</a:t>
            </a:r>
          </a:p>
        </p:txBody>
      </p:sp>
      <p:cxnSp>
        <p:nvCxnSpPr>
          <p:cNvPr id="88076" name="AutoShape 12"/>
          <p:cNvCxnSpPr>
            <a:cxnSpLocks noChangeShapeType="1"/>
          </p:cNvCxnSpPr>
          <p:nvPr/>
        </p:nvCxnSpPr>
        <p:spPr bwMode="auto">
          <a:xfrm flipH="1">
            <a:off x="2771775" y="2133600"/>
            <a:ext cx="2070100" cy="10080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77" name="AutoShape 13"/>
          <p:cNvCxnSpPr>
            <a:cxnSpLocks noChangeShapeType="1"/>
          </p:cNvCxnSpPr>
          <p:nvPr/>
        </p:nvCxnSpPr>
        <p:spPr bwMode="auto">
          <a:xfrm>
            <a:off x="4841875" y="2133600"/>
            <a:ext cx="1890713" cy="10080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8078" name="AutoShape 14"/>
          <p:cNvSpPr>
            <a:spLocks noChangeArrowheads="1"/>
          </p:cNvSpPr>
          <p:nvPr/>
        </p:nvSpPr>
        <p:spPr bwMode="auto">
          <a:xfrm>
            <a:off x="1042988" y="4581525"/>
            <a:ext cx="7273925" cy="792163"/>
          </a:xfrm>
          <a:prstGeom prst="roundRect">
            <a:avLst>
              <a:gd name="adj" fmla="val 16667"/>
            </a:avLst>
          </a:prstGeom>
          <a:gradFill rotWithShape="1">
            <a:gsLst>
              <a:gs pos="0">
                <a:srgbClr val="FFCC00"/>
              </a:gs>
              <a:gs pos="100000">
                <a:srgbClr val="FFFFFF"/>
              </a:gs>
            </a:gsLst>
            <a:path path="rect">
              <a:fillToRect r="100000" b="100000"/>
            </a:path>
          </a:gradFill>
          <a:ln w="6350" algn="ctr">
            <a:solidFill>
              <a:srgbClr val="808000"/>
            </a:solidFill>
            <a:round/>
            <a:headEnd/>
            <a:tailEnd/>
          </a:ln>
          <a:effectLst>
            <a:outerShdw dist="63500" dir="2212194" algn="ctr" rotWithShape="0">
              <a:schemeClr val="bg2">
                <a:alpha val="50000"/>
              </a:schemeClr>
            </a:outerShdw>
          </a:effectLst>
        </p:spPr>
        <p:txBody>
          <a:bodyPr anchor="ct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00000"/>
              </a:lnSpc>
              <a:spcBef>
                <a:spcPct val="20000"/>
              </a:spcBef>
            </a:pPr>
            <a:r>
              <a:rPr lang="en-GB" altLang="zh-CN" sz="2000" b="1">
                <a:solidFill>
                  <a:srgbClr val="FF0000"/>
                </a:solidFill>
                <a:ea typeface="黑体" panose="02010609060101010101" pitchFamily="49" charset="-122"/>
              </a:rPr>
              <a:t>“</a:t>
            </a:r>
            <a:r>
              <a:rPr lang="zh-CN" altLang="en-GB" sz="2000" b="1">
                <a:solidFill>
                  <a:srgbClr val="FF0000"/>
                </a:solidFill>
                <a:latin typeface="Courier New" panose="02070309020205020404" pitchFamily="49" charset="0"/>
                <a:ea typeface="黑体" panose="02010609060101010101" pitchFamily="49" charset="-122"/>
              </a:rPr>
              <a:t>消息指一个对象为执行某项特定操作而向另一个</a:t>
            </a:r>
          </a:p>
          <a:p>
            <a:pPr algn="ctr">
              <a:lnSpc>
                <a:spcPct val="100000"/>
              </a:lnSpc>
              <a:spcBef>
                <a:spcPct val="20000"/>
              </a:spcBef>
            </a:pPr>
            <a:r>
              <a:rPr lang="zh-CN" altLang="en-GB" sz="2000" b="1">
                <a:solidFill>
                  <a:srgbClr val="FF0000"/>
                </a:solidFill>
                <a:latin typeface="Courier New" panose="02070309020205020404" pitchFamily="49" charset="0"/>
                <a:ea typeface="黑体" panose="02010609060101010101" pitchFamily="49" charset="-122"/>
              </a:rPr>
              <a:t>对象发送的请求</a:t>
            </a:r>
            <a:r>
              <a:rPr lang="zh-CN" altLang="en-GB" sz="2000" b="1">
                <a:solidFill>
                  <a:srgbClr val="FF0000"/>
                </a:solidFill>
                <a:ea typeface="黑体" panose="02010609060101010101" pitchFamily="49" charset="-122"/>
              </a:rPr>
              <a:t>”</a:t>
            </a:r>
            <a:endParaRPr lang="zh-CN" altLang="en-US" sz="2000" b="1">
              <a:solidFill>
                <a:srgbClr val="FF0000"/>
              </a:solidFill>
              <a:latin typeface="Courier New" panose="02070309020205020404" pitchFamily="49" charset="0"/>
              <a:ea typeface="黑体" panose="02010609060101010101" pitchFamily="49" charset="-122"/>
            </a:endParaRPr>
          </a:p>
        </p:txBody>
      </p:sp>
      <p:grpSp>
        <p:nvGrpSpPr>
          <p:cNvPr id="88080" name="Group 16"/>
          <p:cNvGrpSpPr>
            <a:grpSpLocks/>
          </p:cNvGrpSpPr>
          <p:nvPr/>
        </p:nvGrpSpPr>
        <p:grpSpPr bwMode="auto">
          <a:xfrm>
            <a:off x="3636963" y="1484313"/>
            <a:ext cx="2303462" cy="649287"/>
            <a:chOff x="4150" y="1117"/>
            <a:chExt cx="1270" cy="409"/>
          </a:xfrm>
        </p:grpSpPr>
        <p:sp>
          <p:nvSpPr>
            <p:cNvPr id="88081" name="Rectangle 17"/>
            <p:cNvSpPr>
              <a:spLocks noChangeArrowheads="1"/>
            </p:cNvSpPr>
            <p:nvPr/>
          </p:nvSpPr>
          <p:spPr bwMode="auto">
            <a:xfrm>
              <a:off x="4150" y="1117"/>
              <a:ext cx="1270" cy="409"/>
            </a:xfrm>
            <a:prstGeom prst="rect">
              <a:avLst/>
            </a:prstGeom>
            <a:gradFill rotWithShape="1">
              <a:gsLst>
                <a:gs pos="0">
                  <a:srgbClr val="6699FF"/>
                </a:gs>
                <a:gs pos="100000">
                  <a:schemeClr val="accent2"/>
                </a:gs>
              </a:gsLst>
              <a:path path="rect">
                <a:fillToRect l="100000" b="100000"/>
              </a:path>
            </a:gradFill>
            <a:ln w="9525" algn="ctr">
              <a:solidFill>
                <a:schemeClr val="tx1"/>
              </a:solidFill>
              <a:miter lim="800000"/>
              <a:headEnd/>
              <a:tailEnd/>
            </a:ln>
            <a:effectLst>
              <a:prstShdw prst="shdw13" dist="109250" dir="19467739">
                <a:schemeClr val="bg2">
                  <a:alpha val="50000"/>
                </a:schemeClr>
              </a:prstShdw>
            </a:effectLst>
          </p:spPr>
          <p:txBody>
            <a:bodyPr anchor="ctr"/>
            <a:lstStyle/>
            <a:p>
              <a:endParaRPr lang="zh-CN" altLang="en-US"/>
            </a:p>
          </p:txBody>
        </p:sp>
        <p:sp>
          <p:nvSpPr>
            <p:cNvPr id="88082" name="Text Box 18"/>
            <p:cNvSpPr txBox="1">
              <a:spLocks noChangeArrowheads="1"/>
            </p:cNvSpPr>
            <p:nvPr/>
          </p:nvSpPr>
          <p:spPr bwMode="auto">
            <a:xfrm>
              <a:off x="4377" y="1169"/>
              <a:ext cx="862" cy="265"/>
            </a:xfrm>
            <a:prstGeom prst="rect">
              <a:avLst/>
            </a:prstGeom>
            <a:noFill/>
            <a:ln>
              <a:noFill/>
            </a:ln>
            <a:effectLst>
              <a:outerShdw dist="40161" dir="1106097"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b="1">
                  <a:solidFill>
                    <a:schemeClr val="bg1"/>
                  </a:solidFill>
                  <a:latin typeface="Courier New" panose="02070309020205020404" pitchFamily="49" charset="0"/>
                  <a:ea typeface="黑体" panose="02010609060101010101" pitchFamily="49" charset="-122"/>
                </a:rPr>
                <a:t>消息传递</a:t>
              </a:r>
              <a:endParaRPr lang="zh-CN" altLang="en-US" sz="2800" b="1">
                <a:solidFill>
                  <a:schemeClr val="bg1"/>
                </a:solidFill>
                <a:ea typeface="黑体" panose="02010609060101010101" pitchFamily="49" charset="-122"/>
              </a:endParaRPr>
            </a:p>
          </p:txBody>
        </p:sp>
      </p:grpSp>
      <p:grpSp>
        <p:nvGrpSpPr>
          <p:cNvPr id="88083" name="Group 19"/>
          <p:cNvGrpSpPr>
            <a:grpSpLocks/>
          </p:cNvGrpSpPr>
          <p:nvPr/>
        </p:nvGrpSpPr>
        <p:grpSpPr bwMode="auto">
          <a:xfrm>
            <a:off x="4787900" y="3141663"/>
            <a:ext cx="3816350" cy="1187450"/>
            <a:chOff x="476" y="2463"/>
            <a:chExt cx="1679" cy="454"/>
          </a:xfrm>
        </p:grpSpPr>
        <p:sp>
          <p:nvSpPr>
            <p:cNvPr id="88084" name="Rectangle 20"/>
            <p:cNvSpPr>
              <a:spLocks noChangeArrowheads="1"/>
            </p:cNvSpPr>
            <p:nvPr/>
          </p:nvSpPr>
          <p:spPr bwMode="auto">
            <a:xfrm>
              <a:off x="476" y="2463"/>
              <a:ext cx="1679" cy="454"/>
            </a:xfrm>
            <a:prstGeom prst="rect">
              <a:avLst/>
            </a:prstGeom>
            <a:gradFill rotWithShape="1">
              <a:gsLst>
                <a:gs pos="0">
                  <a:schemeClr val="accent1"/>
                </a:gs>
                <a:gs pos="100000">
                  <a:srgbClr val="FFFFFF"/>
                </a:gs>
              </a:gsLst>
              <a:path path="rect">
                <a:fillToRect l="100000" b="100000"/>
              </a:path>
            </a:gradFill>
            <a:ln w="12700">
              <a:solidFill>
                <a:schemeClr val="tx1"/>
              </a:solidFill>
              <a:miter lim="800000"/>
              <a:headEnd/>
              <a:tailEnd/>
            </a:ln>
            <a:effectLst>
              <a:outerShdw dist="81320" dir="3080412" algn="ctr" rotWithShape="0">
                <a:srgbClr val="808080">
                  <a:alpha val="50000"/>
                </a:srgbClr>
              </a:outerShdw>
            </a:effectLst>
          </p:spPr>
          <p:txBody>
            <a:bodyPr wrap="none" anchor="ctr"/>
            <a:lstStyle/>
            <a:p>
              <a:endParaRPr lang="zh-CN" altLang="en-US"/>
            </a:p>
          </p:txBody>
        </p:sp>
        <p:sp>
          <p:nvSpPr>
            <p:cNvPr id="88085" name="Text Box 21"/>
            <p:cNvSpPr txBox="1">
              <a:spLocks noChangeArrowheads="1"/>
            </p:cNvSpPr>
            <p:nvPr/>
          </p:nvSpPr>
          <p:spPr bwMode="auto">
            <a:xfrm>
              <a:off x="581" y="2478"/>
              <a:ext cx="1469"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zh-CN" altLang="en-US" sz="2000"/>
                <a:t>当需要执行一项特定操作时，通过向已为其定义此项操作的对象发送消息来请求</a:t>
              </a:r>
            </a:p>
          </p:txBody>
        </p:sp>
      </p:grpSp>
      <p:grpSp>
        <p:nvGrpSpPr>
          <p:cNvPr id="88089" name="Group 25"/>
          <p:cNvGrpSpPr>
            <a:grpSpLocks/>
          </p:cNvGrpSpPr>
          <p:nvPr/>
        </p:nvGrpSpPr>
        <p:grpSpPr bwMode="auto">
          <a:xfrm>
            <a:off x="971550" y="3141663"/>
            <a:ext cx="3455988" cy="1187450"/>
            <a:chOff x="2109" y="2727"/>
            <a:chExt cx="2177" cy="748"/>
          </a:xfrm>
        </p:grpSpPr>
        <p:sp>
          <p:nvSpPr>
            <p:cNvPr id="88087" name="Rectangle 23"/>
            <p:cNvSpPr>
              <a:spLocks noChangeArrowheads="1"/>
            </p:cNvSpPr>
            <p:nvPr/>
          </p:nvSpPr>
          <p:spPr bwMode="auto">
            <a:xfrm>
              <a:off x="2109" y="2727"/>
              <a:ext cx="2177" cy="748"/>
            </a:xfrm>
            <a:prstGeom prst="rect">
              <a:avLst/>
            </a:prstGeom>
            <a:gradFill rotWithShape="1">
              <a:gsLst>
                <a:gs pos="0">
                  <a:srgbClr val="99CCFF"/>
                </a:gs>
                <a:gs pos="100000">
                  <a:srgbClr val="FFFFFF"/>
                </a:gs>
              </a:gsLst>
              <a:path path="rect">
                <a:fillToRect r="100000" b="100000"/>
              </a:path>
            </a:gradFill>
            <a:ln w="12700">
              <a:solidFill>
                <a:schemeClr val="tx1"/>
              </a:solidFill>
              <a:miter lim="800000"/>
              <a:headEnd/>
              <a:tailEnd/>
            </a:ln>
            <a:effectLst>
              <a:outerShdw dist="81320" dir="3080412" algn="ctr" rotWithShape="0">
                <a:srgbClr val="808080">
                  <a:alpha val="50000"/>
                </a:srgbClr>
              </a:outerShdw>
            </a:effectLst>
          </p:spPr>
          <p:txBody>
            <a:bodyPr wrap="none" anchor="ctr"/>
            <a:lstStyle/>
            <a:p>
              <a:endParaRPr lang="zh-CN" altLang="en-US"/>
            </a:p>
          </p:txBody>
        </p:sp>
        <p:sp>
          <p:nvSpPr>
            <p:cNvPr id="88088" name="Text Box 24"/>
            <p:cNvSpPr txBox="1">
              <a:spLocks noChangeArrowheads="1"/>
            </p:cNvSpPr>
            <p:nvPr/>
          </p:nvSpPr>
          <p:spPr bwMode="auto">
            <a:xfrm>
              <a:off x="2245" y="2840"/>
              <a:ext cx="1905"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nSpc>
                  <a:spcPct val="110000"/>
                </a:lnSpc>
                <a:buClrTx/>
                <a:buFontTx/>
                <a:buNone/>
              </a:pPr>
              <a:r>
                <a:rPr lang="zh-CN" altLang="en-US" sz="2000"/>
                <a:t>对象之间通过传递消息</a:t>
              </a:r>
            </a:p>
            <a:p>
              <a:pPr>
                <a:lnSpc>
                  <a:spcPct val="110000"/>
                </a:lnSpc>
                <a:buClrTx/>
                <a:buFontTx/>
                <a:buNone/>
              </a:pPr>
              <a:r>
                <a:rPr lang="zh-CN" altLang="en-US" sz="2000"/>
                <a:t>实现相互通信</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88080"/>
                                        </p:tgtEl>
                                        <p:attrNameLst>
                                          <p:attrName>style.visibility</p:attrName>
                                        </p:attrNameLst>
                                      </p:cBhvr>
                                      <p:to>
                                        <p:strVal val="visible"/>
                                      </p:to>
                                    </p:set>
                                    <p:anim calcmode="lin" valueType="num">
                                      <p:cBhvr additive="base">
                                        <p:cTn id="7" dur="1000" fill="hold"/>
                                        <p:tgtEl>
                                          <p:spTgt spid="88080"/>
                                        </p:tgtEl>
                                        <p:attrNameLst>
                                          <p:attrName>ppt_x</p:attrName>
                                        </p:attrNameLst>
                                      </p:cBhvr>
                                      <p:tavLst>
                                        <p:tav tm="0">
                                          <p:val>
                                            <p:strVal val="#ppt_x"/>
                                          </p:val>
                                        </p:tav>
                                        <p:tav tm="100000">
                                          <p:val>
                                            <p:strVal val="#ppt_x"/>
                                          </p:val>
                                        </p:tav>
                                      </p:tavLst>
                                    </p:anim>
                                    <p:anim calcmode="lin" valueType="num">
                                      <p:cBhvr additive="base">
                                        <p:cTn id="8" dur="1000" fill="hold"/>
                                        <p:tgtEl>
                                          <p:spTgt spid="88080"/>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1000"/>
                            </p:stCondLst>
                            <p:childTnLst>
                              <p:par>
                                <p:cTn id="10" presetID="22" presetClass="entr" presetSubtype="1" fill="hold" nodeType="afterEffect">
                                  <p:stCondLst>
                                    <p:cond delay="0"/>
                                  </p:stCondLst>
                                  <p:childTnLst>
                                    <p:set>
                                      <p:cBhvr>
                                        <p:cTn id="11" dur="1" fill="hold">
                                          <p:stCondLst>
                                            <p:cond delay="0"/>
                                          </p:stCondLst>
                                        </p:cTn>
                                        <p:tgtEl>
                                          <p:spTgt spid="88076"/>
                                        </p:tgtEl>
                                        <p:attrNameLst>
                                          <p:attrName>style.visibility</p:attrName>
                                        </p:attrNameLst>
                                      </p:cBhvr>
                                      <p:to>
                                        <p:strVal val="visible"/>
                                      </p:to>
                                    </p:set>
                                    <p:animEffect transition="in" filter="wipe(up)">
                                      <p:cBhvr>
                                        <p:cTn id="12" dur="500"/>
                                        <p:tgtEl>
                                          <p:spTgt spid="88076"/>
                                        </p:tgtEl>
                                      </p:cBhvr>
                                    </p:animEffect>
                                  </p:childTnLst>
                                </p:cTn>
                              </p:par>
                              <p:par>
                                <p:cTn id="13" presetID="5" presetClass="entr" presetSubtype="10" fill="hold" nodeType="withEffect">
                                  <p:stCondLst>
                                    <p:cond delay="0"/>
                                  </p:stCondLst>
                                  <p:childTnLst>
                                    <p:set>
                                      <p:cBhvr>
                                        <p:cTn id="14" dur="1" fill="hold">
                                          <p:stCondLst>
                                            <p:cond delay="0"/>
                                          </p:stCondLst>
                                        </p:cTn>
                                        <p:tgtEl>
                                          <p:spTgt spid="88089"/>
                                        </p:tgtEl>
                                        <p:attrNameLst>
                                          <p:attrName>style.visibility</p:attrName>
                                        </p:attrNameLst>
                                      </p:cBhvr>
                                      <p:to>
                                        <p:strVal val="visible"/>
                                      </p:to>
                                    </p:set>
                                    <p:animEffect transition="in" filter="checkerboard(across)">
                                      <p:cBhvr>
                                        <p:cTn id="15" dur="1000"/>
                                        <p:tgtEl>
                                          <p:spTgt spid="88089"/>
                                        </p:tgtEl>
                                      </p:cBhvr>
                                    </p:animEffect>
                                  </p:childTnLst>
                                </p:cTn>
                              </p:par>
                            </p:childTnLst>
                          </p:cTn>
                        </p:par>
                        <p:par>
                          <p:cTn id="16" fill="hold" nodeType="afterGroup">
                            <p:stCondLst>
                              <p:cond delay="2000"/>
                            </p:stCondLst>
                            <p:childTnLst>
                              <p:par>
                                <p:cTn id="17" presetID="22" presetClass="entr" presetSubtype="1" fill="hold" nodeType="afterEffect">
                                  <p:stCondLst>
                                    <p:cond delay="0"/>
                                  </p:stCondLst>
                                  <p:childTnLst>
                                    <p:set>
                                      <p:cBhvr>
                                        <p:cTn id="18" dur="1" fill="hold">
                                          <p:stCondLst>
                                            <p:cond delay="0"/>
                                          </p:stCondLst>
                                        </p:cTn>
                                        <p:tgtEl>
                                          <p:spTgt spid="88077"/>
                                        </p:tgtEl>
                                        <p:attrNameLst>
                                          <p:attrName>style.visibility</p:attrName>
                                        </p:attrNameLst>
                                      </p:cBhvr>
                                      <p:to>
                                        <p:strVal val="visible"/>
                                      </p:to>
                                    </p:set>
                                    <p:animEffect transition="in" filter="wipe(up)">
                                      <p:cBhvr>
                                        <p:cTn id="19" dur="500"/>
                                        <p:tgtEl>
                                          <p:spTgt spid="88077"/>
                                        </p:tgtEl>
                                      </p:cBhvr>
                                    </p:animEffect>
                                  </p:childTnLst>
                                </p:cTn>
                              </p:par>
                            </p:childTnLst>
                          </p:cTn>
                        </p:par>
                        <p:par>
                          <p:cTn id="20" fill="hold" nodeType="afterGroup">
                            <p:stCondLst>
                              <p:cond delay="2500"/>
                            </p:stCondLst>
                            <p:childTnLst>
                              <p:par>
                                <p:cTn id="21" presetID="5" presetClass="entr" presetSubtype="10" fill="hold" nodeType="afterEffect">
                                  <p:stCondLst>
                                    <p:cond delay="0"/>
                                  </p:stCondLst>
                                  <p:childTnLst>
                                    <p:set>
                                      <p:cBhvr>
                                        <p:cTn id="22" dur="1" fill="hold">
                                          <p:stCondLst>
                                            <p:cond delay="0"/>
                                          </p:stCondLst>
                                        </p:cTn>
                                        <p:tgtEl>
                                          <p:spTgt spid="88083"/>
                                        </p:tgtEl>
                                        <p:attrNameLst>
                                          <p:attrName>style.visibility</p:attrName>
                                        </p:attrNameLst>
                                      </p:cBhvr>
                                      <p:to>
                                        <p:strVal val="visible"/>
                                      </p:to>
                                    </p:set>
                                    <p:animEffect transition="in" filter="checkerboard(across)">
                                      <p:cBhvr>
                                        <p:cTn id="23" dur="1000"/>
                                        <p:tgtEl>
                                          <p:spTgt spid="8808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mph" presetSubtype="0" nodeType="clickEffect">
                                  <p:stCondLst>
                                    <p:cond delay="0"/>
                                  </p:stCondLst>
                                  <p:childTnLst>
                                    <p:set>
                                      <p:cBhvr rctx="PPT">
                                        <p:cTn id="27" dur="indefinite"/>
                                        <p:tgtEl>
                                          <p:spTgt spid="88080"/>
                                        </p:tgtEl>
                                        <p:attrNameLst>
                                          <p:attrName>style.opacity</p:attrName>
                                        </p:attrNameLst>
                                      </p:cBhvr>
                                      <p:to>
                                        <p:strVal val="0.1"/>
                                      </p:to>
                                    </p:set>
                                    <p:animEffect filter="image" prLst="opacity: 0.1">
                                      <p:cBhvr rctx="IE">
                                        <p:cTn id="28" dur="indefinite"/>
                                        <p:tgtEl>
                                          <p:spTgt spid="88080"/>
                                        </p:tgtEl>
                                      </p:cBhvr>
                                    </p:animEffect>
                                  </p:childTnLst>
                                </p:cTn>
                              </p:par>
                              <p:par>
                                <p:cTn id="29" presetID="9" presetClass="emph" presetSubtype="0" nodeType="withEffect">
                                  <p:stCondLst>
                                    <p:cond delay="0"/>
                                  </p:stCondLst>
                                  <p:childTnLst>
                                    <p:set>
                                      <p:cBhvr rctx="PPT">
                                        <p:cTn id="30" dur="indefinite"/>
                                        <p:tgtEl>
                                          <p:spTgt spid="88083"/>
                                        </p:tgtEl>
                                        <p:attrNameLst>
                                          <p:attrName>style.opacity</p:attrName>
                                        </p:attrNameLst>
                                      </p:cBhvr>
                                      <p:to>
                                        <p:strVal val="0.1"/>
                                      </p:to>
                                    </p:set>
                                    <p:animEffect filter="image" prLst="opacity: 0.1">
                                      <p:cBhvr rctx="IE">
                                        <p:cTn id="31" dur="indefinite"/>
                                        <p:tgtEl>
                                          <p:spTgt spid="88083"/>
                                        </p:tgtEl>
                                      </p:cBhvr>
                                    </p:animEffect>
                                  </p:childTnLst>
                                </p:cTn>
                              </p:par>
                              <p:par>
                                <p:cTn id="32" presetID="9" presetClass="emph" presetSubtype="0" nodeType="withEffect">
                                  <p:stCondLst>
                                    <p:cond delay="0"/>
                                  </p:stCondLst>
                                  <p:childTnLst>
                                    <p:set>
                                      <p:cBhvr rctx="PPT">
                                        <p:cTn id="33" dur="indefinite"/>
                                        <p:tgtEl>
                                          <p:spTgt spid="88089"/>
                                        </p:tgtEl>
                                        <p:attrNameLst>
                                          <p:attrName>style.opacity</p:attrName>
                                        </p:attrNameLst>
                                      </p:cBhvr>
                                      <p:to>
                                        <p:strVal val="0.1"/>
                                      </p:to>
                                    </p:set>
                                    <p:animEffect filter="image" prLst="opacity: 0.1">
                                      <p:cBhvr rctx="IE">
                                        <p:cTn id="34" dur="indefinite"/>
                                        <p:tgtEl>
                                          <p:spTgt spid="88089"/>
                                        </p:tgtEl>
                                      </p:cBhvr>
                                    </p:animEffect>
                                  </p:childTnLst>
                                </p:cTn>
                              </p:par>
                              <p:par>
                                <p:cTn id="35" presetID="9" presetClass="emph" presetSubtype="0" nodeType="withEffect">
                                  <p:stCondLst>
                                    <p:cond delay="0"/>
                                  </p:stCondLst>
                                  <p:childTnLst>
                                    <p:set>
                                      <p:cBhvr rctx="PPT">
                                        <p:cTn id="36" dur="indefinite"/>
                                        <p:tgtEl>
                                          <p:spTgt spid="88076"/>
                                        </p:tgtEl>
                                        <p:attrNameLst>
                                          <p:attrName>style.opacity</p:attrName>
                                        </p:attrNameLst>
                                      </p:cBhvr>
                                      <p:to>
                                        <p:strVal val="0.1"/>
                                      </p:to>
                                    </p:set>
                                    <p:animEffect filter="image" prLst="opacity: 0.1">
                                      <p:cBhvr rctx="IE">
                                        <p:cTn id="37" dur="indefinite"/>
                                        <p:tgtEl>
                                          <p:spTgt spid="88076"/>
                                        </p:tgtEl>
                                      </p:cBhvr>
                                    </p:animEffect>
                                  </p:childTnLst>
                                </p:cTn>
                              </p:par>
                              <p:par>
                                <p:cTn id="38" presetID="9" presetClass="emph" presetSubtype="0" nodeType="withEffect">
                                  <p:stCondLst>
                                    <p:cond delay="0"/>
                                  </p:stCondLst>
                                  <p:childTnLst>
                                    <p:set>
                                      <p:cBhvr rctx="PPT">
                                        <p:cTn id="39" dur="indefinite"/>
                                        <p:tgtEl>
                                          <p:spTgt spid="88077"/>
                                        </p:tgtEl>
                                        <p:attrNameLst>
                                          <p:attrName>style.opacity</p:attrName>
                                        </p:attrNameLst>
                                      </p:cBhvr>
                                      <p:to>
                                        <p:strVal val="0.1"/>
                                      </p:to>
                                    </p:set>
                                    <p:animEffect filter="image" prLst="opacity: 0.1">
                                      <p:cBhvr rctx="IE">
                                        <p:cTn id="40" dur="indefinite"/>
                                        <p:tgtEl>
                                          <p:spTgt spid="88077"/>
                                        </p:tgtEl>
                                      </p:cBhvr>
                                    </p:animEffect>
                                  </p:childTnLst>
                                </p:cTn>
                              </p:par>
                            </p:childTnLst>
                          </p:cTn>
                        </p:par>
                        <p:par>
                          <p:cTn id="41" fill="hold" nodeType="afterGroup">
                            <p:stCondLst>
                              <p:cond delay="0"/>
                            </p:stCondLst>
                            <p:childTnLst>
                              <p:par>
                                <p:cTn id="42" presetID="4" presetClass="entr" presetSubtype="16" fill="hold" grpId="0" nodeType="afterEffect">
                                  <p:stCondLst>
                                    <p:cond delay="0"/>
                                  </p:stCondLst>
                                  <p:childTnLst>
                                    <p:set>
                                      <p:cBhvr>
                                        <p:cTn id="43" dur="1" fill="hold">
                                          <p:stCondLst>
                                            <p:cond delay="0"/>
                                          </p:stCondLst>
                                        </p:cTn>
                                        <p:tgtEl>
                                          <p:spTgt spid="88078"/>
                                        </p:tgtEl>
                                        <p:attrNameLst>
                                          <p:attrName>style.visibility</p:attrName>
                                        </p:attrNameLst>
                                      </p:cBhvr>
                                      <p:to>
                                        <p:strVal val="visible"/>
                                      </p:to>
                                    </p:set>
                                    <p:animEffect transition="in" filter="box(in)">
                                      <p:cBhvr>
                                        <p:cTn id="44" dur="500"/>
                                        <p:tgtEl>
                                          <p:spTgt spid="88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8"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灯片编号占位符 3"/>
          <p:cNvSpPr>
            <a:spLocks noGrp="1"/>
          </p:cNvSpPr>
          <p:nvPr>
            <p:ph type="sldNum" sz="quarter" idx="10"/>
          </p:nvPr>
        </p:nvSpPr>
        <p:spPr/>
        <p:txBody>
          <a:bodyPr/>
          <a:lstStyle/>
          <a:p>
            <a:fld id="{CB504B24-421E-406A-A04F-1BE5F8B0C708}" type="slidenum">
              <a:rPr lang="en-US" altLang="zh-CN">
                <a:solidFill>
                  <a:srgbClr val="000000"/>
                </a:solidFill>
              </a:rPr>
              <a:pPr/>
              <a:t>60</a:t>
            </a:fld>
            <a:endParaRPr lang="en-US" altLang="zh-CN">
              <a:solidFill>
                <a:srgbClr val="000000"/>
              </a:solidFill>
            </a:endParaRPr>
          </a:p>
        </p:txBody>
      </p:sp>
      <p:sp>
        <p:nvSpPr>
          <p:cNvPr id="91138" name="Rectangle 2"/>
          <p:cNvSpPr>
            <a:spLocks noGrp="1" noChangeArrowheads="1"/>
          </p:cNvSpPr>
          <p:nvPr>
            <p:ph type="title"/>
          </p:nvPr>
        </p:nvSpPr>
        <p:spPr/>
        <p:txBody>
          <a:bodyPr/>
          <a:lstStyle/>
          <a:p>
            <a:r>
              <a:rPr lang="zh-CN" altLang="en-US"/>
              <a:t>方法重写 </a:t>
            </a:r>
            <a:r>
              <a:rPr lang="en-US" altLang="zh-CN"/>
              <a:t>2-2</a:t>
            </a:r>
          </a:p>
        </p:txBody>
      </p:sp>
      <p:sp>
        <p:nvSpPr>
          <p:cNvPr id="91140" name="Rectangle 4"/>
          <p:cNvSpPr>
            <a:spLocks noChangeArrowheads="1"/>
          </p:cNvSpPr>
          <p:nvPr/>
        </p:nvSpPr>
        <p:spPr bwMode="auto">
          <a:xfrm>
            <a:off x="684213" y="1339850"/>
            <a:ext cx="8027987"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339966"/>
              </a:buClr>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lnSpc>
                <a:spcPct val="100000"/>
              </a:lnSpc>
            </a:pPr>
            <a:r>
              <a:rPr lang="zh-CN" altLang="en-US" sz="2400" smtClean="0">
                <a:solidFill>
                  <a:srgbClr val="000000"/>
                </a:solidFill>
              </a:rPr>
              <a:t>父类和子类中具有相同名称和类型的方法</a:t>
            </a:r>
          </a:p>
        </p:txBody>
      </p:sp>
      <p:sp>
        <p:nvSpPr>
          <p:cNvPr id="91141" name="Rectangle 5"/>
          <p:cNvSpPr>
            <a:spLocks noChangeArrowheads="1"/>
          </p:cNvSpPr>
          <p:nvPr/>
        </p:nvSpPr>
        <p:spPr bwMode="auto">
          <a:xfrm>
            <a:off x="827088" y="2060575"/>
            <a:ext cx="5765800" cy="1930400"/>
          </a:xfrm>
          <a:prstGeom prst="rect">
            <a:avLst/>
          </a:prstGeom>
          <a:gradFill rotWithShape="1">
            <a:gsLst>
              <a:gs pos="0">
                <a:srgbClr val="FFFFCC"/>
              </a:gs>
              <a:gs pos="100000">
                <a:srgbClr val="FFFF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00000"/>
              </a:lnSpc>
              <a:spcBef>
                <a:spcPct val="0"/>
              </a:spcBef>
              <a:buClrTx/>
              <a:buFontTx/>
              <a:buNone/>
            </a:pPr>
            <a:r>
              <a:rPr lang="en-US" altLang="zh-CN" sz="2000" smtClean="0">
                <a:solidFill>
                  <a:srgbClr val="000000"/>
                </a:solidFill>
                <a:latin typeface="Arial" panose="020B0604020202020204" pitchFamily="34" charset="0"/>
              </a:rPr>
              <a:t>    public static void main(String [] arg) {</a:t>
            </a:r>
          </a:p>
          <a:p>
            <a:pPr algn="l">
              <a:lnSpc>
                <a:spcPct val="100000"/>
              </a:lnSpc>
              <a:spcBef>
                <a:spcPct val="0"/>
              </a:spcBef>
              <a:buClrTx/>
              <a:buFontTx/>
              <a:buNone/>
            </a:pPr>
            <a:r>
              <a:rPr lang="en-US" altLang="zh-CN" sz="2000" smtClean="0">
                <a:solidFill>
                  <a:srgbClr val="000000"/>
                </a:solidFill>
                <a:latin typeface="Arial" panose="020B0604020202020204" pitchFamily="34" charset="0"/>
              </a:rPr>
              <a:t>        Rectangle rectObj = new Rectangle(10, 15); </a:t>
            </a:r>
          </a:p>
          <a:p>
            <a:pPr algn="l">
              <a:lnSpc>
                <a:spcPct val="100000"/>
              </a:lnSpc>
              <a:spcBef>
                <a:spcPct val="0"/>
              </a:spcBef>
              <a:buClrTx/>
              <a:buFontTx/>
              <a:buNone/>
            </a:pPr>
            <a:r>
              <a:rPr lang="en-US" altLang="zh-CN" sz="2000" smtClean="0">
                <a:solidFill>
                  <a:srgbClr val="000000"/>
                </a:solidFill>
                <a:latin typeface="Arial" panose="020B0604020202020204" pitchFamily="34" charset="0"/>
              </a:rPr>
              <a:t>        rectObj.getPerimeter();</a:t>
            </a:r>
          </a:p>
          <a:p>
            <a:pPr algn="l">
              <a:lnSpc>
                <a:spcPct val="100000"/>
              </a:lnSpc>
              <a:spcBef>
                <a:spcPct val="0"/>
              </a:spcBef>
              <a:buClrTx/>
              <a:buFontTx/>
              <a:buNone/>
            </a:pPr>
            <a:r>
              <a:rPr lang="en-US" altLang="zh-CN" sz="2000" smtClean="0">
                <a:solidFill>
                  <a:srgbClr val="000000"/>
                </a:solidFill>
                <a:latin typeface="Arial" panose="020B0604020202020204" pitchFamily="34" charset="0"/>
              </a:rPr>
              <a:t>        Rectangle sqObj= new Square(15);</a:t>
            </a:r>
          </a:p>
          <a:p>
            <a:pPr algn="l">
              <a:lnSpc>
                <a:spcPct val="100000"/>
              </a:lnSpc>
              <a:spcBef>
                <a:spcPct val="0"/>
              </a:spcBef>
              <a:buClrTx/>
              <a:buFontTx/>
              <a:buNone/>
            </a:pPr>
            <a:r>
              <a:rPr lang="en-US" altLang="zh-CN" sz="2000" smtClean="0">
                <a:solidFill>
                  <a:srgbClr val="000000"/>
                </a:solidFill>
                <a:latin typeface="Arial" panose="020B0604020202020204" pitchFamily="34" charset="0"/>
              </a:rPr>
              <a:t>        sqObj.getPerimeter();</a:t>
            </a:r>
          </a:p>
          <a:p>
            <a:pPr algn="l">
              <a:lnSpc>
                <a:spcPct val="100000"/>
              </a:lnSpc>
              <a:spcBef>
                <a:spcPct val="0"/>
              </a:spcBef>
              <a:buClrTx/>
              <a:buFontTx/>
              <a:buNone/>
            </a:pPr>
            <a:r>
              <a:rPr lang="en-US" altLang="zh-CN" sz="2000" smtClean="0">
                <a:solidFill>
                  <a:srgbClr val="000000"/>
                </a:solidFill>
                <a:latin typeface="Arial" panose="020B0604020202020204" pitchFamily="34" charset="0"/>
              </a:rPr>
              <a:t>   }</a:t>
            </a:r>
          </a:p>
        </p:txBody>
      </p:sp>
      <p:sp>
        <p:nvSpPr>
          <p:cNvPr id="91142" name="AutoShape 6"/>
          <p:cNvSpPr>
            <a:spLocks noChangeArrowheads="1"/>
          </p:cNvSpPr>
          <p:nvPr/>
        </p:nvSpPr>
        <p:spPr bwMode="auto">
          <a:xfrm>
            <a:off x="1403350" y="2708275"/>
            <a:ext cx="2520950" cy="358775"/>
          </a:xfrm>
          <a:prstGeom prst="roundRect">
            <a:avLst>
              <a:gd name="adj" fmla="val 16667"/>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91143" name="AutoShape 7"/>
          <p:cNvSpPr>
            <a:spLocks noChangeArrowheads="1"/>
          </p:cNvSpPr>
          <p:nvPr/>
        </p:nvSpPr>
        <p:spPr bwMode="auto">
          <a:xfrm>
            <a:off x="1381125" y="3333750"/>
            <a:ext cx="2736850" cy="360363"/>
          </a:xfrm>
          <a:prstGeom prst="roundRect">
            <a:avLst>
              <a:gd name="adj" fmla="val 16667"/>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00000"/>
              </a:lnSpc>
              <a:spcBef>
                <a:spcPct val="0"/>
              </a:spcBef>
              <a:buClrTx/>
              <a:buFontTx/>
              <a:buNone/>
            </a:pPr>
            <a:endParaRPr lang="zh-CN" altLang="en-US" sz="1800" smtClean="0">
              <a:solidFill>
                <a:srgbClr val="000000"/>
              </a:solidFill>
              <a:latin typeface="Arial" panose="020B0604020202020204" pitchFamily="34" charset="0"/>
              <a:ea typeface="宋体" panose="02010600030101010101" pitchFamily="2" charset="-122"/>
            </a:endParaRPr>
          </a:p>
        </p:txBody>
      </p:sp>
      <p:sp>
        <p:nvSpPr>
          <p:cNvPr id="91144" name="AutoShape 8"/>
          <p:cNvSpPr>
            <a:spLocks/>
          </p:cNvSpPr>
          <p:nvPr/>
        </p:nvSpPr>
        <p:spPr bwMode="auto">
          <a:xfrm>
            <a:off x="6156325" y="1773238"/>
            <a:ext cx="2303463" cy="503237"/>
          </a:xfrm>
          <a:prstGeom prst="borderCallout2">
            <a:avLst>
              <a:gd name="adj1" fmla="val 22713"/>
              <a:gd name="adj2" fmla="val -3310"/>
              <a:gd name="adj3" fmla="val 22713"/>
              <a:gd name="adj4" fmla="val -16676"/>
              <a:gd name="adj5" fmla="val 237222"/>
              <a:gd name="adj6" fmla="val -96759"/>
            </a:avLst>
          </a:prstGeom>
          <a:gradFill rotWithShape="1">
            <a:gsLst>
              <a:gs pos="0">
                <a:srgbClr val="FFCC00"/>
              </a:gs>
              <a:gs pos="100000">
                <a:schemeClr val="bg1"/>
              </a:gs>
            </a:gsLst>
            <a:lin ang="5400000" scaled="1"/>
          </a:gradFill>
          <a:ln w="19050">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00000"/>
              </a:lnSpc>
              <a:spcBef>
                <a:spcPct val="0"/>
              </a:spcBef>
              <a:buClrTx/>
              <a:buFontTx/>
              <a:buNone/>
            </a:pPr>
            <a:r>
              <a:rPr lang="zh-CN" altLang="en-US" sz="1800" smtClean="0">
                <a:solidFill>
                  <a:srgbClr val="000000"/>
                </a:solidFill>
                <a:latin typeface="Arial" panose="020B0604020202020204" pitchFamily="34" charset="0"/>
              </a:rPr>
              <a:t>调用父类方法</a:t>
            </a:r>
          </a:p>
        </p:txBody>
      </p:sp>
      <p:sp>
        <p:nvSpPr>
          <p:cNvPr id="91145" name="AutoShape 9"/>
          <p:cNvSpPr>
            <a:spLocks/>
          </p:cNvSpPr>
          <p:nvPr/>
        </p:nvSpPr>
        <p:spPr bwMode="auto">
          <a:xfrm>
            <a:off x="6372225" y="2852738"/>
            <a:ext cx="2303463" cy="504825"/>
          </a:xfrm>
          <a:prstGeom prst="borderCallout2">
            <a:avLst>
              <a:gd name="adj1" fmla="val 22644"/>
              <a:gd name="adj2" fmla="val -3310"/>
              <a:gd name="adj3" fmla="val 22644"/>
              <a:gd name="adj4" fmla="val -16676"/>
              <a:gd name="adj5" fmla="val 140880"/>
              <a:gd name="adj6" fmla="val -97796"/>
            </a:avLst>
          </a:prstGeom>
          <a:gradFill rotWithShape="1">
            <a:gsLst>
              <a:gs pos="0">
                <a:srgbClr val="FFCC00"/>
              </a:gs>
              <a:gs pos="100000">
                <a:schemeClr val="bg1"/>
              </a:gs>
            </a:gsLst>
            <a:lin ang="5400000" scaled="1"/>
          </a:gradFill>
          <a:ln w="15875" algn="ctr">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00000"/>
              </a:lnSpc>
              <a:spcBef>
                <a:spcPct val="0"/>
              </a:spcBef>
              <a:buClrTx/>
              <a:buFontTx/>
              <a:buNone/>
            </a:pPr>
            <a:r>
              <a:rPr lang="zh-CN" altLang="en-US" sz="1800" smtClean="0">
                <a:solidFill>
                  <a:srgbClr val="000000"/>
                </a:solidFill>
                <a:latin typeface="Arial" panose="020B0604020202020204" pitchFamily="34" charset="0"/>
              </a:rPr>
              <a:t>调用子类方法</a:t>
            </a:r>
          </a:p>
        </p:txBody>
      </p:sp>
      <p:sp>
        <p:nvSpPr>
          <p:cNvPr id="91146" name="Rectangle 10"/>
          <p:cNvSpPr>
            <a:spLocks noChangeArrowheads="1"/>
          </p:cNvSpPr>
          <p:nvPr/>
        </p:nvSpPr>
        <p:spPr bwMode="auto">
          <a:xfrm>
            <a:off x="1547813" y="2138363"/>
            <a:ext cx="5891212" cy="2582862"/>
          </a:xfrm>
          <a:prstGeom prst="rect">
            <a:avLst/>
          </a:prstGeom>
          <a:solidFill>
            <a:srgbClr val="FFFFCC"/>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00000"/>
              </a:lnSpc>
              <a:spcBef>
                <a:spcPct val="0"/>
              </a:spcBef>
              <a:buClrTx/>
              <a:buFontTx/>
              <a:buNone/>
            </a:pPr>
            <a:r>
              <a:rPr lang="en-US" altLang="zh-CN" sz="1800" smtClean="0">
                <a:solidFill>
                  <a:srgbClr val="000000"/>
                </a:solidFill>
                <a:latin typeface="Arial" panose="020B0604020202020204" pitchFamily="34" charset="0"/>
              </a:rPr>
              <a:t>class Square </a:t>
            </a:r>
            <a:r>
              <a:rPr lang="en-US" altLang="zh-CN" sz="1800" smtClean="0">
                <a:solidFill>
                  <a:srgbClr val="000000"/>
                </a:solidFill>
                <a:latin typeface="Arial" panose="020B0604020202020204" pitchFamily="34" charset="0"/>
                <a:ea typeface="宋体" panose="02010600030101010101" pitchFamily="2" charset="-122"/>
              </a:rPr>
              <a:t>extends Rectangle </a:t>
            </a:r>
            <a:r>
              <a:rPr lang="en-US" altLang="zh-CN" sz="1800" smtClean="0">
                <a:solidFill>
                  <a:srgbClr val="000000"/>
                </a:solidFill>
                <a:latin typeface="Arial" panose="020B0604020202020204" pitchFamily="34" charset="0"/>
              </a:rPr>
              <a:t>{</a:t>
            </a:r>
          </a:p>
          <a:p>
            <a:pPr algn="l">
              <a:lnSpc>
                <a:spcPct val="100000"/>
              </a:lnSpc>
              <a:spcBef>
                <a:spcPct val="0"/>
              </a:spcBef>
              <a:buClrTx/>
              <a:buFontTx/>
              <a:buNone/>
            </a:pPr>
            <a:r>
              <a:rPr lang="en-US" altLang="zh-CN" sz="1800" smtClean="0">
                <a:solidFill>
                  <a:srgbClr val="000000"/>
                </a:solidFill>
                <a:latin typeface="Arial" panose="020B0604020202020204" pitchFamily="34" charset="0"/>
                <a:ea typeface="宋体" panose="02010600030101010101" pitchFamily="2" charset="-122"/>
              </a:rPr>
              <a:t>    Square(int len) {</a:t>
            </a:r>
          </a:p>
          <a:p>
            <a:pPr algn="l">
              <a:lnSpc>
                <a:spcPct val="100000"/>
              </a:lnSpc>
              <a:spcBef>
                <a:spcPct val="0"/>
              </a:spcBef>
              <a:buClrTx/>
              <a:buFontTx/>
              <a:buNone/>
            </a:pPr>
            <a:r>
              <a:rPr lang="en-US" altLang="zh-CN" sz="1800" smtClean="0">
                <a:solidFill>
                  <a:srgbClr val="000000"/>
                </a:solidFill>
                <a:latin typeface="Arial" panose="020B0604020202020204" pitchFamily="34" charset="0"/>
                <a:ea typeface="宋体" panose="02010600030101010101" pitchFamily="2" charset="-122"/>
              </a:rPr>
              <a:t>        length = len;</a:t>
            </a:r>
          </a:p>
          <a:p>
            <a:pPr algn="l">
              <a:lnSpc>
                <a:spcPct val="100000"/>
              </a:lnSpc>
              <a:spcBef>
                <a:spcPct val="0"/>
              </a:spcBef>
              <a:buClrTx/>
              <a:buFontTx/>
              <a:buNone/>
            </a:pPr>
            <a:r>
              <a:rPr lang="en-US" altLang="zh-CN" sz="1800" smtClean="0">
                <a:solidFill>
                  <a:srgbClr val="000000"/>
                </a:solidFill>
                <a:latin typeface="Arial" panose="020B0604020202020204" pitchFamily="34" charset="0"/>
                <a:ea typeface="宋体" panose="02010600030101010101" pitchFamily="2" charset="-122"/>
              </a:rPr>
              <a:t>    }</a:t>
            </a:r>
            <a:endParaRPr lang="en-US" altLang="zh-CN" sz="1800" smtClean="0">
              <a:solidFill>
                <a:srgbClr val="000000"/>
              </a:solidFill>
              <a:latin typeface="Arial" panose="020B0604020202020204" pitchFamily="34" charset="0"/>
            </a:endParaRPr>
          </a:p>
          <a:p>
            <a:pPr algn="l">
              <a:lnSpc>
                <a:spcPct val="100000"/>
              </a:lnSpc>
              <a:spcBef>
                <a:spcPct val="0"/>
              </a:spcBef>
              <a:buClrTx/>
              <a:buFontTx/>
              <a:buNone/>
            </a:pPr>
            <a:r>
              <a:rPr lang="en-US" altLang="zh-CN" sz="1800" smtClean="0">
                <a:solidFill>
                  <a:srgbClr val="000000"/>
                </a:solidFill>
                <a:latin typeface="Arial" panose="020B0604020202020204" pitchFamily="34" charset="0"/>
              </a:rPr>
              <a:t>    /* </a:t>
            </a:r>
            <a:r>
              <a:rPr lang="zh-CN" altLang="en-US" sz="1800" smtClean="0">
                <a:solidFill>
                  <a:srgbClr val="000000"/>
                </a:solidFill>
                <a:latin typeface="Arial" panose="020B0604020202020204" pitchFamily="34" charset="0"/>
              </a:rPr>
              <a:t>计算周长</a:t>
            </a:r>
            <a:r>
              <a:rPr lang="en-US" altLang="zh-CN" sz="1800" smtClean="0">
                <a:solidFill>
                  <a:srgbClr val="000000"/>
                </a:solidFill>
                <a:latin typeface="Arial" panose="020B0604020202020204" pitchFamily="34" charset="0"/>
              </a:rPr>
              <a:t>.*/</a:t>
            </a:r>
          </a:p>
          <a:p>
            <a:pPr algn="l">
              <a:lnSpc>
                <a:spcPct val="100000"/>
              </a:lnSpc>
              <a:spcBef>
                <a:spcPct val="0"/>
              </a:spcBef>
              <a:buClrTx/>
              <a:buFontTx/>
              <a:buNone/>
            </a:pPr>
            <a:r>
              <a:rPr lang="en-US" altLang="zh-CN" sz="1800" smtClean="0">
                <a:solidFill>
                  <a:srgbClr val="000000"/>
                </a:solidFill>
                <a:latin typeface="Arial" panose="020B0604020202020204" pitchFamily="34" charset="0"/>
              </a:rPr>
              <a:t>    void getPerimeter() {</a:t>
            </a:r>
          </a:p>
          <a:p>
            <a:pPr algn="l">
              <a:lnSpc>
                <a:spcPct val="100000"/>
              </a:lnSpc>
              <a:spcBef>
                <a:spcPct val="0"/>
              </a:spcBef>
              <a:buClrTx/>
              <a:buFontTx/>
              <a:buNone/>
            </a:pPr>
            <a:r>
              <a:rPr lang="en-US" altLang="zh-CN" sz="1800" smtClean="0">
                <a:solidFill>
                  <a:srgbClr val="000000"/>
                </a:solidFill>
                <a:latin typeface="Arial" panose="020B0604020202020204" pitchFamily="34" charset="0"/>
              </a:rPr>
              <a:t>        System.out.println(“</a:t>
            </a:r>
            <a:r>
              <a:rPr lang="zh-CN" altLang="en-US" sz="1800" smtClean="0">
                <a:solidFill>
                  <a:srgbClr val="000000"/>
                </a:solidFill>
                <a:latin typeface="Arial" panose="020B0604020202020204" pitchFamily="34" charset="0"/>
              </a:rPr>
              <a:t>正方形的周长为</a:t>
            </a:r>
            <a:r>
              <a:rPr lang="en-US" altLang="zh-CN" sz="1800" smtClean="0">
                <a:solidFill>
                  <a:srgbClr val="000000"/>
                </a:solidFill>
                <a:latin typeface="Arial" panose="020B0604020202020204" pitchFamily="34" charset="0"/>
              </a:rPr>
              <a:t>" + (4 * length));</a:t>
            </a:r>
          </a:p>
          <a:p>
            <a:pPr algn="l">
              <a:lnSpc>
                <a:spcPct val="100000"/>
              </a:lnSpc>
              <a:spcBef>
                <a:spcPct val="0"/>
              </a:spcBef>
              <a:buClrTx/>
              <a:buFontTx/>
              <a:buNone/>
            </a:pPr>
            <a:r>
              <a:rPr lang="en-US" altLang="zh-CN" sz="1800" smtClean="0">
                <a:solidFill>
                  <a:srgbClr val="000000"/>
                </a:solidFill>
                <a:latin typeface="Arial" panose="020B0604020202020204" pitchFamily="34" charset="0"/>
              </a:rPr>
              <a:t>    }</a:t>
            </a:r>
          </a:p>
          <a:p>
            <a:pPr algn="l">
              <a:lnSpc>
                <a:spcPct val="100000"/>
              </a:lnSpc>
              <a:spcBef>
                <a:spcPct val="0"/>
              </a:spcBef>
              <a:buClrTx/>
              <a:buFontTx/>
              <a:buNone/>
            </a:pPr>
            <a:r>
              <a:rPr lang="en-US" altLang="zh-CN" sz="1800" smtClean="0">
                <a:solidFill>
                  <a:srgbClr val="000000"/>
                </a:solidFill>
                <a:latin typeface="Arial" panose="020B0604020202020204" pitchFamily="34" charset="0"/>
              </a:rPr>
              <a:t>}</a:t>
            </a:r>
          </a:p>
        </p:txBody>
      </p:sp>
      <p:sp>
        <p:nvSpPr>
          <p:cNvPr id="91147" name="Rectangle 11"/>
          <p:cNvSpPr>
            <a:spLocks noChangeArrowheads="1"/>
          </p:cNvSpPr>
          <p:nvPr/>
        </p:nvSpPr>
        <p:spPr bwMode="auto">
          <a:xfrm>
            <a:off x="1474788" y="1773238"/>
            <a:ext cx="5905500" cy="3681412"/>
          </a:xfrm>
          <a:prstGeom prst="rect">
            <a:avLst/>
          </a:prstGeom>
          <a:solidFill>
            <a:srgbClr val="FFFFCC"/>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buClrTx/>
              <a:buFontTx/>
              <a:buNone/>
            </a:pPr>
            <a:r>
              <a:rPr lang="en-US" altLang="zh-CN" sz="1800" smtClean="0">
                <a:solidFill>
                  <a:srgbClr val="000000"/>
                </a:solidFill>
                <a:latin typeface="Arial" panose="020B0604020202020204" pitchFamily="34" charset="0"/>
              </a:rPr>
              <a:t>class Rectangle {</a:t>
            </a:r>
          </a:p>
          <a:p>
            <a:pPr algn="l">
              <a:lnSpc>
                <a:spcPct val="100000"/>
              </a:lnSpc>
              <a:spcBef>
                <a:spcPct val="0"/>
              </a:spcBef>
              <a:buClrTx/>
              <a:buFontTx/>
              <a:buNone/>
            </a:pPr>
            <a:r>
              <a:rPr lang="en-US" altLang="zh-CN" sz="1800" smtClean="0">
                <a:solidFill>
                  <a:srgbClr val="000000"/>
                </a:solidFill>
                <a:latin typeface="Arial" panose="020B0604020202020204" pitchFamily="34" charset="0"/>
              </a:rPr>
              <a:t>   </a:t>
            </a:r>
            <a:r>
              <a:rPr lang="en-US" altLang="zh-CN" sz="1800" smtClean="0">
                <a:solidFill>
                  <a:srgbClr val="000000"/>
                </a:solidFill>
                <a:latin typeface="Arial" panose="020B0604020202020204" pitchFamily="34" charset="0"/>
                <a:ea typeface="宋体" panose="02010600030101010101" pitchFamily="2" charset="-122"/>
              </a:rPr>
              <a:t>int length;</a:t>
            </a:r>
            <a:endParaRPr lang="en-US" altLang="zh-CN" sz="1800" smtClean="0">
              <a:solidFill>
                <a:srgbClr val="000000"/>
              </a:solidFill>
              <a:latin typeface="Arial" panose="020B0604020202020204" pitchFamily="34" charset="0"/>
            </a:endParaRPr>
          </a:p>
          <a:p>
            <a:pPr algn="l">
              <a:lnSpc>
                <a:spcPct val="100000"/>
              </a:lnSpc>
              <a:spcBef>
                <a:spcPct val="0"/>
              </a:spcBef>
              <a:buClrTx/>
              <a:buFontTx/>
              <a:buNone/>
            </a:pPr>
            <a:r>
              <a:rPr lang="en-US" altLang="zh-CN" sz="1800" smtClean="0">
                <a:solidFill>
                  <a:srgbClr val="000000"/>
                </a:solidFill>
                <a:latin typeface="Arial" panose="020B0604020202020204" pitchFamily="34" charset="0"/>
              </a:rPr>
              <a:t>  </a:t>
            </a:r>
            <a:r>
              <a:rPr lang="en-US" altLang="zh-CN" sz="1800" smtClean="0">
                <a:solidFill>
                  <a:srgbClr val="000000"/>
                </a:solidFill>
                <a:latin typeface="Arial" panose="020B0604020202020204" pitchFamily="34" charset="0"/>
                <a:ea typeface="宋体" panose="02010600030101010101" pitchFamily="2" charset="-122"/>
              </a:rPr>
              <a:t> int width;</a:t>
            </a:r>
          </a:p>
          <a:p>
            <a:pPr algn="l">
              <a:lnSpc>
                <a:spcPct val="100000"/>
              </a:lnSpc>
              <a:spcBef>
                <a:spcPct val="0"/>
              </a:spcBef>
              <a:buClrTx/>
              <a:buFontTx/>
              <a:buNone/>
            </a:pPr>
            <a:r>
              <a:rPr lang="en-US" altLang="zh-CN" sz="1800" smtClean="0">
                <a:solidFill>
                  <a:srgbClr val="000000"/>
                </a:solidFill>
                <a:latin typeface="Arial" panose="020B0604020202020204" pitchFamily="34" charset="0"/>
                <a:ea typeface="宋体" panose="02010600030101010101" pitchFamily="2" charset="-122"/>
              </a:rPr>
              <a:t>   Rectangle(int len , int wid) {</a:t>
            </a:r>
          </a:p>
          <a:p>
            <a:pPr algn="l">
              <a:lnSpc>
                <a:spcPct val="100000"/>
              </a:lnSpc>
              <a:spcBef>
                <a:spcPct val="0"/>
              </a:spcBef>
              <a:buClrTx/>
              <a:buFontTx/>
              <a:buNone/>
            </a:pPr>
            <a:r>
              <a:rPr lang="en-US" altLang="zh-CN" sz="1800" smtClean="0">
                <a:solidFill>
                  <a:srgbClr val="000000"/>
                </a:solidFill>
                <a:latin typeface="Arial" panose="020B0604020202020204" pitchFamily="34" charset="0"/>
                <a:ea typeface="宋体" panose="02010600030101010101" pitchFamily="2" charset="-122"/>
              </a:rPr>
              <a:t>        length = len;</a:t>
            </a:r>
          </a:p>
          <a:p>
            <a:pPr algn="l">
              <a:lnSpc>
                <a:spcPct val="100000"/>
              </a:lnSpc>
              <a:spcBef>
                <a:spcPct val="0"/>
              </a:spcBef>
              <a:buClrTx/>
              <a:buFontTx/>
              <a:buNone/>
            </a:pPr>
            <a:r>
              <a:rPr lang="en-US" altLang="zh-CN" sz="1800" smtClean="0">
                <a:solidFill>
                  <a:srgbClr val="000000"/>
                </a:solidFill>
                <a:latin typeface="Arial" panose="020B0604020202020204" pitchFamily="34" charset="0"/>
                <a:ea typeface="宋体" panose="02010600030101010101" pitchFamily="2" charset="-122"/>
              </a:rPr>
              <a:t>        width = wid;</a:t>
            </a:r>
          </a:p>
          <a:p>
            <a:pPr algn="l">
              <a:lnSpc>
                <a:spcPct val="100000"/>
              </a:lnSpc>
              <a:spcBef>
                <a:spcPct val="0"/>
              </a:spcBef>
              <a:buClrTx/>
              <a:buFontTx/>
              <a:buNone/>
            </a:pPr>
            <a:r>
              <a:rPr lang="en-US" altLang="zh-CN" sz="1800" smtClean="0">
                <a:solidFill>
                  <a:srgbClr val="000000"/>
                </a:solidFill>
                <a:latin typeface="Arial" panose="020B0604020202020204" pitchFamily="34" charset="0"/>
                <a:ea typeface="宋体" panose="02010600030101010101" pitchFamily="2" charset="-122"/>
              </a:rPr>
              <a:t>    }</a:t>
            </a:r>
            <a:endParaRPr lang="en-US" altLang="zh-CN" sz="1800" smtClean="0">
              <a:solidFill>
                <a:srgbClr val="000000"/>
              </a:solidFill>
              <a:latin typeface="Arial" panose="020B0604020202020204" pitchFamily="34" charset="0"/>
            </a:endParaRPr>
          </a:p>
          <a:p>
            <a:pPr algn="l">
              <a:lnSpc>
                <a:spcPct val="100000"/>
              </a:lnSpc>
              <a:spcBef>
                <a:spcPct val="0"/>
              </a:spcBef>
              <a:buClrTx/>
              <a:buFontTx/>
              <a:buNone/>
            </a:pPr>
            <a:r>
              <a:rPr lang="en-US" altLang="zh-CN" sz="1800" smtClean="0">
                <a:solidFill>
                  <a:srgbClr val="000000"/>
                </a:solidFill>
                <a:latin typeface="Arial" panose="020B0604020202020204" pitchFamily="34" charset="0"/>
              </a:rPr>
              <a:t>   /* </a:t>
            </a:r>
            <a:r>
              <a:rPr lang="zh-CN" altLang="en-US" sz="1800" smtClean="0">
                <a:solidFill>
                  <a:srgbClr val="000000"/>
                </a:solidFill>
                <a:latin typeface="Arial" panose="020B0604020202020204" pitchFamily="34" charset="0"/>
              </a:rPr>
              <a:t>计算矩形的周长</a:t>
            </a:r>
            <a:r>
              <a:rPr lang="en-US" altLang="zh-CN" sz="1800" smtClean="0">
                <a:solidFill>
                  <a:srgbClr val="000000"/>
                </a:solidFill>
                <a:latin typeface="Arial" panose="020B0604020202020204" pitchFamily="34" charset="0"/>
              </a:rPr>
              <a:t>.*/</a:t>
            </a:r>
          </a:p>
          <a:p>
            <a:pPr algn="l">
              <a:lnSpc>
                <a:spcPct val="100000"/>
              </a:lnSpc>
              <a:spcBef>
                <a:spcPct val="0"/>
              </a:spcBef>
              <a:buClrTx/>
              <a:buFontTx/>
              <a:buNone/>
            </a:pPr>
            <a:r>
              <a:rPr lang="en-US" altLang="zh-CN" sz="1800" smtClean="0">
                <a:solidFill>
                  <a:srgbClr val="000000"/>
                </a:solidFill>
                <a:latin typeface="Arial" panose="020B0604020202020204" pitchFamily="34" charset="0"/>
              </a:rPr>
              <a:t>    void getPerimeter() {</a:t>
            </a:r>
          </a:p>
          <a:p>
            <a:pPr algn="l">
              <a:lnSpc>
                <a:spcPct val="100000"/>
              </a:lnSpc>
              <a:spcBef>
                <a:spcPct val="0"/>
              </a:spcBef>
              <a:buClrTx/>
              <a:buFontTx/>
              <a:buNone/>
            </a:pPr>
            <a:r>
              <a:rPr lang="en-US" altLang="zh-CN" sz="1800" smtClean="0">
                <a:solidFill>
                  <a:srgbClr val="000000"/>
                </a:solidFill>
                <a:latin typeface="Arial" panose="020B0604020202020204" pitchFamily="34" charset="0"/>
              </a:rPr>
              <a:t>        System.out.println(“</a:t>
            </a:r>
            <a:r>
              <a:rPr lang="zh-CN" altLang="en-US" sz="1800" smtClean="0">
                <a:solidFill>
                  <a:srgbClr val="000000"/>
                </a:solidFill>
                <a:latin typeface="Arial" panose="020B0604020202020204" pitchFamily="34" charset="0"/>
              </a:rPr>
              <a:t>矩形的周长为</a:t>
            </a:r>
            <a:r>
              <a:rPr lang="en-US" altLang="zh-CN" sz="1800" smtClean="0">
                <a:solidFill>
                  <a:srgbClr val="000000"/>
                </a:solidFill>
                <a:latin typeface="Arial" panose="020B0604020202020204" pitchFamily="34" charset="0"/>
              </a:rPr>
              <a:t>"</a:t>
            </a:r>
          </a:p>
          <a:p>
            <a:pPr algn="l">
              <a:lnSpc>
                <a:spcPct val="100000"/>
              </a:lnSpc>
              <a:spcBef>
                <a:spcPct val="0"/>
              </a:spcBef>
              <a:buClrTx/>
              <a:buFontTx/>
              <a:buNone/>
            </a:pPr>
            <a:r>
              <a:rPr lang="en-US" altLang="zh-CN" sz="1800" smtClean="0">
                <a:solidFill>
                  <a:srgbClr val="000000"/>
                </a:solidFill>
                <a:latin typeface="Arial" panose="020B0604020202020204" pitchFamily="34" charset="0"/>
              </a:rPr>
              <a:t>        + (2 * (length + width)));</a:t>
            </a:r>
          </a:p>
          <a:p>
            <a:pPr algn="l">
              <a:lnSpc>
                <a:spcPct val="100000"/>
              </a:lnSpc>
              <a:spcBef>
                <a:spcPct val="0"/>
              </a:spcBef>
              <a:buClrTx/>
              <a:buFontTx/>
              <a:buNone/>
            </a:pPr>
            <a:r>
              <a:rPr lang="en-US" altLang="zh-CN" sz="1800" smtClean="0">
                <a:solidFill>
                  <a:srgbClr val="000000"/>
                </a:solidFill>
                <a:latin typeface="Arial" panose="020B0604020202020204" pitchFamily="34" charset="0"/>
              </a:rPr>
              <a:t>    }</a:t>
            </a:r>
          </a:p>
          <a:p>
            <a:pPr algn="l">
              <a:lnSpc>
                <a:spcPct val="100000"/>
              </a:lnSpc>
              <a:spcBef>
                <a:spcPct val="0"/>
              </a:spcBef>
              <a:buClrTx/>
              <a:buFontTx/>
              <a:buNone/>
            </a:pPr>
            <a:r>
              <a:rPr lang="en-US" altLang="zh-CN" sz="1800" smtClean="0">
                <a:solidFill>
                  <a:srgbClr val="000000"/>
                </a:solidFill>
                <a:latin typeface="Arial" panose="020B0604020202020204" pitchFamily="34" charset="0"/>
              </a:rPr>
              <a:t>}</a:t>
            </a:r>
          </a:p>
        </p:txBody>
      </p:sp>
    </p:spTree>
    <p:extLst>
      <p:ext uri="{BB962C8B-B14F-4D97-AF65-F5344CB8AC3E}">
        <p14:creationId xmlns:p14="http://schemas.microsoft.com/office/powerpoint/2010/main" val="7664990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1140"/>
                                        </p:tgtEl>
                                        <p:attrNameLst>
                                          <p:attrName>style.visibility</p:attrName>
                                        </p:attrNameLst>
                                      </p:cBhvr>
                                      <p:to>
                                        <p:strVal val="visible"/>
                                      </p:to>
                                    </p:set>
                                    <p:anim calcmode="lin" valueType="num">
                                      <p:cBhvr additive="base">
                                        <p:cTn id="7" dur="1000" fill="hold"/>
                                        <p:tgtEl>
                                          <p:spTgt spid="91140"/>
                                        </p:tgtEl>
                                        <p:attrNameLst>
                                          <p:attrName>ppt_x</p:attrName>
                                        </p:attrNameLst>
                                      </p:cBhvr>
                                      <p:tavLst>
                                        <p:tav tm="0">
                                          <p:val>
                                            <p:strVal val="0-#ppt_w/2"/>
                                          </p:val>
                                        </p:tav>
                                        <p:tav tm="100000">
                                          <p:val>
                                            <p:strVal val="#ppt_x"/>
                                          </p:val>
                                        </p:tav>
                                      </p:tavLst>
                                    </p:anim>
                                    <p:anim calcmode="lin" valueType="num">
                                      <p:cBhvr additive="base">
                                        <p:cTn id="8" dur="1000" fill="hold"/>
                                        <p:tgtEl>
                                          <p:spTgt spid="9114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91146"/>
                                        </p:tgtEl>
                                        <p:attrNameLst>
                                          <p:attrName>style.visibility</p:attrName>
                                        </p:attrNameLst>
                                      </p:cBhvr>
                                      <p:to>
                                        <p:strVal val="visible"/>
                                      </p:to>
                                    </p:set>
                                    <p:animEffect transition="in" filter="fade">
                                      <p:cBhvr>
                                        <p:cTn id="12" dur="1000"/>
                                        <p:tgtEl>
                                          <p:spTgt spid="911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xit" presetSubtype="0" fill="hold" grpId="0" nodeType="clickEffect">
                                  <p:stCondLst>
                                    <p:cond delay="0"/>
                                  </p:stCondLst>
                                  <p:childTnLst>
                                    <p:animEffect transition="out" filter="fade">
                                      <p:cBhvr>
                                        <p:cTn id="16" dur="1000"/>
                                        <p:tgtEl>
                                          <p:spTgt spid="91147"/>
                                        </p:tgtEl>
                                      </p:cBhvr>
                                    </p:animEffect>
                                    <p:set>
                                      <p:cBhvr>
                                        <p:cTn id="17" dur="1" fill="hold">
                                          <p:stCondLst>
                                            <p:cond delay="999"/>
                                          </p:stCondLst>
                                        </p:cTn>
                                        <p:tgtEl>
                                          <p:spTgt spid="91147"/>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xit" presetSubtype="0" fill="hold" grpId="1" nodeType="clickEffect">
                                  <p:stCondLst>
                                    <p:cond delay="0"/>
                                  </p:stCondLst>
                                  <p:childTnLst>
                                    <p:animEffect transition="out" filter="fade">
                                      <p:cBhvr>
                                        <p:cTn id="21" dur="1000"/>
                                        <p:tgtEl>
                                          <p:spTgt spid="91146"/>
                                        </p:tgtEl>
                                      </p:cBhvr>
                                    </p:animEffect>
                                    <p:set>
                                      <p:cBhvr>
                                        <p:cTn id="22" dur="1" fill="hold">
                                          <p:stCondLst>
                                            <p:cond delay="999"/>
                                          </p:stCondLst>
                                        </p:cTn>
                                        <p:tgtEl>
                                          <p:spTgt spid="91146"/>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1141"/>
                                        </p:tgtEl>
                                        <p:attrNameLst>
                                          <p:attrName>style.visibility</p:attrName>
                                        </p:attrNameLst>
                                      </p:cBhvr>
                                      <p:to>
                                        <p:strVal val="visible"/>
                                      </p:to>
                                    </p:set>
                                    <p:animEffect transition="in" filter="fade">
                                      <p:cBhvr>
                                        <p:cTn id="27" dur="1000"/>
                                        <p:tgtEl>
                                          <p:spTgt spid="91141"/>
                                        </p:tgtEl>
                                      </p:cBhvr>
                                    </p:animEffect>
                                  </p:childTnLst>
                                </p:cTn>
                              </p:par>
                            </p:childTnLst>
                          </p:cTn>
                        </p:par>
                        <p:par>
                          <p:cTn id="28" fill="hold" nodeType="afterGroup">
                            <p:stCondLst>
                              <p:cond delay="1000"/>
                            </p:stCondLst>
                            <p:childTnLst>
                              <p:par>
                                <p:cTn id="29" presetID="22" presetClass="entr" presetSubtype="4" fill="hold" grpId="0" nodeType="afterEffect">
                                  <p:stCondLst>
                                    <p:cond delay="0"/>
                                  </p:stCondLst>
                                  <p:childTnLst>
                                    <p:set>
                                      <p:cBhvr>
                                        <p:cTn id="30" dur="1" fill="hold">
                                          <p:stCondLst>
                                            <p:cond delay="0"/>
                                          </p:stCondLst>
                                        </p:cTn>
                                        <p:tgtEl>
                                          <p:spTgt spid="91142"/>
                                        </p:tgtEl>
                                        <p:attrNameLst>
                                          <p:attrName>style.visibility</p:attrName>
                                        </p:attrNameLst>
                                      </p:cBhvr>
                                      <p:to>
                                        <p:strVal val="visible"/>
                                      </p:to>
                                    </p:set>
                                    <p:animEffect transition="in" filter="wipe(down)">
                                      <p:cBhvr>
                                        <p:cTn id="31" dur="1000"/>
                                        <p:tgtEl>
                                          <p:spTgt spid="91142"/>
                                        </p:tgtEl>
                                      </p:cBhvr>
                                    </p:animEffect>
                                  </p:childTnLst>
                                </p:cTn>
                              </p:par>
                            </p:childTnLst>
                          </p:cTn>
                        </p:par>
                        <p:par>
                          <p:cTn id="32" fill="hold" nodeType="afterGroup">
                            <p:stCondLst>
                              <p:cond delay="2000"/>
                            </p:stCondLst>
                            <p:childTnLst>
                              <p:par>
                                <p:cTn id="33" presetID="35" presetClass="emph" presetSubtype="0" repeatCount="2000" fill="hold" grpId="1" nodeType="afterEffect">
                                  <p:stCondLst>
                                    <p:cond delay="0"/>
                                  </p:stCondLst>
                                  <p:childTnLst>
                                    <p:anim calcmode="discrete" valueType="str">
                                      <p:cBhvr>
                                        <p:cTn id="34" dur="1000" fill="hold"/>
                                        <p:tgtEl>
                                          <p:spTgt spid="91142"/>
                                        </p:tgtEl>
                                        <p:attrNameLst>
                                          <p:attrName>style.visibility</p:attrName>
                                        </p:attrNameLst>
                                      </p:cBhvr>
                                      <p:tavLst>
                                        <p:tav tm="0">
                                          <p:val>
                                            <p:strVal val="hidden"/>
                                          </p:val>
                                        </p:tav>
                                        <p:tav tm="50000">
                                          <p:val>
                                            <p:strVal val="visible"/>
                                          </p:val>
                                        </p:tav>
                                      </p:tavLst>
                                    </p:anim>
                                  </p:childTnLst>
                                </p:cTn>
                              </p:par>
                            </p:childTnLst>
                          </p:cTn>
                        </p:par>
                        <p:par>
                          <p:cTn id="35" fill="hold" nodeType="afterGroup">
                            <p:stCondLst>
                              <p:cond delay="4000"/>
                            </p:stCondLst>
                            <p:childTnLst>
                              <p:par>
                                <p:cTn id="36" presetID="12" presetClass="entr" presetSubtype="8" fill="hold" grpId="0" nodeType="afterEffect">
                                  <p:stCondLst>
                                    <p:cond delay="0"/>
                                  </p:stCondLst>
                                  <p:childTnLst>
                                    <p:set>
                                      <p:cBhvr>
                                        <p:cTn id="37" dur="1" fill="hold">
                                          <p:stCondLst>
                                            <p:cond delay="0"/>
                                          </p:stCondLst>
                                        </p:cTn>
                                        <p:tgtEl>
                                          <p:spTgt spid="91144"/>
                                        </p:tgtEl>
                                        <p:attrNameLst>
                                          <p:attrName>style.visibility</p:attrName>
                                        </p:attrNameLst>
                                      </p:cBhvr>
                                      <p:to>
                                        <p:strVal val="visible"/>
                                      </p:to>
                                    </p:set>
                                    <p:animEffect transition="in" filter="slide(fromLeft)">
                                      <p:cBhvr>
                                        <p:cTn id="38" dur="1000"/>
                                        <p:tgtEl>
                                          <p:spTgt spid="91144"/>
                                        </p:tgtEl>
                                      </p:cBhvr>
                                    </p:animEffect>
                                  </p:childTnLst>
                                </p:cTn>
                              </p:par>
                            </p:childTnLst>
                          </p:cTn>
                        </p:par>
                        <p:par>
                          <p:cTn id="39" fill="hold" nodeType="afterGroup">
                            <p:stCondLst>
                              <p:cond delay="5000"/>
                            </p:stCondLst>
                            <p:childTnLst>
                              <p:par>
                                <p:cTn id="40" presetID="10" presetClass="exit" presetSubtype="0" fill="hold" grpId="1" nodeType="afterEffect">
                                  <p:stCondLst>
                                    <p:cond delay="0"/>
                                  </p:stCondLst>
                                  <p:childTnLst>
                                    <p:animEffect transition="out" filter="fade">
                                      <p:cBhvr>
                                        <p:cTn id="41" dur="1000"/>
                                        <p:tgtEl>
                                          <p:spTgt spid="91144"/>
                                        </p:tgtEl>
                                      </p:cBhvr>
                                    </p:animEffect>
                                    <p:set>
                                      <p:cBhvr>
                                        <p:cTn id="42" dur="1" fill="hold">
                                          <p:stCondLst>
                                            <p:cond delay="999"/>
                                          </p:stCondLst>
                                        </p:cTn>
                                        <p:tgtEl>
                                          <p:spTgt spid="91144"/>
                                        </p:tgtEl>
                                        <p:attrNameLst>
                                          <p:attrName>style.visibility</p:attrName>
                                        </p:attrNameLst>
                                      </p:cBhvr>
                                      <p:to>
                                        <p:strVal val="hidden"/>
                                      </p:to>
                                    </p:set>
                                  </p:childTnLst>
                                </p:cTn>
                              </p:par>
                            </p:childTnLst>
                          </p:cTn>
                        </p:par>
                        <p:par>
                          <p:cTn id="43" fill="hold" nodeType="afterGroup">
                            <p:stCondLst>
                              <p:cond delay="6000"/>
                            </p:stCondLst>
                            <p:childTnLst>
                              <p:par>
                                <p:cTn id="44" presetID="10" presetClass="exit" presetSubtype="0" fill="hold" grpId="2" nodeType="afterEffect">
                                  <p:stCondLst>
                                    <p:cond delay="0"/>
                                  </p:stCondLst>
                                  <p:childTnLst>
                                    <p:animEffect transition="out" filter="fade">
                                      <p:cBhvr>
                                        <p:cTn id="45" dur="2000"/>
                                        <p:tgtEl>
                                          <p:spTgt spid="91142"/>
                                        </p:tgtEl>
                                      </p:cBhvr>
                                    </p:animEffect>
                                    <p:set>
                                      <p:cBhvr>
                                        <p:cTn id="46" dur="1" fill="hold">
                                          <p:stCondLst>
                                            <p:cond delay="1999"/>
                                          </p:stCondLst>
                                        </p:cTn>
                                        <p:tgtEl>
                                          <p:spTgt spid="91142"/>
                                        </p:tgtEl>
                                        <p:attrNameLst>
                                          <p:attrName>style.visibility</p:attrName>
                                        </p:attrNameLst>
                                      </p:cBhvr>
                                      <p:to>
                                        <p:strVal val="hidden"/>
                                      </p:to>
                                    </p:set>
                                  </p:childTnLst>
                                </p:cTn>
                              </p:par>
                            </p:childTnLst>
                          </p:cTn>
                        </p:par>
                        <p:par>
                          <p:cTn id="47" fill="hold" nodeType="afterGroup">
                            <p:stCondLst>
                              <p:cond delay="8000"/>
                            </p:stCondLst>
                            <p:childTnLst>
                              <p:par>
                                <p:cTn id="48" presetID="22" presetClass="entr" presetSubtype="4" fill="hold" grpId="0" nodeType="afterEffect">
                                  <p:stCondLst>
                                    <p:cond delay="0"/>
                                  </p:stCondLst>
                                  <p:childTnLst>
                                    <p:set>
                                      <p:cBhvr>
                                        <p:cTn id="49" dur="1" fill="hold">
                                          <p:stCondLst>
                                            <p:cond delay="0"/>
                                          </p:stCondLst>
                                        </p:cTn>
                                        <p:tgtEl>
                                          <p:spTgt spid="91143"/>
                                        </p:tgtEl>
                                        <p:attrNameLst>
                                          <p:attrName>style.visibility</p:attrName>
                                        </p:attrNameLst>
                                      </p:cBhvr>
                                      <p:to>
                                        <p:strVal val="visible"/>
                                      </p:to>
                                    </p:set>
                                    <p:animEffect transition="in" filter="wipe(down)">
                                      <p:cBhvr>
                                        <p:cTn id="50" dur="1000"/>
                                        <p:tgtEl>
                                          <p:spTgt spid="91143"/>
                                        </p:tgtEl>
                                      </p:cBhvr>
                                    </p:animEffect>
                                  </p:childTnLst>
                                </p:cTn>
                              </p:par>
                            </p:childTnLst>
                          </p:cTn>
                        </p:par>
                        <p:par>
                          <p:cTn id="51" fill="hold" nodeType="afterGroup">
                            <p:stCondLst>
                              <p:cond delay="9000"/>
                            </p:stCondLst>
                            <p:childTnLst>
                              <p:par>
                                <p:cTn id="52" presetID="12" presetClass="entr" presetSubtype="8" fill="hold" grpId="0" nodeType="afterEffect">
                                  <p:stCondLst>
                                    <p:cond delay="0"/>
                                  </p:stCondLst>
                                  <p:childTnLst>
                                    <p:set>
                                      <p:cBhvr>
                                        <p:cTn id="53" dur="1" fill="hold">
                                          <p:stCondLst>
                                            <p:cond delay="0"/>
                                          </p:stCondLst>
                                        </p:cTn>
                                        <p:tgtEl>
                                          <p:spTgt spid="91145"/>
                                        </p:tgtEl>
                                        <p:attrNameLst>
                                          <p:attrName>style.visibility</p:attrName>
                                        </p:attrNameLst>
                                      </p:cBhvr>
                                      <p:to>
                                        <p:strVal val="visible"/>
                                      </p:to>
                                    </p:set>
                                    <p:animEffect transition="in" filter="slide(fromLeft)">
                                      <p:cBhvr>
                                        <p:cTn id="54" dur="1000"/>
                                        <p:tgtEl>
                                          <p:spTgt spid="91145"/>
                                        </p:tgtEl>
                                      </p:cBhvr>
                                    </p:animEffect>
                                  </p:childTnLst>
                                </p:cTn>
                              </p:par>
                            </p:childTnLst>
                          </p:cTn>
                        </p:par>
                        <p:par>
                          <p:cTn id="55" fill="hold" nodeType="afterGroup">
                            <p:stCondLst>
                              <p:cond delay="10000"/>
                            </p:stCondLst>
                            <p:childTnLst>
                              <p:par>
                                <p:cTn id="56" presetID="12" presetClass="exit" presetSubtype="4" fill="hold" grpId="1" nodeType="afterEffect">
                                  <p:stCondLst>
                                    <p:cond delay="0"/>
                                  </p:stCondLst>
                                  <p:childTnLst>
                                    <p:animEffect transition="out" filter="slide(fromBottom)">
                                      <p:cBhvr>
                                        <p:cTn id="57" dur="1000"/>
                                        <p:tgtEl>
                                          <p:spTgt spid="91145"/>
                                        </p:tgtEl>
                                      </p:cBhvr>
                                    </p:animEffect>
                                    <p:set>
                                      <p:cBhvr>
                                        <p:cTn id="58" dur="1" fill="hold">
                                          <p:stCondLst>
                                            <p:cond delay="999"/>
                                          </p:stCondLst>
                                        </p:cTn>
                                        <p:tgtEl>
                                          <p:spTgt spid="91145"/>
                                        </p:tgtEl>
                                        <p:attrNameLst>
                                          <p:attrName>style.visibility</p:attrName>
                                        </p:attrNameLst>
                                      </p:cBhvr>
                                      <p:to>
                                        <p:strVal val="hidden"/>
                                      </p:to>
                                    </p:set>
                                  </p:childTnLst>
                                </p:cTn>
                              </p:par>
                            </p:childTnLst>
                          </p:cTn>
                        </p:par>
                        <p:par>
                          <p:cTn id="59" fill="hold" nodeType="afterGroup">
                            <p:stCondLst>
                              <p:cond delay="11000"/>
                            </p:stCondLst>
                            <p:childTnLst>
                              <p:par>
                                <p:cTn id="60" presetID="10" presetClass="exit" presetSubtype="0" fill="hold" grpId="1" nodeType="afterEffect">
                                  <p:stCondLst>
                                    <p:cond delay="0"/>
                                  </p:stCondLst>
                                  <p:childTnLst>
                                    <p:animEffect transition="out" filter="fade">
                                      <p:cBhvr>
                                        <p:cTn id="61" dur="1000"/>
                                        <p:tgtEl>
                                          <p:spTgt spid="91143"/>
                                        </p:tgtEl>
                                      </p:cBhvr>
                                    </p:animEffect>
                                    <p:set>
                                      <p:cBhvr>
                                        <p:cTn id="62" dur="1" fill="hold">
                                          <p:stCondLst>
                                            <p:cond delay="999"/>
                                          </p:stCondLst>
                                        </p:cTn>
                                        <p:tgtEl>
                                          <p:spTgt spid="911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0" grpId="0"/>
      <p:bldP spid="91141" grpId="0" animBg="1"/>
      <p:bldP spid="91142" grpId="0" animBg="1"/>
      <p:bldP spid="91142" grpId="1" animBg="1"/>
      <p:bldP spid="91142" grpId="2" animBg="1"/>
      <p:bldP spid="91143" grpId="0" animBg="1"/>
      <p:bldP spid="91143" grpId="1" animBg="1"/>
      <p:bldP spid="91144" grpId="0" animBg="1"/>
      <p:bldP spid="91144" grpId="1" animBg="1"/>
      <p:bldP spid="91145" grpId="0" animBg="1"/>
      <p:bldP spid="91145" grpId="1" animBg="1"/>
      <p:bldP spid="91146" grpId="0" animBg="1"/>
      <p:bldP spid="91146" grpId="1" animBg="1"/>
      <p:bldP spid="91147"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E0CA9105-FB58-47BF-B359-10B7AD69D720}" type="slidenum">
              <a:rPr lang="en-US" altLang="zh-CN">
                <a:solidFill>
                  <a:srgbClr val="000000"/>
                </a:solidFill>
              </a:rPr>
              <a:pPr/>
              <a:t>61</a:t>
            </a:fld>
            <a:endParaRPr lang="en-US" altLang="zh-CN">
              <a:solidFill>
                <a:srgbClr val="000000"/>
              </a:solidFill>
            </a:endParaRPr>
          </a:p>
        </p:txBody>
      </p:sp>
      <p:sp>
        <p:nvSpPr>
          <p:cNvPr id="113666" name="Rectangle 2"/>
          <p:cNvSpPr>
            <a:spLocks noGrp="1" noChangeArrowheads="1"/>
          </p:cNvSpPr>
          <p:nvPr>
            <p:ph type="title"/>
          </p:nvPr>
        </p:nvSpPr>
        <p:spPr/>
        <p:txBody>
          <a:bodyPr/>
          <a:lstStyle/>
          <a:p>
            <a:r>
              <a:rPr lang="zh-CN" altLang="en-US"/>
              <a:t>接口</a:t>
            </a:r>
            <a:endParaRPr lang="zh-CN" altLang="zh-CN"/>
          </a:p>
        </p:txBody>
      </p:sp>
      <p:sp>
        <p:nvSpPr>
          <p:cNvPr id="113667" name="Rectangle 3"/>
          <p:cNvSpPr>
            <a:spLocks noGrp="1" noChangeArrowheads="1"/>
          </p:cNvSpPr>
          <p:nvPr>
            <p:ph type="body" idx="1"/>
          </p:nvPr>
        </p:nvSpPr>
        <p:spPr>
          <a:xfrm>
            <a:off x="684213" y="1341438"/>
            <a:ext cx="7848600" cy="4097337"/>
          </a:xfrm>
        </p:spPr>
        <p:txBody>
          <a:bodyPr/>
          <a:lstStyle/>
          <a:p>
            <a:pPr>
              <a:spcAft>
                <a:spcPct val="20000"/>
              </a:spcAft>
            </a:pPr>
            <a:r>
              <a:rPr lang="zh-CN" altLang="en-US"/>
              <a:t>接口就是某个事物对外提供的一些功能的申明 </a:t>
            </a:r>
          </a:p>
          <a:p>
            <a:pPr>
              <a:spcAft>
                <a:spcPct val="20000"/>
              </a:spcAft>
            </a:pPr>
            <a:r>
              <a:rPr lang="zh-CN" altLang="en-US"/>
              <a:t>可以利用接口实现多态，同时接口也弥补了</a:t>
            </a:r>
            <a:r>
              <a:rPr lang="en-US" altLang="zh-CN"/>
              <a:t>Java</a:t>
            </a:r>
            <a:r>
              <a:rPr lang="zh-CN" altLang="en-US"/>
              <a:t>单一继承的弱点</a:t>
            </a:r>
            <a:endParaRPr lang="zh-CN" altLang="en-GB"/>
          </a:p>
          <a:p>
            <a:pPr>
              <a:spcAft>
                <a:spcPct val="20000"/>
              </a:spcAft>
            </a:pPr>
            <a:r>
              <a:rPr lang="zh-CN" altLang="en-US"/>
              <a:t>使用</a:t>
            </a:r>
            <a:r>
              <a:rPr lang="en-US" altLang="zh-CN"/>
              <a:t>interface</a:t>
            </a:r>
            <a:r>
              <a:rPr lang="zh-CN" altLang="en-US"/>
              <a:t>关键字定义接口</a:t>
            </a:r>
            <a:endParaRPr lang="zh-CN" altLang="en-GB"/>
          </a:p>
          <a:p>
            <a:pPr>
              <a:spcAft>
                <a:spcPct val="20000"/>
              </a:spcAft>
            </a:pPr>
            <a:r>
              <a:rPr lang="zh-CN" altLang="en-US"/>
              <a:t>一般使用接口声明方法或常量，接口中的方法只能是声明，不能是具体的实现</a:t>
            </a:r>
            <a:endParaRPr lang="zh-CN" altLang="zh-CN"/>
          </a:p>
        </p:txBody>
      </p:sp>
    </p:spTree>
    <p:extLst>
      <p:ext uri="{BB962C8B-B14F-4D97-AF65-F5344CB8AC3E}">
        <p14:creationId xmlns:p14="http://schemas.microsoft.com/office/powerpoint/2010/main" val="425442867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E0ECA6AE-187F-499E-94FF-319C5662EA5A}" type="slidenum">
              <a:rPr lang="en-US" altLang="zh-CN">
                <a:solidFill>
                  <a:srgbClr val="000000"/>
                </a:solidFill>
              </a:rPr>
              <a:pPr/>
              <a:t>62</a:t>
            </a:fld>
            <a:endParaRPr lang="en-US" altLang="zh-CN">
              <a:solidFill>
                <a:srgbClr val="000000"/>
              </a:solidFill>
            </a:endParaRPr>
          </a:p>
        </p:txBody>
      </p:sp>
      <p:sp>
        <p:nvSpPr>
          <p:cNvPr id="114690" name="Rectangle 2"/>
          <p:cNvSpPr>
            <a:spLocks noGrp="1" noChangeArrowheads="1"/>
          </p:cNvSpPr>
          <p:nvPr>
            <p:ph type="title"/>
          </p:nvPr>
        </p:nvSpPr>
        <p:spPr/>
        <p:txBody>
          <a:bodyPr/>
          <a:lstStyle/>
          <a:p>
            <a:r>
              <a:rPr lang="zh-CN" altLang="en-US"/>
              <a:t>创建接口的步骤 </a:t>
            </a:r>
            <a:r>
              <a:rPr lang="en-US" altLang="zh-CN"/>
              <a:t>2-1</a:t>
            </a:r>
            <a:endParaRPr lang="zh-CN" altLang="zh-CN"/>
          </a:p>
        </p:txBody>
      </p:sp>
      <p:sp>
        <p:nvSpPr>
          <p:cNvPr id="114691" name="Rectangle 3"/>
          <p:cNvSpPr>
            <a:spLocks noGrp="1" noChangeArrowheads="1"/>
          </p:cNvSpPr>
          <p:nvPr>
            <p:ph type="body" idx="1"/>
          </p:nvPr>
        </p:nvSpPr>
        <p:spPr>
          <a:xfrm>
            <a:off x="735013" y="2205038"/>
            <a:ext cx="8085137" cy="4032250"/>
          </a:xfrm>
          <a:gradFill rotWithShape="1">
            <a:gsLst>
              <a:gs pos="0">
                <a:srgbClr val="FFFFCC"/>
              </a:gs>
              <a:gs pos="100000">
                <a:schemeClr val="bg1"/>
              </a:gs>
            </a:gsLst>
            <a:lin ang="5400000" scaled="1"/>
          </a:gradFill>
          <a:ln w="15875">
            <a:solidFill>
              <a:schemeClr val="tx1"/>
            </a:solidFill>
            <a:miter lim="800000"/>
            <a:headEnd/>
            <a:tailEnd/>
          </a:ln>
        </p:spPr>
        <p:txBody>
          <a:bodyPr anchor="ctr"/>
          <a:lstStyle/>
          <a:p>
            <a:pPr>
              <a:lnSpc>
                <a:spcPct val="80000"/>
              </a:lnSpc>
              <a:buFont typeface="Wingdings" panose="05000000000000000000" pitchFamily="2" charset="2"/>
              <a:buNone/>
            </a:pPr>
            <a:r>
              <a:rPr lang="zh-CN" altLang="zh-CN" sz="2400"/>
              <a:t>// 定义</a:t>
            </a:r>
            <a:r>
              <a:rPr lang="zh-CN" altLang="en-US" sz="2400"/>
              <a:t>方法的接口</a:t>
            </a:r>
            <a:endParaRPr lang="zh-CN" altLang="zh-CN" sz="2400"/>
          </a:p>
          <a:p>
            <a:pPr>
              <a:lnSpc>
                <a:spcPct val="80000"/>
              </a:lnSpc>
              <a:buFont typeface="Wingdings" panose="05000000000000000000" pitchFamily="2" charset="2"/>
              <a:buNone/>
            </a:pPr>
            <a:r>
              <a:rPr lang="en-US" altLang="zh-CN" sz="2400"/>
              <a:t>public </a:t>
            </a:r>
            <a:r>
              <a:rPr lang="en-US" altLang="zh-CN" sz="2400">
                <a:solidFill>
                  <a:srgbClr val="FF3300"/>
                </a:solidFill>
              </a:rPr>
              <a:t>interface</a:t>
            </a:r>
            <a:r>
              <a:rPr lang="en-US" altLang="zh-CN" sz="2400"/>
              <a:t> myinterface {</a:t>
            </a:r>
          </a:p>
          <a:p>
            <a:pPr>
              <a:lnSpc>
                <a:spcPct val="80000"/>
              </a:lnSpc>
              <a:buFont typeface="Wingdings" panose="05000000000000000000" pitchFamily="2" charset="2"/>
              <a:buNone/>
            </a:pPr>
            <a:r>
              <a:rPr lang="en-US" altLang="zh-CN" sz="2400"/>
              <a:t>	public void add(int x, int y);</a:t>
            </a:r>
          </a:p>
          <a:p>
            <a:pPr>
              <a:lnSpc>
                <a:spcPct val="80000"/>
              </a:lnSpc>
              <a:buFont typeface="Wingdings" panose="05000000000000000000" pitchFamily="2" charset="2"/>
              <a:buNone/>
            </a:pPr>
            <a:r>
              <a:rPr lang="en-US" altLang="zh-CN" sz="2400"/>
              <a:t>	public void volume(int x,int y, int z);</a:t>
            </a:r>
          </a:p>
          <a:p>
            <a:pPr>
              <a:lnSpc>
                <a:spcPct val="80000"/>
              </a:lnSpc>
              <a:buFont typeface="Wingdings" panose="05000000000000000000" pitchFamily="2" charset="2"/>
              <a:buNone/>
            </a:pPr>
            <a:r>
              <a:rPr lang="en-US" altLang="zh-CN" sz="2400"/>
              <a:t>}</a:t>
            </a:r>
          </a:p>
          <a:p>
            <a:pPr>
              <a:lnSpc>
                <a:spcPct val="80000"/>
              </a:lnSpc>
              <a:buFont typeface="Wingdings" panose="05000000000000000000" pitchFamily="2" charset="2"/>
              <a:buNone/>
            </a:pPr>
            <a:r>
              <a:rPr lang="en-US" altLang="zh-CN" sz="2400"/>
              <a:t>// </a:t>
            </a:r>
            <a:r>
              <a:rPr lang="zh-CN" altLang="en-US" sz="2400"/>
              <a:t>定义程序使用的常量的接口</a:t>
            </a:r>
            <a:endParaRPr lang="zh-CN" altLang="zh-CN" sz="2400"/>
          </a:p>
          <a:p>
            <a:pPr>
              <a:lnSpc>
                <a:spcPct val="80000"/>
              </a:lnSpc>
              <a:buFont typeface="Wingdings" panose="05000000000000000000" pitchFamily="2" charset="2"/>
              <a:buNone/>
            </a:pPr>
            <a:r>
              <a:rPr lang="en-US" altLang="zh-CN" sz="2400"/>
              <a:t>public </a:t>
            </a:r>
            <a:r>
              <a:rPr lang="en-US" altLang="zh-CN" sz="2400">
                <a:solidFill>
                  <a:srgbClr val="FF3300"/>
                </a:solidFill>
              </a:rPr>
              <a:t>interface</a:t>
            </a:r>
            <a:r>
              <a:rPr lang="en-US" altLang="zh-CN" sz="2400"/>
              <a:t> myconstants {</a:t>
            </a:r>
          </a:p>
          <a:p>
            <a:pPr>
              <a:lnSpc>
                <a:spcPct val="80000"/>
              </a:lnSpc>
              <a:buFont typeface="Wingdings" panose="05000000000000000000" pitchFamily="2" charset="2"/>
              <a:buNone/>
            </a:pPr>
            <a:r>
              <a:rPr lang="en-US" altLang="zh-CN" sz="2400"/>
              <a:t>	public static final double price = 1450.00;</a:t>
            </a:r>
          </a:p>
          <a:p>
            <a:pPr>
              <a:lnSpc>
                <a:spcPct val="80000"/>
              </a:lnSpc>
              <a:buFont typeface="Wingdings" panose="05000000000000000000" pitchFamily="2" charset="2"/>
              <a:buNone/>
            </a:pPr>
            <a:r>
              <a:rPr lang="en-US" altLang="zh-CN" sz="2400"/>
              <a:t>    public static final int counter = 5;</a:t>
            </a:r>
          </a:p>
          <a:p>
            <a:pPr>
              <a:lnSpc>
                <a:spcPct val="80000"/>
              </a:lnSpc>
              <a:buFont typeface="Wingdings" panose="05000000000000000000" pitchFamily="2" charset="2"/>
              <a:buNone/>
            </a:pPr>
            <a:r>
              <a:rPr lang="en-US" altLang="zh-CN" sz="2400"/>
              <a:t>}</a:t>
            </a:r>
          </a:p>
        </p:txBody>
      </p:sp>
      <p:sp>
        <p:nvSpPr>
          <p:cNvPr id="114692" name="Rectangle 4"/>
          <p:cNvSpPr>
            <a:spLocks noChangeArrowheads="1"/>
          </p:cNvSpPr>
          <p:nvPr/>
        </p:nvSpPr>
        <p:spPr bwMode="auto">
          <a:xfrm>
            <a:off x="684213" y="1555750"/>
            <a:ext cx="50292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80000"/>
              </a:lnSpc>
              <a:buClr>
                <a:srgbClr val="000000"/>
              </a:buClr>
              <a:buFontTx/>
              <a:buNone/>
            </a:pPr>
            <a:r>
              <a:rPr lang="zh-CN" altLang="en-US" sz="2800" smtClean="0">
                <a:solidFill>
                  <a:srgbClr val="000000"/>
                </a:solidFill>
                <a:latin typeface="黑体" panose="02010609060101010101" pitchFamily="49" charset="-122"/>
              </a:rPr>
              <a:t>定义一个接口：</a:t>
            </a:r>
            <a:endParaRPr lang="zh-CN" altLang="zh-CN" sz="2800" smtClean="0">
              <a:solidFill>
                <a:srgbClr val="000000"/>
              </a:solidFill>
              <a:latin typeface="黑体" panose="02010609060101010101" pitchFamily="49" charset="-122"/>
            </a:endParaRPr>
          </a:p>
        </p:txBody>
      </p:sp>
    </p:spTree>
    <p:extLst>
      <p:ext uri="{BB962C8B-B14F-4D97-AF65-F5344CB8AC3E}">
        <p14:creationId xmlns:p14="http://schemas.microsoft.com/office/powerpoint/2010/main" val="102240039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8FC9E15-08FA-4DCC-9856-8ED4E148BAFE}" type="slidenum">
              <a:rPr lang="en-US" altLang="zh-CN">
                <a:solidFill>
                  <a:srgbClr val="000000"/>
                </a:solidFill>
              </a:rPr>
              <a:pPr/>
              <a:t>63</a:t>
            </a:fld>
            <a:endParaRPr lang="en-US" altLang="zh-CN">
              <a:solidFill>
                <a:srgbClr val="000000"/>
              </a:solidFill>
            </a:endParaRPr>
          </a:p>
        </p:txBody>
      </p:sp>
      <p:sp>
        <p:nvSpPr>
          <p:cNvPr id="115714" name="Rectangle 2"/>
          <p:cNvSpPr>
            <a:spLocks noGrp="1" noChangeArrowheads="1"/>
          </p:cNvSpPr>
          <p:nvPr>
            <p:ph type="title"/>
          </p:nvPr>
        </p:nvSpPr>
        <p:spPr/>
        <p:txBody>
          <a:bodyPr/>
          <a:lstStyle/>
          <a:p>
            <a:r>
              <a:rPr lang="zh-CN" altLang="en-US"/>
              <a:t>创建接口的步骤 </a:t>
            </a:r>
            <a:r>
              <a:rPr lang="en-US" altLang="zh-CN"/>
              <a:t>2-2</a:t>
            </a:r>
            <a:endParaRPr lang="zh-CN" altLang="zh-CN"/>
          </a:p>
        </p:txBody>
      </p:sp>
      <p:sp>
        <p:nvSpPr>
          <p:cNvPr id="115716" name="Rectangle 4"/>
          <p:cNvSpPr>
            <a:spLocks noChangeArrowheads="1"/>
          </p:cNvSpPr>
          <p:nvPr/>
        </p:nvSpPr>
        <p:spPr bwMode="auto">
          <a:xfrm>
            <a:off x="735013" y="1341438"/>
            <a:ext cx="8085137"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812800" indent="-276225">
              <a:spcBef>
                <a:spcPct val="20000"/>
              </a:spcBef>
              <a:buClr>
                <a:srgbClr val="339966"/>
              </a:buClr>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220788"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28775"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lnSpc>
                <a:spcPct val="100000"/>
              </a:lnSpc>
            </a:pPr>
            <a:r>
              <a:rPr lang="zh-CN" altLang="en-US" smtClean="0">
                <a:solidFill>
                  <a:srgbClr val="000000"/>
                </a:solidFill>
              </a:rPr>
              <a:t>编译如下：</a:t>
            </a:r>
          </a:p>
          <a:p>
            <a:pPr lvl="1" algn="l">
              <a:lnSpc>
                <a:spcPct val="100000"/>
              </a:lnSpc>
              <a:buFontTx/>
              <a:buNone/>
            </a:pPr>
            <a:r>
              <a:rPr lang="en-US" altLang="zh-CN" smtClean="0">
                <a:solidFill>
                  <a:srgbClr val="FF3300"/>
                </a:solidFill>
              </a:rPr>
              <a:t>javac myinterface.java</a:t>
            </a:r>
          </a:p>
          <a:p>
            <a:pPr algn="l">
              <a:lnSpc>
                <a:spcPct val="100000"/>
              </a:lnSpc>
            </a:pPr>
            <a:r>
              <a:rPr lang="zh-CN" altLang="en-US" smtClean="0">
                <a:solidFill>
                  <a:srgbClr val="000000"/>
                </a:solidFill>
              </a:rPr>
              <a:t>用关键字 </a:t>
            </a:r>
            <a:r>
              <a:rPr lang="en-US" altLang="zh-CN" smtClean="0">
                <a:solidFill>
                  <a:srgbClr val="000000"/>
                </a:solidFill>
              </a:rPr>
              <a:t>implements </a:t>
            </a:r>
            <a:r>
              <a:rPr lang="zh-CN" altLang="en-US" smtClean="0">
                <a:solidFill>
                  <a:srgbClr val="000000"/>
                </a:solidFill>
              </a:rPr>
              <a:t>实现接口，例如：</a:t>
            </a:r>
          </a:p>
          <a:p>
            <a:pPr lvl="1" algn="l">
              <a:lnSpc>
                <a:spcPct val="100000"/>
              </a:lnSpc>
              <a:buFontTx/>
              <a:buNone/>
            </a:pPr>
            <a:r>
              <a:rPr lang="en-US" altLang="zh-CN" smtClean="0">
                <a:solidFill>
                  <a:srgbClr val="FF3300"/>
                </a:solidFill>
              </a:rPr>
              <a:t>class demo implements myinterface</a:t>
            </a:r>
          </a:p>
          <a:p>
            <a:pPr algn="l">
              <a:lnSpc>
                <a:spcPct val="100000"/>
              </a:lnSpc>
            </a:pPr>
            <a:r>
              <a:rPr lang="zh-CN" altLang="en-US" smtClean="0">
                <a:solidFill>
                  <a:srgbClr val="000000"/>
                </a:solidFill>
              </a:rPr>
              <a:t>如果有一个以上接口被实现，则用逗号隔开接口名称，如下所示：</a:t>
            </a:r>
          </a:p>
          <a:p>
            <a:pPr algn="l">
              <a:lnSpc>
                <a:spcPct val="100000"/>
              </a:lnSpc>
              <a:buFontTx/>
              <a:buNone/>
            </a:pPr>
            <a:r>
              <a:rPr lang="zh-CN" altLang="en-US" sz="1600" smtClean="0">
                <a:solidFill>
                  <a:srgbClr val="993300"/>
                </a:solidFill>
                <a:latin typeface="Courier New" panose="02070309020205020404" pitchFamily="49" charset="0"/>
              </a:rPr>
              <a:t>   </a:t>
            </a:r>
            <a:r>
              <a:rPr lang="en-US" altLang="zh-CN" sz="2400" smtClean="0">
                <a:solidFill>
                  <a:srgbClr val="FF3300"/>
                </a:solidFill>
              </a:rPr>
              <a:t>class demo implements Mycalc, Mycount</a:t>
            </a:r>
          </a:p>
          <a:p>
            <a:pPr algn="l">
              <a:lnSpc>
                <a:spcPct val="100000"/>
              </a:lnSpc>
              <a:buFontTx/>
              <a:buNone/>
            </a:pPr>
            <a:endParaRPr lang="en-US" altLang="zh-CN" sz="2400" smtClean="0">
              <a:solidFill>
                <a:srgbClr val="FF3300"/>
              </a:solidFill>
            </a:endParaRPr>
          </a:p>
          <a:p>
            <a:pPr algn="l">
              <a:lnSpc>
                <a:spcPct val="100000"/>
              </a:lnSpc>
              <a:buFontTx/>
              <a:buNone/>
            </a:pPr>
            <a:endParaRPr lang="en-US" altLang="zh-CN" sz="2400" smtClean="0">
              <a:solidFill>
                <a:srgbClr val="000000"/>
              </a:solidFill>
            </a:endParaRPr>
          </a:p>
        </p:txBody>
      </p:sp>
    </p:spTree>
    <p:extLst>
      <p:ext uri="{BB962C8B-B14F-4D97-AF65-F5344CB8AC3E}">
        <p14:creationId xmlns:p14="http://schemas.microsoft.com/office/powerpoint/2010/main" val="30569605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15716">
                                            <p:txEl>
                                              <p:pRg st="0" end="0"/>
                                            </p:txEl>
                                          </p:spTgt>
                                        </p:tgtEl>
                                        <p:attrNameLst>
                                          <p:attrName>style.visibility</p:attrName>
                                        </p:attrNameLst>
                                      </p:cBhvr>
                                      <p:to>
                                        <p:strVal val="visible"/>
                                      </p:to>
                                    </p:set>
                                    <p:anim calcmode="lin" valueType="num">
                                      <p:cBhvr additive="base">
                                        <p:cTn id="7" dur="1000" fill="hold"/>
                                        <p:tgtEl>
                                          <p:spTgt spid="115716">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15716">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 presetClass="entr" presetSubtype="8" fill="hold" nodeType="afterEffect">
                                  <p:stCondLst>
                                    <p:cond delay="0"/>
                                  </p:stCondLst>
                                  <p:childTnLst>
                                    <p:set>
                                      <p:cBhvr>
                                        <p:cTn id="11" dur="1" fill="hold">
                                          <p:stCondLst>
                                            <p:cond delay="0"/>
                                          </p:stCondLst>
                                        </p:cTn>
                                        <p:tgtEl>
                                          <p:spTgt spid="115716">
                                            <p:txEl>
                                              <p:pRg st="2" end="2"/>
                                            </p:txEl>
                                          </p:spTgt>
                                        </p:tgtEl>
                                        <p:attrNameLst>
                                          <p:attrName>style.visibility</p:attrName>
                                        </p:attrNameLst>
                                      </p:cBhvr>
                                      <p:to>
                                        <p:strVal val="visible"/>
                                      </p:to>
                                    </p:set>
                                    <p:anim calcmode="lin" valueType="num">
                                      <p:cBhvr additive="base">
                                        <p:cTn id="12" dur="1000" fill="hold"/>
                                        <p:tgtEl>
                                          <p:spTgt spid="115716">
                                            <p:txEl>
                                              <p:pRg st="2" end="2"/>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115716">
                                            <p:txEl>
                                              <p:pRg st="2" end="2"/>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2000"/>
                            </p:stCondLst>
                            <p:childTnLst>
                              <p:par>
                                <p:cTn id="15" presetID="2" presetClass="entr" presetSubtype="8" fill="hold" nodeType="afterEffect">
                                  <p:stCondLst>
                                    <p:cond delay="0"/>
                                  </p:stCondLst>
                                  <p:childTnLst>
                                    <p:set>
                                      <p:cBhvr>
                                        <p:cTn id="16" dur="1" fill="hold">
                                          <p:stCondLst>
                                            <p:cond delay="0"/>
                                          </p:stCondLst>
                                        </p:cTn>
                                        <p:tgtEl>
                                          <p:spTgt spid="115716">
                                            <p:txEl>
                                              <p:pRg st="3" end="3"/>
                                            </p:txEl>
                                          </p:spTgt>
                                        </p:tgtEl>
                                        <p:attrNameLst>
                                          <p:attrName>style.visibility</p:attrName>
                                        </p:attrNameLst>
                                      </p:cBhvr>
                                      <p:to>
                                        <p:strVal val="visible"/>
                                      </p:to>
                                    </p:set>
                                    <p:anim calcmode="lin" valueType="num">
                                      <p:cBhvr additive="base">
                                        <p:cTn id="17" dur="1000" fill="hold"/>
                                        <p:tgtEl>
                                          <p:spTgt spid="115716">
                                            <p:txEl>
                                              <p:pRg st="3" end="3"/>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115716">
                                            <p:txEl>
                                              <p:pRg st="3" end="3"/>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3000"/>
                            </p:stCondLst>
                            <p:childTnLst>
                              <p:par>
                                <p:cTn id="20" presetID="2" presetClass="entr" presetSubtype="8" fill="hold" nodeType="afterEffect">
                                  <p:stCondLst>
                                    <p:cond delay="0"/>
                                  </p:stCondLst>
                                  <p:childTnLst>
                                    <p:set>
                                      <p:cBhvr>
                                        <p:cTn id="21" dur="1" fill="hold">
                                          <p:stCondLst>
                                            <p:cond delay="0"/>
                                          </p:stCondLst>
                                        </p:cTn>
                                        <p:tgtEl>
                                          <p:spTgt spid="115716">
                                            <p:txEl>
                                              <p:pRg st="4" end="4"/>
                                            </p:txEl>
                                          </p:spTgt>
                                        </p:tgtEl>
                                        <p:attrNameLst>
                                          <p:attrName>style.visibility</p:attrName>
                                        </p:attrNameLst>
                                      </p:cBhvr>
                                      <p:to>
                                        <p:strVal val="visible"/>
                                      </p:to>
                                    </p:set>
                                    <p:anim calcmode="lin" valueType="num">
                                      <p:cBhvr additive="base">
                                        <p:cTn id="22" dur="1000" fill="hold"/>
                                        <p:tgtEl>
                                          <p:spTgt spid="115716">
                                            <p:txEl>
                                              <p:pRg st="4" end="4"/>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115716">
                                            <p:txEl>
                                              <p:pRg st="4" end="4"/>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4000"/>
                            </p:stCondLst>
                            <p:childTnLst>
                              <p:par>
                                <p:cTn id="25" presetID="2" presetClass="entr" presetSubtype="8" fill="hold" nodeType="afterEffect">
                                  <p:stCondLst>
                                    <p:cond delay="0"/>
                                  </p:stCondLst>
                                  <p:childTnLst>
                                    <p:set>
                                      <p:cBhvr>
                                        <p:cTn id="26" dur="1" fill="hold">
                                          <p:stCondLst>
                                            <p:cond delay="0"/>
                                          </p:stCondLst>
                                        </p:cTn>
                                        <p:tgtEl>
                                          <p:spTgt spid="115716">
                                            <p:txEl>
                                              <p:pRg st="5" end="5"/>
                                            </p:txEl>
                                          </p:spTgt>
                                        </p:tgtEl>
                                        <p:attrNameLst>
                                          <p:attrName>style.visibility</p:attrName>
                                        </p:attrNameLst>
                                      </p:cBhvr>
                                      <p:to>
                                        <p:strVal val="visible"/>
                                      </p:to>
                                    </p:set>
                                    <p:anim calcmode="lin" valueType="num">
                                      <p:cBhvr additive="base">
                                        <p:cTn id="27" dur="1000" fill="hold"/>
                                        <p:tgtEl>
                                          <p:spTgt spid="115716">
                                            <p:txEl>
                                              <p:pRg st="5" end="5"/>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115716">
                                            <p:txEl>
                                              <p:pRg st="5" end="5"/>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0"/>
                            </p:stCondLst>
                            <p:childTnLst>
                              <p:par>
                                <p:cTn id="30" presetID="2" presetClass="entr" presetSubtype="8" fill="hold" nodeType="afterEffect">
                                  <p:stCondLst>
                                    <p:cond delay="0"/>
                                  </p:stCondLst>
                                  <p:childTnLst>
                                    <p:set>
                                      <p:cBhvr>
                                        <p:cTn id="31" dur="1" fill="hold">
                                          <p:stCondLst>
                                            <p:cond delay="0"/>
                                          </p:stCondLst>
                                        </p:cTn>
                                        <p:tgtEl>
                                          <p:spTgt spid="115716">
                                            <p:txEl>
                                              <p:pRg st="1" end="1"/>
                                            </p:txEl>
                                          </p:spTgt>
                                        </p:tgtEl>
                                        <p:attrNameLst>
                                          <p:attrName>style.visibility</p:attrName>
                                        </p:attrNameLst>
                                      </p:cBhvr>
                                      <p:to>
                                        <p:strVal val="visible"/>
                                      </p:to>
                                    </p:set>
                                    <p:anim calcmode="lin" valueType="num">
                                      <p:cBhvr additive="base">
                                        <p:cTn id="32" dur="1000" fill="hold"/>
                                        <p:tgtEl>
                                          <p:spTgt spid="115716">
                                            <p:txEl>
                                              <p:pRg st="1" end="1"/>
                                            </p:txEl>
                                          </p:spTgt>
                                        </p:tgtEl>
                                        <p:attrNameLst>
                                          <p:attrName>ppt_x</p:attrName>
                                        </p:attrNameLst>
                                      </p:cBhvr>
                                      <p:tavLst>
                                        <p:tav tm="0">
                                          <p:val>
                                            <p:strVal val="0-#ppt_w/2"/>
                                          </p:val>
                                        </p:tav>
                                        <p:tav tm="100000">
                                          <p:val>
                                            <p:strVal val="#ppt_x"/>
                                          </p:val>
                                        </p:tav>
                                      </p:tavLst>
                                    </p:anim>
                                    <p:anim calcmode="lin" valueType="num">
                                      <p:cBhvr additive="base">
                                        <p:cTn id="33" dur="1000" fill="hold"/>
                                        <p:tgtEl>
                                          <p:spTgt spid="11571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0D7006F2-3688-4E47-B011-8ABA25366AF5}" type="slidenum">
              <a:rPr lang="en-US" altLang="zh-CN">
                <a:solidFill>
                  <a:srgbClr val="000000"/>
                </a:solidFill>
              </a:rPr>
              <a:pPr/>
              <a:t>64</a:t>
            </a:fld>
            <a:endParaRPr lang="en-US" altLang="zh-CN">
              <a:solidFill>
                <a:srgbClr val="000000"/>
              </a:solidFill>
            </a:endParaRPr>
          </a:p>
        </p:txBody>
      </p:sp>
      <p:sp>
        <p:nvSpPr>
          <p:cNvPr id="116738" name="Rectangle 2"/>
          <p:cNvSpPr>
            <a:spLocks noGrp="1" noChangeArrowheads="1"/>
          </p:cNvSpPr>
          <p:nvPr>
            <p:ph type="title"/>
          </p:nvPr>
        </p:nvSpPr>
        <p:spPr/>
        <p:txBody>
          <a:bodyPr/>
          <a:lstStyle/>
          <a:p>
            <a:r>
              <a:rPr lang="zh-CN" altLang="en-US"/>
              <a:t>接口使用示例</a:t>
            </a:r>
          </a:p>
        </p:txBody>
      </p:sp>
      <p:sp>
        <p:nvSpPr>
          <p:cNvPr id="116739" name="Rectangle 3"/>
          <p:cNvSpPr>
            <a:spLocks noGrp="1" noChangeArrowheads="1"/>
          </p:cNvSpPr>
          <p:nvPr>
            <p:ph type="body" idx="1"/>
          </p:nvPr>
        </p:nvSpPr>
        <p:spPr>
          <a:xfrm>
            <a:off x="601663" y="2133600"/>
            <a:ext cx="5338762" cy="1800225"/>
          </a:xfrm>
          <a:gradFill rotWithShape="1">
            <a:gsLst>
              <a:gs pos="0">
                <a:srgbClr val="CC99FF">
                  <a:alpha val="60001"/>
                </a:srgbClr>
              </a:gs>
              <a:gs pos="100000">
                <a:schemeClr val="bg1"/>
              </a:gs>
            </a:gsLst>
            <a:lin ang="5400000" scaled="1"/>
          </a:gradFill>
          <a:ln>
            <a:solidFill>
              <a:schemeClr val="tx1"/>
            </a:solidFill>
            <a:miter lim="800000"/>
            <a:headEnd/>
            <a:tailEnd/>
          </a:ln>
        </p:spPr>
        <p:txBody>
          <a:bodyPr lIns="90488" tIns="44450" rIns="90488" bIns="44450" anchor="ctr"/>
          <a:lstStyle/>
          <a:p>
            <a:pPr>
              <a:lnSpc>
                <a:spcPct val="90000"/>
              </a:lnSpc>
              <a:buFont typeface="Wingdings" panose="05000000000000000000" pitchFamily="2" charset="2"/>
              <a:buNone/>
            </a:pPr>
            <a:r>
              <a:rPr lang="en-US" altLang="zh-CN" sz="2400"/>
              <a:t>public interface  GForce {</a:t>
            </a:r>
          </a:p>
          <a:p>
            <a:pPr>
              <a:lnSpc>
                <a:spcPct val="90000"/>
              </a:lnSpc>
              <a:buFont typeface="Wingdings" panose="05000000000000000000" pitchFamily="2" charset="2"/>
              <a:buNone/>
            </a:pPr>
            <a:r>
              <a:rPr lang="en-US" altLang="zh-CN" sz="2400"/>
              <a:t>  double g=9.8;</a:t>
            </a:r>
          </a:p>
          <a:p>
            <a:pPr>
              <a:lnSpc>
                <a:spcPct val="90000"/>
              </a:lnSpc>
              <a:buFont typeface="Wingdings" panose="05000000000000000000" pitchFamily="2" charset="2"/>
              <a:buNone/>
            </a:pPr>
            <a:r>
              <a:rPr lang="en-US" altLang="zh-CN" sz="2400"/>
              <a:t>  void show( );</a:t>
            </a:r>
          </a:p>
          <a:p>
            <a:pPr>
              <a:lnSpc>
                <a:spcPct val="90000"/>
              </a:lnSpc>
              <a:buFont typeface="Wingdings" panose="05000000000000000000" pitchFamily="2" charset="2"/>
              <a:buNone/>
            </a:pPr>
            <a:r>
              <a:rPr lang="en-US" altLang="zh-CN" sz="2400"/>
              <a:t>}</a:t>
            </a:r>
          </a:p>
        </p:txBody>
      </p:sp>
      <p:sp>
        <p:nvSpPr>
          <p:cNvPr id="116740" name="Text Box 4"/>
          <p:cNvSpPr txBox="1">
            <a:spLocks noChangeArrowheads="1"/>
          </p:cNvSpPr>
          <p:nvPr/>
        </p:nvSpPr>
        <p:spPr bwMode="auto">
          <a:xfrm>
            <a:off x="3563938" y="1295400"/>
            <a:ext cx="5402262" cy="2368550"/>
          </a:xfrm>
          <a:prstGeom prst="rect">
            <a:avLst/>
          </a:prstGeom>
          <a:gradFill rotWithShape="1">
            <a:gsLst>
              <a:gs pos="0">
                <a:srgbClr val="CCFFFF"/>
              </a:gs>
              <a:gs pos="100000">
                <a:srgbClr val="FFFFFF"/>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0"/>
              </a:spcBef>
              <a:buClrTx/>
              <a:buFontTx/>
              <a:buNone/>
            </a:pPr>
            <a:r>
              <a:rPr kumimoji="1" lang="en-US" altLang="zh-CN" smtClean="0">
                <a:solidFill>
                  <a:srgbClr val="000000"/>
                </a:solidFill>
                <a:latin typeface="Arial" panose="020B0604020202020204" pitchFamily="34" charset="0"/>
              </a:rPr>
              <a:t>public class InterfaceTest {</a:t>
            </a:r>
          </a:p>
          <a:p>
            <a:pPr algn="l">
              <a:lnSpc>
                <a:spcPct val="100000"/>
              </a:lnSpc>
              <a:spcBef>
                <a:spcPct val="0"/>
              </a:spcBef>
              <a:buClrTx/>
              <a:buFontTx/>
              <a:buNone/>
            </a:pPr>
            <a:r>
              <a:rPr kumimoji="1" lang="en-US" altLang="zh-CN" smtClean="0">
                <a:solidFill>
                  <a:srgbClr val="000000"/>
                </a:solidFill>
                <a:latin typeface="Arial" panose="020B0604020202020204" pitchFamily="34" charset="0"/>
              </a:rPr>
              <a:t>  public static void main(String[] args){</a:t>
            </a:r>
          </a:p>
          <a:p>
            <a:pPr algn="l">
              <a:lnSpc>
                <a:spcPct val="100000"/>
              </a:lnSpc>
              <a:spcBef>
                <a:spcPct val="0"/>
              </a:spcBef>
              <a:buClrTx/>
              <a:buFontTx/>
              <a:buNone/>
            </a:pPr>
            <a:r>
              <a:rPr kumimoji="1" lang="en-US" altLang="zh-CN" smtClean="0">
                <a:solidFill>
                  <a:srgbClr val="000000"/>
                </a:solidFill>
                <a:latin typeface="Arial" panose="020B0604020202020204" pitchFamily="34" charset="0"/>
              </a:rPr>
              <a:t>       GForce gForce=new Earth ( );</a:t>
            </a:r>
          </a:p>
          <a:p>
            <a:pPr algn="l">
              <a:lnSpc>
                <a:spcPct val="100000"/>
              </a:lnSpc>
              <a:spcBef>
                <a:spcPct val="0"/>
              </a:spcBef>
              <a:buClrTx/>
              <a:buFontTx/>
              <a:buNone/>
            </a:pPr>
            <a:r>
              <a:rPr kumimoji="1" lang="en-US" altLang="zh-CN" smtClean="0">
                <a:solidFill>
                  <a:srgbClr val="000000"/>
                </a:solidFill>
                <a:latin typeface="Arial" panose="020B0604020202020204" pitchFamily="34" charset="0"/>
              </a:rPr>
              <a:t>       gForce.show( );</a:t>
            </a:r>
          </a:p>
          <a:p>
            <a:pPr algn="l">
              <a:lnSpc>
                <a:spcPct val="100000"/>
              </a:lnSpc>
              <a:spcBef>
                <a:spcPct val="0"/>
              </a:spcBef>
              <a:buClrTx/>
              <a:buFontTx/>
              <a:buNone/>
            </a:pPr>
            <a:r>
              <a:rPr kumimoji="1" lang="en-US" altLang="zh-CN" smtClean="0">
                <a:solidFill>
                  <a:srgbClr val="000000"/>
                </a:solidFill>
                <a:latin typeface="Arial" panose="020B0604020202020204" pitchFamily="34" charset="0"/>
              </a:rPr>
              <a:t>  }</a:t>
            </a:r>
          </a:p>
          <a:p>
            <a:pPr algn="l">
              <a:lnSpc>
                <a:spcPct val="100000"/>
              </a:lnSpc>
              <a:spcBef>
                <a:spcPct val="0"/>
              </a:spcBef>
              <a:buClrTx/>
              <a:buFontTx/>
              <a:buNone/>
            </a:pPr>
            <a:r>
              <a:rPr kumimoji="1" lang="en-US" altLang="zh-CN" smtClean="0">
                <a:solidFill>
                  <a:srgbClr val="000000"/>
                </a:solidFill>
                <a:latin typeface="Arial" panose="020B0604020202020204" pitchFamily="34" charset="0"/>
              </a:rPr>
              <a:t>}</a:t>
            </a:r>
          </a:p>
        </p:txBody>
      </p:sp>
      <p:sp>
        <p:nvSpPr>
          <p:cNvPr id="116741" name="Rectangle 5"/>
          <p:cNvSpPr>
            <a:spLocks noChangeArrowheads="1"/>
          </p:cNvSpPr>
          <p:nvPr/>
        </p:nvSpPr>
        <p:spPr bwMode="auto">
          <a:xfrm>
            <a:off x="581025" y="4114800"/>
            <a:ext cx="5791200" cy="2193925"/>
          </a:xfrm>
          <a:prstGeom prst="rect">
            <a:avLst/>
          </a:prstGeom>
          <a:gradFill rotWithShape="1">
            <a:gsLst>
              <a:gs pos="0">
                <a:srgbClr val="99CC00">
                  <a:alpha val="64999"/>
                </a:srgbClr>
              </a:gs>
              <a:gs pos="100000">
                <a:srgbClr val="FFFFFF"/>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buClrTx/>
              <a:buFontTx/>
              <a:buNone/>
            </a:pPr>
            <a:r>
              <a:rPr lang="en-US" altLang="zh-CN" smtClean="0">
                <a:solidFill>
                  <a:srgbClr val="000000"/>
                </a:solidFill>
                <a:ea typeface="黑体" panose="02010609060101010101" pitchFamily="49" charset="-122"/>
              </a:rPr>
              <a:t>public class Earth implements GForce</a:t>
            </a:r>
            <a:r>
              <a:rPr lang="en-US" altLang="zh-CN" sz="1800" smtClean="0">
                <a:solidFill>
                  <a:srgbClr val="000000"/>
                </a:solidFill>
              </a:rPr>
              <a:t> </a:t>
            </a:r>
            <a:r>
              <a:rPr lang="en-US" altLang="zh-CN" smtClean="0">
                <a:solidFill>
                  <a:srgbClr val="000000"/>
                </a:solidFill>
                <a:ea typeface="黑体" panose="02010609060101010101" pitchFamily="49" charset="-122"/>
              </a:rPr>
              <a:t>{</a:t>
            </a:r>
          </a:p>
          <a:p>
            <a:pPr algn="l">
              <a:buClrTx/>
              <a:buFontTx/>
              <a:buNone/>
            </a:pPr>
            <a:r>
              <a:rPr lang="en-US" altLang="zh-CN" smtClean="0">
                <a:solidFill>
                  <a:srgbClr val="000000"/>
                </a:solidFill>
                <a:ea typeface="黑体" panose="02010609060101010101" pitchFamily="49" charset="-122"/>
              </a:rPr>
              <a:t>  public void show( ) {</a:t>
            </a:r>
          </a:p>
          <a:p>
            <a:pPr algn="l">
              <a:buClrTx/>
              <a:buFontTx/>
              <a:buNone/>
            </a:pPr>
            <a:r>
              <a:rPr lang="en-US" altLang="zh-CN" smtClean="0">
                <a:solidFill>
                  <a:srgbClr val="000000"/>
                </a:solidFill>
                <a:ea typeface="黑体" panose="02010609060101010101" pitchFamily="49" charset="-122"/>
              </a:rPr>
              <a:t>     System.out.println(“g=“+g);</a:t>
            </a:r>
          </a:p>
          <a:p>
            <a:pPr algn="l">
              <a:buClrTx/>
              <a:buFontTx/>
              <a:buNone/>
            </a:pPr>
            <a:r>
              <a:rPr lang="en-US" altLang="zh-CN" smtClean="0">
                <a:solidFill>
                  <a:srgbClr val="000000"/>
                </a:solidFill>
                <a:ea typeface="黑体" panose="02010609060101010101" pitchFamily="49" charset="-122"/>
              </a:rPr>
              <a:t>  }</a:t>
            </a:r>
          </a:p>
          <a:p>
            <a:pPr algn="l">
              <a:buClrTx/>
              <a:buFontTx/>
              <a:buNone/>
            </a:pPr>
            <a:r>
              <a:rPr lang="en-US" altLang="zh-CN" smtClean="0">
                <a:solidFill>
                  <a:srgbClr val="000000"/>
                </a:solidFill>
                <a:ea typeface="黑体" panose="02010609060101010101" pitchFamily="49" charset="-122"/>
              </a:rPr>
              <a:t>}</a:t>
            </a:r>
          </a:p>
        </p:txBody>
      </p:sp>
    </p:spTree>
    <p:extLst>
      <p:ext uri="{BB962C8B-B14F-4D97-AF65-F5344CB8AC3E}">
        <p14:creationId xmlns:p14="http://schemas.microsoft.com/office/powerpoint/2010/main" val="31167168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6741"/>
                                        </p:tgtEl>
                                        <p:attrNameLst>
                                          <p:attrName>style.visibility</p:attrName>
                                        </p:attrNameLst>
                                      </p:cBhvr>
                                      <p:to>
                                        <p:strVal val="visible"/>
                                      </p:to>
                                    </p:set>
                                    <p:animEffect transition="in" filter="wipe(up)">
                                      <p:cBhvr>
                                        <p:cTn id="7" dur="500"/>
                                        <p:tgtEl>
                                          <p:spTgt spid="1167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16740"/>
                                        </p:tgtEl>
                                        <p:attrNameLst>
                                          <p:attrName>style.visibility</p:attrName>
                                        </p:attrNameLst>
                                      </p:cBhvr>
                                      <p:to>
                                        <p:strVal val="visible"/>
                                      </p:to>
                                    </p:set>
                                    <p:animEffect transition="in" filter="barn(outHorizontal)">
                                      <p:cBhvr>
                                        <p:cTn id="12" dur="500"/>
                                        <p:tgtEl>
                                          <p:spTgt spid="116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0" grpId="0" animBg="1" autoUpdateAnimBg="0"/>
      <p:bldP spid="116741"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521D7FF-DB97-4264-86DC-A30400114063}" type="slidenum">
              <a:rPr lang="en-US" altLang="zh-CN"/>
              <a:pPr/>
              <a:t>65</a:t>
            </a:fld>
            <a:endParaRPr lang="en-US" altLang="zh-CN"/>
          </a:p>
        </p:txBody>
      </p:sp>
      <p:sp>
        <p:nvSpPr>
          <p:cNvPr id="117762" name="Rectangle 2"/>
          <p:cNvSpPr>
            <a:spLocks noGrp="1" noChangeArrowheads="1"/>
          </p:cNvSpPr>
          <p:nvPr>
            <p:ph type="title"/>
          </p:nvPr>
        </p:nvSpPr>
        <p:spPr>
          <a:xfrm>
            <a:off x="684213" y="188913"/>
            <a:ext cx="8229600" cy="79216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zh-CN" altLang="en-US">
                <a:cs typeface="Times New Roman" panose="02020603050405020304" pitchFamily="18" charset="0"/>
              </a:rPr>
              <a:t>包</a:t>
            </a:r>
          </a:p>
        </p:txBody>
      </p:sp>
      <p:sp>
        <p:nvSpPr>
          <p:cNvPr id="117763" name="Rectangle 3"/>
          <p:cNvSpPr>
            <a:spLocks noGrp="1" noChangeArrowheads="1"/>
          </p:cNvSpPr>
          <p:nvPr>
            <p:ph type="body" idx="1"/>
          </p:nvPr>
        </p:nvSpPr>
        <p:spPr>
          <a:xfrm>
            <a:off x="684213" y="1341438"/>
            <a:ext cx="8229600" cy="4525962"/>
          </a:xfrm>
        </p:spPr>
        <p:txBody>
          <a:bodyPr/>
          <a:lstStyle/>
          <a:p>
            <a:pPr>
              <a:lnSpc>
                <a:spcPct val="115000"/>
              </a:lnSpc>
            </a:pPr>
            <a:r>
              <a:rPr lang="zh-CN" altLang="en-US" sz="2400"/>
              <a:t>定义：组织</a:t>
            </a:r>
            <a:r>
              <a:rPr lang="en-US" altLang="zh-CN" sz="2400"/>
              <a:t>.class</a:t>
            </a:r>
            <a:r>
              <a:rPr lang="zh-CN" altLang="en-US" sz="2400"/>
              <a:t>文件的存放方式</a:t>
            </a:r>
          </a:p>
          <a:p>
            <a:pPr>
              <a:lnSpc>
                <a:spcPct val="115000"/>
              </a:lnSpc>
            </a:pPr>
            <a:r>
              <a:rPr lang="zh-CN" altLang="en-US" sz="2400"/>
              <a:t>作用：</a:t>
            </a:r>
          </a:p>
          <a:p>
            <a:pPr>
              <a:lnSpc>
                <a:spcPct val="115000"/>
              </a:lnSpc>
              <a:buFont typeface="Wingdings" panose="05000000000000000000" pitchFamily="2" charset="2"/>
              <a:buChar char="Ø"/>
            </a:pPr>
            <a:r>
              <a:rPr lang="zh-CN" altLang="en-US" sz="2400"/>
              <a:t>防止命名冲突</a:t>
            </a:r>
          </a:p>
          <a:p>
            <a:pPr>
              <a:lnSpc>
                <a:spcPct val="115000"/>
              </a:lnSpc>
              <a:buFont typeface="Wingdings" panose="05000000000000000000" pitchFamily="2" charset="2"/>
              <a:buChar char="Ø"/>
            </a:pPr>
            <a:r>
              <a:rPr lang="zh-CN" altLang="en-US" sz="2400"/>
              <a:t>访问权限控制</a:t>
            </a:r>
          </a:p>
          <a:p>
            <a:pPr>
              <a:lnSpc>
                <a:spcPct val="115000"/>
              </a:lnSpc>
            </a:pPr>
            <a:r>
              <a:rPr lang="zh-CN" altLang="en-US" sz="2400"/>
              <a:t>包允许将类组合成较小的单元（类似文件夹），使其易于找到和使用相应的类文件</a:t>
            </a:r>
          </a:p>
          <a:p>
            <a:pPr>
              <a:lnSpc>
                <a:spcPct val="115000"/>
              </a:lnSpc>
            </a:pPr>
            <a:r>
              <a:rPr lang="zh-CN" altLang="en-US" sz="2400"/>
              <a:t>有助于避免命名冲突。在使用许多类时，类和方法的名称很难决定。有时需要使用与其他类相同的名称。包基本上隐藏了类并避免了名称上的冲突</a:t>
            </a:r>
          </a:p>
          <a:p>
            <a:pPr>
              <a:lnSpc>
                <a:spcPct val="115000"/>
              </a:lnSpc>
            </a:pPr>
            <a:r>
              <a:rPr lang="zh-CN" altLang="en-US" sz="2400"/>
              <a:t>包允许在更广的范围内保护类、数据和方法，可以在包内定义类，而在包外的代码不能访问该类 </a:t>
            </a:r>
          </a:p>
        </p:txBody>
      </p:sp>
    </p:spTree>
    <p:extLst>
      <p:ext uri="{BB962C8B-B14F-4D97-AF65-F5344CB8AC3E}">
        <p14:creationId xmlns:p14="http://schemas.microsoft.com/office/powerpoint/2010/main" val="37080963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7763"/>
                                        </p:tgtEl>
                                        <p:attrNameLst>
                                          <p:attrName>style.visibility</p:attrName>
                                        </p:attrNameLst>
                                      </p:cBhvr>
                                      <p:to>
                                        <p:strVal val="visible"/>
                                      </p:to>
                                    </p:set>
                                    <p:anim calcmode="lin" valueType="num">
                                      <p:cBhvr additive="base">
                                        <p:cTn id="7" dur="500" fill="hold"/>
                                        <p:tgtEl>
                                          <p:spTgt spid="117763"/>
                                        </p:tgtEl>
                                        <p:attrNameLst>
                                          <p:attrName>ppt_x</p:attrName>
                                        </p:attrNameLst>
                                      </p:cBhvr>
                                      <p:tavLst>
                                        <p:tav tm="0">
                                          <p:val>
                                            <p:strVal val="0-#ppt_w/2"/>
                                          </p:val>
                                        </p:tav>
                                        <p:tav tm="100000">
                                          <p:val>
                                            <p:strVal val="#ppt_x"/>
                                          </p:val>
                                        </p:tav>
                                      </p:tavLst>
                                    </p:anim>
                                    <p:anim calcmode="lin" valueType="num">
                                      <p:cBhvr additive="base">
                                        <p:cTn id="8" dur="500" fill="hold"/>
                                        <p:tgtEl>
                                          <p:spTgt spid="1177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0"/>
          </p:nvPr>
        </p:nvSpPr>
        <p:spPr/>
        <p:txBody>
          <a:bodyPr/>
          <a:lstStyle/>
          <a:p>
            <a:fld id="{BE0222FF-2486-428A-A1CF-0EAFD14F2A97}" type="slidenum">
              <a:rPr lang="en-US" altLang="zh-CN"/>
              <a:pPr/>
              <a:t>66</a:t>
            </a:fld>
            <a:endParaRPr lang="en-US" altLang="zh-CN"/>
          </a:p>
        </p:txBody>
      </p:sp>
      <p:sp>
        <p:nvSpPr>
          <p:cNvPr id="118786" name="Rectangle 2"/>
          <p:cNvSpPr>
            <a:spLocks noGrp="1" noChangeArrowheads="1"/>
          </p:cNvSpPr>
          <p:nvPr>
            <p:ph type="title"/>
          </p:nvPr>
        </p:nvSpPr>
        <p:spPr>
          <a:xfrm>
            <a:off x="806450" y="188913"/>
            <a:ext cx="8229600" cy="79216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zh-CN" altLang="en-US">
                <a:cs typeface="Times New Roman" panose="02020603050405020304" pitchFamily="18" charset="0"/>
              </a:rPr>
              <a:t>创建包</a:t>
            </a:r>
          </a:p>
        </p:txBody>
      </p:sp>
      <p:sp>
        <p:nvSpPr>
          <p:cNvPr id="118788" name="Rectangle 4"/>
          <p:cNvSpPr>
            <a:spLocks noChangeArrowheads="1"/>
          </p:cNvSpPr>
          <p:nvPr/>
        </p:nvSpPr>
        <p:spPr bwMode="auto">
          <a:xfrm>
            <a:off x="684213" y="1350963"/>
            <a:ext cx="8229600" cy="4814887"/>
          </a:xfrm>
          <a:prstGeom prst="rect">
            <a:avLst/>
          </a:prstGeom>
          <a:gradFill rotWithShape="1">
            <a:gsLst>
              <a:gs pos="0">
                <a:srgbClr val="FFFFCC"/>
              </a:gs>
              <a:gs pos="100000">
                <a:srgbClr val="FFFFFF"/>
              </a:gs>
            </a:gsLst>
            <a:lin ang="5400000" scaled="1"/>
          </a:gra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a:buChar char="q"/>
              <a:tabLst>
                <a:tab pos="895350" algn="l"/>
              </a:tabLst>
              <a:defRPr sz="2800">
                <a:solidFill>
                  <a:schemeClr val="tx1"/>
                </a:solidFill>
                <a:latin typeface="Arial" panose="020B0604020202020204" pitchFamily="34" charset="0"/>
                <a:ea typeface="黑体" panose="02010609060101010101" pitchFamily="49" charset="-122"/>
              </a:defRPr>
            </a:lvl1pPr>
            <a:lvl2pPr algn="l">
              <a:buChar char="q"/>
              <a:tabLst>
                <a:tab pos="895350" algn="l"/>
              </a:tabLst>
              <a:defRPr sz="2400">
                <a:solidFill>
                  <a:schemeClr val="tx1"/>
                </a:solidFill>
                <a:latin typeface="Arial" panose="020B0604020202020204" pitchFamily="34" charset="0"/>
                <a:ea typeface="黑体" panose="02010609060101010101" pitchFamily="49" charset="-122"/>
              </a:defRPr>
            </a:lvl2pPr>
            <a:lvl3pPr algn="l">
              <a:buChar char="q"/>
              <a:tabLst>
                <a:tab pos="895350" algn="l"/>
              </a:tabLst>
              <a:defRPr sz="2000">
                <a:solidFill>
                  <a:schemeClr val="tx1"/>
                </a:solidFill>
                <a:latin typeface="Arial" panose="020B0604020202020204" pitchFamily="34" charset="0"/>
                <a:ea typeface="黑体" panose="02010609060101010101" pitchFamily="49" charset="-122"/>
              </a:defRPr>
            </a:lvl3pPr>
            <a:lvl4pPr algn="l">
              <a:buChar char="–"/>
              <a:tabLst>
                <a:tab pos="895350" algn="l"/>
              </a:tabLst>
              <a:defRPr sz="2000">
                <a:solidFill>
                  <a:schemeClr val="tx1"/>
                </a:solidFill>
                <a:latin typeface="Arial" panose="020B0604020202020204" pitchFamily="34" charset="0"/>
                <a:ea typeface="宋体" panose="02010600030101010101" pitchFamily="2" charset="-122"/>
              </a:defRPr>
            </a:lvl4pPr>
            <a:lvl5pPr algn="l">
              <a:buChar char="»"/>
              <a:tabLst>
                <a:tab pos="895350" algn="l"/>
              </a:tabLst>
              <a:defRPr sz="20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tabLst>
                <a:tab pos="895350" algn="l"/>
              </a:tabLst>
              <a:defRPr sz="20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tabLst>
                <a:tab pos="895350" algn="l"/>
              </a:tabLst>
              <a:defRPr sz="20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tabLst>
                <a:tab pos="895350" algn="l"/>
              </a:tabLst>
              <a:defRPr sz="20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tabLst>
                <a:tab pos="895350" algn="l"/>
              </a:tabLst>
              <a:defRPr sz="2000">
                <a:solidFill>
                  <a:schemeClr val="tx1"/>
                </a:solidFill>
                <a:latin typeface="Arial" panose="020B0604020202020204" pitchFamily="34" charset="0"/>
                <a:ea typeface="宋体" panose="02010600030101010101" pitchFamily="2" charset="-122"/>
              </a:defRPr>
            </a:lvl9pPr>
          </a:lstStyle>
          <a:p>
            <a:pPr>
              <a:lnSpc>
                <a:spcPct val="100000"/>
              </a:lnSpc>
              <a:buFont typeface="Wingdings" panose="05000000000000000000" pitchFamily="2" charset="2"/>
              <a:buNone/>
            </a:pPr>
            <a:r>
              <a:rPr lang="en-US" altLang="zh-CN" sz="2400"/>
              <a:t>package mypackage;</a:t>
            </a:r>
          </a:p>
          <a:p>
            <a:pPr>
              <a:lnSpc>
                <a:spcPct val="100000"/>
              </a:lnSpc>
              <a:buFont typeface="Wingdings" panose="05000000000000000000" pitchFamily="2" charset="2"/>
              <a:buNone/>
            </a:pPr>
            <a:r>
              <a:rPr lang="en-US" altLang="zh-CN" sz="2400"/>
              <a:t>public class Calculate {</a:t>
            </a:r>
          </a:p>
          <a:p>
            <a:pPr>
              <a:lnSpc>
                <a:spcPct val="100000"/>
              </a:lnSpc>
              <a:buFont typeface="Wingdings" panose="05000000000000000000" pitchFamily="2" charset="2"/>
              <a:buNone/>
            </a:pPr>
            <a:r>
              <a:rPr lang="en-US" altLang="zh-CN" sz="2400"/>
              <a:t>    public double volume(double height,</a:t>
            </a:r>
          </a:p>
          <a:p>
            <a:pPr>
              <a:lnSpc>
                <a:spcPct val="100000"/>
              </a:lnSpc>
              <a:buFont typeface="Wingdings" panose="05000000000000000000" pitchFamily="2" charset="2"/>
              <a:buNone/>
            </a:pPr>
            <a:r>
              <a:rPr lang="en-US" altLang="zh-CN" sz="2400"/>
              <a:t>				      double width,</a:t>
            </a:r>
          </a:p>
          <a:p>
            <a:pPr>
              <a:lnSpc>
                <a:spcPct val="100000"/>
              </a:lnSpc>
              <a:buFont typeface="Wingdings" panose="05000000000000000000" pitchFamily="2" charset="2"/>
              <a:buNone/>
            </a:pPr>
            <a:r>
              <a:rPr lang="en-US" altLang="zh-CN" sz="2400"/>
              <a:t>			                 double depth)  </a:t>
            </a:r>
          </a:p>
          <a:p>
            <a:pPr>
              <a:lnSpc>
                <a:spcPct val="100000"/>
              </a:lnSpc>
              <a:buFont typeface="Wingdings" panose="05000000000000000000" pitchFamily="2" charset="2"/>
              <a:buNone/>
            </a:pPr>
            <a:r>
              <a:rPr lang="en-US" altLang="zh-CN" sz="2400"/>
              <a:t>   {</a:t>
            </a:r>
          </a:p>
          <a:p>
            <a:pPr>
              <a:lnSpc>
                <a:spcPct val="100000"/>
              </a:lnSpc>
              <a:buFont typeface="Wingdings" panose="05000000000000000000" pitchFamily="2" charset="2"/>
              <a:buNone/>
            </a:pPr>
            <a:r>
              <a:rPr lang="en-US" altLang="zh-CN" sz="2400"/>
              <a:t>      ……</a:t>
            </a:r>
          </a:p>
          <a:p>
            <a:pPr>
              <a:lnSpc>
                <a:spcPct val="100000"/>
              </a:lnSpc>
              <a:buFont typeface="Wingdings" panose="05000000000000000000" pitchFamily="2" charset="2"/>
              <a:buNone/>
            </a:pPr>
            <a:r>
              <a:rPr lang="en-US" altLang="zh-CN" sz="2400"/>
              <a:t>   } </a:t>
            </a:r>
          </a:p>
          <a:p>
            <a:pPr>
              <a:lnSpc>
                <a:spcPct val="100000"/>
              </a:lnSpc>
              <a:buFont typeface="Wingdings" panose="05000000000000000000" pitchFamily="2" charset="2"/>
              <a:buNone/>
            </a:pPr>
            <a:r>
              <a:rPr lang="en-US" altLang="zh-CN" sz="2400"/>
              <a:t>  ……</a:t>
            </a:r>
          </a:p>
          <a:p>
            <a:pPr>
              <a:lnSpc>
                <a:spcPct val="100000"/>
              </a:lnSpc>
              <a:buFont typeface="Wingdings" panose="05000000000000000000" pitchFamily="2" charset="2"/>
              <a:buNone/>
            </a:pPr>
            <a:r>
              <a:rPr lang="en-US" altLang="zh-CN" sz="2400"/>
              <a:t>}					</a:t>
            </a:r>
          </a:p>
          <a:p>
            <a:pPr>
              <a:buFont typeface="Wingdings" panose="05000000000000000000" pitchFamily="2" charset="2"/>
              <a:buNone/>
            </a:pPr>
            <a:r>
              <a:rPr lang="en-US" altLang="zh-CN" sz="2400"/>
              <a:t> </a:t>
            </a:r>
          </a:p>
        </p:txBody>
      </p:sp>
      <p:sp>
        <p:nvSpPr>
          <p:cNvPr id="118789" name="Line 5"/>
          <p:cNvSpPr>
            <a:spLocks noChangeShapeType="1"/>
          </p:cNvSpPr>
          <p:nvPr/>
        </p:nvSpPr>
        <p:spPr bwMode="auto">
          <a:xfrm flipV="1">
            <a:off x="3779838" y="1639888"/>
            <a:ext cx="1514475"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791" name="Rectangle 7"/>
          <p:cNvSpPr>
            <a:spLocks noChangeArrowheads="1"/>
          </p:cNvSpPr>
          <p:nvPr/>
        </p:nvSpPr>
        <p:spPr bwMode="auto">
          <a:xfrm>
            <a:off x="684213" y="1422400"/>
            <a:ext cx="3095625" cy="360363"/>
          </a:xfrm>
          <a:prstGeom prst="rect">
            <a:avLst/>
          </a:prstGeom>
          <a:noFill/>
          <a:ln w="1905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8793" name="Group 9"/>
          <p:cNvGrpSpPr>
            <a:grpSpLocks/>
          </p:cNvGrpSpPr>
          <p:nvPr/>
        </p:nvGrpSpPr>
        <p:grpSpPr bwMode="auto">
          <a:xfrm>
            <a:off x="5292725" y="1350963"/>
            <a:ext cx="1873250" cy="503237"/>
            <a:chOff x="3334" y="935"/>
            <a:chExt cx="1496" cy="317"/>
          </a:xfrm>
        </p:grpSpPr>
        <p:sp>
          <p:nvSpPr>
            <p:cNvPr id="118794" name="Rectangle 10"/>
            <p:cNvSpPr>
              <a:spLocks noChangeArrowheads="1"/>
            </p:cNvSpPr>
            <p:nvPr/>
          </p:nvSpPr>
          <p:spPr bwMode="auto">
            <a:xfrm>
              <a:off x="3334" y="935"/>
              <a:ext cx="1496" cy="317"/>
            </a:xfrm>
            <a:prstGeom prst="rect">
              <a:avLst/>
            </a:prstGeom>
            <a:gradFill rotWithShape="1">
              <a:gsLst>
                <a:gs pos="0">
                  <a:srgbClr val="FFCC00"/>
                </a:gs>
                <a:gs pos="100000">
                  <a:schemeClr val="bg1"/>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a:latin typeface="Courier New" panose="02070309020205020404" pitchFamily="49" charset="0"/>
                <a:ea typeface="黑体" panose="02010609060101010101" pitchFamily="49" charset="-122"/>
              </a:endParaRPr>
            </a:p>
          </p:txBody>
        </p:sp>
        <p:sp>
          <p:nvSpPr>
            <p:cNvPr id="118795" name="Text Box 11"/>
            <p:cNvSpPr txBox="1">
              <a:spLocks noChangeArrowheads="1"/>
            </p:cNvSpPr>
            <p:nvPr/>
          </p:nvSpPr>
          <p:spPr bwMode="auto">
            <a:xfrm>
              <a:off x="3427" y="935"/>
              <a:ext cx="1313"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en-US">
                  <a:latin typeface="Courier New" panose="02070309020205020404" pitchFamily="49" charset="0"/>
                  <a:ea typeface="黑体" panose="02010609060101010101" pitchFamily="49" charset="-122"/>
                </a:rPr>
                <a:t>声明包</a:t>
              </a:r>
            </a:p>
          </p:txBody>
        </p:sp>
      </p:grpSp>
    </p:spTree>
    <p:extLst>
      <p:ext uri="{BB962C8B-B14F-4D97-AF65-F5344CB8AC3E}">
        <p14:creationId xmlns:p14="http://schemas.microsoft.com/office/powerpoint/2010/main" val="4055316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8789"/>
                                        </p:tgtEl>
                                        <p:attrNameLst>
                                          <p:attrName>style.visibility</p:attrName>
                                        </p:attrNameLst>
                                      </p:cBhvr>
                                      <p:to>
                                        <p:strVal val="visible"/>
                                      </p:to>
                                    </p:set>
                                    <p:animEffect transition="in" filter="wipe(up)">
                                      <p:cBhvr>
                                        <p:cTn id="7" dur="2000"/>
                                        <p:tgtEl>
                                          <p:spTgt spid="118789"/>
                                        </p:tgtEl>
                                      </p:cBhvr>
                                    </p:animEffect>
                                  </p:childTnLst>
                                </p:cTn>
                              </p:par>
                            </p:childTnLst>
                          </p:cTn>
                        </p:par>
                        <p:par>
                          <p:cTn id="8" fill="hold" nodeType="afterGroup">
                            <p:stCondLst>
                              <p:cond delay="2000"/>
                            </p:stCondLst>
                            <p:childTnLst>
                              <p:par>
                                <p:cTn id="9" presetID="51" presetClass="entr" presetSubtype="0" fill="hold" nodeType="afterEffect">
                                  <p:stCondLst>
                                    <p:cond delay="0"/>
                                  </p:stCondLst>
                                  <p:childTnLst>
                                    <p:set>
                                      <p:cBhvr>
                                        <p:cTn id="10" dur="1" fill="hold">
                                          <p:stCondLst>
                                            <p:cond delay="0"/>
                                          </p:stCondLst>
                                        </p:cTn>
                                        <p:tgtEl>
                                          <p:spTgt spid="118793"/>
                                        </p:tgtEl>
                                        <p:attrNameLst>
                                          <p:attrName>style.visibility</p:attrName>
                                        </p:attrNameLst>
                                      </p:cBhvr>
                                      <p:to>
                                        <p:strVal val="visible"/>
                                      </p:to>
                                    </p:set>
                                    <p:animEffect transition="in" filter="fade">
                                      <p:cBhvr>
                                        <p:cTn id="11" dur="385" decel="100000"/>
                                        <p:tgtEl>
                                          <p:spTgt spid="118793"/>
                                        </p:tgtEl>
                                      </p:cBhvr>
                                    </p:animEffect>
                                    <p:animScale>
                                      <p:cBhvr>
                                        <p:cTn id="12" dur="385" decel="100000"/>
                                        <p:tgtEl>
                                          <p:spTgt spid="118793"/>
                                        </p:tgtEl>
                                      </p:cBhvr>
                                      <p:from x="10000" y="10000"/>
                                      <p:to x="200000" y="450000"/>
                                    </p:animScale>
                                    <p:animScale>
                                      <p:cBhvr>
                                        <p:cTn id="13" dur="615" accel="100000" fill="hold">
                                          <p:stCondLst>
                                            <p:cond delay="385"/>
                                          </p:stCondLst>
                                        </p:cTn>
                                        <p:tgtEl>
                                          <p:spTgt spid="118793"/>
                                        </p:tgtEl>
                                      </p:cBhvr>
                                      <p:from x="200000" y="450000"/>
                                      <p:to x="100000" y="100000"/>
                                    </p:animScale>
                                    <p:set>
                                      <p:cBhvr>
                                        <p:cTn id="14" dur="385" fill="hold"/>
                                        <p:tgtEl>
                                          <p:spTgt spid="118793"/>
                                        </p:tgtEl>
                                        <p:attrNameLst>
                                          <p:attrName>ppt_x</p:attrName>
                                        </p:attrNameLst>
                                      </p:cBhvr>
                                      <p:to>
                                        <p:strVal val="(0.5)"/>
                                      </p:to>
                                    </p:set>
                                    <p:anim from="(0.5)" to="(#ppt_x)" calcmode="lin" valueType="num">
                                      <p:cBhvr>
                                        <p:cTn id="15" dur="615" accel="100000" fill="hold">
                                          <p:stCondLst>
                                            <p:cond delay="385"/>
                                          </p:stCondLst>
                                        </p:cTn>
                                        <p:tgtEl>
                                          <p:spTgt spid="118793"/>
                                        </p:tgtEl>
                                        <p:attrNameLst>
                                          <p:attrName>ppt_x</p:attrName>
                                        </p:attrNameLst>
                                      </p:cBhvr>
                                    </p:anim>
                                    <p:set>
                                      <p:cBhvr>
                                        <p:cTn id="16" dur="385" fill="hold"/>
                                        <p:tgtEl>
                                          <p:spTgt spid="118793"/>
                                        </p:tgtEl>
                                        <p:attrNameLst>
                                          <p:attrName>ppt_y</p:attrName>
                                        </p:attrNameLst>
                                      </p:cBhvr>
                                      <p:to>
                                        <p:strVal val="(#ppt_y+0.4)"/>
                                      </p:to>
                                    </p:set>
                                    <p:anim from="(#ppt_y+0.4)" to="(#ppt_y)" calcmode="lin" valueType="num">
                                      <p:cBhvr>
                                        <p:cTn id="17" dur="615" accel="100000" fill="hold">
                                          <p:stCondLst>
                                            <p:cond delay="385"/>
                                          </p:stCondLst>
                                        </p:cTn>
                                        <p:tgtEl>
                                          <p:spTgt spid="118793"/>
                                        </p:tgtEl>
                                        <p:attrNameLst>
                                          <p:attrName>ppt_y</p:attrName>
                                        </p:attrNameLst>
                                      </p:cBhvr>
                                    </p:anim>
                                  </p:childTnLst>
                                </p:cTn>
                              </p:par>
                            </p:childTnLst>
                          </p:cTn>
                        </p:par>
                        <p:par>
                          <p:cTn id="18" fill="hold" nodeType="afterGroup">
                            <p:stCondLst>
                              <p:cond delay="3000"/>
                            </p:stCondLst>
                            <p:childTnLst>
                              <p:par>
                                <p:cTn id="19" presetID="19" presetClass="entr" presetSubtype="10" fill="hold" grpId="0" nodeType="afterEffect">
                                  <p:stCondLst>
                                    <p:cond delay="0"/>
                                  </p:stCondLst>
                                  <p:childTnLst>
                                    <p:set>
                                      <p:cBhvr>
                                        <p:cTn id="20" dur="1" fill="hold">
                                          <p:stCondLst>
                                            <p:cond delay="0"/>
                                          </p:stCondLst>
                                        </p:cTn>
                                        <p:tgtEl>
                                          <p:spTgt spid="118791"/>
                                        </p:tgtEl>
                                        <p:attrNameLst>
                                          <p:attrName>style.visibility</p:attrName>
                                        </p:attrNameLst>
                                      </p:cBhvr>
                                      <p:to>
                                        <p:strVal val="visible"/>
                                      </p:to>
                                    </p:set>
                                    <p:anim calcmode="lin" valueType="num">
                                      <p:cBhvr>
                                        <p:cTn id="21" dur="5000" fill="hold"/>
                                        <p:tgtEl>
                                          <p:spTgt spid="118791"/>
                                        </p:tgtEl>
                                        <p:attrNameLst>
                                          <p:attrName>ppt_w</p:attrName>
                                        </p:attrNameLst>
                                      </p:cBhvr>
                                      <p:tavLst>
                                        <p:tav tm="0" fmla="#ppt_w*sin(2.5*pi*$)">
                                          <p:val>
                                            <p:fltVal val="0"/>
                                          </p:val>
                                        </p:tav>
                                        <p:tav tm="100000">
                                          <p:val>
                                            <p:fltVal val="1"/>
                                          </p:val>
                                        </p:tav>
                                      </p:tavLst>
                                    </p:anim>
                                    <p:anim calcmode="lin" valueType="num">
                                      <p:cBhvr>
                                        <p:cTn id="22" dur="5000" fill="hold"/>
                                        <p:tgtEl>
                                          <p:spTgt spid="11879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9" grpId="0" animBg="1"/>
      <p:bldP spid="11879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0"/>
          </p:nvPr>
        </p:nvSpPr>
        <p:spPr/>
        <p:txBody>
          <a:bodyPr/>
          <a:lstStyle/>
          <a:p>
            <a:fld id="{4E95A400-1665-43E9-AD44-C8A60F281175}" type="slidenum">
              <a:rPr lang="en-US" altLang="zh-CN"/>
              <a:pPr/>
              <a:t>67</a:t>
            </a:fld>
            <a:endParaRPr lang="en-US" altLang="zh-CN"/>
          </a:p>
        </p:txBody>
      </p:sp>
      <p:sp>
        <p:nvSpPr>
          <p:cNvPr id="119810" name="Rectangle 2"/>
          <p:cNvSpPr>
            <a:spLocks noGrp="1" noChangeArrowheads="1"/>
          </p:cNvSpPr>
          <p:nvPr>
            <p:ph type="title"/>
          </p:nvPr>
        </p:nvSpPr>
        <p:spPr>
          <a:xfrm>
            <a:off x="684213" y="188913"/>
            <a:ext cx="8229600" cy="79216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zh-CN" altLang="en-US">
                <a:cs typeface="Times New Roman" panose="02020603050405020304" pitchFamily="18" charset="0"/>
              </a:rPr>
              <a:t>导入包</a:t>
            </a:r>
          </a:p>
        </p:txBody>
      </p:sp>
      <p:sp>
        <p:nvSpPr>
          <p:cNvPr id="119812" name="Rectangle 4"/>
          <p:cNvSpPr>
            <a:spLocks noChangeArrowheads="1"/>
          </p:cNvSpPr>
          <p:nvPr/>
        </p:nvSpPr>
        <p:spPr bwMode="auto">
          <a:xfrm>
            <a:off x="684213" y="1479550"/>
            <a:ext cx="8156575" cy="3536950"/>
          </a:xfrm>
          <a:prstGeom prst="rect">
            <a:avLst/>
          </a:prstGeom>
          <a:gradFill rotWithShape="1">
            <a:gsLst>
              <a:gs pos="0">
                <a:srgbClr val="FFFFCC"/>
              </a:gs>
              <a:gs pos="100000">
                <a:srgbClr val="FFFFFF"/>
              </a:gs>
            </a:gsLst>
            <a:lin ang="5400000" scaled="1"/>
          </a:gra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a:buChar char="q"/>
              <a:tabLst>
                <a:tab pos="895350" algn="l"/>
              </a:tabLst>
              <a:defRPr sz="2800">
                <a:solidFill>
                  <a:schemeClr val="tx1"/>
                </a:solidFill>
                <a:latin typeface="Arial" panose="020B0604020202020204" pitchFamily="34" charset="0"/>
                <a:ea typeface="黑体" panose="02010609060101010101" pitchFamily="49" charset="-122"/>
              </a:defRPr>
            </a:lvl1pPr>
            <a:lvl2pPr algn="l">
              <a:buChar char="q"/>
              <a:tabLst>
                <a:tab pos="895350" algn="l"/>
              </a:tabLst>
              <a:defRPr sz="2400">
                <a:solidFill>
                  <a:schemeClr val="tx1"/>
                </a:solidFill>
                <a:latin typeface="Arial" panose="020B0604020202020204" pitchFamily="34" charset="0"/>
                <a:ea typeface="黑体" panose="02010609060101010101" pitchFamily="49" charset="-122"/>
              </a:defRPr>
            </a:lvl2pPr>
            <a:lvl3pPr algn="l">
              <a:buChar char="q"/>
              <a:tabLst>
                <a:tab pos="895350" algn="l"/>
              </a:tabLst>
              <a:defRPr sz="2000">
                <a:solidFill>
                  <a:schemeClr val="tx1"/>
                </a:solidFill>
                <a:latin typeface="Arial" panose="020B0604020202020204" pitchFamily="34" charset="0"/>
                <a:ea typeface="黑体" panose="02010609060101010101" pitchFamily="49" charset="-122"/>
              </a:defRPr>
            </a:lvl3pPr>
            <a:lvl4pPr algn="l">
              <a:buChar char="–"/>
              <a:tabLst>
                <a:tab pos="895350" algn="l"/>
              </a:tabLst>
              <a:defRPr sz="2000">
                <a:solidFill>
                  <a:schemeClr val="tx1"/>
                </a:solidFill>
                <a:latin typeface="Arial" panose="020B0604020202020204" pitchFamily="34" charset="0"/>
                <a:ea typeface="宋体" panose="02010600030101010101" pitchFamily="2" charset="-122"/>
              </a:defRPr>
            </a:lvl4pPr>
            <a:lvl5pPr algn="l">
              <a:buChar char="»"/>
              <a:tabLst>
                <a:tab pos="895350" algn="l"/>
              </a:tabLst>
              <a:defRPr sz="20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tabLst>
                <a:tab pos="895350" algn="l"/>
              </a:tabLst>
              <a:defRPr sz="20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tabLst>
                <a:tab pos="895350" algn="l"/>
              </a:tabLst>
              <a:defRPr sz="20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tabLst>
                <a:tab pos="895350" algn="l"/>
              </a:tabLst>
              <a:defRPr sz="20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tabLst>
                <a:tab pos="895350" algn="l"/>
              </a:tabLst>
              <a:defRPr sz="2000">
                <a:solidFill>
                  <a:schemeClr val="tx1"/>
                </a:solidFill>
                <a:latin typeface="Arial" panose="020B0604020202020204" pitchFamily="34" charset="0"/>
                <a:ea typeface="宋体" panose="02010600030101010101" pitchFamily="2" charset="-122"/>
              </a:defRPr>
            </a:lvl9pPr>
          </a:lstStyle>
          <a:p>
            <a:pPr>
              <a:lnSpc>
                <a:spcPct val="100000"/>
              </a:lnSpc>
              <a:buFont typeface="Wingdings" panose="05000000000000000000" pitchFamily="2" charset="2"/>
              <a:buNone/>
            </a:pPr>
            <a:r>
              <a:rPr lang="en-US" altLang="zh-CN" sz="2400"/>
              <a:t>import mypackage.Calculate;</a:t>
            </a:r>
          </a:p>
          <a:p>
            <a:pPr>
              <a:lnSpc>
                <a:spcPct val="100000"/>
              </a:lnSpc>
              <a:buFont typeface="Wingdings" panose="05000000000000000000" pitchFamily="2" charset="2"/>
              <a:buNone/>
            </a:pPr>
            <a:r>
              <a:rPr lang="en-US" altLang="zh-CN" sz="2400"/>
              <a:t>public class PackageDemo {	</a:t>
            </a:r>
          </a:p>
          <a:p>
            <a:pPr>
              <a:lnSpc>
                <a:spcPct val="100000"/>
              </a:lnSpc>
              <a:buFont typeface="Wingdings" panose="05000000000000000000" pitchFamily="2" charset="2"/>
              <a:buNone/>
            </a:pPr>
            <a:r>
              <a:rPr lang="en-US" altLang="zh-CN" sz="2400"/>
              <a:t>   public static void main(String args[])</a:t>
            </a:r>
          </a:p>
          <a:p>
            <a:pPr>
              <a:lnSpc>
                <a:spcPct val="100000"/>
              </a:lnSpc>
              <a:buFont typeface="Wingdings" panose="05000000000000000000" pitchFamily="2" charset="2"/>
              <a:buNone/>
            </a:pPr>
            <a:r>
              <a:rPr lang="en-US" altLang="zh-CN" sz="2400"/>
              <a:t>   {</a:t>
            </a:r>
          </a:p>
          <a:p>
            <a:pPr>
              <a:lnSpc>
                <a:spcPct val="100000"/>
              </a:lnSpc>
              <a:buFont typeface="Wingdings" panose="05000000000000000000" pitchFamily="2" charset="2"/>
              <a:buNone/>
            </a:pPr>
            <a:r>
              <a:rPr lang="en-US" altLang="zh-CN" sz="2400"/>
              <a:t>   	Calculate calc=new Calculate( );</a:t>
            </a:r>
          </a:p>
          <a:p>
            <a:pPr>
              <a:lnSpc>
                <a:spcPct val="100000"/>
              </a:lnSpc>
              <a:buFont typeface="Wingdings" panose="05000000000000000000" pitchFamily="2" charset="2"/>
              <a:buNone/>
            </a:pPr>
            <a:r>
              <a:rPr lang="en-US" altLang="zh-CN" sz="2400"/>
              <a:t>   	   ……</a:t>
            </a:r>
          </a:p>
          <a:p>
            <a:pPr>
              <a:lnSpc>
                <a:spcPct val="100000"/>
              </a:lnSpc>
              <a:buFont typeface="Wingdings" panose="05000000000000000000" pitchFamily="2" charset="2"/>
              <a:buNone/>
            </a:pPr>
            <a:r>
              <a:rPr lang="en-US" altLang="zh-CN" sz="2400"/>
              <a:t>   }</a:t>
            </a:r>
          </a:p>
          <a:p>
            <a:pPr>
              <a:lnSpc>
                <a:spcPct val="100000"/>
              </a:lnSpc>
              <a:buFont typeface="Wingdings" panose="05000000000000000000" pitchFamily="2" charset="2"/>
              <a:buNone/>
            </a:pPr>
            <a:r>
              <a:rPr lang="en-US" altLang="zh-CN" sz="2400"/>
              <a:t>}</a:t>
            </a:r>
          </a:p>
        </p:txBody>
      </p:sp>
      <p:sp>
        <p:nvSpPr>
          <p:cNvPr id="119814" name="Rectangle 6"/>
          <p:cNvSpPr>
            <a:spLocks noChangeArrowheads="1"/>
          </p:cNvSpPr>
          <p:nvPr/>
        </p:nvSpPr>
        <p:spPr bwMode="auto">
          <a:xfrm>
            <a:off x="755650" y="1557338"/>
            <a:ext cx="4248150" cy="360362"/>
          </a:xfrm>
          <a:prstGeom prst="rect">
            <a:avLst/>
          </a:prstGeom>
          <a:noFill/>
          <a:ln w="2222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15" name="Line 7"/>
          <p:cNvSpPr>
            <a:spLocks noChangeShapeType="1"/>
          </p:cNvSpPr>
          <p:nvPr/>
        </p:nvSpPr>
        <p:spPr bwMode="auto">
          <a:xfrm>
            <a:off x="4787900" y="1916113"/>
            <a:ext cx="2089150" cy="1944687"/>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19816" name="Group 8"/>
          <p:cNvGrpSpPr>
            <a:grpSpLocks/>
          </p:cNvGrpSpPr>
          <p:nvPr/>
        </p:nvGrpSpPr>
        <p:grpSpPr bwMode="auto">
          <a:xfrm>
            <a:off x="5868988" y="3860800"/>
            <a:ext cx="2374900" cy="503238"/>
            <a:chOff x="3334" y="935"/>
            <a:chExt cx="1496" cy="317"/>
          </a:xfrm>
        </p:grpSpPr>
        <p:sp>
          <p:nvSpPr>
            <p:cNvPr id="119817" name="Rectangle 9"/>
            <p:cNvSpPr>
              <a:spLocks noChangeArrowheads="1"/>
            </p:cNvSpPr>
            <p:nvPr/>
          </p:nvSpPr>
          <p:spPr bwMode="auto">
            <a:xfrm>
              <a:off x="3334" y="935"/>
              <a:ext cx="1496" cy="317"/>
            </a:xfrm>
            <a:prstGeom prst="rect">
              <a:avLst/>
            </a:prstGeom>
            <a:gradFill rotWithShape="1">
              <a:gsLst>
                <a:gs pos="0">
                  <a:srgbClr val="FFCC00"/>
                </a:gs>
                <a:gs pos="100000">
                  <a:schemeClr val="bg1"/>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a:latin typeface="Courier New" panose="02070309020205020404" pitchFamily="49" charset="0"/>
                <a:ea typeface="黑体" panose="02010609060101010101" pitchFamily="49" charset="-122"/>
              </a:endParaRPr>
            </a:p>
          </p:txBody>
        </p:sp>
        <p:sp>
          <p:nvSpPr>
            <p:cNvPr id="119818" name="Text Box 10"/>
            <p:cNvSpPr txBox="1">
              <a:spLocks noChangeArrowheads="1"/>
            </p:cNvSpPr>
            <p:nvPr/>
          </p:nvSpPr>
          <p:spPr bwMode="auto">
            <a:xfrm>
              <a:off x="3427" y="935"/>
              <a:ext cx="1313"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en-US">
                  <a:latin typeface="Courier New" panose="02070309020205020404" pitchFamily="49" charset="0"/>
                  <a:ea typeface="黑体" panose="02010609060101010101" pitchFamily="49" charset="-122"/>
                </a:rPr>
                <a:t>导入包</a:t>
              </a:r>
            </a:p>
          </p:txBody>
        </p:sp>
      </p:grpSp>
    </p:spTree>
    <p:extLst>
      <p:ext uri="{BB962C8B-B14F-4D97-AF65-F5344CB8AC3E}">
        <p14:creationId xmlns:p14="http://schemas.microsoft.com/office/powerpoint/2010/main" val="12372340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9815"/>
                                        </p:tgtEl>
                                        <p:attrNameLst>
                                          <p:attrName>style.visibility</p:attrName>
                                        </p:attrNameLst>
                                      </p:cBhvr>
                                      <p:to>
                                        <p:strVal val="visible"/>
                                      </p:to>
                                    </p:set>
                                    <p:animEffect transition="in" filter="wipe(up)">
                                      <p:cBhvr>
                                        <p:cTn id="7" dur="500"/>
                                        <p:tgtEl>
                                          <p:spTgt spid="119815"/>
                                        </p:tgtEl>
                                      </p:cBhvr>
                                    </p:animEffect>
                                  </p:childTnLst>
                                </p:cTn>
                              </p:par>
                            </p:childTnLst>
                          </p:cTn>
                        </p:par>
                        <p:par>
                          <p:cTn id="8" fill="hold" nodeType="afterGroup">
                            <p:stCondLst>
                              <p:cond delay="500"/>
                            </p:stCondLst>
                            <p:childTnLst>
                              <p:par>
                                <p:cTn id="9" presetID="51" presetClass="entr" presetSubtype="0" fill="hold" nodeType="afterEffect">
                                  <p:stCondLst>
                                    <p:cond delay="0"/>
                                  </p:stCondLst>
                                  <p:childTnLst>
                                    <p:set>
                                      <p:cBhvr>
                                        <p:cTn id="10" dur="1" fill="hold">
                                          <p:stCondLst>
                                            <p:cond delay="0"/>
                                          </p:stCondLst>
                                        </p:cTn>
                                        <p:tgtEl>
                                          <p:spTgt spid="119816"/>
                                        </p:tgtEl>
                                        <p:attrNameLst>
                                          <p:attrName>style.visibility</p:attrName>
                                        </p:attrNameLst>
                                      </p:cBhvr>
                                      <p:to>
                                        <p:strVal val="visible"/>
                                      </p:to>
                                    </p:set>
                                    <p:animEffect transition="in" filter="fade">
                                      <p:cBhvr>
                                        <p:cTn id="11" dur="770" decel="100000"/>
                                        <p:tgtEl>
                                          <p:spTgt spid="119816"/>
                                        </p:tgtEl>
                                      </p:cBhvr>
                                    </p:animEffect>
                                    <p:animScale>
                                      <p:cBhvr>
                                        <p:cTn id="12" dur="770" decel="100000"/>
                                        <p:tgtEl>
                                          <p:spTgt spid="119816"/>
                                        </p:tgtEl>
                                      </p:cBhvr>
                                      <p:from x="10000" y="10000"/>
                                      <p:to x="200000" y="450000"/>
                                    </p:animScale>
                                    <p:animScale>
                                      <p:cBhvr>
                                        <p:cTn id="13" dur="1230" accel="100000" fill="hold">
                                          <p:stCondLst>
                                            <p:cond delay="770"/>
                                          </p:stCondLst>
                                        </p:cTn>
                                        <p:tgtEl>
                                          <p:spTgt spid="119816"/>
                                        </p:tgtEl>
                                      </p:cBhvr>
                                      <p:from x="200000" y="450000"/>
                                      <p:to x="100000" y="100000"/>
                                    </p:animScale>
                                    <p:set>
                                      <p:cBhvr>
                                        <p:cTn id="14" dur="770" fill="hold"/>
                                        <p:tgtEl>
                                          <p:spTgt spid="119816"/>
                                        </p:tgtEl>
                                        <p:attrNameLst>
                                          <p:attrName>ppt_x</p:attrName>
                                        </p:attrNameLst>
                                      </p:cBhvr>
                                      <p:to>
                                        <p:strVal val="(0.5)"/>
                                      </p:to>
                                    </p:set>
                                    <p:anim from="(0.5)" to="(#ppt_x)" calcmode="lin" valueType="num">
                                      <p:cBhvr>
                                        <p:cTn id="15" dur="1230" accel="100000" fill="hold">
                                          <p:stCondLst>
                                            <p:cond delay="770"/>
                                          </p:stCondLst>
                                        </p:cTn>
                                        <p:tgtEl>
                                          <p:spTgt spid="119816"/>
                                        </p:tgtEl>
                                        <p:attrNameLst>
                                          <p:attrName>ppt_x</p:attrName>
                                        </p:attrNameLst>
                                      </p:cBhvr>
                                    </p:anim>
                                    <p:set>
                                      <p:cBhvr>
                                        <p:cTn id="16" dur="770" fill="hold"/>
                                        <p:tgtEl>
                                          <p:spTgt spid="119816"/>
                                        </p:tgtEl>
                                        <p:attrNameLst>
                                          <p:attrName>ppt_y</p:attrName>
                                        </p:attrNameLst>
                                      </p:cBhvr>
                                      <p:to>
                                        <p:strVal val="(#ppt_y+0.4)"/>
                                      </p:to>
                                    </p:set>
                                    <p:anim from="(#ppt_y+0.4)" to="(#ppt_y)" calcmode="lin" valueType="num">
                                      <p:cBhvr>
                                        <p:cTn id="17" dur="1230" accel="100000" fill="hold">
                                          <p:stCondLst>
                                            <p:cond delay="770"/>
                                          </p:stCondLst>
                                        </p:cTn>
                                        <p:tgtEl>
                                          <p:spTgt spid="119816"/>
                                        </p:tgtEl>
                                        <p:attrNameLst>
                                          <p:attrName>ppt_y</p:attrName>
                                        </p:attrNameLst>
                                      </p:cBhvr>
                                    </p:anim>
                                  </p:childTnLst>
                                </p:cTn>
                              </p:par>
                            </p:childTnLst>
                          </p:cTn>
                        </p:par>
                        <p:par>
                          <p:cTn id="18" fill="hold" nodeType="afterGroup">
                            <p:stCondLst>
                              <p:cond delay="2500"/>
                            </p:stCondLst>
                            <p:childTnLst>
                              <p:par>
                                <p:cTn id="19" presetID="19" presetClass="entr" presetSubtype="10" fill="hold" grpId="0" nodeType="afterEffect">
                                  <p:stCondLst>
                                    <p:cond delay="0"/>
                                  </p:stCondLst>
                                  <p:childTnLst>
                                    <p:set>
                                      <p:cBhvr>
                                        <p:cTn id="20" dur="1" fill="hold">
                                          <p:stCondLst>
                                            <p:cond delay="0"/>
                                          </p:stCondLst>
                                        </p:cTn>
                                        <p:tgtEl>
                                          <p:spTgt spid="119814"/>
                                        </p:tgtEl>
                                        <p:attrNameLst>
                                          <p:attrName>style.visibility</p:attrName>
                                        </p:attrNameLst>
                                      </p:cBhvr>
                                      <p:to>
                                        <p:strVal val="visible"/>
                                      </p:to>
                                    </p:set>
                                    <p:anim calcmode="lin" valueType="num">
                                      <p:cBhvr>
                                        <p:cTn id="21" dur="5000" fill="hold"/>
                                        <p:tgtEl>
                                          <p:spTgt spid="119814"/>
                                        </p:tgtEl>
                                        <p:attrNameLst>
                                          <p:attrName>ppt_w</p:attrName>
                                        </p:attrNameLst>
                                      </p:cBhvr>
                                      <p:tavLst>
                                        <p:tav tm="0" fmla="#ppt_w*sin(2.5*pi*$)">
                                          <p:val>
                                            <p:fltVal val="0"/>
                                          </p:val>
                                        </p:tav>
                                        <p:tav tm="100000">
                                          <p:val>
                                            <p:fltVal val="1"/>
                                          </p:val>
                                        </p:tav>
                                      </p:tavLst>
                                    </p:anim>
                                    <p:anim calcmode="lin" valueType="num">
                                      <p:cBhvr>
                                        <p:cTn id="22" dur="5000" fill="hold"/>
                                        <p:tgtEl>
                                          <p:spTgt spid="11981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4" grpId="0" animBg="1"/>
      <p:bldP spid="119815"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8A168A1-2A7A-40EC-BD2A-9CB52DBF35DB}" type="slidenum">
              <a:rPr lang="en-US" altLang="zh-CN">
                <a:solidFill>
                  <a:srgbClr val="000000"/>
                </a:solidFill>
              </a:rPr>
              <a:pPr/>
              <a:t>68</a:t>
            </a:fld>
            <a:endParaRPr lang="en-US" altLang="zh-CN">
              <a:solidFill>
                <a:srgbClr val="000000"/>
              </a:solidFill>
            </a:endParaRPr>
          </a:p>
        </p:txBody>
      </p:sp>
      <p:sp>
        <p:nvSpPr>
          <p:cNvPr id="123906" name="Rectangle 2"/>
          <p:cNvSpPr>
            <a:spLocks noGrp="1" noChangeArrowheads="1"/>
          </p:cNvSpPr>
          <p:nvPr>
            <p:ph type="title"/>
          </p:nvPr>
        </p:nvSpPr>
        <p:spPr/>
        <p:txBody>
          <a:bodyPr/>
          <a:lstStyle/>
          <a:p>
            <a:r>
              <a:rPr lang="zh-CN" altLang="en-US"/>
              <a:t>总结 </a:t>
            </a:r>
          </a:p>
        </p:txBody>
      </p:sp>
      <p:sp>
        <p:nvSpPr>
          <p:cNvPr id="123907" name="Rectangle 3"/>
          <p:cNvSpPr>
            <a:spLocks noGrp="1" noChangeArrowheads="1"/>
          </p:cNvSpPr>
          <p:nvPr>
            <p:ph type="body" idx="1"/>
          </p:nvPr>
        </p:nvSpPr>
        <p:spPr>
          <a:xfrm>
            <a:off x="684213" y="1341438"/>
            <a:ext cx="8229600" cy="4824412"/>
          </a:xfrm>
        </p:spPr>
        <p:txBody>
          <a:bodyPr/>
          <a:lstStyle/>
          <a:p>
            <a:pPr>
              <a:lnSpc>
                <a:spcPct val="105000"/>
              </a:lnSpc>
            </a:pPr>
            <a:r>
              <a:rPr lang="zh-CN" altLang="en-US" sz="2400"/>
              <a:t>封装、继承和多态是面向对象的主要特征</a:t>
            </a:r>
          </a:p>
          <a:p>
            <a:pPr>
              <a:lnSpc>
                <a:spcPct val="105000"/>
              </a:lnSpc>
            </a:pPr>
            <a:r>
              <a:rPr lang="zh-CN" altLang="en-US" sz="2400"/>
              <a:t>继承可提高</a:t>
            </a:r>
            <a:r>
              <a:rPr lang="zh-CN" altLang="en-GB" sz="2400"/>
              <a:t>代码的重用性，使用</a:t>
            </a:r>
            <a:r>
              <a:rPr lang="en-GB" altLang="zh-CN" sz="2400"/>
              <a:t>extends</a:t>
            </a:r>
            <a:r>
              <a:rPr lang="zh-CN" altLang="en-GB" sz="2400"/>
              <a:t>关键字来实现。除了构造方法之外，父类的所有方法和属性都被子类的对象继承</a:t>
            </a:r>
          </a:p>
          <a:p>
            <a:pPr>
              <a:lnSpc>
                <a:spcPct val="105000"/>
              </a:lnSpc>
            </a:pPr>
            <a:r>
              <a:rPr lang="zh-CN" altLang="en-US" sz="2400"/>
              <a:t>多态性是不同的实例对象以不同的方式对相同的信息作出不同的表现</a:t>
            </a:r>
          </a:p>
          <a:p>
            <a:pPr>
              <a:lnSpc>
                <a:spcPct val="105000"/>
              </a:lnSpc>
            </a:pPr>
            <a:r>
              <a:rPr lang="zh-CN" altLang="en-GB" sz="2400"/>
              <a:t>访问修饰符用于确定访问类成员的方式</a:t>
            </a:r>
          </a:p>
          <a:p>
            <a:pPr>
              <a:lnSpc>
                <a:spcPct val="105000"/>
              </a:lnSpc>
            </a:pPr>
            <a:r>
              <a:rPr lang="en-US" altLang="zh-CN" sz="2400"/>
              <a:t>Java </a:t>
            </a:r>
            <a:r>
              <a:rPr lang="zh-CN" altLang="en-US" sz="2400"/>
              <a:t>常用修饰符有 </a:t>
            </a:r>
            <a:r>
              <a:rPr lang="en-US" altLang="zh-CN" sz="2400"/>
              <a:t>static</a:t>
            </a:r>
            <a:r>
              <a:rPr lang="zh-CN" altLang="en-US" sz="2400"/>
              <a:t>、</a:t>
            </a:r>
            <a:r>
              <a:rPr lang="en-US" altLang="zh-CN" sz="2400"/>
              <a:t>final</a:t>
            </a:r>
            <a:r>
              <a:rPr lang="zh-CN" altLang="en-US" sz="2400"/>
              <a:t>、</a:t>
            </a:r>
            <a:r>
              <a:rPr lang="en-US" altLang="zh-CN" sz="2400"/>
              <a:t>abstract</a:t>
            </a:r>
          </a:p>
          <a:p>
            <a:pPr>
              <a:lnSpc>
                <a:spcPct val="105000"/>
              </a:lnSpc>
            </a:pPr>
            <a:r>
              <a:rPr lang="zh-CN" altLang="en-US" sz="2400"/>
              <a:t>接口是</a:t>
            </a:r>
            <a:r>
              <a:rPr lang="en-US" altLang="zh-CN" sz="2400"/>
              <a:t>Java</a:t>
            </a:r>
            <a:r>
              <a:rPr lang="zh-CN" altLang="en-US" sz="2400"/>
              <a:t>编程一项重要的技术，同过它可以实现多态，同时它也弥补了</a:t>
            </a:r>
            <a:r>
              <a:rPr lang="en-US" altLang="zh-CN" sz="2400"/>
              <a:t>Java</a:t>
            </a:r>
            <a:r>
              <a:rPr lang="zh-CN" altLang="en-US" sz="2400"/>
              <a:t>单一继承的不足</a:t>
            </a:r>
          </a:p>
        </p:txBody>
      </p:sp>
    </p:spTree>
    <p:extLst>
      <p:ext uri="{BB962C8B-B14F-4D97-AF65-F5344CB8AC3E}">
        <p14:creationId xmlns:p14="http://schemas.microsoft.com/office/powerpoint/2010/main" val="33541051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04415FD-4968-4833-87E4-FD299C8718EA}" type="slidenum">
              <a:rPr lang="en-US" altLang="zh-CN"/>
              <a:pPr/>
              <a:t>69</a:t>
            </a:fld>
            <a:endParaRPr lang="en-US" altLang="zh-CN"/>
          </a:p>
        </p:txBody>
      </p:sp>
      <p:sp>
        <p:nvSpPr>
          <p:cNvPr id="108546" name="Rectangle 2"/>
          <p:cNvSpPr>
            <a:spLocks noGrp="1" noChangeArrowheads="1"/>
          </p:cNvSpPr>
          <p:nvPr>
            <p:ph type="title"/>
          </p:nvPr>
        </p:nvSpPr>
        <p:spPr>
          <a:xfrm>
            <a:off x="684213" y="188913"/>
            <a:ext cx="8229600" cy="79216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zh-CN" altLang="en-US">
                <a:cs typeface="Times New Roman" panose="02020603050405020304" pitchFamily="18" charset="0"/>
              </a:rPr>
              <a:t>总结 </a:t>
            </a:r>
          </a:p>
        </p:txBody>
      </p:sp>
      <p:sp>
        <p:nvSpPr>
          <p:cNvPr id="108547" name="Rectangle 3"/>
          <p:cNvSpPr>
            <a:spLocks noGrp="1" noChangeArrowheads="1"/>
          </p:cNvSpPr>
          <p:nvPr>
            <p:ph type="body" idx="1"/>
          </p:nvPr>
        </p:nvSpPr>
        <p:spPr>
          <a:xfrm>
            <a:off x="684213" y="1341438"/>
            <a:ext cx="8229600" cy="4525962"/>
          </a:xfrm>
        </p:spPr>
        <p:txBody>
          <a:bodyPr/>
          <a:lstStyle/>
          <a:p>
            <a:pPr>
              <a:lnSpc>
                <a:spcPct val="110000"/>
              </a:lnSpc>
            </a:pPr>
            <a:r>
              <a:rPr lang="zh-CN" altLang="en-GB">
                <a:cs typeface="Times New Roman" panose="02020603050405020304" pitchFamily="18" charset="0"/>
              </a:rPr>
              <a:t>对象由状态和行为组成</a:t>
            </a:r>
            <a:r>
              <a:rPr lang="zh-CN" altLang="en-US"/>
              <a:t> </a:t>
            </a:r>
            <a:endParaRPr lang="en-GB" altLang="zh-CN"/>
          </a:p>
          <a:p>
            <a:pPr>
              <a:lnSpc>
                <a:spcPct val="110000"/>
              </a:lnSpc>
            </a:pPr>
            <a:r>
              <a:rPr lang="zh-CN" altLang="en-GB">
                <a:cs typeface="Times New Roman" panose="02020603050405020304" pitchFamily="18" charset="0"/>
              </a:rPr>
              <a:t>类是具有相同属性和行为的一组对象的</a:t>
            </a:r>
            <a:r>
              <a:rPr lang="zh-CN" altLang="en-GB"/>
              <a:t>集合</a:t>
            </a:r>
            <a:r>
              <a:rPr lang="zh-CN" altLang="en-US"/>
              <a:t> </a:t>
            </a:r>
          </a:p>
          <a:p>
            <a:pPr>
              <a:lnSpc>
                <a:spcPct val="110000"/>
              </a:lnSpc>
            </a:pPr>
            <a:r>
              <a:rPr lang="zh-CN" altLang="en-US"/>
              <a:t>封装是隐藏对象实现细节的过程，以便不让用户看到</a:t>
            </a:r>
          </a:p>
          <a:p>
            <a:pPr>
              <a:lnSpc>
                <a:spcPct val="110000"/>
              </a:lnSpc>
            </a:pPr>
            <a:r>
              <a:rPr lang="zh-CN" altLang="en-US"/>
              <a:t>类的变量和方法可被该类的实例访问</a:t>
            </a:r>
            <a:endParaRPr lang="zh-CN" altLang="en-GB"/>
          </a:p>
          <a:p>
            <a:pPr>
              <a:lnSpc>
                <a:spcPct val="110000"/>
              </a:lnSpc>
            </a:pPr>
            <a:r>
              <a:rPr lang="zh-CN" altLang="en-US"/>
              <a:t>圆点符号用于访问对象的成员</a:t>
            </a:r>
          </a:p>
          <a:p>
            <a:pPr>
              <a:lnSpc>
                <a:spcPct val="110000"/>
              </a:lnSpc>
            </a:pPr>
            <a:r>
              <a:rPr lang="zh-CN" altLang="en-US"/>
              <a:t>构造函数在创建对象时初始化对象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5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5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85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854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85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 name="灯片编号占位符 3"/>
          <p:cNvSpPr>
            <a:spLocks noGrp="1"/>
          </p:cNvSpPr>
          <p:nvPr>
            <p:ph type="sldNum" sz="quarter" idx="10"/>
          </p:nvPr>
        </p:nvSpPr>
        <p:spPr/>
        <p:txBody>
          <a:bodyPr/>
          <a:lstStyle/>
          <a:p>
            <a:fld id="{F89B650D-6E54-4B13-8DB0-F5DA5A5CA4FE}" type="slidenum">
              <a:rPr lang="en-US" altLang="zh-CN"/>
              <a:pPr/>
              <a:t>7</a:t>
            </a:fld>
            <a:endParaRPr lang="en-US" altLang="zh-CN"/>
          </a:p>
        </p:txBody>
      </p:sp>
      <p:sp>
        <p:nvSpPr>
          <p:cNvPr id="53266" name="Rectangle 18"/>
          <p:cNvSpPr>
            <a:spLocks noChangeArrowheads="1"/>
          </p:cNvSpPr>
          <p:nvPr/>
        </p:nvSpPr>
        <p:spPr bwMode="auto">
          <a:xfrm>
            <a:off x="684213" y="2924175"/>
            <a:ext cx="8207375" cy="2160588"/>
          </a:xfrm>
          <a:prstGeom prst="rect">
            <a:avLst/>
          </a:prstGeom>
          <a:gradFill rotWithShape="1">
            <a:gsLst>
              <a:gs pos="0">
                <a:srgbClr val="FFFFFF"/>
              </a:gs>
              <a:gs pos="100000">
                <a:srgbClr val="FFFFCC">
                  <a:alpha val="64000"/>
                </a:srgbClr>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50" name="Rectangle 2"/>
          <p:cNvSpPr>
            <a:spLocks noGrp="1" noChangeArrowheads="1"/>
          </p:cNvSpPr>
          <p:nvPr>
            <p:ph type="title"/>
          </p:nvPr>
        </p:nvSpPr>
        <p:spPr>
          <a:xfrm>
            <a:off x="684213" y="188913"/>
            <a:ext cx="8229600" cy="792162"/>
          </a:xfrm>
        </p:spPr>
        <p:txBody>
          <a:bodyPr/>
          <a:lstStyle/>
          <a:p>
            <a:r>
              <a:rPr lang="zh-CN" altLang="en-US">
                <a:cs typeface="Times New Roman" panose="02020603050405020304" pitchFamily="18" charset="0"/>
              </a:rPr>
              <a:t>类</a:t>
            </a:r>
          </a:p>
        </p:txBody>
      </p:sp>
      <p:sp>
        <p:nvSpPr>
          <p:cNvPr id="53260" name="Rectangle 12"/>
          <p:cNvSpPr>
            <a:spLocks noChangeArrowheads="1"/>
          </p:cNvSpPr>
          <p:nvPr/>
        </p:nvSpPr>
        <p:spPr bwMode="auto">
          <a:xfrm>
            <a:off x="663575" y="1341438"/>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buChar char="q"/>
              <a:defRPr sz="2800">
                <a:solidFill>
                  <a:schemeClr val="tx1"/>
                </a:solidFill>
                <a:latin typeface="Arial" panose="020B0604020202020204" pitchFamily="34" charset="0"/>
                <a:ea typeface="黑体" panose="02010609060101010101" pitchFamily="49" charset="-122"/>
              </a:defRPr>
            </a:lvl1pPr>
            <a:lvl2pPr marL="742950" indent="-285750" algn="l">
              <a:buChar char="q"/>
              <a:defRPr sz="2400">
                <a:solidFill>
                  <a:schemeClr val="tx1"/>
                </a:solidFill>
                <a:latin typeface="Arial" panose="020B0604020202020204" pitchFamily="34" charset="0"/>
                <a:ea typeface="黑体" panose="02010609060101010101" pitchFamily="49" charset="-122"/>
              </a:defRPr>
            </a:lvl2pPr>
            <a:lvl3pPr marL="1143000" indent="-228600" algn="l">
              <a:buChar char="q"/>
              <a:defRPr sz="2000">
                <a:solidFill>
                  <a:schemeClr val="tx1"/>
                </a:solidFill>
                <a:latin typeface="Arial" panose="020B0604020202020204" pitchFamily="34" charset="0"/>
                <a:ea typeface="黑体" panose="02010609060101010101" pitchFamily="49" charset="-122"/>
              </a:defRPr>
            </a:lvl3pPr>
            <a:lvl4pPr marL="1600200" indent="-228600" algn="l">
              <a:buChar char="–"/>
              <a:defRPr sz="2000">
                <a:solidFill>
                  <a:schemeClr val="tx1"/>
                </a:solidFill>
                <a:latin typeface="Arial" panose="020B0604020202020204" pitchFamily="34" charset="0"/>
                <a:ea typeface="宋体" panose="02010600030101010101" pitchFamily="2" charset="-122"/>
              </a:defRPr>
            </a:lvl4pPr>
            <a:lvl5pPr marL="2057400" indent="-228600" algn="l">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pPr>
            <a:r>
              <a:rPr lang="zh-CN" altLang="en-US" sz="2400"/>
              <a:t>类以共同特性和操作定义实体</a:t>
            </a:r>
          </a:p>
          <a:p>
            <a:pPr algn="just">
              <a:lnSpc>
                <a:spcPct val="115000"/>
              </a:lnSpc>
            </a:pPr>
            <a:r>
              <a:rPr lang="zh-CN" altLang="en-GB" sz="2400"/>
              <a:t>类是用于组合各个对象所共有操作和属性的一种机制</a:t>
            </a:r>
            <a:endParaRPr lang="zh-CN" altLang="en-US" sz="2400"/>
          </a:p>
        </p:txBody>
      </p:sp>
      <p:sp>
        <p:nvSpPr>
          <p:cNvPr id="53261" name="AutoShape 13"/>
          <p:cNvSpPr>
            <a:spLocks noChangeArrowheads="1"/>
          </p:cNvSpPr>
          <p:nvPr/>
        </p:nvSpPr>
        <p:spPr bwMode="auto">
          <a:xfrm>
            <a:off x="827088" y="3573463"/>
            <a:ext cx="2449512" cy="1223962"/>
          </a:xfrm>
          <a:prstGeom prst="star8">
            <a:avLst>
              <a:gd name="adj" fmla="val 38250"/>
            </a:avLst>
          </a:prstGeom>
          <a:gradFill rotWithShape="1">
            <a:gsLst>
              <a:gs pos="0">
                <a:srgbClr val="FFFFFF"/>
              </a:gs>
              <a:gs pos="100000">
                <a:srgbClr val="FFCC99"/>
              </a:gs>
            </a:gsLst>
            <a:path path="shape">
              <a:fillToRect l="50000" t="50000" r="50000" b="50000"/>
            </a:path>
          </a:gradFill>
          <a:ln w="63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ct val="0"/>
              </a:spcBef>
              <a:buClrTx/>
              <a:buFontTx/>
              <a:buNone/>
            </a:pPr>
            <a:r>
              <a:rPr lang="zh-CN" altLang="en-US" sz="1800" b="1">
                <a:latin typeface="Arial" panose="020B0604020202020204" pitchFamily="34" charset="0"/>
              </a:rPr>
              <a:t>形状类</a:t>
            </a:r>
          </a:p>
        </p:txBody>
      </p:sp>
      <p:sp>
        <p:nvSpPr>
          <p:cNvPr id="53262" name="AutoShape 14"/>
          <p:cNvSpPr>
            <a:spLocks noChangeArrowheads="1"/>
          </p:cNvSpPr>
          <p:nvPr/>
        </p:nvSpPr>
        <p:spPr bwMode="auto">
          <a:xfrm>
            <a:off x="6229350" y="3716338"/>
            <a:ext cx="2519363" cy="1152525"/>
          </a:xfrm>
          <a:prstGeom prst="star8">
            <a:avLst>
              <a:gd name="adj" fmla="val 38250"/>
            </a:avLst>
          </a:prstGeom>
          <a:gradFill rotWithShape="1">
            <a:gsLst>
              <a:gs pos="0">
                <a:srgbClr val="00CC00"/>
              </a:gs>
              <a:gs pos="100000">
                <a:srgbClr val="CCFF99"/>
              </a:gs>
            </a:gsLst>
            <a:path path="shape">
              <a:fillToRect l="50000" t="50000" r="50000" b="50000"/>
            </a:path>
          </a:gradFill>
          <a:ln w="635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ct val="0"/>
              </a:spcBef>
              <a:buClrTx/>
              <a:buFontTx/>
              <a:buNone/>
            </a:pPr>
            <a:r>
              <a:rPr lang="zh-CN" altLang="en-US" sz="1800" b="1">
                <a:latin typeface="Arial" panose="020B0604020202020204" pitchFamily="34" charset="0"/>
              </a:rPr>
              <a:t>动物类</a:t>
            </a:r>
          </a:p>
        </p:txBody>
      </p:sp>
      <p:sp>
        <p:nvSpPr>
          <p:cNvPr id="53263" name="AutoShape 15"/>
          <p:cNvSpPr>
            <a:spLocks noChangeArrowheads="1"/>
          </p:cNvSpPr>
          <p:nvPr/>
        </p:nvSpPr>
        <p:spPr bwMode="auto">
          <a:xfrm>
            <a:off x="3492500" y="3140075"/>
            <a:ext cx="2519363" cy="1225550"/>
          </a:xfrm>
          <a:prstGeom prst="star8">
            <a:avLst>
              <a:gd name="adj" fmla="val 38250"/>
            </a:avLst>
          </a:prstGeom>
          <a:gradFill rotWithShape="1">
            <a:gsLst>
              <a:gs pos="0">
                <a:srgbClr val="00CCFF"/>
              </a:gs>
              <a:gs pos="100000">
                <a:srgbClr val="FFFFFF"/>
              </a:gs>
            </a:gsLst>
            <a:path path="shape">
              <a:fillToRect l="50000" t="50000" r="50000" b="50000"/>
            </a:path>
          </a:gradFill>
          <a:ln w="6350">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ct val="0"/>
              </a:spcBef>
              <a:buClrTx/>
              <a:buFontTx/>
              <a:buNone/>
            </a:pPr>
            <a:r>
              <a:rPr lang="zh-CN" altLang="en-US" sz="1800" b="1">
                <a:latin typeface="Arial" panose="020B0604020202020204" pitchFamily="34" charset="0"/>
              </a:rPr>
              <a:t>汽车类</a:t>
            </a:r>
          </a:p>
        </p:txBody>
      </p:sp>
      <p:sp>
        <p:nvSpPr>
          <p:cNvPr id="53267" name="Text Box 19"/>
          <p:cNvSpPr txBox="1">
            <a:spLocks noChangeArrowheads="1"/>
          </p:cNvSpPr>
          <p:nvPr/>
        </p:nvSpPr>
        <p:spPr bwMode="auto">
          <a:xfrm>
            <a:off x="755650" y="2924175"/>
            <a:ext cx="34559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0161" dir="20493903" algn="ctr" rotWithShape="0">
                    <a:srgbClr val="009900">
                      <a:alpha val="50000"/>
                    </a:srgbClr>
                  </a:outerShdw>
                </a:effectLst>
              </a14:hiddenEffects>
            </a:ext>
          </a:extLst>
        </p:spPr>
        <p:txBody>
          <a:bodyPr>
            <a:spAutoFit/>
          </a:bodyPr>
          <a:lstStyle/>
          <a:p>
            <a:pPr algn="l">
              <a:lnSpc>
                <a:spcPct val="100000"/>
              </a:lnSpc>
              <a:spcBef>
                <a:spcPct val="50000"/>
              </a:spcBef>
              <a:buClrTx/>
              <a:buFontTx/>
              <a:buNone/>
            </a:pPr>
            <a:r>
              <a:rPr lang="zh-CN" altLang="en-US" sz="2000" b="1">
                <a:solidFill>
                  <a:schemeClr val="accent2"/>
                </a:solidFill>
                <a:latin typeface="Arial" panose="020B0604020202020204" pitchFamily="34" charset="0"/>
              </a:rPr>
              <a:t>类的示例</a:t>
            </a:r>
          </a:p>
        </p:txBody>
      </p:sp>
      <p:sp>
        <p:nvSpPr>
          <p:cNvPr id="53271" name="AutoShape 23"/>
          <p:cNvSpPr>
            <a:spLocks noChangeArrowheads="1"/>
          </p:cNvSpPr>
          <p:nvPr/>
        </p:nvSpPr>
        <p:spPr bwMode="auto">
          <a:xfrm>
            <a:off x="971550" y="5516563"/>
            <a:ext cx="6985000" cy="576262"/>
          </a:xfrm>
          <a:prstGeom prst="roundRect">
            <a:avLst>
              <a:gd name="adj" fmla="val 16667"/>
            </a:avLst>
          </a:prstGeom>
          <a:gradFill rotWithShape="1">
            <a:gsLst>
              <a:gs pos="0">
                <a:srgbClr val="FFCC00"/>
              </a:gs>
              <a:gs pos="100000">
                <a:srgbClr val="FFFFFF"/>
              </a:gs>
            </a:gsLst>
            <a:path path="rect">
              <a:fillToRect r="100000" b="100000"/>
            </a:path>
          </a:gradFill>
          <a:ln w="6350" algn="ctr">
            <a:solidFill>
              <a:srgbClr val="808000"/>
            </a:solidFill>
            <a:round/>
            <a:headEnd/>
            <a:tailEnd/>
          </a:ln>
          <a:effectLst>
            <a:outerShdw dist="63500" dir="2212194" algn="ctr" rotWithShape="0">
              <a:schemeClr val="bg2">
                <a:alpha val="50000"/>
              </a:schemeClr>
            </a:outerShdw>
          </a:effectLst>
        </p:spPr>
        <p:txBody>
          <a:bodyPr anchor="ct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00000"/>
              </a:lnSpc>
              <a:spcBef>
                <a:spcPct val="20000"/>
              </a:spcBef>
            </a:pPr>
            <a:r>
              <a:rPr lang="zh-CN" altLang="en-GB" sz="2000" b="1">
                <a:solidFill>
                  <a:srgbClr val="FF0000"/>
                </a:solidFill>
                <a:ea typeface="黑体" panose="02010609060101010101" pitchFamily="49" charset="-122"/>
              </a:rPr>
              <a:t>“</a:t>
            </a:r>
            <a:r>
              <a:rPr lang="zh-CN" altLang="en-US" sz="2000" b="1">
                <a:solidFill>
                  <a:srgbClr val="FF0000"/>
                </a:solidFill>
                <a:latin typeface="Courier New" panose="02070309020205020404" pitchFamily="49" charset="0"/>
                <a:ea typeface="黑体" panose="02010609060101010101" pitchFamily="49" charset="-122"/>
              </a:rPr>
              <a:t>类是具有相同属性和行为的一组对象的集合</a:t>
            </a:r>
            <a:r>
              <a:rPr lang="zh-CN" altLang="en-US" sz="2000" b="1">
                <a:solidFill>
                  <a:srgbClr val="FF0000"/>
                </a:solidFill>
                <a:ea typeface="黑体" panose="02010609060101010101" pitchFamily="49" charset="-122"/>
              </a:rPr>
              <a:t>”</a:t>
            </a:r>
            <a:endParaRPr lang="zh-CN" altLang="en-US" sz="2000" b="1">
              <a:solidFill>
                <a:srgbClr val="FF0000"/>
              </a:solidFill>
              <a:latin typeface="Courier New" panose="02070309020205020404" pitchFamily="49" charset="0"/>
              <a:ea typeface="黑体" panose="02010609060101010101" pitchFamily="49"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53260">
                                            <p:txEl>
                                              <p:pRg st="0" end="0"/>
                                            </p:txEl>
                                          </p:spTgt>
                                        </p:tgtEl>
                                        <p:attrNameLst>
                                          <p:attrName>style.visibility</p:attrName>
                                        </p:attrNameLst>
                                      </p:cBhvr>
                                      <p:to>
                                        <p:strVal val="visible"/>
                                      </p:to>
                                    </p:set>
                                    <p:anim calcmode="lin" valueType="num">
                                      <p:cBhvr additive="base">
                                        <p:cTn id="7" dur="1000" fill="hold"/>
                                        <p:tgtEl>
                                          <p:spTgt spid="53260">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3260">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 presetClass="entr" presetSubtype="8" fill="hold" nodeType="afterEffect">
                                  <p:stCondLst>
                                    <p:cond delay="0"/>
                                  </p:stCondLst>
                                  <p:childTnLst>
                                    <p:set>
                                      <p:cBhvr>
                                        <p:cTn id="11" dur="1" fill="hold">
                                          <p:stCondLst>
                                            <p:cond delay="0"/>
                                          </p:stCondLst>
                                        </p:cTn>
                                        <p:tgtEl>
                                          <p:spTgt spid="53260">
                                            <p:txEl>
                                              <p:pRg st="1" end="1"/>
                                            </p:txEl>
                                          </p:spTgt>
                                        </p:tgtEl>
                                        <p:attrNameLst>
                                          <p:attrName>style.visibility</p:attrName>
                                        </p:attrNameLst>
                                      </p:cBhvr>
                                      <p:to>
                                        <p:strVal val="visible"/>
                                      </p:to>
                                    </p:set>
                                    <p:anim calcmode="lin" valueType="num">
                                      <p:cBhvr additive="base">
                                        <p:cTn id="12" dur="1000" fill="hold"/>
                                        <p:tgtEl>
                                          <p:spTgt spid="53260">
                                            <p:txEl>
                                              <p:pRg st="1" end="1"/>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53260">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2000"/>
                            </p:stCondLst>
                            <p:childTnLst>
                              <p:par>
                                <p:cTn id="15" presetID="9" presetClass="entr" presetSubtype="0" fill="hold" grpId="0" nodeType="afterEffect">
                                  <p:stCondLst>
                                    <p:cond delay="0"/>
                                  </p:stCondLst>
                                  <p:childTnLst>
                                    <p:set>
                                      <p:cBhvr>
                                        <p:cTn id="16" dur="1" fill="hold">
                                          <p:stCondLst>
                                            <p:cond delay="0"/>
                                          </p:stCondLst>
                                        </p:cTn>
                                        <p:tgtEl>
                                          <p:spTgt spid="53266"/>
                                        </p:tgtEl>
                                        <p:attrNameLst>
                                          <p:attrName>style.visibility</p:attrName>
                                        </p:attrNameLst>
                                      </p:cBhvr>
                                      <p:to>
                                        <p:strVal val="visible"/>
                                      </p:to>
                                    </p:set>
                                    <p:animEffect transition="in" filter="dissolve">
                                      <p:cBhvr>
                                        <p:cTn id="17" dur="500"/>
                                        <p:tgtEl>
                                          <p:spTgt spid="53266"/>
                                        </p:tgtEl>
                                      </p:cBhvr>
                                    </p:animEffect>
                                  </p:childTnLst>
                                </p:cTn>
                              </p:par>
                              <p:par>
                                <p:cTn id="18" presetID="53" presetClass="entr" presetSubtype="0" fill="hold" grpId="0" nodeType="withEffect">
                                  <p:stCondLst>
                                    <p:cond delay="0"/>
                                  </p:stCondLst>
                                  <p:childTnLst>
                                    <p:set>
                                      <p:cBhvr>
                                        <p:cTn id="19" dur="1" fill="hold">
                                          <p:stCondLst>
                                            <p:cond delay="0"/>
                                          </p:stCondLst>
                                        </p:cTn>
                                        <p:tgtEl>
                                          <p:spTgt spid="53267"/>
                                        </p:tgtEl>
                                        <p:attrNameLst>
                                          <p:attrName>style.visibility</p:attrName>
                                        </p:attrNameLst>
                                      </p:cBhvr>
                                      <p:to>
                                        <p:strVal val="visible"/>
                                      </p:to>
                                    </p:set>
                                    <p:anim calcmode="lin" valueType="num">
                                      <p:cBhvr>
                                        <p:cTn id="20" dur="500" fill="hold"/>
                                        <p:tgtEl>
                                          <p:spTgt spid="53267"/>
                                        </p:tgtEl>
                                        <p:attrNameLst>
                                          <p:attrName>ppt_w</p:attrName>
                                        </p:attrNameLst>
                                      </p:cBhvr>
                                      <p:tavLst>
                                        <p:tav tm="0">
                                          <p:val>
                                            <p:fltVal val="0"/>
                                          </p:val>
                                        </p:tav>
                                        <p:tav tm="100000">
                                          <p:val>
                                            <p:strVal val="#ppt_w"/>
                                          </p:val>
                                        </p:tav>
                                      </p:tavLst>
                                    </p:anim>
                                    <p:anim calcmode="lin" valueType="num">
                                      <p:cBhvr>
                                        <p:cTn id="21" dur="500" fill="hold"/>
                                        <p:tgtEl>
                                          <p:spTgt spid="53267"/>
                                        </p:tgtEl>
                                        <p:attrNameLst>
                                          <p:attrName>ppt_h</p:attrName>
                                        </p:attrNameLst>
                                      </p:cBhvr>
                                      <p:tavLst>
                                        <p:tav tm="0">
                                          <p:val>
                                            <p:fltVal val="0"/>
                                          </p:val>
                                        </p:tav>
                                        <p:tav tm="100000">
                                          <p:val>
                                            <p:strVal val="#ppt_h"/>
                                          </p:val>
                                        </p:tav>
                                      </p:tavLst>
                                    </p:anim>
                                    <p:animEffect transition="in" filter="fade">
                                      <p:cBhvr>
                                        <p:cTn id="22" dur="500"/>
                                        <p:tgtEl>
                                          <p:spTgt spid="53267"/>
                                        </p:tgtEl>
                                      </p:cBhvr>
                                    </p:animEffect>
                                  </p:childTnLst>
                                </p:cTn>
                              </p:par>
                            </p:childTnLst>
                          </p:cTn>
                        </p:par>
                        <p:par>
                          <p:cTn id="23" fill="hold" nodeType="afterGroup">
                            <p:stCondLst>
                              <p:cond delay="2500"/>
                            </p:stCondLst>
                            <p:childTnLst>
                              <p:par>
                                <p:cTn id="24" presetID="9" presetClass="entr" presetSubtype="0" fill="hold" grpId="2" nodeType="afterEffect">
                                  <p:stCondLst>
                                    <p:cond delay="0"/>
                                  </p:stCondLst>
                                  <p:childTnLst>
                                    <p:set>
                                      <p:cBhvr>
                                        <p:cTn id="25" dur="1" fill="hold">
                                          <p:stCondLst>
                                            <p:cond delay="0"/>
                                          </p:stCondLst>
                                        </p:cTn>
                                        <p:tgtEl>
                                          <p:spTgt spid="53261"/>
                                        </p:tgtEl>
                                        <p:attrNameLst>
                                          <p:attrName>style.visibility</p:attrName>
                                        </p:attrNameLst>
                                      </p:cBhvr>
                                      <p:to>
                                        <p:strVal val="visible"/>
                                      </p:to>
                                    </p:set>
                                    <p:animEffect transition="in" filter="dissolve">
                                      <p:cBhvr>
                                        <p:cTn id="26" dur="1000"/>
                                        <p:tgtEl>
                                          <p:spTgt spid="53261"/>
                                        </p:tgtEl>
                                      </p:cBhvr>
                                    </p:animEffect>
                                  </p:childTnLst>
                                </p:cTn>
                              </p:par>
                            </p:childTnLst>
                          </p:cTn>
                        </p:par>
                        <p:par>
                          <p:cTn id="27" fill="hold" nodeType="afterGroup">
                            <p:stCondLst>
                              <p:cond delay="3500"/>
                            </p:stCondLst>
                            <p:childTnLst>
                              <p:par>
                                <p:cTn id="28" presetID="6" presetClass="entr" presetSubtype="16" fill="hold" grpId="0" nodeType="afterEffect">
                                  <p:stCondLst>
                                    <p:cond delay="0"/>
                                  </p:stCondLst>
                                  <p:childTnLst>
                                    <p:set>
                                      <p:cBhvr>
                                        <p:cTn id="29" dur="1" fill="hold">
                                          <p:stCondLst>
                                            <p:cond delay="0"/>
                                          </p:stCondLst>
                                        </p:cTn>
                                        <p:tgtEl>
                                          <p:spTgt spid="53263"/>
                                        </p:tgtEl>
                                        <p:attrNameLst>
                                          <p:attrName>style.visibility</p:attrName>
                                        </p:attrNameLst>
                                      </p:cBhvr>
                                      <p:to>
                                        <p:strVal val="visible"/>
                                      </p:to>
                                    </p:set>
                                    <p:animEffect transition="in" filter="circle(in)">
                                      <p:cBhvr>
                                        <p:cTn id="30" dur="1000"/>
                                        <p:tgtEl>
                                          <p:spTgt spid="53263"/>
                                        </p:tgtEl>
                                      </p:cBhvr>
                                    </p:animEffect>
                                  </p:childTnLst>
                                </p:cTn>
                              </p:par>
                            </p:childTnLst>
                          </p:cTn>
                        </p:par>
                        <p:par>
                          <p:cTn id="31" fill="hold" nodeType="afterGroup">
                            <p:stCondLst>
                              <p:cond delay="4500"/>
                            </p:stCondLst>
                            <p:childTnLst>
                              <p:par>
                                <p:cTn id="32" presetID="20" presetClass="entr" presetSubtype="0" fill="hold" grpId="0" nodeType="afterEffect">
                                  <p:stCondLst>
                                    <p:cond delay="0"/>
                                  </p:stCondLst>
                                  <p:childTnLst>
                                    <p:set>
                                      <p:cBhvr>
                                        <p:cTn id="33" dur="1" fill="hold">
                                          <p:stCondLst>
                                            <p:cond delay="0"/>
                                          </p:stCondLst>
                                        </p:cTn>
                                        <p:tgtEl>
                                          <p:spTgt spid="53262"/>
                                        </p:tgtEl>
                                        <p:attrNameLst>
                                          <p:attrName>style.visibility</p:attrName>
                                        </p:attrNameLst>
                                      </p:cBhvr>
                                      <p:to>
                                        <p:strVal val="visible"/>
                                      </p:to>
                                    </p:set>
                                    <p:animEffect transition="in" filter="wedge">
                                      <p:cBhvr>
                                        <p:cTn id="34" dur="1000"/>
                                        <p:tgtEl>
                                          <p:spTgt spid="53262"/>
                                        </p:tgtEl>
                                      </p:cBhvr>
                                    </p:animEffect>
                                  </p:childTnLst>
                                </p:cTn>
                              </p:par>
                            </p:childTnLst>
                          </p:cTn>
                        </p:par>
                        <p:par>
                          <p:cTn id="35" fill="hold" nodeType="afterGroup">
                            <p:stCondLst>
                              <p:cond delay="5500"/>
                            </p:stCondLst>
                            <p:childTnLst>
                              <p:par>
                                <p:cTn id="36" presetID="4" presetClass="entr" presetSubtype="16" fill="hold" grpId="0" nodeType="afterEffect">
                                  <p:stCondLst>
                                    <p:cond delay="0"/>
                                  </p:stCondLst>
                                  <p:childTnLst>
                                    <p:set>
                                      <p:cBhvr>
                                        <p:cTn id="37" dur="1" fill="hold">
                                          <p:stCondLst>
                                            <p:cond delay="0"/>
                                          </p:stCondLst>
                                        </p:cTn>
                                        <p:tgtEl>
                                          <p:spTgt spid="53271"/>
                                        </p:tgtEl>
                                        <p:attrNameLst>
                                          <p:attrName>style.visibility</p:attrName>
                                        </p:attrNameLst>
                                      </p:cBhvr>
                                      <p:to>
                                        <p:strVal val="visible"/>
                                      </p:to>
                                    </p:set>
                                    <p:animEffect transition="in" filter="box(in)">
                                      <p:cBhvr>
                                        <p:cTn id="38" dur="500"/>
                                        <p:tgtEl>
                                          <p:spTgt spid="53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6" grpId="0" animBg="1"/>
      <p:bldP spid="53261" grpId="2" animBg="1"/>
      <p:bldP spid="53262" grpId="0" animBg="1"/>
      <p:bldP spid="53263" grpId="0" animBg="1"/>
      <p:bldP spid="53267" grpId="0"/>
      <p:bldP spid="53271"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EFC0E12-9F19-4517-A482-B269300DF797}" type="slidenum">
              <a:rPr lang="en-US" altLang="zh-CN"/>
              <a:pPr/>
              <a:t>8</a:t>
            </a:fld>
            <a:endParaRPr lang="en-US" altLang="zh-CN"/>
          </a:p>
        </p:txBody>
      </p:sp>
      <p:sp>
        <p:nvSpPr>
          <p:cNvPr id="128002" name="Rectangle 2"/>
          <p:cNvSpPr>
            <a:spLocks noGrp="1" noChangeArrowheads="1"/>
          </p:cNvSpPr>
          <p:nvPr>
            <p:ph type="title"/>
          </p:nvPr>
        </p:nvSpPr>
        <p:spPr/>
        <p:txBody>
          <a:bodyPr/>
          <a:lstStyle/>
          <a:p>
            <a:r>
              <a:rPr lang="zh-CN" altLang="en-US"/>
              <a:t>理解对象</a:t>
            </a:r>
          </a:p>
        </p:txBody>
      </p:sp>
      <p:sp>
        <p:nvSpPr>
          <p:cNvPr id="128003" name="Rectangle 3"/>
          <p:cNvSpPr>
            <a:spLocks noGrp="1" noChangeArrowheads="1"/>
          </p:cNvSpPr>
          <p:nvPr>
            <p:ph type="body" idx="1"/>
          </p:nvPr>
        </p:nvSpPr>
        <p:spPr/>
        <p:txBody>
          <a:bodyPr/>
          <a:lstStyle/>
          <a:p>
            <a:r>
              <a:rPr lang="zh-CN" altLang="en-US"/>
              <a:t>对象：类的一个具体的，唯一的实例</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灯片编号占位符 3"/>
          <p:cNvSpPr>
            <a:spLocks noGrp="1"/>
          </p:cNvSpPr>
          <p:nvPr>
            <p:ph type="sldNum" sz="quarter" idx="10"/>
          </p:nvPr>
        </p:nvSpPr>
        <p:spPr/>
        <p:txBody>
          <a:bodyPr/>
          <a:lstStyle/>
          <a:p>
            <a:fld id="{C37C1539-9516-46E6-A64D-368A87117289}" type="slidenum">
              <a:rPr lang="en-US" altLang="zh-CN"/>
              <a:pPr/>
              <a:t>9</a:t>
            </a:fld>
            <a:endParaRPr lang="en-US" altLang="zh-CN"/>
          </a:p>
        </p:txBody>
      </p:sp>
      <p:sp>
        <p:nvSpPr>
          <p:cNvPr id="76802" name="Rectangle 2"/>
          <p:cNvSpPr>
            <a:spLocks noGrp="1" noChangeArrowheads="1"/>
          </p:cNvSpPr>
          <p:nvPr>
            <p:ph type="title"/>
          </p:nvPr>
        </p:nvSpPr>
        <p:spPr>
          <a:xfrm>
            <a:off x="684213" y="188913"/>
            <a:ext cx="8229600" cy="792162"/>
          </a:xfrm>
        </p:spPr>
        <p:txBody>
          <a:bodyPr/>
          <a:lstStyle/>
          <a:p>
            <a:r>
              <a:rPr lang="zh-CN" altLang="en-US">
                <a:cs typeface="Times New Roman" panose="02020603050405020304" pitchFamily="18" charset="0"/>
              </a:rPr>
              <a:t>属性</a:t>
            </a:r>
          </a:p>
        </p:txBody>
      </p:sp>
      <p:sp>
        <p:nvSpPr>
          <p:cNvPr id="76803" name="Rectangle 3"/>
          <p:cNvSpPr>
            <a:spLocks noGrp="1" noChangeArrowheads="1"/>
          </p:cNvSpPr>
          <p:nvPr>
            <p:ph type="body" idx="1"/>
          </p:nvPr>
        </p:nvSpPr>
        <p:spPr>
          <a:xfrm>
            <a:off x="663575" y="1341438"/>
            <a:ext cx="8229600" cy="5400675"/>
          </a:xfrm>
        </p:spPr>
        <p:txBody>
          <a:bodyPr/>
          <a:lstStyle/>
          <a:p>
            <a:pPr>
              <a:lnSpc>
                <a:spcPct val="115000"/>
              </a:lnSpc>
            </a:pPr>
            <a:r>
              <a:rPr lang="zh-CN" altLang="en-US" sz="2400"/>
              <a:t>事物的特性在类中表示为变量</a:t>
            </a:r>
          </a:p>
          <a:p>
            <a:pPr>
              <a:lnSpc>
                <a:spcPct val="115000"/>
              </a:lnSpc>
            </a:pPr>
            <a:r>
              <a:rPr lang="zh-CN" altLang="en-GB" sz="2400"/>
              <a:t>每个对象的每个属性都拥有其特有的值</a:t>
            </a:r>
          </a:p>
          <a:p>
            <a:pPr>
              <a:lnSpc>
                <a:spcPct val="115000"/>
              </a:lnSpc>
            </a:pPr>
            <a:r>
              <a:rPr lang="zh-CN" altLang="en-GB" sz="2400"/>
              <a:t>属性名称由类的所有实例共享</a:t>
            </a:r>
            <a:endParaRPr lang="zh-CN" altLang="en-US" sz="2400"/>
          </a:p>
        </p:txBody>
      </p:sp>
      <p:sp>
        <p:nvSpPr>
          <p:cNvPr id="76820" name="Rectangle 20"/>
          <p:cNvSpPr>
            <a:spLocks noChangeArrowheads="1"/>
          </p:cNvSpPr>
          <p:nvPr/>
        </p:nvSpPr>
        <p:spPr bwMode="auto">
          <a:xfrm>
            <a:off x="3851275" y="4005263"/>
            <a:ext cx="1152525" cy="503237"/>
          </a:xfrm>
          <a:prstGeom prst="rect">
            <a:avLst/>
          </a:prstGeom>
          <a:gradFill rotWithShape="1">
            <a:gsLst>
              <a:gs pos="0">
                <a:srgbClr val="FFCC99"/>
              </a:gs>
              <a:gs pos="50000">
                <a:srgbClr val="FFFFFF"/>
              </a:gs>
              <a:gs pos="100000">
                <a:srgbClr val="FFCC99"/>
              </a:gs>
            </a:gsLst>
            <a:lin ang="5400000" scaled="1"/>
          </a:gradFill>
          <a:ln w="9525" algn="ctr">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ct val="0"/>
              </a:spcBef>
              <a:buClrTx/>
              <a:buFontTx/>
              <a:buNone/>
            </a:pPr>
            <a:r>
              <a:rPr lang="zh-CN" altLang="en-US" sz="1800" b="1">
                <a:latin typeface="Arial" panose="020B0604020202020204" pitchFamily="34" charset="0"/>
              </a:rPr>
              <a:t>住址</a:t>
            </a:r>
          </a:p>
        </p:txBody>
      </p:sp>
      <p:sp>
        <p:nvSpPr>
          <p:cNvPr id="76819" name="Rectangle 19"/>
          <p:cNvSpPr>
            <a:spLocks noChangeArrowheads="1"/>
          </p:cNvSpPr>
          <p:nvPr/>
        </p:nvSpPr>
        <p:spPr bwMode="auto">
          <a:xfrm>
            <a:off x="3997325" y="3213100"/>
            <a:ext cx="792163" cy="431800"/>
          </a:xfrm>
          <a:prstGeom prst="rect">
            <a:avLst/>
          </a:prstGeom>
          <a:gradFill rotWithShape="1">
            <a:gsLst>
              <a:gs pos="0">
                <a:srgbClr val="FFCC99"/>
              </a:gs>
              <a:gs pos="50000">
                <a:srgbClr val="FFFFFF"/>
              </a:gs>
              <a:gs pos="100000">
                <a:srgbClr val="FFCC99"/>
              </a:gs>
            </a:gsLst>
            <a:lin ang="5400000" scaled="1"/>
          </a:gra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ct val="0"/>
              </a:spcBef>
              <a:buClrTx/>
              <a:buFontTx/>
              <a:buNone/>
            </a:pPr>
            <a:r>
              <a:rPr lang="zh-CN" altLang="en-US" sz="1800" b="1">
                <a:latin typeface="Arial" panose="020B0604020202020204" pitchFamily="34" charset="0"/>
              </a:rPr>
              <a:t>姓名</a:t>
            </a:r>
          </a:p>
        </p:txBody>
      </p:sp>
      <p:sp>
        <p:nvSpPr>
          <p:cNvPr id="76808" name="Line 8"/>
          <p:cNvSpPr>
            <a:spLocks noChangeShapeType="1"/>
          </p:cNvSpPr>
          <p:nvPr/>
        </p:nvSpPr>
        <p:spPr bwMode="auto">
          <a:xfrm flipV="1">
            <a:off x="2700338" y="3390900"/>
            <a:ext cx="1274762" cy="541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09" name="Line 9"/>
          <p:cNvSpPr>
            <a:spLocks noChangeShapeType="1"/>
          </p:cNvSpPr>
          <p:nvPr/>
        </p:nvSpPr>
        <p:spPr bwMode="auto">
          <a:xfrm>
            <a:off x="2700338" y="4221163"/>
            <a:ext cx="1152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10" name="Line 10"/>
          <p:cNvSpPr>
            <a:spLocks noChangeShapeType="1"/>
          </p:cNvSpPr>
          <p:nvPr/>
        </p:nvSpPr>
        <p:spPr bwMode="auto">
          <a:xfrm>
            <a:off x="2700338" y="4508500"/>
            <a:ext cx="1296987"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15" name="Line 15"/>
          <p:cNvSpPr>
            <a:spLocks noChangeShapeType="1"/>
          </p:cNvSpPr>
          <p:nvPr/>
        </p:nvSpPr>
        <p:spPr bwMode="auto">
          <a:xfrm>
            <a:off x="4791075" y="3368675"/>
            <a:ext cx="1582738" cy="781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16" name="Line 16"/>
          <p:cNvSpPr>
            <a:spLocks noChangeShapeType="1"/>
          </p:cNvSpPr>
          <p:nvPr/>
        </p:nvSpPr>
        <p:spPr bwMode="auto">
          <a:xfrm>
            <a:off x="5003800" y="4292600"/>
            <a:ext cx="12239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17" name="Line 17"/>
          <p:cNvSpPr>
            <a:spLocks noChangeShapeType="1"/>
          </p:cNvSpPr>
          <p:nvPr/>
        </p:nvSpPr>
        <p:spPr bwMode="auto">
          <a:xfrm flipV="1">
            <a:off x="4787900" y="4508500"/>
            <a:ext cx="1584325"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18" name="Oval 18"/>
          <p:cNvSpPr>
            <a:spLocks noChangeArrowheads="1"/>
          </p:cNvSpPr>
          <p:nvPr/>
        </p:nvSpPr>
        <p:spPr bwMode="auto">
          <a:xfrm>
            <a:off x="6229350" y="3860800"/>
            <a:ext cx="1943100" cy="863600"/>
          </a:xfrm>
          <a:prstGeom prst="ellipse">
            <a:avLst/>
          </a:prstGeom>
          <a:gradFill rotWithShape="1">
            <a:gsLst>
              <a:gs pos="0">
                <a:srgbClr val="FFFFFF"/>
              </a:gs>
              <a:gs pos="100000">
                <a:srgbClr val="CCFFCC"/>
              </a:gs>
            </a:gsLst>
            <a:path path="shape">
              <a:fillToRect l="50000" t="50000" r="50000" b="50000"/>
            </a:path>
          </a:gradFill>
          <a:ln w="9525">
            <a:solidFill>
              <a:srgbClr val="008000"/>
            </a:solidFill>
            <a:round/>
            <a:headEnd/>
            <a:tailEnd/>
          </a:ln>
          <a:effectLst>
            <a:prstShdw prst="shdw13" dist="81320" dir="19280412">
              <a:schemeClr val="bg2">
                <a:alpha val="50000"/>
              </a:schemeClr>
            </a:prstShdw>
          </a:effectLst>
        </p:spPr>
        <p:txBody>
          <a:bodyPr wrap="none" anchor="ctr"/>
          <a:lstStyle/>
          <a:p>
            <a:pPr>
              <a:lnSpc>
                <a:spcPct val="100000"/>
              </a:lnSpc>
              <a:spcBef>
                <a:spcPct val="0"/>
              </a:spcBef>
              <a:buClrTx/>
              <a:buFontTx/>
              <a:buNone/>
            </a:pPr>
            <a:r>
              <a:rPr lang="zh-CN" altLang="en-US" sz="2000" b="1">
                <a:latin typeface="Arial" panose="020B0604020202020204" pitchFamily="34" charset="0"/>
              </a:rPr>
              <a:t>属性</a:t>
            </a:r>
          </a:p>
        </p:txBody>
      </p:sp>
      <p:sp>
        <p:nvSpPr>
          <p:cNvPr id="76826" name="Rectangle 26"/>
          <p:cNvSpPr>
            <a:spLocks noChangeArrowheads="1"/>
          </p:cNvSpPr>
          <p:nvPr/>
        </p:nvSpPr>
        <p:spPr bwMode="auto">
          <a:xfrm>
            <a:off x="3995738" y="4868863"/>
            <a:ext cx="792162" cy="503237"/>
          </a:xfrm>
          <a:prstGeom prst="rect">
            <a:avLst/>
          </a:prstGeom>
          <a:gradFill rotWithShape="1">
            <a:gsLst>
              <a:gs pos="0">
                <a:srgbClr val="FFCC99"/>
              </a:gs>
              <a:gs pos="50000">
                <a:srgbClr val="FFFFFF"/>
              </a:gs>
              <a:gs pos="100000">
                <a:srgbClr val="FFCC99"/>
              </a:gs>
            </a:gsLst>
            <a:lin ang="5400000" scaled="1"/>
          </a:gradFill>
          <a:ln w="9525" algn="ctr">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ct val="0"/>
              </a:spcBef>
              <a:buClrTx/>
              <a:buFontTx/>
              <a:buNone/>
            </a:pPr>
            <a:r>
              <a:rPr lang="zh-CN" altLang="en-US" sz="1800" b="1">
                <a:latin typeface="Arial" panose="020B0604020202020204" pitchFamily="34" charset="0"/>
              </a:rPr>
              <a:t>年龄</a:t>
            </a:r>
          </a:p>
        </p:txBody>
      </p:sp>
      <p:sp>
        <p:nvSpPr>
          <p:cNvPr id="76828" name="AutoShape 28"/>
          <p:cNvSpPr>
            <a:spLocks noChangeArrowheads="1"/>
          </p:cNvSpPr>
          <p:nvPr/>
        </p:nvSpPr>
        <p:spPr bwMode="auto">
          <a:xfrm>
            <a:off x="971550" y="5661025"/>
            <a:ext cx="6551613" cy="576263"/>
          </a:xfrm>
          <a:prstGeom prst="roundRect">
            <a:avLst>
              <a:gd name="adj" fmla="val 16667"/>
            </a:avLst>
          </a:prstGeom>
          <a:gradFill rotWithShape="1">
            <a:gsLst>
              <a:gs pos="0">
                <a:srgbClr val="FFCC00"/>
              </a:gs>
              <a:gs pos="100000">
                <a:srgbClr val="FFFFFF"/>
              </a:gs>
            </a:gsLst>
            <a:path path="rect">
              <a:fillToRect r="100000" b="100000"/>
            </a:path>
          </a:gradFill>
          <a:ln w="6350" algn="ctr">
            <a:solidFill>
              <a:srgbClr val="808000"/>
            </a:solidFill>
            <a:round/>
            <a:headEnd/>
            <a:tailEnd/>
          </a:ln>
          <a:effectLst>
            <a:outerShdw dist="63500" dir="2212194" algn="ctr" rotWithShape="0">
              <a:schemeClr val="bg2">
                <a:alpha val="50000"/>
              </a:schemeClr>
            </a:outerShdw>
          </a:effectLst>
        </p:spPr>
        <p:txBody>
          <a:bodyPr anchor="ct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00000"/>
              </a:lnSpc>
              <a:spcBef>
                <a:spcPct val="20000"/>
              </a:spcBef>
            </a:pPr>
            <a:r>
              <a:rPr lang="zh-CN" altLang="en-GB" sz="2000" b="1">
                <a:solidFill>
                  <a:srgbClr val="FF0000"/>
                </a:solidFill>
                <a:ea typeface="黑体" panose="02010609060101010101" pitchFamily="49" charset="-122"/>
              </a:rPr>
              <a:t>“</a:t>
            </a:r>
            <a:r>
              <a:rPr lang="zh-CN" altLang="en-GB" sz="2000" b="1">
                <a:solidFill>
                  <a:srgbClr val="FF0000"/>
                </a:solidFill>
                <a:latin typeface="Courier New" panose="02070309020205020404" pitchFamily="49" charset="0"/>
                <a:ea typeface="黑体" panose="02010609060101010101" pitchFamily="49" charset="-122"/>
              </a:rPr>
              <a:t>在类中表示对象或实体拥有的特性时称为属性</a:t>
            </a:r>
            <a:r>
              <a:rPr lang="zh-CN" altLang="en-US" sz="2000" b="1">
                <a:solidFill>
                  <a:srgbClr val="FF0000"/>
                </a:solidFill>
                <a:latin typeface="Courier New" panose="02070309020205020404" pitchFamily="49" charset="0"/>
                <a:ea typeface="黑体" panose="02010609060101010101" pitchFamily="49" charset="-122"/>
              </a:rPr>
              <a:t> </a:t>
            </a:r>
            <a:r>
              <a:rPr lang="zh-CN" altLang="en-GB" sz="2000" b="1">
                <a:solidFill>
                  <a:srgbClr val="FF0000"/>
                </a:solidFill>
                <a:ea typeface="黑体" panose="02010609060101010101" pitchFamily="49" charset="-122"/>
              </a:rPr>
              <a:t>”</a:t>
            </a:r>
            <a:endParaRPr lang="zh-CN" altLang="en-US" sz="2000" b="1">
              <a:solidFill>
                <a:srgbClr val="FF0000"/>
              </a:solidFill>
              <a:latin typeface="Courier New" panose="02070309020205020404" pitchFamily="49" charset="0"/>
              <a:ea typeface="黑体" panose="02010609060101010101" pitchFamily="49" charset="-122"/>
            </a:endParaRPr>
          </a:p>
        </p:txBody>
      </p:sp>
      <p:grpSp>
        <p:nvGrpSpPr>
          <p:cNvPr id="76833" name="Group 33"/>
          <p:cNvGrpSpPr>
            <a:grpSpLocks/>
          </p:cNvGrpSpPr>
          <p:nvPr/>
        </p:nvGrpSpPr>
        <p:grpSpPr bwMode="auto">
          <a:xfrm>
            <a:off x="612775" y="3789363"/>
            <a:ext cx="2087563" cy="792162"/>
            <a:chOff x="340" y="2251"/>
            <a:chExt cx="1406" cy="680"/>
          </a:xfrm>
        </p:grpSpPr>
        <p:sp>
          <p:nvSpPr>
            <p:cNvPr id="76831" name="Rectangle 31"/>
            <p:cNvSpPr>
              <a:spLocks noChangeArrowheads="1"/>
            </p:cNvSpPr>
            <p:nvPr/>
          </p:nvSpPr>
          <p:spPr bwMode="auto">
            <a:xfrm>
              <a:off x="340" y="2251"/>
              <a:ext cx="1406" cy="680"/>
            </a:xfrm>
            <a:prstGeom prst="rect">
              <a:avLst/>
            </a:prstGeom>
            <a:gradFill rotWithShape="1">
              <a:gsLst>
                <a:gs pos="0">
                  <a:schemeClr val="bg1"/>
                </a:gs>
                <a:gs pos="100000">
                  <a:srgbClr val="7EDA82"/>
                </a:gs>
              </a:gsLst>
              <a:path path="shape">
                <a:fillToRect l="50000" t="50000" r="50000" b="50000"/>
              </a:path>
            </a:gradFill>
            <a:ln w="12700" algn="ctr">
              <a:solidFill>
                <a:srgbClr val="008000"/>
              </a:solidFill>
              <a:miter lim="800000"/>
              <a:headEnd/>
              <a:tailEnd/>
            </a:ln>
            <a:effectLst>
              <a:prstShdw prst="shdw13" dist="53882" dir="13500000">
                <a:schemeClr val="bg2">
                  <a:alpha val="50000"/>
                </a:schemeClr>
              </a:prstShdw>
            </a:effectLst>
          </p:spPr>
          <p:txBody>
            <a:bodyPr wrap="none" anchor="ctr"/>
            <a:lstStyle/>
            <a:p>
              <a:endParaRPr lang="zh-CN" altLang="en-US"/>
            </a:p>
          </p:txBody>
        </p:sp>
        <p:sp>
          <p:nvSpPr>
            <p:cNvPr id="76832" name="Text Box 32"/>
            <p:cNvSpPr txBox="1">
              <a:spLocks noChangeArrowheads="1"/>
            </p:cNvSpPr>
            <p:nvPr/>
          </p:nvSpPr>
          <p:spPr bwMode="auto">
            <a:xfrm>
              <a:off x="443" y="2432"/>
              <a:ext cx="1167"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alpha val="50000"/>
                      </a:schemeClr>
                    </a:outerShdw>
                  </a:effectLst>
                </a14:hiddenEffects>
              </a:ext>
            </a:extLst>
          </p:spPr>
          <p:txBody>
            <a:bodyPr>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en-US" sz="2000" b="1">
                  <a:latin typeface="Courier New" panose="02070309020205020404" pitchFamily="49" charset="0"/>
                  <a:ea typeface="黑体" panose="02010609060101010101" pitchFamily="49" charset="-122"/>
                </a:rPr>
                <a:t>促销员对象</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 calcmode="lin" valueType="num">
                                      <p:cBhvr additive="base">
                                        <p:cTn id="7" dur="500" fill="hold"/>
                                        <p:tgtEl>
                                          <p:spTgt spid="768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6803">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76803">
                                            <p:txEl>
                                              <p:pRg st="1" end="1"/>
                                            </p:txEl>
                                          </p:spTgt>
                                        </p:tgtEl>
                                        <p:attrNameLst>
                                          <p:attrName>style.visibility</p:attrName>
                                        </p:attrNameLst>
                                      </p:cBhvr>
                                      <p:to>
                                        <p:strVal val="visible"/>
                                      </p:to>
                                    </p:set>
                                    <p:anim calcmode="lin" valueType="num">
                                      <p:cBhvr additive="base">
                                        <p:cTn id="12" dur="1000" fill="hold"/>
                                        <p:tgtEl>
                                          <p:spTgt spid="76803">
                                            <p:txEl>
                                              <p:pRg st="1" end="1"/>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76803">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500"/>
                            </p:stCondLst>
                            <p:childTnLst>
                              <p:par>
                                <p:cTn id="15" presetID="2" presetClass="entr" presetSubtype="8" fill="hold" nodeType="afterEffect">
                                  <p:stCondLst>
                                    <p:cond delay="0"/>
                                  </p:stCondLst>
                                  <p:childTnLst>
                                    <p:set>
                                      <p:cBhvr>
                                        <p:cTn id="16" dur="1" fill="hold">
                                          <p:stCondLst>
                                            <p:cond delay="0"/>
                                          </p:stCondLst>
                                        </p:cTn>
                                        <p:tgtEl>
                                          <p:spTgt spid="76803">
                                            <p:txEl>
                                              <p:pRg st="2" end="2"/>
                                            </p:txEl>
                                          </p:spTgt>
                                        </p:tgtEl>
                                        <p:attrNameLst>
                                          <p:attrName>style.visibility</p:attrName>
                                        </p:attrNameLst>
                                      </p:cBhvr>
                                      <p:to>
                                        <p:strVal val="visible"/>
                                      </p:to>
                                    </p:set>
                                    <p:anim calcmode="lin" valueType="num">
                                      <p:cBhvr additive="base">
                                        <p:cTn id="17" dur="1000" fill="hold"/>
                                        <p:tgtEl>
                                          <p:spTgt spid="76803">
                                            <p:txEl>
                                              <p:pRg st="2" end="2"/>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76803">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2500"/>
                            </p:stCondLst>
                            <p:childTnLst>
                              <p:par>
                                <p:cTn id="20" presetID="8" presetClass="entr" presetSubtype="16" fill="hold" nodeType="afterEffect">
                                  <p:stCondLst>
                                    <p:cond delay="0"/>
                                  </p:stCondLst>
                                  <p:childTnLst>
                                    <p:set>
                                      <p:cBhvr>
                                        <p:cTn id="21" dur="1" fill="hold">
                                          <p:stCondLst>
                                            <p:cond delay="0"/>
                                          </p:stCondLst>
                                        </p:cTn>
                                        <p:tgtEl>
                                          <p:spTgt spid="76833"/>
                                        </p:tgtEl>
                                        <p:attrNameLst>
                                          <p:attrName>style.visibility</p:attrName>
                                        </p:attrNameLst>
                                      </p:cBhvr>
                                      <p:to>
                                        <p:strVal val="visible"/>
                                      </p:to>
                                    </p:set>
                                    <p:animEffect transition="in" filter="diamond(in)">
                                      <p:cBhvr>
                                        <p:cTn id="22" dur="2000"/>
                                        <p:tgtEl>
                                          <p:spTgt spid="76833"/>
                                        </p:tgtEl>
                                      </p:cBhvr>
                                    </p:animEffect>
                                  </p:childTnLst>
                                </p:cTn>
                              </p:par>
                            </p:childTnLst>
                          </p:cTn>
                        </p:par>
                        <p:par>
                          <p:cTn id="23" fill="hold" nodeType="afterGroup">
                            <p:stCondLst>
                              <p:cond delay="4500"/>
                            </p:stCondLst>
                            <p:childTnLst>
                              <p:par>
                                <p:cTn id="24" presetID="53" presetClass="entr" presetSubtype="0" fill="hold" grpId="0" nodeType="afterEffect">
                                  <p:stCondLst>
                                    <p:cond delay="0"/>
                                  </p:stCondLst>
                                  <p:childTnLst>
                                    <p:set>
                                      <p:cBhvr>
                                        <p:cTn id="25" dur="1" fill="hold">
                                          <p:stCondLst>
                                            <p:cond delay="0"/>
                                          </p:stCondLst>
                                        </p:cTn>
                                        <p:tgtEl>
                                          <p:spTgt spid="76808"/>
                                        </p:tgtEl>
                                        <p:attrNameLst>
                                          <p:attrName>style.visibility</p:attrName>
                                        </p:attrNameLst>
                                      </p:cBhvr>
                                      <p:to>
                                        <p:strVal val="visible"/>
                                      </p:to>
                                    </p:set>
                                    <p:anim calcmode="lin" valueType="num">
                                      <p:cBhvr>
                                        <p:cTn id="26" dur="500" fill="hold"/>
                                        <p:tgtEl>
                                          <p:spTgt spid="76808"/>
                                        </p:tgtEl>
                                        <p:attrNameLst>
                                          <p:attrName>ppt_w</p:attrName>
                                        </p:attrNameLst>
                                      </p:cBhvr>
                                      <p:tavLst>
                                        <p:tav tm="0">
                                          <p:val>
                                            <p:fltVal val="0"/>
                                          </p:val>
                                        </p:tav>
                                        <p:tav tm="100000">
                                          <p:val>
                                            <p:strVal val="#ppt_w"/>
                                          </p:val>
                                        </p:tav>
                                      </p:tavLst>
                                    </p:anim>
                                    <p:anim calcmode="lin" valueType="num">
                                      <p:cBhvr>
                                        <p:cTn id="27" dur="500" fill="hold"/>
                                        <p:tgtEl>
                                          <p:spTgt spid="76808"/>
                                        </p:tgtEl>
                                        <p:attrNameLst>
                                          <p:attrName>ppt_h</p:attrName>
                                        </p:attrNameLst>
                                      </p:cBhvr>
                                      <p:tavLst>
                                        <p:tav tm="0">
                                          <p:val>
                                            <p:fltVal val="0"/>
                                          </p:val>
                                        </p:tav>
                                        <p:tav tm="100000">
                                          <p:val>
                                            <p:strVal val="#ppt_h"/>
                                          </p:val>
                                        </p:tav>
                                      </p:tavLst>
                                    </p:anim>
                                    <p:animEffect transition="in" filter="fade">
                                      <p:cBhvr>
                                        <p:cTn id="28" dur="500"/>
                                        <p:tgtEl>
                                          <p:spTgt spid="76808"/>
                                        </p:tgtEl>
                                      </p:cBhvr>
                                    </p:animEffect>
                                  </p:childTnLst>
                                </p:cTn>
                              </p:par>
                            </p:childTnLst>
                          </p:cTn>
                        </p:par>
                        <p:par>
                          <p:cTn id="29" fill="hold" nodeType="afterGroup">
                            <p:stCondLst>
                              <p:cond delay="5000"/>
                            </p:stCondLst>
                            <p:childTnLst>
                              <p:par>
                                <p:cTn id="30" presetID="53" presetClass="entr" presetSubtype="0" fill="hold" grpId="0" nodeType="afterEffect">
                                  <p:stCondLst>
                                    <p:cond delay="0"/>
                                  </p:stCondLst>
                                  <p:childTnLst>
                                    <p:set>
                                      <p:cBhvr>
                                        <p:cTn id="31" dur="1" fill="hold">
                                          <p:stCondLst>
                                            <p:cond delay="0"/>
                                          </p:stCondLst>
                                        </p:cTn>
                                        <p:tgtEl>
                                          <p:spTgt spid="76809"/>
                                        </p:tgtEl>
                                        <p:attrNameLst>
                                          <p:attrName>style.visibility</p:attrName>
                                        </p:attrNameLst>
                                      </p:cBhvr>
                                      <p:to>
                                        <p:strVal val="visible"/>
                                      </p:to>
                                    </p:set>
                                    <p:anim calcmode="lin" valueType="num">
                                      <p:cBhvr>
                                        <p:cTn id="32" dur="500" fill="hold"/>
                                        <p:tgtEl>
                                          <p:spTgt spid="76809"/>
                                        </p:tgtEl>
                                        <p:attrNameLst>
                                          <p:attrName>ppt_w</p:attrName>
                                        </p:attrNameLst>
                                      </p:cBhvr>
                                      <p:tavLst>
                                        <p:tav tm="0">
                                          <p:val>
                                            <p:fltVal val="0"/>
                                          </p:val>
                                        </p:tav>
                                        <p:tav tm="100000">
                                          <p:val>
                                            <p:strVal val="#ppt_w"/>
                                          </p:val>
                                        </p:tav>
                                      </p:tavLst>
                                    </p:anim>
                                    <p:anim calcmode="lin" valueType="num">
                                      <p:cBhvr>
                                        <p:cTn id="33" dur="500" fill="hold"/>
                                        <p:tgtEl>
                                          <p:spTgt spid="76809"/>
                                        </p:tgtEl>
                                        <p:attrNameLst>
                                          <p:attrName>ppt_h</p:attrName>
                                        </p:attrNameLst>
                                      </p:cBhvr>
                                      <p:tavLst>
                                        <p:tav tm="0">
                                          <p:val>
                                            <p:fltVal val="0"/>
                                          </p:val>
                                        </p:tav>
                                        <p:tav tm="100000">
                                          <p:val>
                                            <p:strVal val="#ppt_h"/>
                                          </p:val>
                                        </p:tav>
                                      </p:tavLst>
                                    </p:anim>
                                    <p:animEffect transition="in" filter="fade">
                                      <p:cBhvr>
                                        <p:cTn id="34" dur="500"/>
                                        <p:tgtEl>
                                          <p:spTgt spid="76809"/>
                                        </p:tgtEl>
                                      </p:cBhvr>
                                    </p:animEffect>
                                  </p:childTnLst>
                                </p:cTn>
                              </p:par>
                            </p:childTnLst>
                          </p:cTn>
                        </p:par>
                        <p:par>
                          <p:cTn id="35" fill="hold" nodeType="afterGroup">
                            <p:stCondLst>
                              <p:cond delay="5500"/>
                            </p:stCondLst>
                            <p:childTnLst>
                              <p:par>
                                <p:cTn id="36" presetID="53" presetClass="entr" presetSubtype="0" fill="hold" grpId="0" nodeType="afterEffect">
                                  <p:stCondLst>
                                    <p:cond delay="0"/>
                                  </p:stCondLst>
                                  <p:childTnLst>
                                    <p:set>
                                      <p:cBhvr>
                                        <p:cTn id="37" dur="1" fill="hold">
                                          <p:stCondLst>
                                            <p:cond delay="0"/>
                                          </p:stCondLst>
                                        </p:cTn>
                                        <p:tgtEl>
                                          <p:spTgt spid="76810"/>
                                        </p:tgtEl>
                                        <p:attrNameLst>
                                          <p:attrName>style.visibility</p:attrName>
                                        </p:attrNameLst>
                                      </p:cBhvr>
                                      <p:to>
                                        <p:strVal val="visible"/>
                                      </p:to>
                                    </p:set>
                                    <p:anim calcmode="lin" valueType="num">
                                      <p:cBhvr>
                                        <p:cTn id="38" dur="500" fill="hold"/>
                                        <p:tgtEl>
                                          <p:spTgt spid="76810"/>
                                        </p:tgtEl>
                                        <p:attrNameLst>
                                          <p:attrName>ppt_w</p:attrName>
                                        </p:attrNameLst>
                                      </p:cBhvr>
                                      <p:tavLst>
                                        <p:tav tm="0">
                                          <p:val>
                                            <p:fltVal val="0"/>
                                          </p:val>
                                        </p:tav>
                                        <p:tav tm="100000">
                                          <p:val>
                                            <p:strVal val="#ppt_w"/>
                                          </p:val>
                                        </p:tav>
                                      </p:tavLst>
                                    </p:anim>
                                    <p:anim calcmode="lin" valueType="num">
                                      <p:cBhvr>
                                        <p:cTn id="39" dur="500" fill="hold"/>
                                        <p:tgtEl>
                                          <p:spTgt spid="76810"/>
                                        </p:tgtEl>
                                        <p:attrNameLst>
                                          <p:attrName>ppt_h</p:attrName>
                                        </p:attrNameLst>
                                      </p:cBhvr>
                                      <p:tavLst>
                                        <p:tav tm="0">
                                          <p:val>
                                            <p:fltVal val="0"/>
                                          </p:val>
                                        </p:tav>
                                        <p:tav tm="100000">
                                          <p:val>
                                            <p:strVal val="#ppt_h"/>
                                          </p:val>
                                        </p:tav>
                                      </p:tavLst>
                                    </p:anim>
                                    <p:animEffect transition="in" filter="fade">
                                      <p:cBhvr>
                                        <p:cTn id="40" dur="500"/>
                                        <p:tgtEl>
                                          <p:spTgt spid="76810"/>
                                        </p:tgtEl>
                                      </p:cBhvr>
                                    </p:animEffect>
                                  </p:childTnLst>
                                </p:cTn>
                              </p:par>
                            </p:childTnLst>
                          </p:cTn>
                        </p:par>
                        <p:par>
                          <p:cTn id="41" fill="hold" nodeType="afterGroup">
                            <p:stCondLst>
                              <p:cond delay="6000"/>
                            </p:stCondLst>
                            <p:childTnLst>
                              <p:par>
                                <p:cTn id="42" presetID="4" presetClass="entr" presetSubtype="32" fill="hold" grpId="2" nodeType="afterEffect">
                                  <p:stCondLst>
                                    <p:cond delay="0"/>
                                  </p:stCondLst>
                                  <p:childTnLst>
                                    <p:set>
                                      <p:cBhvr>
                                        <p:cTn id="43" dur="1" fill="hold">
                                          <p:stCondLst>
                                            <p:cond delay="0"/>
                                          </p:stCondLst>
                                        </p:cTn>
                                        <p:tgtEl>
                                          <p:spTgt spid="76819"/>
                                        </p:tgtEl>
                                        <p:attrNameLst>
                                          <p:attrName>style.visibility</p:attrName>
                                        </p:attrNameLst>
                                      </p:cBhvr>
                                      <p:to>
                                        <p:strVal val="visible"/>
                                      </p:to>
                                    </p:set>
                                    <p:animEffect transition="in" filter="box(out)">
                                      <p:cBhvr>
                                        <p:cTn id="44" dur="500"/>
                                        <p:tgtEl>
                                          <p:spTgt spid="76819"/>
                                        </p:tgtEl>
                                      </p:cBhvr>
                                    </p:animEffect>
                                  </p:childTnLst>
                                </p:cTn>
                              </p:par>
                            </p:childTnLst>
                          </p:cTn>
                        </p:par>
                        <p:par>
                          <p:cTn id="45" fill="hold" nodeType="afterGroup">
                            <p:stCondLst>
                              <p:cond delay="6500"/>
                            </p:stCondLst>
                            <p:childTnLst>
                              <p:par>
                                <p:cTn id="46" presetID="4" presetClass="entr" presetSubtype="32" fill="hold" grpId="0" nodeType="afterEffect">
                                  <p:stCondLst>
                                    <p:cond delay="0"/>
                                  </p:stCondLst>
                                  <p:childTnLst>
                                    <p:set>
                                      <p:cBhvr>
                                        <p:cTn id="47" dur="1" fill="hold">
                                          <p:stCondLst>
                                            <p:cond delay="0"/>
                                          </p:stCondLst>
                                        </p:cTn>
                                        <p:tgtEl>
                                          <p:spTgt spid="76820"/>
                                        </p:tgtEl>
                                        <p:attrNameLst>
                                          <p:attrName>style.visibility</p:attrName>
                                        </p:attrNameLst>
                                      </p:cBhvr>
                                      <p:to>
                                        <p:strVal val="visible"/>
                                      </p:to>
                                    </p:set>
                                    <p:animEffect transition="in" filter="box(out)">
                                      <p:cBhvr>
                                        <p:cTn id="48" dur="500"/>
                                        <p:tgtEl>
                                          <p:spTgt spid="76820"/>
                                        </p:tgtEl>
                                      </p:cBhvr>
                                    </p:animEffect>
                                  </p:childTnLst>
                                </p:cTn>
                              </p:par>
                            </p:childTnLst>
                          </p:cTn>
                        </p:par>
                        <p:par>
                          <p:cTn id="49" fill="hold" nodeType="afterGroup">
                            <p:stCondLst>
                              <p:cond delay="7000"/>
                            </p:stCondLst>
                            <p:childTnLst>
                              <p:par>
                                <p:cTn id="50" presetID="4" presetClass="entr" presetSubtype="32" fill="hold" grpId="0" nodeType="afterEffect">
                                  <p:stCondLst>
                                    <p:cond delay="0"/>
                                  </p:stCondLst>
                                  <p:childTnLst>
                                    <p:set>
                                      <p:cBhvr>
                                        <p:cTn id="51" dur="1" fill="hold">
                                          <p:stCondLst>
                                            <p:cond delay="0"/>
                                          </p:stCondLst>
                                        </p:cTn>
                                        <p:tgtEl>
                                          <p:spTgt spid="76826"/>
                                        </p:tgtEl>
                                        <p:attrNameLst>
                                          <p:attrName>style.visibility</p:attrName>
                                        </p:attrNameLst>
                                      </p:cBhvr>
                                      <p:to>
                                        <p:strVal val="visible"/>
                                      </p:to>
                                    </p:set>
                                    <p:animEffect transition="in" filter="box(out)">
                                      <p:cBhvr>
                                        <p:cTn id="52" dur="500"/>
                                        <p:tgtEl>
                                          <p:spTgt spid="76826"/>
                                        </p:tgtEl>
                                      </p:cBhvr>
                                    </p:animEffect>
                                  </p:childTnLst>
                                </p:cTn>
                              </p:par>
                            </p:childTnLst>
                          </p:cTn>
                        </p:par>
                        <p:par>
                          <p:cTn id="53" fill="hold" nodeType="afterGroup">
                            <p:stCondLst>
                              <p:cond delay="7500"/>
                            </p:stCondLst>
                            <p:childTnLst>
                              <p:par>
                                <p:cTn id="54" presetID="53" presetClass="entr" presetSubtype="0" fill="hold" grpId="0" nodeType="afterEffect">
                                  <p:stCondLst>
                                    <p:cond delay="0"/>
                                  </p:stCondLst>
                                  <p:childTnLst>
                                    <p:set>
                                      <p:cBhvr>
                                        <p:cTn id="55" dur="1" fill="hold">
                                          <p:stCondLst>
                                            <p:cond delay="0"/>
                                          </p:stCondLst>
                                        </p:cTn>
                                        <p:tgtEl>
                                          <p:spTgt spid="76815"/>
                                        </p:tgtEl>
                                        <p:attrNameLst>
                                          <p:attrName>style.visibility</p:attrName>
                                        </p:attrNameLst>
                                      </p:cBhvr>
                                      <p:to>
                                        <p:strVal val="visible"/>
                                      </p:to>
                                    </p:set>
                                    <p:anim calcmode="lin" valueType="num">
                                      <p:cBhvr>
                                        <p:cTn id="56" dur="500" fill="hold"/>
                                        <p:tgtEl>
                                          <p:spTgt spid="76815"/>
                                        </p:tgtEl>
                                        <p:attrNameLst>
                                          <p:attrName>ppt_w</p:attrName>
                                        </p:attrNameLst>
                                      </p:cBhvr>
                                      <p:tavLst>
                                        <p:tav tm="0">
                                          <p:val>
                                            <p:fltVal val="0"/>
                                          </p:val>
                                        </p:tav>
                                        <p:tav tm="100000">
                                          <p:val>
                                            <p:strVal val="#ppt_w"/>
                                          </p:val>
                                        </p:tav>
                                      </p:tavLst>
                                    </p:anim>
                                    <p:anim calcmode="lin" valueType="num">
                                      <p:cBhvr>
                                        <p:cTn id="57" dur="500" fill="hold"/>
                                        <p:tgtEl>
                                          <p:spTgt spid="76815"/>
                                        </p:tgtEl>
                                        <p:attrNameLst>
                                          <p:attrName>ppt_h</p:attrName>
                                        </p:attrNameLst>
                                      </p:cBhvr>
                                      <p:tavLst>
                                        <p:tav tm="0">
                                          <p:val>
                                            <p:fltVal val="0"/>
                                          </p:val>
                                        </p:tav>
                                        <p:tav tm="100000">
                                          <p:val>
                                            <p:strVal val="#ppt_h"/>
                                          </p:val>
                                        </p:tav>
                                      </p:tavLst>
                                    </p:anim>
                                    <p:animEffect transition="in" filter="fade">
                                      <p:cBhvr>
                                        <p:cTn id="58" dur="500"/>
                                        <p:tgtEl>
                                          <p:spTgt spid="76815"/>
                                        </p:tgtEl>
                                      </p:cBhvr>
                                    </p:animEffect>
                                  </p:childTnLst>
                                </p:cTn>
                              </p:par>
                            </p:childTnLst>
                          </p:cTn>
                        </p:par>
                        <p:par>
                          <p:cTn id="59" fill="hold" nodeType="afterGroup">
                            <p:stCondLst>
                              <p:cond delay="8000"/>
                            </p:stCondLst>
                            <p:childTnLst>
                              <p:par>
                                <p:cTn id="60" presetID="53" presetClass="entr" presetSubtype="0" fill="hold" grpId="0" nodeType="afterEffect">
                                  <p:stCondLst>
                                    <p:cond delay="0"/>
                                  </p:stCondLst>
                                  <p:childTnLst>
                                    <p:set>
                                      <p:cBhvr>
                                        <p:cTn id="61" dur="1" fill="hold">
                                          <p:stCondLst>
                                            <p:cond delay="0"/>
                                          </p:stCondLst>
                                        </p:cTn>
                                        <p:tgtEl>
                                          <p:spTgt spid="76816"/>
                                        </p:tgtEl>
                                        <p:attrNameLst>
                                          <p:attrName>style.visibility</p:attrName>
                                        </p:attrNameLst>
                                      </p:cBhvr>
                                      <p:to>
                                        <p:strVal val="visible"/>
                                      </p:to>
                                    </p:set>
                                    <p:anim calcmode="lin" valueType="num">
                                      <p:cBhvr>
                                        <p:cTn id="62" dur="500" fill="hold"/>
                                        <p:tgtEl>
                                          <p:spTgt spid="76816"/>
                                        </p:tgtEl>
                                        <p:attrNameLst>
                                          <p:attrName>ppt_w</p:attrName>
                                        </p:attrNameLst>
                                      </p:cBhvr>
                                      <p:tavLst>
                                        <p:tav tm="0">
                                          <p:val>
                                            <p:fltVal val="0"/>
                                          </p:val>
                                        </p:tav>
                                        <p:tav tm="100000">
                                          <p:val>
                                            <p:strVal val="#ppt_w"/>
                                          </p:val>
                                        </p:tav>
                                      </p:tavLst>
                                    </p:anim>
                                    <p:anim calcmode="lin" valueType="num">
                                      <p:cBhvr>
                                        <p:cTn id="63" dur="500" fill="hold"/>
                                        <p:tgtEl>
                                          <p:spTgt spid="76816"/>
                                        </p:tgtEl>
                                        <p:attrNameLst>
                                          <p:attrName>ppt_h</p:attrName>
                                        </p:attrNameLst>
                                      </p:cBhvr>
                                      <p:tavLst>
                                        <p:tav tm="0">
                                          <p:val>
                                            <p:fltVal val="0"/>
                                          </p:val>
                                        </p:tav>
                                        <p:tav tm="100000">
                                          <p:val>
                                            <p:strVal val="#ppt_h"/>
                                          </p:val>
                                        </p:tav>
                                      </p:tavLst>
                                    </p:anim>
                                    <p:animEffect transition="in" filter="fade">
                                      <p:cBhvr>
                                        <p:cTn id="64" dur="500"/>
                                        <p:tgtEl>
                                          <p:spTgt spid="76816"/>
                                        </p:tgtEl>
                                      </p:cBhvr>
                                    </p:animEffect>
                                  </p:childTnLst>
                                </p:cTn>
                              </p:par>
                            </p:childTnLst>
                          </p:cTn>
                        </p:par>
                        <p:par>
                          <p:cTn id="65" fill="hold" nodeType="afterGroup">
                            <p:stCondLst>
                              <p:cond delay="8500"/>
                            </p:stCondLst>
                            <p:childTnLst>
                              <p:par>
                                <p:cTn id="66" presetID="53" presetClass="entr" presetSubtype="0" fill="hold" grpId="0" nodeType="afterEffect">
                                  <p:stCondLst>
                                    <p:cond delay="0"/>
                                  </p:stCondLst>
                                  <p:childTnLst>
                                    <p:set>
                                      <p:cBhvr>
                                        <p:cTn id="67" dur="1" fill="hold">
                                          <p:stCondLst>
                                            <p:cond delay="0"/>
                                          </p:stCondLst>
                                        </p:cTn>
                                        <p:tgtEl>
                                          <p:spTgt spid="76817"/>
                                        </p:tgtEl>
                                        <p:attrNameLst>
                                          <p:attrName>style.visibility</p:attrName>
                                        </p:attrNameLst>
                                      </p:cBhvr>
                                      <p:to>
                                        <p:strVal val="visible"/>
                                      </p:to>
                                    </p:set>
                                    <p:anim calcmode="lin" valueType="num">
                                      <p:cBhvr>
                                        <p:cTn id="68" dur="500" fill="hold"/>
                                        <p:tgtEl>
                                          <p:spTgt spid="76817"/>
                                        </p:tgtEl>
                                        <p:attrNameLst>
                                          <p:attrName>ppt_w</p:attrName>
                                        </p:attrNameLst>
                                      </p:cBhvr>
                                      <p:tavLst>
                                        <p:tav tm="0">
                                          <p:val>
                                            <p:fltVal val="0"/>
                                          </p:val>
                                        </p:tav>
                                        <p:tav tm="100000">
                                          <p:val>
                                            <p:strVal val="#ppt_w"/>
                                          </p:val>
                                        </p:tav>
                                      </p:tavLst>
                                    </p:anim>
                                    <p:anim calcmode="lin" valueType="num">
                                      <p:cBhvr>
                                        <p:cTn id="69" dur="500" fill="hold"/>
                                        <p:tgtEl>
                                          <p:spTgt spid="76817"/>
                                        </p:tgtEl>
                                        <p:attrNameLst>
                                          <p:attrName>ppt_h</p:attrName>
                                        </p:attrNameLst>
                                      </p:cBhvr>
                                      <p:tavLst>
                                        <p:tav tm="0">
                                          <p:val>
                                            <p:fltVal val="0"/>
                                          </p:val>
                                        </p:tav>
                                        <p:tav tm="100000">
                                          <p:val>
                                            <p:strVal val="#ppt_h"/>
                                          </p:val>
                                        </p:tav>
                                      </p:tavLst>
                                    </p:anim>
                                    <p:animEffect transition="in" filter="fade">
                                      <p:cBhvr>
                                        <p:cTn id="70" dur="500"/>
                                        <p:tgtEl>
                                          <p:spTgt spid="76817"/>
                                        </p:tgtEl>
                                      </p:cBhvr>
                                    </p:animEffect>
                                  </p:childTnLst>
                                </p:cTn>
                              </p:par>
                            </p:childTnLst>
                          </p:cTn>
                        </p:par>
                        <p:par>
                          <p:cTn id="71" fill="hold" nodeType="afterGroup">
                            <p:stCondLst>
                              <p:cond delay="9000"/>
                            </p:stCondLst>
                            <p:childTnLst>
                              <p:par>
                                <p:cTn id="72" presetID="9" presetClass="entr" presetSubtype="0" fill="hold" grpId="0" nodeType="afterEffect">
                                  <p:stCondLst>
                                    <p:cond delay="0"/>
                                  </p:stCondLst>
                                  <p:childTnLst>
                                    <p:set>
                                      <p:cBhvr>
                                        <p:cTn id="73" dur="1" fill="hold">
                                          <p:stCondLst>
                                            <p:cond delay="0"/>
                                          </p:stCondLst>
                                        </p:cTn>
                                        <p:tgtEl>
                                          <p:spTgt spid="76818"/>
                                        </p:tgtEl>
                                        <p:attrNameLst>
                                          <p:attrName>style.visibility</p:attrName>
                                        </p:attrNameLst>
                                      </p:cBhvr>
                                      <p:to>
                                        <p:strVal val="visible"/>
                                      </p:to>
                                    </p:set>
                                    <p:animEffect transition="in" filter="dissolve">
                                      <p:cBhvr>
                                        <p:cTn id="74" dur="500"/>
                                        <p:tgtEl>
                                          <p:spTgt spid="76818"/>
                                        </p:tgtEl>
                                      </p:cBhvr>
                                    </p:animEffect>
                                  </p:childTnLst>
                                </p:cTn>
                              </p:par>
                            </p:childTnLst>
                          </p:cTn>
                        </p:par>
                        <p:par>
                          <p:cTn id="75" fill="hold" nodeType="afterGroup">
                            <p:stCondLst>
                              <p:cond delay="9500"/>
                            </p:stCondLst>
                            <p:childTnLst>
                              <p:par>
                                <p:cTn id="76" presetID="4" presetClass="entr" presetSubtype="16" fill="hold" grpId="0" nodeType="afterEffect">
                                  <p:stCondLst>
                                    <p:cond delay="0"/>
                                  </p:stCondLst>
                                  <p:childTnLst>
                                    <p:set>
                                      <p:cBhvr>
                                        <p:cTn id="77" dur="1" fill="hold">
                                          <p:stCondLst>
                                            <p:cond delay="0"/>
                                          </p:stCondLst>
                                        </p:cTn>
                                        <p:tgtEl>
                                          <p:spTgt spid="76828"/>
                                        </p:tgtEl>
                                        <p:attrNameLst>
                                          <p:attrName>style.visibility</p:attrName>
                                        </p:attrNameLst>
                                      </p:cBhvr>
                                      <p:to>
                                        <p:strVal val="visible"/>
                                      </p:to>
                                    </p:set>
                                    <p:animEffect transition="in" filter="box(in)">
                                      <p:cBhvr>
                                        <p:cTn id="78" dur="500"/>
                                        <p:tgtEl>
                                          <p:spTgt spid="76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20" grpId="0" animBg="1"/>
      <p:bldP spid="76819" grpId="2" animBg="1"/>
      <p:bldP spid="76808" grpId="0" animBg="1"/>
      <p:bldP spid="76809" grpId="0" animBg="1"/>
      <p:bldP spid="76810" grpId="0" animBg="1"/>
      <p:bldP spid="76815" grpId="0" animBg="1"/>
      <p:bldP spid="76816" grpId="0" animBg="1"/>
      <p:bldP spid="76817" grpId="0" animBg="1"/>
      <p:bldP spid="76818" grpId="0" animBg="1"/>
      <p:bldP spid="76826" grpId="0" animBg="1"/>
      <p:bldP spid="76828" grpId="0"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90000"/>
          </a:lnSpc>
          <a:spcBef>
            <a:spcPct val="20000"/>
          </a:spcBef>
          <a:spcAft>
            <a:spcPct val="0"/>
          </a:spcAft>
          <a:buClr>
            <a:srgbClr val="339966"/>
          </a:buClr>
          <a:buSzTx/>
          <a:buFont typeface="Wingdings" panose="05000000000000000000" pitchFamily="2" charset="2"/>
          <a:buNone/>
          <a:tabLst/>
          <a:defRPr kumimoji="0" lang="zh-CN" altLang="en-US" sz="2400" b="0" i="0" u="none" strike="noStrike" cap="none" normalizeH="0" baseline="0" smtClean="0">
            <a:ln>
              <a:noFill/>
            </a:ln>
            <a:solidFill>
              <a:schemeClr val="tx1"/>
            </a:solidFill>
            <a:effectLst/>
            <a:latin typeface="Courier New" panose="02070309020205020404" pitchFamily="49" charset="0"/>
            <a:ea typeface="黑体" panose="02010609060101010101" pitchFamily="49"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90000"/>
          </a:lnSpc>
          <a:spcBef>
            <a:spcPct val="20000"/>
          </a:spcBef>
          <a:spcAft>
            <a:spcPct val="0"/>
          </a:spcAft>
          <a:buClr>
            <a:srgbClr val="339966"/>
          </a:buClr>
          <a:buSzTx/>
          <a:buFont typeface="Wingdings" panose="05000000000000000000" pitchFamily="2" charset="2"/>
          <a:buNone/>
          <a:tabLst/>
          <a:defRPr kumimoji="0" lang="zh-CN" altLang="en-US" sz="2400" b="0" i="0" u="none" strike="noStrike" cap="none" normalizeH="0" baseline="0" smtClean="0">
            <a:ln>
              <a:noFill/>
            </a:ln>
            <a:solidFill>
              <a:schemeClr val="tx1"/>
            </a:solidFill>
            <a:effectLst/>
            <a:latin typeface="Courier New" panose="02070309020205020404" pitchFamily="49" charset="0"/>
            <a:ea typeface="黑体" panose="02010609060101010101"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1">
          <a:gsLst>
            <a:gs pos="0">
              <a:srgbClr val="FFFFCC">
                <a:alpha val="67000"/>
              </a:srgbClr>
            </a:gs>
            <a:gs pos="100000">
              <a:srgbClr val="FFFFFF"/>
            </a:gs>
          </a:gsLst>
          <a:lin ang="5400000" scaled="1"/>
        </a:gradFill>
        <a:ln w="158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228528" tIns="45720" rIns="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gradFill rotWithShape="1">
          <a:gsLst>
            <a:gs pos="0">
              <a:srgbClr val="FFFFCC">
                <a:alpha val="67000"/>
              </a:srgbClr>
            </a:gs>
            <a:gs pos="100000">
              <a:srgbClr val="FFFFFF"/>
            </a:gs>
          </a:gsLst>
          <a:lin ang="5400000" scaled="1"/>
        </a:gradFill>
        <a:ln w="158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228528" tIns="45720" rIns="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5934</TotalTime>
  <Words>4367</Words>
  <Application>Microsoft Office PowerPoint</Application>
  <PresentationFormat>全屏显示(4:3)</PresentationFormat>
  <Paragraphs>748</Paragraphs>
  <Slides>69</Slides>
  <Notes>4</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69</vt:i4>
      </vt:variant>
    </vt:vector>
  </HeadingPairs>
  <TitlesOfParts>
    <vt:vector size="83" baseType="lpstr">
      <vt:lpstr>ËÎÌå</vt:lpstr>
      <vt:lpstr>Hannotate SC Regular</vt:lpstr>
      <vt:lpstr>宋体</vt:lpstr>
      <vt:lpstr>微软雅黑</vt:lpstr>
      <vt:lpstr>楷体_GB2312</vt:lpstr>
      <vt:lpstr>黑体</vt:lpstr>
      <vt:lpstr>Arial</vt:lpstr>
      <vt:lpstr>Arial Black</vt:lpstr>
      <vt:lpstr>Courier New</vt:lpstr>
      <vt:lpstr>Times New Roman</vt:lpstr>
      <vt:lpstr>Wingdings</vt:lpstr>
      <vt:lpstr>默认设计模板</vt:lpstr>
      <vt:lpstr>1_默认设计模板</vt:lpstr>
      <vt:lpstr>剪辑</vt:lpstr>
      <vt:lpstr>PowerPoint 演示文稿</vt:lpstr>
      <vt:lpstr>目标</vt:lpstr>
      <vt:lpstr>面向对象编程</vt:lpstr>
      <vt:lpstr>有关面向对象的概念</vt:lpstr>
      <vt:lpstr>对象</vt:lpstr>
      <vt:lpstr>消息传递</vt:lpstr>
      <vt:lpstr>类</vt:lpstr>
      <vt:lpstr>理解对象</vt:lpstr>
      <vt:lpstr>属性</vt:lpstr>
      <vt:lpstr>方法</vt:lpstr>
      <vt:lpstr>类和对象的区别</vt:lpstr>
      <vt:lpstr>抽象</vt:lpstr>
      <vt:lpstr>作用</vt:lpstr>
      <vt:lpstr>数据抽象</vt:lpstr>
      <vt:lpstr>数据抽象的示例</vt:lpstr>
      <vt:lpstr>在 Java 中实现类 </vt:lpstr>
      <vt:lpstr>定义类和创建对象</vt:lpstr>
      <vt:lpstr>类中的方法 6-1</vt:lpstr>
      <vt:lpstr>类中的方法 6-2</vt:lpstr>
      <vt:lpstr>类中的方法 6-3</vt:lpstr>
      <vt:lpstr>类中的方法 6-4</vt:lpstr>
      <vt:lpstr>类中的方法 6-5</vt:lpstr>
      <vt:lpstr>类中的方法 6-6</vt:lpstr>
      <vt:lpstr>封装</vt:lpstr>
      <vt:lpstr>作用</vt:lpstr>
      <vt:lpstr>this 关键字</vt:lpstr>
      <vt:lpstr>this 关键字的示例</vt:lpstr>
      <vt:lpstr>构造方法</vt:lpstr>
      <vt:lpstr>参数化构造方法的示例</vt:lpstr>
      <vt:lpstr>隐式构造方法的示例</vt:lpstr>
      <vt:lpstr>示例的构造方法</vt:lpstr>
      <vt:lpstr>访问修饰符 3-1</vt:lpstr>
      <vt:lpstr>访问修饰符</vt:lpstr>
      <vt:lpstr>访问修饰符 3-2</vt:lpstr>
      <vt:lpstr>访问修饰符 3-3</vt:lpstr>
      <vt:lpstr>方法修饰符</vt:lpstr>
      <vt:lpstr>static 修饰符 3-1</vt:lpstr>
      <vt:lpstr>static 修饰符 3-2</vt:lpstr>
      <vt:lpstr>static 修饰符 3-3</vt:lpstr>
      <vt:lpstr>final 修饰符</vt:lpstr>
      <vt:lpstr>abstract 修饰符 3-1</vt:lpstr>
      <vt:lpstr>abstract 修饰符 3-2</vt:lpstr>
      <vt:lpstr>abstract 修饰符 3-3 </vt:lpstr>
      <vt:lpstr>继承</vt:lpstr>
      <vt:lpstr>什么是继承</vt:lpstr>
      <vt:lpstr>继承的特点</vt:lpstr>
      <vt:lpstr>继承的优点</vt:lpstr>
      <vt:lpstr>PowerPoint 演示文稿</vt:lpstr>
      <vt:lpstr>子类构造方法 2-1</vt:lpstr>
      <vt:lpstr>子类构造方法 2-2</vt:lpstr>
      <vt:lpstr>注意</vt:lpstr>
      <vt:lpstr>多态性 2-1</vt:lpstr>
      <vt:lpstr>多态性 2-2</vt:lpstr>
      <vt:lpstr>作用</vt:lpstr>
      <vt:lpstr>方法重载</vt:lpstr>
      <vt:lpstr>方法重载 2-1</vt:lpstr>
      <vt:lpstr>方法重载 2-2</vt:lpstr>
      <vt:lpstr>方法重写</vt:lpstr>
      <vt:lpstr>方法重写 2-1</vt:lpstr>
      <vt:lpstr>方法重写 2-2</vt:lpstr>
      <vt:lpstr>接口</vt:lpstr>
      <vt:lpstr>创建接口的步骤 2-1</vt:lpstr>
      <vt:lpstr>创建接口的步骤 2-2</vt:lpstr>
      <vt:lpstr>接口使用示例</vt:lpstr>
      <vt:lpstr>包</vt:lpstr>
      <vt:lpstr>创建包</vt:lpstr>
      <vt:lpstr>导入包</vt:lpstr>
      <vt:lpstr>总结 </vt:lpstr>
      <vt:lpstr>总结 </vt:lpstr>
    </vt:vector>
  </TitlesOfParts>
  <Company>BeiJing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YAOYUAN</dc:creator>
  <cp:lastModifiedBy>wuyinan</cp:lastModifiedBy>
  <cp:revision>1083</cp:revision>
  <dcterms:created xsi:type="dcterms:W3CDTF">2005-06-22T06:00:03Z</dcterms:created>
  <dcterms:modified xsi:type="dcterms:W3CDTF">2015-05-24T06:41:26Z</dcterms:modified>
</cp:coreProperties>
</file>