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66" r:id="rId14"/>
    <p:sldId id="270" r:id="rId15"/>
    <p:sldId id="271" r:id="rId16"/>
    <p:sldId id="273" r:id="rId17"/>
    <p:sldId id="272" r:id="rId18"/>
    <p:sldId id="274" r:id="rId19"/>
    <p:sldId id="275" r:id="rId20"/>
    <p:sldId id="276" r:id="rId21"/>
    <p:sldId id="277" r:id="rId22"/>
    <p:sldId id="278" r:id="rId23"/>
    <p:sldId id="280" r:id="rId24"/>
    <p:sldId id="282" r:id="rId25"/>
    <p:sldId id="283" r:id="rId26"/>
    <p:sldId id="285" r:id="rId27"/>
    <p:sldId id="286" r:id="rId28"/>
    <p:sldId id="287" r:id="rId29"/>
    <p:sldId id="288" r:id="rId30"/>
    <p:sldId id="289" r:id="rId31"/>
    <p:sldId id="292" r:id="rId32"/>
    <p:sldId id="284"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数据结构二</a:t>
            </a:r>
            <a:endParaRPr lang="zh-CN" altLang="en-US" dirty="0"/>
          </a:p>
        </p:txBody>
      </p:sp>
      <p:sp>
        <p:nvSpPr>
          <p:cNvPr id="3" name="副标题 2"/>
          <p:cNvSpPr>
            <a:spLocks noGrp="1"/>
          </p:cNvSpPr>
          <p:nvPr>
            <p:ph type="subTitle" idx="1"/>
          </p:nvPr>
        </p:nvSpPr>
        <p:spPr/>
        <p:txBody>
          <a:bodyPr/>
          <a:lstStyle/>
          <a:p>
            <a:r>
              <a:rPr lang="zh-CN" altLang="en-US" dirty="0" smtClean="0"/>
              <a:t>讲师：刘少凡</a:t>
            </a:r>
            <a:endParaRPr lang="zh-CN" altLang="en-US" dirty="0"/>
          </a:p>
        </p:txBody>
      </p:sp>
    </p:spTree>
    <p:extLst>
      <p:ext uri="{BB962C8B-B14F-4D97-AF65-F5344CB8AC3E}">
        <p14:creationId xmlns:p14="http://schemas.microsoft.com/office/powerpoint/2010/main" val="3803419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代码实现（插入）</a:t>
            </a:r>
            <a:endParaRPr lang="zh-CN" altLang="en-US" dirty="0"/>
          </a:p>
        </p:txBody>
      </p:sp>
      <p:pic>
        <p:nvPicPr>
          <p:cNvPr id="4" name="图片 3"/>
          <p:cNvPicPr>
            <a:picLocks noChangeAspect="1"/>
          </p:cNvPicPr>
          <p:nvPr/>
        </p:nvPicPr>
        <p:blipFill>
          <a:blip r:embed="rId2"/>
          <a:stretch>
            <a:fillRect/>
          </a:stretch>
        </p:blipFill>
        <p:spPr>
          <a:xfrm>
            <a:off x="772424" y="1430097"/>
            <a:ext cx="3314700" cy="771525"/>
          </a:xfrm>
          <a:prstGeom prst="rect">
            <a:avLst/>
          </a:prstGeom>
        </p:spPr>
      </p:pic>
      <p:pic>
        <p:nvPicPr>
          <p:cNvPr id="5" name="图片 4"/>
          <p:cNvPicPr>
            <a:picLocks noChangeAspect="1"/>
          </p:cNvPicPr>
          <p:nvPr/>
        </p:nvPicPr>
        <p:blipFill>
          <a:blip r:embed="rId3"/>
          <a:stretch>
            <a:fillRect/>
          </a:stretch>
        </p:blipFill>
        <p:spPr>
          <a:xfrm>
            <a:off x="772424" y="2572828"/>
            <a:ext cx="8353425" cy="3886200"/>
          </a:xfrm>
          <a:prstGeom prst="rect">
            <a:avLst/>
          </a:prstGeom>
        </p:spPr>
      </p:pic>
      <p:pic>
        <p:nvPicPr>
          <p:cNvPr id="6" name="内容占位符 3"/>
          <p:cNvPicPr>
            <a:picLocks noGrp="1" noChangeAspect="1"/>
          </p:cNvPicPr>
          <p:nvPr>
            <p:ph idx="1"/>
          </p:nvPr>
        </p:nvPicPr>
        <p:blipFill>
          <a:blip r:embed="rId4"/>
          <a:stretch>
            <a:fillRect/>
          </a:stretch>
        </p:blipFill>
        <p:spPr>
          <a:xfrm>
            <a:off x="5124847" y="253495"/>
            <a:ext cx="3639591" cy="2133730"/>
          </a:xfrm>
          <a:prstGeom prst="rect">
            <a:avLst/>
          </a:prstGeom>
        </p:spPr>
      </p:pic>
    </p:spTree>
    <p:extLst>
      <p:ext uri="{BB962C8B-B14F-4D97-AF65-F5344CB8AC3E}">
        <p14:creationId xmlns:p14="http://schemas.microsoft.com/office/powerpoint/2010/main" val="1461480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代码实现（寻找）</a:t>
            </a:r>
            <a:endParaRPr lang="zh-CN" altLang="en-US" dirty="0"/>
          </a:p>
        </p:txBody>
      </p:sp>
      <p:pic>
        <p:nvPicPr>
          <p:cNvPr id="4" name="图片 3"/>
          <p:cNvPicPr>
            <a:picLocks noChangeAspect="1"/>
          </p:cNvPicPr>
          <p:nvPr/>
        </p:nvPicPr>
        <p:blipFill>
          <a:blip r:embed="rId2"/>
          <a:stretch>
            <a:fillRect/>
          </a:stretch>
        </p:blipFill>
        <p:spPr>
          <a:xfrm>
            <a:off x="677334" y="1760507"/>
            <a:ext cx="8820150" cy="2819400"/>
          </a:xfrm>
          <a:prstGeom prst="rect">
            <a:avLst/>
          </a:prstGeom>
        </p:spPr>
      </p:pic>
    </p:spTree>
    <p:extLst>
      <p:ext uri="{BB962C8B-B14F-4D97-AF65-F5344CB8AC3E}">
        <p14:creationId xmlns:p14="http://schemas.microsoft.com/office/powerpoint/2010/main" val="1390239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r>
              <a:rPr lang="zh-CN" altLang="en-US" dirty="0" smtClean="0"/>
              <a:t>实现（删除）</a:t>
            </a:r>
            <a:endParaRPr lang="zh-CN" altLang="en-US" dirty="0"/>
          </a:p>
        </p:txBody>
      </p:sp>
      <p:pic>
        <p:nvPicPr>
          <p:cNvPr id="4" name="图片 3"/>
          <p:cNvPicPr>
            <a:picLocks noChangeAspect="1"/>
          </p:cNvPicPr>
          <p:nvPr/>
        </p:nvPicPr>
        <p:blipFill>
          <a:blip r:embed="rId2"/>
          <a:stretch>
            <a:fillRect/>
          </a:stretch>
        </p:blipFill>
        <p:spPr>
          <a:xfrm>
            <a:off x="4481582" y="408854"/>
            <a:ext cx="7414244" cy="6139796"/>
          </a:xfrm>
          <a:prstGeom prst="rect">
            <a:avLst/>
          </a:prstGeom>
        </p:spPr>
      </p:pic>
      <p:sp>
        <p:nvSpPr>
          <p:cNvPr id="5" name="内容占位符 2"/>
          <p:cNvSpPr>
            <a:spLocks noGrp="1"/>
          </p:cNvSpPr>
          <p:nvPr>
            <p:ph idx="1"/>
          </p:nvPr>
        </p:nvSpPr>
        <p:spPr>
          <a:xfrm>
            <a:off x="677334" y="2160589"/>
            <a:ext cx="3713511" cy="3880773"/>
          </a:xfrm>
        </p:spPr>
        <p:txBody>
          <a:bodyPr>
            <a:normAutofit fontScale="92500"/>
          </a:bodyPr>
          <a:lstStyle/>
          <a:p>
            <a:r>
              <a:rPr lang="zh-CN" altLang="en-US" sz="2400" dirty="0" smtClean="0"/>
              <a:t>一般来说分三种情况处理：</a:t>
            </a:r>
            <a:endParaRPr lang="en-US" altLang="zh-CN" sz="2400" dirty="0" smtClean="0"/>
          </a:p>
          <a:p>
            <a:r>
              <a:rPr lang="en-US" altLang="zh-CN" sz="2400" dirty="0" smtClean="0"/>
              <a:t>1</a:t>
            </a:r>
            <a:r>
              <a:rPr lang="zh-CN" altLang="en-US" sz="2400" dirty="0" smtClean="0"/>
              <a:t>、需要删除的节点没有左儿子，那么就把右儿子提上去</a:t>
            </a:r>
            <a:endParaRPr lang="en-US" altLang="zh-CN" sz="2400" dirty="0" smtClean="0"/>
          </a:p>
          <a:p>
            <a:r>
              <a:rPr lang="en-US" altLang="zh-CN" sz="2400" dirty="0" smtClean="0"/>
              <a:t>2</a:t>
            </a:r>
            <a:r>
              <a:rPr lang="zh-CN" altLang="en-US" sz="2400" dirty="0" smtClean="0"/>
              <a:t>、需要删除的节点的左儿子没有右儿子，那么就把左儿子提上去</a:t>
            </a:r>
            <a:endParaRPr lang="en-US" altLang="zh-CN" sz="2400" dirty="0" smtClean="0"/>
          </a:p>
          <a:p>
            <a:r>
              <a:rPr lang="en-US" altLang="zh-CN" sz="2400" dirty="0" smtClean="0"/>
              <a:t>3</a:t>
            </a:r>
            <a:r>
              <a:rPr lang="zh-CN" altLang="en-US" sz="2400" dirty="0" smtClean="0"/>
              <a:t>、以上两种情况都不满足的情况下，把左儿子的子孙中最大的节点提上去</a:t>
            </a:r>
            <a:endParaRPr lang="zh-CN" altLang="en-US" sz="2400" dirty="0"/>
          </a:p>
        </p:txBody>
      </p:sp>
    </p:spTree>
    <p:extLst>
      <p:ext uri="{BB962C8B-B14F-4D97-AF65-F5344CB8AC3E}">
        <p14:creationId xmlns:p14="http://schemas.microsoft.com/office/powerpoint/2010/main" val="406173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操作复杂度</a:t>
            </a:r>
            <a:endParaRPr lang="zh-CN" altLang="en-US" dirty="0"/>
          </a:p>
        </p:txBody>
      </p:sp>
      <p:sp>
        <p:nvSpPr>
          <p:cNvPr id="3" name="内容占位符 2"/>
          <p:cNvSpPr>
            <a:spLocks noGrp="1"/>
          </p:cNvSpPr>
          <p:nvPr>
            <p:ph idx="1"/>
          </p:nvPr>
        </p:nvSpPr>
        <p:spPr>
          <a:xfrm>
            <a:off x="677334" y="2160589"/>
            <a:ext cx="5145496" cy="3880773"/>
          </a:xfrm>
        </p:spPr>
        <p:txBody>
          <a:bodyPr>
            <a:normAutofit/>
          </a:bodyPr>
          <a:lstStyle/>
          <a:p>
            <a:r>
              <a:rPr lang="zh-CN" altLang="en-US" sz="2400" dirty="0" smtClean="0"/>
              <a:t>可以看到所有的三种操作都与树的高度成正比。</a:t>
            </a:r>
            <a:endParaRPr lang="en-US" altLang="zh-CN" sz="2400" dirty="0" smtClean="0"/>
          </a:p>
          <a:p>
            <a:r>
              <a:rPr lang="zh-CN" altLang="en-US" sz="2400" dirty="0" smtClean="0"/>
              <a:t>所以，如果总共有</a:t>
            </a:r>
            <a:r>
              <a:rPr lang="en-US" altLang="zh-CN" sz="2400" dirty="0" smtClean="0"/>
              <a:t>n</a:t>
            </a:r>
            <a:r>
              <a:rPr lang="zh-CN" altLang="en-US" sz="2400" dirty="0" smtClean="0"/>
              <a:t>个元素，那么平均每次操作需要</a:t>
            </a:r>
            <a:r>
              <a:rPr lang="en-US" altLang="zh-CN" sz="2400" dirty="0" smtClean="0"/>
              <a:t>O(</a:t>
            </a:r>
            <a:r>
              <a:rPr lang="en-US" altLang="zh-CN" sz="2400" dirty="0" err="1" smtClean="0"/>
              <a:t>logn</a:t>
            </a:r>
            <a:r>
              <a:rPr lang="en-US" altLang="zh-CN" sz="2400" dirty="0" smtClean="0"/>
              <a:t>)</a:t>
            </a:r>
            <a:r>
              <a:rPr lang="zh-CN" altLang="en-US" sz="2400" dirty="0" smtClean="0"/>
              <a:t>的时间</a:t>
            </a:r>
            <a:endParaRPr lang="en-US" altLang="zh-CN" sz="2400" dirty="0" smtClean="0"/>
          </a:p>
          <a:p>
            <a:r>
              <a:rPr lang="zh-CN" altLang="en-US" sz="2400" dirty="0" smtClean="0"/>
              <a:t>注意：</a:t>
            </a:r>
            <a:r>
              <a:rPr lang="zh-CN" altLang="en-US" sz="3200" dirty="0" smtClean="0">
                <a:solidFill>
                  <a:srgbClr val="FF0000"/>
                </a:solidFill>
              </a:rPr>
              <a:t>退化情况</a:t>
            </a:r>
            <a:endParaRPr lang="en-US" altLang="zh-CN" sz="3200" dirty="0" smtClean="0">
              <a:solidFill>
                <a:srgbClr val="FF0000"/>
              </a:solidFill>
            </a:endParaRPr>
          </a:p>
          <a:p>
            <a:r>
              <a:rPr lang="zh-CN" altLang="en-US" sz="2400" dirty="0"/>
              <a:t>解决</a:t>
            </a:r>
            <a:r>
              <a:rPr lang="zh-CN" altLang="en-US" sz="2400" dirty="0" smtClean="0"/>
              <a:t>办法：</a:t>
            </a:r>
            <a:r>
              <a:rPr lang="zh-CN" altLang="en-US" sz="3200" dirty="0">
                <a:solidFill>
                  <a:srgbClr val="FF0000"/>
                </a:solidFill>
              </a:rPr>
              <a:t>平衡二叉树</a:t>
            </a:r>
          </a:p>
        </p:txBody>
      </p:sp>
      <p:pic>
        <p:nvPicPr>
          <p:cNvPr id="4" name="图片 3"/>
          <p:cNvPicPr>
            <a:picLocks noChangeAspect="1"/>
          </p:cNvPicPr>
          <p:nvPr/>
        </p:nvPicPr>
        <p:blipFill>
          <a:blip r:embed="rId2"/>
          <a:stretch>
            <a:fillRect/>
          </a:stretch>
        </p:blipFill>
        <p:spPr>
          <a:xfrm>
            <a:off x="6053969" y="1422998"/>
            <a:ext cx="5114925" cy="4305300"/>
          </a:xfrm>
          <a:prstGeom prst="rect">
            <a:avLst/>
          </a:prstGeom>
        </p:spPr>
      </p:pic>
    </p:spTree>
    <p:extLst>
      <p:ext uri="{BB962C8B-B14F-4D97-AF65-F5344CB8AC3E}">
        <p14:creationId xmlns:p14="http://schemas.microsoft.com/office/powerpoint/2010/main" val="327033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平衡二叉树怎么实现呢？</a:t>
            </a:r>
            <a:endParaRPr lang="zh-CN" altLang="en-US" dirty="0"/>
          </a:p>
        </p:txBody>
      </p:sp>
      <p:sp>
        <p:nvSpPr>
          <p:cNvPr id="3" name="内容占位符 2"/>
          <p:cNvSpPr>
            <a:spLocks noGrp="1"/>
          </p:cNvSpPr>
          <p:nvPr>
            <p:ph idx="1"/>
          </p:nvPr>
        </p:nvSpPr>
        <p:spPr/>
        <p:txBody>
          <a:bodyPr>
            <a:normAutofit/>
          </a:bodyPr>
          <a:lstStyle/>
          <a:p>
            <a:r>
              <a:rPr lang="en-US" altLang="zh-CN" sz="3600" dirty="0" err="1" smtClean="0">
                <a:solidFill>
                  <a:srgbClr val="FF0000"/>
                </a:solidFill>
              </a:rPr>
              <a:t>TreeSet</a:t>
            </a:r>
            <a:r>
              <a:rPr lang="zh-CN" altLang="en-US" sz="3600" dirty="0" smtClean="0">
                <a:solidFill>
                  <a:srgbClr val="FF0000"/>
                </a:solidFill>
              </a:rPr>
              <a:t>（或者</a:t>
            </a:r>
            <a:r>
              <a:rPr lang="en-US" altLang="zh-CN" sz="3600" dirty="0" err="1" smtClean="0">
                <a:solidFill>
                  <a:srgbClr val="FF0000"/>
                </a:solidFill>
              </a:rPr>
              <a:t>TreeMap</a:t>
            </a:r>
            <a:r>
              <a:rPr lang="zh-CN" altLang="en-US" sz="3600" dirty="0">
                <a:solidFill>
                  <a:srgbClr val="FF0000"/>
                </a:solidFill>
              </a:rPr>
              <a:t>）</a:t>
            </a:r>
            <a:endParaRPr lang="en-US" altLang="zh-CN" sz="3600" dirty="0" smtClean="0">
              <a:solidFill>
                <a:srgbClr val="FF0000"/>
              </a:solidFill>
            </a:endParaRPr>
          </a:p>
          <a:p>
            <a:r>
              <a:rPr lang="zh-CN" altLang="en-US" sz="2400" dirty="0" smtClean="0">
                <a:solidFill>
                  <a:schemeClr val="tx1"/>
                </a:solidFill>
              </a:rPr>
              <a:t>添加元素</a:t>
            </a:r>
            <a:r>
              <a:rPr lang="en-US" altLang="zh-CN" sz="2400" dirty="0" smtClean="0">
                <a:solidFill>
                  <a:schemeClr val="tx1"/>
                </a:solidFill>
              </a:rPr>
              <a:t>add</a:t>
            </a:r>
          </a:p>
          <a:p>
            <a:r>
              <a:rPr lang="zh-CN" altLang="en-US" sz="2400" dirty="0">
                <a:solidFill>
                  <a:schemeClr val="tx1"/>
                </a:solidFill>
              </a:rPr>
              <a:t>查找</a:t>
            </a:r>
            <a:r>
              <a:rPr lang="zh-CN" altLang="en-US" sz="2400" dirty="0" smtClean="0">
                <a:solidFill>
                  <a:schemeClr val="tx1"/>
                </a:solidFill>
              </a:rPr>
              <a:t>元素</a:t>
            </a:r>
            <a:r>
              <a:rPr lang="en-US" altLang="zh-CN" sz="2400" dirty="0" smtClean="0">
                <a:solidFill>
                  <a:schemeClr val="tx1"/>
                </a:solidFill>
              </a:rPr>
              <a:t>contains</a:t>
            </a:r>
          </a:p>
          <a:p>
            <a:r>
              <a:rPr lang="zh-CN" altLang="en-US" sz="2400" dirty="0">
                <a:solidFill>
                  <a:schemeClr val="tx1"/>
                </a:solidFill>
              </a:rPr>
              <a:t>删除</a:t>
            </a:r>
            <a:r>
              <a:rPr lang="zh-CN" altLang="en-US" sz="2400" dirty="0" smtClean="0">
                <a:solidFill>
                  <a:schemeClr val="tx1"/>
                </a:solidFill>
              </a:rPr>
              <a:t>元素</a:t>
            </a:r>
            <a:r>
              <a:rPr lang="en-US" altLang="zh-CN" sz="2400" dirty="0" smtClean="0">
                <a:solidFill>
                  <a:schemeClr val="tx1"/>
                </a:solidFill>
              </a:rPr>
              <a:t>remove</a:t>
            </a:r>
          </a:p>
          <a:p>
            <a:r>
              <a:rPr lang="zh-CN" altLang="en-US" sz="2400" dirty="0" smtClean="0">
                <a:solidFill>
                  <a:schemeClr val="tx1"/>
                </a:solidFill>
              </a:rPr>
              <a:t>注意：</a:t>
            </a:r>
            <a:r>
              <a:rPr lang="en-US" altLang="zh-CN" sz="2400" dirty="0" err="1" smtClean="0">
                <a:solidFill>
                  <a:schemeClr val="tx1"/>
                </a:solidFill>
              </a:rPr>
              <a:t>TreeSet</a:t>
            </a:r>
            <a:r>
              <a:rPr lang="zh-CN" altLang="en-US" sz="2400" dirty="0" smtClean="0">
                <a:solidFill>
                  <a:schemeClr val="tx1"/>
                </a:solidFill>
              </a:rPr>
              <a:t>中不允许存在相同元素</a:t>
            </a:r>
            <a:endParaRPr lang="en-US" altLang="zh-CN" sz="2400" dirty="0" smtClean="0">
              <a:solidFill>
                <a:schemeClr val="tx1"/>
              </a:solidFill>
            </a:endParaRPr>
          </a:p>
          <a:p>
            <a:r>
              <a:rPr lang="en-US" altLang="zh-CN" sz="2400" dirty="0" err="1" smtClean="0">
                <a:solidFill>
                  <a:schemeClr val="tx1"/>
                </a:solidFill>
              </a:rPr>
              <a:t>TreeSet</a:t>
            </a:r>
            <a:r>
              <a:rPr lang="zh-CN" altLang="en-US" sz="2400" dirty="0" smtClean="0">
                <a:solidFill>
                  <a:schemeClr val="tx1"/>
                </a:solidFill>
              </a:rPr>
              <a:t>和</a:t>
            </a:r>
            <a:r>
              <a:rPr lang="en-US" altLang="zh-CN" sz="2400" dirty="0" err="1" smtClean="0">
                <a:solidFill>
                  <a:schemeClr val="tx1"/>
                </a:solidFill>
              </a:rPr>
              <a:t>TreeMap</a:t>
            </a:r>
            <a:r>
              <a:rPr lang="zh-CN" altLang="en-US" sz="2400" dirty="0" smtClean="0">
                <a:solidFill>
                  <a:schemeClr val="tx1"/>
                </a:solidFill>
              </a:rPr>
              <a:t>是利用红黑树（一种平衡二叉树）来实现的，具体实现和使用方法请参照</a:t>
            </a:r>
            <a:r>
              <a:rPr lang="en-US" altLang="zh-CN" sz="2400" dirty="0" smtClean="0">
                <a:solidFill>
                  <a:schemeClr val="tx1"/>
                </a:solidFill>
              </a:rPr>
              <a:t>java </a:t>
            </a:r>
            <a:r>
              <a:rPr lang="en-US" altLang="zh-CN" sz="2400" dirty="0" err="1" smtClean="0">
                <a:solidFill>
                  <a:schemeClr val="tx1"/>
                </a:solidFill>
              </a:rPr>
              <a:t>api</a:t>
            </a:r>
            <a:r>
              <a:rPr lang="zh-CN" altLang="en-US" sz="2400" dirty="0" smtClean="0">
                <a:solidFill>
                  <a:schemeClr val="tx1"/>
                </a:solidFill>
              </a:rPr>
              <a:t>文档</a:t>
            </a:r>
            <a:endParaRPr lang="zh-CN" altLang="en-US" sz="2400" dirty="0">
              <a:solidFill>
                <a:schemeClr val="tx1"/>
              </a:solidFill>
            </a:endParaRPr>
          </a:p>
        </p:txBody>
      </p:sp>
    </p:spTree>
    <p:extLst>
      <p:ext uri="{BB962C8B-B14F-4D97-AF65-F5344CB8AC3E}">
        <p14:creationId xmlns:p14="http://schemas.microsoft.com/office/powerpoint/2010/main" val="3626796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sz="2400" dirty="0"/>
              <a:t>树与二叉搜索树</a:t>
            </a:r>
            <a:endParaRPr lang="en-US" altLang="zh-CN" sz="2400" dirty="0"/>
          </a:p>
          <a:p>
            <a:r>
              <a:rPr lang="zh-CN" altLang="en-US" sz="3600" dirty="0" smtClean="0">
                <a:solidFill>
                  <a:srgbClr val="FF0000"/>
                </a:solidFill>
              </a:rPr>
              <a:t>堆与优先队列</a:t>
            </a:r>
            <a:endParaRPr lang="en-US" altLang="zh-CN" sz="3600" dirty="0">
              <a:solidFill>
                <a:srgbClr val="FF0000"/>
              </a:solidFill>
            </a:endParaRPr>
          </a:p>
          <a:p>
            <a:r>
              <a:rPr lang="zh-CN" altLang="en-US" sz="2400" dirty="0"/>
              <a:t>并查</a:t>
            </a:r>
            <a:r>
              <a:rPr lang="zh-CN" altLang="en-US" sz="2400" dirty="0" smtClean="0"/>
              <a:t>集</a:t>
            </a:r>
            <a:endParaRPr lang="en-US" altLang="zh-CN" sz="2400" dirty="0" smtClean="0"/>
          </a:p>
        </p:txBody>
      </p:sp>
    </p:spTree>
    <p:extLst>
      <p:ext uri="{BB962C8B-B14F-4D97-AF65-F5344CB8AC3E}">
        <p14:creationId xmlns:p14="http://schemas.microsoft.com/office/powerpoint/2010/main" val="1684116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优先队列</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能够完成下列操作的数据结构叫做优先队列：</a:t>
            </a:r>
            <a:endParaRPr lang="en-US" altLang="zh-CN" sz="2400" dirty="0" smtClean="0"/>
          </a:p>
          <a:p>
            <a:r>
              <a:rPr lang="en-US" altLang="zh-CN" sz="2400" dirty="0" smtClean="0"/>
              <a:t>1</a:t>
            </a:r>
            <a:r>
              <a:rPr lang="zh-CN" altLang="en-US" sz="2400" dirty="0" smtClean="0"/>
              <a:t>、插入一个数值</a:t>
            </a:r>
            <a:endParaRPr lang="en-US" altLang="zh-CN" sz="2400" dirty="0" smtClean="0"/>
          </a:p>
          <a:p>
            <a:r>
              <a:rPr lang="en-US" altLang="zh-CN" sz="2400" dirty="0" smtClean="0"/>
              <a:t>2</a:t>
            </a:r>
            <a:r>
              <a:rPr lang="zh-CN" altLang="en-US" sz="2400" dirty="0" smtClean="0"/>
              <a:t>、取出最小（或最大）的数值</a:t>
            </a:r>
            <a:endParaRPr lang="en-US" altLang="zh-CN" sz="2400" dirty="0" smtClean="0"/>
          </a:p>
        </p:txBody>
      </p:sp>
    </p:spTree>
    <p:extLst>
      <p:ext uri="{BB962C8B-B14F-4D97-AF65-F5344CB8AC3E}">
        <p14:creationId xmlns:p14="http://schemas.microsoft.com/office/powerpoint/2010/main" val="643990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a:t>
            </a:r>
            <a:endParaRPr lang="zh-CN" altLang="en-US" dirty="0"/>
          </a:p>
        </p:txBody>
      </p:sp>
      <p:sp>
        <p:nvSpPr>
          <p:cNvPr id="3" name="内容占位符 2"/>
          <p:cNvSpPr>
            <a:spLocks noGrp="1"/>
          </p:cNvSpPr>
          <p:nvPr>
            <p:ph idx="1"/>
          </p:nvPr>
        </p:nvSpPr>
        <p:spPr>
          <a:xfrm>
            <a:off x="746344" y="2108831"/>
            <a:ext cx="4660507" cy="3880773"/>
          </a:xfrm>
        </p:spPr>
        <p:txBody>
          <a:bodyPr>
            <a:normAutofit/>
          </a:bodyPr>
          <a:lstStyle/>
          <a:p>
            <a:r>
              <a:rPr lang="zh-CN" altLang="en-US" sz="2400" dirty="0" smtClean="0"/>
              <a:t>堆就是如图所示的这种二叉树</a:t>
            </a:r>
            <a:endParaRPr lang="en-US" altLang="zh-CN" sz="2400" dirty="0" smtClean="0"/>
          </a:p>
          <a:p>
            <a:r>
              <a:rPr lang="zh-CN" altLang="en-US" sz="2400" dirty="0" smtClean="0"/>
              <a:t>性质是儿子的值一定不小于父亲的值，并且树的节点是从上到下，从左到右紧凑排列的</a:t>
            </a:r>
            <a:endParaRPr lang="en-US" altLang="zh-CN" sz="2400" dirty="0" smtClean="0"/>
          </a:p>
          <a:p>
            <a:endParaRPr lang="en-US" altLang="zh-CN" sz="2400" dirty="0"/>
          </a:p>
          <a:p>
            <a:r>
              <a:rPr lang="zh-CN" altLang="en-US" sz="2400" dirty="0" smtClean="0"/>
              <a:t>因为堆的根节点一定是最小的值，所以可以很方便的用堆来实现优先队列</a:t>
            </a:r>
            <a:endParaRPr lang="zh-CN" altLang="en-US" sz="2400" dirty="0"/>
          </a:p>
        </p:txBody>
      </p:sp>
      <p:pic>
        <p:nvPicPr>
          <p:cNvPr id="4" name="图片 3"/>
          <p:cNvPicPr>
            <a:picLocks noChangeAspect="1"/>
          </p:cNvPicPr>
          <p:nvPr/>
        </p:nvPicPr>
        <p:blipFill>
          <a:blip r:embed="rId2"/>
          <a:stretch>
            <a:fillRect/>
          </a:stretch>
        </p:blipFill>
        <p:spPr>
          <a:xfrm>
            <a:off x="5406852" y="1863126"/>
            <a:ext cx="3867150" cy="3752850"/>
          </a:xfrm>
          <a:prstGeom prst="rect">
            <a:avLst/>
          </a:prstGeom>
        </p:spPr>
      </p:pic>
    </p:spTree>
    <p:extLst>
      <p:ext uri="{BB962C8B-B14F-4D97-AF65-F5344CB8AC3E}">
        <p14:creationId xmlns:p14="http://schemas.microsoft.com/office/powerpoint/2010/main" val="3876053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堆的操作（插入）</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77334" y="2238837"/>
            <a:ext cx="6953250" cy="3724275"/>
          </a:xfrm>
          <a:prstGeom prst="rect">
            <a:avLst/>
          </a:prstGeom>
        </p:spPr>
      </p:pic>
    </p:spTree>
    <p:extLst>
      <p:ext uri="{BB962C8B-B14F-4D97-AF65-F5344CB8AC3E}">
        <p14:creationId xmlns:p14="http://schemas.microsoft.com/office/powerpoint/2010/main" val="529249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堆的操作（取出最小值）</a:t>
            </a:r>
            <a:endParaRPr lang="zh-CN" altLang="en-US" dirty="0"/>
          </a:p>
        </p:txBody>
      </p:sp>
      <p:sp>
        <p:nvSpPr>
          <p:cNvPr id="3" name="内容占位符 2"/>
          <p:cNvSpPr>
            <a:spLocks noGrp="1"/>
          </p:cNvSpPr>
          <p:nvPr>
            <p:ph idx="1"/>
          </p:nvPr>
        </p:nvSpPr>
        <p:spPr>
          <a:xfrm>
            <a:off x="677335" y="2160589"/>
            <a:ext cx="4524394" cy="3880773"/>
          </a:xfrm>
        </p:spPr>
        <p:txBody>
          <a:bodyPr>
            <a:normAutofit lnSpcReduction="10000"/>
          </a:bodyPr>
          <a:lstStyle/>
          <a:p>
            <a:r>
              <a:rPr lang="zh-CN" altLang="en-US" sz="2400" dirty="0" smtClean="0"/>
              <a:t>首先将最后一个节点的数值复制到根节点上</a:t>
            </a:r>
            <a:endParaRPr lang="en-US" altLang="zh-CN" sz="2400" dirty="0" smtClean="0"/>
          </a:p>
          <a:p>
            <a:r>
              <a:rPr lang="zh-CN" altLang="en-US" sz="2400" dirty="0" smtClean="0"/>
              <a:t>然后不断向下交换直到没有大小颠倒</a:t>
            </a:r>
            <a:endParaRPr lang="en-US" altLang="zh-CN" sz="2400" dirty="0" smtClean="0"/>
          </a:p>
          <a:p>
            <a:r>
              <a:rPr lang="zh-CN" altLang="en-US" sz="2400" dirty="0" smtClean="0"/>
              <a:t>如果和两个儿子都存在大小颠倒，那么选择其中最小的儿子进行交换</a:t>
            </a:r>
            <a:endParaRPr lang="en-US" altLang="zh-CN" sz="2400" dirty="0" smtClean="0"/>
          </a:p>
          <a:p>
            <a:endParaRPr lang="en-US" altLang="zh-CN" sz="2400" dirty="0"/>
          </a:p>
          <a:p>
            <a:r>
              <a:rPr lang="zh-CN" altLang="en-US" sz="2400" dirty="0" smtClean="0"/>
              <a:t>可见操作复杂度均为</a:t>
            </a:r>
            <a:r>
              <a:rPr lang="en-US" altLang="zh-CN" sz="2400" dirty="0" smtClean="0"/>
              <a:t>O(</a:t>
            </a:r>
            <a:r>
              <a:rPr lang="en-US" altLang="zh-CN" sz="2400" dirty="0" err="1" smtClean="0"/>
              <a:t>logn</a:t>
            </a:r>
            <a:r>
              <a:rPr lang="en-US" altLang="zh-CN" sz="2400" dirty="0"/>
              <a:t>)</a:t>
            </a:r>
            <a:endParaRPr lang="zh-CN" altLang="en-US" sz="2400" dirty="0"/>
          </a:p>
        </p:txBody>
      </p:sp>
      <p:pic>
        <p:nvPicPr>
          <p:cNvPr id="5" name="图片 4"/>
          <p:cNvPicPr>
            <a:picLocks noChangeAspect="1"/>
          </p:cNvPicPr>
          <p:nvPr/>
        </p:nvPicPr>
        <p:blipFill>
          <a:blip r:embed="rId2"/>
          <a:stretch>
            <a:fillRect/>
          </a:stretch>
        </p:blipFill>
        <p:spPr>
          <a:xfrm>
            <a:off x="5067300" y="1183736"/>
            <a:ext cx="7124700" cy="4362450"/>
          </a:xfrm>
          <a:prstGeom prst="rect">
            <a:avLst/>
          </a:prstGeom>
        </p:spPr>
      </p:pic>
    </p:spTree>
    <p:extLst>
      <p:ext uri="{BB962C8B-B14F-4D97-AF65-F5344CB8AC3E}">
        <p14:creationId xmlns:p14="http://schemas.microsoft.com/office/powerpoint/2010/main" val="2542437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sz="3600" dirty="0" smtClean="0">
                <a:solidFill>
                  <a:srgbClr val="FF0000"/>
                </a:solidFill>
              </a:rPr>
              <a:t>树与二叉搜索树</a:t>
            </a:r>
            <a:endParaRPr lang="en-US" altLang="zh-CN" sz="3600" dirty="0" smtClean="0">
              <a:solidFill>
                <a:srgbClr val="FF0000"/>
              </a:solidFill>
            </a:endParaRPr>
          </a:p>
          <a:p>
            <a:r>
              <a:rPr lang="zh-CN" altLang="en-US" sz="2400" dirty="0" smtClean="0"/>
              <a:t>堆与优先队列</a:t>
            </a:r>
            <a:endParaRPr lang="en-US" altLang="zh-CN" sz="2400" dirty="0" smtClean="0"/>
          </a:p>
          <a:p>
            <a:r>
              <a:rPr lang="zh-CN" altLang="en-US" sz="2400" dirty="0"/>
              <a:t>并查</a:t>
            </a:r>
            <a:r>
              <a:rPr lang="zh-CN" altLang="en-US" sz="2400" dirty="0" smtClean="0"/>
              <a:t>集</a:t>
            </a:r>
            <a:endParaRPr lang="en-US" altLang="zh-CN" sz="2400" dirty="0" smtClean="0"/>
          </a:p>
        </p:txBody>
      </p:sp>
    </p:spTree>
    <p:extLst>
      <p:ext uri="{BB962C8B-B14F-4D97-AF65-F5344CB8AC3E}">
        <p14:creationId xmlns:p14="http://schemas.microsoft.com/office/powerpoint/2010/main" val="3127139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代码实现（用数组表示二叉树）</a:t>
            </a:r>
            <a:endParaRPr lang="zh-CN" altLang="en-US" dirty="0"/>
          </a:p>
        </p:txBody>
      </p:sp>
      <p:pic>
        <p:nvPicPr>
          <p:cNvPr id="4" name="内容占位符 3"/>
          <p:cNvPicPr>
            <a:picLocks noGrp="1" noChangeAspect="1"/>
          </p:cNvPicPr>
          <p:nvPr>
            <p:ph idx="1"/>
          </p:nvPr>
        </p:nvPicPr>
        <p:blipFill>
          <a:blip r:embed="rId2"/>
          <a:stretch>
            <a:fillRect/>
          </a:stretch>
        </p:blipFill>
        <p:spPr>
          <a:xfrm>
            <a:off x="798931" y="1521814"/>
            <a:ext cx="6448425" cy="523875"/>
          </a:xfrm>
          <a:prstGeom prst="rect">
            <a:avLst/>
          </a:prstGeom>
        </p:spPr>
      </p:pic>
      <p:pic>
        <p:nvPicPr>
          <p:cNvPr id="5" name="图片 4"/>
          <p:cNvPicPr>
            <a:picLocks noChangeAspect="1"/>
          </p:cNvPicPr>
          <p:nvPr/>
        </p:nvPicPr>
        <p:blipFill>
          <a:blip r:embed="rId3"/>
          <a:stretch>
            <a:fillRect/>
          </a:stretch>
        </p:blipFill>
        <p:spPr>
          <a:xfrm>
            <a:off x="677334" y="2362739"/>
            <a:ext cx="7781925" cy="4133850"/>
          </a:xfrm>
          <a:prstGeom prst="rect">
            <a:avLst/>
          </a:prstGeom>
        </p:spPr>
      </p:pic>
    </p:spTree>
    <p:extLst>
      <p:ext uri="{BB962C8B-B14F-4D97-AF65-F5344CB8AC3E}">
        <p14:creationId xmlns:p14="http://schemas.microsoft.com/office/powerpoint/2010/main" val="414191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代码实现（插入）</a:t>
            </a:r>
            <a:endParaRPr lang="zh-CN" altLang="en-US" dirty="0"/>
          </a:p>
        </p:txBody>
      </p:sp>
      <p:pic>
        <p:nvPicPr>
          <p:cNvPr id="5" name="内容占位符 4"/>
          <p:cNvPicPr>
            <a:picLocks noGrp="1" noChangeAspect="1"/>
          </p:cNvPicPr>
          <p:nvPr>
            <p:ph idx="1"/>
          </p:nvPr>
        </p:nvPicPr>
        <p:blipFill>
          <a:blip r:embed="rId2"/>
          <a:stretch>
            <a:fillRect/>
          </a:stretch>
        </p:blipFill>
        <p:spPr>
          <a:xfrm>
            <a:off x="677334" y="2837974"/>
            <a:ext cx="8885019" cy="3599131"/>
          </a:xfrm>
          <a:prstGeom prst="rect">
            <a:avLst/>
          </a:prstGeom>
        </p:spPr>
      </p:pic>
      <p:pic>
        <p:nvPicPr>
          <p:cNvPr id="7" name="图片 6"/>
          <p:cNvPicPr>
            <a:picLocks noChangeAspect="1"/>
          </p:cNvPicPr>
          <p:nvPr/>
        </p:nvPicPr>
        <p:blipFill>
          <a:blip r:embed="rId3"/>
          <a:stretch>
            <a:fillRect/>
          </a:stretch>
        </p:blipFill>
        <p:spPr>
          <a:xfrm>
            <a:off x="6051591" y="280641"/>
            <a:ext cx="4774560" cy="2557333"/>
          </a:xfrm>
          <a:prstGeom prst="rect">
            <a:avLst/>
          </a:prstGeom>
        </p:spPr>
      </p:pic>
    </p:spTree>
    <p:extLst>
      <p:ext uri="{BB962C8B-B14F-4D97-AF65-F5344CB8AC3E}">
        <p14:creationId xmlns:p14="http://schemas.microsoft.com/office/powerpoint/2010/main" val="1544422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代码实现（删除）</a:t>
            </a:r>
            <a:endParaRPr lang="zh-CN" altLang="en-US" dirty="0"/>
          </a:p>
        </p:txBody>
      </p:sp>
      <p:pic>
        <p:nvPicPr>
          <p:cNvPr id="4" name="内容占位符 3"/>
          <p:cNvPicPr>
            <a:picLocks noGrp="1" noChangeAspect="1"/>
          </p:cNvPicPr>
          <p:nvPr>
            <p:ph idx="1"/>
          </p:nvPr>
        </p:nvPicPr>
        <p:blipFill>
          <a:blip r:embed="rId2"/>
          <a:stretch>
            <a:fillRect/>
          </a:stretch>
        </p:blipFill>
        <p:spPr>
          <a:xfrm>
            <a:off x="677334" y="1722916"/>
            <a:ext cx="7543640" cy="5003533"/>
          </a:xfrm>
          <a:prstGeom prst="rect">
            <a:avLst/>
          </a:prstGeom>
        </p:spPr>
      </p:pic>
      <p:pic>
        <p:nvPicPr>
          <p:cNvPr id="5" name="图片 4"/>
          <p:cNvPicPr>
            <a:picLocks noChangeAspect="1"/>
          </p:cNvPicPr>
          <p:nvPr/>
        </p:nvPicPr>
        <p:blipFill>
          <a:blip r:embed="rId3"/>
          <a:stretch>
            <a:fillRect/>
          </a:stretch>
        </p:blipFill>
        <p:spPr>
          <a:xfrm>
            <a:off x="6737401" y="0"/>
            <a:ext cx="5514983" cy="3376821"/>
          </a:xfrm>
          <a:prstGeom prst="rect">
            <a:avLst/>
          </a:prstGeom>
        </p:spPr>
      </p:pic>
    </p:spTree>
    <p:extLst>
      <p:ext uri="{BB962C8B-B14F-4D97-AF65-F5344CB8AC3E}">
        <p14:creationId xmlns:p14="http://schemas.microsoft.com/office/powerpoint/2010/main" val="501802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内置类</a:t>
            </a:r>
            <a:endParaRPr lang="zh-CN" altLang="en-US" dirty="0"/>
          </a:p>
        </p:txBody>
      </p:sp>
      <p:sp>
        <p:nvSpPr>
          <p:cNvPr id="3" name="内容占位符 2"/>
          <p:cNvSpPr>
            <a:spLocks noGrp="1"/>
          </p:cNvSpPr>
          <p:nvPr>
            <p:ph idx="1"/>
          </p:nvPr>
        </p:nvSpPr>
        <p:spPr/>
        <p:txBody>
          <a:bodyPr>
            <a:normAutofit/>
          </a:bodyPr>
          <a:lstStyle/>
          <a:p>
            <a:r>
              <a:rPr lang="en-US" altLang="zh-CN" sz="3200" dirty="0" err="1" smtClean="0">
                <a:solidFill>
                  <a:srgbClr val="FF0000"/>
                </a:solidFill>
              </a:rPr>
              <a:t>PriorityQueue</a:t>
            </a:r>
            <a:endParaRPr lang="en-US" altLang="zh-CN" sz="3200" dirty="0" smtClean="0">
              <a:solidFill>
                <a:srgbClr val="FF0000"/>
              </a:solidFill>
            </a:endParaRPr>
          </a:p>
          <a:p>
            <a:r>
              <a:rPr lang="zh-CN" altLang="en-US" sz="2400" dirty="0" smtClean="0"/>
              <a:t>添加元素</a:t>
            </a:r>
            <a:r>
              <a:rPr lang="en-US" altLang="zh-CN" sz="2400" dirty="0" smtClean="0"/>
              <a:t>add</a:t>
            </a:r>
          </a:p>
          <a:p>
            <a:r>
              <a:rPr lang="zh-CN" altLang="en-US" sz="2400" dirty="0" smtClean="0"/>
              <a:t>获取但不移除最小（最大）值</a:t>
            </a:r>
            <a:r>
              <a:rPr lang="en-US" altLang="zh-CN" sz="2400" dirty="0" smtClean="0"/>
              <a:t>peek</a:t>
            </a:r>
          </a:p>
          <a:p>
            <a:r>
              <a:rPr lang="zh-CN" altLang="en-US" sz="2400" dirty="0" smtClean="0"/>
              <a:t>获取并且移除最小（最大）值</a:t>
            </a:r>
            <a:r>
              <a:rPr lang="en-US" altLang="zh-CN" sz="2400" dirty="0" smtClean="0"/>
              <a:t>poll</a:t>
            </a:r>
          </a:p>
          <a:p>
            <a:endParaRPr lang="en-US" altLang="zh-CN" sz="2400" dirty="0"/>
          </a:p>
        </p:txBody>
      </p:sp>
    </p:spTree>
    <p:extLst>
      <p:ext uri="{BB962C8B-B14F-4D97-AF65-F5344CB8AC3E}">
        <p14:creationId xmlns:p14="http://schemas.microsoft.com/office/powerpoint/2010/main" val="2894423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sz="2400" dirty="0"/>
              <a:t>树与二叉搜索树</a:t>
            </a:r>
            <a:endParaRPr lang="en-US" altLang="zh-CN" sz="2400" dirty="0"/>
          </a:p>
          <a:p>
            <a:r>
              <a:rPr lang="zh-CN" altLang="en-US" sz="2400" dirty="0"/>
              <a:t>堆与优先队列</a:t>
            </a:r>
            <a:endParaRPr lang="en-US" altLang="zh-CN" sz="2400" dirty="0"/>
          </a:p>
          <a:p>
            <a:r>
              <a:rPr lang="zh-CN" altLang="en-US" sz="3600" dirty="0">
                <a:solidFill>
                  <a:srgbClr val="FF0000"/>
                </a:solidFill>
              </a:rPr>
              <a:t>并查集</a:t>
            </a:r>
            <a:endParaRPr lang="en-US" altLang="zh-CN" sz="3600" dirty="0">
              <a:solidFill>
                <a:srgbClr val="FF0000"/>
              </a:solidFill>
            </a:endParaRPr>
          </a:p>
        </p:txBody>
      </p:sp>
    </p:spTree>
    <p:extLst>
      <p:ext uri="{BB962C8B-B14F-4D97-AF65-F5344CB8AC3E}">
        <p14:creationId xmlns:p14="http://schemas.microsoft.com/office/powerpoint/2010/main" val="2390896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并查集</a:t>
            </a:r>
            <a:endParaRPr lang="zh-CN" altLang="en-US" dirty="0"/>
          </a:p>
        </p:txBody>
      </p:sp>
      <p:sp>
        <p:nvSpPr>
          <p:cNvPr id="3" name="内容占位符 2"/>
          <p:cNvSpPr>
            <a:spLocks noGrp="1"/>
          </p:cNvSpPr>
          <p:nvPr>
            <p:ph idx="1"/>
          </p:nvPr>
        </p:nvSpPr>
        <p:spPr>
          <a:xfrm>
            <a:off x="677334" y="2160589"/>
            <a:ext cx="5326651" cy="3880773"/>
          </a:xfrm>
        </p:spPr>
        <p:txBody>
          <a:bodyPr>
            <a:normAutofit/>
          </a:bodyPr>
          <a:lstStyle/>
          <a:p>
            <a:r>
              <a:rPr lang="zh-CN" altLang="en-US" sz="2400" dirty="0" smtClean="0"/>
              <a:t>并查集是用来管理分组情况的数据结构，可以高效进行如下操作：</a:t>
            </a:r>
            <a:endParaRPr lang="en-US" altLang="zh-CN" sz="2400" dirty="0" smtClean="0"/>
          </a:p>
          <a:p>
            <a:r>
              <a:rPr lang="en-US" altLang="zh-CN" sz="2400" dirty="0" smtClean="0"/>
              <a:t>1</a:t>
            </a:r>
            <a:r>
              <a:rPr lang="zh-CN" altLang="en-US" sz="2400" dirty="0" smtClean="0"/>
              <a:t>、查询元素</a:t>
            </a:r>
            <a:r>
              <a:rPr lang="en-US" altLang="zh-CN" sz="2400" dirty="0" smtClean="0"/>
              <a:t>a</a:t>
            </a:r>
            <a:r>
              <a:rPr lang="zh-CN" altLang="en-US" sz="2400" dirty="0" smtClean="0"/>
              <a:t>和元素</a:t>
            </a:r>
            <a:r>
              <a:rPr lang="en-US" altLang="zh-CN" sz="2400" dirty="0" smtClean="0"/>
              <a:t>b</a:t>
            </a:r>
            <a:r>
              <a:rPr lang="zh-CN" altLang="en-US" sz="2400" dirty="0" smtClean="0"/>
              <a:t>是否属于同一组</a:t>
            </a:r>
            <a:endParaRPr lang="en-US" altLang="zh-CN" sz="2400" dirty="0" smtClean="0"/>
          </a:p>
          <a:p>
            <a:r>
              <a:rPr lang="en-US" altLang="zh-CN" sz="2400" dirty="0" smtClean="0"/>
              <a:t>2</a:t>
            </a:r>
            <a:r>
              <a:rPr lang="zh-CN" altLang="en-US" sz="2400" dirty="0" smtClean="0"/>
              <a:t>、合并元素</a:t>
            </a:r>
            <a:r>
              <a:rPr lang="en-US" altLang="zh-CN" sz="2400" dirty="0" smtClean="0"/>
              <a:t>a</a:t>
            </a:r>
            <a:r>
              <a:rPr lang="zh-CN" altLang="en-US" sz="2400" dirty="0" smtClean="0"/>
              <a:t>和元素</a:t>
            </a:r>
            <a:r>
              <a:rPr lang="en-US" altLang="zh-CN" sz="2400" dirty="0" smtClean="0"/>
              <a:t>b</a:t>
            </a:r>
            <a:r>
              <a:rPr lang="zh-CN" altLang="en-US" sz="2400" dirty="0" smtClean="0"/>
              <a:t>所在的组</a:t>
            </a:r>
            <a:endParaRPr lang="zh-CN" altLang="en-US" sz="2400" dirty="0"/>
          </a:p>
        </p:txBody>
      </p:sp>
      <p:pic>
        <p:nvPicPr>
          <p:cNvPr id="4" name="图片 3"/>
          <p:cNvPicPr>
            <a:picLocks noChangeAspect="1"/>
          </p:cNvPicPr>
          <p:nvPr/>
        </p:nvPicPr>
        <p:blipFill>
          <a:blip r:embed="rId2"/>
          <a:stretch>
            <a:fillRect/>
          </a:stretch>
        </p:blipFill>
        <p:spPr>
          <a:xfrm>
            <a:off x="6197988" y="1562549"/>
            <a:ext cx="5610225" cy="3267075"/>
          </a:xfrm>
          <a:prstGeom prst="rect">
            <a:avLst/>
          </a:prstGeom>
        </p:spPr>
      </p:pic>
    </p:spTree>
    <p:extLst>
      <p:ext uri="{BB962C8B-B14F-4D97-AF65-F5344CB8AC3E}">
        <p14:creationId xmlns:p14="http://schemas.microsoft.com/office/powerpoint/2010/main" val="3929573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并查集的实现</a:t>
            </a:r>
            <a:endParaRPr lang="zh-CN" altLang="en-US" dirty="0"/>
          </a:p>
        </p:txBody>
      </p:sp>
      <p:pic>
        <p:nvPicPr>
          <p:cNvPr id="4" name="图片 3"/>
          <p:cNvPicPr>
            <a:picLocks noChangeAspect="1"/>
          </p:cNvPicPr>
          <p:nvPr/>
        </p:nvPicPr>
        <p:blipFill>
          <a:blip r:embed="rId2"/>
          <a:stretch>
            <a:fillRect/>
          </a:stretch>
        </p:blipFill>
        <p:spPr>
          <a:xfrm>
            <a:off x="1470964" y="1930400"/>
            <a:ext cx="6105525" cy="3448050"/>
          </a:xfrm>
          <a:prstGeom prst="rect">
            <a:avLst/>
          </a:prstGeom>
        </p:spPr>
      </p:pic>
    </p:spTree>
    <p:extLst>
      <p:ext uri="{BB962C8B-B14F-4D97-AF65-F5344CB8AC3E}">
        <p14:creationId xmlns:p14="http://schemas.microsoft.com/office/powerpoint/2010/main" val="246051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准备</a:t>
            </a:r>
            <a:r>
              <a:rPr lang="en-US" altLang="zh-CN" sz="2400" dirty="0" smtClean="0"/>
              <a:t>n</a:t>
            </a:r>
            <a:r>
              <a:rPr lang="zh-CN" altLang="en-US" sz="2400" dirty="0" smtClean="0"/>
              <a:t>个节点来表示</a:t>
            </a:r>
            <a:r>
              <a:rPr lang="en-US" altLang="zh-CN" sz="2400" dirty="0" smtClean="0"/>
              <a:t>n</a:t>
            </a:r>
            <a:r>
              <a:rPr lang="zh-CN" altLang="en-US" sz="2400" dirty="0" smtClean="0"/>
              <a:t>个元素，最开始时没有边</a:t>
            </a:r>
            <a:endParaRPr lang="zh-CN" altLang="en-US" sz="2400" dirty="0"/>
          </a:p>
        </p:txBody>
      </p:sp>
      <p:pic>
        <p:nvPicPr>
          <p:cNvPr id="4" name="图片 3"/>
          <p:cNvPicPr>
            <a:picLocks noChangeAspect="1"/>
          </p:cNvPicPr>
          <p:nvPr/>
        </p:nvPicPr>
        <p:blipFill>
          <a:blip r:embed="rId2"/>
          <a:stretch>
            <a:fillRect/>
          </a:stretch>
        </p:blipFill>
        <p:spPr>
          <a:xfrm>
            <a:off x="3873327" y="549275"/>
            <a:ext cx="5400675" cy="1381125"/>
          </a:xfrm>
          <a:prstGeom prst="rect">
            <a:avLst/>
          </a:prstGeom>
        </p:spPr>
      </p:pic>
      <p:pic>
        <p:nvPicPr>
          <p:cNvPr id="5" name="图片 4"/>
          <p:cNvPicPr>
            <a:picLocks noChangeAspect="1"/>
          </p:cNvPicPr>
          <p:nvPr/>
        </p:nvPicPr>
        <p:blipFill>
          <a:blip r:embed="rId3"/>
          <a:stretch>
            <a:fillRect/>
          </a:stretch>
        </p:blipFill>
        <p:spPr>
          <a:xfrm>
            <a:off x="1049277" y="2958860"/>
            <a:ext cx="8495660" cy="3148642"/>
          </a:xfrm>
          <a:prstGeom prst="rect">
            <a:avLst/>
          </a:prstGeom>
        </p:spPr>
      </p:pic>
    </p:spTree>
    <p:extLst>
      <p:ext uri="{BB962C8B-B14F-4D97-AF65-F5344CB8AC3E}">
        <p14:creationId xmlns:p14="http://schemas.microsoft.com/office/powerpoint/2010/main" val="1368627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查询两个节点是否属于同一组</a:t>
            </a:r>
            <a:endParaRPr lang="zh-CN" altLang="en-US" dirty="0"/>
          </a:p>
        </p:txBody>
      </p:sp>
      <p:sp>
        <p:nvSpPr>
          <p:cNvPr id="3" name="内容占位符 2"/>
          <p:cNvSpPr>
            <a:spLocks noGrp="1"/>
          </p:cNvSpPr>
          <p:nvPr>
            <p:ph idx="1"/>
          </p:nvPr>
        </p:nvSpPr>
        <p:spPr>
          <a:xfrm>
            <a:off x="677334" y="2160589"/>
            <a:ext cx="6137534" cy="3880773"/>
          </a:xfrm>
        </p:spPr>
        <p:txBody>
          <a:bodyPr>
            <a:normAutofit/>
          </a:bodyPr>
          <a:lstStyle/>
          <a:p>
            <a:r>
              <a:rPr lang="zh-CN" altLang="en-US" sz="2400" dirty="0" smtClean="0"/>
              <a:t>只要两个节点所在树的根相同，一定属于同一组</a:t>
            </a:r>
            <a:endParaRPr lang="zh-CN" altLang="en-US" sz="2400" dirty="0"/>
          </a:p>
        </p:txBody>
      </p:sp>
      <p:pic>
        <p:nvPicPr>
          <p:cNvPr id="4" name="图片 3"/>
          <p:cNvPicPr>
            <a:picLocks noChangeAspect="1"/>
          </p:cNvPicPr>
          <p:nvPr/>
        </p:nvPicPr>
        <p:blipFill>
          <a:blip r:embed="rId2"/>
          <a:stretch>
            <a:fillRect/>
          </a:stretch>
        </p:blipFill>
        <p:spPr>
          <a:xfrm>
            <a:off x="6814868" y="288132"/>
            <a:ext cx="5305425" cy="3514725"/>
          </a:xfrm>
          <a:prstGeom prst="rect">
            <a:avLst/>
          </a:prstGeom>
        </p:spPr>
      </p:pic>
      <p:pic>
        <p:nvPicPr>
          <p:cNvPr id="5" name="图片 4"/>
          <p:cNvPicPr>
            <a:picLocks noChangeAspect="1"/>
          </p:cNvPicPr>
          <p:nvPr/>
        </p:nvPicPr>
        <p:blipFill>
          <a:blip r:embed="rId3"/>
          <a:stretch>
            <a:fillRect/>
          </a:stretch>
        </p:blipFill>
        <p:spPr>
          <a:xfrm>
            <a:off x="1032318" y="3193953"/>
            <a:ext cx="7886700" cy="1914525"/>
          </a:xfrm>
          <a:prstGeom prst="rect">
            <a:avLst/>
          </a:prstGeom>
        </p:spPr>
      </p:pic>
      <p:pic>
        <p:nvPicPr>
          <p:cNvPr id="6" name="图片 5"/>
          <p:cNvPicPr>
            <a:picLocks noChangeAspect="1"/>
          </p:cNvPicPr>
          <p:nvPr/>
        </p:nvPicPr>
        <p:blipFill>
          <a:blip r:embed="rId4"/>
          <a:stretch>
            <a:fillRect/>
          </a:stretch>
        </p:blipFill>
        <p:spPr>
          <a:xfrm>
            <a:off x="7169851" y="305115"/>
            <a:ext cx="4971175" cy="3509550"/>
          </a:xfrm>
          <a:prstGeom prst="rect">
            <a:avLst/>
          </a:prstGeom>
        </p:spPr>
      </p:pic>
      <p:pic>
        <p:nvPicPr>
          <p:cNvPr id="7" name="图片 6"/>
          <p:cNvPicPr>
            <a:picLocks noChangeAspect="1"/>
          </p:cNvPicPr>
          <p:nvPr/>
        </p:nvPicPr>
        <p:blipFill>
          <a:blip r:embed="rId5"/>
          <a:stretch>
            <a:fillRect/>
          </a:stretch>
        </p:blipFill>
        <p:spPr>
          <a:xfrm>
            <a:off x="1032318" y="5295706"/>
            <a:ext cx="7915275" cy="1076325"/>
          </a:xfrm>
          <a:prstGeom prst="rect">
            <a:avLst/>
          </a:prstGeom>
        </p:spPr>
      </p:pic>
    </p:spTree>
    <p:extLst>
      <p:ext uri="{BB962C8B-B14F-4D97-AF65-F5344CB8AC3E}">
        <p14:creationId xmlns:p14="http://schemas.microsoft.com/office/powerpoint/2010/main" val="105429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合并</a:t>
            </a:r>
            <a:endParaRPr lang="zh-CN" altLang="en-US" dirty="0"/>
          </a:p>
        </p:txBody>
      </p:sp>
      <p:sp>
        <p:nvSpPr>
          <p:cNvPr id="3" name="内容占位符 2"/>
          <p:cNvSpPr>
            <a:spLocks noGrp="1"/>
          </p:cNvSpPr>
          <p:nvPr>
            <p:ph idx="1"/>
          </p:nvPr>
        </p:nvSpPr>
        <p:spPr>
          <a:xfrm>
            <a:off x="677334" y="2160589"/>
            <a:ext cx="3609994" cy="3880773"/>
          </a:xfrm>
        </p:spPr>
        <p:txBody>
          <a:bodyPr>
            <a:normAutofit/>
          </a:bodyPr>
          <a:lstStyle/>
          <a:p>
            <a:r>
              <a:rPr lang="zh-CN" altLang="en-US" sz="2400" dirty="0" smtClean="0"/>
              <a:t>考虑高度主要是为了防止退化</a:t>
            </a:r>
            <a:endParaRPr lang="zh-CN" altLang="en-US" sz="2400" dirty="0"/>
          </a:p>
        </p:txBody>
      </p:sp>
      <p:pic>
        <p:nvPicPr>
          <p:cNvPr id="4" name="图片 3"/>
          <p:cNvPicPr>
            <a:picLocks noChangeAspect="1"/>
          </p:cNvPicPr>
          <p:nvPr/>
        </p:nvPicPr>
        <p:blipFill>
          <a:blip r:embed="rId2"/>
          <a:stretch>
            <a:fillRect/>
          </a:stretch>
        </p:blipFill>
        <p:spPr>
          <a:xfrm>
            <a:off x="5706912" y="120650"/>
            <a:ext cx="6419850" cy="3619500"/>
          </a:xfrm>
          <a:prstGeom prst="rect">
            <a:avLst/>
          </a:prstGeom>
        </p:spPr>
      </p:pic>
      <p:pic>
        <p:nvPicPr>
          <p:cNvPr id="5" name="图片 4"/>
          <p:cNvPicPr>
            <a:picLocks noChangeAspect="1"/>
          </p:cNvPicPr>
          <p:nvPr/>
        </p:nvPicPr>
        <p:blipFill>
          <a:blip r:embed="rId3"/>
          <a:stretch>
            <a:fillRect/>
          </a:stretch>
        </p:blipFill>
        <p:spPr>
          <a:xfrm>
            <a:off x="992486" y="2952750"/>
            <a:ext cx="7153275" cy="3905250"/>
          </a:xfrm>
          <a:prstGeom prst="rect">
            <a:avLst/>
          </a:prstGeom>
        </p:spPr>
      </p:pic>
    </p:spTree>
    <p:extLst>
      <p:ext uri="{BB962C8B-B14F-4D97-AF65-F5344CB8AC3E}">
        <p14:creationId xmlns:p14="http://schemas.microsoft.com/office/powerpoint/2010/main" val="181286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树是什么？</a:t>
            </a:r>
            <a:r>
              <a:rPr lang="en-US" altLang="zh-CN" dirty="0"/>
              <a:t/>
            </a:r>
            <a:br>
              <a:rPr lang="en-US" altLang="zh-CN" dirty="0"/>
            </a:br>
            <a:endParaRPr lang="zh-CN" altLang="en-US" dirty="0"/>
          </a:p>
        </p:txBody>
      </p:sp>
      <p:pic>
        <p:nvPicPr>
          <p:cNvPr id="4" name="内容占位符 3"/>
          <p:cNvPicPr>
            <a:picLocks noGrp="1" noChangeAspect="1"/>
          </p:cNvPicPr>
          <p:nvPr>
            <p:ph idx="1"/>
          </p:nvPr>
        </p:nvPicPr>
        <p:blipFill>
          <a:blip r:embed="rId2"/>
          <a:stretch>
            <a:fillRect/>
          </a:stretch>
        </p:blipFill>
        <p:spPr>
          <a:xfrm>
            <a:off x="677863" y="1849036"/>
            <a:ext cx="8596312" cy="3348608"/>
          </a:xfrm>
          <a:prstGeom prst="rect">
            <a:avLst/>
          </a:prstGeom>
        </p:spPr>
      </p:pic>
    </p:spTree>
    <p:extLst>
      <p:ext uri="{BB962C8B-B14F-4D97-AF65-F5344CB8AC3E}">
        <p14:creationId xmlns:p14="http://schemas.microsoft.com/office/powerpoint/2010/main" val="1732681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smtClean="0"/>
                  <a:t>均摊复杂度</a:t>
                </a:r>
                <a:r>
                  <a:rPr lang="en-US" altLang="zh-CN" sz="2400" dirty="0" smtClean="0"/>
                  <a:t>O(</a:t>
                </a:r>
                <a14:m>
                  <m:oMath xmlns:m="http://schemas.openxmlformats.org/officeDocument/2006/math">
                    <m:r>
                      <a:rPr lang="zh-CN" altLang="en-US" sz="2400" i="1" smtClean="0">
                        <a:latin typeface="Cambria Math" panose="02040503050406030204" pitchFamily="18" charset="0"/>
                      </a:rPr>
                      <m:t>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en-US" altLang="zh-CN" sz="2400" dirty="0" smtClean="0"/>
                  <a:t>)</a:t>
                </a:r>
                <a:r>
                  <a:rPr lang="zh-CN" altLang="en-US" sz="2400" dirty="0" smtClean="0"/>
                  <a:t>，</a:t>
                </a:r>
                <a14:m>
                  <m:oMath xmlns:m="http://schemas.openxmlformats.org/officeDocument/2006/math">
                    <m:r>
                      <a:rPr lang="zh-CN" altLang="en-US" sz="2400" i="1">
                        <a:latin typeface="Cambria Math" panose="02040503050406030204" pitchFamily="18" charset="0"/>
                      </a:rPr>
                      <m:t>𝛼</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r>
                      <a:rPr lang="zh-CN" altLang="en-US" sz="2400" i="1" smtClean="0">
                        <a:latin typeface="Cambria Math" panose="02040503050406030204" pitchFamily="18" charset="0"/>
                      </a:rPr>
                      <m:t>为</m:t>
                    </m:r>
                  </m:oMath>
                </a14:m>
                <a:r>
                  <a:rPr lang="zh-CN" altLang="en-US" sz="2400" dirty="0" smtClean="0"/>
                  <a:t>阿克曼函数的反函数</a:t>
                </a:r>
                <a:endParaRPr lang="en-US" altLang="zh-CN" sz="2400" dirty="0" smtClean="0"/>
              </a:p>
              <a:p>
                <a:r>
                  <a:rPr lang="zh-CN" altLang="en-US" sz="2400" dirty="0" smtClean="0"/>
                  <a:t>比</a:t>
                </a:r>
                <a:r>
                  <a:rPr lang="en-US" altLang="zh-CN" sz="2400" dirty="0" smtClean="0"/>
                  <a:t>O(</a:t>
                </a:r>
                <a:r>
                  <a:rPr lang="en-US" altLang="zh-CN" sz="2400" dirty="0" err="1" smtClean="0"/>
                  <a:t>logn</a:t>
                </a:r>
                <a:r>
                  <a:rPr lang="en-US" altLang="zh-CN" sz="2400" dirty="0" smtClean="0"/>
                  <a:t>)</a:t>
                </a:r>
                <a:r>
                  <a:rPr lang="zh-CN" altLang="en-US" sz="2400" dirty="0" smtClean="0"/>
                  <a:t>更</a:t>
                </a:r>
                <a:r>
                  <a:rPr lang="zh-CN" altLang="en-US" sz="3200" dirty="0" smtClean="0">
                    <a:solidFill>
                      <a:srgbClr val="FF0000"/>
                    </a:solidFill>
                  </a:rPr>
                  <a:t>快</a:t>
                </a:r>
                <a:endParaRPr lang="en-US" altLang="zh-CN" sz="3200" dirty="0" smtClean="0">
                  <a:solidFill>
                    <a:srgbClr val="FF0000"/>
                  </a:solidFill>
                </a:endParaRPr>
              </a:p>
              <a:p>
                <a:r>
                  <a:rPr lang="zh-CN" altLang="en-US" sz="2400" dirty="0" smtClean="0"/>
                  <a:t>均摊复杂度是多次操作之后平均一次操作的复杂度</a:t>
                </a:r>
                <a:endParaRPr lang="en-US" altLang="zh-CN" sz="2400" dirty="0" smtClean="0"/>
              </a:p>
              <a:p>
                <a:endParaRPr lang="en-US" altLang="zh-CN" sz="2400" dirty="0"/>
              </a:p>
              <a:p>
                <a:r>
                  <a:rPr lang="zh-CN" altLang="en-US" sz="2400" smtClean="0"/>
                  <a:t>这次没有内置类了，不过并查集的实现非常简单，手写也很快</a:t>
                </a:r>
                <a:endParaRPr lang="en-US" altLang="zh-CN" sz="24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67" t="-15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4992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数据结构（包括以后的算法）是自己写还是用内置类、内置函数？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solidFill>
                  <a:srgbClr val="FF0000"/>
                </a:solidFill>
              </a:rPr>
              <a:t>必须</a:t>
            </a:r>
            <a:r>
              <a:rPr lang="zh-CN" altLang="en-US" sz="2400" dirty="0" smtClean="0"/>
              <a:t>学会自己写！！！</a:t>
            </a:r>
            <a:endParaRPr lang="en-US" altLang="zh-CN" sz="2400" dirty="0" smtClean="0"/>
          </a:p>
          <a:p>
            <a:r>
              <a:rPr lang="en-US" altLang="zh-CN" sz="2400" dirty="0" smtClean="0"/>
              <a:t>Why</a:t>
            </a:r>
            <a:r>
              <a:rPr lang="zh-CN" altLang="en-US" sz="2400" dirty="0" smtClean="0"/>
              <a:t>？</a:t>
            </a:r>
            <a:endParaRPr lang="en-US" altLang="zh-CN" sz="2400" dirty="0" smtClean="0"/>
          </a:p>
          <a:p>
            <a:r>
              <a:rPr lang="zh-CN" altLang="en-US" sz="2400" smtClean="0"/>
              <a:t>不管是进公司还是考研笔试都</a:t>
            </a:r>
            <a:r>
              <a:rPr lang="zh-CN" altLang="en-US" sz="2400" dirty="0" smtClean="0"/>
              <a:t>需要的</a:t>
            </a:r>
            <a:r>
              <a:rPr lang="zh-CN" altLang="en-US" sz="2400" dirty="0" smtClean="0">
                <a:solidFill>
                  <a:srgbClr val="FF0000"/>
                </a:solidFill>
              </a:rPr>
              <a:t>基础技能</a:t>
            </a:r>
            <a:endParaRPr lang="en-US" altLang="zh-CN" sz="2400" dirty="0" smtClean="0">
              <a:solidFill>
                <a:srgbClr val="FF0000"/>
              </a:solidFill>
            </a:endParaRPr>
          </a:p>
        </p:txBody>
      </p:sp>
    </p:spTree>
    <p:extLst>
      <p:ext uri="{BB962C8B-B14F-4D97-AF65-F5344CB8AC3E}">
        <p14:creationId xmlns:p14="http://schemas.microsoft.com/office/powerpoint/2010/main" val="2549683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POJ No.2431</a:t>
            </a:r>
          </a:p>
          <a:p>
            <a:r>
              <a:rPr lang="en-US" altLang="zh-CN" sz="2400" dirty="0" smtClean="0"/>
              <a:t>POJ No.1182</a:t>
            </a:r>
          </a:p>
        </p:txBody>
      </p:sp>
    </p:spTree>
    <p:extLst>
      <p:ext uri="{BB962C8B-B14F-4D97-AF65-F5344CB8AC3E}">
        <p14:creationId xmlns:p14="http://schemas.microsoft.com/office/powerpoint/2010/main" val="538204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课后作业提示</a:t>
            </a:r>
            <a:endParaRPr lang="zh-CN" altLang="en-US" dirty="0"/>
          </a:p>
        </p:txBody>
      </p:sp>
      <p:sp>
        <p:nvSpPr>
          <p:cNvPr id="3" name="内容占位符 2"/>
          <p:cNvSpPr>
            <a:spLocks noGrp="1"/>
          </p:cNvSpPr>
          <p:nvPr>
            <p:ph idx="1"/>
          </p:nvPr>
        </p:nvSpPr>
        <p:spPr/>
        <p:txBody>
          <a:bodyPr>
            <a:normAutofit/>
          </a:bodyPr>
          <a:lstStyle/>
          <a:p>
            <a:r>
              <a:rPr lang="en-US" altLang="zh-CN" sz="2400" dirty="0"/>
              <a:t>POJ </a:t>
            </a:r>
            <a:r>
              <a:rPr lang="en-US" altLang="zh-CN" sz="2400" dirty="0" smtClean="0"/>
              <a:t>No.2431</a:t>
            </a:r>
          </a:p>
          <a:p>
            <a:r>
              <a:rPr lang="zh-CN" altLang="en-US" sz="2400" dirty="0" smtClean="0"/>
              <a:t>提示</a:t>
            </a:r>
            <a:r>
              <a:rPr lang="zh-CN" altLang="en-US" sz="2400" dirty="0"/>
              <a:t>：使用优先队列，此题应该为最大堆，每次取出最大的</a:t>
            </a:r>
            <a:r>
              <a:rPr lang="zh-CN" altLang="en-US" sz="2400" dirty="0" smtClean="0"/>
              <a:t>元素</a:t>
            </a:r>
            <a:endParaRPr lang="en-US" altLang="zh-CN" sz="2400" dirty="0"/>
          </a:p>
          <a:p>
            <a:endParaRPr lang="zh-CN" altLang="en-US" sz="2400" dirty="0"/>
          </a:p>
        </p:txBody>
      </p:sp>
    </p:spTree>
    <p:extLst>
      <p:ext uri="{BB962C8B-B14F-4D97-AF65-F5344CB8AC3E}">
        <p14:creationId xmlns:p14="http://schemas.microsoft.com/office/powerpoint/2010/main" val="1475843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课后作业提示</a:t>
            </a:r>
            <a:endParaRPr lang="zh-CN" altLang="en-US" dirty="0"/>
          </a:p>
        </p:txBody>
      </p:sp>
      <p:sp>
        <p:nvSpPr>
          <p:cNvPr id="3" name="内容占位符 2"/>
          <p:cNvSpPr>
            <a:spLocks noGrp="1"/>
          </p:cNvSpPr>
          <p:nvPr>
            <p:ph idx="1"/>
          </p:nvPr>
        </p:nvSpPr>
        <p:spPr/>
        <p:txBody>
          <a:bodyPr>
            <a:noAutofit/>
          </a:bodyPr>
          <a:lstStyle/>
          <a:p>
            <a:r>
              <a:rPr lang="en-US" altLang="zh-CN" sz="2000" dirty="0"/>
              <a:t>POJ No.1182</a:t>
            </a:r>
          </a:p>
          <a:p>
            <a:r>
              <a:rPr lang="zh-CN" altLang="en-US" sz="2000" dirty="0"/>
              <a:t>提示：使用并查集，并查集维护如下信息：</a:t>
            </a:r>
            <a:endParaRPr lang="en-US" altLang="zh-CN" sz="2000" dirty="0"/>
          </a:p>
          <a:p>
            <a:r>
              <a:rPr lang="en-US" altLang="zh-CN" sz="2000" dirty="0"/>
              <a:t>1</a:t>
            </a:r>
            <a:r>
              <a:rPr lang="zh-CN" altLang="en-US" sz="2000" dirty="0"/>
              <a:t>、</a:t>
            </a:r>
            <a:r>
              <a:rPr lang="en-US" altLang="zh-CN" sz="2000" dirty="0" err="1"/>
              <a:t>i</a:t>
            </a:r>
            <a:r>
              <a:rPr lang="en-US" altLang="zh-CN" sz="2000" dirty="0"/>
              <a:t>-x</a:t>
            </a:r>
            <a:r>
              <a:rPr lang="zh-CN" altLang="en-US" sz="2000" dirty="0"/>
              <a:t>表示</a:t>
            </a:r>
            <a:r>
              <a:rPr lang="en-US" altLang="zh-CN" sz="2000" dirty="0" err="1"/>
              <a:t>i</a:t>
            </a:r>
            <a:r>
              <a:rPr lang="zh-CN" altLang="en-US" sz="2000" dirty="0"/>
              <a:t>属于种类</a:t>
            </a:r>
            <a:r>
              <a:rPr lang="en-US" altLang="zh-CN" sz="2000" dirty="0"/>
              <a:t>x</a:t>
            </a:r>
          </a:p>
          <a:p>
            <a:r>
              <a:rPr lang="en-US" altLang="zh-CN" sz="2000" dirty="0"/>
              <a:t>2</a:t>
            </a:r>
            <a:r>
              <a:rPr lang="zh-CN" altLang="en-US" sz="2000" dirty="0"/>
              <a:t>、并查集里的每一组表示组内的所有元素代表的情况都同时发生或者不发生</a:t>
            </a:r>
            <a:endParaRPr lang="en-US" altLang="zh-CN" sz="2000" dirty="0"/>
          </a:p>
          <a:p>
            <a:r>
              <a:rPr lang="zh-CN" altLang="en-US" sz="2000" dirty="0"/>
              <a:t>例如：如果</a:t>
            </a:r>
            <a:r>
              <a:rPr lang="en-US" altLang="zh-CN" sz="2000" dirty="0" err="1"/>
              <a:t>i</a:t>
            </a:r>
            <a:r>
              <a:rPr lang="en-US" altLang="zh-CN" sz="2000" dirty="0"/>
              <a:t>-A</a:t>
            </a:r>
            <a:r>
              <a:rPr lang="zh-CN" altLang="en-US" sz="2000" dirty="0"/>
              <a:t>和</a:t>
            </a:r>
            <a:r>
              <a:rPr lang="en-US" altLang="zh-CN" sz="2000" dirty="0"/>
              <a:t>j-B</a:t>
            </a:r>
            <a:r>
              <a:rPr lang="zh-CN" altLang="en-US" sz="2000" dirty="0"/>
              <a:t>在同一个组里，就表示如果</a:t>
            </a:r>
            <a:r>
              <a:rPr lang="en-US" altLang="zh-CN" sz="2000" dirty="0" err="1"/>
              <a:t>i</a:t>
            </a:r>
            <a:r>
              <a:rPr lang="zh-CN" altLang="en-US" sz="2000" dirty="0"/>
              <a:t>属于种类</a:t>
            </a:r>
            <a:r>
              <a:rPr lang="en-US" altLang="zh-CN" sz="2000" dirty="0"/>
              <a:t>A</a:t>
            </a:r>
            <a:r>
              <a:rPr lang="zh-CN" altLang="en-US" sz="2000" dirty="0"/>
              <a:t>，那么</a:t>
            </a:r>
            <a:r>
              <a:rPr lang="en-US" altLang="zh-CN" sz="2000" dirty="0"/>
              <a:t>j</a:t>
            </a:r>
            <a:r>
              <a:rPr lang="zh-CN" altLang="en-US" sz="2000" dirty="0"/>
              <a:t>一定属于种类</a:t>
            </a:r>
            <a:r>
              <a:rPr lang="en-US" altLang="zh-CN" sz="2000" dirty="0"/>
              <a:t>B</a:t>
            </a:r>
            <a:r>
              <a:rPr lang="zh-CN" altLang="en-US" sz="2000" dirty="0"/>
              <a:t>，如果</a:t>
            </a:r>
            <a:r>
              <a:rPr lang="en-US" altLang="zh-CN" sz="2000" dirty="0"/>
              <a:t>j</a:t>
            </a:r>
            <a:r>
              <a:rPr lang="zh-CN" altLang="en-US" sz="2000" dirty="0"/>
              <a:t>属于种类</a:t>
            </a:r>
            <a:r>
              <a:rPr lang="en-US" altLang="zh-CN" sz="2000" dirty="0"/>
              <a:t>B</a:t>
            </a:r>
            <a:r>
              <a:rPr lang="zh-CN" altLang="en-US" sz="2000" dirty="0"/>
              <a:t>，那么</a:t>
            </a:r>
            <a:r>
              <a:rPr lang="en-US" altLang="zh-CN" sz="2000" dirty="0" err="1"/>
              <a:t>i</a:t>
            </a:r>
            <a:r>
              <a:rPr lang="zh-CN" altLang="en-US" sz="2000" dirty="0"/>
              <a:t>一定属于种类</a:t>
            </a:r>
            <a:r>
              <a:rPr lang="en-US" altLang="zh-CN" sz="2000" dirty="0"/>
              <a:t>A</a:t>
            </a:r>
          </a:p>
          <a:p>
            <a:r>
              <a:rPr lang="zh-CN" altLang="en-US" sz="2000" dirty="0"/>
              <a:t>然后对于输入的每一条信息：</a:t>
            </a:r>
            <a:endParaRPr lang="en-US" altLang="zh-CN" sz="2000" dirty="0"/>
          </a:p>
          <a:p>
            <a:r>
              <a:rPr lang="en-US" altLang="zh-CN" sz="2000" dirty="0"/>
              <a:t>1</a:t>
            </a:r>
            <a:r>
              <a:rPr lang="zh-CN" altLang="en-US" sz="2000" dirty="0"/>
              <a:t>、</a:t>
            </a:r>
            <a:r>
              <a:rPr lang="en-US" altLang="zh-CN" sz="2000" dirty="0"/>
              <a:t>x</a:t>
            </a:r>
            <a:r>
              <a:rPr lang="zh-CN" altLang="en-US" sz="2000" dirty="0"/>
              <a:t>和</a:t>
            </a:r>
            <a:r>
              <a:rPr lang="en-US" altLang="zh-CN" sz="2000" dirty="0"/>
              <a:t>y</a:t>
            </a:r>
            <a:r>
              <a:rPr lang="zh-CN" altLang="en-US" sz="2000" dirty="0"/>
              <a:t>属于同一个种类</a:t>
            </a:r>
            <a:r>
              <a:rPr lang="en-US" altLang="zh-CN" sz="2000" dirty="0"/>
              <a:t>——</a:t>
            </a:r>
            <a:r>
              <a:rPr lang="zh-CN" altLang="en-US" sz="2000" dirty="0"/>
              <a:t>合并</a:t>
            </a:r>
            <a:r>
              <a:rPr lang="en-US" altLang="zh-CN" sz="2000" dirty="0"/>
              <a:t>x-A</a:t>
            </a:r>
            <a:r>
              <a:rPr lang="zh-CN" altLang="en-US" sz="2000" dirty="0"/>
              <a:t>和</a:t>
            </a:r>
            <a:r>
              <a:rPr lang="en-US" altLang="zh-CN" sz="2000" dirty="0"/>
              <a:t>y-A</a:t>
            </a:r>
            <a:r>
              <a:rPr lang="zh-CN" altLang="en-US" sz="2000" dirty="0"/>
              <a:t>，</a:t>
            </a:r>
            <a:r>
              <a:rPr lang="en-US" altLang="zh-CN" sz="2000" dirty="0"/>
              <a:t> x-B</a:t>
            </a:r>
            <a:r>
              <a:rPr lang="zh-CN" altLang="en-US" sz="2000" dirty="0"/>
              <a:t>和</a:t>
            </a:r>
            <a:r>
              <a:rPr lang="en-US" altLang="zh-CN" sz="2000" dirty="0"/>
              <a:t>y-B</a:t>
            </a:r>
            <a:r>
              <a:rPr lang="zh-CN" altLang="en-US" sz="2000" dirty="0"/>
              <a:t>，</a:t>
            </a:r>
            <a:r>
              <a:rPr lang="en-US" altLang="zh-CN" sz="2000" dirty="0"/>
              <a:t> </a:t>
            </a:r>
            <a:r>
              <a:rPr lang="en-US" altLang="zh-CN" sz="2000" dirty="0" err="1"/>
              <a:t>x-C</a:t>
            </a:r>
            <a:r>
              <a:rPr lang="zh-CN" altLang="en-US" sz="2000" dirty="0"/>
              <a:t>和</a:t>
            </a:r>
            <a:r>
              <a:rPr lang="en-US" altLang="zh-CN" sz="2000" dirty="0"/>
              <a:t>y-C</a:t>
            </a:r>
          </a:p>
          <a:p>
            <a:r>
              <a:rPr lang="en-US" altLang="zh-CN" sz="2000" dirty="0"/>
              <a:t>2</a:t>
            </a:r>
            <a:r>
              <a:rPr lang="zh-CN" altLang="en-US" sz="2000" dirty="0"/>
              <a:t>、</a:t>
            </a:r>
            <a:r>
              <a:rPr lang="en-US" altLang="zh-CN" sz="2000" dirty="0"/>
              <a:t>x</a:t>
            </a:r>
            <a:r>
              <a:rPr lang="zh-CN" altLang="en-US" sz="2000" dirty="0"/>
              <a:t>吃</a:t>
            </a:r>
            <a:r>
              <a:rPr lang="en-US" altLang="zh-CN" sz="2000" dirty="0"/>
              <a:t>y——</a:t>
            </a:r>
            <a:r>
              <a:rPr lang="zh-CN" altLang="en-US" sz="2000" dirty="0"/>
              <a:t>合并</a:t>
            </a:r>
            <a:r>
              <a:rPr lang="en-US" altLang="zh-CN" sz="2000" dirty="0"/>
              <a:t>x-A</a:t>
            </a:r>
            <a:r>
              <a:rPr lang="zh-CN" altLang="en-US" sz="2000" dirty="0"/>
              <a:t>和</a:t>
            </a:r>
            <a:r>
              <a:rPr lang="en-US" altLang="zh-CN" sz="2000" dirty="0"/>
              <a:t>y-B</a:t>
            </a:r>
            <a:r>
              <a:rPr lang="zh-CN" altLang="en-US" sz="2000" dirty="0"/>
              <a:t>，</a:t>
            </a:r>
            <a:r>
              <a:rPr lang="en-US" altLang="zh-CN" sz="2000" dirty="0"/>
              <a:t> x-B</a:t>
            </a:r>
            <a:r>
              <a:rPr lang="zh-CN" altLang="en-US" sz="2000" dirty="0"/>
              <a:t>和</a:t>
            </a:r>
            <a:r>
              <a:rPr lang="en-US" altLang="zh-CN" sz="2000" dirty="0"/>
              <a:t>y-C</a:t>
            </a:r>
            <a:r>
              <a:rPr lang="zh-CN" altLang="en-US" sz="2000" dirty="0"/>
              <a:t>，</a:t>
            </a:r>
            <a:r>
              <a:rPr lang="en-US" altLang="zh-CN" sz="2000" dirty="0"/>
              <a:t> </a:t>
            </a:r>
            <a:r>
              <a:rPr lang="en-US" altLang="zh-CN" sz="2000" dirty="0" err="1"/>
              <a:t>x-C</a:t>
            </a:r>
            <a:r>
              <a:rPr lang="zh-CN" altLang="en-US" sz="2000" dirty="0"/>
              <a:t>和</a:t>
            </a:r>
            <a:r>
              <a:rPr lang="en-US" altLang="zh-CN" sz="2000" dirty="0"/>
              <a:t>y-A</a:t>
            </a:r>
          </a:p>
          <a:p>
            <a:endParaRPr lang="zh-CN" altLang="en-US" sz="2000" dirty="0"/>
          </a:p>
        </p:txBody>
      </p:sp>
    </p:spTree>
    <p:extLst>
      <p:ext uri="{BB962C8B-B14F-4D97-AF65-F5344CB8AC3E}">
        <p14:creationId xmlns:p14="http://schemas.microsoft.com/office/powerpoint/2010/main" val="259654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二叉树与非二叉树</a:t>
            </a:r>
            <a:endParaRPr lang="zh-CN" altLang="en-US" dirty="0"/>
          </a:p>
        </p:txBody>
      </p:sp>
      <p:pic>
        <p:nvPicPr>
          <p:cNvPr id="4" name="图片 3"/>
          <p:cNvPicPr>
            <a:picLocks noChangeAspect="1"/>
          </p:cNvPicPr>
          <p:nvPr/>
        </p:nvPicPr>
        <p:blipFill>
          <a:blip r:embed="rId2"/>
          <a:stretch>
            <a:fillRect/>
          </a:stretch>
        </p:blipFill>
        <p:spPr>
          <a:xfrm>
            <a:off x="806730" y="1728335"/>
            <a:ext cx="7248525" cy="4295775"/>
          </a:xfrm>
          <a:prstGeom prst="rect">
            <a:avLst/>
          </a:prstGeom>
        </p:spPr>
      </p:pic>
    </p:spTree>
    <p:extLst>
      <p:ext uri="{BB962C8B-B14F-4D97-AF65-F5344CB8AC3E}">
        <p14:creationId xmlns:p14="http://schemas.microsoft.com/office/powerpoint/2010/main" val="131407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树有什么用？</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用不同的方式实现的树可以对数据做不同的高效操作</a:t>
            </a:r>
            <a:endParaRPr lang="en-US" altLang="zh-CN" sz="2400" dirty="0" smtClean="0"/>
          </a:p>
          <a:p>
            <a:r>
              <a:rPr lang="zh-CN" altLang="en-US" sz="3600" dirty="0">
                <a:solidFill>
                  <a:srgbClr val="FF0000"/>
                </a:solidFill>
              </a:rPr>
              <a:t>二叉</a:t>
            </a:r>
            <a:r>
              <a:rPr lang="zh-CN" altLang="en-US" sz="3600" dirty="0" smtClean="0">
                <a:solidFill>
                  <a:srgbClr val="FF0000"/>
                </a:solidFill>
              </a:rPr>
              <a:t>搜索树</a:t>
            </a:r>
            <a:endParaRPr lang="en-US" altLang="zh-CN" sz="3600" dirty="0" smtClean="0">
              <a:solidFill>
                <a:srgbClr val="FF0000"/>
              </a:solidFill>
            </a:endParaRPr>
          </a:p>
          <a:p>
            <a:r>
              <a:rPr lang="zh-CN" altLang="en-US" sz="2400" dirty="0" smtClean="0"/>
              <a:t>堆</a:t>
            </a:r>
            <a:endParaRPr lang="en-US" altLang="zh-CN" sz="2400" dirty="0" smtClean="0"/>
          </a:p>
          <a:p>
            <a:r>
              <a:rPr lang="zh-CN" altLang="en-US" sz="2400" dirty="0"/>
              <a:t>并查集</a:t>
            </a:r>
          </a:p>
        </p:txBody>
      </p:sp>
    </p:spTree>
    <p:extLst>
      <p:ext uri="{BB962C8B-B14F-4D97-AF65-F5344CB8AC3E}">
        <p14:creationId xmlns:p14="http://schemas.microsoft.com/office/powerpoint/2010/main" val="153770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二叉搜索树</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二叉搜索树是能够高效进行如下操作的数据结构：</a:t>
            </a:r>
            <a:endParaRPr lang="en-US" altLang="zh-CN" sz="2400" dirty="0"/>
          </a:p>
          <a:p>
            <a:r>
              <a:rPr lang="zh-CN" altLang="en-US" sz="2400" dirty="0" smtClean="0"/>
              <a:t>插入</a:t>
            </a:r>
            <a:r>
              <a:rPr lang="zh-CN" altLang="en-US" sz="2400" dirty="0"/>
              <a:t>一个</a:t>
            </a:r>
            <a:r>
              <a:rPr lang="zh-CN" altLang="en-US" sz="2400" dirty="0" smtClean="0"/>
              <a:t>数值</a:t>
            </a:r>
            <a:endParaRPr lang="en-US" altLang="zh-CN" sz="2400" dirty="0"/>
          </a:p>
          <a:p>
            <a:r>
              <a:rPr lang="zh-CN" altLang="en-US" sz="2400" dirty="0" smtClean="0"/>
              <a:t>查询</a:t>
            </a:r>
            <a:r>
              <a:rPr lang="zh-CN" altLang="en-US" sz="2400" dirty="0"/>
              <a:t>是否</a:t>
            </a:r>
            <a:r>
              <a:rPr lang="zh-CN" altLang="en-US" sz="2400" dirty="0" smtClean="0"/>
              <a:t>包含某个数值</a:t>
            </a:r>
            <a:endParaRPr lang="en-US" altLang="zh-CN" sz="2400" dirty="0"/>
          </a:p>
          <a:p>
            <a:r>
              <a:rPr lang="zh-CN" altLang="en-US" sz="2400" dirty="0" smtClean="0"/>
              <a:t>删除某个数值</a:t>
            </a:r>
            <a:endParaRPr lang="en-US" altLang="zh-CN" sz="2000" dirty="0"/>
          </a:p>
        </p:txBody>
      </p:sp>
    </p:spTree>
    <p:extLst>
      <p:ext uri="{BB962C8B-B14F-4D97-AF65-F5344CB8AC3E}">
        <p14:creationId xmlns:p14="http://schemas.microsoft.com/office/powerpoint/2010/main" val="352323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二叉搜索树</a:t>
            </a:r>
            <a:endParaRPr lang="zh-CN" altLang="en-US" dirty="0"/>
          </a:p>
        </p:txBody>
      </p:sp>
      <p:pic>
        <p:nvPicPr>
          <p:cNvPr id="4" name="内容占位符 3"/>
          <p:cNvPicPr>
            <a:picLocks noGrp="1" noChangeAspect="1"/>
          </p:cNvPicPr>
          <p:nvPr>
            <p:ph idx="1"/>
          </p:nvPr>
        </p:nvPicPr>
        <p:blipFill>
          <a:blip r:embed="rId2"/>
          <a:stretch>
            <a:fillRect/>
          </a:stretch>
        </p:blipFill>
        <p:spPr>
          <a:xfrm>
            <a:off x="677334" y="1589230"/>
            <a:ext cx="8596312" cy="3747444"/>
          </a:xfrm>
          <a:prstGeom prst="rect">
            <a:avLst/>
          </a:prstGeom>
        </p:spPr>
      </p:pic>
    </p:spTree>
    <p:extLst>
      <p:ext uri="{BB962C8B-B14F-4D97-AF65-F5344CB8AC3E}">
        <p14:creationId xmlns:p14="http://schemas.microsoft.com/office/powerpoint/2010/main" val="194643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插入数值</a:t>
            </a:r>
            <a:endParaRPr lang="zh-CN" altLang="en-US" dirty="0"/>
          </a:p>
        </p:txBody>
      </p:sp>
      <p:pic>
        <p:nvPicPr>
          <p:cNvPr id="4" name="内容占位符 3"/>
          <p:cNvPicPr>
            <a:picLocks noGrp="1" noChangeAspect="1"/>
          </p:cNvPicPr>
          <p:nvPr>
            <p:ph idx="1"/>
          </p:nvPr>
        </p:nvPicPr>
        <p:blipFill>
          <a:blip r:embed="rId2"/>
          <a:stretch>
            <a:fillRect/>
          </a:stretch>
        </p:blipFill>
        <p:spPr>
          <a:xfrm>
            <a:off x="872024" y="1772400"/>
            <a:ext cx="6620728" cy="3881437"/>
          </a:xfrm>
          <a:prstGeom prst="rect">
            <a:avLst/>
          </a:prstGeom>
        </p:spPr>
      </p:pic>
      <p:sp>
        <p:nvSpPr>
          <p:cNvPr id="5" name="文本框 4"/>
          <p:cNvSpPr txBox="1"/>
          <p:nvPr/>
        </p:nvSpPr>
        <p:spPr>
          <a:xfrm>
            <a:off x="872024" y="5596987"/>
            <a:ext cx="3778370" cy="461665"/>
          </a:xfrm>
          <a:prstGeom prst="rect">
            <a:avLst/>
          </a:prstGeom>
          <a:noFill/>
        </p:spPr>
        <p:txBody>
          <a:bodyPr wrap="square" rtlCol="0">
            <a:spAutoFit/>
          </a:bodyPr>
          <a:lstStyle/>
          <a:p>
            <a:r>
              <a:rPr lang="zh-CN" altLang="en-US" sz="2400" dirty="0" smtClean="0">
                <a:solidFill>
                  <a:srgbClr val="FF0000"/>
                </a:solidFill>
              </a:rPr>
              <a:t>查找与插入类似</a:t>
            </a:r>
            <a:endParaRPr lang="zh-CN" altLang="en-US" sz="2400" dirty="0">
              <a:solidFill>
                <a:srgbClr val="FF0000"/>
              </a:solidFill>
            </a:endParaRPr>
          </a:p>
        </p:txBody>
      </p:sp>
    </p:spTree>
    <p:extLst>
      <p:ext uri="{BB962C8B-B14F-4D97-AF65-F5344CB8AC3E}">
        <p14:creationId xmlns:p14="http://schemas.microsoft.com/office/powerpoint/2010/main" val="359379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删除数值</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一般来说分三种情况处理：</a:t>
            </a:r>
            <a:endParaRPr lang="en-US" altLang="zh-CN" sz="2400" dirty="0" smtClean="0"/>
          </a:p>
          <a:p>
            <a:r>
              <a:rPr lang="en-US" altLang="zh-CN" sz="2400" dirty="0" smtClean="0"/>
              <a:t>1</a:t>
            </a:r>
            <a:r>
              <a:rPr lang="zh-CN" altLang="en-US" sz="2400" dirty="0" smtClean="0"/>
              <a:t>、需要删除的节点没有左儿子，那么就把右儿子提上去</a:t>
            </a:r>
            <a:endParaRPr lang="en-US" altLang="zh-CN" sz="2400" dirty="0" smtClean="0"/>
          </a:p>
          <a:p>
            <a:r>
              <a:rPr lang="en-US" altLang="zh-CN" sz="2400" dirty="0" smtClean="0"/>
              <a:t>2</a:t>
            </a:r>
            <a:r>
              <a:rPr lang="zh-CN" altLang="en-US" sz="2400" dirty="0" smtClean="0"/>
              <a:t>、需要删除的节点的左儿子没有右儿子，那么就把左儿子提上去</a:t>
            </a:r>
            <a:endParaRPr lang="en-US" altLang="zh-CN" sz="2400" dirty="0" smtClean="0"/>
          </a:p>
          <a:p>
            <a:r>
              <a:rPr lang="en-US" altLang="zh-CN" sz="2400" dirty="0" smtClean="0"/>
              <a:t>3</a:t>
            </a:r>
            <a:r>
              <a:rPr lang="zh-CN" altLang="en-US" sz="2400" dirty="0" smtClean="0"/>
              <a:t>、以上两种情况都不满足的情况下，把左儿子的子孙中最大的节点提上去</a:t>
            </a:r>
            <a:endParaRPr lang="zh-CN" altLang="en-US" sz="2400" dirty="0"/>
          </a:p>
        </p:txBody>
      </p:sp>
      <p:pic>
        <p:nvPicPr>
          <p:cNvPr id="5" name="内容占位符 3"/>
          <p:cNvPicPr>
            <a:picLocks noChangeAspect="1"/>
          </p:cNvPicPr>
          <p:nvPr/>
        </p:nvPicPr>
        <p:blipFill>
          <a:blip r:embed="rId2"/>
          <a:stretch>
            <a:fillRect/>
          </a:stretch>
        </p:blipFill>
        <p:spPr>
          <a:xfrm>
            <a:off x="3452250" y="1604513"/>
            <a:ext cx="6743700" cy="3876675"/>
          </a:xfrm>
          <a:prstGeom prst="rect">
            <a:avLst/>
          </a:prstGeom>
        </p:spPr>
      </p:pic>
    </p:spTree>
    <p:extLst>
      <p:ext uri="{BB962C8B-B14F-4D97-AF65-F5344CB8AC3E}">
        <p14:creationId xmlns:p14="http://schemas.microsoft.com/office/powerpoint/2010/main" val="92754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111</TotalTime>
  <Words>927</Words>
  <Application>Microsoft Office PowerPoint</Application>
  <PresentationFormat>宽屏</PresentationFormat>
  <Paragraphs>113</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方正姚体</vt:lpstr>
      <vt:lpstr>华文新魏</vt:lpstr>
      <vt:lpstr>Arial</vt:lpstr>
      <vt:lpstr>Cambria Math</vt:lpstr>
      <vt:lpstr>Trebuchet MS</vt:lpstr>
      <vt:lpstr>Wingdings 3</vt:lpstr>
      <vt:lpstr>平面</vt:lpstr>
      <vt:lpstr>数据结构二</vt:lpstr>
      <vt:lpstr>目录</vt:lpstr>
      <vt:lpstr>树是什么？ </vt:lpstr>
      <vt:lpstr>二叉树与非二叉树</vt:lpstr>
      <vt:lpstr>树有什么用？</vt:lpstr>
      <vt:lpstr>二叉搜索树</vt:lpstr>
      <vt:lpstr>二叉搜索树</vt:lpstr>
      <vt:lpstr>插入数值</vt:lpstr>
      <vt:lpstr>删除数值</vt:lpstr>
      <vt:lpstr>代码实现（插入）</vt:lpstr>
      <vt:lpstr>代码实现（寻找）</vt:lpstr>
      <vt:lpstr>代码实现（删除）</vt:lpstr>
      <vt:lpstr>操作复杂度</vt:lpstr>
      <vt:lpstr>平衡二叉树怎么实现呢？</vt:lpstr>
      <vt:lpstr>目录</vt:lpstr>
      <vt:lpstr>优先队列</vt:lpstr>
      <vt:lpstr>堆</vt:lpstr>
      <vt:lpstr>堆的操作（插入）</vt:lpstr>
      <vt:lpstr>堆的操作（取出最小值）</vt:lpstr>
      <vt:lpstr>代码实现（用数组表示二叉树）</vt:lpstr>
      <vt:lpstr>代码实现（插入）</vt:lpstr>
      <vt:lpstr>代码实现（删除）</vt:lpstr>
      <vt:lpstr>Java内置类</vt:lpstr>
      <vt:lpstr>目录</vt:lpstr>
      <vt:lpstr>并查集</vt:lpstr>
      <vt:lpstr>并查集的实现</vt:lpstr>
      <vt:lpstr>初始化</vt:lpstr>
      <vt:lpstr>查询两个节点是否属于同一组</vt:lpstr>
      <vt:lpstr>合并</vt:lpstr>
      <vt:lpstr>复杂度</vt:lpstr>
      <vt:lpstr>数据结构（包括以后的算法）是自己写还是用内置类、内置函数？</vt:lpstr>
      <vt:lpstr>课后作业</vt:lpstr>
      <vt:lpstr>课后作业提示</vt:lpstr>
      <vt:lpstr>课后作业提示</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数据结构一</dc:title>
  <dc:creator>Liu</dc:creator>
  <cp:lastModifiedBy>Liu</cp:lastModifiedBy>
  <cp:revision>23</cp:revision>
  <dcterms:created xsi:type="dcterms:W3CDTF">2015-05-02T11:48:04Z</dcterms:created>
  <dcterms:modified xsi:type="dcterms:W3CDTF">2015-05-08T10:04:31Z</dcterms:modified>
</cp:coreProperties>
</file>