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18" r:id="rId5"/>
    <p:sldId id="319" r:id="rId6"/>
    <p:sldId id="320" r:id="rId7"/>
    <p:sldId id="321" r:id="rId8"/>
    <p:sldId id="322" r:id="rId9"/>
    <p:sldId id="323" r:id="rId10"/>
    <p:sldId id="324" r:id="rId11"/>
    <p:sldId id="325" r:id="rId12"/>
    <p:sldId id="313" r:id="rId13"/>
    <p:sldId id="314" r:id="rId14"/>
    <p:sldId id="292" r:id="rId15"/>
    <p:sldId id="293" r:id="rId16"/>
    <p:sldId id="326" r:id="rId17"/>
    <p:sldId id="315" r:id="rId18"/>
    <p:sldId id="294" r:id="rId19"/>
    <p:sldId id="296" r:id="rId20"/>
    <p:sldId id="297" r:id="rId21"/>
    <p:sldId id="298" r:id="rId22"/>
    <p:sldId id="299" r:id="rId23"/>
    <p:sldId id="300" r:id="rId24"/>
    <p:sldId id="301" r:id="rId25"/>
    <p:sldId id="317" r:id="rId26"/>
    <p:sldId id="327" r:id="rId27"/>
    <p:sldId id="304" r:id="rId28"/>
    <p:sldId id="316" r:id="rId29"/>
    <p:sldId id="303" r:id="rId30"/>
    <p:sldId id="302" r:id="rId31"/>
    <p:sldId id="305" r:id="rId32"/>
    <p:sldId id="306" r:id="rId33"/>
    <p:sldId id="307" r:id="rId34"/>
    <p:sldId id="308" r:id="rId35"/>
    <p:sldId id="309" r:id="rId36"/>
    <p:sldId id="310" r:id="rId37"/>
    <p:sldId id="311" r:id="rId38"/>
    <p:sldId id="31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5/17/2015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算法一</a:t>
            </a:r>
            <a:endParaRPr lang="zh-CN" altLang="en-US" dirty="0"/>
          </a:p>
        </p:txBody>
      </p:sp>
      <p:sp>
        <p:nvSpPr>
          <p:cNvPr id="3" name="副标题 2"/>
          <p:cNvSpPr>
            <a:spLocks noGrp="1"/>
          </p:cNvSpPr>
          <p:nvPr>
            <p:ph type="subTitle" idx="1"/>
          </p:nvPr>
        </p:nvSpPr>
        <p:spPr/>
        <p:txBody>
          <a:bodyPr/>
          <a:lstStyle/>
          <a:p>
            <a:r>
              <a:rPr lang="zh-CN" altLang="en-US" dirty="0" smtClean="0"/>
              <a:t>讲师：刘少凡</a:t>
            </a:r>
            <a:endParaRPr lang="zh-CN" altLang="en-US" dirty="0"/>
          </a:p>
        </p:txBody>
      </p:sp>
    </p:spTree>
    <p:extLst>
      <p:ext uri="{BB962C8B-B14F-4D97-AF65-F5344CB8AC3E}">
        <p14:creationId xmlns:p14="http://schemas.microsoft.com/office/powerpoint/2010/main" val="3803419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分治</a:t>
            </a:r>
            <a:r>
              <a:rPr lang="zh-CN" altLang="en-US" sz="2400" dirty="0" smtClean="0"/>
              <a:t>思想：将大规模问题分解成相同的小规模问题</a:t>
            </a:r>
            <a:endParaRPr lang="en-US" altLang="zh-CN" sz="2400" dirty="0" smtClean="0"/>
          </a:p>
          <a:p>
            <a:endParaRPr lang="en-US" altLang="zh-CN" sz="2400" dirty="0"/>
          </a:p>
          <a:p>
            <a:r>
              <a:rPr lang="zh-CN" altLang="en-US" sz="2400" dirty="0" smtClean="0"/>
              <a:t>时间复杂度</a:t>
            </a:r>
            <a:r>
              <a:rPr lang="en-US" altLang="zh-CN" sz="2400" dirty="0" smtClean="0"/>
              <a:t>O(</a:t>
            </a:r>
            <a:r>
              <a:rPr lang="en-US" altLang="zh-CN" sz="2400" dirty="0" err="1" smtClean="0"/>
              <a:t>nlogn</a:t>
            </a:r>
            <a:r>
              <a:rPr lang="en-US" altLang="zh-CN" sz="2400" dirty="0" smtClean="0"/>
              <a:t>)</a:t>
            </a:r>
          </a:p>
        </p:txBody>
      </p:sp>
    </p:spTree>
    <p:extLst>
      <p:ext uri="{BB962C8B-B14F-4D97-AF65-F5344CB8AC3E}">
        <p14:creationId xmlns:p14="http://schemas.microsoft.com/office/powerpoint/2010/main" val="151142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a:t>
            </a:r>
            <a:endParaRPr lang="en-US" altLang="zh-CN" sz="2400" dirty="0"/>
          </a:p>
          <a:p>
            <a:r>
              <a:rPr lang="zh-CN" altLang="en-US" sz="2400" dirty="0"/>
              <a:t>选择排序</a:t>
            </a:r>
            <a:endParaRPr lang="en-US" altLang="zh-CN" sz="2400" dirty="0"/>
          </a:p>
          <a:p>
            <a:r>
              <a:rPr lang="zh-CN" altLang="en-US" sz="2400" dirty="0"/>
              <a:t>冒泡排序</a:t>
            </a:r>
            <a:endParaRPr lang="en-US" altLang="zh-CN" sz="2400" dirty="0"/>
          </a:p>
          <a:p>
            <a:r>
              <a:rPr lang="zh-CN" altLang="en-US" sz="2400" dirty="0"/>
              <a:t>归并排序（重要）</a:t>
            </a:r>
            <a:endParaRPr lang="en-US" altLang="zh-CN" sz="2400" dirty="0"/>
          </a:p>
          <a:p>
            <a:r>
              <a:rPr lang="zh-CN" altLang="en-US" sz="2400" dirty="0">
                <a:solidFill>
                  <a:srgbClr val="FF0000"/>
                </a:solidFill>
              </a:rPr>
              <a:t>堆</a:t>
            </a:r>
            <a:r>
              <a:rPr lang="zh-CN" altLang="en-US" sz="2400" dirty="0" smtClean="0">
                <a:solidFill>
                  <a:srgbClr val="FF0000"/>
                </a:solidFill>
              </a:rPr>
              <a:t>排序（重要）</a:t>
            </a:r>
            <a:endParaRPr lang="en-US" altLang="zh-CN" sz="2400" dirty="0">
              <a:solidFill>
                <a:srgbClr val="FF0000"/>
              </a:solidFill>
            </a:endParaRPr>
          </a:p>
          <a:p>
            <a:r>
              <a:rPr lang="zh-CN" altLang="en-US" sz="2400" dirty="0"/>
              <a:t>快速</a:t>
            </a:r>
            <a:r>
              <a:rPr lang="zh-CN" altLang="en-US" sz="2400" dirty="0" smtClean="0"/>
              <a:t>排序（重要）</a:t>
            </a:r>
            <a:endParaRPr lang="en-US" altLang="zh-CN" sz="2400" dirty="0" smtClean="0"/>
          </a:p>
          <a:p>
            <a:r>
              <a:rPr lang="en-US" altLang="zh-CN" sz="2400" dirty="0" smtClean="0"/>
              <a:t>……</a:t>
            </a:r>
          </a:p>
        </p:txBody>
      </p:sp>
    </p:spTree>
    <p:extLst>
      <p:ext uri="{BB962C8B-B14F-4D97-AF65-F5344CB8AC3E}">
        <p14:creationId xmlns:p14="http://schemas.microsoft.com/office/powerpoint/2010/main" val="2281866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堆排序</a:t>
            </a:r>
            <a:endParaRPr lang="zh-CN" altLang="en-US" dirty="0"/>
          </a:p>
        </p:txBody>
      </p:sp>
      <p:sp>
        <p:nvSpPr>
          <p:cNvPr id="3" name="内容占位符 2"/>
          <p:cNvSpPr>
            <a:spLocks noGrp="1"/>
          </p:cNvSpPr>
          <p:nvPr>
            <p:ph idx="1"/>
          </p:nvPr>
        </p:nvSpPr>
        <p:spPr>
          <a:xfrm>
            <a:off x="677335" y="2160589"/>
            <a:ext cx="9777880" cy="3880773"/>
          </a:xfrm>
        </p:spPr>
        <p:txBody>
          <a:bodyPr>
            <a:normAutofit/>
          </a:bodyPr>
          <a:lstStyle/>
          <a:p>
            <a:r>
              <a:rPr lang="en-US" altLang="zh-CN" sz="2400" dirty="0"/>
              <a:t>1991</a:t>
            </a:r>
            <a:r>
              <a:rPr lang="zh-CN" altLang="en-US" sz="2400" dirty="0"/>
              <a:t>年的计算机先驱奖获得者、斯坦福大学计算机科学系教授罗伯特</a:t>
            </a:r>
            <a:r>
              <a:rPr lang="en-US" altLang="zh-CN" sz="2400" dirty="0"/>
              <a:t>·</a:t>
            </a:r>
            <a:r>
              <a:rPr lang="zh-CN" altLang="en-US" sz="2400" dirty="0"/>
              <a:t>弗洛伊德</a:t>
            </a:r>
            <a:r>
              <a:rPr lang="en-US" altLang="zh-CN" sz="2400" dirty="0"/>
              <a:t>(Robert W</a:t>
            </a:r>
            <a:r>
              <a:rPr lang="zh-CN" altLang="en-US" sz="2400" dirty="0"/>
              <a:t>．</a:t>
            </a:r>
            <a:r>
              <a:rPr lang="en-US" altLang="zh-CN" sz="2400" dirty="0"/>
              <a:t>Floyd</a:t>
            </a:r>
            <a:r>
              <a:rPr lang="zh-CN" altLang="en-US" sz="2400" dirty="0"/>
              <a:t>）和威廉姆斯</a:t>
            </a:r>
            <a:r>
              <a:rPr lang="en-US" altLang="zh-CN" sz="2400" dirty="0"/>
              <a:t>(J</a:t>
            </a:r>
            <a:r>
              <a:rPr lang="zh-CN" altLang="en-US" sz="2400" dirty="0"/>
              <a:t>．</a:t>
            </a:r>
            <a:r>
              <a:rPr lang="en-US" altLang="zh-CN" sz="2400" dirty="0"/>
              <a:t>Williams</a:t>
            </a:r>
            <a:r>
              <a:rPr lang="zh-CN" altLang="en-US" sz="2400" dirty="0"/>
              <a:t>）在</a:t>
            </a:r>
            <a:r>
              <a:rPr lang="en-US" altLang="zh-CN" sz="2400" dirty="0"/>
              <a:t>1964</a:t>
            </a:r>
            <a:r>
              <a:rPr lang="zh-CN" altLang="en-US" sz="2400" dirty="0"/>
              <a:t>年共同发明了著名的堆排序算法（ </a:t>
            </a:r>
            <a:r>
              <a:rPr lang="en-US" altLang="zh-CN" sz="2400" dirty="0"/>
              <a:t>Heap Sort )</a:t>
            </a:r>
            <a:endParaRPr lang="zh-CN" altLang="en-US" sz="2400" dirty="0"/>
          </a:p>
        </p:txBody>
      </p:sp>
    </p:spTree>
    <p:extLst>
      <p:ext uri="{BB962C8B-B14F-4D97-AF65-F5344CB8AC3E}">
        <p14:creationId xmlns:p14="http://schemas.microsoft.com/office/powerpoint/2010/main" val="1549455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罗伯特</a:t>
            </a:r>
            <a:r>
              <a:rPr lang="en-US" altLang="zh-CN" dirty="0"/>
              <a:t>·</a:t>
            </a:r>
            <a:r>
              <a:rPr lang="zh-CN" altLang="en-US" dirty="0"/>
              <a:t>弗洛伊德</a:t>
            </a:r>
          </a:p>
        </p:txBody>
      </p:sp>
      <p:sp>
        <p:nvSpPr>
          <p:cNvPr id="3" name="内容占位符 2"/>
          <p:cNvSpPr>
            <a:spLocks noGrp="1"/>
          </p:cNvSpPr>
          <p:nvPr>
            <p:ph idx="1"/>
          </p:nvPr>
        </p:nvSpPr>
        <p:spPr>
          <a:xfrm>
            <a:off x="677335" y="2160589"/>
            <a:ext cx="7767925" cy="3880773"/>
          </a:xfrm>
        </p:spPr>
        <p:txBody>
          <a:bodyPr>
            <a:normAutofit/>
          </a:bodyPr>
          <a:lstStyle/>
          <a:p>
            <a:r>
              <a:rPr lang="en-US" altLang="zh-CN" sz="2400" dirty="0" smtClean="0"/>
              <a:t>1953</a:t>
            </a:r>
            <a:r>
              <a:rPr lang="zh-CN" altLang="en-US" sz="2400" dirty="0" smtClean="0"/>
              <a:t>年获得</a:t>
            </a:r>
            <a:r>
              <a:rPr lang="zh-CN" altLang="en-US" sz="2400" dirty="0" smtClean="0">
                <a:solidFill>
                  <a:srgbClr val="FF0000"/>
                </a:solidFill>
              </a:rPr>
              <a:t>文学</a:t>
            </a:r>
            <a:r>
              <a:rPr lang="zh-CN" altLang="en-US" sz="2400" dirty="0" smtClean="0"/>
              <a:t>学士学位</a:t>
            </a:r>
            <a:endParaRPr lang="en-US" altLang="zh-CN" sz="2400" dirty="0" smtClean="0"/>
          </a:p>
          <a:p>
            <a:r>
              <a:rPr lang="zh-CN" altLang="en-US" sz="2400" dirty="0"/>
              <a:t>图灵奖</a:t>
            </a:r>
            <a:r>
              <a:rPr lang="zh-CN" altLang="en-US" sz="2400" dirty="0" smtClean="0"/>
              <a:t>得主</a:t>
            </a:r>
            <a:endParaRPr lang="en-US" altLang="zh-CN" sz="2400" dirty="0" smtClean="0"/>
          </a:p>
          <a:p>
            <a:r>
              <a:rPr lang="zh-CN" altLang="en-US" sz="2400" dirty="0"/>
              <a:t>堆</a:t>
            </a:r>
            <a:r>
              <a:rPr lang="zh-CN" altLang="en-US" sz="2400" dirty="0" smtClean="0"/>
              <a:t>排序和</a:t>
            </a:r>
            <a:r>
              <a:rPr lang="en-US" altLang="zh-CN" sz="2400" dirty="0" smtClean="0"/>
              <a:t>Floyd-</a:t>
            </a:r>
            <a:r>
              <a:rPr lang="en-US" altLang="zh-CN" sz="2400" dirty="0" err="1" smtClean="0"/>
              <a:t>Warshall</a:t>
            </a:r>
            <a:r>
              <a:rPr lang="zh-CN" altLang="en-US" sz="2400" dirty="0" smtClean="0"/>
              <a:t>算法的创始人之一</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805" y="609600"/>
            <a:ext cx="2552700" cy="3895725"/>
          </a:xfrm>
          <a:prstGeom prst="rect">
            <a:avLst/>
          </a:prstGeom>
        </p:spPr>
      </p:pic>
    </p:spTree>
    <p:extLst>
      <p:ext uri="{BB962C8B-B14F-4D97-AF65-F5344CB8AC3E}">
        <p14:creationId xmlns:p14="http://schemas.microsoft.com/office/powerpoint/2010/main" val="335822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堆排序</a:t>
            </a:r>
            <a:endParaRPr lang="zh-CN" altLang="en-US" dirty="0"/>
          </a:p>
        </p:txBody>
      </p:sp>
      <p:sp>
        <p:nvSpPr>
          <p:cNvPr id="3" name="内容占位符 2"/>
          <p:cNvSpPr>
            <a:spLocks noGrp="1"/>
          </p:cNvSpPr>
          <p:nvPr>
            <p:ph idx="1"/>
          </p:nvPr>
        </p:nvSpPr>
        <p:spPr>
          <a:xfrm>
            <a:off x="677335" y="2160589"/>
            <a:ext cx="4153458" cy="3880773"/>
          </a:xfrm>
        </p:spPr>
        <p:txBody>
          <a:bodyPr>
            <a:normAutofit/>
          </a:bodyPr>
          <a:lstStyle/>
          <a:p>
            <a:r>
              <a:rPr lang="zh-CN" altLang="en-US" sz="2400" dirty="0" smtClean="0"/>
              <a:t>上一节课讲到的堆是什么？</a:t>
            </a:r>
            <a:endParaRPr lang="en-US" altLang="zh-CN" sz="2400" dirty="0" smtClean="0"/>
          </a:p>
          <a:p>
            <a:r>
              <a:rPr lang="zh-CN" altLang="en-US" sz="2400" dirty="0" smtClean="0"/>
              <a:t>堆是保证儿子的值一定不小于父亲值得二叉树，它的根节点一定是最小值，并且将根节点删除后，新的根节点依然会是最小值</a:t>
            </a:r>
            <a:endParaRPr lang="zh-CN" altLang="en-US" sz="2400" dirty="0"/>
          </a:p>
        </p:txBody>
      </p:sp>
      <p:pic>
        <p:nvPicPr>
          <p:cNvPr id="5" name="图片 4"/>
          <p:cNvPicPr>
            <a:picLocks noChangeAspect="1"/>
          </p:cNvPicPr>
          <p:nvPr/>
        </p:nvPicPr>
        <p:blipFill>
          <a:blip r:embed="rId2"/>
          <a:stretch>
            <a:fillRect/>
          </a:stretch>
        </p:blipFill>
        <p:spPr>
          <a:xfrm>
            <a:off x="4975668" y="933570"/>
            <a:ext cx="7124700" cy="4362450"/>
          </a:xfrm>
          <a:prstGeom prst="rect">
            <a:avLst/>
          </a:prstGeom>
        </p:spPr>
      </p:pic>
    </p:spTree>
    <p:extLst>
      <p:ext uri="{BB962C8B-B14F-4D97-AF65-F5344CB8AC3E}">
        <p14:creationId xmlns:p14="http://schemas.microsoft.com/office/powerpoint/2010/main" val="367271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如何利用堆来排序呢？</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根据堆的性质，只需要将待排序的所有数依次插入堆，然后再每次取出最小值，直到堆为空，自然就得到了从小到大排序后的数据</a:t>
            </a:r>
            <a:endParaRPr lang="en-US" altLang="zh-CN" sz="2800" dirty="0" smtClean="0"/>
          </a:p>
          <a:p>
            <a:endParaRPr lang="en-US" altLang="zh-CN" sz="2800" dirty="0"/>
          </a:p>
          <a:p>
            <a:r>
              <a:rPr lang="zh-CN" altLang="en-US" sz="2800" dirty="0" smtClean="0"/>
              <a:t>复杂度：每次插入每次取出都是</a:t>
            </a:r>
            <a:r>
              <a:rPr lang="en-US" altLang="zh-CN" sz="2800" dirty="0" smtClean="0"/>
              <a:t>O(</a:t>
            </a:r>
            <a:r>
              <a:rPr lang="en-US" altLang="zh-CN" sz="2800" dirty="0" err="1" smtClean="0"/>
              <a:t>logn</a:t>
            </a:r>
            <a:r>
              <a:rPr lang="en-US" altLang="zh-CN" sz="2800" dirty="0" smtClean="0"/>
              <a:t>)</a:t>
            </a:r>
            <a:r>
              <a:rPr lang="zh-CN" altLang="en-US" sz="2800" dirty="0" smtClean="0"/>
              <a:t>，插入</a:t>
            </a:r>
            <a:r>
              <a:rPr lang="en-US" altLang="zh-CN" sz="2800" dirty="0" smtClean="0"/>
              <a:t>+</a:t>
            </a:r>
            <a:r>
              <a:rPr lang="zh-CN" altLang="en-US" sz="2800" dirty="0" smtClean="0"/>
              <a:t>取出总共</a:t>
            </a:r>
            <a:r>
              <a:rPr lang="en-US" altLang="zh-CN" sz="2800" dirty="0" smtClean="0"/>
              <a:t>2n</a:t>
            </a:r>
            <a:r>
              <a:rPr lang="zh-CN" altLang="en-US" sz="2800" dirty="0" smtClean="0"/>
              <a:t>次，所以总复杂度</a:t>
            </a:r>
            <a:r>
              <a:rPr lang="en-US" altLang="zh-CN" sz="2800" dirty="0" smtClean="0"/>
              <a:t>O(</a:t>
            </a:r>
            <a:r>
              <a:rPr lang="en-US" altLang="zh-CN" sz="2800" dirty="0" err="1" smtClean="0"/>
              <a:t>nlogn</a:t>
            </a:r>
            <a:r>
              <a:rPr lang="en-US" altLang="zh-CN" sz="2800" dirty="0" smtClean="0"/>
              <a:t>)</a:t>
            </a:r>
            <a:endParaRPr lang="zh-CN" altLang="en-US" sz="2800" dirty="0"/>
          </a:p>
        </p:txBody>
      </p:sp>
    </p:spTree>
    <p:extLst>
      <p:ext uri="{BB962C8B-B14F-4D97-AF65-F5344CB8AC3E}">
        <p14:creationId xmlns:p14="http://schemas.microsoft.com/office/powerpoint/2010/main" val="1748528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a:t>
            </a:r>
            <a:endParaRPr lang="en-US" altLang="zh-CN" sz="2400" dirty="0"/>
          </a:p>
          <a:p>
            <a:r>
              <a:rPr lang="zh-CN" altLang="en-US" sz="2400" dirty="0"/>
              <a:t>选择排序</a:t>
            </a:r>
            <a:endParaRPr lang="en-US" altLang="zh-CN" sz="2400" dirty="0"/>
          </a:p>
          <a:p>
            <a:r>
              <a:rPr lang="zh-CN" altLang="en-US" sz="2400" dirty="0"/>
              <a:t>冒泡排序</a:t>
            </a:r>
            <a:endParaRPr lang="en-US" altLang="zh-CN" sz="2400" dirty="0"/>
          </a:p>
          <a:p>
            <a:r>
              <a:rPr lang="zh-CN" altLang="en-US" sz="2400" dirty="0"/>
              <a:t>归并排序（重要）</a:t>
            </a:r>
            <a:endParaRPr lang="en-US" altLang="zh-CN" sz="2400" dirty="0"/>
          </a:p>
          <a:p>
            <a:r>
              <a:rPr lang="zh-CN" altLang="en-US" sz="2400" dirty="0"/>
              <a:t>堆</a:t>
            </a:r>
            <a:r>
              <a:rPr lang="zh-CN" altLang="en-US" sz="2400" dirty="0" smtClean="0"/>
              <a:t>排序（重要）</a:t>
            </a:r>
            <a:endParaRPr lang="en-US" altLang="zh-CN" sz="2400" dirty="0"/>
          </a:p>
          <a:p>
            <a:r>
              <a:rPr lang="zh-CN" altLang="en-US" sz="2400" dirty="0">
                <a:solidFill>
                  <a:srgbClr val="FF0000"/>
                </a:solidFill>
              </a:rPr>
              <a:t>快速</a:t>
            </a:r>
            <a:r>
              <a:rPr lang="zh-CN" altLang="en-US" sz="2400" dirty="0" smtClean="0">
                <a:solidFill>
                  <a:srgbClr val="FF0000"/>
                </a:solidFill>
              </a:rPr>
              <a:t>排序（重要）</a:t>
            </a:r>
            <a:endParaRPr lang="en-US" altLang="zh-CN" sz="2400" dirty="0" smtClean="0">
              <a:solidFill>
                <a:srgbClr val="FF0000"/>
              </a:solidFill>
            </a:endParaRPr>
          </a:p>
          <a:p>
            <a:r>
              <a:rPr lang="en-US" altLang="zh-CN" sz="2400" dirty="0" smtClean="0"/>
              <a:t>……</a:t>
            </a:r>
          </a:p>
        </p:txBody>
      </p:sp>
    </p:spTree>
    <p:extLst>
      <p:ext uri="{BB962C8B-B14F-4D97-AF65-F5344CB8AC3E}">
        <p14:creationId xmlns:p14="http://schemas.microsoft.com/office/powerpoint/2010/main" val="3658987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5" name="内容占位符 4"/>
          <p:cNvSpPr>
            <a:spLocks noGrp="1"/>
          </p:cNvSpPr>
          <p:nvPr>
            <p:ph idx="1"/>
          </p:nvPr>
        </p:nvSpPr>
        <p:spPr>
          <a:xfrm>
            <a:off x="625878" y="1392838"/>
            <a:ext cx="8699579" cy="3880773"/>
          </a:xfrm>
        </p:spPr>
        <p:txBody>
          <a:bodyPr>
            <a:noAutofit/>
          </a:bodyPr>
          <a:lstStyle/>
          <a:p>
            <a:r>
              <a:rPr lang="zh-CN" altLang="en-US" sz="1600" dirty="0"/>
              <a:t>由</a:t>
            </a:r>
            <a:r>
              <a:rPr lang="en-US" altLang="zh-CN" sz="1600" dirty="0"/>
              <a:t>C. A. R. Hoare</a:t>
            </a:r>
            <a:r>
              <a:rPr lang="zh-CN" altLang="en-US" sz="1600" dirty="0"/>
              <a:t>在</a:t>
            </a:r>
            <a:r>
              <a:rPr lang="en-US" altLang="zh-CN" sz="1600" dirty="0"/>
              <a:t>1962</a:t>
            </a:r>
            <a:r>
              <a:rPr lang="zh-CN" altLang="en-US" sz="1600" dirty="0"/>
              <a:t>年提出</a:t>
            </a:r>
            <a:endParaRPr lang="en-US" altLang="zh-CN" sz="1600" dirty="0"/>
          </a:p>
          <a:p>
            <a:r>
              <a:rPr lang="en-US" altLang="zh-CN" sz="1600" dirty="0"/>
              <a:t>ACM </a:t>
            </a:r>
            <a:r>
              <a:rPr lang="en-US" altLang="zh-CN" sz="1600" dirty="0">
                <a:solidFill>
                  <a:srgbClr val="FF0000"/>
                </a:solidFill>
              </a:rPr>
              <a:t>Turing Award </a:t>
            </a:r>
            <a:r>
              <a:rPr lang="en-US" altLang="zh-CN" sz="1600" dirty="0"/>
              <a:t>for "fundamental contributions to the definition and design of programming languages". 1980</a:t>
            </a:r>
          </a:p>
          <a:p>
            <a:r>
              <a:rPr lang="en-US" altLang="zh-CN" sz="1600" dirty="0"/>
              <a:t>Harry H. Goode Memorial Award (1981)</a:t>
            </a:r>
          </a:p>
          <a:p>
            <a:r>
              <a:rPr lang="en-US" altLang="zh-CN" sz="1600" dirty="0"/>
              <a:t>Fellow of the Royal Society (1982)</a:t>
            </a:r>
          </a:p>
          <a:p>
            <a:r>
              <a:rPr lang="en-US" altLang="zh-CN" sz="1600" dirty="0"/>
              <a:t>Honorary Doctorate of Science by the Queen's University Belfast (1987)</a:t>
            </a:r>
          </a:p>
          <a:p>
            <a:r>
              <a:rPr lang="en-US" altLang="zh-CN" sz="1600" dirty="0"/>
              <a:t>Knighted for services to education and computer science (2000)</a:t>
            </a:r>
          </a:p>
          <a:p>
            <a:r>
              <a:rPr lang="en-US" altLang="zh-CN" sz="1600" dirty="0"/>
              <a:t>Kyoto Prize for Information science (2000)</a:t>
            </a:r>
          </a:p>
          <a:p>
            <a:r>
              <a:rPr lang="en-US" altLang="zh-CN" sz="1600" dirty="0"/>
              <a:t>Fellow of the Royal Academy of Engineering (2005)</a:t>
            </a:r>
          </a:p>
          <a:p>
            <a:r>
              <a:rPr lang="en-US" altLang="zh-CN" sz="1600" dirty="0"/>
              <a:t>Computer History Museum (CHM) in Mountain View, California Fellow of the Museum "for development of the Quicksort algorithm and for lifelong contributions to the theory of programming languages" (2006)</a:t>
            </a:r>
          </a:p>
          <a:p>
            <a:r>
              <a:rPr lang="en-US" altLang="zh-CN" sz="1600" dirty="0"/>
              <a:t>Honorary Doctorate of Science from the Department of Informatics of the Athens University of Economics and Business (AUEB) (2007)</a:t>
            </a:r>
          </a:p>
          <a:p>
            <a:r>
              <a:rPr lang="en-US" altLang="zh-CN" sz="1600" dirty="0"/>
              <a:t>IEEE John von Neumann Medal (2011)</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607" y="333433"/>
            <a:ext cx="3888356" cy="3551365"/>
          </a:xfrm>
          <a:prstGeom prst="rect">
            <a:avLst/>
          </a:prstGeom>
        </p:spPr>
      </p:pic>
    </p:spTree>
    <p:extLst>
      <p:ext uri="{BB962C8B-B14F-4D97-AF65-F5344CB8AC3E}">
        <p14:creationId xmlns:p14="http://schemas.microsoft.com/office/powerpoint/2010/main" val="266517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5" name="内容占位符 4"/>
          <p:cNvSpPr>
            <a:spLocks noGrp="1"/>
          </p:cNvSpPr>
          <p:nvPr>
            <p:ph idx="1"/>
          </p:nvPr>
        </p:nvSpPr>
        <p:spPr>
          <a:xfrm>
            <a:off x="677334" y="2160589"/>
            <a:ext cx="8699579" cy="3880773"/>
          </a:xfrm>
        </p:spPr>
        <p:txBody>
          <a:bodyPr>
            <a:normAutofit/>
          </a:bodyPr>
          <a:lstStyle/>
          <a:p>
            <a:r>
              <a:rPr lang="zh-CN" altLang="en-US" sz="2400" dirty="0" smtClean="0"/>
              <a:t>快速排序最坏情况下复杂度</a:t>
            </a:r>
            <a:r>
              <a:rPr lang="en-US" altLang="zh-CN" sz="2400" dirty="0" smtClean="0"/>
              <a:t>O(n^2)</a:t>
            </a:r>
          </a:p>
          <a:p>
            <a:r>
              <a:rPr lang="zh-CN" altLang="en-US" sz="2400" dirty="0"/>
              <a:t>期望时间复杂</a:t>
            </a:r>
            <a:r>
              <a:rPr lang="zh-CN" altLang="en-US" sz="2400" dirty="0" smtClean="0"/>
              <a:t>度是</a:t>
            </a:r>
            <a:r>
              <a:rPr lang="en-US" altLang="zh-CN" sz="2400" dirty="0" smtClean="0"/>
              <a:t>O(</a:t>
            </a:r>
            <a:r>
              <a:rPr lang="en-US" altLang="zh-CN" sz="2400" dirty="0" err="1" smtClean="0"/>
              <a:t>nlogn</a:t>
            </a:r>
            <a:r>
              <a:rPr lang="en-US" altLang="zh-CN" sz="2400" dirty="0" smtClean="0"/>
              <a:t>)</a:t>
            </a:r>
          </a:p>
          <a:p>
            <a:endParaRPr lang="en-US" altLang="zh-CN" sz="2400" dirty="0" smtClean="0"/>
          </a:p>
          <a:p>
            <a:r>
              <a:rPr lang="zh-CN" altLang="en-US" sz="2400" dirty="0" smtClean="0"/>
              <a:t>但是通常</a:t>
            </a:r>
            <a:r>
              <a:rPr lang="zh-CN" altLang="en-US" sz="2400" dirty="0"/>
              <a:t>情况</a:t>
            </a:r>
            <a:r>
              <a:rPr lang="zh-CN" altLang="en-US" sz="2400" dirty="0" smtClean="0"/>
              <a:t>下，快排是实际排序应用中</a:t>
            </a:r>
            <a:r>
              <a:rPr lang="zh-CN" altLang="en-US" sz="3200" dirty="0" smtClean="0">
                <a:solidFill>
                  <a:srgbClr val="FF0000"/>
                </a:solidFill>
              </a:rPr>
              <a:t>最好的选择</a:t>
            </a:r>
            <a:endParaRPr lang="en-US" altLang="zh-CN" sz="3200" dirty="0" smtClean="0">
              <a:solidFill>
                <a:srgbClr val="FF0000"/>
              </a:solidFill>
            </a:endParaRPr>
          </a:p>
          <a:p>
            <a:r>
              <a:rPr lang="zh-CN" altLang="en-US" sz="2400" dirty="0" smtClean="0"/>
              <a:t>（实际应用中，快排一般会比堆排序快）</a:t>
            </a:r>
            <a:endParaRPr lang="en-US" altLang="zh-CN" sz="2400" dirty="0" smtClean="0"/>
          </a:p>
          <a:p>
            <a:r>
              <a:rPr lang="en-US" altLang="zh-CN" sz="2400" dirty="0" smtClean="0"/>
              <a:t>Why</a:t>
            </a:r>
            <a:r>
              <a:rPr lang="zh-CN" altLang="en-US" sz="2400" dirty="0" smtClean="0"/>
              <a:t>？</a:t>
            </a:r>
            <a:endParaRPr lang="zh-CN" altLang="en-US" sz="2400" dirty="0"/>
          </a:p>
        </p:txBody>
      </p:sp>
    </p:spTree>
    <p:extLst>
      <p:ext uri="{BB962C8B-B14F-4D97-AF65-F5344CB8AC3E}">
        <p14:creationId xmlns:p14="http://schemas.microsoft.com/office/powerpoint/2010/main" val="3101974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3" name="内容占位符 2"/>
          <p:cNvSpPr>
            <a:spLocks noGrp="1"/>
          </p:cNvSpPr>
          <p:nvPr>
            <p:ph idx="1"/>
          </p:nvPr>
        </p:nvSpPr>
        <p:spPr>
          <a:xfrm>
            <a:off x="677334" y="2160589"/>
            <a:ext cx="5594070" cy="3880773"/>
          </a:xfrm>
        </p:spPr>
        <p:txBody>
          <a:bodyPr>
            <a:normAutofit lnSpcReduction="10000"/>
          </a:bodyPr>
          <a:lstStyle/>
          <a:p>
            <a:r>
              <a:rPr lang="zh-CN" altLang="en-US" sz="2400" dirty="0"/>
              <a:t>设要排序的数组是</a:t>
            </a:r>
            <a:r>
              <a:rPr lang="en-US" altLang="zh-CN" sz="2400" dirty="0"/>
              <a:t>A[0]……A[N-1]</a:t>
            </a:r>
            <a:r>
              <a:rPr lang="zh-CN" altLang="en-US" sz="2400" dirty="0"/>
              <a:t>，首先任意选取一个数据（通常选用数组的第一</a:t>
            </a:r>
            <a:r>
              <a:rPr lang="zh-CN" altLang="en-US" sz="2400" dirty="0" smtClean="0"/>
              <a:t>个或者最后一个数</a:t>
            </a:r>
            <a:r>
              <a:rPr lang="zh-CN" altLang="en-US" sz="2400" dirty="0"/>
              <a:t>）作为关键数据，然后将所有比它小的数都放到它前面，所有比它大的数都放到它后面，这个过程称为一趟快速排序</a:t>
            </a:r>
            <a:r>
              <a:rPr lang="zh-CN" altLang="en-US" sz="2400" dirty="0" smtClean="0"/>
              <a:t>。</a:t>
            </a:r>
            <a:endParaRPr lang="en-US" altLang="zh-CN" sz="2400" dirty="0" smtClean="0"/>
          </a:p>
          <a:p>
            <a:endParaRPr lang="en-US" altLang="zh-CN" sz="2400" dirty="0"/>
          </a:p>
          <a:p>
            <a:r>
              <a:rPr lang="zh-CN" altLang="en-US" sz="2400" dirty="0" smtClean="0"/>
              <a:t>这样其实就得到了该关键元素</a:t>
            </a:r>
            <a:r>
              <a:rPr lang="zh-CN" altLang="en-US" sz="3200" dirty="0" smtClean="0">
                <a:solidFill>
                  <a:srgbClr val="FF0000"/>
                </a:solidFill>
              </a:rPr>
              <a:t>应该在的位置</a:t>
            </a:r>
            <a:endParaRPr lang="zh-CN" altLang="en-US" sz="3200"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404" y="1406500"/>
            <a:ext cx="5119664" cy="4571606"/>
          </a:xfrm>
          <a:prstGeom prst="rect">
            <a:avLst/>
          </a:prstGeom>
        </p:spPr>
      </p:pic>
    </p:spTree>
    <p:extLst>
      <p:ext uri="{BB962C8B-B14F-4D97-AF65-F5344CB8AC3E}">
        <p14:creationId xmlns:p14="http://schemas.microsoft.com/office/powerpoint/2010/main" val="3150222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3600" dirty="0" smtClean="0">
                <a:solidFill>
                  <a:srgbClr val="FF0000"/>
                </a:solidFill>
              </a:rPr>
              <a:t>排序</a:t>
            </a:r>
            <a:endParaRPr lang="en-US" altLang="zh-CN" sz="3600" dirty="0" smtClean="0">
              <a:solidFill>
                <a:srgbClr val="FF0000"/>
              </a:solidFill>
            </a:endParaRPr>
          </a:p>
          <a:p>
            <a:r>
              <a:rPr lang="en-US" altLang="zh-CN" sz="2400" dirty="0" err="1" smtClean="0"/>
              <a:t>Nim</a:t>
            </a:r>
            <a:endParaRPr lang="en-US" altLang="zh-CN" sz="2400" dirty="0" smtClean="0"/>
          </a:p>
        </p:txBody>
      </p:sp>
    </p:spTree>
    <p:extLst>
      <p:ext uri="{BB962C8B-B14F-4D97-AF65-F5344CB8AC3E}">
        <p14:creationId xmlns:p14="http://schemas.microsoft.com/office/powerpoint/2010/main" val="312713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3" name="内容占位符 2"/>
          <p:cNvSpPr>
            <a:spLocks noGrp="1"/>
          </p:cNvSpPr>
          <p:nvPr>
            <p:ph idx="1"/>
          </p:nvPr>
        </p:nvSpPr>
        <p:spPr>
          <a:xfrm>
            <a:off x="677334" y="2160589"/>
            <a:ext cx="4550274" cy="3880773"/>
          </a:xfrm>
        </p:spPr>
        <p:txBody>
          <a:bodyPr>
            <a:normAutofit/>
          </a:bodyPr>
          <a:lstStyle/>
          <a:p>
            <a:r>
              <a:rPr lang="zh-CN" altLang="en-US" sz="2400" dirty="0"/>
              <a:t>通过一趟排序将要排序的数据分割成独立的两部分，其中一部分的所有数据都比另外一部分的所有数据都要小，然后再按此方法对这两部分数据分别进行快速</a:t>
            </a:r>
            <a:r>
              <a:rPr lang="zh-CN" altLang="en-US" sz="2400" dirty="0" smtClean="0"/>
              <a:t>排序。</a:t>
            </a:r>
            <a:endParaRPr lang="en-US" altLang="zh-CN" sz="24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404" y="1406500"/>
            <a:ext cx="5119664" cy="4571606"/>
          </a:xfrm>
          <a:prstGeom prst="rect">
            <a:avLst/>
          </a:prstGeom>
        </p:spPr>
      </p:pic>
    </p:spTree>
    <p:extLst>
      <p:ext uri="{BB962C8B-B14F-4D97-AF65-F5344CB8AC3E}">
        <p14:creationId xmlns:p14="http://schemas.microsoft.com/office/powerpoint/2010/main" val="2615922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pic>
        <p:nvPicPr>
          <p:cNvPr id="4" name="内容占位符 3"/>
          <p:cNvPicPr>
            <a:picLocks noGrp="1" noChangeAspect="1"/>
          </p:cNvPicPr>
          <p:nvPr>
            <p:ph idx="1"/>
          </p:nvPr>
        </p:nvPicPr>
        <p:blipFill>
          <a:blip r:embed="rId2"/>
          <a:stretch>
            <a:fillRect/>
          </a:stretch>
        </p:blipFill>
        <p:spPr>
          <a:xfrm>
            <a:off x="787264" y="1637566"/>
            <a:ext cx="10706034" cy="3132842"/>
          </a:xfrm>
          <a:prstGeom prst="rect">
            <a:avLst/>
          </a:prstGeom>
        </p:spPr>
      </p:pic>
    </p:spTree>
    <p:extLst>
      <p:ext uri="{BB962C8B-B14F-4D97-AF65-F5344CB8AC3E}">
        <p14:creationId xmlns:p14="http://schemas.microsoft.com/office/powerpoint/2010/main" val="3839687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pic>
        <p:nvPicPr>
          <p:cNvPr id="5" name="图片 4"/>
          <p:cNvPicPr>
            <a:picLocks noChangeAspect="1"/>
          </p:cNvPicPr>
          <p:nvPr/>
        </p:nvPicPr>
        <p:blipFill>
          <a:blip r:embed="rId2"/>
          <a:stretch>
            <a:fillRect/>
          </a:stretch>
        </p:blipFill>
        <p:spPr>
          <a:xfrm>
            <a:off x="142496" y="1343474"/>
            <a:ext cx="8753475" cy="4619625"/>
          </a:xfrm>
          <a:prstGeom prst="rect">
            <a:avLst/>
          </a:prstGeom>
        </p:spPr>
      </p:pic>
      <p:pic>
        <p:nvPicPr>
          <p:cNvPr id="7" name="图片 6"/>
          <p:cNvPicPr>
            <a:picLocks noChangeAspect="1"/>
          </p:cNvPicPr>
          <p:nvPr/>
        </p:nvPicPr>
        <p:blipFill>
          <a:blip r:embed="rId3"/>
          <a:stretch>
            <a:fillRect/>
          </a:stretch>
        </p:blipFill>
        <p:spPr>
          <a:xfrm>
            <a:off x="7491637" y="112141"/>
            <a:ext cx="3564729" cy="6673611"/>
          </a:xfrm>
          <a:prstGeom prst="rect">
            <a:avLst/>
          </a:prstGeom>
        </p:spPr>
      </p:pic>
    </p:spTree>
    <p:extLst>
      <p:ext uri="{BB962C8B-B14F-4D97-AF65-F5344CB8AC3E}">
        <p14:creationId xmlns:p14="http://schemas.microsoft.com/office/powerpoint/2010/main" val="18026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最坏情况</a:t>
            </a:r>
            <a:r>
              <a:rPr lang="en-US" altLang="zh-CN" sz="2400" dirty="0" smtClean="0"/>
              <a:t>O(n^2)</a:t>
            </a:r>
            <a:r>
              <a:rPr lang="zh-CN" altLang="en-US" sz="2400" dirty="0" smtClean="0"/>
              <a:t>出现在什么时候？</a:t>
            </a:r>
            <a:endParaRPr lang="en-US" altLang="zh-CN" sz="2400" dirty="0" smtClean="0"/>
          </a:p>
          <a:p>
            <a:r>
              <a:rPr lang="zh-CN" altLang="en-US" sz="2400" dirty="0"/>
              <a:t>原</a:t>
            </a:r>
            <a:r>
              <a:rPr lang="zh-CN" altLang="en-US" sz="2400" dirty="0" smtClean="0"/>
              <a:t>数组</a:t>
            </a:r>
            <a:r>
              <a:rPr lang="zh-CN" altLang="en-US" sz="2400" dirty="0" smtClean="0">
                <a:solidFill>
                  <a:srgbClr val="FF0000"/>
                </a:solidFill>
              </a:rPr>
              <a:t>已经排好序</a:t>
            </a:r>
            <a:r>
              <a:rPr lang="zh-CN" altLang="en-US" sz="2400" dirty="0" smtClean="0"/>
              <a:t>的情况下</a:t>
            </a:r>
            <a:endParaRPr lang="en-US" altLang="zh-CN" sz="2400" dirty="0" smtClean="0"/>
          </a:p>
          <a:p>
            <a:r>
              <a:rPr lang="zh-CN" altLang="en-US" sz="2400" dirty="0"/>
              <a:t>如何</a:t>
            </a:r>
            <a:r>
              <a:rPr lang="zh-CN" altLang="en-US" sz="2400" dirty="0" smtClean="0"/>
              <a:t>避免？</a:t>
            </a:r>
            <a:endParaRPr lang="en-US" altLang="zh-CN" sz="2400" dirty="0" smtClean="0"/>
          </a:p>
          <a:p>
            <a:r>
              <a:rPr lang="zh-CN" altLang="en-US" sz="2400" dirty="0"/>
              <a:t>每次</a:t>
            </a:r>
            <a:r>
              <a:rPr lang="zh-CN" altLang="en-US" sz="2400" dirty="0" smtClean="0">
                <a:solidFill>
                  <a:srgbClr val="FF0000"/>
                </a:solidFill>
              </a:rPr>
              <a:t>随机</a:t>
            </a:r>
            <a:r>
              <a:rPr lang="zh-CN" altLang="en-US" sz="2400" dirty="0" smtClean="0"/>
              <a:t>选取关键元素（在之前，关键元素一直选取的都是数组首元素）</a:t>
            </a:r>
            <a:endParaRPr lang="zh-CN" altLang="en-US" sz="2400" dirty="0"/>
          </a:p>
        </p:txBody>
      </p:sp>
    </p:spTree>
    <p:extLst>
      <p:ext uri="{BB962C8B-B14F-4D97-AF65-F5344CB8AC3E}">
        <p14:creationId xmlns:p14="http://schemas.microsoft.com/office/powerpoint/2010/main" val="1373000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如何随机选取？</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方法一：随机数</a:t>
            </a:r>
            <a:endParaRPr lang="en-US" altLang="zh-CN" sz="2400" dirty="0" smtClean="0"/>
          </a:p>
          <a:p>
            <a:r>
              <a:rPr lang="zh-CN" altLang="en-US" sz="2400" dirty="0"/>
              <a:t>方法</a:t>
            </a:r>
            <a:r>
              <a:rPr lang="zh-CN" altLang="en-US" sz="2400" dirty="0" smtClean="0"/>
              <a:t>二：直接调用</a:t>
            </a:r>
            <a:r>
              <a:rPr lang="en-US" altLang="zh-CN" sz="2400" dirty="0" err="1" smtClean="0">
                <a:solidFill>
                  <a:srgbClr val="FF0000"/>
                </a:solidFill>
              </a:rPr>
              <a:t>Arrays.sort</a:t>
            </a:r>
            <a:r>
              <a:rPr lang="en-US" altLang="zh-CN" sz="2400" dirty="0" smtClean="0">
                <a:solidFill>
                  <a:srgbClr val="FF0000"/>
                </a:solidFill>
              </a:rPr>
              <a:t>(a)</a:t>
            </a:r>
            <a:r>
              <a:rPr lang="zh-CN" altLang="en-US" sz="2400" dirty="0"/>
              <a:t>，</a:t>
            </a:r>
            <a:r>
              <a:rPr lang="en-US" altLang="zh-CN" sz="2400" dirty="0"/>
              <a:t>a</a:t>
            </a:r>
            <a:r>
              <a:rPr lang="zh-CN" altLang="en-US" sz="2400" dirty="0"/>
              <a:t>为待排序</a:t>
            </a:r>
            <a:r>
              <a:rPr lang="zh-CN" altLang="en-US" sz="2400" dirty="0" smtClean="0"/>
              <a:t>数组</a:t>
            </a:r>
            <a:endParaRPr lang="en-US" altLang="zh-CN" sz="2400" dirty="0" smtClean="0"/>
          </a:p>
          <a:p>
            <a:endParaRPr lang="en-US" altLang="zh-CN" sz="2400" dirty="0"/>
          </a:p>
          <a:p>
            <a:r>
              <a:rPr lang="zh-CN" altLang="en-US" sz="2400" dirty="0" smtClean="0"/>
              <a:t>注：</a:t>
            </a:r>
            <a:r>
              <a:rPr lang="zh-CN" altLang="en-US" sz="2400" dirty="0" smtClean="0">
                <a:solidFill>
                  <a:srgbClr val="FF0000"/>
                </a:solidFill>
              </a:rPr>
              <a:t>必须</a:t>
            </a:r>
            <a:r>
              <a:rPr lang="zh-CN" altLang="en-US" sz="2400" dirty="0" smtClean="0"/>
              <a:t>学会自己手写基本快排</a:t>
            </a:r>
            <a:endParaRPr lang="zh-CN" altLang="en-US" sz="2400" dirty="0"/>
          </a:p>
        </p:txBody>
      </p:sp>
    </p:spTree>
    <p:extLst>
      <p:ext uri="{BB962C8B-B14F-4D97-AF65-F5344CB8AC3E}">
        <p14:creationId xmlns:p14="http://schemas.microsoft.com/office/powerpoint/2010/main" val="4293773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其他排序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线性</a:t>
            </a:r>
            <a:r>
              <a:rPr lang="zh-CN" altLang="en-US" sz="2400" dirty="0" smtClean="0"/>
              <a:t>时间排序（算法导论一书有介绍）</a:t>
            </a:r>
            <a:endParaRPr lang="en-US" altLang="zh-CN" sz="2400" dirty="0" smtClean="0"/>
          </a:p>
        </p:txBody>
      </p:sp>
    </p:spTree>
    <p:extLst>
      <p:ext uri="{BB962C8B-B14F-4D97-AF65-F5344CB8AC3E}">
        <p14:creationId xmlns:p14="http://schemas.microsoft.com/office/powerpoint/2010/main" val="396476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稳定排序与不稳定排序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序列中值相同的两个数的相对位置在排序后是否会发生改变</a:t>
            </a:r>
            <a:endParaRPr lang="zh-CN" altLang="en-US" sz="2400" dirty="0"/>
          </a:p>
        </p:txBody>
      </p:sp>
    </p:spTree>
    <p:extLst>
      <p:ext uri="{BB962C8B-B14F-4D97-AF65-F5344CB8AC3E}">
        <p14:creationId xmlns:p14="http://schemas.microsoft.com/office/powerpoint/2010/main" val="110725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2400" dirty="0"/>
              <a:t>排序</a:t>
            </a:r>
            <a:endParaRPr lang="en-US" altLang="zh-CN" sz="2400" dirty="0"/>
          </a:p>
          <a:p>
            <a:r>
              <a:rPr lang="en-US" altLang="zh-CN" sz="3600" dirty="0" err="1" smtClean="0">
                <a:solidFill>
                  <a:srgbClr val="FF0000"/>
                </a:solidFill>
              </a:rPr>
              <a:t>Nim</a:t>
            </a:r>
            <a:endParaRPr lang="en-US" altLang="zh-CN" sz="3600" dirty="0" smtClean="0">
              <a:solidFill>
                <a:srgbClr val="FF0000"/>
              </a:solidFill>
            </a:endParaRPr>
          </a:p>
        </p:txBody>
      </p:sp>
    </p:spTree>
    <p:extLst>
      <p:ext uri="{BB962C8B-B14F-4D97-AF65-F5344CB8AC3E}">
        <p14:creationId xmlns:p14="http://schemas.microsoft.com/office/powerpoint/2010/main" val="944959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Nim</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Nim</a:t>
            </a:r>
            <a:r>
              <a:rPr lang="zh-CN" altLang="en-US" sz="2400" dirty="0" smtClean="0"/>
              <a:t>是一系列游戏的统称，或者说这些游戏基本都是</a:t>
            </a:r>
            <a:r>
              <a:rPr lang="en-US" altLang="zh-CN" sz="2400" dirty="0" err="1" smtClean="0"/>
              <a:t>Nim</a:t>
            </a:r>
            <a:r>
              <a:rPr lang="zh-CN" altLang="en-US" sz="2400" dirty="0" smtClean="0"/>
              <a:t>的变体</a:t>
            </a:r>
            <a:endParaRPr lang="en-US" altLang="zh-CN" sz="2400" dirty="0" smtClean="0"/>
          </a:p>
          <a:p>
            <a:endParaRPr lang="en-US" altLang="zh-CN" sz="2400" dirty="0"/>
          </a:p>
          <a:p>
            <a:r>
              <a:rPr lang="zh-CN" altLang="en-US" sz="2400" dirty="0" smtClean="0"/>
              <a:t>我记得李周军老师上离散</a:t>
            </a:r>
            <a:r>
              <a:rPr lang="en-US" altLang="zh-CN" sz="2400" dirty="0" smtClean="0"/>
              <a:t>2</a:t>
            </a:r>
            <a:r>
              <a:rPr lang="zh-CN" altLang="en-US" sz="2400" dirty="0" smtClean="0"/>
              <a:t>的时候讲过一个游戏</a:t>
            </a:r>
            <a:endParaRPr lang="zh-CN" altLang="en-US" sz="2400" dirty="0"/>
          </a:p>
        </p:txBody>
      </p:sp>
    </p:spTree>
    <p:extLst>
      <p:ext uri="{BB962C8B-B14F-4D97-AF65-F5344CB8AC3E}">
        <p14:creationId xmlns:p14="http://schemas.microsoft.com/office/powerpoint/2010/main" val="524441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下面来玩游戏吧</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Alice</a:t>
            </a:r>
            <a:r>
              <a:rPr lang="zh-CN" altLang="en-US" sz="2400" dirty="0" smtClean="0"/>
              <a:t>与</a:t>
            </a:r>
            <a:r>
              <a:rPr lang="en-US" altLang="zh-CN" sz="2400" dirty="0" smtClean="0"/>
              <a:t>Bob</a:t>
            </a:r>
            <a:r>
              <a:rPr lang="zh-CN" altLang="en-US" sz="2400" dirty="0" smtClean="0"/>
              <a:t>在玩这样一个游戏。给定</a:t>
            </a:r>
            <a:r>
              <a:rPr lang="en-US" altLang="zh-CN" sz="2400" dirty="0" smtClean="0"/>
              <a:t>k</a:t>
            </a:r>
            <a:r>
              <a:rPr lang="zh-CN" altLang="en-US" sz="2400" dirty="0" smtClean="0"/>
              <a:t>个数字</a:t>
            </a:r>
            <a:r>
              <a:rPr lang="en-US" altLang="zh-CN" sz="2400" dirty="0" smtClean="0"/>
              <a:t>a1</a:t>
            </a:r>
            <a:r>
              <a:rPr lang="zh-CN" altLang="en-US" sz="2400" dirty="0" smtClean="0"/>
              <a:t>，</a:t>
            </a:r>
            <a:r>
              <a:rPr lang="en-US" altLang="zh-CN" sz="2400" dirty="0" smtClean="0"/>
              <a:t>a2</a:t>
            </a:r>
            <a:r>
              <a:rPr lang="zh-CN" altLang="en-US" sz="2400" dirty="0" smtClean="0"/>
              <a:t>，</a:t>
            </a:r>
            <a:r>
              <a:rPr lang="en-US" altLang="zh-CN" sz="2400" dirty="0" smtClean="0"/>
              <a:t>……</a:t>
            </a:r>
            <a:r>
              <a:rPr lang="zh-CN" altLang="en-US" sz="2400" dirty="0" smtClean="0"/>
              <a:t>，</a:t>
            </a:r>
            <a:r>
              <a:rPr lang="en-US" altLang="zh-CN" sz="2400" dirty="0" err="1" smtClean="0"/>
              <a:t>ak</a:t>
            </a:r>
            <a:r>
              <a:rPr lang="zh-CN" altLang="en-US" sz="2400" dirty="0" smtClean="0"/>
              <a:t>。一开始，有</a:t>
            </a:r>
            <a:r>
              <a:rPr lang="en-US" altLang="zh-CN" sz="2400" dirty="0" smtClean="0"/>
              <a:t>x</a:t>
            </a:r>
            <a:r>
              <a:rPr lang="zh-CN" altLang="en-US" sz="2400" dirty="0" smtClean="0"/>
              <a:t>枚硬币，</a:t>
            </a:r>
            <a:r>
              <a:rPr lang="en-US" altLang="zh-CN" sz="2400" dirty="0" smtClean="0"/>
              <a:t>Alice</a:t>
            </a:r>
            <a:r>
              <a:rPr lang="zh-CN" altLang="en-US" sz="2400" dirty="0" smtClean="0"/>
              <a:t>和</a:t>
            </a:r>
            <a:r>
              <a:rPr lang="en-US" altLang="zh-CN" sz="2400" dirty="0" smtClean="0"/>
              <a:t>Bob</a:t>
            </a:r>
            <a:r>
              <a:rPr lang="zh-CN" altLang="en-US" sz="2400" dirty="0" smtClean="0"/>
              <a:t>轮流取硬币。每次所取硬币的</a:t>
            </a:r>
            <a:r>
              <a:rPr lang="zh-CN" altLang="en-US" sz="2400" dirty="0"/>
              <a:t>枚</a:t>
            </a:r>
            <a:r>
              <a:rPr lang="zh-CN" altLang="en-US" sz="2400" dirty="0" smtClean="0"/>
              <a:t>数一定要在</a:t>
            </a:r>
            <a:r>
              <a:rPr lang="en-US" altLang="zh-CN" sz="2400" dirty="0" smtClean="0"/>
              <a:t>a1~ak</a:t>
            </a:r>
            <a:r>
              <a:rPr lang="zh-CN" altLang="en-US" sz="2400" dirty="0" smtClean="0"/>
              <a:t>之中。</a:t>
            </a:r>
            <a:r>
              <a:rPr lang="en-US" altLang="zh-CN" sz="2400" dirty="0" smtClean="0"/>
              <a:t>Alice</a:t>
            </a:r>
            <a:r>
              <a:rPr lang="zh-CN" altLang="en-US" sz="2400" dirty="0" smtClean="0"/>
              <a:t>先取，取走最后一枚硬币的一方获胜。当双方都采取最优策略时，谁会获胜？</a:t>
            </a:r>
            <a:endParaRPr lang="en-US" altLang="zh-CN" sz="2400" dirty="0" smtClean="0"/>
          </a:p>
          <a:p>
            <a:r>
              <a:rPr lang="zh-CN" altLang="en-US" sz="2400" dirty="0" smtClean="0"/>
              <a:t>题目假定</a:t>
            </a:r>
            <a:r>
              <a:rPr lang="en-US" altLang="zh-CN" sz="2400" dirty="0" smtClean="0"/>
              <a:t>a1~ak</a:t>
            </a:r>
            <a:r>
              <a:rPr lang="zh-CN" altLang="en-US" sz="2400" dirty="0" smtClean="0"/>
              <a:t>中一定有</a:t>
            </a:r>
            <a:r>
              <a:rPr lang="en-US" altLang="zh-CN" sz="2400" dirty="0" smtClean="0"/>
              <a:t>1</a:t>
            </a:r>
            <a:r>
              <a:rPr lang="zh-CN" altLang="en-US" sz="2400" dirty="0" smtClean="0"/>
              <a:t>（这样能保证一定能正好取完所有硬币）</a:t>
            </a:r>
            <a:endParaRPr lang="en-US" altLang="zh-CN" sz="2400" dirty="0" smtClean="0"/>
          </a:p>
          <a:p>
            <a:r>
              <a:rPr lang="zh-CN" altLang="en-US" sz="2400" dirty="0"/>
              <a:t>样例</a:t>
            </a:r>
            <a:r>
              <a:rPr lang="zh-CN" altLang="en-US" sz="2400" dirty="0" smtClean="0"/>
              <a:t>输入：</a:t>
            </a:r>
            <a:r>
              <a:rPr lang="en-US" altLang="zh-CN" sz="2400" dirty="0" smtClean="0"/>
              <a:t>x = 9</a:t>
            </a:r>
            <a:r>
              <a:rPr lang="zh-CN" altLang="en-US" sz="2400" dirty="0" smtClean="0"/>
              <a:t>，</a:t>
            </a:r>
            <a:r>
              <a:rPr lang="en-US" altLang="zh-CN" sz="2400" dirty="0" smtClean="0"/>
              <a:t>k = 2</a:t>
            </a:r>
            <a:r>
              <a:rPr lang="zh-CN" altLang="en-US" sz="2400" dirty="0" smtClean="0"/>
              <a:t>，</a:t>
            </a:r>
            <a:r>
              <a:rPr lang="en-US" altLang="zh-CN" sz="2400" dirty="0" smtClean="0"/>
              <a:t>a = {1, 4}</a:t>
            </a:r>
          </a:p>
          <a:p>
            <a:r>
              <a:rPr lang="zh-CN" altLang="en-US" sz="2400" dirty="0"/>
              <a:t>样例</a:t>
            </a:r>
            <a:r>
              <a:rPr lang="zh-CN" altLang="en-US" sz="2400" dirty="0" smtClean="0"/>
              <a:t>输出：</a:t>
            </a:r>
            <a:r>
              <a:rPr lang="en-US" altLang="zh-CN" sz="2400" dirty="0" smtClean="0"/>
              <a:t>Alice</a:t>
            </a:r>
            <a:endParaRPr lang="zh-CN" altLang="en-US" sz="2400" dirty="0"/>
          </a:p>
        </p:txBody>
      </p:sp>
    </p:spTree>
    <p:extLst>
      <p:ext uri="{BB962C8B-B14F-4D97-AF65-F5344CB8AC3E}">
        <p14:creationId xmlns:p14="http://schemas.microsoft.com/office/powerpoint/2010/main" val="1594741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插入排序</a:t>
            </a:r>
            <a:endParaRPr lang="en-US" altLang="zh-CN" sz="2400" dirty="0" smtClean="0">
              <a:solidFill>
                <a:srgbClr val="FF0000"/>
              </a:solidFill>
            </a:endParaRPr>
          </a:p>
          <a:p>
            <a:r>
              <a:rPr lang="zh-CN" altLang="en-US" sz="2400" dirty="0"/>
              <a:t>选择</a:t>
            </a:r>
            <a:r>
              <a:rPr lang="zh-CN" altLang="en-US" sz="2400" dirty="0" smtClean="0"/>
              <a:t>排序</a:t>
            </a:r>
            <a:endParaRPr lang="en-US" altLang="zh-CN" sz="2400" dirty="0" smtClean="0"/>
          </a:p>
          <a:p>
            <a:r>
              <a:rPr lang="zh-CN" altLang="en-US" sz="2400" dirty="0" smtClean="0"/>
              <a:t>冒泡排序</a:t>
            </a:r>
            <a:endParaRPr lang="en-US" altLang="zh-CN" sz="2400" dirty="0" smtClean="0"/>
          </a:p>
          <a:p>
            <a:r>
              <a:rPr lang="zh-CN" altLang="en-US" sz="2400" dirty="0" smtClean="0"/>
              <a:t>归并排序（重要）</a:t>
            </a:r>
            <a:endParaRPr lang="en-US" altLang="zh-CN" sz="2400" dirty="0" smtClean="0"/>
          </a:p>
          <a:p>
            <a:r>
              <a:rPr lang="zh-CN" altLang="en-US" sz="2400" dirty="0"/>
              <a:t>堆</a:t>
            </a:r>
            <a:r>
              <a:rPr lang="zh-CN" altLang="en-US" sz="2400" dirty="0" smtClean="0"/>
              <a:t>排序（重要）</a:t>
            </a:r>
            <a:endParaRPr lang="en-US" altLang="zh-CN" sz="2400" dirty="0"/>
          </a:p>
          <a:p>
            <a:r>
              <a:rPr lang="zh-CN" altLang="en-US" sz="2400" dirty="0"/>
              <a:t>快速</a:t>
            </a:r>
            <a:r>
              <a:rPr lang="zh-CN" altLang="en-US" sz="2400" dirty="0" smtClean="0"/>
              <a:t>排序（重要）</a:t>
            </a:r>
            <a:endParaRPr lang="en-US" altLang="zh-CN" sz="2400" dirty="0" smtClean="0"/>
          </a:p>
          <a:p>
            <a:r>
              <a:rPr lang="en-US" altLang="zh-CN" sz="2400" dirty="0" smtClean="0"/>
              <a:t>……</a:t>
            </a:r>
          </a:p>
        </p:txBody>
      </p:sp>
    </p:spTree>
    <p:extLst>
      <p:ext uri="{BB962C8B-B14F-4D97-AF65-F5344CB8AC3E}">
        <p14:creationId xmlns:p14="http://schemas.microsoft.com/office/powerpoint/2010/main" val="1732681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该如何考虑？</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当</a:t>
            </a:r>
            <a:r>
              <a:rPr lang="en-US" altLang="zh-CN" sz="2400" dirty="0" smtClean="0"/>
              <a:t>x</a:t>
            </a:r>
            <a:r>
              <a:rPr lang="zh-CN" altLang="en-US" sz="2400" dirty="0" smtClean="0"/>
              <a:t>和</a:t>
            </a:r>
            <a:r>
              <a:rPr lang="en-US" altLang="zh-CN" sz="2400" dirty="0" smtClean="0"/>
              <a:t>k</a:t>
            </a:r>
            <a:r>
              <a:rPr lang="zh-CN" altLang="en-US" sz="2400" dirty="0" smtClean="0"/>
              <a:t>都很小时，很容易得到结果，当</a:t>
            </a:r>
            <a:r>
              <a:rPr lang="en-US" altLang="zh-CN" sz="2400" dirty="0" smtClean="0"/>
              <a:t>x</a:t>
            </a:r>
            <a:r>
              <a:rPr lang="zh-CN" altLang="en-US" sz="2400" dirty="0" smtClean="0"/>
              <a:t>和</a:t>
            </a:r>
            <a:r>
              <a:rPr lang="en-US" altLang="zh-CN" sz="2400" dirty="0" smtClean="0"/>
              <a:t>k</a:t>
            </a:r>
            <a:r>
              <a:rPr lang="zh-CN" altLang="en-US" sz="2400" dirty="0" smtClean="0"/>
              <a:t>比较大的时候呢？</a:t>
            </a:r>
            <a:endParaRPr lang="en-US" altLang="zh-CN" sz="2400" dirty="0" smtClean="0"/>
          </a:p>
          <a:p>
            <a:r>
              <a:rPr lang="zh-CN" altLang="en-US" sz="2400" dirty="0" smtClean="0"/>
              <a:t>考虑当轮到自己时，还有</a:t>
            </a:r>
            <a:r>
              <a:rPr lang="en-US" altLang="zh-CN" sz="2400" dirty="0" smtClean="0"/>
              <a:t>j</a:t>
            </a:r>
            <a:r>
              <a:rPr lang="zh-CN" altLang="en-US" sz="2400" dirty="0" smtClean="0"/>
              <a:t>枚硬币的情况：</a:t>
            </a:r>
            <a:endParaRPr lang="en-US" altLang="zh-CN" sz="2400" dirty="0" smtClean="0"/>
          </a:p>
          <a:p>
            <a:r>
              <a:rPr lang="en-US" altLang="zh-CN" sz="2400" dirty="0" smtClean="0"/>
              <a:t>1</a:t>
            </a:r>
            <a:r>
              <a:rPr lang="zh-CN" altLang="en-US" sz="2400" dirty="0" smtClean="0"/>
              <a:t>、如果此时</a:t>
            </a:r>
            <a:r>
              <a:rPr lang="en-US" altLang="zh-CN" sz="2400" dirty="0" smtClean="0"/>
              <a:t>j=0</a:t>
            </a:r>
            <a:r>
              <a:rPr lang="zh-CN" altLang="en-US" sz="2400" dirty="0" smtClean="0"/>
              <a:t>，说明对手已经将硬币取光，对手胜，此时为</a:t>
            </a:r>
            <a:r>
              <a:rPr lang="zh-CN" altLang="en-US" sz="2400" dirty="0" smtClean="0">
                <a:solidFill>
                  <a:srgbClr val="FF0000"/>
                </a:solidFill>
              </a:rPr>
              <a:t>必败态</a:t>
            </a:r>
            <a:endParaRPr lang="en-US" altLang="zh-CN" sz="2400" dirty="0" smtClean="0">
              <a:solidFill>
                <a:srgbClr val="FF0000"/>
              </a:solidFill>
            </a:endParaRPr>
          </a:p>
          <a:p>
            <a:r>
              <a:rPr lang="en-US" altLang="zh-CN" sz="2400" dirty="0" smtClean="0"/>
              <a:t>2</a:t>
            </a:r>
            <a:r>
              <a:rPr lang="zh-CN" altLang="en-US" sz="2400" dirty="0" smtClean="0"/>
              <a:t>、如果对于某个</a:t>
            </a:r>
            <a:r>
              <a:rPr lang="en-US" altLang="zh-CN" sz="2400" dirty="0" err="1" smtClean="0"/>
              <a:t>i</a:t>
            </a:r>
            <a:r>
              <a:rPr lang="en-US" altLang="zh-CN" sz="2400" dirty="0"/>
              <a:t>(</a:t>
            </a:r>
            <a:r>
              <a:rPr lang="en-US" altLang="zh-CN" sz="2400" dirty="0" smtClean="0"/>
              <a:t>1&lt;=</a:t>
            </a:r>
            <a:r>
              <a:rPr lang="en-US" altLang="zh-CN" sz="2400" dirty="0" err="1" smtClean="0"/>
              <a:t>i</a:t>
            </a:r>
            <a:r>
              <a:rPr lang="en-US" altLang="zh-CN" sz="2400" dirty="0" smtClean="0"/>
              <a:t>&lt;=k)</a:t>
            </a:r>
            <a:r>
              <a:rPr lang="zh-CN" altLang="en-US" sz="2400" dirty="0" smtClean="0"/>
              <a:t>，</a:t>
            </a:r>
            <a:r>
              <a:rPr lang="en-US" altLang="zh-CN" sz="2400" dirty="0" smtClean="0"/>
              <a:t>j-</a:t>
            </a:r>
            <a:r>
              <a:rPr lang="en-US" altLang="zh-CN" sz="2400" dirty="0" err="1" smtClean="0"/>
              <a:t>ai</a:t>
            </a:r>
            <a:r>
              <a:rPr lang="zh-CN" altLang="en-US" sz="2400" dirty="0" smtClean="0"/>
              <a:t>是必败态的话，</a:t>
            </a:r>
            <a:r>
              <a:rPr lang="en-US" altLang="zh-CN" sz="2400" dirty="0" smtClean="0"/>
              <a:t>j</a:t>
            </a:r>
            <a:r>
              <a:rPr lang="zh-CN" altLang="en-US" sz="2400" dirty="0" smtClean="0"/>
              <a:t>就是必胜态（此时只需要取走</a:t>
            </a:r>
            <a:r>
              <a:rPr lang="en-US" altLang="zh-CN" sz="2400" dirty="0" err="1" smtClean="0"/>
              <a:t>ai</a:t>
            </a:r>
            <a:r>
              <a:rPr lang="zh-CN" altLang="en-US" sz="2400" dirty="0" smtClean="0"/>
              <a:t>枚硬币，对手就是必败态，自己也就必胜了）</a:t>
            </a:r>
            <a:endParaRPr lang="en-US" altLang="zh-CN" sz="2400" dirty="0" smtClean="0"/>
          </a:p>
          <a:p>
            <a:r>
              <a:rPr lang="en-US" altLang="zh-CN" sz="2400" dirty="0" smtClean="0"/>
              <a:t>3</a:t>
            </a:r>
            <a:r>
              <a:rPr lang="zh-CN" altLang="en-US" sz="2400" dirty="0" smtClean="0"/>
              <a:t>、如果对于任意</a:t>
            </a:r>
            <a:r>
              <a:rPr lang="en-US" altLang="zh-CN" sz="2400" dirty="0" err="1" smtClean="0"/>
              <a:t>i</a:t>
            </a:r>
            <a:r>
              <a:rPr lang="en-US" altLang="zh-CN" sz="2400" dirty="0" smtClean="0"/>
              <a:t>(1&lt;=</a:t>
            </a:r>
            <a:r>
              <a:rPr lang="en-US" altLang="zh-CN" sz="2400" dirty="0" err="1" smtClean="0"/>
              <a:t>i</a:t>
            </a:r>
            <a:r>
              <a:rPr lang="en-US" altLang="zh-CN" sz="2400" dirty="0" smtClean="0"/>
              <a:t>&lt;=k)</a:t>
            </a:r>
            <a:r>
              <a:rPr lang="zh-CN" altLang="en-US" sz="2400" dirty="0" smtClean="0"/>
              <a:t>，</a:t>
            </a:r>
            <a:r>
              <a:rPr lang="en-US" altLang="zh-CN" sz="2400" dirty="0" smtClean="0"/>
              <a:t>j-</a:t>
            </a:r>
            <a:r>
              <a:rPr lang="en-US" altLang="zh-CN" sz="2400" dirty="0" err="1" smtClean="0"/>
              <a:t>ai</a:t>
            </a:r>
            <a:r>
              <a:rPr lang="zh-CN" altLang="en-US" sz="2400" dirty="0" smtClean="0"/>
              <a:t>都是必胜态，那么</a:t>
            </a:r>
            <a:r>
              <a:rPr lang="en-US" altLang="zh-CN" sz="2400" dirty="0" smtClean="0"/>
              <a:t>j</a:t>
            </a:r>
            <a:r>
              <a:rPr lang="zh-CN" altLang="en-US" sz="2400" dirty="0" smtClean="0"/>
              <a:t>就是必败态（无论怎么取，对手都必胜）</a:t>
            </a:r>
            <a:endParaRPr lang="zh-CN" altLang="en-US" sz="2400" dirty="0"/>
          </a:p>
        </p:txBody>
      </p:sp>
    </p:spTree>
    <p:extLst>
      <p:ext uri="{BB962C8B-B14F-4D97-AF65-F5344CB8AC3E}">
        <p14:creationId xmlns:p14="http://schemas.microsoft.com/office/powerpoint/2010/main" val="1646805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pic>
        <p:nvPicPr>
          <p:cNvPr id="5" name="图片 4"/>
          <p:cNvPicPr>
            <a:picLocks noChangeAspect="1"/>
          </p:cNvPicPr>
          <p:nvPr/>
        </p:nvPicPr>
        <p:blipFill>
          <a:blip r:embed="rId2"/>
          <a:stretch>
            <a:fillRect/>
          </a:stretch>
        </p:blipFill>
        <p:spPr>
          <a:xfrm>
            <a:off x="4725388" y="342990"/>
            <a:ext cx="5191125" cy="1323975"/>
          </a:xfrm>
          <a:prstGeom prst="rect">
            <a:avLst/>
          </a:prstGeom>
        </p:spPr>
      </p:pic>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606185" y="1773442"/>
            <a:ext cx="9024696" cy="4998293"/>
          </a:xfrm>
          <a:prstGeom prst="rect">
            <a:avLst/>
          </a:prstGeom>
        </p:spPr>
      </p:pic>
    </p:spTree>
    <p:extLst>
      <p:ext uri="{BB962C8B-B14F-4D97-AF65-F5344CB8AC3E}">
        <p14:creationId xmlns:p14="http://schemas.microsoft.com/office/powerpoint/2010/main" val="1031510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Nim</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有</a:t>
            </a:r>
            <a:r>
              <a:rPr lang="en-US" altLang="zh-CN" sz="2400" dirty="0" smtClean="0"/>
              <a:t>n</a:t>
            </a:r>
            <a:r>
              <a:rPr lang="zh-CN" altLang="en-US" sz="2400" dirty="0" smtClean="0"/>
              <a:t>堆石子，每堆各有</a:t>
            </a:r>
            <a:r>
              <a:rPr lang="en-US" altLang="zh-CN" sz="2400" dirty="0" err="1" smtClean="0"/>
              <a:t>ai</a:t>
            </a:r>
            <a:r>
              <a:rPr lang="zh-CN" altLang="en-US" sz="2400" dirty="0" smtClean="0"/>
              <a:t>颗。</a:t>
            </a:r>
            <a:r>
              <a:rPr lang="en-US" altLang="zh-CN" sz="2400" dirty="0" smtClean="0"/>
              <a:t>Alice</a:t>
            </a:r>
            <a:r>
              <a:rPr lang="zh-CN" altLang="en-US" sz="2400" dirty="0" smtClean="0"/>
              <a:t>和</a:t>
            </a:r>
            <a:r>
              <a:rPr lang="en-US" altLang="zh-CN" sz="2400" dirty="0" smtClean="0"/>
              <a:t>Bob</a:t>
            </a:r>
            <a:r>
              <a:rPr lang="zh-CN" altLang="en-US" sz="2400" dirty="0" smtClean="0"/>
              <a:t>轮流从非空的石子堆中取走至少一颗石子。</a:t>
            </a:r>
            <a:r>
              <a:rPr lang="en-US" altLang="zh-CN" sz="2400" dirty="0" smtClean="0"/>
              <a:t>Alice</a:t>
            </a:r>
            <a:r>
              <a:rPr lang="zh-CN" altLang="en-US" sz="2400" dirty="0" smtClean="0"/>
              <a:t>先取，取光所有石子的一方获胜。当双方都采取最优策略时，谁获胜？</a:t>
            </a:r>
            <a:endParaRPr lang="en-US" altLang="zh-CN" sz="2400" dirty="0" smtClean="0"/>
          </a:p>
          <a:p>
            <a:r>
              <a:rPr lang="zh-CN" altLang="en-US" sz="2400" dirty="0"/>
              <a:t>样例</a:t>
            </a:r>
            <a:r>
              <a:rPr lang="zh-CN" altLang="en-US" sz="2400" dirty="0" smtClean="0"/>
              <a:t>输入：</a:t>
            </a:r>
            <a:r>
              <a:rPr lang="en-US" altLang="zh-CN" sz="2400" dirty="0" smtClean="0"/>
              <a:t>n = 3</a:t>
            </a:r>
            <a:r>
              <a:rPr lang="zh-CN" altLang="en-US" sz="2400" dirty="0" smtClean="0"/>
              <a:t>，</a:t>
            </a:r>
            <a:r>
              <a:rPr lang="en-US" altLang="zh-CN" sz="2400" dirty="0" smtClean="0"/>
              <a:t>a = {1,2,4}</a:t>
            </a:r>
          </a:p>
          <a:p>
            <a:r>
              <a:rPr lang="zh-CN" altLang="en-US" sz="2400" dirty="0"/>
              <a:t>样例</a:t>
            </a:r>
            <a:r>
              <a:rPr lang="zh-CN" altLang="en-US" sz="2400" dirty="0" smtClean="0"/>
              <a:t>输出：</a:t>
            </a:r>
            <a:r>
              <a:rPr lang="en-US" altLang="zh-CN" sz="2400" dirty="0" smtClean="0"/>
              <a:t>Alice</a:t>
            </a:r>
          </a:p>
          <a:p>
            <a:r>
              <a:rPr lang="zh-CN" altLang="en-US" sz="2400" dirty="0"/>
              <a:t>样例</a:t>
            </a:r>
            <a:r>
              <a:rPr lang="zh-CN" altLang="en-US" sz="2400" dirty="0" smtClean="0"/>
              <a:t>输入：</a:t>
            </a:r>
            <a:r>
              <a:rPr lang="en-US" altLang="zh-CN" sz="2400" dirty="0" smtClean="0"/>
              <a:t>n = 3</a:t>
            </a:r>
            <a:r>
              <a:rPr lang="zh-CN" altLang="en-US" sz="2400" dirty="0" smtClean="0"/>
              <a:t>，</a:t>
            </a:r>
            <a:r>
              <a:rPr lang="en-US" altLang="zh-CN" sz="2400" dirty="0" smtClean="0"/>
              <a:t>a = {1,2,3}</a:t>
            </a:r>
          </a:p>
          <a:p>
            <a:r>
              <a:rPr lang="zh-CN" altLang="en-US" sz="2400" dirty="0"/>
              <a:t>样例</a:t>
            </a:r>
            <a:r>
              <a:rPr lang="zh-CN" altLang="en-US" sz="2400" dirty="0" smtClean="0"/>
              <a:t>输出：</a:t>
            </a:r>
            <a:r>
              <a:rPr lang="en-US" altLang="zh-CN" sz="2400" dirty="0" smtClean="0"/>
              <a:t>Bob</a:t>
            </a:r>
            <a:endParaRPr lang="zh-CN" altLang="en-US" sz="2400" dirty="0"/>
          </a:p>
        </p:txBody>
      </p:sp>
      <p:pic>
        <p:nvPicPr>
          <p:cNvPr id="4" name="图片 3"/>
          <p:cNvPicPr>
            <a:picLocks noChangeAspect="1"/>
          </p:cNvPicPr>
          <p:nvPr/>
        </p:nvPicPr>
        <p:blipFill>
          <a:blip r:embed="rId2"/>
          <a:stretch>
            <a:fillRect/>
          </a:stretch>
        </p:blipFill>
        <p:spPr>
          <a:xfrm>
            <a:off x="4669855" y="81950"/>
            <a:ext cx="5819775" cy="2143125"/>
          </a:xfrm>
          <a:prstGeom prst="rect">
            <a:avLst/>
          </a:prstGeom>
        </p:spPr>
      </p:pic>
    </p:spTree>
    <p:extLst>
      <p:ext uri="{BB962C8B-B14F-4D97-AF65-F5344CB8AC3E}">
        <p14:creationId xmlns:p14="http://schemas.microsoft.com/office/powerpoint/2010/main" val="1239067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Nim</a:t>
            </a:r>
            <a:r>
              <a:rPr lang="zh-CN" altLang="en-US" dirty="0" smtClean="0"/>
              <a:t>游戏的结论</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a1 XOR a2 XOR … XOR an != 0</a:t>
            </a:r>
            <a:r>
              <a:rPr lang="zh-CN" altLang="en-US" sz="2800" dirty="0" smtClean="0"/>
              <a:t>为必胜态</a:t>
            </a:r>
            <a:endParaRPr lang="en-US" altLang="zh-CN" sz="2800" dirty="0" smtClean="0"/>
          </a:p>
          <a:p>
            <a:r>
              <a:rPr lang="en-US" altLang="zh-CN" sz="2800" dirty="0"/>
              <a:t>a1 XOR a2 XOR … XOR an </a:t>
            </a:r>
            <a:r>
              <a:rPr lang="en-US" altLang="zh-CN" sz="2800" dirty="0" smtClean="0"/>
              <a:t>== </a:t>
            </a:r>
            <a:r>
              <a:rPr lang="en-US" altLang="zh-CN" sz="2800" dirty="0"/>
              <a:t>0</a:t>
            </a:r>
            <a:r>
              <a:rPr lang="zh-CN" altLang="en-US" sz="2800" dirty="0"/>
              <a:t>为必胜</a:t>
            </a:r>
            <a:r>
              <a:rPr lang="zh-CN" altLang="en-US" sz="2800" dirty="0" smtClean="0"/>
              <a:t>态</a:t>
            </a:r>
            <a:endParaRPr lang="en-US" altLang="zh-CN" sz="2800" dirty="0" smtClean="0"/>
          </a:p>
          <a:p>
            <a:r>
              <a:rPr lang="en-US" altLang="zh-CN" sz="2800" dirty="0" smtClean="0"/>
              <a:t>XOR</a:t>
            </a:r>
            <a:r>
              <a:rPr lang="zh-CN" altLang="en-US" sz="2800" dirty="0" smtClean="0"/>
              <a:t>为</a:t>
            </a:r>
            <a:r>
              <a:rPr lang="zh-CN" altLang="en-US" sz="2800" dirty="0" smtClean="0">
                <a:solidFill>
                  <a:srgbClr val="FF0000"/>
                </a:solidFill>
              </a:rPr>
              <a:t>位异或运算</a:t>
            </a:r>
            <a:r>
              <a:rPr lang="zh-CN" altLang="en-US" sz="2800" dirty="0" smtClean="0"/>
              <a:t>（离散数学应该学过）</a:t>
            </a:r>
            <a:endParaRPr lang="en-US" altLang="zh-CN" sz="2800" dirty="0" smtClean="0"/>
          </a:p>
          <a:p>
            <a:endParaRPr lang="en-US" altLang="zh-CN" sz="2800" dirty="0"/>
          </a:p>
          <a:p>
            <a:r>
              <a:rPr lang="zh-CN" altLang="en-US" sz="2800" dirty="0" smtClean="0"/>
              <a:t>至于这个结论是怎么推导出来的。。。我也不知道</a:t>
            </a:r>
            <a:endParaRPr lang="en-US" altLang="zh-CN" sz="2800" dirty="0"/>
          </a:p>
        </p:txBody>
      </p:sp>
    </p:spTree>
    <p:extLst>
      <p:ext uri="{BB962C8B-B14F-4D97-AF65-F5344CB8AC3E}">
        <p14:creationId xmlns:p14="http://schemas.microsoft.com/office/powerpoint/2010/main" val="26247044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pic>
        <p:nvPicPr>
          <p:cNvPr id="4" name="图片 3"/>
          <p:cNvPicPr>
            <a:picLocks noChangeAspect="1"/>
          </p:cNvPicPr>
          <p:nvPr/>
        </p:nvPicPr>
        <p:blipFill>
          <a:blip r:embed="rId2"/>
          <a:stretch>
            <a:fillRect/>
          </a:stretch>
        </p:blipFill>
        <p:spPr>
          <a:xfrm>
            <a:off x="859765" y="2734843"/>
            <a:ext cx="7724123" cy="3339074"/>
          </a:xfrm>
          <a:prstGeom prst="rect">
            <a:avLst/>
          </a:prstGeom>
        </p:spPr>
      </p:pic>
      <p:pic>
        <p:nvPicPr>
          <p:cNvPr id="5" name="图片 4"/>
          <p:cNvPicPr>
            <a:picLocks noChangeAspect="1"/>
          </p:cNvPicPr>
          <p:nvPr/>
        </p:nvPicPr>
        <p:blipFill>
          <a:blip r:embed="rId3"/>
          <a:stretch>
            <a:fillRect/>
          </a:stretch>
        </p:blipFill>
        <p:spPr>
          <a:xfrm>
            <a:off x="859765" y="1533405"/>
            <a:ext cx="5860212" cy="732527"/>
          </a:xfrm>
          <a:prstGeom prst="rect">
            <a:avLst/>
          </a:prstGeom>
        </p:spPr>
      </p:pic>
    </p:spTree>
    <p:extLst>
      <p:ext uri="{BB962C8B-B14F-4D97-AF65-F5344CB8AC3E}">
        <p14:creationId xmlns:p14="http://schemas.microsoft.com/office/powerpoint/2010/main" val="1742920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p:txBody>
          <a:bodyPr>
            <a:normAutofit fontScale="92500"/>
          </a:bodyPr>
          <a:lstStyle/>
          <a:p>
            <a:r>
              <a:rPr lang="en-US" altLang="zh-CN" sz="2400" dirty="0" smtClean="0"/>
              <a:t>POJ No.1704</a:t>
            </a:r>
          </a:p>
          <a:p>
            <a:endParaRPr lang="en-US" altLang="zh-CN" sz="2400" dirty="0"/>
          </a:p>
          <a:p>
            <a:r>
              <a:rPr lang="en-US" altLang="zh-CN" sz="2400" dirty="0" smtClean="0"/>
              <a:t>N</a:t>
            </a:r>
            <a:r>
              <a:rPr lang="zh-CN" altLang="en-US" sz="2400" dirty="0" smtClean="0"/>
              <a:t>枚硬币排成一个圈。</a:t>
            </a:r>
            <a:r>
              <a:rPr lang="en-US" altLang="zh-CN" sz="2400" dirty="0" smtClean="0"/>
              <a:t>Alice</a:t>
            </a:r>
            <a:r>
              <a:rPr lang="zh-CN" altLang="en-US" sz="2400" dirty="0" smtClean="0"/>
              <a:t>和</a:t>
            </a:r>
            <a:r>
              <a:rPr lang="en-US" altLang="zh-CN" sz="2400" dirty="0" smtClean="0"/>
              <a:t>Bob</a:t>
            </a:r>
            <a:r>
              <a:rPr lang="zh-CN" altLang="en-US" sz="2400" dirty="0" smtClean="0"/>
              <a:t>轮流从中取一枚或两枚硬币。不过，取两枚时，所取的两枚硬币必须是连续的。硬币取走之后留下空位，相隔空位的硬币视为不连续。</a:t>
            </a:r>
            <a:r>
              <a:rPr lang="en-US" altLang="zh-CN" sz="2400" dirty="0" smtClean="0"/>
              <a:t>Alice</a:t>
            </a:r>
            <a:r>
              <a:rPr lang="zh-CN" altLang="en-US" sz="2400" dirty="0" smtClean="0"/>
              <a:t>先取，取走最后一枚硬币的一方获胜。当双方都采取最优策略时，谁会获胜？</a:t>
            </a:r>
            <a:endParaRPr lang="en-US" altLang="zh-CN" sz="2400" dirty="0" smtClean="0"/>
          </a:p>
          <a:p>
            <a:r>
              <a:rPr lang="en-US" altLang="zh-CN" sz="2400" dirty="0" smtClean="0"/>
              <a:t>0 &lt;= n &lt;= 1000000</a:t>
            </a:r>
          </a:p>
          <a:p>
            <a:endParaRPr lang="en-US" altLang="zh-CN" sz="2400" dirty="0"/>
          </a:p>
          <a:p>
            <a:r>
              <a:rPr lang="zh-CN" altLang="en-US" sz="2400" dirty="0" smtClean="0"/>
              <a:t>自己实现课上没有给出源代码的几种排序方法</a:t>
            </a:r>
            <a:endParaRPr lang="en-US" altLang="zh-CN" sz="2400" dirty="0" smtClean="0"/>
          </a:p>
        </p:txBody>
      </p:sp>
    </p:spTree>
    <p:extLst>
      <p:ext uri="{BB962C8B-B14F-4D97-AF65-F5344CB8AC3E}">
        <p14:creationId xmlns:p14="http://schemas.microsoft.com/office/powerpoint/2010/main" val="724676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课后作业提示 </a:t>
            </a:r>
            <a:r>
              <a:rPr lang="en-US" altLang="zh-CN" dirty="0" smtClean="0"/>
              <a:t/>
            </a:r>
            <a:br>
              <a:rPr lang="en-US" altLang="zh-CN" dirty="0" smtClean="0"/>
            </a:br>
            <a:r>
              <a:rPr lang="en-US" altLang="zh-CN" dirty="0" smtClean="0"/>
              <a:t>POJ No.1704</a:t>
            </a:r>
            <a:endParaRPr lang="zh-CN" altLang="en-US" dirty="0"/>
          </a:p>
        </p:txBody>
      </p:sp>
      <p:pic>
        <p:nvPicPr>
          <p:cNvPr id="4" name="图片 3"/>
          <p:cNvPicPr>
            <a:picLocks noChangeAspect="1"/>
          </p:cNvPicPr>
          <p:nvPr/>
        </p:nvPicPr>
        <p:blipFill>
          <a:blip r:embed="rId2"/>
          <a:stretch>
            <a:fillRect/>
          </a:stretch>
        </p:blipFill>
        <p:spPr>
          <a:xfrm>
            <a:off x="565120" y="3012319"/>
            <a:ext cx="5972175" cy="3895725"/>
          </a:xfrm>
          <a:prstGeom prst="rect">
            <a:avLst/>
          </a:prstGeom>
        </p:spPr>
      </p:pic>
      <p:pic>
        <p:nvPicPr>
          <p:cNvPr id="5" name="图片 4"/>
          <p:cNvPicPr>
            <a:picLocks noChangeAspect="1"/>
          </p:cNvPicPr>
          <p:nvPr/>
        </p:nvPicPr>
        <p:blipFill>
          <a:blip r:embed="rId3"/>
          <a:stretch>
            <a:fillRect/>
          </a:stretch>
        </p:blipFill>
        <p:spPr>
          <a:xfrm>
            <a:off x="6080994" y="308484"/>
            <a:ext cx="5978734" cy="3570517"/>
          </a:xfrm>
          <a:prstGeom prst="rect">
            <a:avLst/>
          </a:prstGeom>
        </p:spPr>
      </p:pic>
    </p:spTree>
    <p:extLst>
      <p:ext uri="{BB962C8B-B14F-4D97-AF65-F5344CB8AC3E}">
        <p14:creationId xmlns:p14="http://schemas.microsoft.com/office/powerpoint/2010/main" val="553499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课后作业提示二</a:t>
            </a:r>
            <a:endParaRPr lang="zh-CN" altLang="en-US" dirty="0"/>
          </a:p>
        </p:txBody>
      </p:sp>
      <p:pic>
        <p:nvPicPr>
          <p:cNvPr id="4" name="图片 3"/>
          <p:cNvPicPr>
            <a:picLocks noChangeAspect="1"/>
          </p:cNvPicPr>
          <p:nvPr/>
        </p:nvPicPr>
        <p:blipFill>
          <a:blip r:embed="rId2"/>
          <a:stretch>
            <a:fillRect/>
          </a:stretch>
        </p:blipFill>
        <p:spPr>
          <a:xfrm>
            <a:off x="748881" y="1536038"/>
            <a:ext cx="4895165" cy="3562174"/>
          </a:xfrm>
          <a:prstGeom prst="rect">
            <a:avLst/>
          </a:prstGeom>
        </p:spPr>
      </p:pic>
      <p:pic>
        <p:nvPicPr>
          <p:cNvPr id="5" name="图片 4"/>
          <p:cNvPicPr>
            <a:picLocks noChangeAspect="1"/>
          </p:cNvPicPr>
          <p:nvPr/>
        </p:nvPicPr>
        <p:blipFill>
          <a:blip r:embed="rId3"/>
          <a:stretch>
            <a:fillRect/>
          </a:stretch>
        </p:blipFill>
        <p:spPr>
          <a:xfrm>
            <a:off x="5920596" y="1156838"/>
            <a:ext cx="5618363" cy="2932083"/>
          </a:xfrm>
          <a:prstGeom prst="rect">
            <a:avLst/>
          </a:prstGeom>
        </p:spPr>
      </p:pic>
      <p:sp>
        <p:nvSpPr>
          <p:cNvPr id="6" name="文本框 5"/>
          <p:cNvSpPr txBox="1"/>
          <p:nvPr/>
        </p:nvSpPr>
        <p:spPr>
          <a:xfrm>
            <a:off x="1371600" y="5365630"/>
            <a:ext cx="5201728" cy="584775"/>
          </a:xfrm>
          <a:prstGeom prst="rect">
            <a:avLst/>
          </a:prstGeom>
          <a:noFill/>
        </p:spPr>
        <p:txBody>
          <a:bodyPr wrap="square" rtlCol="0">
            <a:spAutoFit/>
          </a:bodyPr>
          <a:lstStyle/>
          <a:p>
            <a:r>
              <a:rPr lang="zh-CN" altLang="en-US" sz="3200" dirty="0" smtClean="0">
                <a:solidFill>
                  <a:srgbClr val="FF0000"/>
                </a:solidFill>
              </a:rPr>
              <a:t>必败态</a:t>
            </a:r>
            <a:endParaRPr lang="zh-CN" altLang="en-US" sz="3200" dirty="0">
              <a:solidFill>
                <a:srgbClr val="FF0000"/>
              </a:solidFill>
            </a:endParaRPr>
          </a:p>
        </p:txBody>
      </p:sp>
    </p:spTree>
    <p:extLst>
      <p:ext uri="{BB962C8B-B14F-4D97-AF65-F5344CB8AC3E}">
        <p14:creationId xmlns:p14="http://schemas.microsoft.com/office/powerpoint/2010/main" val="714175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2935" y="1844075"/>
            <a:ext cx="7981950" cy="2876550"/>
          </a:xfrm>
          <a:prstGeom prst="rect">
            <a:avLst/>
          </a:prstGeom>
        </p:spPr>
      </p:pic>
    </p:spTree>
    <p:extLst>
      <p:ext uri="{BB962C8B-B14F-4D97-AF65-F5344CB8AC3E}">
        <p14:creationId xmlns:p14="http://schemas.microsoft.com/office/powerpoint/2010/main" val="361271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插入排序的基本操作就是将一个数据插入到已经排好序的有序数据中，从而得到一个新的、个数加一的有序</a:t>
            </a:r>
            <a:r>
              <a:rPr lang="zh-CN" altLang="en-US" sz="2400" dirty="0" smtClean="0"/>
              <a:t>数据</a:t>
            </a:r>
            <a:endParaRPr lang="en-US" altLang="zh-CN" sz="2400" dirty="0" smtClean="0"/>
          </a:p>
          <a:p>
            <a:pPr marL="0" indent="0">
              <a:buNone/>
            </a:pPr>
            <a:endParaRPr lang="en-US" altLang="zh-CN" sz="2400" dirty="0" smtClean="0"/>
          </a:p>
          <a:p>
            <a:r>
              <a:rPr lang="zh-CN" altLang="en-US" sz="2400" dirty="0" smtClean="0"/>
              <a:t>时间复杂度</a:t>
            </a:r>
            <a:r>
              <a:rPr lang="en-US" altLang="zh-CN" sz="2400" dirty="0" smtClean="0"/>
              <a:t>O(n^2)</a:t>
            </a:r>
            <a:endParaRPr lang="zh-CN" altLang="en-US" sz="2400" dirty="0"/>
          </a:p>
        </p:txBody>
      </p:sp>
    </p:spTree>
    <p:extLst>
      <p:ext uri="{BB962C8B-B14F-4D97-AF65-F5344CB8AC3E}">
        <p14:creationId xmlns:p14="http://schemas.microsoft.com/office/powerpoint/2010/main" val="417782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a:t>
            </a:r>
            <a:endParaRPr lang="en-US" altLang="zh-CN" sz="2400" dirty="0"/>
          </a:p>
          <a:p>
            <a:r>
              <a:rPr lang="zh-CN" altLang="en-US" sz="2400" dirty="0">
                <a:solidFill>
                  <a:srgbClr val="FF0000"/>
                </a:solidFill>
              </a:rPr>
              <a:t>选择</a:t>
            </a:r>
            <a:r>
              <a:rPr lang="zh-CN" altLang="en-US" sz="2400" dirty="0" smtClean="0">
                <a:solidFill>
                  <a:srgbClr val="FF0000"/>
                </a:solidFill>
              </a:rPr>
              <a:t>排序</a:t>
            </a:r>
            <a:endParaRPr lang="en-US" altLang="zh-CN" sz="2400" dirty="0" smtClean="0">
              <a:solidFill>
                <a:srgbClr val="FF0000"/>
              </a:solidFill>
            </a:endParaRPr>
          </a:p>
          <a:p>
            <a:r>
              <a:rPr lang="zh-CN" altLang="en-US" sz="2400" dirty="0" smtClean="0"/>
              <a:t>冒泡排序</a:t>
            </a:r>
            <a:endParaRPr lang="en-US" altLang="zh-CN" sz="2400" dirty="0" smtClean="0"/>
          </a:p>
          <a:p>
            <a:r>
              <a:rPr lang="zh-CN" altLang="en-US" sz="2400" dirty="0" smtClean="0"/>
              <a:t>归并排序（重要）</a:t>
            </a:r>
            <a:endParaRPr lang="en-US" altLang="zh-CN" sz="2400" dirty="0" smtClean="0"/>
          </a:p>
          <a:p>
            <a:r>
              <a:rPr lang="zh-CN" altLang="en-US" sz="2400" dirty="0"/>
              <a:t>堆</a:t>
            </a:r>
            <a:r>
              <a:rPr lang="zh-CN" altLang="en-US" sz="2400" dirty="0" smtClean="0"/>
              <a:t>排序（重要）</a:t>
            </a:r>
            <a:endParaRPr lang="en-US" altLang="zh-CN" sz="2400" dirty="0"/>
          </a:p>
          <a:p>
            <a:r>
              <a:rPr lang="zh-CN" altLang="en-US" sz="2400" dirty="0"/>
              <a:t>快速</a:t>
            </a:r>
            <a:r>
              <a:rPr lang="zh-CN" altLang="en-US" sz="2400" dirty="0" smtClean="0"/>
              <a:t>排序（重要）</a:t>
            </a:r>
            <a:endParaRPr lang="en-US" altLang="zh-CN" sz="2400" dirty="0" smtClean="0"/>
          </a:p>
          <a:p>
            <a:r>
              <a:rPr lang="en-US" altLang="zh-CN" sz="2400" dirty="0" smtClean="0"/>
              <a:t>……</a:t>
            </a:r>
          </a:p>
        </p:txBody>
      </p:sp>
    </p:spTree>
    <p:extLst>
      <p:ext uri="{BB962C8B-B14F-4D97-AF65-F5344CB8AC3E}">
        <p14:creationId xmlns:p14="http://schemas.microsoft.com/office/powerpoint/2010/main" val="1450214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工作原理是每一次从待排序的数据元素中选出最小（或最大）的一个元素，存放在序列的起始位置，直到全部待排序的数据元素排完</a:t>
            </a:r>
            <a:r>
              <a:rPr lang="zh-CN" altLang="en-US" sz="2400" dirty="0" smtClean="0"/>
              <a:t>。</a:t>
            </a:r>
            <a:endParaRPr lang="en-US" altLang="zh-CN" sz="2400" dirty="0" smtClean="0"/>
          </a:p>
          <a:p>
            <a:pPr marL="0" indent="0">
              <a:buNone/>
            </a:pPr>
            <a:endParaRPr lang="en-US" altLang="zh-CN" sz="2400" dirty="0" smtClean="0"/>
          </a:p>
          <a:p>
            <a:r>
              <a:rPr lang="zh-CN" altLang="en-US" sz="2400" dirty="0" smtClean="0"/>
              <a:t>时间复杂度</a:t>
            </a:r>
            <a:r>
              <a:rPr lang="en-US" altLang="zh-CN" sz="2400" dirty="0" smtClean="0"/>
              <a:t>O(n^2)</a:t>
            </a:r>
            <a:endParaRPr lang="zh-CN" altLang="en-US" sz="2400" dirty="0"/>
          </a:p>
        </p:txBody>
      </p:sp>
    </p:spTree>
    <p:extLst>
      <p:ext uri="{BB962C8B-B14F-4D97-AF65-F5344CB8AC3E}">
        <p14:creationId xmlns:p14="http://schemas.microsoft.com/office/powerpoint/2010/main" val="106896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a:t>
            </a:r>
            <a:endParaRPr lang="en-US" altLang="zh-CN" sz="2400" dirty="0"/>
          </a:p>
          <a:p>
            <a:r>
              <a:rPr lang="zh-CN" altLang="en-US" sz="2400" dirty="0"/>
              <a:t>选择排序</a:t>
            </a:r>
            <a:endParaRPr lang="en-US" altLang="zh-CN" sz="2400" dirty="0"/>
          </a:p>
          <a:p>
            <a:r>
              <a:rPr lang="zh-CN" altLang="en-US" sz="2400" dirty="0" smtClean="0">
                <a:solidFill>
                  <a:srgbClr val="FF0000"/>
                </a:solidFill>
              </a:rPr>
              <a:t>冒泡排序</a:t>
            </a:r>
            <a:endParaRPr lang="en-US" altLang="zh-CN" sz="2400" dirty="0" smtClean="0">
              <a:solidFill>
                <a:srgbClr val="FF0000"/>
              </a:solidFill>
            </a:endParaRPr>
          </a:p>
          <a:p>
            <a:r>
              <a:rPr lang="zh-CN" altLang="en-US" sz="2400" dirty="0" smtClean="0"/>
              <a:t>归并排序（重要）</a:t>
            </a:r>
            <a:endParaRPr lang="en-US" altLang="zh-CN" sz="2400" dirty="0" smtClean="0"/>
          </a:p>
          <a:p>
            <a:r>
              <a:rPr lang="zh-CN" altLang="en-US" sz="2400" dirty="0"/>
              <a:t>堆</a:t>
            </a:r>
            <a:r>
              <a:rPr lang="zh-CN" altLang="en-US" sz="2400" dirty="0" smtClean="0"/>
              <a:t>排序（重要）</a:t>
            </a:r>
            <a:endParaRPr lang="en-US" altLang="zh-CN" sz="2400" dirty="0"/>
          </a:p>
          <a:p>
            <a:r>
              <a:rPr lang="zh-CN" altLang="en-US" sz="2400" dirty="0"/>
              <a:t>快速</a:t>
            </a:r>
            <a:r>
              <a:rPr lang="zh-CN" altLang="en-US" sz="2400" dirty="0" smtClean="0"/>
              <a:t>排序（重要）</a:t>
            </a:r>
            <a:endParaRPr lang="en-US" altLang="zh-CN" sz="2400" dirty="0" smtClean="0"/>
          </a:p>
          <a:p>
            <a:r>
              <a:rPr lang="en-US" altLang="zh-CN" sz="2400" dirty="0" smtClean="0"/>
              <a:t>……</a:t>
            </a:r>
          </a:p>
        </p:txBody>
      </p:sp>
    </p:spTree>
    <p:extLst>
      <p:ext uri="{BB962C8B-B14F-4D97-AF65-F5344CB8AC3E}">
        <p14:creationId xmlns:p14="http://schemas.microsoft.com/office/powerpoint/2010/main" val="562251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冒泡</a:t>
            </a:r>
            <a:r>
              <a:rPr lang="zh-CN" altLang="en-US" dirty="0" smtClean="0"/>
              <a:t>排序</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它重复地走访过要排序的数列，一次比较两个元素，如果他们的顺序错误就把他们交换过来。走访数列的工作是重复地进行直到没有再需要交换，也就是说该数列已经排序完成。</a:t>
            </a:r>
            <a:endParaRPr lang="en-US" altLang="zh-CN" sz="2400" dirty="0" smtClean="0"/>
          </a:p>
          <a:p>
            <a:endParaRPr lang="en-US" altLang="zh-CN" sz="2400" dirty="0"/>
          </a:p>
          <a:p>
            <a:r>
              <a:rPr lang="zh-CN" altLang="en-US" sz="2400" dirty="0" smtClean="0"/>
              <a:t>时间复杂度</a:t>
            </a:r>
            <a:r>
              <a:rPr lang="en-US" altLang="zh-CN" sz="2400" dirty="0" smtClean="0"/>
              <a:t>O(n^2)</a:t>
            </a:r>
            <a:endParaRPr lang="zh-CN" altLang="en-US" sz="2400" dirty="0"/>
          </a:p>
        </p:txBody>
      </p:sp>
    </p:spTree>
    <p:extLst>
      <p:ext uri="{BB962C8B-B14F-4D97-AF65-F5344CB8AC3E}">
        <p14:creationId xmlns:p14="http://schemas.microsoft.com/office/powerpoint/2010/main" val="333590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a:bodyPr>
          <a:lstStyle/>
          <a:p>
            <a:r>
              <a:rPr lang="zh-CN" altLang="en-US" sz="2400" dirty="0"/>
              <a:t>插入排序</a:t>
            </a:r>
            <a:endParaRPr lang="en-US" altLang="zh-CN" sz="2400" dirty="0"/>
          </a:p>
          <a:p>
            <a:r>
              <a:rPr lang="zh-CN" altLang="en-US" sz="2400" dirty="0"/>
              <a:t>选择排序</a:t>
            </a:r>
            <a:endParaRPr lang="en-US" altLang="zh-CN" sz="2400" dirty="0"/>
          </a:p>
          <a:p>
            <a:r>
              <a:rPr lang="zh-CN" altLang="en-US" sz="2400" dirty="0"/>
              <a:t>冒泡排序</a:t>
            </a:r>
            <a:endParaRPr lang="en-US" altLang="zh-CN" sz="2400" dirty="0"/>
          </a:p>
          <a:p>
            <a:r>
              <a:rPr lang="zh-CN" altLang="en-US" sz="2400" dirty="0" smtClean="0">
                <a:solidFill>
                  <a:srgbClr val="FF0000"/>
                </a:solidFill>
              </a:rPr>
              <a:t>归并排序（重要）</a:t>
            </a:r>
            <a:endParaRPr lang="en-US" altLang="zh-CN" sz="2400" dirty="0" smtClean="0">
              <a:solidFill>
                <a:srgbClr val="FF0000"/>
              </a:solidFill>
            </a:endParaRPr>
          </a:p>
          <a:p>
            <a:r>
              <a:rPr lang="zh-CN" altLang="en-US" sz="2400" dirty="0"/>
              <a:t>堆</a:t>
            </a:r>
            <a:r>
              <a:rPr lang="zh-CN" altLang="en-US" sz="2400" dirty="0" smtClean="0"/>
              <a:t>排序（重要）</a:t>
            </a:r>
            <a:endParaRPr lang="en-US" altLang="zh-CN" sz="2400" dirty="0"/>
          </a:p>
          <a:p>
            <a:r>
              <a:rPr lang="zh-CN" altLang="en-US" sz="2400" dirty="0"/>
              <a:t>快速</a:t>
            </a:r>
            <a:r>
              <a:rPr lang="zh-CN" altLang="en-US" sz="2400" dirty="0" smtClean="0"/>
              <a:t>排序（重要）</a:t>
            </a:r>
            <a:endParaRPr lang="en-US" altLang="zh-CN" sz="2400" dirty="0" smtClean="0"/>
          </a:p>
          <a:p>
            <a:r>
              <a:rPr lang="en-US" altLang="zh-CN" sz="2400" dirty="0" smtClean="0"/>
              <a:t>……</a:t>
            </a:r>
          </a:p>
        </p:txBody>
      </p:sp>
    </p:spTree>
    <p:extLst>
      <p:ext uri="{BB962C8B-B14F-4D97-AF65-F5344CB8AC3E}">
        <p14:creationId xmlns:p14="http://schemas.microsoft.com/office/powerpoint/2010/main" val="3076618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231</TotalTime>
  <Words>1473</Words>
  <Application>Microsoft Office PowerPoint</Application>
  <PresentationFormat>宽屏</PresentationFormat>
  <Paragraphs>165</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方正姚体</vt:lpstr>
      <vt:lpstr>华文新魏</vt:lpstr>
      <vt:lpstr>Arial</vt:lpstr>
      <vt:lpstr>Trebuchet MS</vt:lpstr>
      <vt:lpstr>Wingdings 3</vt:lpstr>
      <vt:lpstr>平面</vt:lpstr>
      <vt:lpstr>算法一</vt:lpstr>
      <vt:lpstr>目录</vt:lpstr>
      <vt:lpstr>排序算法 </vt:lpstr>
      <vt:lpstr>插入排序 </vt:lpstr>
      <vt:lpstr>排序算法 </vt:lpstr>
      <vt:lpstr>选择排序 </vt:lpstr>
      <vt:lpstr>排序算法 </vt:lpstr>
      <vt:lpstr>冒泡排序 </vt:lpstr>
      <vt:lpstr>排序算法 </vt:lpstr>
      <vt:lpstr>归并排序</vt:lpstr>
      <vt:lpstr>排序算法 </vt:lpstr>
      <vt:lpstr>堆排序</vt:lpstr>
      <vt:lpstr>罗伯特·弗洛伊德</vt:lpstr>
      <vt:lpstr>堆排序</vt:lpstr>
      <vt:lpstr>如何利用堆来排序呢？</vt:lpstr>
      <vt:lpstr>排序算法 </vt:lpstr>
      <vt:lpstr>快速排序</vt:lpstr>
      <vt:lpstr>快速排序</vt:lpstr>
      <vt:lpstr>快速排序</vt:lpstr>
      <vt:lpstr>快速排序</vt:lpstr>
      <vt:lpstr>代码实现</vt:lpstr>
      <vt:lpstr>代码实现</vt:lpstr>
      <vt:lpstr>性能分析</vt:lpstr>
      <vt:lpstr>如何随机选取？</vt:lpstr>
      <vt:lpstr>其他排序</vt:lpstr>
      <vt:lpstr>稳定排序与不稳定排序</vt:lpstr>
      <vt:lpstr>目录</vt:lpstr>
      <vt:lpstr>Nim</vt:lpstr>
      <vt:lpstr>下面来玩游戏吧</vt:lpstr>
      <vt:lpstr>该如何考虑？</vt:lpstr>
      <vt:lpstr>代码实现</vt:lpstr>
      <vt:lpstr>Nim</vt:lpstr>
      <vt:lpstr>Nim游戏的结论</vt:lpstr>
      <vt:lpstr>代码实现</vt:lpstr>
      <vt:lpstr>课后作业</vt:lpstr>
      <vt:lpstr>课后作业提示  POJ No.1704</vt:lpstr>
      <vt:lpstr>课后作业提示二</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数据结构一</dc:title>
  <dc:creator>Liu</dc:creator>
  <cp:lastModifiedBy>曾宇涛</cp:lastModifiedBy>
  <cp:revision>52</cp:revision>
  <dcterms:created xsi:type="dcterms:W3CDTF">2015-05-02T11:48:04Z</dcterms:created>
  <dcterms:modified xsi:type="dcterms:W3CDTF">2015-05-17T15:26:31Z</dcterms:modified>
</cp:coreProperties>
</file>