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28" r:id="rId2"/>
    <p:sldId id="262" r:id="rId3"/>
    <p:sldId id="309" r:id="rId4"/>
    <p:sldId id="319" r:id="rId5"/>
    <p:sldId id="312" r:id="rId6"/>
    <p:sldId id="320" r:id="rId7"/>
    <p:sldId id="329" r:id="rId8"/>
    <p:sldId id="313" r:id="rId9"/>
    <p:sldId id="323" r:id="rId10"/>
    <p:sldId id="321" r:id="rId11"/>
    <p:sldId id="301" r:id="rId12"/>
    <p:sldId id="302" r:id="rId13"/>
    <p:sldId id="297" r:id="rId14"/>
    <p:sldId id="325" r:id="rId15"/>
    <p:sldId id="326" r:id="rId16"/>
    <p:sldId id="314" r:id="rId17"/>
    <p:sldId id="317" r:id="rId18"/>
    <p:sldId id="318" r:id="rId19"/>
    <p:sldId id="327" r:id="rId20"/>
    <p:sldId id="324" r:id="rId21"/>
    <p:sldId id="315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339966"/>
      </a:buClr>
      <a:buFont typeface="Wingdings" panose="05000000000000000000" pitchFamily="2" charset="2"/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339966"/>
      </a:buClr>
      <a:buFont typeface="Wingdings" panose="05000000000000000000" pitchFamily="2" charset="2"/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339966"/>
      </a:buClr>
      <a:buFont typeface="Wingdings" panose="05000000000000000000" pitchFamily="2" charset="2"/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339966"/>
      </a:buClr>
      <a:buFont typeface="Wingdings" panose="05000000000000000000" pitchFamily="2" charset="2"/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339966"/>
      </a:buClr>
      <a:buFont typeface="Wingdings" panose="05000000000000000000" pitchFamily="2" charset="2"/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32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979"/>
    <a:srgbClr val="FFFF00"/>
    <a:srgbClr val="DDDDDD"/>
    <a:srgbClr val="C0C0C0"/>
    <a:srgbClr val="FFCC00"/>
    <a:srgbClr val="66CCFF"/>
    <a:srgbClr val="EBEB5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04" autoAdjust="0"/>
  </p:normalViewPr>
  <p:slideViewPr>
    <p:cSldViewPr>
      <p:cViewPr varScale="1">
        <p:scale>
          <a:sx n="75" d="100"/>
          <a:sy n="75" d="100"/>
        </p:scale>
        <p:origin x="1104" y="66"/>
      </p:cViewPr>
      <p:guideLst>
        <p:guide orient="horz" pos="2160"/>
        <p:guide orient="horz" pos="2032"/>
        <p:guide orient="horz" pos="2523"/>
        <p:guide orient="horz" pos="799"/>
        <p:guide orient="horz" pos="572"/>
        <p:guide pos="2880"/>
        <p:guide pos="43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CBAD6E4-A243-462D-A643-AE40BD691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022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626C-1436-4B68-A141-5D4D963E28A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5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3EDED-C7C1-40E1-B962-9AFAF6B3911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5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E37D0-CCA8-486E-8D4F-E2FF63B4AB2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2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52CC2-DA96-4415-A4ED-7E7F808BB17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24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FE95-EA92-4868-A1B1-DA4E4F4165B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74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D59E0-2D71-4361-9F81-B226F4DF72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05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A7CB4-160D-453B-8DB5-1912091E09C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74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8D27A-D3D4-41C3-A585-1FFBEFC0A7B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32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1D300-DCD2-4DFC-A176-CAF8BF6FF69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69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BDD56-13FA-47F6-9A07-3045B201A7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21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B9944-A448-403E-BD81-16CE9A3BE02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222DF-2205-4459-9812-F345B1231C0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0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41ED3-89A5-4571-82BD-10E3ED3ADE8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2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219C8-CECD-40E8-A6D0-B068FF3BEB4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86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6866B-E5F3-4519-9B20-B1C10096CC0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7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AE609-5CB6-4B9C-87B7-2490DF768EC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4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 descr="logo-ACC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66" name="Picture 6" descr="logo-wechangelivesA-colo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C33364-801E-4470-9E58-14C124CF6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8326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822852-24FF-4586-A660-B7A0992AA7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0890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5650" y="63817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87A053F6-29F3-427A-8AE6-E80F6D5F2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8415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6ED718-7C4A-437B-A804-375046683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7995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FD86A6-E3B3-4F1A-BF9E-AB12FB875E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27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BB6F1E-B6E3-41D1-A432-75BD41F286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9754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4BA527-84D8-4E50-8622-5148E8B6F9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0784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4BC9AE-5C43-4C4E-B45C-1C8099A127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2830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5BA008-B228-411B-91A9-57DF1E1986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9479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98651-CEC9-4112-8227-5330804B75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0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0B1701-487F-450C-8909-C09EA0F97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959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ACCP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1" descr="logo-wechangelivesA-color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fld id="{ED3576DA-A97B-4552-85B0-9E2E0C15A4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6" y="483656"/>
            <a:ext cx="9151864" cy="5890686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-7868" y="1"/>
            <a:ext cx="9151864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-7865" y="2875001"/>
            <a:ext cx="915186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Java</a:t>
            </a:r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异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常处理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694745" y="-1"/>
            <a:ext cx="6449255" cy="6858001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平行四边形 4"/>
          <p:cNvSpPr/>
          <p:nvPr/>
        </p:nvSpPr>
        <p:spPr>
          <a:xfrm flipH="1">
            <a:off x="-4" y="0"/>
            <a:ext cx="6476407" cy="6858000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-7865" y="4873905"/>
            <a:ext cx="9151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endParaRPr lang="en-US" altLang="zh-CN" sz="210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7182" y="5289403"/>
            <a:ext cx="285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5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WeChat: wuyinan0126</a:t>
            </a:r>
            <a:endParaRPr lang="en-US" altLang="zh-CN" sz="135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35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wuyinan0126@gmail.com</a:t>
            </a:r>
          </a:p>
        </p:txBody>
      </p:sp>
    </p:spTree>
    <p:extLst>
      <p:ext uri="{BB962C8B-B14F-4D97-AF65-F5344CB8AC3E}">
        <p14:creationId xmlns:p14="http://schemas.microsoft.com/office/powerpoint/2010/main" val="408705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E0084-4DA5-45BE-9B55-5B104BB9081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finally </a:t>
            </a:r>
            <a:r>
              <a:rPr lang="zh-CN" altLang="en-US"/>
              <a:t>块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051050" y="2349500"/>
            <a:ext cx="3168650" cy="647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66C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try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051050" y="5229225"/>
            <a:ext cx="3168650" cy="647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66CC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finally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051050" y="3789363"/>
            <a:ext cx="3168650" cy="647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66CC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catch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 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3419475" y="2995613"/>
            <a:ext cx="360363" cy="792162"/>
          </a:xfrm>
          <a:prstGeom prst="downArrow">
            <a:avLst>
              <a:gd name="adj1" fmla="val 50000"/>
              <a:gd name="adj2" fmla="val 54956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3419475" y="4435475"/>
            <a:ext cx="360363" cy="792163"/>
          </a:xfrm>
          <a:prstGeom prst="downArrow">
            <a:avLst>
              <a:gd name="adj1" fmla="val 50000"/>
              <a:gd name="adj2" fmla="val 54956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cxnSp>
        <p:nvCxnSpPr>
          <p:cNvPr id="156685" name="AutoShape 13"/>
          <p:cNvCxnSpPr>
            <a:cxnSpLocks noChangeShapeType="1"/>
            <a:stCxn id="156677" idx="3"/>
            <a:endCxn id="156678" idx="3"/>
          </p:cNvCxnSpPr>
          <p:nvPr/>
        </p:nvCxnSpPr>
        <p:spPr bwMode="auto">
          <a:xfrm>
            <a:off x="5219700" y="2673350"/>
            <a:ext cx="1588" cy="2879725"/>
          </a:xfrm>
          <a:prstGeom prst="bent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5508625" y="3644900"/>
            <a:ext cx="10795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latin typeface="Arial" panose="020B0604020202020204" pitchFamily="34" charset="0"/>
              </a:rPr>
              <a:t>无异常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708400" y="3140075"/>
            <a:ext cx="865188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latin typeface="Arial" panose="020B0604020202020204" pitchFamily="34" charset="0"/>
              </a:rPr>
              <a:t>异常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827088" y="1316038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try</a:t>
            </a:r>
            <a:r>
              <a:rPr lang="zh-CN" altLang="en-US" sz="2400" b="0">
                <a:latin typeface="Arial" panose="020B0604020202020204" pitchFamily="34" charset="0"/>
              </a:rPr>
              <a:t>、</a:t>
            </a:r>
            <a:r>
              <a:rPr lang="en-US" altLang="zh-CN" sz="2400" b="0">
                <a:latin typeface="Arial" panose="020B0604020202020204" pitchFamily="34" charset="0"/>
              </a:rPr>
              <a:t>catch </a:t>
            </a:r>
            <a:r>
              <a:rPr lang="zh-CN" altLang="en-US" sz="2400" b="0">
                <a:latin typeface="Arial" panose="020B0604020202020204" pitchFamily="34" charset="0"/>
              </a:rPr>
              <a:t>和 </a:t>
            </a:r>
            <a:r>
              <a:rPr lang="en-US" altLang="zh-CN" sz="2400" b="0">
                <a:latin typeface="Arial" panose="020B0604020202020204" pitchFamily="34" charset="0"/>
              </a:rPr>
              <a:t>finally </a:t>
            </a:r>
            <a:r>
              <a:rPr lang="zh-CN" altLang="en-US" sz="2400" b="0">
                <a:latin typeface="Arial" panose="020B0604020202020204" pitchFamily="34" charset="0"/>
              </a:rPr>
              <a:t>块的执行流程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79" grpId="0" animBg="1"/>
      <p:bldP spid="156681" grpId="0" animBg="1"/>
      <p:bldP spid="156682" grpId="0" animBg="1"/>
      <p:bldP spid="156688" grpId="0" animBg="1"/>
      <p:bldP spid="156688" grpId="1" animBg="1"/>
      <p:bldP spid="156689" grpId="0" animBg="1"/>
      <p:bldP spid="156689" grpId="1" animBg="1"/>
      <p:bldP spid="1566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0195-3B0D-419E-A9BA-57F0EE2460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59787" cy="865188"/>
          </a:xfrm>
        </p:spPr>
        <p:txBody>
          <a:bodyPr/>
          <a:lstStyle/>
          <a:p>
            <a:r>
              <a:rPr lang="zh-CN" altLang="en-US"/>
              <a:t>异常处理块的一般形式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35937" cy="4525962"/>
          </a:xfr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try{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// </a:t>
            </a:r>
            <a:r>
              <a:rPr lang="zh-CN" altLang="en-US" sz="2400"/>
              <a:t>要监控错误的代码块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methodGeneratingException();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 catch (Exception 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// Exception e</a:t>
            </a:r>
            <a:r>
              <a:rPr lang="en-US" altLang="zh-CN" sz="2400" i="1"/>
              <a:t> </a:t>
            </a:r>
            <a:r>
              <a:rPr lang="zh-CN" altLang="en-US" sz="2400"/>
              <a:t>的异常处理程序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 finally{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// </a:t>
            </a:r>
            <a:r>
              <a:rPr lang="zh-CN" altLang="en-US" sz="2400"/>
              <a:t>在 </a:t>
            </a:r>
            <a:r>
              <a:rPr lang="en-US" altLang="zh-CN" sz="2400"/>
              <a:t>try </a:t>
            </a:r>
            <a:r>
              <a:rPr lang="zh-CN" altLang="en-US" sz="2400"/>
              <a:t>结束前要执行的代码块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cleanup();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E342-E9ED-48D7-A536-C58A390559B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260350"/>
            <a:ext cx="8229600" cy="792163"/>
          </a:xfrm>
        </p:spPr>
        <p:txBody>
          <a:bodyPr/>
          <a:lstStyle/>
          <a:p>
            <a:r>
              <a:rPr lang="zh-CN" altLang="en-US"/>
              <a:t>多重 </a:t>
            </a:r>
            <a:r>
              <a:rPr lang="en-US" altLang="zh-CN"/>
              <a:t>catch </a:t>
            </a:r>
            <a:r>
              <a:rPr lang="zh-CN" altLang="en-US"/>
              <a:t>块</a:t>
            </a:r>
            <a:r>
              <a:rPr lang="en-US" altLang="zh-CN"/>
              <a:t>3-1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20891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/>
              <a:t>一段代码可能会生成多个异常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当引发异常时，会按顺序来查看每个 </a:t>
            </a:r>
            <a:r>
              <a:rPr lang="en-US" altLang="zh-CN" sz="2400"/>
              <a:t>catch </a:t>
            </a:r>
            <a:r>
              <a:rPr lang="zh-CN" altLang="en-US" sz="2400"/>
              <a:t>语句，并执行第一个类型与异常类型匹配的语句</a:t>
            </a:r>
          </a:p>
          <a:p>
            <a:pPr>
              <a:lnSpc>
                <a:spcPct val="105000"/>
              </a:lnSpc>
            </a:pPr>
            <a:r>
              <a:rPr lang="zh-CN" altLang="en-US" sz="2400"/>
              <a:t>执行其中的一条 </a:t>
            </a:r>
            <a:r>
              <a:rPr lang="en-US" altLang="zh-CN" sz="2400"/>
              <a:t>catch </a:t>
            </a:r>
            <a:r>
              <a:rPr lang="zh-CN" altLang="en-US" sz="2400"/>
              <a:t>语句之后，其他的 </a:t>
            </a:r>
            <a:r>
              <a:rPr lang="en-US" altLang="zh-CN" sz="2400"/>
              <a:t>catch </a:t>
            </a:r>
            <a:r>
              <a:rPr lang="zh-CN" altLang="en-US" sz="2400"/>
              <a:t>语句将被忽略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  <a:endParaRPr lang="en-US" altLang="zh-CN" sz="3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55650" y="3357563"/>
            <a:ext cx="741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575" y="3579813"/>
            <a:ext cx="7488238" cy="2657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try{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…….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catch(ArrayIndexOutOfBoundsException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……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catch(Exception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……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78D8A-5355-4122-A846-87A17229FD9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5294313" y="2708275"/>
            <a:ext cx="151130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Exception</a:t>
            </a: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5002213" y="4581525"/>
            <a:ext cx="2233612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ArithmeticException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5362575" y="5083175"/>
            <a:ext cx="2449513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NullPointerException</a:t>
            </a: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2844800" y="1052513"/>
            <a:ext cx="1511300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844800" y="1989138"/>
            <a:ext cx="1511300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Throwable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900113" y="2851150"/>
            <a:ext cx="151130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Error</a:t>
            </a:r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755650" y="4365625"/>
            <a:ext cx="151130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ThreadDeath</a:t>
            </a:r>
          </a:p>
        </p:txBody>
      </p:sp>
      <p:sp>
        <p:nvSpPr>
          <p:cNvPr id="99340" name="AutoShape 12"/>
          <p:cNvSpPr>
            <a:spLocks noChangeArrowheads="1"/>
          </p:cNvSpPr>
          <p:nvPr/>
        </p:nvSpPr>
        <p:spPr bwMode="auto">
          <a:xfrm>
            <a:off x="2700338" y="3500438"/>
            <a:ext cx="1655762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SQLException</a:t>
            </a: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6589713" y="3643313"/>
            <a:ext cx="2303462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RuntimeException</a:t>
            </a: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>
            <a:off x="5759450" y="5589588"/>
            <a:ext cx="2700338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NumberFormatException</a:t>
            </a:r>
          </a:p>
        </p:txBody>
      </p:sp>
      <p:sp>
        <p:nvSpPr>
          <p:cNvPr id="99343" name="AutoShape 15"/>
          <p:cNvSpPr>
            <a:spLocks noChangeArrowheads="1"/>
          </p:cNvSpPr>
          <p:nvPr/>
        </p:nvSpPr>
        <p:spPr bwMode="auto">
          <a:xfrm>
            <a:off x="7019925" y="6091238"/>
            <a:ext cx="20161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99344" name="AutoShape 16"/>
          <p:cNvCxnSpPr>
            <a:cxnSpLocks noChangeShapeType="1"/>
            <a:stCxn id="99334" idx="2"/>
            <a:endCxn id="99335" idx="0"/>
          </p:cNvCxnSpPr>
          <p:nvPr/>
        </p:nvCxnSpPr>
        <p:spPr bwMode="auto">
          <a:xfrm>
            <a:off x="3600450" y="1701800"/>
            <a:ext cx="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5" name="AutoShape 17"/>
          <p:cNvCxnSpPr>
            <a:cxnSpLocks noChangeShapeType="1"/>
            <a:stCxn id="99335" idx="2"/>
            <a:endCxn id="99337" idx="3"/>
          </p:cNvCxnSpPr>
          <p:nvPr/>
        </p:nvCxnSpPr>
        <p:spPr bwMode="auto">
          <a:xfrm flipH="1">
            <a:off x="2411413" y="2638425"/>
            <a:ext cx="118903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6" name="AutoShape 18"/>
          <p:cNvCxnSpPr>
            <a:cxnSpLocks noChangeShapeType="1"/>
            <a:stCxn id="99335" idx="2"/>
            <a:endCxn id="99336" idx="1"/>
          </p:cNvCxnSpPr>
          <p:nvPr/>
        </p:nvCxnSpPr>
        <p:spPr bwMode="auto">
          <a:xfrm>
            <a:off x="3600450" y="2638425"/>
            <a:ext cx="1693863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7" name="AutoShape 19"/>
          <p:cNvCxnSpPr>
            <a:cxnSpLocks noChangeShapeType="1"/>
            <a:stCxn id="99337" idx="2"/>
            <a:endCxn id="99338" idx="0"/>
          </p:cNvCxnSpPr>
          <p:nvPr/>
        </p:nvCxnSpPr>
        <p:spPr bwMode="auto">
          <a:xfrm flipH="1">
            <a:off x="1079500" y="3500438"/>
            <a:ext cx="576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1692275" y="3500438"/>
            <a:ext cx="35877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9349" name="AutoShape 21"/>
          <p:cNvCxnSpPr>
            <a:cxnSpLocks noChangeShapeType="1"/>
            <a:stCxn id="99336" idx="2"/>
            <a:endCxn id="99340" idx="3"/>
          </p:cNvCxnSpPr>
          <p:nvPr/>
        </p:nvCxnSpPr>
        <p:spPr bwMode="auto">
          <a:xfrm flipH="1">
            <a:off x="4356100" y="3357563"/>
            <a:ext cx="1693863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0" name="AutoShape 22"/>
          <p:cNvCxnSpPr>
            <a:cxnSpLocks noChangeShapeType="1"/>
            <a:stCxn id="99336" idx="2"/>
            <a:endCxn id="99356" idx="3"/>
          </p:cNvCxnSpPr>
          <p:nvPr/>
        </p:nvCxnSpPr>
        <p:spPr bwMode="auto">
          <a:xfrm flipH="1">
            <a:off x="4859338" y="3357563"/>
            <a:ext cx="1190625" cy="971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1" name="AutoShape 23"/>
          <p:cNvCxnSpPr>
            <a:cxnSpLocks noChangeShapeType="1"/>
            <a:stCxn id="99336" idx="2"/>
            <a:endCxn id="99341" idx="0"/>
          </p:cNvCxnSpPr>
          <p:nvPr/>
        </p:nvCxnSpPr>
        <p:spPr bwMode="auto">
          <a:xfrm>
            <a:off x="6049963" y="3357563"/>
            <a:ext cx="1692275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2" name="AutoShape 24"/>
          <p:cNvCxnSpPr>
            <a:cxnSpLocks noChangeShapeType="1"/>
            <a:stCxn id="99341" idx="2"/>
            <a:endCxn id="99332" idx="0"/>
          </p:cNvCxnSpPr>
          <p:nvPr/>
        </p:nvCxnSpPr>
        <p:spPr bwMode="auto">
          <a:xfrm flipH="1">
            <a:off x="6119813" y="4292600"/>
            <a:ext cx="16224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53" name="Line 25"/>
          <p:cNvSpPr>
            <a:spLocks noChangeShapeType="1"/>
          </p:cNvSpPr>
          <p:nvPr/>
        </p:nvSpPr>
        <p:spPr bwMode="auto">
          <a:xfrm flipH="1">
            <a:off x="7380288" y="4292600"/>
            <a:ext cx="2159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7596188" y="4292600"/>
            <a:ext cx="50482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7596188" y="4292600"/>
            <a:ext cx="12239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auto">
          <a:xfrm>
            <a:off x="3348038" y="4003675"/>
            <a:ext cx="151130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08963" cy="792163"/>
          </a:xfrm>
        </p:spPr>
        <p:txBody>
          <a:bodyPr/>
          <a:lstStyle/>
          <a:p>
            <a:r>
              <a:rPr lang="zh-CN" altLang="en-US"/>
              <a:t>异常类的层次结构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33845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dirty="0" err="1"/>
              <a:t>Throwable</a:t>
            </a:r>
            <a:r>
              <a:rPr lang="en-US" altLang="zh-CN" dirty="0"/>
              <a:t> </a:t>
            </a:r>
            <a:r>
              <a:rPr lang="zh-CN" altLang="en-US" dirty="0"/>
              <a:t>具有两个子类，它们是</a:t>
            </a:r>
          </a:p>
          <a:p>
            <a:pPr marL="812800" lvl="1" indent="-276225">
              <a:lnSpc>
                <a:spcPct val="115000"/>
              </a:lnSpc>
            </a:pPr>
            <a:r>
              <a:rPr lang="en-US" altLang="zh-CN" dirty="0"/>
              <a:t>Exception</a:t>
            </a:r>
            <a:r>
              <a:rPr lang="zh-CN" altLang="en-US" dirty="0"/>
              <a:t>：处理用户程序应当捕获的异常情况</a:t>
            </a:r>
          </a:p>
          <a:p>
            <a:pPr marL="812800" lvl="1" indent="-276225">
              <a:lnSpc>
                <a:spcPct val="115000"/>
              </a:lnSpc>
            </a:pPr>
            <a:r>
              <a:rPr lang="en-US" altLang="zh-CN" dirty="0"/>
              <a:t>Error</a:t>
            </a:r>
            <a:r>
              <a:rPr lang="zh-CN" altLang="en-US" dirty="0"/>
              <a:t>：</a:t>
            </a:r>
            <a:r>
              <a:rPr lang="en-US" altLang="zh-CN" dirty="0"/>
              <a:t>Error </a:t>
            </a:r>
            <a:r>
              <a:rPr lang="zh-CN" altLang="en-US" dirty="0"/>
              <a:t>类的异常为内部错误，因此在正常情况下不期望用户的程序捕获它们 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323850" y="3860800"/>
            <a:ext cx="151130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AWTError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0" dur="indefinite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3" dur="indefinite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6" dur="indefinite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9" dur="indefinite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2" dur="indefinite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5" dur="indefinite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8" dur="indefinite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1" dur="indefinite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4" dur="indefinite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7" dur="indefinite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0" dur="indefinite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3" dur="indefinite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6" dur="indefinite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9" dur="indefinite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animBg="1"/>
      <p:bldP spid="99332" grpId="0" animBg="1"/>
      <p:bldP spid="99333" grpId="0" animBg="1"/>
      <p:bldP spid="99334" grpId="0" animBg="1"/>
      <p:bldP spid="99335" grpId="0" animBg="1"/>
      <p:bldP spid="99337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8" grpId="0" animBg="1"/>
      <p:bldP spid="99353" grpId="0" animBg="1"/>
      <p:bldP spid="99354" grpId="0" animBg="1"/>
      <p:bldP spid="99355" grpId="0" animBg="1"/>
      <p:bldP spid="99356" grpId="0" animBg="1"/>
      <p:bldP spid="993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C68BC-2E9F-445A-A35F-C7155DE772D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 </a:t>
            </a:r>
            <a:r>
              <a:rPr lang="en-US" altLang="zh-CN"/>
              <a:t>catch </a:t>
            </a:r>
            <a:r>
              <a:rPr lang="zh-CN" altLang="en-US"/>
              <a:t>块</a:t>
            </a:r>
            <a:r>
              <a:rPr lang="en-US" altLang="zh-CN"/>
              <a:t>3-2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1368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使用多重 </a:t>
            </a:r>
            <a:r>
              <a:rPr lang="en-US" altLang="zh-CN" sz="2400"/>
              <a:t>catch </a:t>
            </a:r>
            <a:r>
              <a:rPr lang="zh-CN" altLang="en-US" sz="2400"/>
              <a:t>语句时，异常子类一定要位于异常父类之前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endParaRPr lang="zh-CN" altLang="en-US" sz="240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755650" y="2420938"/>
            <a:ext cx="7704138" cy="33274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try{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…...</a:t>
            </a:r>
            <a:endParaRPr lang="en-US" altLang="zh-CN" b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catch(Exception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……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catch(ArrayIndexOutOfBoundsException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……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lvl="2"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435600" y="2852738"/>
            <a:ext cx="259238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40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  <p:bldP spid="1628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C3FD-9C65-4DA5-AD75-E3173DDC241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 </a:t>
            </a:r>
            <a:r>
              <a:rPr lang="en-US" altLang="zh-CN"/>
              <a:t>catch </a:t>
            </a:r>
            <a:r>
              <a:rPr lang="zh-CN" altLang="en-US"/>
              <a:t>块</a:t>
            </a:r>
            <a:r>
              <a:rPr lang="en-US" altLang="zh-CN"/>
              <a:t>3-3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spcBef>
                <a:spcPct val="0"/>
              </a:spcBef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r">
              <a:spcBef>
                <a:spcPct val="0"/>
              </a:spcBef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>
              <a:spcBef>
                <a:spcPct val="0"/>
              </a:spcBef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>
              <a:spcBef>
                <a:spcPct val="0"/>
              </a:spcBef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>
              <a:spcBef>
                <a:spcPct val="0"/>
              </a:spcBef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zh-CN" altLang="zh-CN" sz="3200" b="0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971550" y="5732463"/>
            <a:ext cx="6480175" cy="523875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1750" cmpd="thinThick" algn="ctr">
            <a:solidFill>
              <a:srgbClr val="5C208E"/>
            </a:solidFill>
            <a:miter lim="800000"/>
            <a:headEnd/>
            <a:tailEnd/>
          </a:ln>
          <a:effectLst>
            <a:outerShdw dist="91581" dir="202140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/>
              <a:t>演示：示例 </a:t>
            </a:r>
            <a:r>
              <a:rPr lang="en-US" altLang="zh-CN" sz="2400" b="0"/>
              <a:t>2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684213" y="10525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b="0"/>
              <a:t>多重</a:t>
            </a:r>
            <a:r>
              <a:rPr lang="en-US" altLang="zh-CN" sz="2400" b="0"/>
              <a:t>catch</a:t>
            </a:r>
            <a:r>
              <a:rPr lang="zh-CN" altLang="en-US" sz="2400" b="0"/>
              <a:t>的使用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55650" y="1093788"/>
            <a:ext cx="7920038" cy="55340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pPr algn="l"/>
            <a:r>
              <a:rPr lang="en-GB" altLang="zh-CN" b="0">
                <a:latin typeface="Arial" panose="020B0604020202020204" pitchFamily="34" charset="0"/>
              </a:rPr>
              <a:t>class ExceptionCode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/**</a:t>
            </a:r>
            <a:r>
              <a:rPr lang="zh-CN" altLang="en-US" b="0">
                <a:latin typeface="Arial" panose="020B0604020202020204" pitchFamily="34" charset="0"/>
              </a:rPr>
              <a:t>构造方法</a:t>
            </a:r>
            <a:r>
              <a:rPr lang="en-US" altLang="zh-CN" b="0">
                <a:latin typeface="Arial" panose="020B0604020202020204" pitchFamily="34" charset="0"/>
              </a:rPr>
              <a:t>.</a:t>
            </a:r>
            <a:r>
              <a:rPr lang="en-GB" altLang="zh-CN" b="0">
                <a:latin typeface="Arial" panose="020B0604020202020204" pitchFamily="34" charset="0"/>
              </a:rPr>
              <a:t>*/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protected ExceptionCode()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}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/**</a:t>
            </a:r>
            <a:r>
              <a:rPr lang="zh-CN" altLang="en-GB" b="0">
                <a:latin typeface="Arial" panose="020B0604020202020204" pitchFamily="34" charset="0"/>
              </a:rPr>
              <a:t>这个方法将将零作除数</a:t>
            </a:r>
            <a:r>
              <a:rPr lang="en-GB" altLang="zh-CN" b="0">
                <a:latin typeface="Arial" panose="020B0604020202020204" pitchFamily="34" charset="0"/>
              </a:rPr>
              <a:t>.*/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public void calculate()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try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 int num = 0;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 int num1 = 42 / num;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}catch (Exception e)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 System.out.println("</a:t>
            </a:r>
            <a:r>
              <a:rPr lang="zh-CN" altLang="en-US" b="0">
                <a:latin typeface="Arial" panose="020B0604020202020204" pitchFamily="34" charset="0"/>
              </a:rPr>
              <a:t>父类异常</a:t>
            </a:r>
            <a:r>
              <a:rPr lang="zh-CN" altLang="en-GB" b="0">
                <a:latin typeface="Arial" panose="020B0604020202020204" pitchFamily="34" charset="0"/>
              </a:rPr>
              <a:t> </a:t>
            </a:r>
            <a:r>
              <a:rPr lang="en-GB" altLang="zh-CN" b="0">
                <a:latin typeface="Arial" panose="020B0604020202020204" pitchFamily="34" charset="0"/>
              </a:rPr>
              <a:t>catch </a:t>
            </a:r>
            <a:r>
              <a:rPr lang="zh-CN" altLang="en-US" b="0">
                <a:latin typeface="Arial" panose="020B0604020202020204" pitchFamily="34" charset="0"/>
              </a:rPr>
              <a:t>子句</a:t>
            </a:r>
            <a:r>
              <a:rPr lang="en-GB" altLang="zh-CN" b="0">
                <a:latin typeface="Arial" panose="020B0604020202020204" pitchFamily="34" charset="0"/>
              </a:rPr>
              <a:t>");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}catch (ArithmeticException ae) {  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 // </a:t>
            </a:r>
            <a:r>
              <a:rPr lang="zh-CN" altLang="en-US" b="0">
                <a:latin typeface="Arial" panose="020B0604020202020204" pitchFamily="34" charset="0"/>
              </a:rPr>
              <a:t>错误</a:t>
            </a:r>
            <a:r>
              <a:rPr lang="zh-CN" altLang="en-GB" b="0">
                <a:latin typeface="Arial" panose="020B0604020202020204" pitchFamily="34" charset="0"/>
              </a:rPr>
              <a:t> </a:t>
            </a:r>
            <a:r>
              <a:rPr lang="en-GB" altLang="zh-CN" b="0">
                <a:latin typeface="Arial" panose="020B0604020202020204" pitchFamily="34" charset="0"/>
              </a:rPr>
              <a:t>– </a:t>
            </a:r>
            <a:r>
              <a:rPr lang="zh-CN" altLang="en-US" b="0">
                <a:latin typeface="Arial" panose="020B0604020202020204" pitchFamily="34" charset="0"/>
              </a:rPr>
              <a:t>不能到达的代码</a:t>
            </a:r>
            <a:endParaRPr lang="zh-CN" altLang="en-GB" b="0">
              <a:latin typeface="Arial" panose="020B0604020202020204" pitchFamily="34" charset="0"/>
            </a:endParaRPr>
          </a:p>
          <a:p>
            <a:pPr algn="l"/>
            <a:r>
              <a:rPr lang="zh-CN" altLang="en-GB" b="0">
                <a:latin typeface="Arial" panose="020B0604020202020204" pitchFamily="34" charset="0"/>
              </a:rPr>
              <a:t>          </a:t>
            </a:r>
            <a:r>
              <a:rPr lang="en-GB" altLang="zh-CN" b="0">
                <a:latin typeface="Arial" panose="020B0604020202020204" pitchFamily="34" charset="0"/>
              </a:rPr>
              <a:t>System.out.println("</a:t>
            </a:r>
            <a:r>
              <a:rPr lang="zh-CN" altLang="en-US" b="0">
                <a:latin typeface="Arial" panose="020B0604020202020204" pitchFamily="34" charset="0"/>
              </a:rPr>
              <a:t>这个子类的父类是</a:t>
            </a:r>
            <a:r>
              <a:rPr lang="en-GB" altLang="zh-CN" b="0">
                <a:latin typeface="Arial" panose="020B0604020202020204" pitchFamily="34" charset="0"/>
              </a:rPr>
              <a:t>"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      + "exception </a:t>
            </a:r>
            <a:r>
              <a:rPr lang="zh-CN" altLang="en-US" b="0">
                <a:latin typeface="Arial" panose="020B0604020202020204" pitchFamily="34" charset="0"/>
              </a:rPr>
              <a:t>类</a:t>
            </a:r>
            <a:r>
              <a:rPr lang="zh-CN" altLang="en-GB" b="0">
                <a:latin typeface="Arial" panose="020B0604020202020204" pitchFamily="34" charset="0"/>
              </a:rPr>
              <a:t>，</a:t>
            </a:r>
            <a:r>
              <a:rPr lang="zh-CN" altLang="en-US" b="0">
                <a:latin typeface="Arial" panose="020B0604020202020204" pitchFamily="34" charset="0"/>
              </a:rPr>
              <a:t>且不能到达</a:t>
            </a:r>
            <a:r>
              <a:rPr lang="en-GB" altLang="zh-CN" b="0">
                <a:latin typeface="Arial" panose="020B0604020202020204" pitchFamily="34" charset="0"/>
              </a:rPr>
              <a:t>");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}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}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042988" y="1484313"/>
            <a:ext cx="6913562" cy="40100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pPr algn="l"/>
            <a:r>
              <a:rPr lang="en-GB" altLang="zh-CN" b="0">
                <a:latin typeface="Arial" panose="020B0604020202020204" pitchFamily="34" charset="0"/>
              </a:rPr>
              <a:t>class UnreachableCode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/**</a:t>
            </a:r>
            <a:r>
              <a:rPr lang="zh-CN" altLang="en-US" b="0">
                <a:latin typeface="Arial" panose="020B0604020202020204" pitchFamily="34" charset="0"/>
              </a:rPr>
              <a:t>构造方法</a:t>
            </a:r>
            <a:r>
              <a:rPr lang="en-US" altLang="zh-CN" b="0">
                <a:latin typeface="Arial" panose="020B0604020202020204" pitchFamily="34" charset="0"/>
              </a:rPr>
              <a:t>.</a:t>
            </a:r>
            <a:r>
              <a:rPr lang="en-GB" altLang="zh-CN" b="0">
                <a:latin typeface="Arial" panose="020B0604020202020204" pitchFamily="34" charset="0"/>
              </a:rPr>
              <a:t>*/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protected UnreachableCode()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}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/**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* </a:t>
            </a:r>
            <a:r>
              <a:rPr lang="zh-CN" altLang="en-GB" b="0">
                <a:latin typeface="Arial" panose="020B0604020202020204" pitchFamily="34" charset="0"/>
              </a:rPr>
              <a:t>类和应用程序的唯一进入点</a:t>
            </a:r>
            <a:r>
              <a:rPr lang="en-GB" altLang="zh-CN" b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* @param args </a:t>
            </a:r>
            <a:r>
              <a:rPr lang="zh-CN" altLang="en-GB" b="0">
                <a:latin typeface="Arial" panose="020B0604020202020204" pitchFamily="34" charset="0"/>
              </a:rPr>
              <a:t>字符串参数的数组</a:t>
            </a:r>
          </a:p>
          <a:p>
            <a:pPr algn="l"/>
            <a:r>
              <a:rPr lang="zh-CN" altLang="en-GB" b="0">
                <a:latin typeface="Arial" panose="020B0604020202020204" pitchFamily="34" charset="0"/>
              </a:rPr>
              <a:t>   *</a:t>
            </a:r>
            <a:r>
              <a:rPr lang="en-GB" altLang="zh-CN" b="0">
                <a:latin typeface="Arial" panose="020B0604020202020204" pitchFamily="34" charset="0"/>
              </a:rPr>
              <a:t>/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public static void main(String[] args) {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ExceptionCode obj = new ExceptionCode();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    obj.calculate();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GB" altLang="zh-CN" b="0">
                <a:latin typeface="Arial" panose="020B0604020202020204" pitchFamily="34" charset="0"/>
              </a:rPr>
              <a:t>}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6" grpId="0" build="p"/>
      <p:bldP spid="163847" grpId="0" animBg="1"/>
      <p:bldP spid="163847" grpId="1" animBg="1"/>
      <p:bldP spid="1638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494C3-F9EB-4762-ABDD-FAA56B7A00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 </a:t>
            </a:r>
            <a:r>
              <a:rPr lang="en-US" altLang="zh-CN"/>
              <a:t>try – catch </a:t>
            </a:r>
            <a:r>
              <a:rPr lang="zh-CN" altLang="en-US"/>
              <a:t>块 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4643438" y="5734050"/>
            <a:ext cx="302418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如果内层 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try 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没有相应的 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catch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，则检查外层 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catch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900113" y="3141663"/>
            <a:ext cx="1728787" cy="6477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84213" y="0"/>
            <a:ext cx="8135937" cy="65976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class NestedException {   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/* </a:t>
            </a:r>
            <a:r>
              <a:rPr lang="zh-CN" altLang="en-US" sz="1600" b="0">
                <a:latin typeface="Arial" panose="020B0604020202020204" pitchFamily="34" charset="0"/>
              </a:rPr>
              <a:t>构造方法。 *</a:t>
            </a:r>
            <a:r>
              <a:rPr lang="en-US" altLang="zh-CN" sz="16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protected NestedException()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} 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/** </a:t>
            </a:r>
            <a:r>
              <a:rPr lang="zh-CN" altLang="en-US" sz="1600" b="0">
                <a:latin typeface="Arial" panose="020B0604020202020204" pitchFamily="34" charset="0"/>
              </a:rPr>
              <a:t>这个方法检测数字的格式。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>
                <a:latin typeface="Arial" panose="020B0604020202020204" pitchFamily="34" charset="0"/>
              </a:rPr>
              <a:t>     * </a:t>
            </a:r>
            <a:r>
              <a:rPr lang="en-US" altLang="zh-CN" sz="1600" b="0">
                <a:latin typeface="Arial" panose="020B0604020202020204" pitchFamily="34" charset="0"/>
              </a:rPr>
              <a:t>@param argument </a:t>
            </a:r>
            <a:r>
              <a:rPr lang="zh-CN" altLang="en-US" sz="1600" b="0">
                <a:latin typeface="Arial" panose="020B0604020202020204" pitchFamily="34" charset="0"/>
              </a:rPr>
              <a:t>用于存储 </a:t>
            </a:r>
            <a:r>
              <a:rPr lang="en-US" altLang="zh-CN" sz="1600" b="0">
                <a:latin typeface="Arial" panose="020B0604020202020204" pitchFamily="34" charset="0"/>
              </a:rPr>
              <a:t>args </a:t>
            </a:r>
            <a:r>
              <a:rPr lang="zh-CN" altLang="en-US" sz="1600" b="0">
                <a:latin typeface="Arial" panose="020B0604020202020204" pitchFamily="34" charset="0"/>
              </a:rPr>
              <a:t>的值。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>
                <a:latin typeface="Arial" panose="020B0604020202020204" pitchFamily="34" charset="0"/>
              </a:rPr>
              <a:t>     *</a:t>
            </a:r>
            <a:r>
              <a:rPr lang="en-US" altLang="zh-CN" sz="16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public test(String[] argumnet)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try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int num = Integer.parseInt(args[1]);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/* </a:t>
            </a:r>
            <a:r>
              <a:rPr lang="zh-CN" altLang="en-US" sz="1600" b="0">
                <a:latin typeface="Arial" panose="020B0604020202020204" pitchFamily="34" charset="0"/>
              </a:rPr>
              <a:t>嵌套 </a:t>
            </a:r>
            <a:r>
              <a:rPr lang="en-US" altLang="zh-CN" sz="1600" b="0">
                <a:latin typeface="Arial" panose="020B0604020202020204" pitchFamily="34" charset="0"/>
              </a:rPr>
              <a:t>try </a:t>
            </a:r>
            <a:r>
              <a:rPr lang="zh-CN" altLang="en-US" sz="1600" b="0">
                <a:latin typeface="Arial" panose="020B0604020202020204" pitchFamily="34" charset="0"/>
              </a:rPr>
              <a:t>块。 *</a:t>
            </a:r>
            <a:r>
              <a:rPr lang="en-US" altLang="zh-CN" sz="16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try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     int numValue = Integer.parseInt(args[0]);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     System.out.println(“args[0] + “</a:t>
            </a:r>
            <a:r>
              <a:rPr lang="zh-CN" altLang="en-US" sz="1600" b="0">
                <a:latin typeface="Arial" panose="020B0604020202020204" pitchFamily="34" charset="0"/>
              </a:rPr>
              <a:t>的平方是 </a:t>
            </a:r>
            <a:r>
              <a:rPr lang="en-US" altLang="zh-CN" sz="1600" b="0">
                <a:latin typeface="Arial" panose="020B0604020202020204" pitchFamily="34" charset="0"/>
              </a:rPr>
              <a:t>" +  numValue * numValue);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} catch (NumberFormatException nb)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     System.out.println(“</a:t>
            </a:r>
            <a:r>
              <a:rPr lang="zh-CN" altLang="en-US" sz="1600" b="0">
                <a:latin typeface="Arial" panose="020B0604020202020204" pitchFamily="34" charset="0"/>
              </a:rPr>
              <a:t>不是一个数字！ </a:t>
            </a:r>
            <a:r>
              <a:rPr lang="en-US" altLang="zh-CN" sz="1600" b="0">
                <a:latin typeface="Arial" panose="020B0604020202020204" pitchFamily="34" charset="0"/>
              </a:rPr>
              <a:t>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} catch (ArrayIndexOutOfBoundsException ne)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System.out.println(“</a:t>
            </a:r>
            <a:r>
              <a:rPr lang="zh-CN" altLang="en-US" sz="1600" b="0">
                <a:latin typeface="Arial" panose="020B0604020202020204" pitchFamily="34" charset="0"/>
              </a:rPr>
              <a:t>请输入数字！！！</a:t>
            </a:r>
            <a:r>
              <a:rPr lang="en-US" altLang="zh-CN" sz="1600" b="0">
                <a:latin typeface="Arial" panose="020B0604020202020204" pitchFamily="34" charset="0"/>
              </a:rPr>
              <a:t>");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/**main</a:t>
            </a:r>
            <a:r>
              <a:rPr lang="zh-CN" altLang="en-US" sz="1600" b="0">
                <a:latin typeface="Arial" panose="020B0604020202020204" pitchFamily="34" charset="0"/>
              </a:rPr>
              <a:t>方法*</a:t>
            </a:r>
            <a:r>
              <a:rPr lang="en-US" altLang="zh-CN" sz="16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public static void main(String[] args) {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NestedException obj = new NestedException();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obj.test(args[0]);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}</a:t>
            </a:r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6300788" y="3357563"/>
            <a:ext cx="1008062" cy="503237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V="1">
            <a:off x="6227763" y="3860800"/>
            <a:ext cx="1081087" cy="72072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>
            <a:off x="3059113" y="2276475"/>
            <a:ext cx="2736850" cy="792163"/>
          </a:xfrm>
          <a:prstGeom prst="line">
            <a:avLst/>
          </a:prstGeom>
          <a:noFill/>
          <a:ln w="222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3276600" y="2997200"/>
            <a:ext cx="2232025" cy="1584325"/>
          </a:xfrm>
          <a:prstGeom prst="line">
            <a:avLst/>
          </a:prstGeom>
          <a:noFill/>
          <a:ln w="22225">
            <a:solidFill>
              <a:srgbClr val="F583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6" name="Rectangle 38"/>
          <p:cNvSpPr>
            <a:spLocks noChangeArrowheads="1"/>
          </p:cNvSpPr>
          <p:nvPr/>
        </p:nvSpPr>
        <p:spPr bwMode="auto">
          <a:xfrm>
            <a:off x="7308850" y="3502025"/>
            <a:ext cx="1655763" cy="6477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因此需要嵌套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异常处理程序</a:t>
            </a:r>
          </a:p>
        </p:txBody>
      </p:sp>
      <p:grpSp>
        <p:nvGrpSpPr>
          <p:cNvPr id="119854" name="Group 46"/>
          <p:cNvGrpSpPr>
            <a:grpSpLocks/>
          </p:cNvGrpSpPr>
          <p:nvPr/>
        </p:nvGrpSpPr>
        <p:grpSpPr bwMode="auto">
          <a:xfrm>
            <a:off x="5148263" y="2924175"/>
            <a:ext cx="1584325" cy="936625"/>
            <a:chOff x="3243" y="1842"/>
            <a:chExt cx="998" cy="590"/>
          </a:xfrm>
        </p:grpSpPr>
        <p:sp>
          <p:nvSpPr>
            <p:cNvPr id="119827" name="AutoShape 19"/>
            <p:cNvSpPr>
              <a:spLocks noChangeArrowheads="1"/>
            </p:cNvSpPr>
            <p:nvPr/>
          </p:nvSpPr>
          <p:spPr bwMode="auto">
            <a:xfrm>
              <a:off x="3243" y="1842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84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691" y="1952"/>
              <a:ext cx="9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Garamond" panose="02020404030301010803" pitchFamily="18" charset="0"/>
                </a:rPr>
                <a:t>!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Garamond" panose="02020404030301010803" pitchFamily="18" charset="0"/>
              </a:endParaRPr>
            </a:p>
          </p:txBody>
        </p:sp>
      </p:grpSp>
      <p:grpSp>
        <p:nvGrpSpPr>
          <p:cNvPr id="119855" name="Group 47"/>
          <p:cNvGrpSpPr>
            <a:grpSpLocks/>
          </p:cNvGrpSpPr>
          <p:nvPr/>
        </p:nvGrpSpPr>
        <p:grpSpPr bwMode="auto">
          <a:xfrm>
            <a:off x="5148263" y="4221163"/>
            <a:ext cx="1584325" cy="936625"/>
            <a:chOff x="3243" y="2659"/>
            <a:chExt cx="998" cy="590"/>
          </a:xfrm>
        </p:grpSpPr>
        <p:sp>
          <p:nvSpPr>
            <p:cNvPr id="119830" name="AutoShape 22"/>
            <p:cNvSpPr>
              <a:spLocks noChangeArrowheads="1"/>
            </p:cNvSpPr>
            <p:nvPr/>
          </p:nvSpPr>
          <p:spPr bwMode="auto">
            <a:xfrm>
              <a:off x="3243" y="2659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85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696" y="2795"/>
              <a:ext cx="9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Garamond" panose="02020404030301010803" pitchFamily="18" charset="0"/>
                </a:rPr>
                <a:t>!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Garamond" panose="02020404030301010803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98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983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983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983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1" grpId="0" animBg="1"/>
      <p:bldP spid="119813" grpId="0" animBg="1"/>
      <p:bldP spid="119841" grpId="0" animBg="1"/>
      <p:bldP spid="119842" grpId="0" animBg="1"/>
      <p:bldP spid="119843" grpId="0" animBg="1"/>
      <p:bldP spid="119844" grpId="0" animBg="1"/>
      <p:bldP spid="11984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117D-9256-41AB-B522-047F841F9B7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throw </a:t>
            </a:r>
            <a:r>
              <a:rPr lang="zh-CN" altLang="en-US"/>
              <a:t>和 </a:t>
            </a:r>
            <a:r>
              <a:rPr lang="en-US" altLang="zh-CN"/>
              <a:t>throws 2-1 </a:t>
            </a: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1403350" y="5591175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3399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语句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886075" y="3790950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5" name="AutoShape 9"/>
          <p:cNvSpPr>
            <a:spLocks noChangeArrowheads="1"/>
          </p:cNvSpPr>
          <p:nvPr/>
        </p:nvSpPr>
        <p:spPr bwMode="auto">
          <a:xfrm>
            <a:off x="1228725" y="4437063"/>
            <a:ext cx="3387725" cy="60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throw </a:t>
            </a:r>
            <a:r>
              <a:rPr lang="zh-CN" altLang="en-US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异常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5476875" y="1773238"/>
            <a:ext cx="2017713" cy="1584325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引发的异常</a:t>
            </a:r>
          </a:p>
        </p:txBody>
      </p:sp>
      <p:grpSp>
        <p:nvGrpSpPr>
          <p:cNvPr id="147491" name="Group 35"/>
          <p:cNvGrpSpPr>
            <a:grpSpLocks/>
          </p:cNvGrpSpPr>
          <p:nvPr/>
        </p:nvGrpSpPr>
        <p:grpSpPr bwMode="auto">
          <a:xfrm>
            <a:off x="7775575" y="3079750"/>
            <a:ext cx="1368425" cy="1223963"/>
            <a:chOff x="4898" y="1979"/>
            <a:chExt cx="862" cy="771"/>
          </a:xfrm>
        </p:grpSpPr>
        <p:sp>
          <p:nvSpPr>
            <p:cNvPr id="147470" name="AutoShape 14"/>
            <p:cNvSpPr>
              <a:spLocks noChangeArrowheads="1"/>
            </p:cNvSpPr>
            <p:nvPr/>
          </p:nvSpPr>
          <p:spPr bwMode="auto">
            <a:xfrm>
              <a:off x="4898" y="1979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1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283" y="2273"/>
              <a:ext cx="8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Garamond" panose="02020404030301010803" pitchFamily="18" charset="0"/>
                </a:rPr>
                <a:t>!</a:t>
              </a:r>
              <a:endParaRPr lang="zh-CN" altLang="en-US" sz="3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Garamond" panose="02020404030301010803" pitchFamily="18" charset="0"/>
              </a:endParaRPr>
            </a:p>
          </p:txBody>
        </p:sp>
      </p:grp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7920038" y="42941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停止</a:t>
            </a:r>
          </a:p>
        </p:txBody>
      </p:sp>
      <p:sp>
        <p:nvSpPr>
          <p:cNvPr id="147474" name="Oval 18"/>
          <p:cNvSpPr>
            <a:spLocks noChangeArrowheads="1"/>
          </p:cNvSpPr>
          <p:nvPr/>
        </p:nvSpPr>
        <p:spPr bwMode="auto">
          <a:xfrm>
            <a:off x="6661150" y="5445125"/>
            <a:ext cx="2447925" cy="792163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异常处理程序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85800" y="1243013"/>
            <a:ext cx="503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可执行程序语句</a:t>
            </a:r>
          </a:p>
        </p:txBody>
      </p:sp>
      <p:sp>
        <p:nvSpPr>
          <p:cNvPr id="147477" name="AutoShape 21"/>
          <p:cNvSpPr>
            <a:spLocks noChangeArrowheads="1"/>
          </p:cNvSpPr>
          <p:nvPr/>
        </p:nvSpPr>
        <p:spPr bwMode="auto">
          <a:xfrm>
            <a:off x="930275" y="1843088"/>
            <a:ext cx="4013200" cy="4465637"/>
          </a:xfrm>
          <a:prstGeom prst="roundRect">
            <a:avLst>
              <a:gd name="adj" fmla="val 16667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0" name="AutoShape 24"/>
          <p:cNvSpPr>
            <a:spLocks noChangeArrowheads="1"/>
          </p:cNvSpPr>
          <p:nvPr/>
        </p:nvSpPr>
        <p:spPr bwMode="auto">
          <a:xfrm>
            <a:off x="1403350" y="1989138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3399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语句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7481" name="AutoShape 25"/>
          <p:cNvSpPr>
            <a:spLocks noChangeArrowheads="1"/>
          </p:cNvSpPr>
          <p:nvPr/>
        </p:nvSpPr>
        <p:spPr bwMode="auto">
          <a:xfrm>
            <a:off x="1403350" y="3214688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3399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语句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2890838" y="2563813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4600575" y="4800600"/>
            <a:ext cx="1890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flipH="1" flipV="1">
            <a:off x="6491288" y="3357563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7493000" y="2557463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8485188" y="2570163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7956550" y="4652963"/>
            <a:ext cx="503238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3" grpId="0" animBg="1"/>
      <p:bldP spid="147465" grpId="0" animBg="1"/>
      <p:bldP spid="147467" grpId="0" animBg="1"/>
      <p:bldP spid="147472" grpId="0"/>
      <p:bldP spid="147474" grpId="0" animBg="1"/>
      <p:bldP spid="147476" grpId="0"/>
      <p:bldP spid="147477" grpId="0" animBg="1"/>
      <p:bldP spid="147480" grpId="0" animBg="1"/>
      <p:bldP spid="147481" grpId="0" animBg="1"/>
      <p:bldP spid="147482" grpId="0" animBg="1"/>
      <p:bldP spid="147486" grpId="0" animBg="1"/>
      <p:bldP spid="147488" grpId="0" animBg="1"/>
      <p:bldP spid="147489" grpId="0" animBg="1"/>
      <p:bldP spid="147490" grpId="0" animBg="1"/>
      <p:bldP spid="1474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CCC7F-C269-4830-8DD1-8851E1DF3F3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612775" y="1700213"/>
            <a:ext cx="3382963" cy="31686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throw </a:t>
            </a:r>
            <a:r>
              <a:rPr lang="zh-CN" altLang="en-US"/>
              <a:t>和 </a:t>
            </a:r>
            <a:r>
              <a:rPr lang="en-US" altLang="zh-CN"/>
              <a:t>throws 2-2</a:t>
            </a: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5508625" y="1700213"/>
            <a:ext cx="3455988" cy="3241675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969963" y="4868863"/>
            <a:ext cx="2162175" cy="1079500"/>
          </a:xfrm>
          <a:prstGeom prst="ellipse">
            <a:avLst/>
          </a:prstGeom>
          <a:gradFill rotWithShape="1">
            <a:gsLst>
              <a:gs pos="0">
                <a:srgbClr val="CCFFCC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处理异常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331913" y="5013325"/>
            <a:ext cx="1439862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V="1">
            <a:off x="1258888" y="5011738"/>
            <a:ext cx="1441450" cy="793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330325" y="1333500"/>
            <a:ext cx="201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被调用的方法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442075" y="1333500"/>
            <a:ext cx="1801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调用方法</a:t>
            </a: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6083300" y="4941888"/>
            <a:ext cx="2233613" cy="1079500"/>
          </a:xfrm>
          <a:prstGeom prst="ellipse">
            <a:avLst/>
          </a:prstGeom>
          <a:gradFill rotWithShape="1">
            <a:gsLst>
              <a:gs pos="0">
                <a:srgbClr val="CCFFCC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处理异常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1114425" y="1844675"/>
            <a:ext cx="2449513" cy="7207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可能会导致异常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5938838" y="1844675"/>
            <a:ext cx="2665412" cy="7921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防止被调用的方法出现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异常并处理异常</a:t>
            </a:r>
          </a:p>
        </p:txBody>
      </p:sp>
      <p:sp>
        <p:nvSpPr>
          <p:cNvPr id="149517" name="AutoShape 13"/>
          <p:cNvSpPr>
            <a:spLocks noChangeArrowheads="1"/>
          </p:cNvSpPr>
          <p:nvPr/>
        </p:nvSpPr>
        <p:spPr bwMode="auto">
          <a:xfrm>
            <a:off x="3924300" y="3068638"/>
            <a:ext cx="1584325" cy="288925"/>
          </a:xfrm>
          <a:prstGeom prst="leftRightArrow">
            <a:avLst>
              <a:gd name="adj1" fmla="val 50000"/>
              <a:gd name="adj2" fmla="val 1096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755650" y="2781300"/>
            <a:ext cx="3095625" cy="1800225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type calledmethod-name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(parameter-list)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throws exception-list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// body of method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653088" y="2781300"/>
            <a:ext cx="3095625" cy="2016125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type callingmethod-name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try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// statements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calledmethod-name();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}catch(Exception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//statements}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animBg="1"/>
      <p:bldP spid="149510" grpId="0" animBg="1"/>
      <p:bldP spid="149511" grpId="0" animBg="1"/>
      <p:bldP spid="149512" grpId="0"/>
      <p:bldP spid="149513" grpId="0"/>
      <p:bldP spid="149514" grpId="0" animBg="1"/>
      <p:bldP spid="149515" grpId="0" animBg="1"/>
      <p:bldP spid="149516" grpId="0" animBg="1"/>
      <p:bldP spid="149517" grpId="0" animBg="1"/>
      <p:bldP spid="149518" grpId="0" animBg="1"/>
      <p:bldP spid="1495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BC07-8604-4ABD-AF9C-D726AF5C379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用户自定义异常 </a:t>
            </a:r>
            <a:r>
              <a:rPr lang="en-US" altLang="zh-CN"/>
              <a:t>2-1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0963"/>
            <a:ext cx="8229600" cy="4525962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/>
              <a:t>自定义异常概念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使用自定义异常的时候</a:t>
            </a:r>
          </a:p>
          <a:p>
            <a:pPr marL="812800" lvl="1" indent="-276225">
              <a:spcAft>
                <a:spcPct val="20000"/>
              </a:spcAft>
            </a:pPr>
            <a:r>
              <a:rPr lang="en-US" altLang="zh-CN"/>
              <a:t>JavaAPI</a:t>
            </a:r>
            <a:r>
              <a:rPr lang="zh-CN" altLang="en-US"/>
              <a:t>提供的内置异常不一定总能捕获程序中发生的所有错误。有时会需要创建用户自定义异常 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自定义异常需要继承</a:t>
            </a:r>
            <a:r>
              <a:rPr lang="en-US" altLang="zh-CN" b="1"/>
              <a:t>Exception</a:t>
            </a:r>
            <a:r>
              <a:rPr lang="en-US" altLang="en-US"/>
              <a:t> </a:t>
            </a:r>
            <a:r>
              <a:rPr lang="zh-CN" altLang="en-US"/>
              <a:t>及其子类</a:t>
            </a:r>
          </a:p>
          <a:p>
            <a:pPr>
              <a:spcAft>
                <a:spcPct val="20000"/>
              </a:spcAft>
            </a:pP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D7322-800D-4E7A-B667-C3F78E7D9B2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70000"/>
            <a:ext cx="8229600" cy="53276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/>
              <a:t>理解异常的概念	</a:t>
            </a:r>
          </a:p>
          <a:p>
            <a:pPr>
              <a:lnSpc>
                <a:spcPct val="125000"/>
              </a:lnSpc>
            </a:pPr>
            <a:r>
              <a:rPr lang="zh-CN" altLang="en-US"/>
              <a:t>运用 </a:t>
            </a:r>
            <a:r>
              <a:rPr lang="en-US" altLang="zh-CN"/>
              <a:t>try </a:t>
            </a:r>
            <a:r>
              <a:rPr lang="zh-CN" altLang="en-US"/>
              <a:t>块、</a:t>
            </a:r>
            <a:r>
              <a:rPr lang="en-US" altLang="zh-CN"/>
              <a:t>catch </a:t>
            </a:r>
            <a:r>
              <a:rPr lang="zh-CN" altLang="en-US"/>
              <a:t>块和 </a:t>
            </a:r>
            <a:r>
              <a:rPr lang="en-US" altLang="zh-CN"/>
              <a:t>finally </a:t>
            </a:r>
            <a:r>
              <a:rPr lang="zh-CN" altLang="en-US"/>
              <a:t>块处理异常</a:t>
            </a:r>
          </a:p>
          <a:p>
            <a:pPr>
              <a:lnSpc>
                <a:spcPct val="125000"/>
              </a:lnSpc>
            </a:pPr>
            <a:r>
              <a:rPr lang="zh-CN" altLang="en-US"/>
              <a:t>运用多重 </a:t>
            </a:r>
            <a:r>
              <a:rPr lang="en-US" altLang="zh-CN"/>
              <a:t>catch </a:t>
            </a:r>
            <a:r>
              <a:rPr lang="zh-CN" altLang="en-US"/>
              <a:t>块处理异常</a:t>
            </a:r>
          </a:p>
          <a:p>
            <a:pPr>
              <a:lnSpc>
                <a:spcPct val="125000"/>
              </a:lnSpc>
            </a:pPr>
            <a:r>
              <a:rPr lang="zh-CN" altLang="en-US"/>
              <a:t>运用嵌套 </a:t>
            </a:r>
            <a:r>
              <a:rPr lang="en-US" altLang="zh-CN"/>
              <a:t>try/catch </a:t>
            </a:r>
            <a:r>
              <a:rPr lang="zh-CN" altLang="en-US"/>
              <a:t>块处理异常</a:t>
            </a:r>
          </a:p>
          <a:p>
            <a:pPr>
              <a:lnSpc>
                <a:spcPct val="125000"/>
              </a:lnSpc>
            </a:pPr>
            <a:r>
              <a:rPr lang="zh-CN" altLang="en-US"/>
              <a:t>运用关键字 </a:t>
            </a:r>
            <a:r>
              <a:rPr lang="en-US" altLang="zh-CN"/>
              <a:t>throw </a:t>
            </a:r>
            <a:r>
              <a:rPr lang="zh-CN" altLang="en-US"/>
              <a:t>和 </a:t>
            </a:r>
            <a:r>
              <a:rPr lang="en-US" altLang="zh-CN"/>
              <a:t>throws </a:t>
            </a:r>
            <a:r>
              <a:rPr lang="zh-CN" altLang="en-US"/>
              <a:t>处理异常</a:t>
            </a:r>
          </a:p>
          <a:p>
            <a:pPr>
              <a:lnSpc>
                <a:spcPct val="125000"/>
              </a:lnSpc>
            </a:pPr>
            <a:r>
              <a:rPr lang="zh-CN" altLang="en-US"/>
              <a:t>运用</a:t>
            </a:r>
            <a:r>
              <a:rPr lang="en-US" altLang="zh-CN"/>
              <a:t>JAVA</a:t>
            </a:r>
            <a:r>
              <a:rPr lang="zh-CN" altLang="en-US"/>
              <a:t>编写和使用自定义异常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8DD8-9E3A-4196-81B4-1CB14CF762C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684213" y="2266950"/>
            <a:ext cx="7272337" cy="1377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class ArraySizeException extends NegativeArraySizeException 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     /** </a:t>
            </a:r>
            <a:r>
              <a:rPr lang="zh-CN" altLang="en-US" sz="1400" b="0">
                <a:latin typeface="Arial" panose="020B0604020202020204" pitchFamily="34" charset="0"/>
              </a:rPr>
              <a:t>构造方法。 *</a:t>
            </a:r>
            <a:r>
              <a:rPr lang="en-US" altLang="zh-CN" sz="14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     ArraySizeException() 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         super(“</a:t>
            </a:r>
            <a:r>
              <a:rPr lang="zh-CN" altLang="en-US" sz="1400" b="0">
                <a:latin typeface="Arial" panose="020B0604020202020204" pitchFamily="34" charset="0"/>
              </a:rPr>
              <a:t>您传递的数组大小非法</a:t>
            </a:r>
            <a:r>
              <a:rPr lang="en-US" altLang="zh-CN" sz="1400" b="0">
                <a:latin typeface="Arial" panose="020B0604020202020204" pitchFamily="34" charset="0"/>
              </a:rPr>
              <a:t>");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260350"/>
            <a:ext cx="8229600" cy="792163"/>
          </a:xfrm>
        </p:spPr>
        <p:txBody>
          <a:bodyPr/>
          <a:lstStyle/>
          <a:p>
            <a:r>
              <a:rPr lang="zh-CN" altLang="en-US"/>
              <a:t>用户自定义异常 </a:t>
            </a:r>
            <a:r>
              <a:rPr lang="en-US" altLang="zh-CN"/>
              <a:t>2-2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262063" y="6129338"/>
            <a:ext cx="6478587" cy="468312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1750" cmpd="thinThick" algn="ctr">
            <a:solidFill>
              <a:srgbClr val="5C208E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/>
              <a:t>示例： 示例 </a:t>
            </a:r>
            <a:r>
              <a:rPr lang="en-US" altLang="zh-CN" sz="2400" b="0"/>
              <a:t>6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b="0"/>
              <a:t>创建用户自定义异常</a:t>
            </a:r>
            <a:endParaRPr lang="zh-CN" altLang="en-US" sz="2400" b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/>
              <a:t>继承 </a:t>
            </a:r>
            <a:r>
              <a:rPr lang="en-US" altLang="zh-CN" sz="2400" b="0"/>
              <a:t>Exception </a:t>
            </a:r>
            <a:r>
              <a:rPr lang="zh-CN" altLang="en-US" sz="2400" b="0"/>
              <a:t>或其子类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55650" y="600075"/>
            <a:ext cx="8280400" cy="62134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class ExceptionClass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ExceptionClass(int val)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size = val;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try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checkSize();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} catch (ArraySizeException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System.out.println(e);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/** </a:t>
            </a:r>
            <a:r>
              <a:rPr lang="zh-CN" altLang="en-US" sz="1600" b="0">
                <a:latin typeface="Arial" panose="020B0604020202020204" pitchFamily="34" charset="0"/>
              </a:rPr>
              <a:t>声明变量以存储数组的大小和元素</a:t>
            </a:r>
            <a:r>
              <a:rPr lang="en-US" altLang="zh-CN" sz="1600" b="0">
                <a:latin typeface="Arial" panose="020B0604020202020204" pitchFamily="34" charset="0"/>
              </a:rPr>
              <a:t>.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private int size;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private int[] array;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/** </a:t>
            </a:r>
            <a:r>
              <a:rPr lang="zh-CN" altLang="en-US" sz="1600" b="0">
                <a:latin typeface="Arial" panose="020B0604020202020204" pitchFamily="34" charset="0"/>
              </a:rPr>
              <a:t>检查数组长度的方法</a:t>
            </a:r>
            <a:r>
              <a:rPr lang="en-US" altLang="zh-CN" sz="1600" b="0"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*  @ throws </a:t>
            </a:r>
            <a:r>
              <a:rPr lang="zh-CN" altLang="en-US" sz="1600" b="0">
                <a:latin typeface="Arial" panose="020B0604020202020204" pitchFamily="34" charset="0"/>
              </a:rPr>
              <a:t>一个 </a:t>
            </a:r>
            <a:r>
              <a:rPr lang="en-US" altLang="zh-CN" sz="1600" b="0">
                <a:latin typeface="Arial" panose="020B0604020202020204" pitchFamily="34" charset="0"/>
              </a:rPr>
              <a:t>ArraySizeException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public void checkSize() throws ArraySizeException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if (size &lt; 0)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    throw new ArraySizeException();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array = new int[3];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for (int count = 0; count &lt; 3; count++)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array[count] = count + 1;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84213" y="2984500"/>
            <a:ext cx="8208962" cy="3397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class UserDefinedExceptions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/** </a:t>
            </a:r>
            <a:r>
              <a:rPr lang="zh-CN" altLang="en-US" sz="1800" b="0">
                <a:latin typeface="Arial" panose="020B0604020202020204" pitchFamily="34" charset="0"/>
              </a:rPr>
              <a:t>构造方法</a:t>
            </a:r>
            <a:r>
              <a:rPr lang="en-US" altLang="zh-CN" sz="1800" b="0">
                <a:latin typeface="Arial" panose="020B0604020202020204" pitchFamily="34" charset="0"/>
              </a:rPr>
              <a:t>.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protected UserDefinedExceptions()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/**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* </a:t>
            </a:r>
            <a:r>
              <a:rPr lang="zh-CN" altLang="en-US" sz="1800" b="0">
                <a:latin typeface="Arial" panose="020B0604020202020204" pitchFamily="34" charset="0"/>
              </a:rPr>
              <a:t>类和应用程序的唯一入口点</a:t>
            </a:r>
            <a:r>
              <a:rPr lang="en-US" altLang="zh-CN" sz="1800" b="0"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* @param arg </a:t>
            </a:r>
            <a:r>
              <a:rPr lang="zh-CN" altLang="en-US" sz="1800" b="0">
                <a:latin typeface="Arial" panose="020B0604020202020204" pitchFamily="34" charset="0"/>
              </a:rPr>
              <a:t>字符串参数的数组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   *</a:t>
            </a:r>
            <a:r>
              <a:rPr lang="en-US" altLang="zh-CN" sz="1800" b="0">
                <a:latin typeface="Arial" panose="020B0604020202020204" pitchFamily="34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public static void main(String[] arg)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  ExceptionClass obj = new ExceptionClass(Integer.parseInt(arg[0]));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60791" name="Rectangle 23"/>
          <p:cNvSpPr>
            <a:spLocks noChangeArrowheads="1"/>
          </p:cNvSpPr>
          <p:nvPr/>
        </p:nvSpPr>
        <p:spPr bwMode="auto">
          <a:xfrm>
            <a:off x="1044575" y="5457825"/>
            <a:ext cx="7172325" cy="347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3" grpId="1" animBg="1"/>
      <p:bldP spid="160771" grpId="0" animBg="1"/>
      <p:bldP spid="160774" grpId="0" animBg="1"/>
      <p:bldP spid="160776" grpId="0" animBg="1"/>
      <p:bldP spid="1607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EC05-AE90-481D-BB81-C5F8F5C66C8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848600" cy="417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/>
              <a:t>异常是运行时发生的错误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可以使用 </a:t>
            </a:r>
            <a:r>
              <a:rPr lang="en-US" altLang="zh-CN" sz="2400"/>
              <a:t>try</a:t>
            </a:r>
            <a:r>
              <a:rPr lang="zh-CN" altLang="en-US" sz="2400"/>
              <a:t>、</a:t>
            </a:r>
            <a:r>
              <a:rPr lang="en-US" altLang="zh-CN" sz="2400"/>
              <a:t>catch</a:t>
            </a:r>
            <a:r>
              <a:rPr lang="zh-CN" altLang="en-US" sz="2400"/>
              <a:t>、</a:t>
            </a:r>
            <a:r>
              <a:rPr lang="en-US" altLang="zh-CN" sz="2400"/>
              <a:t>throw</a:t>
            </a:r>
            <a:r>
              <a:rPr lang="zh-CN" altLang="en-US" sz="2400"/>
              <a:t>、</a:t>
            </a:r>
            <a:r>
              <a:rPr lang="en-US" altLang="zh-CN" sz="2400"/>
              <a:t>throws </a:t>
            </a:r>
            <a:r>
              <a:rPr lang="zh-CN" altLang="en-US" sz="2400"/>
              <a:t>和 </a:t>
            </a:r>
            <a:r>
              <a:rPr lang="en-US" altLang="zh-CN" sz="2400"/>
              <a:t>finally </a:t>
            </a:r>
            <a:r>
              <a:rPr lang="zh-CN" altLang="en-US" sz="2400"/>
              <a:t>来管理 </a:t>
            </a:r>
            <a:r>
              <a:rPr lang="en-US" altLang="zh-CN" sz="2400"/>
              <a:t>Java </a:t>
            </a:r>
            <a:r>
              <a:rPr lang="zh-CN" altLang="en-US" sz="2400"/>
              <a:t>异常处理。要监控的程序语句包含在 </a:t>
            </a:r>
            <a:r>
              <a:rPr lang="en-US" altLang="zh-CN" sz="2400"/>
              <a:t>try </a:t>
            </a:r>
            <a:r>
              <a:rPr lang="zh-CN" altLang="en-US" sz="2400"/>
              <a:t>块内</a:t>
            </a:r>
            <a:r>
              <a:rPr lang="en-US" altLang="zh-CN" sz="2400"/>
              <a:t>catch </a:t>
            </a:r>
            <a:r>
              <a:rPr lang="zh-CN" altLang="en-US" sz="2400"/>
              <a:t>块中的代码用于捕获和处理异常。在方法返回之前绝对必须执行的代码应放置在 </a:t>
            </a:r>
            <a:r>
              <a:rPr lang="en-US" altLang="zh-CN" sz="2400"/>
              <a:t>finally </a:t>
            </a:r>
            <a:r>
              <a:rPr lang="zh-CN" altLang="en-US" sz="2400"/>
              <a:t>块中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要手动引发异常，使用关键字 </a:t>
            </a:r>
            <a:r>
              <a:rPr lang="en-US" altLang="zh-CN" sz="2400"/>
              <a:t>throw</a:t>
            </a:r>
            <a:r>
              <a:rPr lang="zh-CN" altLang="en-US" sz="2400"/>
              <a:t>。任何被抛到方法外部的异常都必须用 </a:t>
            </a:r>
            <a:r>
              <a:rPr lang="en-US" altLang="zh-CN" sz="2400"/>
              <a:t>throws </a:t>
            </a:r>
            <a:r>
              <a:rPr lang="zh-CN" altLang="en-US" sz="2400"/>
              <a:t>子句指定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多重</a:t>
            </a:r>
            <a:r>
              <a:rPr lang="en-US" altLang="zh-CN" sz="2400"/>
              <a:t>catch </a:t>
            </a:r>
            <a:r>
              <a:rPr lang="zh-CN" altLang="en-US" sz="2400"/>
              <a:t>和嵌套</a:t>
            </a:r>
            <a:r>
              <a:rPr lang="en-US" altLang="zh-CN" sz="2400"/>
              <a:t>try-catch</a:t>
            </a:r>
            <a:r>
              <a:rPr lang="zh-CN" altLang="en-US" sz="2400"/>
              <a:t>的使用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自定义异常的编写和使用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35BF-0AB2-400C-ADD4-E5C979CD59D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188913"/>
            <a:ext cx="8013700" cy="792162"/>
          </a:xfrm>
        </p:spPr>
        <p:txBody>
          <a:bodyPr/>
          <a:lstStyle/>
          <a:p>
            <a:r>
              <a:rPr lang="zh-CN" altLang="en-US"/>
              <a:t>什么是异常？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11188" y="1954213"/>
            <a:ext cx="5600700" cy="36718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public class ExceptionRaised {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public  ExceptionRaised() {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}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public int calculate( int operand1, int operand2) {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int result = operand1 / operand2;     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return result;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}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public static void main(String[] args) {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 ExceptionRaised obj = new ExceptionRaised();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 int result = obj.calculate(9, 0);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 System.out.println(result);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}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6227763" y="4724400"/>
            <a:ext cx="1944687" cy="1944688"/>
            <a:chOff x="3923" y="2976"/>
            <a:chExt cx="1225" cy="1225"/>
          </a:xfrm>
        </p:grpSpPr>
        <p:sp>
          <p:nvSpPr>
            <p:cNvPr id="112648" name="Oval 8"/>
            <p:cNvSpPr>
              <a:spLocks noChangeArrowheads="1"/>
            </p:cNvSpPr>
            <p:nvPr/>
          </p:nvSpPr>
          <p:spPr bwMode="auto">
            <a:xfrm>
              <a:off x="3923" y="2976"/>
              <a:ext cx="1225" cy="1225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5875">
              <a:solidFill>
                <a:srgbClr val="33CC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332" y="3352"/>
              <a:ext cx="450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5875">
                    <a:solidFill>
                      <a:srgbClr val="33CCCC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OS</a:t>
              </a:r>
              <a:endParaRPr lang="zh-CN" altLang="en-US" sz="3600" kern="10">
                <a:ln w="15875">
                  <a:solidFill>
                    <a:srgbClr val="33CCCC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1187450" y="3357563"/>
            <a:ext cx="3241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54" name="Group 14"/>
          <p:cNvGrpSpPr>
            <a:grpSpLocks/>
          </p:cNvGrpSpPr>
          <p:nvPr/>
        </p:nvGrpSpPr>
        <p:grpSpPr bwMode="auto">
          <a:xfrm>
            <a:off x="3708400" y="2708275"/>
            <a:ext cx="1368425" cy="1223963"/>
            <a:chOff x="4325" y="1052"/>
            <a:chExt cx="862" cy="771"/>
          </a:xfrm>
        </p:grpSpPr>
        <p:sp>
          <p:nvSpPr>
            <p:cNvPr id="112652" name="AutoShape 12"/>
            <p:cNvSpPr>
              <a:spLocks noChangeArrowheads="1"/>
            </p:cNvSpPr>
            <p:nvPr/>
          </p:nvSpPr>
          <p:spPr bwMode="auto">
            <a:xfrm>
              <a:off x="4325" y="1052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668" y="1298"/>
              <a:ext cx="162" cy="3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Garamond" panose="02020404030301010803" pitchFamily="18" charset="0"/>
                </a:rPr>
                <a:t>!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4716463" y="1916113"/>
            <a:ext cx="1117600" cy="3794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异常情况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6516688" y="2651125"/>
            <a:ext cx="1079500" cy="37941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异 常</a:t>
            </a:r>
          </a:p>
        </p:txBody>
      </p:sp>
      <p:cxnSp>
        <p:nvCxnSpPr>
          <p:cNvPr id="112657" name="AutoShape 17"/>
          <p:cNvCxnSpPr>
            <a:cxnSpLocks noChangeShapeType="1"/>
            <a:stCxn id="112655" idx="2"/>
            <a:endCxn id="112656" idx="1"/>
          </p:cNvCxnSpPr>
          <p:nvPr/>
        </p:nvCxnSpPr>
        <p:spPr bwMode="auto">
          <a:xfrm rot="16200000" flipH="1">
            <a:off x="5622926" y="1947862"/>
            <a:ext cx="546100" cy="1241425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5580063" y="3429000"/>
            <a:ext cx="2879725" cy="654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程序突然终止并将控制交给操作系统</a:t>
            </a:r>
          </a:p>
        </p:txBody>
      </p:sp>
      <p:cxnSp>
        <p:nvCxnSpPr>
          <p:cNvPr id="112659" name="AutoShape 19"/>
          <p:cNvCxnSpPr>
            <a:cxnSpLocks noChangeShapeType="1"/>
            <a:stCxn id="112652" idx="3"/>
            <a:endCxn id="112648" idx="2"/>
          </p:cNvCxnSpPr>
          <p:nvPr/>
        </p:nvCxnSpPr>
        <p:spPr bwMode="auto">
          <a:xfrm rot="16200000" flipH="1">
            <a:off x="4430712" y="3908426"/>
            <a:ext cx="1751013" cy="182721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1476375" y="1412875"/>
            <a:ext cx="2879725" cy="379413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Char char="•"/>
            </a:pPr>
            <a:r>
              <a:rPr lang="zh-CN" altLang="en-US" sz="1800">
                <a:solidFill>
                  <a:schemeClr val="bg1"/>
                </a:solidFill>
                <a:ea typeface="黑体" panose="02010609060101010101" pitchFamily="49" charset="-122"/>
              </a:rPr>
              <a:t>在运行时发生的错误</a:t>
            </a:r>
            <a:r>
              <a:rPr lang="zh-CN" altLang="en-US" sz="1800" b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112661" name="AutoShape 21"/>
          <p:cNvCxnSpPr>
            <a:cxnSpLocks noChangeShapeType="1"/>
            <a:stCxn id="112656" idx="3"/>
            <a:endCxn id="112660" idx="0"/>
          </p:cNvCxnSpPr>
          <p:nvPr/>
        </p:nvCxnSpPr>
        <p:spPr bwMode="auto">
          <a:xfrm flipH="1" flipV="1">
            <a:off x="2916238" y="1412875"/>
            <a:ext cx="4679950" cy="1428750"/>
          </a:xfrm>
          <a:prstGeom prst="curvedConnector4">
            <a:avLst>
              <a:gd name="adj1" fmla="val -4884"/>
              <a:gd name="adj2" fmla="val 116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60"/>
                            </p:stCondLst>
                            <p:childTnLst>
                              <p:par>
                                <p:cTn id="4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6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51" grpId="0" animBg="1"/>
      <p:bldP spid="112651" grpId="1" animBg="1"/>
      <p:bldP spid="112655" grpId="0" animBg="1"/>
      <p:bldP spid="112656" grpId="0" animBg="1"/>
      <p:bldP spid="112658" grpId="0" animBg="1"/>
      <p:bldP spid="1126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6C76-1ABA-4799-8DE0-E70FCB37A95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971550" y="1901825"/>
            <a:ext cx="6840538" cy="39465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………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IF B IS ZERO GO TO </a:t>
            </a:r>
            <a:r>
              <a:rPr lang="en-US" altLang="zh-CN" sz="1800">
                <a:latin typeface="Arial" panose="020B0604020202020204" pitchFamily="34" charset="0"/>
              </a:rPr>
              <a:t>ERROR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C = A / 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PRINT 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GO TO EXIT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Courier New" panose="02070309020205020404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altLang="zh-CN" sz="1800" b="0">
              <a:latin typeface="Arial" panose="020B0604020202020204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处理异常的块     “以零作除数，代码导致错误”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DISPLAY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       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EXIT: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处理异常 </a:t>
            </a:r>
            <a:r>
              <a:rPr lang="en-US" altLang="zh-CN"/>
              <a:t>2-1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898525" y="134143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处理运行时错误的伪代码</a:t>
            </a:r>
          </a:p>
        </p:txBody>
      </p:sp>
      <p:sp>
        <p:nvSpPr>
          <p:cNvPr id="151566" name="AutoShape 14"/>
          <p:cNvSpPr>
            <a:spLocks/>
          </p:cNvSpPr>
          <p:nvPr/>
        </p:nvSpPr>
        <p:spPr bwMode="auto">
          <a:xfrm>
            <a:off x="2339975" y="371633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2D88-6995-4E74-ADCC-A889E2F2777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1330325" y="4940300"/>
            <a:ext cx="2881313" cy="865188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prstShdw prst="shdw13" dist="85194" dir="14606097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手动引发异常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5219700" y="4941888"/>
            <a:ext cx="2881313" cy="936625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prstShdw prst="shdw13" dist="85194" dir="14606097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指定由方法引发的异常</a:t>
            </a:r>
          </a:p>
        </p:txBody>
      </p:sp>
      <p:sp>
        <p:nvSpPr>
          <p:cNvPr id="117773" name="AutoShape 13"/>
          <p:cNvSpPr>
            <a:spLocks noChangeArrowheads="1"/>
          </p:cNvSpPr>
          <p:nvPr/>
        </p:nvSpPr>
        <p:spPr bwMode="auto">
          <a:xfrm>
            <a:off x="4211638" y="2205038"/>
            <a:ext cx="720725" cy="1008062"/>
          </a:xfrm>
          <a:prstGeom prst="upArrow">
            <a:avLst>
              <a:gd name="adj1" fmla="val 50000"/>
              <a:gd name="adj2" fmla="val 34967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bIns="274320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    </a:t>
            </a:r>
            <a:r>
              <a:rPr lang="en-US" altLang="zh-CN" sz="1800">
                <a:latin typeface="Arial" panose="020B0604020202020204" pitchFamily="34" charset="0"/>
              </a:rPr>
              <a:t>try</a:t>
            </a:r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 flipH="1">
            <a:off x="3132138" y="3068638"/>
            <a:ext cx="1225550" cy="720725"/>
          </a:xfrm>
          <a:prstGeom prst="rightArrow">
            <a:avLst>
              <a:gd name="adj1" fmla="val 50000"/>
              <a:gd name="adj2" fmla="val 42511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finally</a:t>
            </a:r>
          </a:p>
        </p:txBody>
      </p:sp>
      <p:sp>
        <p:nvSpPr>
          <p:cNvPr id="117775" name="AutoShape 15"/>
          <p:cNvSpPr>
            <a:spLocks noChangeArrowheads="1"/>
          </p:cNvSpPr>
          <p:nvPr/>
        </p:nvSpPr>
        <p:spPr bwMode="auto">
          <a:xfrm flipH="1">
            <a:off x="4787900" y="3068638"/>
            <a:ext cx="1152525" cy="720725"/>
          </a:xfrm>
          <a:prstGeom prst="leftArrow">
            <a:avLst>
              <a:gd name="adj1" fmla="val 50000"/>
              <a:gd name="adj2" fmla="val 39978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catch</a:t>
            </a: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716463" y="4221163"/>
            <a:ext cx="2303462" cy="647700"/>
          </a:xfrm>
          <a:prstGeom prst="curvedDownArrow">
            <a:avLst>
              <a:gd name="adj1" fmla="val 71127"/>
              <a:gd name="adj2" fmla="val 142255"/>
              <a:gd name="adj3" fmla="val 33333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throws</a:t>
            </a:r>
          </a:p>
        </p:txBody>
      </p:sp>
      <p:sp>
        <p:nvSpPr>
          <p:cNvPr id="117781" name="AutoShape 21"/>
          <p:cNvSpPr>
            <a:spLocks noChangeArrowheads="1"/>
          </p:cNvSpPr>
          <p:nvPr/>
        </p:nvSpPr>
        <p:spPr bwMode="auto">
          <a:xfrm flipH="1">
            <a:off x="2411413" y="4159250"/>
            <a:ext cx="2089150" cy="720725"/>
          </a:xfrm>
          <a:prstGeom prst="curvedDownArrow">
            <a:avLst>
              <a:gd name="adj1" fmla="val 57974"/>
              <a:gd name="adj2" fmla="val 115947"/>
              <a:gd name="adj3" fmla="val 33333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throw</a:t>
            </a:r>
          </a:p>
        </p:txBody>
      </p:sp>
      <p:sp>
        <p:nvSpPr>
          <p:cNvPr id="117784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处理异常 </a:t>
            </a:r>
            <a:r>
              <a:rPr lang="en-US" altLang="zh-CN"/>
              <a:t>2-2</a:t>
            </a:r>
          </a:p>
        </p:txBody>
      </p:sp>
      <p:grpSp>
        <p:nvGrpSpPr>
          <p:cNvPr id="117788" name="Group 28"/>
          <p:cNvGrpSpPr>
            <a:grpSpLocks/>
          </p:cNvGrpSpPr>
          <p:nvPr/>
        </p:nvGrpSpPr>
        <p:grpSpPr bwMode="auto">
          <a:xfrm>
            <a:off x="2217738" y="1484313"/>
            <a:ext cx="4802187" cy="649287"/>
            <a:chOff x="1519" y="890"/>
            <a:chExt cx="2631" cy="498"/>
          </a:xfrm>
        </p:grpSpPr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519" y="890"/>
              <a:ext cx="2631" cy="498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1609" y="1011"/>
              <a:ext cx="2450" cy="294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要监控的程序语句包含在此块中</a:t>
              </a:r>
            </a:p>
          </p:txBody>
        </p:sp>
      </p:grpSp>
      <p:grpSp>
        <p:nvGrpSpPr>
          <p:cNvPr id="117797" name="Group 37"/>
          <p:cNvGrpSpPr>
            <a:grpSpLocks/>
          </p:cNvGrpSpPr>
          <p:nvPr/>
        </p:nvGrpSpPr>
        <p:grpSpPr bwMode="auto">
          <a:xfrm>
            <a:off x="5940425" y="2997200"/>
            <a:ext cx="2647950" cy="792163"/>
            <a:chOff x="3742" y="1933"/>
            <a:chExt cx="1668" cy="499"/>
          </a:xfrm>
        </p:grpSpPr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3742" y="1933"/>
              <a:ext cx="1668" cy="499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3950" y="1965"/>
              <a:ext cx="1243" cy="422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以合理的方式</a:t>
              </a:r>
            </a:p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捕获和处理异常</a:t>
              </a:r>
            </a:p>
          </p:txBody>
        </p:sp>
      </p:grpSp>
      <p:grpSp>
        <p:nvGrpSpPr>
          <p:cNvPr id="117796" name="Group 36"/>
          <p:cNvGrpSpPr>
            <a:grpSpLocks/>
          </p:cNvGrpSpPr>
          <p:nvPr/>
        </p:nvGrpSpPr>
        <p:grpSpPr bwMode="auto">
          <a:xfrm>
            <a:off x="468313" y="2997200"/>
            <a:ext cx="2647950" cy="719138"/>
            <a:chOff x="204" y="2387"/>
            <a:chExt cx="1668" cy="453"/>
          </a:xfrm>
        </p:grpSpPr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204" y="2387"/>
              <a:ext cx="1668" cy="453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490" y="2445"/>
              <a:ext cx="1081" cy="288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释放资源等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animBg="1"/>
      <p:bldP spid="117769" grpId="0" animBg="1"/>
      <p:bldP spid="117773" grpId="0" animBg="1"/>
      <p:bldP spid="117775" grpId="0" animBg="1"/>
      <p:bldP spid="117780" grpId="0" animBg="1"/>
      <p:bldP spid="1177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85F3-9BAD-4788-85F1-67D11623FC9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59787" cy="647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异常类 </a:t>
            </a:r>
          </a:p>
        </p:txBody>
      </p:sp>
      <p:sp>
        <p:nvSpPr>
          <p:cNvPr id="153772" name="Rectangle 172"/>
          <p:cNvSpPr>
            <a:spLocks noChangeArrowheads="1"/>
          </p:cNvSpPr>
          <p:nvPr/>
        </p:nvSpPr>
        <p:spPr bwMode="auto">
          <a:xfrm>
            <a:off x="4867275" y="5529263"/>
            <a:ext cx="395287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文件结束</a:t>
            </a:r>
          </a:p>
        </p:txBody>
      </p:sp>
      <p:sp>
        <p:nvSpPr>
          <p:cNvPr id="153770" name="Rectangle 170"/>
          <p:cNvSpPr>
            <a:spLocks noChangeArrowheads="1"/>
          </p:cNvSpPr>
          <p:nvPr/>
        </p:nvSpPr>
        <p:spPr bwMode="auto">
          <a:xfrm>
            <a:off x="755650" y="5529263"/>
            <a:ext cx="411162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EOFException</a:t>
            </a:r>
          </a:p>
        </p:txBody>
      </p:sp>
      <p:sp>
        <p:nvSpPr>
          <p:cNvPr id="153762" name="Rectangle 162"/>
          <p:cNvSpPr>
            <a:spLocks noChangeArrowheads="1"/>
          </p:cNvSpPr>
          <p:nvPr/>
        </p:nvSpPr>
        <p:spPr bwMode="auto">
          <a:xfrm>
            <a:off x="4867275" y="5110163"/>
            <a:ext cx="3952875" cy="419100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找不到文件</a:t>
            </a:r>
          </a:p>
        </p:txBody>
      </p:sp>
      <p:sp>
        <p:nvSpPr>
          <p:cNvPr id="153760" name="Rectangle 160"/>
          <p:cNvSpPr>
            <a:spLocks noChangeArrowheads="1"/>
          </p:cNvSpPr>
          <p:nvPr/>
        </p:nvSpPr>
        <p:spPr bwMode="auto">
          <a:xfrm>
            <a:off x="755650" y="5110163"/>
            <a:ext cx="4111625" cy="419100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FileNotFoundException</a:t>
            </a:r>
            <a:endParaRPr lang="en-US" altLang="zh-CN" sz="1600" dirty="0"/>
          </a:p>
        </p:txBody>
      </p:sp>
      <p:sp>
        <p:nvSpPr>
          <p:cNvPr id="153746" name="Rectangle 146"/>
          <p:cNvSpPr>
            <a:spLocks noChangeArrowheads="1"/>
          </p:cNvSpPr>
          <p:nvPr/>
        </p:nvSpPr>
        <p:spPr bwMode="auto">
          <a:xfrm>
            <a:off x="4867275" y="4702175"/>
            <a:ext cx="3952875" cy="407988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I/O </a:t>
            </a:r>
            <a:r>
              <a:rPr lang="zh-CN" altLang="en-US" sz="1600"/>
              <a:t>异常的根类</a:t>
            </a:r>
          </a:p>
        </p:txBody>
      </p:sp>
      <p:sp>
        <p:nvSpPr>
          <p:cNvPr id="153744" name="Rectangle 144"/>
          <p:cNvSpPr>
            <a:spLocks noChangeArrowheads="1"/>
          </p:cNvSpPr>
          <p:nvPr/>
        </p:nvSpPr>
        <p:spPr bwMode="auto">
          <a:xfrm>
            <a:off x="755650" y="4702175"/>
            <a:ext cx="4111625" cy="407988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IOException</a:t>
            </a:r>
            <a:endParaRPr lang="en-US" altLang="zh-CN" sz="1600" dirty="0"/>
          </a:p>
        </p:txBody>
      </p:sp>
      <p:sp>
        <p:nvSpPr>
          <p:cNvPr id="153736" name="Rectangle 136"/>
          <p:cNvSpPr>
            <a:spLocks noChangeArrowheads="1"/>
          </p:cNvSpPr>
          <p:nvPr/>
        </p:nvSpPr>
        <p:spPr bwMode="auto">
          <a:xfrm>
            <a:off x="4867275" y="4311650"/>
            <a:ext cx="395287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数字转化格式异常，比如字符串到 </a:t>
            </a:r>
            <a:r>
              <a:rPr lang="en-US" altLang="zh-CN" sz="1600"/>
              <a:t>float </a:t>
            </a:r>
            <a:r>
              <a:rPr lang="zh-CN" altLang="en-US" sz="1600"/>
              <a:t>型数字的转换无效</a:t>
            </a:r>
          </a:p>
        </p:txBody>
      </p:sp>
      <p:sp>
        <p:nvSpPr>
          <p:cNvPr id="153734" name="Rectangle 134"/>
          <p:cNvSpPr>
            <a:spLocks noChangeArrowheads="1"/>
          </p:cNvSpPr>
          <p:nvPr/>
        </p:nvSpPr>
        <p:spPr bwMode="auto">
          <a:xfrm>
            <a:off x="755650" y="4311650"/>
            <a:ext cx="411162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NumberFormatException</a:t>
            </a:r>
            <a:endParaRPr lang="en-US" altLang="zh-CN" sz="1600" dirty="0"/>
          </a:p>
        </p:txBody>
      </p:sp>
      <p:sp>
        <p:nvSpPr>
          <p:cNvPr id="153731" name="Rectangle 131"/>
          <p:cNvSpPr>
            <a:spLocks noChangeArrowheads="1"/>
          </p:cNvSpPr>
          <p:nvPr/>
        </p:nvSpPr>
        <p:spPr bwMode="auto">
          <a:xfrm>
            <a:off x="4867275" y="3922713"/>
            <a:ext cx="395287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不能加载所需的类</a:t>
            </a:r>
          </a:p>
        </p:txBody>
      </p:sp>
      <p:sp>
        <p:nvSpPr>
          <p:cNvPr id="153729" name="Rectangle 129"/>
          <p:cNvSpPr>
            <a:spLocks noChangeArrowheads="1"/>
          </p:cNvSpPr>
          <p:nvPr/>
        </p:nvSpPr>
        <p:spPr bwMode="auto">
          <a:xfrm>
            <a:off x="755650" y="3922713"/>
            <a:ext cx="411162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ClassNotFoundException</a:t>
            </a:r>
            <a:endParaRPr lang="en-US" altLang="zh-CN" sz="1600" dirty="0"/>
          </a:p>
        </p:txBody>
      </p:sp>
      <p:sp>
        <p:nvSpPr>
          <p:cNvPr id="153721" name="Rectangle 121"/>
          <p:cNvSpPr>
            <a:spLocks noChangeArrowheads="1"/>
          </p:cNvSpPr>
          <p:nvPr/>
        </p:nvSpPr>
        <p:spPr bwMode="auto">
          <a:xfrm>
            <a:off x="4867275" y="2678113"/>
            <a:ext cx="395287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方法接收到非法参数</a:t>
            </a:r>
          </a:p>
        </p:txBody>
      </p:sp>
      <p:sp>
        <p:nvSpPr>
          <p:cNvPr id="153719" name="Rectangle 119"/>
          <p:cNvSpPr>
            <a:spLocks noChangeArrowheads="1"/>
          </p:cNvSpPr>
          <p:nvPr/>
        </p:nvSpPr>
        <p:spPr bwMode="auto">
          <a:xfrm>
            <a:off x="755650" y="2678113"/>
            <a:ext cx="411162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IllegalArgumentException</a:t>
            </a:r>
            <a:endParaRPr lang="en-US" altLang="zh-CN" sz="1600" dirty="0"/>
          </a:p>
        </p:txBody>
      </p:sp>
      <p:sp>
        <p:nvSpPr>
          <p:cNvPr id="153716" name="Rectangle 116"/>
          <p:cNvSpPr>
            <a:spLocks noChangeArrowheads="1"/>
          </p:cNvSpPr>
          <p:nvPr/>
        </p:nvSpPr>
        <p:spPr bwMode="auto">
          <a:xfrm>
            <a:off x="4867275" y="3068638"/>
            <a:ext cx="3952875" cy="463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数组大小小于或大于实际的数组大小</a:t>
            </a:r>
          </a:p>
        </p:txBody>
      </p:sp>
      <p:sp>
        <p:nvSpPr>
          <p:cNvPr id="153714" name="Rectangle 114"/>
          <p:cNvSpPr>
            <a:spLocks noChangeArrowheads="1"/>
          </p:cNvSpPr>
          <p:nvPr/>
        </p:nvSpPr>
        <p:spPr bwMode="auto">
          <a:xfrm>
            <a:off x="755650" y="3068638"/>
            <a:ext cx="4111625" cy="463550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ArrayIndexOutOfBoundException</a:t>
            </a:r>
            <a:endParaRPr lang="en-US" altLang="zh-CN" sz="1600" dirty="0"/>
          </a:p>
        </p:txBody>
      </p:sp>
      <p:sp>
        <p:nvSpPr>
          <p:cNvPr id="153711" name="Rectangle 111"/>
          <p:cNvSpPr>
            <a:spLocks noChangeArrowheads="1"/>
          </p:cNvSpPr>
          <p:nvPr/>
        </p:nvSpPr>
        <p:spPr bwMode="auto">
          <a:xfrm>
            <a:off x="4867275" y="3532188"/>
            <a:ext cx="3952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尝试访问  </a:t>
            </a:r>
            <a:r>
              <a:rPr lang="en-US" altLang="zh-CN" sz="1600"/>
              <a:t>null </a:t>
            </a:r>
            <a:r>
              <a:rPr lang="zh-CN" altLang="en-US" sz="1600"/>
              <a:t>对象成员</a:t>
            </a:r>
          </a:p>
        </p:txBody>
      </p:sp>
      <p:sp>
        <p:nvSpPr>
          <p:cNvPr id="153709" name="Rectangle 109"/>
          <p:cNvSpPr>
            <a:spLocks noChangeArrowheads="1"/>
          </p:cNvSpPr>
          <p:nvPr/>
        </p:nvSpPr>
        <p:spPr bwMode="auto">
          <a:xfrm>
            <a:off x="755650" y="3532188"/>
            <a:ext cx="411162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NullPointerException</a:t>
            </a:r>
            <a:endParaRPr lang="en-US" altLang="zh-CN" sz="1600" dirty="0"/>
          </a:p>
        </p:txBody>
      </p:sp>
      <p:sp>
        <p:nvSpPr>
          <p:cNvPr id="153706" name="Rectangle 106"/>
          <p:cNvSpPr>
            <a:spLocks noChangeArrowheads="1"/>
          </p:cNvSpPr>
          <p:nvPr/>
        </p:nvSpPr>
        <p:spPr bwMode="auto">
          <a:xfrm>
            <a:off x="4867275" y="1898650"/>
            <a:ext cx="395287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许多 </a:t>
            </a:r>
            <a:r>
              <a:rPr lang="en-US" altLang="zh-CN" sz="1600"/>
              <a:t>java.lang </a:t>
            </a:r>
            <a:r>
              <a:rPr lang="zh-CN" altLang="en-US" sz="1600"/>
              <a:t>异常的基类</a:t>
            </a:r>
          </a:p>
        </p:txBody>
      </p:sp>
      <p:sp>
        <p:nvSpPr>
          <p:cNvPr id="153704" name="Rectangle 104"/>
          <p:cNvSpPr>
            <a:spLocks noChangeArrowheads="1"/>
          </p:cNvSpPr>
          <p:nvPr/>
        </p:nvSpPr>
        <p:spPr bwMode="auto">
          <a:xfrm>
            <a:off x="755650" y="1898650"/>
            <a:ext cx="4111625" cy="39052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RuntimeException</a:t>
            </a:r>
          </a:p>
        </p:txBody>
      </p:sp>
      <p:sp>
        <p:nvSpPr>
          <p:cNvPr id="153701" name="Rectangle 101"/>
          <p:cNvSpPr>
            <a:spLocks noChangeArrowheads="1"/>
          </p:cNvSpPr>
          <p:nvPr/>
        </p:nvSpPr>
        <p:spPr bwMode="auto">
          <a:xfrm>
            <a:off x="4867275" y="1509713"/>
            <a:ext cx="395287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异常层次结构的根类</a:t>
            </a:r>
          </a:p>
        </p:txBody>
      </p:sp>
      <p:sp>
        <p:nvSpPr>
          <p:cNvPr id="153699" name="Rectangle 99"/>
          <p:cNvSpPr>
            <a:spLocks noChangeArrowheads="1"/>
          </p:cNvSpPr>
          <p:nvPr/>
        </p:nvSpPr>
        <p:spPr bwMode="auto">
          <a:xfrm>
            <a:off x="755650" y="1509713"/>
            <a:ext cx="411162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Exception</a:t>
            </a:r>
          </a:p>
        </p:txBody>
      </p:sp>
      <p:sp>
        <p:nvSpPr>
          <p:cNvPr id="153696" name="Rectangle 96"/>
          <p:cNvSpPr>
            <a:spLocks noChangeArrowheads="1"/>
          </p:cNvSpPr>
          <p:nvPr/>
        </p:nvSpPr>
        <p:spPr bwMode="auto">
          <a:xfrm>
            <a:off x="4867275" y="2289175"/>
            <a:ext cx="3952875" cy="388938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算术错误情形，如以零作除数</a:t>
            </a:r>
          </a:p>
        </p:txBody>
      </p:sp>
      <p:sp>
        <p:nvSpPr>
          <p:cNvPr id="153694" name="Rectangle 94"/>
          <p:cNvSpPr>
            <a:spLocks noChangeArrowheads="1"/>
          </p:cNvSpPr>
          <p:nvPr/>
        </p:nvSpPr>
        <p:spPr bwMode="auto">
          <a:xfrm>
            <a:off x="755650" y="2289175"/>
            <a:ext cx="4111625" cy="388938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ArithmeticException</a:t>
            </a:r>
          </a:p>
        </p:txBody>
      </p:sp>
      <p:sp>
        <p:nvSpPr>
          <p:cNvPr id="153675" name="Rectangle 75"/>
          <p:cNvSpPr>
            <a:spLocks noChangeArrowheads="1"/>
          </p:cNvSpPr>
          <p:nvPr/>
        </p:nvSpPr>
        <p:spPr bwMode="auto">
          <a:xfrm>
            <a:off x="4867275" y="5919788"/>
            <a:ext cx="395287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线程中断</a:t>
            </a:r>
          </a:p>
        </p:txBody>
      </p:sp>
      <p:sp>
        <p:nvSpPr>
          <p:cNvPr id="153674" name="Rectangle 74"/>
          <p:cNvSpPr>
            <a:spLocks noChangeArrowheads="1"/>
          </p:cNvSpPr>
          <p:nvPr/>
        </p:nvSpPr>
        <p:spPr bwMode="auto">
          <a:xfrm>
            <a:off x="755650" y="5919788"/>
            <a:ext cx="4111625" cy="38893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InterruptedException</a:t>
            </a:r>
            <a:endParaRPr lang="en-US" altLang="zh-CN" sz="1600" dirty="0"/>
          </a:p>
        </p:txBody>
      </p:sp>
      <p:sp>
        <p:nvSpPr>
          <p:cNvPr id="153673" name="Rectangle 73"/>
          <p:cNvSpPr>
            <a:spLocks noChangeArrowheads="1"/>
          </p:cNvSpPr>
          <p:nvPr/>
        </p:nvSpPr>
        <p:spPr bwMode="auto">
          <a:xfrm>
            <a:off x="4867275" y="1054100"/>
            <a:ext cx="3952875" cy="4556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说 明</a:t>
            </a:r>
          </a:p>
        </p:txBody>
      </p:sp>
      <p:sp>
        <p:nvSpPr>
          <p:cNvPr id="153672" name="Rectangle 72"/>
          <p:cNvSpPr>
            <a:spLocks noChangeArrowheads="1"/>
          </p:cNvSpPr>
          <p:nvPr/>
        </p:nvSpPr>
        <p:spPr bwMode="auto">
          <a:xfrm>
            <a:off x="755650" y="1054100"/>
            <a:ext cx="4111625" cy="4556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异 常</a:t>
            </a:r>
          </a:p>
        </p:txBody>
      </p:sp>
      <p:sp>
        <p:nvSpPr>
          <p:cNvPr id="153676" name="Line 76"/>
          <p:cNvSpPr>
            <a:spLocks noChangeShapeType="1"/>
          </p:cNvSpPr>
          <p:nvPr/>
        </p:nvSpPr>
        <p:spPr bwMode="auto">
          <a:xfrm>
            <a:off x="755650" y="1054100"/>
            <a:ext cx="80645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77" name="Line 77"/>
          <p:cNvSpPr>
            <a:spLocks noChangeShapeType="1"/>
          </p:cNvSpPr>
          <p:nvPr/>
        </p:nvSpPr>
        <p:spPr bwMode="auto">
          <a:xfrm>
            <a:off x="755650" y="1509713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78" name="Line 78"/>
          <p:cNvSpPr>
            <a:spLocks noChangeShapeType="1"/>
          </p:cNvSpPr>
          <p:nvPr/>
        </p:nvSpPr>
        <p:spPr bwMode="auto">
          <a:xfrm>
            <a:off x="755650" y="6308725"/>
            <a:ext cx="80645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79" name="Line 79"/>
          <p:cNvSpPr>
            <a:spLocks noChangeShapeType="1"/>
          </p:cNvSpPr>
          <p:nvPr/>
        </p:nvSpPr>
        <p:spPr bwMode="auto">
          <a:xfrm>
            <a:off x="755650" y="1054100"/>
            <a:ext cx="0" cy="5254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80" name="Line 80"/>
          <p:cNvSpPr>
            <a:spLocks noChangeShapeType="1"/>
          </p:cNvSpPr>
          <p:nvPr/>
        </p:nvSpPr>
        <p:spPr bwMode="auto">
          <a:xfrm>
            <a:off x="4867275" y="1054100"/>
            <a:ext cx="0" cy="525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81" name="Line 81"/>
          <p:cNvSpPr>
            <a:spLocks noChangeShapeType="1"/>
          </p:cNvSpPr>
          <p:nvPr/>
        </p:nvSpPr>
        <p:spPr bwMode="auto">
          <a:xfrm>
            <a:off x="8820150" y="1054100"/>
            <a:ext cx="0" cy="5254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95" name="Line 95"/>
          <p:cNvSpPr>
            <a:spLocks noChangeShapeType="1"/>
          </p:cNvSpPr>
          <p:nvPr/>
        </p:nvSpPr>
        <p:spPr bwMode="auto">
          <a:xfrm>
            <a:off x="755650" y="2678113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00" name="Line 100"/>
          <p:cNvSpPr>
            <a:spLocks noChangeShapeType="1"/>
          </p:cNvSpPr>
          <p:nvPr/>
        </p:nvSpPr>
        <p:spPr bwMode="auto">
          <a:xfrm>
            <a:off x="755650" y="1898650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05" name="Line 105"/>
          <p:cNvSpPr>
            <a:spLocks noChangeShapeType="1"/>
          </p:cNvSpPr>
          <p:nvPr/>
        </p:nvSpPr>
        <p:spPr bwMode="auto">
          <a:xfrm>
            <a:off x="755650" y="2289175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10" name="Line 110"/>
          <p:cNvSpPr>
            <a:spLocks noChangeShapeType="1"/>
          </p:cNvSpPr>
          <p:nvPr/>
        </p:nvSpPr>
        <p:spPr bwMode="auto">
          <a:xfrm>
            <a:off x="755650" y="3922713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15" name="Line 115"/>
          <p:cNvSpPr>
            <a:spLocks noChangeShapeType="1"/>
          </p:cNvSpPr>
          <p:nvPr/>
        </p:nvSpPr>
        <p:spPr bwMode="auto">
          <a:xfrm>
            <a:off x="755650" y="3532188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20" name="Line 120"/>
          <p:cNvSpPr>
            <a:spLocks noChangeShapeType="1"/>
          </p:cNvSpPr>
          <p:nvPr/>
        </p:nvSpPr>
        <p:spPr bwMode="auto">
          <a:xfrm>
            <a:off x="755650" y="3068638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30" name="Line 130"/>
          <p:cNvSpPr>
            <a:spLocks noChangeShapeType="1"/>
          </p:cNvSpPr>
          <p:nvPr/>
        </p:nvSpPr>
        <p:spPr bwMode="auto">
          <a:xfrm>
            <a:off x="755650" y="4311650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35" name="Line 135"/>
          <p:cNvSpPr>
            <a:spLocks noChangeShapeType="1"/>
          </p:cNvSpPr>
          <p:nvPr/>
        </p:nvSpPr>
        <p:spPr bwMode="auto">
          <a:xfrm>
            <a:off x="755650" y="4702175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45" name="Line 145"/>
          <p:cNvSpPr>
            <a:spLocks noChangeShapeType="1"/>
          </p:cNvSpPr>
          <p:nvPr/>
        </p:nvSpPr>
        <p:spPr bwMode="auto">
          <a:xfrm>
            <a:off x="755650" y="5110163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61" name="Line 161"/>
          <p:cNvSpPr>
            <a:spLocks noChangeShapeType="1"/>
          </p:cNvSpPr>
          <p:nvPr/>
        </p:nvSpPr>
        <p:spPr bwMode="auto">
          <a:xfrm>
            <a:off x="755650" y="5529263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1" name="Line 171"/>
          <p:cNvSpPr>
            <a:spLocks noChangeShapeType="1"/>
          </p:cNvSpPr>
          <p:nvPr/>
        </p:nvSpPr>
        <p:spPr bwMode="auto">
          <a:xfrm>
            <a:off x="755650" y="5919788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异常处理机制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38400"/>
            <a:ext cx="8229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Java</a:t>
            </a:r>
            <a:r>
              <a:rPr lang="zh-CN" altLang="en-US" sz="2400" dirty="0"/>
              <a:t>程序的执行过程中如出现异常，会自动生成一个异常类对象，该异常对象将被提交给</a:t>
            </a:r>
            <a:r>
              <a:rPr lang="en-US" altLang="zh-CN" sz="2400" dirty="0"/>
              <a:t>Java</a:t>
            </a:r>
            <a:r>
              <a:rPr lang="zh-CN" altLang="en-US" sz="2400" dirty="0"/>
              <a:t>运行时系统，这个过程称为抛出</a:t>
            </a:r>
            <a:r>
              <a:rPr lang="en-US" altLang="zh-CN" sz="2400" dirty="0"/>
              <a:t>(throw)</a:t>
            </a:r>
            <a:r>
              <a:rPr lang="zh-CN" altLang="en-US" sz="2400" dirty="0"/>
              <a:t>异常。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Java</a:t>
            </a:r>
            <a:r>
              <a:rPr lang="zh-CN" altLang="en-US" sz="2400" dirty="0"/>
              <a:t>运行时系统接收到异常对象时，会寻找能处理这一异常的代码并把当前异常对象交给其处理，这一过程称为捕获</a:t>
            </a:r>
            <a:r>
              <a:rPr lang="en-US" altLang="zh-CN" sz="2400" dirty="0"/>
              <a:t>(catch)</a:t>
            </a:r>
            <a:r>
              <a:rPr lang="zh-CN" altLang="en-US" sz="2400" dirty="0"/>
              <a:t>异常。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Java</a:t>
            </a:r>
            <a:r>
              <a:rPr lang="zh-CN" altLang="en-US" sz="2400" dirty="0"/>
              <a:t>运行时系统找不到可以捕获异常的方法，则运行时系统将终止，相应的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程序也将退出。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程序员通常只能处理违例</a:t>
            </a:r>
            <a:r>
              <a:rPr lang="en-US" altLang="zh-CN" sz="2400" dirty="0"/>
              <a:t>(Exception)</a:t>
            </a:r>
            <a:r>
              <a:rPr lang="zh-CN" altLang="en-US" sz="2400" dirty="0"/>
              <a:t>，而对错误</a:t>
            </a:r>
            <a:r>
              <a:rPr lang="en-US" altLang="zh-CN" sz="2400" dirty="0"/>
              <a:t>(Error)</a:t>
            </a:r>
            <a:r>
              <a:rPr lang="zh-CN" altLang="en-US" sz="2400" dirty="0"/>
              <a:t>无能为力。</a:t>
            </a:r>
          </a:p>
        </p:txBody>
      </p:sp>
    </p:spTree>
    <p:extLst>
      <p:ext uri="{BB962C8B-B14F-4D97-AF65-F5344CB8AC3E}">
        <p14:creationId xmlns:p14="http://schemas.microsoft.com/office/powerpoint/2010/main" val="28977783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B5668-158F-48CE-B042-D27F140D043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2843213" y="1628775"/>
            <a:ext cx="2736850" cy="3311525"/>
          </a:xfrm>
          <a:prstGeom prst="flowChartProcess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try </a:t>
            </a:r>
            <a:r>
              <a:rPr lang="zh-CN" altLang="en-US"/>
              <a:t>和 </a:t>
            </a:r>
            <a:r>
              <a:rPr lang="en-US" altLang="zh-CN"/>
              <a:t>catch </a:t>
            </a:r>
            <a:r>
              <a:rPr lang="zh-CN" altLang="en-US"/>
              <a:t>块 </a:t>
            </a:r>
            <a:r>
              <a:rPr lang="en-US" altLang="zh-CN"/>
              <a:t>2-1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276600" y="2132013"/>
            <a:ext cx="1439863" cy="576262"/>
          </a:xfrm>
          <a:prstGeom prst="flowChartProcess">
            <a:avLst/>
          </a:prstGeom>
          <a:gradFill rotWithShape="1">
            <a:gsLst>
              <a:gs pos="0">
                <a:schemeClr val="accent2"/>
              </a:gs>
              <a:gs pos="100000">
                <a:srgbClr val="66CC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try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3276600" y="3429000"/>
            <a:ext cx="1439863" cy="576263"/>
          </a:xfrm>
          <a:prstGeom prst="flowChartProcess">
            <a:avLst/>
          </a:prstGeom>
          <a:gradFill rotWithShape="1">
            <a:gsLst>
              <a:gs pos="0">
                <a:schemeClr val="accent2"/>
              </a:gs>
              <a:gs pos="100000">
                <a:srgbClr val="66CC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catch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5940425" y="2492375"/>
            <a:ext cx="1800225" cy="1223963"/>
          </a:xfrm>
          <a:prstGeom prst="flowChartDecision">
            <a:avLst/>
          </a:prstGeom>
          <a:gradFill rotWithShape="1">
            <a:gsLst>
              <a:gs pos="0">
                <a:srgbClr val="FFFFFF"/>
              </a:gs>
              <a:gs pos="100000">
                <a:srgbClr val="FFCC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lang="zh-CN" altLang="en-US" sz="2800" baseline="-25000">
                <a:solidFill>
                  <a:srgbClr val="FF0000"/>
                </a:solidFill>
                <a:latin typeface="Arial" panose="020B0604020202020204" pitchFamily="34" charset="0"/>
              </a:rPr>
              <a:t>异常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3781425" y="2708275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3781425" y="4005263"/>
            <a:ext cx="431800" cy="936625"/>
          </a:xfrm>
          <a:prstGeom prst="downArrow">
            <a:avLst>
              <a:gd name="adj1" fmla="val 50000"/>
              <a:gd name="adj2" fmla="val 54228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2700338" y="5014913"/>
            <a:ext cx="2592387" cy="11509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63500" dir="13987806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执行 </a:t>
            </a:r>
            <a:r>
              <a:rPr lang="en-US" altLang="zh-CN" sz="1800" b="0">
                <a:latin typeface="Arial" panose="020B0604020202020204" pitchFamily="34" charset="0"/>
              </a:rPr>
              <a:t>catch </a:t>
            </a:r>
            <a:r>
              <a:rPr lang="zh-CN" altLang="en-US" sz="1800" b="0">
                <a:latin typeface="Arial" panose="020B0604020202020204" pitchFamily="34" charset="0"/>
              </a:rPr>
              <a:t>后程序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继续正常运行</a:t>
            </a:r>
          </a:p>
        </p:txBody>
      </p:sp>
      <p:cxnSp>
        <p:nvCxnSpPr>
          <p:cNvPr id="118811" name="AutoShape 27"/>
          <p:cNvCxnSpPr>
            <a:cxnSpLocks noChangeShapeType="1"/>
          </p:cNvCxnSpPr>
          <p:nvPr/>
        </p:nvCxnSpPr>
        <p:spPr bwMode="auto">
          <a:xfrm rot="5400000">
            <a:off x="5741988" y="2690813"/>
            <a:ext cx="73025" cy="21240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12" name="AutoShape 28"/>
          <p:cNvCxnSpPr>
            <a:cxnSpLocks noChangeShapeType="1"/>
            <a:stCxn id="118789" idx="3"/>
            <a:endCxn id="118795" idx="0"/>
          </p:cNvCxnSpPr>
          <p:nvPr/>
        </p:nvCxnSpPr>
        <p:spPr bwMode="auto">
          <a:xfrm>
            <a:off x="4716463" y="2420938"/>
            <a:ext cx="2124075" cy="714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5003800" y="33575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4859338" y="3429000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程序控制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4787900" y="2414588"/>
            <a:ext cx="1871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引发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2843213" y="12620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代码块</a:t>
            </a:r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973138" y="2019300"/>
            <a:ext cx="3959225" cy="2087563"/>
          </a:xfrm>
          <a:prstGeom prst="rect">
            <a:avLst/>
          </a:prstGeom>
          <a:solidFill>
            <a:srgbClr val="CC99FF">
              <a:alpha val="45000"/>
            </a:srgbClr>
          </a:solidFill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1187450" y="27813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单 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89" grpId="0" animBg="1"/>
      <p:bldP spid="118790" grpId="0" animBg="1"/>
      <p:bldP spid="118795" grpId="0" animBg="1"/>
      <p:bldP spid="118795" grpId="1" animBg="1"/>
      <p:bldP spid="118796" grpId="0" animBg="1"/>
      <p:bldP spid="118797" grpId="0" animBg="1"/>
      <p:bldP spid="118799" grpId="0" animBg="1"/>
      <p:bldP spid="118814" grpId="0"/>
      <p:bldP spid="118815" grpId="0"/>
      <p:bldP spid="118816" grpId="0"/>
      <p:bldP spid="118817" grpId="0" animBg="1"/>
      <p:bldP spid="1188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DC557-D30B-418A-83DD-25BBA7F6931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29600" cy="792163"/>
          </a:xfrm>
        </p:spPr>
        <p:txBody>
          <a:bodyPr/>
          <a:lstStyle/>
          <a:p>
            <a:r>
              <a:rPr lang="en-US" altLang="zh-CN"/>
              <a:t>try </a:t>
            </a:r>
            <a:r>
              <a:rPr lang="zh-CN" altLang="en-US"/>
              <a:t>和 </a:t>
            </a:r>
            <a:r>
              <a:rPr lang="en-US" altLang="zh-CN"/>
              <a:t>catch </a:t>
            </a:r>
            <a:r>
              <a:rPr lang="zh-CN" altLang="en-US"/>
              <a:t>块 </a:t>
            </a:r>
            <a:r>
              <a:rPr lang="en-US" altLang="zh-CN"/>
              <a:t>2-2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258888" y="6129338"/>
            <a:ext cx="6478587" cy="468312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1750" cmpd="thinThick" algn="ctr">
            <a:solidFill>
              <a:srgbClr val="5C208E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/>
              <a:t>演示：示例 </a:t>
            </a:r>
            <a:r>
              <a:rPr lang="en-US" altLang="zh-CN" sz="2400" b="0"/>
              <a:t>1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b="0"/>
              <a:t>try </a:t>
            </a:r>
            <a:r>
              <a:rPr lang="zh-CN" altLang="en-US" sz="2400" b="0"/>
              <a:t>和 </a:t>
            </a:r>
            <a:r>
              <a:rPr lang="en-US" altLang="zh-CN" sz="2400" b="0"/>
              <a:t>catch </a:t>
            </a:r>
            <a:r>
              <a:rPr lang="zh-CN" altLang="en-US" sz="2400" b="0"/>
              <a:t>块的用法</a:t>
            </a:r>
            <a:endParaRPr lang="zh-CN" altLang="en-US" sz="2400" b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400" b="0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755650" y="2087563"/>
            <a:ext cx="8161338" cy="42211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class ExceptionRaised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/** </a:t>
            </a:r>
            <a:r>
              <a:rPr lang="zh-CN" altLang="en-GB" sz="1800" b="0">
                <a:latin typeface="Arial" panose="020B0604020202020204" pitchFamily="34" charset="0"/>
              </a:rPr>
              <a:t>构造方法</a:t>
            </a:r>
            <a:r>
              <a:rPr lang="en-GB" altLang="zh-CN" sz="1800" b="0">
                <a:latin typeface="Arial" panose="020B0604020202020204" pitchFamily="34" charset="0"/>
              </a:rPr>
              <a:t>.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public ExceptionRaised() 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/**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* </a:t>
            </a:r>
            <a:r>
              <a:rPr lang="zh-CN" altLang="en-GB" sz="1800" b="0">
                <a:latin typeface="Arial" panose="020B0604020202020204" pitchFamily="34" charset="0"/>
              </a:rPr>
              <a:t>这个方法运行时将会产生一个异常</a:t>
            </a:r>
            <a:r>
              <a:rPr lang="en-GB" altLang="zh-CN" sz="1800" b="0"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* @param operand1 </a:t>
            </a:r>
            <a:r>
              <a:rPr lang="zh-CN" altLang="en-GB" sz="1800" b="0">
                <a:latin typeface="Arial" panose="020B0604020202020204" pitchFamily="34" charset="0"/>
              </a:rPr>
              <a:t>除法中的分子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* @param operand2 </a:t>
            </a:r>
            <a:r>
              <a:rPr lang="zh-CN" altLang="en-GB" sz="1800" b="0">
                <a:latin typeface="Arial" panose="020B0604020202020204" pitchFamily="34" charset="0"/>
              </a:rPr>
              <a:t>除法中的分母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* @return int   </a:t>
            </a:r>
            <a:r>
              <a:rPr lang="zh-CN" altLang="en-GB" sz="1800" b="0">
                <a:latin typeface="Arial" panose="020B0604020202020204" pitchFamily="34" charset="0"/>
              </a:rPr>
              <a:t>返回除法的结果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public int calculate(int operand1, int operand2) 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</a:t>
            </a:r>
            <a:r>
              <a:rPr lang="en-GB" altLang="zh-CN" sz="1800">
                <a:solidFill>
                  <a:srgbClr val="FF3300"/>
                </a:solidFill>
                <a:latin typeface="Arial" panose="020B0604020202020204" pitchFamily="34" charset="0"/>
              </a:rPr>
              <a:t>int result = operand1 / operand2;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solidFill>
                  <a:srgbClr val="FF3300"/>
                </a:solidFill>
                <a:latin typeface="Arial" panose="020B0604020202020204" pitchFamily="34" charset="0"/>
              </a:rPr>
              <a:t>        return result;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}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971550" y="1381125"/>
            <a:ext cx="7273925" cy="44958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public class ArithmeticException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/** </a:t>
            </a:r>
            <a:r>
              <a:rPr lang="zh-CN" altLang="en-GB" sz="1800" b="0">
                <a:latin typeface="Arial" panose="020B0604020202020204" pitchFamily="34" charset="0"/>
              </a:rPr>
              <a:t>构造方法</a:t>
            </a:r>
            <a:r>
              <a:rPr lang="en-GB" altLang="zh-CN" sz="1800" b="0">
                <a:latin typeface="Arial" panose="020B0604020202020204" pitchFamily="34" charset="0"/>
              </a:rPr>
              <a:t>.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public ArithmeticException()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public static void main(String[] args)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ExceptionRaised obj = new ExceptionRaised();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try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/* </a:t>
            </a:r>
            <a:r>
              <a:rPr lang="zh-CN" altLang="en-GB" sz="1800" b="0">
                <a:latin typeface="Arial" panose="020B0604020202020204" pitchFamily="34" charset="0"/>
              </a:rPr>
              <a:t>定义变量 </a:t>
            </a:r>
            <a:r>
              <a:rPr lang="en-GB" altLang="zh-CN" sz="1800" b="0">
                <a:latin typeface="Arial" panose="020B0604020202020204" pitchFamily="34" charset="0"/>
              </a:rPr>
              <a:t>result </a:t>
            </a:r>
            <a:r>
              <a:rPr lang="zh-CN" altLang="en-GB" sz="1800" b="0">
                <a:latin typeface="Arial" panose="020B0604020202020204" pitchFamily="34" charset="0"/>
              </a:rPr>
              <a:t>以存储结果</a:t>
            </a:r>
            <a:r>
              <a:rPr lang="en-GB" altLang="zh-CN" sz="1800" b="0">
                <a:latin typeface="Arial" panose="020B0604020202020204" pitchFamily="34" charset="0"/>
              </a:rPr>
              <a:t>.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int result = obj.calculate(9, 0);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System.out.println(result);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}catch (Exception e) 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System.err.println(“</a:t>
            </a:r>
            <a:r>
              <a:rPr lang="zh-CN" altLang="en-GB" sz="1800" b="0">
                <a:latin typeface="Arial" panose="020B0604020202020204" pitchFamily="34" charset="0"/>
              </a:rPr>
              <a:t>发生异常：</a:t>
            </a:r>
            <a:r>
              <a:rPr lang="en-GB" altLang="zh-CN" sz="1800" b="0">
                <a:latin typeface="Arial" panose="020B0604020202020204" pitchFamily="34" charset="0"/>
              </a:rPr>
              <a:t>"  + e.toString());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    e.printStackTrace();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zh-CN" sz="1800" b="0">
                <a:latin typeface="Arial" panose="020B0604020202020204" pitchFamily="34" charset="0"/>
              </a:rPr>
              <a:t>}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258888" y="3068638"/>
            <a:ext cx="6265862" cy="10810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258888" y="4148138"/>
            <a:ext cx="6265862" cy="10810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uiExpand="1" build="p"/>
      <p:bldP spid="159749" grpId="0" animBg="1"/>
      <p:bldP spid="159749" grpId="1" animBg="1"/>
      <p:bldP spid="159750" grpId="0" animBg="1"/>
      <p:bldP spid="159755" grpId="0" animBg="1"/>
      <p:bldP spid="159755" grpId="1" animBg="1"/>
      <p:bldP spid="15975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2159</Words>
  <Application>Microsoft Office PowerPoint</Application>
  <PresentationFormat>全屏显示(4:3)</PresentationFormat>
  <Paragraphs>391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Hannotate SC Regular</vt:lpstr>
      <vt:lpstr>宋体</vt:lpstr>
      <vt:lpstr>微软雅黑</vt:lpstr>
      <vt:lpstr>黑体</vt:lpstr>
      <vt:lpstr>Arial</vt:lpstr>
      <vt:lpstr>Arial Black</vt:lpstr>
      <vt:lpstr>Courier New</vt:lpstr>
      <vt:lpstr>Garamond</vt:lpstr>
      <vt:lpstr>Wingdings</vt:lpstr>
      <vt:lpstr>默认设计模板</vt:lpstr>
      <vt:lpstr>PowerPoint 演示文稿</vt:lpstr>
      <vt:lpstr>目标</vt:lpstr>
      <vt:lpstr>什么是异常？</vt:lpstr>
      <vt:lpstr>处理异常 2-1</vt:lpstr>
      <vt:lpstr>处理异常 2-2</vt:lpstr>
      <vt:lpstr>Java异常类 </vt:lpstr>
      <vt:lpstr>Java异常处理机制</vt:lpstr>
      <vt:lpstr>try 和 catch 块 2-1</vt:lpstr>
      <vt:lpstr>try 和 catch 块 2-2</vt:lpstr>
      <vt:lpstr>finally 块</vt:lpstr>
      <vt:lpstr>异常处理块的一般形式</vt:lpstr>
      <vt:lpstr>多重 catch 块3-1</vt:lpstr>
      <vt:lpstr>异常类的层次结构</vt:lpstr>
      <vt:lpstr>多重 catch 块3-2</vt:lpstr>
      <vt:lpstr>多重 catch 块3-3</vt:lpstr>
      <vt:lpstr>嵌套 try – catch 块 </vt:lpstr>
      <vt:lpstr>使用 throw 和 throws 2-1 </vt:lpstr>
      <vt:lpstr>使用 throw 和 throws 2-2</vt:lpstr>
      <vt:lpstr>用户自定义异常 2-1</vt:lpstr>
      <vt:lpstr>用户自定义异常 2-2</vt:lpstr>
      <vt:lpstr>总结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wuyinan</cp:lastModifiedBy>
  <cp:revision>629</cp:revision>
  <dcterms:created xsi:type="dcterms:W3CDTF">2005-06-22T06:00:03Z</dcterms:created>
  <dcterms:modified xsi:type="dcterms:W3CDTF">2015-06-06T03:08:35Z</dcterms:modified>
</cp:coreProperties>
</file>