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2"/>
  </p:notesMasterIdLst>
  <p:sldIdLst>
    <p:sldId id="393" r:id="rId2"/>
    <p:sldId id="440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59" r:id="rId22"/>
    <p:sldId id="460" r:id="rId23"/>
    <p:sldId id="461" r:id="rId24"/>
    <p:sldId id="462" r:id="rId25"/>
    <p:sldId id="463" r:id="rId26"/>
    <p:sldId id="465" r:id="rId27"/>
    <p:sldId id="466" r:id="rId28"/>
    <p:sldId id="467" r:id="rId29"/>
    <p:sldId id="468" r:id="rId30"/>
    <p:sldId id="469" r:id="rId3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024">
          <p15:clr>
            <a:srgbClr val="A4A3A4"/>
          </p15:clr>
        </p15:guide>
        <p15:guide id="3" orient="horz" pos="2523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572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7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9B979"/>
    <a:srgbClr val="7EE28F"/>
    <a:srgbClr val="99FF99"/>
    <a:srgbClr val="FF9900"/>
    <a:srgbClr val="99FF66"/>
    <a:srgbClr val="CCFF99"/>
    <a:srgbClr val="FBC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7" autoAdjust="0"/>
    <p:restoredTop sz="94669" autoAdjust="0"/>
  </p:normalViewPr>
  <p:slideViewPr>
    <p:cSldViewPr>
      <p:cViewPr varScale="1">
        <p:scale>
          <a:sx n="75" d="100"/>
          <a:sy n="75" d="100"/>
        </p:scale>
        <p:origin x="1062" y="66"/>
      </p:cViewPr>
      <p:guideLst>
        <p:guide orient="horz" pos="2160"/>
        <p:guide orient="horz" pos="2024"/>
        <p:guide orient="horz" pos="2523"/>
        <p:guide orient="horz" pos="799"/>
        <p:guide orient="horz" pos="572"/>
        <p:guide pos="2880"/>
        <p:guide pos="431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3635823-6AC4-46CD-BB6B-2C94C9C50C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3448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6D9F68A-7392-4F2F-AD2C-0F8ECE4D45C6}" type="slidenum">
              <a:rPr lang="zh-CN" altLang="en-US" sz="1200" b="0">
                <a:solidFill>
                  <a:srgbClr val="000000"/>
                </a:solidFill>
              </a:rPr>
              <a:pPr algn="r"/>
              <a:t>1</a:t>
            </a:fld>
            <a:endParaRPr lang="zh-CN" altLang="en-US" sz="12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73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logo-ACCP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867400"/>
            <a:ext cx="7620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772400" y="6477000"/>
            <a:ext cx="12954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100" b="0">
                <a:solidFill>
                  <a:srgbClr val="000000"/>
                </a:solidFill>
                <a:latin typeface="Arial Black" panose="020B0A04020102020204" pitchFamily="34" charset="0"/>
              </a:rPr>
              <a:t>ACCP  V4.0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533400" cy="6858000"/>
          </a:xfrm>
          <a:prstGeom prst="rect">
            <a:avLst/>
          </a:prstGeom>
          <a:gradFill rotWithShape="0">
            <a:gsLst>
              <a:gs pos="0">
                <a:srgbClr val="3399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  <p:pic>
        <p:nvPicPr>
          <p:cNvPr id="8" name="Picture 6" descr="logo-wechangelivesA-color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8913"/>
            <a:ext cx="198278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5565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791284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C6253-34A6-48EE-A5D7-C0BD320F9B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1006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6413" y="260350"/>
            <a:ext cx="2057400" cy="56784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260350"/>
            <a:ext cx="6019800" cy="56784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D675D-E613-4ED2-9871-9ED21B6405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19930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4213" y="1412875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D2BD2-227E-414E-BAEE-7338696CE4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2228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375E3-D0A1-401A-B904-5FDFBC16E3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6546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B674C-1255-4CDB-AB44-52A6669291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5066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5213" y="1412875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B5E8C-7213-498E-BBD9-8326ECF2D5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907098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F4800-CE9F-4B38-9F73-E8E6466E90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885329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FF6B3-0616-45A6-BA39-88D1CB210E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78970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16140-F6AA-4A38-923C-CC2D964231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674609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770BC-272E-403C-871A-2441507E59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16939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5CEF3-8B1B-4ACA-BA27-6CB1130B5C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2278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pic01c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27263"/>
            <a:ext cx="5791200" cy="463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8" descr="logo-ACCP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867400"/>
            <a:ext cx="7620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 Box 9"/>
          <p:cNvSpPr txBox="1">
            <a:spLocks noChangeArrowheads="1"/>
          </p:cNvSpPr>
          <p:nvPr/>
        </p:nvSpPr>
        <p:spPr bwMode="auto">
          <a:xfrm>
            <a:off x="7772400" y="6477000"/>
            <a:ext cx="12954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100" b="0">
                <a:solidFill>
                  <a:srgbClr val="000000"/>
                </a:solidFill>
                <a:latin typeface="Arial Black" panose="020B0A04020102020204" pitchFamily="34" charset="0"/>
              </a:rPr>
              <a:t>ACCP  V4.0</a:t>
            </a:r>
          </a:p>
        </p:txBody>
      </p:sp>
      <p:sp>
        <p:nvSpPr>
          <p:cNvPr id="2053" name="Rectangle 10"/>
          <p:cNvSpPr>
            <a:spLocks noChangeArrowheads="1"/>
          </p:cNvSpPr>
          <p:nvPr/>
        </p:nvSpPr>
        <p:spPr bwMode="auto">
          <a:xfrm>
            <a:off x="0" y="0"/>
            <a:ext cx="533400" cy="6858000"/>
          </a:xfrm>
          <a:prstGeom prst="rect">
            <a:avLst/>
          </a:prstGeom>
          <a:gradFill rotWithShape="0">
            <a:gsLst>
              <a:gs pos="0">
                <a:srgbClr val="3399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  <p:pic>
        <p:nvPicPr>
          <p:cNvPr id="2054" name="Picture 11" descr="logo-wechangelivesA-color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8913"/>
            <a:ext cx="198278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60350"/>
            <a:ext cx="8229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128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650" y="6381750"/>
            <a:ext cx="213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solidFill>
                  <a:srgbClr val="0000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F7DD82-E32C-42F4-AD81-3631306285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ransition/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3333C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84188"/>
            <a:ext cx="9151938" cy="588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流程图: 过程 12"/>
          <p:cNvSpPr/>
          <p:nvPr/>
        </p:nvSpPr>
        <p:spPr>
          <a:xfrm>
            <a:off x="-7938" y="0"/>
            <a:ext cx="9151938" cy="6858000"/>
          </a:xfrm>
          <a:prstGeom prst="flowChartProcess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7412" name="文本框 1"/>
          <p:cNvSpPr txBox="1">
            <a:spLocks noChangeArrowheads="1"/>
          </p:cNvSpPr>
          <p:nvPr/>
        </p:nvSpPr>
        <p:spPr bwMode="auto">
          <a:xfrm>
            <a:off x="-36513" y="2874963"/>
            <a:ext cx="9151938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6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nnotate SC Regular"/>
              </a:rPr>
              <a:t>Java</a:t>
            </a:r>
            <a:r>
              <a:rPr lang="zh-CN" altLang="en-US" sz="6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nnotate SC Regular"/>
              </a:rPr>
              <a:t>容</a:t>
            </a:r>
            <a:r>
              <a:rPr lang="zh-CN" altLang="en-US" sz="6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nnotate SC Regular"/>
              </a:rPr>
              <a:t>器</a:t>
            </a:r>
            <a:r>
              <a:rPr lang="zh-CN" altLang="en-US" sz="6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nnotate SC Regular"/>
              </a:rPr>
              <a:t>类</a:t>
            </a:r>
            <a:endParaRPr lang="en-US" altLang="zh-CN" sz="6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nnotate SC Regular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2693988" y="0"/>
            <a:ext cx="6450012" cy="6858000"/>
          </a:xfrm>
          <a:custGeom>
            <a:avLst/>
            <a:gdLst>
              <a:gd name="connsiteX0" fmla="*/ 0 w 2304256"/>
              <a:gd name="connsiteY0" fmla="*/ 6165304 h 6165304"/>
              <a:gd name="connsiteX1" fmla="*/ 576064 w 2304256"/>
              <a:gd name="connsiteY1" fmla="*/ 0 h 6165304"/>
              <a:gd name="connsiteX2" fmla="*/ 2304256 w 2304256"/>
              <a:gd name="connsiteY2" fmla="*/ 0 h 6165304"/>
              <a:gd name="connsiteX3" fmla="*/ 1728192 w 2304256"/>
              <a:gd name="connsiteY3" fmla="*/ 6165304 h 6165304"/>
              <a:gd name="connsiteX4" fmla="*/ 0 w 2304256"/>
              <a:gd name="connsiteY4" fmla="*/ 6165304 h 6165304"/>
              <a:gd name="connsiteX0" fmla="*/ 0 w 5323227"/>
              <a:gd name="connsiteY0" fmla="*/ 6165304 h 6165304"/>
              <a:gd name="connsiteX1" fmla="*/ 576064 w 5323227"/>
              <a:gd name="connsiteY1" fmla="*/ 0 h 6165304"/>
              <a:gd name="connsiteX2" fmla="*/ 5323227 w 5323227"/>
              <a:gd name="connsiteY2" fmla="*/ 566057 h 6165304"/>
              <a:gd name="connsiteX3" fmla="*/ 1728192 w 5323227"/>
              <a:gd name="connsiteY3" fmla="*/ 6165304 h 6165304"/>
              <a:gd name="connsiteX4" fmla="*/ 0 w 5323227"/>
              <a:gd name="connsiteY4" fmla="*/ 6165304 h 6165304"/>
              <a:gd name="connsiteX0" fmla="*/ 0 w 5323227"/>
              <a:gd name="connsiteY0" fmla="*/ 6179819 h 6179819"/>
              <a:gd name="connsiteX1" fmla="*/ 2448407 w 5323227"/>
              <a:gd name="connsiteY1" fmla="*/ 0 h 6179819"/>
              <a:gd name="connsiteX2" fmla="*/ 5323227 w 5323227"/>
              <a:gd name="connsiteY2" fmla="*/ 580572 h 6179819"/>
              <a:gd name="connsiteX3" fmla="*/ 1728192 w 5323227"/>
              <a:gd name="connsiteY3" fmla="*/ 6179819 h 6179819"/>
              <a:gd name="connsiteX4" fmla="*/ 0 w 5323227"/>
              <a:gd name="connsiteY4" fmla="*/ 6179819 h 6179819"/>
              <a:gd name="connsiteX0" fmla="*/ 0 w 5323227"/>
              <a:gd name="connsiteY0" fmla="*/ 6179819 h 6194333"/>
              <a:gd name="connsiteX1" fmla="*/ 2448407 w 5323227"/>
              <a:gd name="connsiteY1" fmla="*/ 0 h 6194333"/>
              <a:gd name="connsiteX2" fmla="*/ 5323227 w 5323227"/>
              <a:gd name="connsiteY2" fmla="*/ 580572 h 6194333"/>
              <a:gd name="connsiteX3" fmla="*/ 1220192 w 5323227"/>
              <a:gd name="connsiteY3" fmla="*/ 6194333 h 6194333"/>
              <a:gd name="connsiteX4" fmla="*/ 0 w 5323227"/>
              <a:gd name="connsiteY4" fmla="*/ 6179819 h 6194333"/>
              <a:gd name="connsiteX0" fmla="*/ 0 w 5889285"/>
              <a:gd name="connsiteY0" fmla="*/ 6179819 h 6194333"/>
              <a:gd name="connsiteX1" fmla="*/ 2448407 w 5889285"/>
              <a:gd name="connsiteY1" fmla="*/ 0 h 6194333"/>
              <a:gd name="connsiteX2" fmla="*/ 5889285 w 5889285"/>
              <a:gd name="connsiteY2" fmla="*/ 580572 h 6194333"/>
              <a:gd name="connsiteX3" fmla="*/ 1220192 w 5889285"/>
              <a:gd name="connsiteY3" fmla="*/ 6194333 h 6194333"/>
              <a:gd name="connsiteX4" fmla="*/ 0 w 5889285"/>
              <a:gd name="connsiteY4" fmla="*/ 6179819 h 6194333"/>
              <a:gd name="connsiteX0" fmla="*/ 0 w 5889285"/>
              <a:gd name="connsiteY0" fmla="*/ 6192532 h 6194333"/>
              <a:gd name="connsiteX1" fmla="*/ 2448407 w 5889285"/>
              <a:gd name="connsiteY1" fmla="*/ 0 h 6194333"/>
              <a:gd name="connsiteX2" fmla="*/ 5889285 w 5889285"/>
              <a:gd name="connsiteY2" fmla="*/ 580572 h 6194333"/>
              <a:gd name="connsiteX3" fmla="*/ 1220192 w 5889285"/>
              <a:gd name="connsiteY3" fmla="*/ 6194333 h 6194333"/>
              <a:gd name="connsiteX4" fmla="*/ 0 w 5889285"/>
              <a:gd name="connsiteY4" fmla="*/ 6192532 h 6194333"/>
              <a:gd name="connsiteX0" fmla="*/ 0 w 5889285"/>
              <a:gd name="connsiteY0" fmla="*/ 6192532 h 6192532"/>
              <a:gd name="connsiteX1" fmla="*/ 2448407 w 5889285"/>
              <a:gd name="connsiteY1" fmla="*/ 0 h 6192532"/>
              <a:gd name="connsiteX2" fmla="*/ 5889285 w 5889285"/>
              <a:gd name="connsiteY2" fmla="*/ 580572 h 6192532"/>
              <a:gd name="connsiteX3" fmla="*/ 1220192 w 5889285"/>
              <a:gd name="connsiteY3" fmla="*/ 6187976 h 6192532"/>
              <a:gd name="connsiteX4" fmla="*/ 0 w 5889285"/>
              <a:gd name="connsiteY4" fmla="*/ 6192532 h 6192532"/>
              <a:gd name="connsiteX0" fmla="*/ 0 w 5889285"/>
              <a:gd name="connsiteY0" fmla="*/ 6192532 h 6192532"/>
              <a:gd name="connsiteX1" fmla="*/ 2448407 w 5889285"/>
              <a:gd name="connsiteY1" fmla="*/ 0 h 6192532"/>
              <a:gd name="connsiteX2" fmla="*/ 5889285 w 5889285"/>
              <a:gd name="connsiteY2" fmla="*/ 580572 h 6192532"/>
              <a:gd name="connsiteX3" fmla="*/ 1251942 w 5889285"/>
              <a:gd name="connsiteY3" fmla="*/ 6187976 h 6192532"/>
              <a:gd name="connsiteX4" fmla="*/ 0 w 5889285"/>
              <a:gd name="connsiteY4" fmla="*/ 6192532 h 6192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9285" h="6192532">
                <a:moveTo>
                  <a:pt x="0" y="6192532"/>
                </a:moveTo>
                <a:lnTo>
                  <a:pt x="2448407" y="0"/>
                </a:lnTo>
                <a:lnTo>
                  <a:pt x="5889285" y="580572"/>
                </a:lnTo>
                <a:lnTo>
                  <a:pt x="1251942" y="6187976"/>
                </a:lnTo>
                <a:lnTo>
                  <a:pt x="0" y="6192532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36" name="平行四边形 4"/>
          <p:cNvSpPr/>
          <p:nvPr/>
        </p:nvSpPr>
        <p:spPr>
          <a:xfrm flipH="1">
            <a:off x="0" y="0"/>
            <a:ext cx="6477000" cy="6858000"/>
          </a:xfrm>
          <a:custGeom>
            <a:avLst/>
            <a:gdLst>
              <a:gd name="connsiteX0" fmla="*/ 0 w 2304256"/>
              <a:gd name="connsiteY0" fmla="*/ 6165304 h 6165304"/>
              <a:gd name="connsiteX1" fmla="*/ 576064 w 2304256"/>
              <a:gd name="connsiteY1" fmla="*/ 0 h 6165304"/>
              <a:gd name="connsiteX2" fmla="*/ 2304256 w 2304256"/>
              <a:gd name="connsiteY2" fmla="*/ 0 h 6165304"/>
              <a:gd name="connsiteX3" fmla="*/ 1728192 w 2304256"/>
              <a:gd name="connsiteY3" fmla="*/ 6165304 h 6165304"/>
              <a:gd name="connsiteX4" fmla="*/ 0 w 2304256"/>
              <a:gd name="connsiteY4" fmla="*/ 6165304 h 6165304"/>
              <a:gd name="connsiteX0" fmla="*/ 0 w 5323227"/>
              <a:gd name="connsiteY0" fmla="*/ 6165304 h 6165304"/>
              <a:gd name="connsiteX1" fmla="*/ 576064 w 5323227"/>
              <a:gd name="connsiteY1" fmla="*/ 0 h 6165304"/>
              <a:gd name="connsiteX2" fmla="*/ 5323227 w 5323227"/>
              <a:gd name="connsiteY2" fmla="*/ 566057 h 6165304"/>
              <a:gd name="connsiteX3" fmla="*/ 1728192 w 5323227"/>
              <a:gd name="connsiteY3" fmla="*/ 6165304 h 6165304"/>
              <a:gd name="connsiteX4" fmla="*/ 0 w 5323227"/>
              <a:gd name="connsiteY4" fmla="*/ 6165304 h 6165304"/>
              <a:gd name="connsiteX0" fmla="*/ 0 w 5323227"/>
              <a:gd name="connsiteY0" fmla="*/ 6179819 h 6179819"/>
              <a:gd name="connsiteX1" fmla="*/ 2448407 w 5323227"/>
              <a:gd name="connsiteY1" fmla="*/ 0 h 6179819"/>
              <a:gd name="connsiteX2" fmla="*/ 5323227 w 5323227"/>
              <a:gd name="connsiteY2" fmla="*/ 580572 h 6179819"/>
              <a:gd name="connsiteX3" fmla="*/ 1728192 w 5323227"/>
              <a:gd name="connsiteY3" fmla="*/ 6179819 h 6179819"/>
              <a:gd name="connsiteX4" fmla="*/ 0 w 5323227"/>
              <a:gd name="connsiteY4" fmla="*/ 6179819 h 6179819"/>
              <a:gd name="connsiteX0" fmla="*/ 0 w 5323227"/>
              <a:gd name="connsiteY0" fmla="*/ 6179819 h 6194333"/>
              <a:gd name="connsiteX1" fmla="*/ 2448407 w 5323227"/>
              <a:gd name="connsiteY1" fmla="*/ 0 h 6194333"/>
              <a:gd name="connsiteX2" fmla="*/ 5323227 w 5323227"/>
              <a:gd name="connsiteY2" fmla="*/ 580572 h 6194333"/>
              <a:gd name="connsiteX3" fmla="*/ 1220192 w 5323227"/>
              <a:gd name="connsiteY3" fmla="*/ 6194333 h 6194333"/>
              <a:gd name="connsiteX4" fmla="*/ 0 w 5323227"/>
              <a:gd name="connsiteY4" fmla="*/ 6179819 h 6194333"/>
              <a:gd name="connsiteX0" fmla="*/ 0 w 5889285"/>
              <a:gd name="connsiteY0" fmla="*/ 6179819 h 6194333"/>
              <a:gd name="connsiteX1" fmla="*/ 2448407 w 5889285"/>
              <a:gd name="connsiteY1" fmla="*/ 0 h 6194333"/>
              <a:gd name="connsiteX2" fmla="*/ 5889285 w 5889285"/>
              <a:gd name="connsiteY2" fmla="*/ 580572 h 6194333"/>
              <a:gd name="connsiteX3" fmla="*/ 1220192 w 5889285"/>
              <a:gd name="connsiteY3" fmla="*/ 6194333 h 6194333"/>
              <a:gd name="connsiteX4" fmla="*/ 0 w 5889285"/>
              <a:gd name="connsiteY4" fmla="*/ 6179819 h 6194333"/>
              <a:gd name="connsiteX0" fmla="*/ 0 w 5889285"/>
              <a:gd name="connsiteY0" fmla="*/ 6192532 h 6194333"/>
              <a:gd name="connsiteX1" fmla="*/ 2448407 w 5889285"/>
              <a:gd name="connsiteY1" fmla="*/ 0 h 6194333"/>
              <a:gd name="connsiteX2" fmla="*/ 5889285 w 5889285"/>
              <a:gd name="connsiteY2" fmla="*/ 580572 h 6194333"/>
              <a:gd name="connsiteX3" fmla="*/ 1220192 w 5889285"/>
              <a:gd name="connsiteY3" fmla="*/ 6194333 h 6194333"/>
              <a:gd name="connsiteX4" fmla="*/ 0 w 5889285"/>
              <a:gd name="connsiteY4" fmla="*/ 6192532 h 6194333"/>
              <a:gd name="connsiteX0" fmla="*/ 0 w 5889285"/>
              <a:gd name="connsiteY0" fmla="*/ 6192532 h 6192532"/>
              <a:gd name="connsiteX1" fmla="*/ 2448407 w 5889285"/>
              <a:gd name="connsiteY1" fmla="*/ 0 h 6192532"/>
              <a:gd name="connsiteX2" fmla="*/ 5889285 w 5889285"/>
              <a:gd name="connsiteY2" fmla="*/ 580572 h 6192532"/>
              <a:gd name="connsiteX3" fmla="*/ 1220192 w 5889285"/>
              <a:gd name="connsiteY3" fmla="*/ 6187976 h 6192532"/>
              <a:gd name="connsiteX4" fmla="*/ 0 w 5889285"/>
              <a:gd name="connsiteY4" fmla="*/ 6192532 h 6192532"/>
              <a:gd name="connsiteX0" fmla="*/ 0 w 5889285"/>
              <a:gd name="connsiteY0" fmla="*/ 6192532 h 6192532"/>
              <a:gd name="connsiteX1" fmla="*/ 2448407 w 5889285"/>
              <a:gd name="connsiteY1" fmla="*/ 0 h 6192532"/>
              <a:gd name="connsiteX2" fmla="*/ 5889285 w 5889285"/>
              <a:gd name="connsiteY2" fmla="*/ 580572 h 6192532"/>
              <a:gd name="connsiteX3" fmla="*/ 1251942 w 5889285"/>
              <a:gd name="connsiteY3" fmla="*/ 6187976 h 6192532"/>
              <a:gd name="connsiteX4" fmla="*/ 0 w 5889285"/>
              <a:gd name="connsiteY4" fmla="*/ 6192532 h 6192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9285" h="6192532">
                <a:moveTo>
                  <a:pt x="0" y="6192532"/>
                </a:moveTo>
                <a:lnTo>
                  <a:pt x="2448407" y="0"/>
                </a:lnTo>
                <a:lnTo>
                  <a:pt x="5889285" y="580572"/>
                </a:lnTo>
                <a:lnTo>
                  <a:pt x="1251942" y="6187976"/>
                </a:lnTo>
                <a:lnTo>
                  <a:pt x="0" y="6192532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endParaRPr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7415" name="文本框 3"/>
          <p:cNvSpPr txBox="1">
            <a:spLocks noChangeArrowheads="1"/>
          </p:cNvSpPr>
          <p:nvPr/>
        </p:nvSpPr>
        <p:spPr bwMode="auto">
          <a:xfrm>
            <a:off x="-7938" y="4873625"/>
            <a:ext cx="91519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100" b="0" i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吴沂楠</a:t>
            </a:r>
            <a:endParaRPr lang="en-US" altLang="zh-CN" sz="2100" b="0" i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46425" y="5289550"/>
            <a:ext cx="2857500" cy="715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350" b="0" i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WeChat: wuyinan0126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350" b="0" i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Email: wuyinan0126@gmail.com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Collection </a:t>
            </a:r>
            <a:r>
              <a:rPr lang="zh-CN" altLang="en-US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方法举例</a:t>
            </a:r>
          </a:p>
        </p:txBody>
      </p:sp>
      <p:grpSp>
        <p:nvGrpSpPr>
          <p:cNvPr id="24579" name="Group 5"/>
          <p:cNvGrpSpPr>
            <a:grpSpLocks/>
          </p:cNvGrpSpPr>
          <p:nvPr/>
        </p:nvGrpSpPr>
        <p:grpSpPr bwMode="auto">
          <a:xfrm>
            <a:off x="609600" y="1295400"/>
            <a:ext cx="7848600" cy="4718050"/>
            <a:chOff x="384" y="1104"/>
            <a:chExt cx="4944" cy="2972"/>
          </a:xfrm>
        </p:grpSpPr>
        <p:sp>
          <p:nvSpPr>
            <p:cNvPr id="24580" name="Rectangle 3"/>
            <p:cNvSpPr>
              <a:spLocks noChangeArrowheads="1"/>
            </p:cNvSpPr>
            <p:nvPr/>
          </p:nvSpPr>
          <p:spPr bwMode="auto">
            <a:xfrm>
              <a:off x="384" y="1104"/>
              <a:ext cx="4944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533400" indent="-533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Char char="Ø"/>
              </a:pP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容器类对象在调用</a:t>
              </a:r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remove、contains </a:t>
              </a: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等方法时需要比较对象是否相等，这会涉及到对象类型的 </a:t>
              </a:r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equals </a:t>
              </a: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方法和</a:t>
              </a:r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hashCode</a:t>
              </a: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方法；对于自定义的类型，需要要重写</a:t>
              </a:r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equals </a:t>
              </a: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和 </a:t>
              </a:r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hashCode </a:t>
              </a: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方法以实现自定义的对象相等规则。</a:t>
              </a:r>
              <a:r>
                <a:rPr kumimoji="1" lang="zh-CN" altLang="en-US" sz="2000" b="1">
                  <a:solidFill>
                    <a:schemeClr val="accent1"/>
                  </a:solidFill>
                  <a:latin typeface="楷体_GB2312" pitchFamily="49" charset="-122"/>
                  <a:ea typeface="楷体_GB2312" pitchFamily="49" charset="-122"/>
                </a:rPr>
                <a:t>注意：相等的对象应该具有相等的 </a:t>
              </a:r>
              <a:r>
                <a:rPr kumimoji="1" lang="en-US" altLang="zh-CN" sz="2000" b="1">
                  <a:solidFill>
                    <a:schemeClr val="accent1"/>
                  </a:solidFill>
                  <a:latin typeface="楷体_GB2312" pitchFamily="49" charset="-122"/>
                  <a:ea typeface="楷体_GB2312" pitchFamily="49" charset="-122"/>
                </a:rPr>
                <a:t>hash codes。</a:t>
              </a:r>
            </a:p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Char char="Ø"/>
              </a:pP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增加</a:t>
              </a:r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Name</a:t>
              </a: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类的</a:t>
              </a:r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equals</a:t>
              </a: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和</a:t>
              </a:r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hashCode</a:t>
              </a: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方法如下：</a:t>
              </a:r>
            </a:p>
          </p:txBody>
        </p:sp>
        <p:sp>
          <p:nvSpPr>
            <p:cNvPr id="24581" name="Rectangle 4"/>
            <p:cNvSpPr>
              <a:spLocks noChangeArrowheads="1"/>
            </p:cNvSpPr>
            <p:nvPr/>
          </p:nvSpPr>
          <p:spPr bwMode="auto">
            <a:xfrm>
              <a:off x="528" y="1536"/>
              <a:ext cx="4800" cy="2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20000"/>
                </a:lnSpc>
                <a:spcBef>
                  <a:spcPct val="50000"/>
                </a:spcBef>
              </a:pPr>
              <a:endPara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 eaLnBrk="1" hangingPunct="1">
                <a:lnSpc>
                  <a:spcPct val="20000"/>
                </a:lnSpc>
                <a:spcBef>
                  <a:spcPct val="50000"/>
                </a:spcBef>
              </a:pPr>
              <a:endPara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 eaLnBrk="1" hangingPunct="1">
                <a:lnSpc>
                  <a:spcPct val="20000"/>
                </a:lnSpc>
                <a:spcBef>
                  <a:spcPct val="50000"/>
                </a:spcBef>
              </a:pPr>
              <a:endPara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 eaLnBrk="1" hangingPunct="1">
                <a:lnSpc>
                  <a:spcPct val="20000"/>
                </a:lnSpc>
                <a:spcBef>
                  <a:spcPct val="50000"/>
                </a:spcBef>
              </a:pPr>
              <a:endPara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 eaLnBrk="1" hangingPunct="1">
                <a:lnSpc>
                  <a:spcPct val="20000"/>
                </a:lnSpc>
                <a:spcBef>
                  <a:spcPct val="50000"/>
                </a:spcBef>
              </a:pPr>
              <a:endPara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 eaLnBrk="1" hangingPunct="1">
                <a:lnSpc>
                  <a:spcPct val="20000"/>
                </a:lnSpc>
                <a:spcBef>
                  <a:spcPct val="50000"/>
                </a:spcBef>
              </a:pPr>
              <a:endPara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 eaLnBrk="1" hangingPunct="1">
                <a:lnSpc>
                  <a:spcPct val="20000"/>
                </a:lnSpc>
                <a:spcBef>
                  <a:spcPct val="50000"/>
                </a:spcBef>
              </a:pPr>
              <a:endPara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 eaLnBrk="1" hangingPunct="1">
                <a:lnSpc>
                  <a:spcPct val="20000"/>
                </a:lnSpc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public </a:t>
              </a:r>
              <a:r>
                <a:rPr kumimoji="1" lang="en-US" altLang="zh-CN" sz="2000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boolean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equals(Object </a:t>
              </a:r>
              <a:r>
                <a:rPr kumimoji="1" lang="en-US" altLang="zh-CN" sz="2000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obj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) {</a:t>
              </a:r>
            </a:p>
            <a:p>
              <a:pPr eaLnBrk="1" hangingPunct="1">
                <a:lnSpc>
                  <a:spcPct val="20000"/>
                </a:lnSpc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  if (</a:t>
              </a:r>
              <a:r>
                <a:rPr kumimoji="1" lang="en-US" altLang="zh-CN" sz="2000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obj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</a:t>
              </a:r>
              <a:r>
                <a:rPr kumimoji="1" lang="en-US" altLang="zh-CN" sz="2000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instanceof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Name) {</a:t>
              </a:r>
            </a:p>
            <a:p>
              <a:pPr eaLnBrk="1" hangingPunct="1">
                <a:lnSpc>
                  <a:spcPct val="20000"/>
                </a:lnSpc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      Name </a:t>
              </a:r>
              <a:r>
                <a:rPr kumimoji="1" lang="en-US" altLang="zh-CN" sz="2000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name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= (Name) </a:t>
              </a:r>
              <a:r>
                <a:rPr kumimoji="1" lang="en-US" altLang="zh-CN" sz="2000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obj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;</a:t>
              </a:r>
            </a:p>
            <a:p>
              <a:pPr eaLnBrk="1" hangingPunct="1">
                <a:lnSpc>
                  <a:spcPct val="20000"/>
                </a:lnSpc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      return (</a:t>
              </a:r>
              <a:r>
                <a:rPr kumimoji="1" lang="en-US" altLang="zh-CN" sz="2000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firstName.equals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</a:t>
              </a:r>
              <a:r>
                <a:rPr kumimoji="1" lang="en-US" altLang="zh-CN" sz="2000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name.firstName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))</a:t>
              </a:r>
            </a:p>
            <a:p>
              <a:pPr eaLnBrk="1" hangingPunct="1">
                <a:lnSpc>
                  <a:spcPct val="20000"/>
                </a:lnSpc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          &amp;&amp; (</a:t>
              </a:r>
              <a:r>
                <a:rPr kumimoji="1" lang="en-US" altLang="zh-CN" sz="2000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lastName.equals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</a:t>
              </a:r>
              <a:r>
                <a:rPr kumimoji="1" lang="en-US" altLang="zh-CN" sz="2000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name.lastName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));</a:t>
              </a:r>
            </a:p>
            <a:p>
              <a:pPr eaLnBrk="1" hangingPunct="1">
                <a:lnSpc>
                  <a:spcPct val="20000"/>
                </a:lnSpc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  }</a:t>
              </a:r>
            </a:p>
            <a:p>
              <a:pPr eaLnBrk="1" hangingPunct="1">
                <a:lnSpc>
                  <a:spcPct val="20000"/>
                </a:lnSpc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      return </a:t>
              </a:r>
              <a:r>
                <a:rPr kumimoji="1" lang="en-US" altLang="zh-CN" sz="2000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super.equals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</a:t>
              </a:r>
              <a:r>
                <a:rPr kumimoji="1" lang="en-US" altLang="zh-CN" sz="2000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obj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);</a:t>
              </a:r>
            </a:p>
            <a:p>
              <a:pPr eaLnBrk="1" hangingPunct="1">
                <a:lnSpc>
                  <a:spcPct val="20000"/>
                </a:lnSpc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}</a:t>
              </a:r>
            </a:p>
            <a:p>
              <a:pPr eaLnBrk="1" hangingPunct="1">
                <a:lnSpc>
                  <a:spcPct val="20000"/>
                </a:lnSpc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public </a:t>
              </a:r>
              <a:r>
                <a:rPr kumimoji="1" lang="en-US" altLang="zh-CN" sz="2000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int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</a:t>
              </a:r>
              <a:r>
                <a:rPr kumimoji="1" lang="en-US" altLang="zh-CN" sz="2000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hashCode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() {</a:t>
              </a:r>
            </a:p>
            <a:p>
              <a:pPr eaLnBrk="1" hangingPunct="1">
                <a:lnSpc>
                  <a:spcPct val="20000"/>
                </a:lnSpc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  return 31 * </a:t>
              </a:r>
              <a:r>
                <a:rPr kumimoji="1" lang="en-US" altLang="zh-CN" sz="2000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firstName.hashCode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20000"/>
                </a:lnSpc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              +</a:t>
              </a:r>
              <a:r>
                <a:rPr kumimoji="1" lang="en-US" altLang="zh-CN" sz="2000" b="1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lastName.hashCode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();</a:t>
              </a:r>
            </a:p>
            <a:p>
              <a:pPr eaLnBrk="1" hangingPunct="1">
                <a:lnSpc>
                  <a:spcPct val="20000"/>
                </a:lnSpc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}</a:t>
              </a:r>
              <a:endParaRPr kumimoji="1"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076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Collection </a:t>
            </a:r>
            <a:r>
              <a:rPr lang="zh-CN" altLang="en-US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方法举例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09600" y="12954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使用更新的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Name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类，运行下列程序：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838200" y="1905000"/>
            <a:ext cx="7924800" cy="3313113"/>
          </a:xfrm>
          <a:prstGeom prst="rect">
            <a:avLst/>
          </a:prstGeom>
          <a:solidFill>
            <a:srgbClr val="FFFFCC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import java.util.*;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public class Test {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public static void main(String[] args) {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Collection c = new LinkedList();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c.add(new Name("f1","l1"));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c.add(new Name("f2","l2"));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System.out.println(c.contains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             (new Name("f2","l2")));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c.remove(new Name("f1","l1"));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System.out.println(c);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609600" y="5334000"/>
            <a:ext cx="7696200" cy="685800"/>
            <a:chOff x="384" y="3264"/>
            <a:chExt cx="4848" cy="432"/>
          </a:xfrm>
        </p:grpSpPr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384" y="3312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533400" indent="-533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Char char="Ø"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输出结果：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1680" y="3264"/>
              <a:ext cx="3552" cy="432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Courier New" panose="02070309020205020404" pitchFamily="49" charset="0"/>
                </a:rPr>
                <a:t>true</a:t>
              </a:r>
            </a:p>
            <a:p>
              <a:pPr eaLnBrk="1" hangingPunct="1"/>
              <a:r>
                <a:rPr kumimoji="1" lang="en-US" altLang="zh-CN" sz="2000" b="1">
                  <a:latin typeface="Courier New" panose="02070309020205020404" pitchFamily="49" charset="0"/>
                </a:rPr>
                <a:t>[f2 l2]</a:t>
              </a:r>
              <a:endParaRPr kumimoji="1" lang="zh-CN" altLang="en-US" sz="2000" b="1"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3609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Iterator </a:t>
            </a:r>
            <a:r>
              <a:rPr lang="zh-CN" altLang="en-US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接口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85800" y="1371600"/>
            <a:ext cx="7772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所有实现了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Collection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接口的容器类都有一个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iterator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方法用以返回一个实现了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Iterator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接口的对象。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Iterator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对象称作迭代器，用以方便的实现对容器内元素的遍历操作。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Iterator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接口定义了如下方法：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685800" y="3200400"/>
            <a:ext cx="8229600" cy="115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boolean</a:t>
            </a:r>
            <a:r>
              <a:rPr kumimoji="1"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hasNext</a:t>
            </a:r>
            <a:r>
              <a:rPr kumimoji="1"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();  </a:t>
            </a:r>
            <a:r>
              <a:rPr kumimoji="1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判断游标右边是否有元素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Object next();      </a:t>
            </a:r>
            <a:r>
              <a:rPr kumimoji="1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返回游标右边的元素并将游标移动到下一个位置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void remove();      </a:t>
            </a:r>
            <a:r>
              <a:rPr kumimoji="1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删除游标左面的元素，在执行完</a:t>
            </a:r>
            <a:r>
              <a:rPr kumimoji="1" lang="en-US" altLang="zh-CN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next</a:t>
            </a:r>
            <a:r>
              <a:rPr kumimoji="1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之后该</a:t>
            </a:r>
            <a:endParaRPr kumimoji="1" lang="en-US" altLang="zh-CN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             //操作只能执行一次</a:t>
            </a:r>
            <a:endParaRPr kumimoji="1" lang="en-US" altLang="zh-CN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6629" name="Group 11"/>
          <p:cNvGrpSpPr>
            <a:grpSpLocks/>
          </p:cNvGrpSpPr>
          <p:nvPr/>
        </p:nvGrpSpPr>
        <p:grpSpPr bwMode="auto">
          <a:xfrm>
            <a:off x="2438400" y="4648200"/>
            <a:ext cx="4572000" cy="304800"/>
            <a:chOff x="1008" y="3504"/>
            <a:chExt cx="2880" cy="192"/>
          </a:xfrm>
        </p:grpSpPr>
        <p:sp>
          <p:nvSpPr>
            <p:cNvPr id="26636" name="Line 5"/>
            <p:cNvSpPr>
              <a:spLocks noChangeShapeType="1"/>
            </p:cNvSpPr>
            <p:nvPr/>
          </p:nvSpPr>
          <p:spPr bwMode="auto">
            <a:xfrm>
              <a:off x="1008" y="3600"/>
              <a:ext cx="2880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Rectangle 6"/>
            <p:cNvSpPr>
              <a:spLocks noChangeArrowheads="1"/>
            </p:cNvSpPr>
            <p:nvPr/>
          </p:nvSpPr>
          <p:spPr bwMode="auto">
            <a:xfrm>
              <a:off x="1296" y="3504"/>
              <a:ext cx="192" cy="19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8" name="Rectangle 7"/>
            <p:cNvSpPr>
              <a:spLocks noChangeArrowheads="1"/>
            </p:cNvSpPr>
            <p:nvPr/>
          </p:nvSpPr>
          <p:spPr bwMode="auto">
            <a:xfrm>
              <a:off x="1824" y="3504"/>
              <a:ext cx="192" cy="19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9" name="Rectangle 8"/>
            <p:cNvSpPr>
              <a:spLocks noChangeArrowheads="1"/>
            </p:cNvSpPr>
            <p:nvPr/>
          </p:nvSpPr>
          <p:spPr bwMode="auto">
            <a:xfrm>
              <a:off x="2352" y="3504"/>
              <a:ext cx="192" cy="19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0" name="Rectangle 9"/>
            <p:cNvSpPr>
              <a:spLocks noChangeArrowheads="1"/>
            </p:cNvSpPr>
            <p:nvPr/>
          </p:nvSpPr>
          <p:spPr bwMode="auto">
            <a:xfrm>
              <a:off x="2880" y="3504"/>
              <a:ext cx="192" cy="19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1" name="Rectangle 10"/>
            <p:cNvSpPr>
              <a:spLocks noChangeArrowheads="1"/>
            </p:cNvSpPr>
            <p:nvPr/>
          </p:nvSpPr>
          <p:spPr bwMode="auto">
            <a:xfrm>
              <a:off x="3408" y="3504"/>
              <a:ext cx="192" cy="19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6630" name="AutoShape 12"/>
          <p:cNvSpPr>
            <a:spLocks noChangeArrowheads="1"/>
          </p:cNvSpPr>
          <p:nvPr/>
        </p:nvSpPr>
        <p:spPr bwMode="auto">
          <a:xfrm>
            <a:off x="2514600" y="4876800"/>
            <a:ext cx="228600" cy="533400"/>
          </a:xfrm>
          <a:prstGeom prst="upArrow">
            <a:avLst>
              <a:gd name="adj1" fmla="val 50000"/>
              <a:gd name="adj2" fmla="val 58333"/>
            </a:avLst>
          </a:prstGeom>
          <a:solidFill>
            <a:srgbClr val="0000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1" name="Text Box 16"/>
          <p:cNvSpPr txBox="1">
            <a:spLocks noChangeArrowheads="1"/>
          </p:cNvSpPr>
          <p:nvPr/>
        </p:nvSpPr>
        <p:spPr bwMode="auto">
          <a:xfrm>
            <a:off x="1828800" y="5029200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游标</a:t>
            </a:r>
          </a:p>
        </p:txBody>
      </p:sp>
      <p:sp>
        <p:nvSpPr>
          <p:cNvPr id="26632" name="Line 20"/>
          <p:cNvSpPr>
            <a:spLocks noChangeShapeType="1"/>
          </p:cNvSpPr>
          <p:nvPr/>
        </p:nvSpPr>
        <p:spPr bwMode="auto">
          <a:xfrm>
            <a:off x="2743200" y="5410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3" name="AutoShape 21"/>
          <p:cNvSpPr>
            <a:spLocks noChangeArrowheads="1"/>
          </p:cNvSpPr>
          <p:nvPr/>
        </p:nvSpPr>
        <p:spPr bwMode="auto">
          <a:xfrm>
            <a:off x="3429000" y="4876800"/>
            <a:ext cx="228600" cy="533400"/>
          </a:xfrm>
          <a:prstGeom prst="upArrow">
            <a:avLst>
              <a:gd name="adj1" fmla="val 50000"/>
              <a:gd name="adj2" fmla="val 583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4" name="Text Box 22"/>
          <p:cNvSpPr txBox="1">
            <a:spLocks noChangeArrowheads="1"/>
          </p:cNvSpPr>
          <p:nvPr/>
        </p:nvSpPr>
        <p:spPr bwMode="auto">
          <a:xfrm>
            <a:off x="2651125" y="5470525"/>
            <a:ext cx="1082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Next（）</a:t>
            </a:r>
          </a:p>
        </p:txBody>
      </p:sp>
      <p:sp>
        <p:nvSpPr>
          <p:cNvPr id="26635" name="Text Box 23"/>
          <p:cNvSpPr txBox="1">
            <a:spLocks noChangeArrowheads="1"/>
          </p:cNvSpPr>
          <p:nvPr/>
        </p:nvSpPr>
        <p:spPr bwMode="auto">
          <a:xfrm>
            <a:off x="5324475" y="5013325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1779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Iterator </a:t>
            </a:r>
            <a:r>
              <a:rPr lang="zh-CN" altLang="en-US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方法举例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762000" y="1143000"/>
            <a:ext cx="7924800" cy="408940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import java.util.*;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public class Test {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public static void main(String[] args) {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Collection c = new HashSet();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c.add(new Name("f1","l1"));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c.add(new Name("f2","l2"));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c.add(new Name("f3","l3"));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Iterator i = c.iterator();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while(i.hasNext()) {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//next()</a:t>
            </a:r>
            <a:r>
              <a:rPr kumimoji="1" lang="zh-CN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的返回值为</a:t>
            </a: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Object</a:t>
            </a:r>
            <a:r>
              <a:rPr kumimoji="1" lang="zh-CN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类型，需要转换为相应类型</a:t>
            </a:r>
            <a:endParaRPr kumimoji="1" lang="en-US" altLang="zh-CN" sz="2000" b="1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    Name n = (Name)i.next();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    System.out.print(n.getFirstName()+" ");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609600" y="5334000"/>
            <a:ext cx="7696200" cy="685800"/>
            <a:chOff x="384" y="3264"/>
            <a:chExt cx="4848" cy="432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384" y="3312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533400" indent="-533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Char char="Ø"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输出结果：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1680" y="3264"/>
              <a:ext cx="3552" cy="432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FFFFFF"/>
                  </a:solidFill>
                  <a:latin typeface="Courier New" panose="02070309020205020404" pitchFamily="49" charset="0"/>
                </a:rPr>
                <a:t>f2 f1 f3</a:t>
              </a:r>
              <a:r>
                <a:rPr kumimoji="1" lang="en-US" altLang="zh-CN" sz="2000" b="1">
                  <a:solidFill>
                    <a:srgbClr val="0000FF"/>
                  </a:solidFill>
                  <a:latin typeface="Courier New" panose="02070309020205020404" pitchFamily="49" charset="0"/>
                </a:rPr>
                <a:t> </a:t>
              </a:r>
              <a:endParaRPr kumimoji="1" lang="zh-CN" altLang="en-US" sz="2000" b="1">
                <a:solidFill>
                  <a:srgbClr val="0000FF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71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Iterator </a:t>
            </a:r>
            <a:r>
              <a:rPr lang="zh-CN" altLang="en-US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方法举例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609600" y="1295400"/>
            <a:ext cx="7848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en-US" altLang="zh-CN" sz="2400" b="1">
                <a:latin typeface="Times New Roman" panose="02020603050405020304" pitchFamily="18" charset="0"/>
              </a:rPr>
              <a:t>Iterator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对象的</a:t>
            </a:r>
            <a:r>
              <a:rPr kumimoji="1" lang="en-US" altLang="zh-CN" sz="2400" b="1">
                <a:latin typeface="Times New Roman" panose="02020603050405020304" pitchFamily="18" charset="0"/>
              </a:rPr>
              <a:t>remove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方法是在迭代过程中删除元素的</a:t>
            </a:r>
            <a:r>
              <a:rPr kumimoji="1" lang="zh-CN" altLang="en-US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唯一的安全方法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1143000" y="2133600"/>
            <a:ext cx="7315200" cy="32242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      … … …     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Collection c = new HashSet();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c.add(new Name("fff1","lll1"));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c.add(new Name("f2","l2"));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c.add(new Name("fff3","lll3"));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for(Iterator i = c.iterator();i.hasNext();) {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Name name =(Name)i.next();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if(name.getFirstName().length()&lt;3){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i.remove();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//</a:t>
            </a:r>
            <a:r>
              <a:rPr kumimoji="1" lang="zh-CN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如果换成 </a:t>
            </a: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c.remove(name); </a:t>
            </a:r>
            <a:r>
              <a:rPr kumimoji="1" lang="zh-CN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会产生异常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System.out.println(c);</a:t>
            </a:r>
            <a:endParaRPr kumimoji="1" lang="zh-CN" altLang="en-US" sz="2000" b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8677" name="Group 6"/>
          <p:cNvGrpSpPr>
            <a:grpSpLocks/>
          </p:cNvGrpSpPr>
          <p:nvPr/>
        </p:nvGrpSpPr>
        <p:grpSpPr bwMode="auto">
          <a:xfrm>
            <a:off x="609600" y="5486400"/>
            <a:ext cx="7696200" cy="685800"/>
            <a:chOff x="384" y="3264"/>
            <a:chExt cx="4848" cy="432"/>
          </a:xfrm>
        </p:grpSpPr>
        <p:sp>
          <p:nvSpPr>
            <p:cNvPr id="28678" name="Rectangle 7"/>
            <p:cNvSpPr>
              <a:spLocks noChangeArrowheads="1"/>
            </p:cNvSpPr>
            <p:nvPr/>
          </p:nvSpPr>
          <p:spPr bwMode="auto">
            <a:xfrm>
              <a:off x="384" y="3312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533400" indent="-533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Char char="Ø"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输出结果：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8679" name="Rectangle 8"/>
            <p:cNvSpPr>
              <a:spLocks noChangeArrowheads="1"/>
            </p:cNvSpPr>
            <p:nvPr/>
          </p:nvSpPr>
          <p:spPr bwMode="auto">
            <a:xfrm>
              <a:off x="1680" y="3264"/>
              <a:ext cx="3552" cy="432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latin typeface="Courier New" panose="02070309020205020404" pitchFamily="49" charset="0"/>
                </a:rPr>
                <a:t>[</a:t>
              </a:r>
              <a:r>
                <a:rPr kumimoji="1" lang="en-US" altLang="zh-CN" sz="2000" b="1">
                  <a:latin typeface="Courier New" panose="02070309020205020404" pitchFamily="49" charset="0"/>
                </a:rPr>
                <a:t>fff3 lll3, fff1 lll1]</a:t>
              </a:r>
              <a:endParaRPr kumimoji="1" lang="zh-CN" altLang="en-US" sz="2000" b="1"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751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Set </a:t>
            </a:r>
            <a:r>
              <a:rPr lang="zh-CN" altLang="en-US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接口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685800" y="1371600"/>
            <a:ext cx="7772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Set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接口是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Collection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的子接口，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Set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接口没有提供额外的方法，但实现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Set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接口的容器类中的元素是没有有顺序的，而且</a:t>
            </a:r>
            <a:r>
              <a:rPr kumimoji="1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不可以重复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Set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容器可以与数学中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集合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的概念相对应。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J2SDK API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中 所提供的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Set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容器类有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HashSet，TreeSet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743977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Set </a:t>
            </a:r>
            <a:r>
              <a:rPr lang="zh-CN" altLang="en-US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方法举例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838200" y="1371600"/>
            <a:ext cx="7924800" cy="37496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public static void main(String[] args) {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Set s = new HashSet();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s.add("hello");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s.add("world");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s.add(new Name("f1","f2"));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s.add(new Integer(100));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s.add(new Name("f1","f2")); //</a:t>
            </a:r>
            <a:r>
              <a:rPr kumimoji="1" lang="zh-CN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相同的元素不会被加入</a:t>
            </a:r>
            <a:endParaRPr kumimoji="1" lang="en-US" altLang="zh-CN" sz="2000" b="1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s.add("hello"); //</a:t>
            </a:r>
            <a:r>
              <a:rPr kumimoji="1" lang="zh-CN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相同的元素不会被加入</a:t>
            </a:r>
            <a:endParaRPr kumimoji="1" lang="en-US" altLang="zh-CN" sz="2000" b="1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System.out.println(s);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30724" name="Group 5"/>
          <p:cNvGrpSpPr>
            <a:grpSpLocks/>
          </p:cNvGrpSpPr>
          <p:nvPr/>
        </p:nvGrpSpPr>
        <p:grpSpPr bwMode="auto">
          <a:xfrm>
            <a:off x="609600" y="5257800"/>
            <a:ext cx="7696200" cy="685800"/>
            <a:chOff x="384" y="3264"/>
            <a:chExt cx="4848" cy="432"/>
          </a:xfrm>
        </p:grpSpPr>
        <p:sp>
          <p:nvSpPr>
            <p:cNvPr id="30725" name="Rectangle 6"/>
            <p:cNvSpPr>
              <a:spLocks noChangeArrowheads="1"/>
            </p:cNvSpPr>
            <p:nvPr/>
          </p:nvSpPr>
          <p:spPr bwMode="auto">
            <a:xfrm>
              <a:off x="384" y="3312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533400" indent="-533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Char char="Ø"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输出结果：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0726" name="Rectangle 7"/>
            <p:cNvSpPr>
              <a:spLocks noChangeArrowheads="1"/>
            </p:cNvSpPr>
            <p:nvPr/>
          </p:nvSpPr>
          <p:spPr bwMode="auto">
            <a:xfrm>
              <a:off x="1680" y="3264"/>
              <a:ext cx="3552" cy="432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solidFill>
                    <a:srgbClr val="FFFFFF"/>
                  </a:solidFill>
                  <a:latin typeface="Courier New" panose="02070309020205020404" pitchFamily="49" charset="0"/>
                </a:rPr>
                <a:t>[100, </a:t>
              </a:r>
              <a:r>
                <a:rPr kumimoji="1" lang="en-US" altLang="zh-CN" sz="2000" b="1">
                  <a:solidFill>
                    <a:srgbClr val="FFFFFF"/>
                  </a:solidFill>
                  <a:latin typeface="Courier New" panose="02070309020205020404" pitchFamily="49" charset="0"/>
                </a:rPr>
                <a:t>hello, world, f1 f2]</a:t>
              </a:r>
              <a:endParaRPr kumimoji="1" lang="zh-CN" altLang="en-US" sz="2000" b="1">
                <a:solidFill>
                  <a:srgbClr val="FFFFFF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740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Set </a:t>
            </a:r>
            <a:r>
              <a:rPr lang="zh-CN" altLang="en-US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方法举例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838200" y="1219200"/>
            <a:ext cx="7924800" cy="40052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public static void main(String[] args) {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Set s1 = new HashSet();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Set s2 = new HashSet();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s1.add("a");s1.add("b");s1.add("c");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s2.add("d");s2.add("a");s2.add("b");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//Set</a:t>
            </a:r>
            <a:r>
              <a:rPr kumimoji="1" lang="zh-CN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和</a:t>
            </a: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List</a:t>
            </a:r>
            <a:r>
              <a:rPr kumimoji="1" lang="zh-CN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容器类都具有</a:t>
            </a: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Constructor(Collection c)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//</a:t>
            </a:r>
            <a:r>
              <a:rPr kumimoji="1" lang="zh-CN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构造方法用以初始化容器类</a:t>
            </a:r>
            <a:endParaRPr kumimoji="1" lang="en-US" altLang="zh-CN" sz="2000" b="1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Set sn = new HashSet(s1);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sn.retainAll(s2);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Set su = new HashSet(s1);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su.addAll(s2);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System.out.println(sn);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System.out.println(su);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31748" name="Group 5"/>
          <p:cNvGrpSpPr>
            <a:grpSpLocks/>
          </p:cNvGrpSpPr>
          <p:nvPr/>
        </p:nvGrpSpPr>
        <p:grpSpPr bwMode="auto">
          <a:xfrm>
            <a:off x="609600" y="5270500"/>
            <a:ext cx="7696200" cy="685800"/>
            <a:chOff x="384" y="3264"/>
            <a:chExt cx="4848" cy="432"/>
          </a:xfrm>
        </p:grpSpPr>
        <p:sp>
          <p:nvSpPr>
            <p:cNvPr id="31749" name="Rectangle 6"/>
            <p:cNvSpPr>
              <a:spLocks noChangeArrowheads="1"/>
            </p:cNvSpPr>
            <p:nvPr/>
          </p:nvSpPr>
          <p:spPr bwMode="auto">
            <a:xfrm>
              <a:off x="384" y="3312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533400" indent="-533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Char char="Ø"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输出结果：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1750" name="Rectangle 7"/>
            <p:cNvSpPr>
              <a:spLocks noChangeArrowheads="1"/>
            </p:cNvSpPr>
            <p:nvPr/>
          </p:nvSpPr>
          <p:spPr bwMode="auto">
            <a:xfrm>
              <a:off x="1680" y="3264"/>
              <a:ext cx="3552" cy="432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solidFill>
                    <a:srgbClr val="FFFFFF"/>
                  </a:solidFill>
                  <a:latin typeface="Courier New" panose="02070309020205020404" pitchFamily="49" charset="0"/>
                </a:rPr>
                <a:t>[</a:t>
              </a:r>
              <a:r>
                <a:rPr kumimoji="1" lang="en-US" altLang="zh-CN" sz="2000" b="1">
                  <a:solidFill>
                    <a:srgbClr val="FFFFFF"/>
                  </a:solidFill>
                  <a:latin typeface="Courier New" panose="02070309020205020404" pitchFamily="49" charset="0"/>
                </a:rPr>
                <a:t>a, b]</a:t>
              </a:r>
            </a:p>
            <a:p>
              <a:pPr eaLnBrk="1" hangingPunct="1"/>
              <a:r>
                <a:rPr kumimoji="1" lang="en-US" altLang="zh-CN" sz="2000" b="1">
                  <a:solidFill>
                    <a:srgbClr val="FFFFFF"/>
                  </a:solidFill>
                  <a:latin typeface="Courier New" panose="02070309020205020404" pitchFamily="49" charset="0"/>
                </a:rPr>
                <a:t>[d, a, c, b]</a:t>
              </a:r>
              <a:endParaRPr kumimoji="1" lang="zh-CN" altLang="en-US" sz="2000" b="1">
                <a:solidFill>
                  <a:srgbClr val="FFFFFF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889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List </a:t>
            </a:r>
            <a:r>
              <a:rPr lang="zh-CN" altLang="en-US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接口</a:t>
            </a: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685800" y="1447800"/>
            <a:ext cx="777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List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接口是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Collection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的子接口，实现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List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接口的容器类中的元素是有顺序的，而且可以重复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List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容器中的元素都对应一个整数型的序号记载其在容器中的位置，可以根据序号存取容器中的元素。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J2SDK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所提供的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List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容器类有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ArrayList，LinkedList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等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929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List </a:t>
            </a:r>
            <a:r>
              <a:rPr lang="zh-CN" altLang="en-US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接口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1066800" y="2057400"/>
            <a:ext cx="7696200" cy="226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Object get(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index);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Object set(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index, Object element);            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void add(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index, Object element);             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Object remove(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index);                       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indexOf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(Object o);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lastIndexOf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(Object o);</a:t>
            </a:r>
            <a:endParaRPr kumimoji="1" lang="zh-CN" altLang="en-US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609600" y="13716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en-US" altLang="zh-CN" sz="2400" b="1">
                <a:latin typeface="Times New Roman" panose="02020603050405020304" pitchFamily="18" charset="0"/>
              </a:rPr>
              <a:t>List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接口中所定义的方法：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63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6" name="Rectangle 6"/>
          <p:cNvSpPr>
            <a:spLocks noGrp="1" noChangeArrowheads="1"/>
          </p:cNvSpPr>
          <p:nvPr>
            <p:ph type="title"/>
          </p:nvPr>
        </p:nvSpPr>
        <p:spPr>
          <a:xfrm>
            <a:off x="899592" y="2348880"/>
            <a:ext cx="7772400" cy="1143000"/>
          </a:xfr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42493864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List </a:t>
            </a:r>
            <a:r>
              <a:rPr lang="zh-CN" altLang="en-US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方法举例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1066800" y="1219200"/>
            <a:ext cx="7696200" cy="35623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List l1 = new LinkedList();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for(int i=0; i&lt;=5; i++) {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l1.add("a"+i);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System.out.println(l1);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l1.add(3,"a100");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System.out.println(l1);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l1.set(6,"a200");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System.out.println(l1);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System.out.print((String)l1.get(2)+ “ “);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System.out.println(l1.indexOf("a3"));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l1.remove(1);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System.out.println(l1);</a:t>
            </a:r>
            <a:endParaRPr kumimoji="1" lang="zh-CN" altLang="en-US" sz="2000" b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34820" name="Group 8"/>
          <p:cNvGrpSpPr>
            <a:grpSpLocks/>
          </p:cNvGrpSpPr>
          <p:nvPr/>
        </p:nvGrpSpPr>
        <p:grpSpPr bwMode="auto">
          <a:xfrm>
            <a:off x="609600" y="4827588"/>
            <a:ext cx="7696200" cy="1295400"/>
            <a:chOff x="384" y="3312"/>
            <a:chExt cx="4848" cy="816"/>
          </a:xfrm>
        </p:grpSpPr>
        <p:sp>
          <p:nvSpPr>
            <p:cNvPr id="34821" name="Rectangle 6"/>
            <p:cNvSpPr>
              <a:spLocks noChangeArrowheads="1"/>
            </p:cNvSpPr>
            <p:nvPr/>
          </p:nvSpPr>
          <p:spPr bwMode="auto">
            <a:xfrm>
              <a:off x="384" y="3552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533400" indent="-533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Char char="Ø"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输出结果：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4822" name="Rectangle 7"/>
            <p:cNvSpPr>
              <a:spLocks noChangeArrowheads="1"/>
            </p:cNvSpPr>
            <p:nvPr/>
          </p:nvSpPr>
          <p:spPr bwMode="auto">
            <a:xfrm>
              <a:off x="1680" y="3312"/>
              <a:ext cx="3552" cy="816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5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Courier New" panose="02070309020205020404" pitchFamily="49" charset="0"/>
                </a:rPr>
                <a:t>[a0, a1, a2, a3, a4, a5]</a:t>
              </a:r>
            </a:p>
            <a:p>
              <a:pPr eaLnBrk="1" hangingPunct="1">
                <a:lnSpc>
                  <a:spcPct val="75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Courier New" panose="02070309020205020404" pitchFamily="49" charset="0"/>
                </a:rPr>
                <a:t>[a0, a1, a2, a100, a3, a4, a5]</a:t>
              </a:r>
            </a:p>
            <a:p>
              <a:pPr eaLnBrk="1" hangingPunct="1">
                <a:lnSpc>
                  <a:spcPct val="75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Courier New" panose="02070309020205020404" pitchFamily="49" charset="0"/>
                </a:rPr>
                <a:t>[a0, a1, a2, a100, a3, a4, a200]</a:t>
              </a:r>
            </a:p>
            <a:p>
              <a:pPr eaLnBrk="1" hangingPunct="1">
                <a:lnSpc>
                  <a:spcPct val="75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Courier New" panose="02070309020205020404" pitchFamily="49" charset="0"/>
                </a:rPr>
                <a:t>a2 4</a:t>
              </a:r>
            </a:p>
            <a:p>
              <a:pPr eaLnBrk="1" hangingPunct="1">
                <a:lnSpc>
                  <a:spcPct val="75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Courier New" panose="02070309020205020404" pitchFamily="49" charset="0"/>
                </a:rPr>
                <a:t>[a0, a2, a100, a3, a4, a200]</a:t>
              </a:r>
              <a:endParaRPr kumimoji="1" lang="zh-CN" altLang="en-US" sz="2000" b="1">
                <a:solidFill>
                  <a:srgbClr val="FFFFFF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1016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609600" y="14478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类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java.util.Collections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提供了一些静态方法实现了基于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List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容器的一些常用算法。</a:t>
            </a:r>
          </a:p>
        </p:txBody>
      </p:sp>
      <p:sp>
        <p:nvSpPr>
          <p:cNvPr id="291847" name="Rectangle 7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List </a:t>
            </a:r>
            <a:r>
              <a:rPr lang="zh-CN" altLang="en-US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常用算法</a:t>
            </a:r>
          </a:p>
        </p:txBody>
      </p:sp>
      <p:sp>
        <p:nvSpPr>
          <p:cNvPr id="35844" name="Rectangle 8"/>
          <p:cNvSpPr>
            <a:spLocks noChangeArrowheads="1"/>
          </p:cNvSpPr>
          <p:nvPr/>
        </p:nvSpPr>
        <p:spPr bwMode="auto">
          <a:xfrm>
            <a:off x="914400" y="2362200"/>
            <a:ext cx="7848600" cy="336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void sort(List l) 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List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容器内的元素排序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void shuffle(List l)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List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容器内的对象进行随机排列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void reverse(List l)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List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容器内的对象进行逆续排列</a:t>
            </a:r>
            <a:r>
              <a:rPr kumimoji="1"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void fill(List l, Object o) 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用一个特定的对象重写整个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List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容器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void copy(List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dest,List</a:t>
            </a:r>
            <a:r>
              <a:rPr kumimoji="1"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src</a:t>
            </a:r>
            <a:r>
              <a:rPr kumimoji="1"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src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List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容器内容拷贝到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dest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List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容器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kumimoji="1"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binarySearch</a:t>
            </a:r>
            <a:r>
              <a:rPr kumimoji="1"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(List l, Object o)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对于顺序的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List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容器，采用折半查找的方法查找特定对象</a:t>
            </a:r>
          </a:p>
        </p:txBody>
      </p:sp>
    </p:spTree>
    <p:extLst>
      <p:ext uri="{BB962C8B-B14F-4D97-AF65-F5344CB8AC3E}">
        <p14:creationId xmlns:p14="http://schemas.microsoft.com/office/powerpoint/2010/main" val="570474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ChangeArrowheads="1"/>
          </p:cNvSpPr>
          <p:nvPr/>
        </p:nvSpPr>
        <p:spPr bwMode="auto">
          <a:xfrm>
            <a:off x="533400" y="51816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000" b="1">
                <a:latin typeface="Times New Roman" panose="02020603050405020304" pitchFamily="18" charset="0"/>
              </a:rPr>
              <a:t>输出结果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6867" name="Rectangle 7"/>
          <p:cNvSpPr>
            <a:spLocks noChangeArrowheads="1"/>
          </p:cNvSpPr>
          <p:nvPr/>
        </p:nvSpPr>
        <p:spPr bwMode="auto">
          <a:xfrm>
            <a:off x="2362200" y="4800600"/>
            <a:ext cx="6242050" cy="1295400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kumimoji="1" lang="en-US" altLang="zh-CN" sz="2000" b="1">
                <a:solidFill>
                  <a:srgbClr val="FFFFFF"/>
                </a:solidFill>
                <a:latin typeface="Courier New" panose="02070309020205020404" pitchFamily="49" charset="0"/>
              </a:rPr>
              <a:t>[a0, a1, a2, a3, a4, a5, a6, a7, a8, a9]</a:t>
            </a:r>
          </a:p>
          <a:p>
            <a:pPr eaLnBrk="1" hangingPunct="1">
              <a:lnSpc>
                <a:spcPct val="75000"/>
              </a:lnSpc>
            </a:pPr>
            <a:r>
              <a:rPr kumimoji="1" lang="en-US" altLang="zh-CN" sz="2000" b="1">
                <a:solidFill>
                  <a:srgbClr val="FFFFFF"/>
                </a:solidFill>
                <a:latin typeface="Courier New" panose="02070309020205020404" pitchFamily="49" charset="0"/>
              </a:rPr>
              <a:t>[a1, a3, a8, a9, a4, a6, a5, a2, a0, a7]</a:t>
            </a:r>
          </a:p>
          <a:p>
            <a:pPr eaLnBrk="1" hangingPunct="1">
              <a:lnSpc>
                <a:spcPct val="75000"/>
              </a:lnSpc>
            </a:pPr>
            <a:r>
              <a:rPr kumimoji="1" lang="en-US" altLang="zh-CN" sz="2000" b="1">
                <a:solidFill>
                  <a:srgbClr val="FFFFFF"/>
                </a:solidFill>
                <a:latin typeface="Courier New" panose="02070309020205020404" pitchFamily="49" charset="0"/>
              </a:rPr>
              <a:t>[a7, a0, a2, a5, a6, a4, a9, a8, a3, a1]</a:t>
            </a:r>
          </a:p>
          <a:p>
            <a:pPr eaLnBrk="1" hangingPunct="1">
              <a:lnSpc>
                <a:spcPct val="75000"/>
              </a:lnSpc>
            </a:pPr>
            <a:r>
              <a:rPr kumimoji="1" lang="en-US" altLang="zh-CN" sz="2000" b="1">
                <a:solidFill>
                  <a:srgbClr val="FFFFFF"/>
                </a:solidFill>
                <a:latin typeface="Courier New" panose="02070309020205020404" pitchFamily="49" charset="0"/>
              </a:rPr>
              <a:t>[a0, a1, a2, a3, a4, a5, a6, a7, a8, a9]</a:t>
            </a:r>
          </a:p>
          <a:p>
            <a:pPr eaLnBrk="1" hangingPunct="1">
              <a:lnSpc>
                <a:spcPct val="75000"/>
              </a:lnSpc>
            </a:pPr>
            <a:r>
              <a:rPr kumimoji="1" lang="en-US" altLang="zh-CN" sz="2000" b="1">
                <a:solidFill>
                  <a:srgbClr val="FFFFFF"/>
                </a:solidFill>
                <a:latin typeface="Courier New" panose="02070309020205020404" pitchFamily="49" charset="0"/>
              </a:rPr>
              <a:t>5</a:t>
            </a:r>
            <a:endParaRPr kumimoji="1" lang="zh-CN" altLang="en-US" sz="2000" b="1">
              <a:solidFill>
                <a:srgbClr val="FFFFFF"/>
              </a:solidFill>
              <a:latin typeface="Courier New" panose="02070309020205020404" pitchFamily="49" charset="0"/>
            </a:endParaRPr>
          </a:p>
        </p:txBody>
      </p:sp>
      <p:sp>
        <p:nvSpPr>
          <p:cNvPr id="36868" name="Rectangle 8"/>
          <p:cNvSpPr>
            <a:spLocks noChangeArrowheads="1"/>
          </p:cNvSpPr>
          <p:nvPr/>
        </p:nvSpPr>
        <p:spPr bwMode="auto">
          <a:xfrm>
            <a:off x="990600" y="1219200"/>
            <a:ext cx="7696200" cy="3313113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List l1 = new LinkedList();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List l2 = new LinkedList();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for(int i=0; i&lt;=9; i++) { l1.add("a"+i); }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System.out.println(l1);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Collections.shuffle(l1); //</a:t>
            </a:r>
            <a:r>
              <a:rPr kumimoji="1" lang="zh-CN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随机排列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System.out.println(l1);  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Collections.reverse(l1); //</a:t>
            </a:r>
            <a:r>
              <a:rPr kumimoji="1" lang="zh-CN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逆续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System.out.println(l1);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Collections.sort(l1); //</a:t>
            </a:r>
            <a:r>
              <a:rPr kumimoji="1" lang="zh-CN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排序 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System.out.println(l1);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System.out.println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(Collections.binarySearch(l1,“a5”)); //</a:t>
            </a:r>
            <a:r>
              <a:rPr kumimoji="1" lang="zh-CN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折半查找 </a:t>
            </a:r>
          </a:p>
        </p:txBody>
      </p:sp>
      <p:sp>
        <p:nvSpPr>
          <p:cNvPr id="292874" name="Rectangle 10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List </a:t>
            </a:r>
            <a:r>
              <a:rPr lang="zh-CN" altLang="en-US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常用算法举例</a:t>
            </a:r>
          </a:p>
        </p:txBody>
      </p:sp>
    </p:spTree>
    <p:extLst>
      <p:ext uri="{BB962C8B-B14F-4D97-AF65-F5344CB8AC3E}">
        <p14:creationId xmlns:p14="http://schemas.microsoft.com/office/powerpoint/2010/main" val="101678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3" name="Rectangle 5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Comparable </a:t>
            </a:r>
            <a:r>
              <a:rPr lang="zh-CN" altLang="en-US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接口</a:t>
            </a:r>
          </a:p>
        </p:txBody>
      </p:sp>
      <p:sp>
        <p:nvSpPr>
          <p:cNvPr id="37891" name="Rectangle 6"/>
          <p:cNvSpPr>
            <a:spLocks noChangeArrowheads="1"/>
          </p:cNvSpPr>
          <p:nvPr/>
        </p:nvSpPr>
        <p:spPr bwMode="auto">
          <a:xfrm>
            <a:off x="609600" y="1447800"/>
            <a:ext cx="7848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问题：上面的算法根据什么确定容器中对象的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大小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顺序？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所有可以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排序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的类都实现了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java.lang.Comparable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接口，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Comparable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接口中只有一个方法 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      public int compareTo(Object obj)；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该方法: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892" name="Text Box 7"/>
          <p:cNvSpPr txBox="1">
            <a:spLocks noChangeArrowheads="1"/>
          </p:cNvSpPr>
          <p:nvPr/>
        </p:nvSpPr>
        <p:spPr bwMode="auto">
          <a:xfrm>
            <a:off x="1600200" y="3786188"/>
            <a:ext cx="685800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返回   0   表示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this ==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obj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返回正数表示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this  &gt; 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obj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FFFF66"/>
              </a:buClr>
              <a:buFont typeface="Wingdings" panose="05000000000000000000" pitchFamily="2" charset="2"/>
              <a:buChar char="§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返回负数表示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this  &lt; 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obj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3" name="Rectangle 8"/>
          <p:cNvSpPr>
            <a:spLocks noChangeArrowheads="1"/>
          </p:cNvSpPr>
          <p:nvPr/>
        </p:nvSpPr>
        <p:spPr bwMode="auto">
          <a:xfrm>
            <a:off x="609600" y="49530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实现了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Comparable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接口的类通过实现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comparaTo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方法从而确定该类对象的排序方式。</a:t>
            </a:r>
          </a:p>
        </p:txBody>
      </p:sp>
    </p:spTree>
    <p:extLst>
      <p:ext uri="{BB962C8B-B14F-4D97-AF65-F5344CB8AC3E}">
        <p14:creationId xmlns:p14="http://schemas.microsoft.com/office/powerpoint/2010/main" val="820586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7" name="Rectangle 5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Comparable </a:t>
            </a:r>
            <a:r>
              <a:rPr lang="zh-CN" altLang="en-US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接口</a:t>
            </a:r>
          </a:p>
        </p:txBody>
      </p:sp>
      <p:sp>
        <p:nvSpPr>
          <p:cNvPr id="38915" name="Rectangle 7"/>
          <p:cNvSpPr>
            <a:spLocks noChangeArrowheads="1"/>
          </p:cNvSpPr>
          <p:nvPr/>
        </p:nvSpPr>
        <p:spPr bwMode="auto">
          <a:xfrm>
            <a:off x="609600" y="1295400"/>
            <a:ext cx="7848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改写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Name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类 让其实现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Comparable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接口，其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compareTo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方法定义为：</a:t>
            </a:r>
          </a:p>
        </p:txBody>
      </p:sp>
      <p:sp>
        <p:nvSpPr>
          <p:cNvPr id="38916" name="Rectangle 8"/>
          <p:cNvSpPr>
            <a:spLocks noChangeArrowheads="1"/>
          </p:cNvSpPr>
          <p:nvPr/>
        </p:nvSpPr>
        <p:spPr bwMode="auto">
          <a:xfrm>
            <a:off x="990600" y="2209800"/>
            <a:ext cx="7620000" cy="38369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class Name implements Comparable 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         … … …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public int compareTo(Object o) 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Name n = (Name)o;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int lastCmp =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    lastName.compareTo(n.lastName);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return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     (lastCmp!=0 ? lastCmp 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      firstName.compareTo(n.firstName));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492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3" name="Rectangle 7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Comparable </a:t>
            </a:r>
            <a:r>
              <a:rPr lang="zh-CN" altLang="en-US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接口</a:t>
            </a:r>
          </a:p>
        </p:txBody>
      </p:sp>
      <p:sp>
        <p:nvSpPr>
          <p:cNvPr id="39939" name="Rectangle 8"/>
          <p:cNvSpPr>
            <a:spLocks noChangeArrowheads="1"/>
          </p:cNvSpPr>
          <p:nvPr/>
        </p:nvSpPr>
        <p:spPr bwMode="auto">
          <a:xfrm>
            <a:off x="609600" y="1295400"/>
            <a:ext cx="7848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使用新的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Name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类 运行下列程序：</a:t>
            </a:r>
          </a:p>
        </p:txBody>
      </p:sp>
      <p:sp>
        <p:nvSpPr>
          <p:cNvPr id="39940" name="Rectangle 9"/>
          <p:cNvSpPr>
            <a:spLocks noChangeArrowheads="1"/>
          </p:cNvSpPr>
          <p:nvPr/>
        </p:nvSpPr>
        <p:spPr bwMode="auto">
          <a:xfrm>
            <a:off x="990600" y="1828800"/>
            <a:ext cx="7620000" cy="28321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List l1 = new LinkedList();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l1.add(new Name("Karl", "M"));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l1.add(new Name("Steven", "Lee"));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l1.add(new Name("John", "O"));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l1.add(new Name("Tom", "M"));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System.out.println(l1);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Collections.sort(l1);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System.out.println(l1);</a:t>
            </a:r>
            <a:endParaRPr kumimoji="1" lang="zh-CN" altLang="en-US" sz="2000" b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39941" name="Group 16"/>
          <p:cNvGrpSpPr>
            <a:grpSpLocks/>
          </p:cNvGrpSpPr>
          <p:nvPr/>
        </p:nvGrpSpPr>
        <p:grpSpPr bwMode="auto">
          <a:xfrm>
            <a:off x="533400" y="5257800"/>
            <a:ext cx="7772400" cy="685800"/>
            <a:chOff x="336" y="3648"/>
            <a:chExt cx="4896" cy="432"/>
          </a:xfrm>
        </p:grpSpPr>
        <p:sp>
          <p:nvSpPr>
            <p:cNvPr id="39942" name="Rectangle 11"/>
            <p:cNvSpPr>
              <a:spLocks noChangeArrowheads="1"/>
            </p:cNvSpPr>
            <p:nvPr/>
          </p:nvSpPr>
          <p:spPr bwMode="auto">
            <a:xfrm>
              <a:off x="336" y="3696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533400" indent="-533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Char char="Ø"/>
              </a:pPr>
              <a:r>
                <a:rPr kumimoji="1" lang="zh-CN" altLang="en-US" sz="2000" b="1">
                  <a:latin typeface="Times New Roman" panose="02020603050405020304" pitchFamily="18" charset="0"/>
                </a:rPr>
                <a:t>输出结果：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9943" name="Rectangle 12"/>
            <p:cNvSpPr>
              <a:spLocks noChangeArrowheads="1"/>
            </p:cNvSpPr>
            <p:nvPr/>
          </p:nvSpPr>
          <p:spPr bwMode="auto">
            <a:xfrm>
              <a:off x="1488" y="3648"/>
              <a:ext cx="3744" cy="432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Courier New" panose="02070309020205020404" pitchFamily="49" charset="0"/>
                </a:rPr>
                <a:t>[Karl M, Steven Lee, John O, Tom M]</a:t>
              </a:r>
            </a:p>
            <a:p>
              <a:pPr eaLnBrk="1" hangingPunct="1"/>
              <a:r>
                <a:rPr kumimoji="1" lang="en-US" altLang="zh-CN" sz="2000" b="1">
                  <a:latin typeface="Courier New" panose="02070309020205020404" pitchFamily="49" charset="0"/>
                </a:rPr>
                <a:t>[Steven Lee, Karl M, Tom M, John O]</a:t>
              </a:r>
              <a:endParaRPr kumimoji="1" lang="zh-CN" altLang="en-US" sz="2000" b="1"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182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Map </a:t>
            </a:r>
            <a:r>
              <a:rPr lang="zh-CN" altLang="en-US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接口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609600" y="1371600"/>
            <a:ext cx="7848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实现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Map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接口的类用来存储</a:t>
            </a:r>
            <a:r>
              <a:rPr kumimoji="1" lang="zh-CN" altLang="en-US" sz="2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键－值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对。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Map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接口的实现类有</a:t>
            </a:r>
            <a:r>
              <a:rPr kumimoji="1" lang="en-US" altLang="zh-CN" sz="2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HashMap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8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TreeMap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等。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Map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类中存储的键－值对通过键来标识，所以键值不能重复。</a:t>
            </a:r>
          </a:p>
        </p:txBody>
      </p:sp>
    </p:spTree>
    <p:extLst>
      <p:ext uri="{BB962C8B-B14F-4D97-AF65-F5344CB8AC3E}">
        <p14:creationId xmlns:p14="http://schemas.microsoft.com/office/powerpoint/2010/main" val="467280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Map </a:t>
            </a:r>
            <a:r>
              <a:rPr lang="zh-CN" altLang="en-US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接口方法</a:t>
            </a: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3705225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Object put(Object key, Object value);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Object get(Object key);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Object remove(Object key);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boolean containsKey(Object key);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boolean containsValue(Object value);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int size();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boolean isEmpty();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void putAll(Map t); 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void clear(); </a:t>
            </a:r>
          </a:p>
        </p:txBody>
      </p:sp>
    </p:spTree>
    <p:extLst>
      <p:ext uri="{BB962C8B-B14F-4D97-AF65-F5344CB8AC3E}">
        <p14:creationId xmlns:p14="http://schemas.microsoft.com/office/powerpoint/2010/main" val="2304306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Map </a:t>
            </a:r>
            <a:r>
              <a:rPr lang="zh-CN" altLang="en-US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方法举例</a:t>
            </a:r>
          </a:p>
        </p:txBody>
      </p:sp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762000" y="1143000"/>
            <a:ext cx="7696200" cy="5029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import java.util.*;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public class Test {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public static void main(String args[]) {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Map m1 = new HashMap(); Map m2 = new TreeMap();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m1.put("one",new Integer(1));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m1.put("two",new Integer(2));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m1.put("three",new Integer(3));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m2.put("A",new Integer(1));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m2.put("B",new Integer(2));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System.out.println(m1.size());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System.out.println(m1.containsKey("one"));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System.out.println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    (m2.containsValue(new Integer(1)));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if(m1.containsKey("two")){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  int i = ((Integer)m1.get("two")).intValue();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  System.out.println(i);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Map m3 = new HashMap(m1);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m3.putAll(m2);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System.out.println(m3);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}</a:t>
            </a:r>
            <a:endParaRPr kumimoji="1" lang="zh-CN" altLang="en-US" b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848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Map </a:t>
            </a:r>
            <a:r>
              <a:rPr lang="zh-CN" altLang="en-US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方法举例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762000" y="1371600"/>
            <a:ext cx="7924800" cy="40957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import java.util.*;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public class Test {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private static final Integer ONE = 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                new Integer(1);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public static void main(String args[]) {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Map m = new HashMap();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for (int i = 0; i &lt; args.length; i++) {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Integer freq = (Integer) m.get(args[i]);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m.put(args[i],(freq == null? ONE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    : new Integer(freq.intValue() + 1)));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System.out.println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(m.size() + " distinct words detected:");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System.out.println(m);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699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10" name="Rectangle 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容器的概念</a:t>
            </a:r>
          </a:p>
        </p:txBody>
      </p:sp>
      <p:sp>
        <p:nvSpPr>
          <p:cNvPr id="17411" name="Rectangle 8"/>
          <p:cNvSpPr>
            <a:spLocks noChangeArrowheads="1"/>
          </p:cNvSpPr>
          <p:nvPr/>
        </p:nvSpPr>
        <p:spPr bwMode="auto">
          <a:xfrm>
            <a:off x="533400" y="137160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阅读如下程序：</a:t>
            </a:r>
          </a:p>
        </p:txBody>
      </p:sp>
      <p:sp>
        <p:nvSpPr>
          <p:cNvPr id="17412" name="Text Box 9"/>
          <p:cNvSpPr txBox="1">
            <a:spLocks noChangeArrowheads="1"/>
          </p:cNvSpPr>
          <p:nvPr/>
        </p:nvSpPr>
        <p:spPr bwMode="auto">
          <a:xfrm>
            <a:off x="990600" y="1905000"/>
            <a:ext cx="7543800" cy="41560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public class Name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private String firstName,lastName;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public Name(String firstName,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            String lastName)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    this.firstName = firstName;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    this.lastName = lastName;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public String getFirstName()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    return firstName;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public String getLastName() {return lastName;}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public String toString()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    return firstName + “ ” + lastName;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}</a:t>
            </a:r>
            <a:endParaRPr kumimoji="1" lang="zh-CN" altLang="en-US" b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35866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914400" y="1428750"/>
            <a:ext cx="7772400" cy="4572000"/>
          </a:xfrm>
        </p:spPr>
        <p:txBody>
          <a:bodyPr/>
          <a:lstStyle/>
          <a:p>
            <a:r>
              <a:rPr kumimoji="1" lang="zh-CN" altLang="en-US" sz="2400" b="1" smtClean="0">
                <a:latin typeface="楷体_GB2312" pitchFamily="49" charset="-122"/>
                <a:ea typeface="楷体_GB2312" pitchFamily="49" charset="-122"/>
              </a:rPr>
              <a:t>有下列数据：</a:t>
            </a:r>
            <a:endParaRPr kumimoji="1" lang="en-US" altLang="zh-CN" sz="2400" b="1" smtClean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kumimoji="1" lang="en-US" altLang="zh-CN" sz="2000" b="1" smtClean="0">
                <a:latin typeface="楷体_GB2312" pitchFamily="49" charset="-122"/>
                <a:ea typeface="楷体_GB2312" pitchFamily="49" charset="-122"/>
              </a:rPr>
              <a:t>Tom</a:t>
            </a:r>
            <a:r>
              <a:rPr kumimoji="1" lang="zh-CN" altLang="en-US" sz="2000" b="1" smtClean="0">
                <a:latin typeface="楷体_GB2312" pitchFamily="49" charset="-122"/>
                <a:ea typeface="楷体_GB2312" pitchFamily="49" charset="-122"/>
              </a:rPr>
              <a:t>的工号是</a:t>
            </a:r>
            <a:r>
              <a:rPr kumimoji="1" lang="en-US" altLang="zh-CN" sz="2000" b="1" smtClean="0">
                <a:latin typeface="楷体_GB2312" pitchFamily="49" charset="-122"/>
                <a:ea typeface="楷体_GB2312" pitchFamily="49" charset="-122"/>
              </a:rPr>
              <a:t>1155669</a:t>
            </a:r>
            <a:r>
              <a:rPr kumimoji="1" lang="zh-CN" altLang="en-US" sz="2000" b="1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000" b="1" smtClean="0">
                <a:latin typeface="楷体_GB2312" pitchFamily="49" charset="-122"/>
                <a:ea typeface="楷体_GB2312" pitchFamily="49" charset="-122"/>
              </a:rPr>
              <a:t>Jim</a:t>
            </a:r>
            <a:r>
              <a:rPr kumimoji="1" lang="zh-CN" altLang="en-US" sz="2000" b="1" smtClean="0">
                <a:latin typeface="楷体_GB2312" pitchFamily="49" charset="-122"/>
                <a:ea typeface="楷体_GB2312" pitchFamily="49" charset="-122"/>
              </a:rPr>
              <a:t>的工号是</a:t>
            </a:r>
            <a:r>
              <a:rPr kumimoji="1" lang="en-US" altLang="zh-CN" sz="2000" b="1" smtClean="0">
                <a:latin typeface="楷体_GB2312" pitchFamily="49" charset="-122"/>
                <a:ea typeface="楷体_GB2312" pitchFamily="49" charset="-122"/>
              </a:rPr>
              <a:t>1155689</a:t>
            </a:r>
            <a:r>
              <a:rPr kumimoji="1" lang="zh-CN" altLang="en-US" sz="2000" b="1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000" b="1" smtClean="0">
                <a:latin typeface="楷体_GB2312" pitchFamily="49" charset="-122"/>
                <a:ea typeface="楷体_GB2312" pitchFamily="49" charset="-122"/>
              </a:rPr>
              <a:t>Jane</a:t>
            </a:r>
            <a:r>
              <a:rPr kumimoji="1" lang="zh-CN" altLang="en-US" sz="2000" b="1" smtClean="0">
                <a:latin typeface="楷体_GB2312" pitchFamily="49" charset="-122"/>
                <a:ea typeface="楷体_GB2312" pitchFamily="49" charset="-122"/>
              </a:rPr>
              <a:t>的工号是</a:t>
            </a:r>
            <a:r>
              <a:rPr kumimoji="1" lang="en-US" altLang="zh-CN" sz="2000" b="1" smtClean="0">
                <a:latin typeface="楷体_GB2312" pitchFamily="49" charset="-122"/>
                <a:ea typeface="楷体_GB2312" pitchFamily="49" charset="-122"/>
              </a:rPr>
              <a:t>1255669</a:t>
            </a:r>
            <a:r>
              <a:rPr kumimoji="1" lang="zh-CN" altLang="en-US" sz="2000" b="1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000" b="1" smtClean="0">
                <a:latin typeface="楷体_GB2312" pitchFamily="49" charset="-122"/>
                <a:ea typeface="楷体_GB2312" pitchFamily="49" charset="-122"/>
              </a:rPr>
              <a:t>Kevin</a:t>
            </a:r>
            <a:r>
              <a:rPr kumimoji="1" lang="zh-CN" altLang="en-US" sz="2000" b="1" smtClean="0">
                <a:latin typeface="楷体_GB2312" pitchFamily="49" charset="-122"/>
                <a:ea typeface="楷体_GB2312" pitchFamily="49" charset="-122"/>
              </a:rPr>
              <a:t>的工号是</a:t>
            </a:r>
            <a:r>
              <a:rPr kumimoji="1" lang="en-US" altLang="zh-CN" sz="2000" b="1" smtClean="0">
                <a:latin typeface="楷体_GB2312" pitchFamily="49" charset="-122"/>
                <a:ea typeface="楷体_GB2312" pitchFamily="49" charset="-122"/>
              </a:rPr>
              <a:t>1165669</a:t>
            </a:r>
            <a:r>
              <a:rPr kumimoji="1" lang="zh-CN" altLang="en-US" sz="2000" b="1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000" b="1" smtClean="0">
                <a:latin typeface="楷体_GB2312" pitchFamily="49" charset="-122"/>
                <a:ea typeface="楷体_GB2312" pitchFamily="49" charset="-122"/>
              </a:rPr>
              <a:t>Bit</a:t>
            </a:r>
            <a:r>
              <a:rPr kumimoji="1" lang="zh-CN" altLang="en-US" sz="2000" b="1" smtClean="0">
                <a:latin typeface="楷体_GB2312" pitchFamily="49" charset="-122"/>
                <a:ea typeface="楷体_GB2312" pitchFamily="49" charset="-122"/>
              </a:rPr>
              <a:t>的工号是</a:t>
            </a:r>
            <a:r>
              <a:rPr kumimoji="1" lang="en-US" altLang="zh-CN" sz="2000" b="1" smtClean="0">
                <a:latin typeface="楷体_GB2312" pitchFamily="49" charset="-122"/>
                <a:ea typeface="楷体_GB2312" pitchFamily="49" charset="-122"/>
              </a:rPr>
              <a:t>1155660</a:t>
            </a:r>
            <a:r>
              <a:rPr kumimoji="1" lang="zh-CN" altLang="en-US" sz="2000" b="1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000" b="1" smtClean="0">
                <a:latin typeface="楷体_GB2312" pitchFamily="49" charset="-122"/>
                <a:ea typeface="楷体_GB2312" pitchFamily="49" charset="-122"/>
              </a:rPr>
              <a:t>Gavin</a:t>
            </a:r>
            <a:r>
              <a:rPr kumimoji="1" lang="zh-CN" altLang="en-US" sz="2000" b="1" smtClean="0">
                <a:latin typeface="楷体_GB2312" pitchFamily="49" charset="-122"/>
                <a:ea typeface="楷体_GB2312" pitchFamily="49" charset="-122"/>
              </a:rPr>
              <a:t>的工号是</a:t>
            </a:r>
            <a:r>
              <a:rPr kumimoji="1" lang="en-US" altLang="zh-CN" sz="2000" b="1" smtClean="0">
                <a:latin typeface="楷体_GB2312" pitchFamily="49" charset="-122"/>
                <a:ea typeface="楷体_GB2312" pitchFamily="49" charset="-122"/>
              </a:rPr>
              <a:t>1155639</a:t>
            </a:r>
            <a:r>
              <a:rPr kumimoji="1" lang="zh-CN" altLang="en-US" sz="2000" b="1" smtClean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en-US" altLang="zh-CN" sz="2000" b="1" smtClean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2800" b="1" smtClean="0">
                <a:latin typeface="楷体_GB2312" pitchFamily="49" charset="-122"/>
                <a:ea typeface="楷体_GB2312" pitchFamily="49" charset="-122"/>
              </a:rPr>
              <a:t>工号查询</a:t>
            </a:r>
            <a:endParaRPr kumimoji="1" lang="en-US" altLang="zh-CN" sz="2800" b="1" smtClean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kumimoji="1" lang="zh-CN" altLang="en-US" sz="2000" b="1" smtClean="0">
                <a:latin typeface="楷体_GB2312" pitchFamily="49" charset="-122"/>
                <a:ea typeface="楷体_GB2312" pitchFamily="49" charset="-122"/>
              </a:rPr>
              <a:t>编写程序输入工号显示此工号对应的人名。</a:t>
            </a:r>
            <a:endParaRPr kumimoji="1" lang="en-US" altLang="zh-CN" sz="2000" b="1" smtClean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2800" b="1" smtClean="0">
                <a:latin typeface="楷体_GB2312" pitchFamily="49" charset="-122"/>
                <a:ea typeface="楷体_GB2312" pitchFamily="49" charset="-122"/>
              </a:rPr>
              <a:t>枚举工号</a:t>
            </a:r>
            <a:endParaRPr kumimoji="1" lang="en-US" altLang="zh-CN" sz="2800" b="1" smtClean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kumimoji="1" lang="zh-CN" altLang="en-US" sz="2000" b="1" smtClean="0">
                <a:latin typeface="楷体_GB2312" pitchFamily="49" charset="-122"/>
                <a:ea typeface="楷体_GB2312" pitchFamily="49" charset="-122"/>
              </a:rPr>
              <a:t>编写程序显示所有工号</a:t>
            </a:r>
            <a:endParaRPr kumimoji="1" lang="en-US" altLang="zh-CN" sz="2000" b="1" smtClean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2800" b="1" smtClean="0">
                <a:latin typeface="楷体_GB2312" pitchFamily="49" charset="-122"/>
                <a:ea typeface="楷体_GB2312" pitchFamily="49" charset="-122"/>
              </a:rPr>
              <a:t>枚举工号名字</a:t>
            </a:r>
            <a:endParaRPr kumimoji="1" lang="en-US" altLang="zh-CN" sz="2800" b="1" smtClean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kumimoji="1" lang="zh-CN" altLang="en-US" sz="2000" b="1" smtClean="0">
                <a:latin typeface="楷体_GB2312" pitchFamily="49" charset="-122"/>
                <a:ea typeface="楷体_GB2312" pitchFamily="49" charset="-122"/>
              </a:rPr>
              <a:t>编写程序显示所有工号</a:t>
            </a:r>
            <a:r>
              <a:rPr kumimoji="1" lang="en-US" altLang="zh-CN" sz="2000" b="1" smtClean="0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zh-CN" altLang="en-US" sz="2000" b="1" smtClean="0">
                <a:latin typeface="楷体_GB2312" pitchFamily="49" charset="-122"/>
                <a:ea typeface="楷体_GB2312" pitchFamily="49" charset="-122"/>
              </a:rPr>
              <a:t>名字“键</a:t>
            </a:r>
            <a:r>
              <a:rPr kumimoji="1" lang="en-US" altLang="zh-CN" sz="2000" b="1" smtClean="0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zh-CN" altLang="en-US" sz="2000" b="1" smtClean="0">
                <a:latin typeface="楷体_GB2312" pitchFamily="49" charset="-122"/>
                <a:ea typeface="楷体_GB2312" pitchFamily="49" charset="-122"/>
              </a:rPr>
              <a:t>值”对</a:t>
            </a:r>
            <a:endParaRPr kumimoji="1" lang="en-US" altLang="zh-CN" sz="2000" b="1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912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7" name="Rectangle 9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容器的概念</a:t>
            </a:r>
          </a:p>
        </p:txBody>
      </p:sp>
      <p:sp>
        <p:nvSpPr>
          <p:cNvPr id="18435" name="Text Box 10"/>
          <p:cNvSpPr txBox="1">
            <a:spLocks noChangeArrowheads="1"/>
          </p:cNvSpPr>
          <p:nvPr/>
        </p:nvSpPr>
        <p:spPr bwMode="auto">
          <a:xfrm>
            <a:off x="990600" y="1371600"/>
            <a:ext cx="7162800" cy="2782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public class Test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public static void main(String arg[])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    Name name1 = new Name("f1","l1");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    Name name2 = new Name("f2","l2");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    Name name3 = new Name("f3","l3");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    Name name4 = new Name("f4","l4");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    Name name5 = new Name("f5","l5");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                 … … …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}</a:t>
            </a:r>
            <a:endParaRPr kumimoji="1" lang="zh-CN" altLang="en-US" b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18436" name="Rectangle 11"/>
          <p:cNvSpPr>
            <a:spLocks noChangeArrowheads="1"/>
          </p:cNvSpPr>
          <p:nvPr/>
        </p:nvSpPr>
        <p:spPr bwMode="auto">
          <a:xfrm>
            <a:off x="914400" y="4343400"/>
            <a:ext cx="7467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容器是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API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所提供的一系列类，其实例用于在程序中存放对象。</a:t>
            </a:r>
          </a:p>
        </p:txBody>
      </p:sp>
    </p:spTree>
    <p:extLst>
      <p:ext uri="{BB962C8B-B14F-4D97-AF65-F5344CB8AC3E}">
        <p14:creationId xmlns:p14="http://schemas.microsoft.com/office/powerpoint/2010/main" val="19872250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9" descr="coll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6934200" cy="38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容器 </a:t>
            </a:r>
            <a:r>
              <a:rPr lang="en-US" altLang="zh-CN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API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5800" y="14478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J2SDK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所提供的容器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API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位于 </a:t>
            </a:r>
            <a:r>
              <a:rPr kumimoji="1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java.util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包内。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容器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API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的类图结构如下图所示：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22564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容器 </a:t>
            </a:r>
            <a:r>
              <a:rPr lang="en-US" altLang="zh-CN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API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85800" y="1371600"/>
            <a:ext cx="7772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Collection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接口－定义了存取一组对象的方法，其子接口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Set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List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分别定义了存储方式。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5800" y="3657600"/>
            <a:ext cx="7696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Map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接口定义了存储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键（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key）－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值（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value）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映射对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的方法。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371600" y="2362200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Set</a:t>
            </a:r>
            <a:r>
              <a:rPr kumimoji="1" lang="en-US" altLang="zh-CN" sz="24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中的数据对象没有顺序且不可以重复。</a:t>
            </a:r>
          </a:p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zh-CN" altLang="en-US" sz="24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List </a:t>
            </a:r>
            <a:r>
              <a:rPr kumimoji="1" lang="zh-CN" altLang="en-US" sz="24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中的数据对象有顺序且可以重复。</a:t>
            </a:r>
          </a:p>
        </p:txBody>
      </p:sp>
    </p:spTree>
    <p:extLst>
      <p:ext uri="{BB962C8B-B14F-4D97-AF65-F5344CB8AC3E}">
        <p14:creationId xmlns:p14="http://schemas.microsoft.com/office/powerpoint/2010/main" val="15640791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Collection </a:t>
            </a:r>
            <a:r>
              <a:rPr lang="zh-CN" altLang="en-US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接口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09600" y="13716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Collection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接口中所定义的方法：</a:t>
            </a: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508" name="Rectangle 8"/>
          <p:cNvSpPr>
            <a:spLocks noChangeArrowheads="1"/>
          </p:cNvSpPr>
          <p:nvPr/>
        </p:nvSpPr>
        <p:spPr bwMode="auto">
          <a:xfrm>
            <a:off x="1066800" y="1989138"/>
            <a:ext cx="7696200" cy="342106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int size();  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boolean isEmpty(); 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void clear();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Clr>
                <a:srgbClr val="003366"/>
              </a:buClr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boolean contains(Object element);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boolean add(Object element);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Clr>
                <a:srgbClr val="003366"/>
              </a:buClr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boolean remove(Object element);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Clr>
                <a:srgbClr val="003366"/>
              </a:buClr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Iterator iterator();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Clr>
                <a:srgbClr val="003366"/>
              </a:buClr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boolean containsAll(Collection c);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Clr>
                <a:srgbClr val="003366"/>
              </a:buClr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boolean addAll(Collection c);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Clr>
                <a:srgbClr val="003366"/>
              </a:buClr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boolean removeAll(Collection c);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Clr>
                <a:srgbClr val="003366"/>
              </a:buClr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boolean retainAll(Collection c);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anose="02070309020205020404" pitchFamily="49" charset="0"/>
              </a:rPr>
              <a:t>Object[] toArray(); </a:t>
            </a:r>
            <a:endParaRPr kumimoji="1" lang="zh-CN" altLang="en-US" b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40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Collection </a:t>
            </a:r>
            <a:r>
              <a:rPr lang="zh-CN" altLang="en-US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方法举例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762000" y="1371600"/>
            <a:ext cx="7924800" cy="37877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import java.util.*;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public class Test {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public static void main(String[] args) {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Collection c = new ArrayList();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//</a:t>
            </a:r>
            <a:r>
              <a:rPr kumimoji="1" lang="zh-CN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可以放入不同类型的对象</a:t>
            </a:r>
            <a:endParaRPr kumimoji="1" lang="en-US" altLang="zh-CN" sz="2000" b="1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c.add("hello");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c.add(new Name("f1","l1"));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c.add(new Integer(100));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System.out.println(c.size());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System.out.println(c);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2532" name="Group 10"/>
          <p:cNvGrpSpPr>
            <a:grpSpLocks/>
          </p:cNvGrpSpPr>
          <p:nvPr/>
        </p:nvGrpSpPr>
        <p:grpSpPr bwMode="auto">
          <a:xfrm>
            <a:off x="609600" y="5334000"/>
            <a:ext cx="7696200" cy="685800"/>
            <a:chOff x="384" y="3264"/>
            <a:chExt cx="4848" cy="432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384" y="3312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533400" indent="-533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Char char="Ø"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输出结果：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2534" name="Rectangle 7"/>
            <p:cNvSpPr>
              <a:spLocks noChangeArrowheads="1"/>
            </p:cNvSpPr>
            <p:nvPr/>
          </p:nvSpPr>
          <p:spPr bwMode="auto">
            <a:xfrm>
              <a:off x="1680" y="3264"/>
              <a:ext cx="3552" cy="432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solidFill>
                    <a:srgbClr val="FFFFFF"/>
                  </a:solidFill>
                  <a:latin typeface="Courier New" panose="02070309020205020404" pitchFamily="49" charset="0"/>
                </a:rPr>
                <a:t>3</a:t>
              </a:r>
            </a:p>
            <a:p>
              <a:pPr eaLnBrk="1" hangingPunct="1"/>
              <a:r>
                <a:rPr kumimoji="1" lang="zh-CN" altLang="en-US" sz="2000" b="1">
                  <a:solidFill>
                    <a:srgbClr val="FFFFFF"/>
                  </a:solidFill>
                  <a:latin typeface="Courier New" panose="02070309020205020404" pitchFamily="49" charset="0"/>
                </a:rPr>
                <a:t>[</a:t>
              </a:r>
              <a:r>
                <a:rPr kumimoji="1" lang="en-US" altLang="zh-CN" sz="2000" b="1">
                  <a:solidFill>
                    <a:srgbClr val="FFFFFF"/>
                  </a:solidFill>
                  <a:latin typeface="Courier New" panose="02070309020205020404" pitchFamily="49" charset="0"/>
                </a:rPr>
                <a:t>hello, f1 l1, 100</a:t>
              </a:r>
              <a:r>
                <a:rPr kumimoji="1" lang="en-US" altLang="zh-CN" sz="2400" b="1">
                  <a:solidFill>
                    <a:srgbClr val="FFFFFF"/>
                  </a:solidFill>
                  <a:latin typeface="Courier New" panose="02070309020205020404" pitchFamily="49" charset="0"/>
                </a:rPr>
                <a:t>]</a:t>
              </a:r>
              <a:endParaRPr kumimoji="1" lang="zh-CN" altLang="en-US" sz="2400" b="1">
                <a:solidFill>
                  <a:srgbClr val="FFFFFF"/>
                </a:solidFill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503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Collection </a:t>
            </a:r>
            <a:r>
              <a:rPr lang="zh-CN" altLang="en-US" sz="3600">
                <a:solidFill>
                  <a:schemeClr val="tx2">
                    <a:satMod val="200000"/>
                  </a:schemeClr>
                </a:solidFill>
                <a:latin typeface="楷体_GB2312" pitchFamily="49" charset="-122"/>
              </a:rPr>
              <a:t>方法举例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762000" y="1371600"/>
            <a:ext cx="7924800" cy="35623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import java.util.*;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public class Test {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public static void main(String[] args) {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Collection c = new HashSet();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c.add("hello");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c.add(new Name("f1","l1"));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c.add(new Integer(100));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c.remove("hello"); 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c.remove(new Integer(100));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System.out.println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          (c.remove(new Name("f1","l1")));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    System.out.println(c);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anose="02070309020205020404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609600" y="5029200"/>
            <a:ext cx="7696200" cy="685800"/>
            <a:chOff x="384" y="3264"/>
            <a:chExt cx="4848" cy="432"/>
          </a:xfrm>
        </p:grpSpPr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384" y="3312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533400" indent="-533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Char char="Ø"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输出结果：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1680" y="3264"/>
              <a:ext cx="3552" cy="432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Courier New" panose="02070309020205020404" pitchFamily="49" charset="0"/>
                </a:rPr>
                <a:t>false</a:t>
              </a:r>
            </a:p>
            <a:p>
              <a:pPr eaLnBrk="1" hangingPunct="1"/>
              <a:r>
                <a:rPr kumimoji="1" lang="en-US" altLang="zh-CN" sz="2000" b="1">
                  <a:latin typeface="Courier New" panose="02070309020205020404" pitchFamily="49" charset="0"/>
                </a:rPr>
                <a:t>[f1 l1]</a:t>
              </a:r>
              <a:endParaRPr kumimoji="1" lang="zh-CN" altLang="en-US" sz="2000" b="1"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9582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339966"/>
          </a:buClr>
          <a:buSzTx/>
          <a:buFont typeface="Wingdings" panose="05000000000000000000" pitchFamily="2" charset="2"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anose="02070309020205020404" pitchFamily="49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339966"/>
          </a:buClr>
          <a:buSzTx/>
          <a:buFont typeface="Wingdings" panose="05000000000000000000" pitchFamily="2" charset="2"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anose="02070309020205020404" pitchFamily="49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8671</TotalTime>
  <Words>2804</Words>
  <Application>Microsoft Office PowerPoint</Application>
  <PresentationFormat>全屏显示(4:3)</PresentationFormat>
  <Paragraphs>383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Hannotate SC Regular</vt:lpstr>
      <vt:lpstr>宋体</vt:lpstr>
      <vt:lpstr>微软雅黑</vt:lpstr>
      <vt:lpstr>楷体_GB2312</vt:lpstr>
      <vt:lpstr>黑体</vt:lpstr>
      <vt:lpstr>Arial</vt:lpstr>
      <vt:lpstr>Arial Black</vt:lpstr>
      <vt:lpstr>Courier New</vt:lpstr>
      <vt:lpstr>Times New Roman</vt:lpstr>
      <vt:lpstr>Wingdings</vt:lpstr>
      <vt:lpstr>1_默认设计模板</vt:lpstr>
      <vt:lpstr>PowerPoint 演示文稿</vt:lpstr>
      <vt:lpstr>容器</vt:lpstr>
      <vt:lpstr>容器的概念</vt:lpstr>
      <vt:lpstr>容器的概念</vt:lpstr>
      <vt:lpstr>容器 API</vt:lpstr>
      <vt:lpstr>容器 API</vt:lpstr>
      <vt:lpstr>Collection 接口</vt:lpstr>
      <vt:lpstr>Collection 方法举例</vt:lpstr>
      <vt:lpstr>Collection 方法举例</vt:lpstr>
      <vt:lpstr>Collection 方法举例</vt:lpstr>
      <vt:lpstr>Collection 方法举例</vt:lpstr>
      <vt:lpstr>Iterator 接口</vt:lpstr>
      <vt:lpstr>Iterator 方法举例</vt:lpstr>
      <vt:lpstr>Iterator 方法举例</vt:lpstr>
      <vt:lpstr>Set 接口</vt:lpstr>
      <vt:lpstr>Set 方法举例</vt:lpstr>
      <vt:lpstr>Set 方法举例</vt:lpstr>
      <vt:lpstr>List 接口</vt:lpstr>
      <vt:lpstr>List 接口</vt:lpstr>
      <vt:lpstr>List 方法举例</vt:lpstr>
      <vt:lpstr>List 常用算法</vt:lpstr>
      <vt:lpstr>List 常用算法举例</vt:lpstr>
      <vt:lpstr>Comparable 接口</vt:lpstr>
      <vt:lpstr>Comparable 接口</vt:lpstr>
      <vt:lpstr>Comparable 接口</vt:lpstr>
      <vt:lpstr>Map 接口</vt:lpstr>
      <vt:lpstr>Map 接口方法</vt:lpstr>
      <vt:lpstr>Map 方法举例</vt:lpstr>
      <vt:lpstr>Map 方法举例</vt:lpstr>
      <vt:lpstr>作业</vt:lpstr>
    </vt:vector>
  </TitlesOfParts>
  <Company>BeiJing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YAOYUAN</dc:creator>
  <cp:lastModifiedBy>wuyinan</cp:lastModifiedBy>
  <cp:revision>663</cp:revision>
  <dcterms:created xsi:type="dcterms:W3CDTF">2005-06-22T06:00:03Z</dcterms:created>
  <dcterms:modified xsi:type="dcterms:W3CDTF">2015-06-14T14:14:56Z</dcterms:modified>
</cp:coreProperties>
</file>