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330" r:id="rId7"/>
    <p:sldId id="293" r:id="rId8"/>
    <p:sldId id="313" r:id="rId9"/>
    <p:sldId id="314" r:id="rId10"/>
    <p:sldId id="315" r:id="rId11"/>
    <p:sldId id="331" r:id="rId12"/>
    <p:sldId id="316" r:id="rId13"/>
    <p:sldId id="332" r:id="rId14"/>
    <p:sldId id="318" r:id="rId15"/>
    <p:sldId id="333" r:id="rId16"/>
    <p:sldId id="319" r:id="rId17"/>
    <p:sldId id="334" r:id="rId18"/>
    <p:sldId id="335" r:id="rId19"/>
    <p:sldId id="337" r:id="rId20"/>
    <p:sldId id="336" r:id="rId21"/>
    <p:sldId id="338" r:id="rId22"/>
    <p:sldId id="339" r:id="rId23"/>
    <p:sldId id="340" r:id="rId24"/>
    <p:sldId id="342" r:id="rId25"/>
    <p:sldId id="341" r:id="rId26"/>
    <p:sldId id="294" r:id="rId27"/>
    <p:sldId id="323" r:id="rId28"/>
    <p:sldId id="324" r:id="rId29"/>
    <p:sldId id="343" r:id="rId30"/>
    <p:sldId id="325" r:id="rId31"/>
    <p:sldId id="326" r:id="rId32"/>
    <p:sldId id="296" r:id="rId33"/>
    <p:sldId id="309" r:id="rId34"/>
    <p:sldId id="32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讲师：刘少凡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4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8" y="528128"/>
            <a:ext cx="5629275" cy="1009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77" y="232853"/>
            <a:ext cx="3190875" cy="1304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619250"/>
            <a:ext cx="88011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假设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为源点</a:t>
            </a:r>
            <a:endParaRPr lang="en-US" altLang="zh-CN" sz="2400" dirty="0" smtClean="0"/>
          </a:p>
          <a:p>
            <a:r>
              <a:rPr lang="zh-CN" altLang="en-US" sz="2400" dirty="0" smtClean="0"/>
              <a:t>初始</a:t>
            </a:r>
            <a:r>
              <a:rPr lang="en-US" altLang="zh-CN" sz="2400" dirty="0" smtClean="0"/>
              <a:t>d = {0, INF, INF, INF, INF, INF, INF}</a:t>
            </a:r>
          </a:p>
          <a:p>
            <a:r>
              <a:rPr lang="zh-CN" altLang="en-US" sz="2400" dirty="0"/>
              <a:t>第一</a:t>
            </a:r>
            <a:r>
              <a:rPr lang="zh-CN" altLang="en-US" sz="2400" dirty="0" smtClean="0"/>
              <a:t>轮遍历结束 </a:t>
            </a:r>
            <a:r>
              <a:rPr lang="en-US" altLang="zh-CN" sz="2400" dirty="0" smtClean="0"/>
              <a:t>d = { 0, 2, 5, INF, INF, INF, INF}</a:t>
            </a:r>
          </a:p>
          <a:p>
            <a:r>
              <a:rPr lang="zh-CN" altLang="en-US" sz="2400" dirty="0"/>
              <a:t>第二</a:t>
            </a:r>
            <a:r>
              <a:rPr lang="zh-CN" altLang="en-US" sz="2400" dirty="0" smtClean="0"/>
              <a:t>轮遍历结束 </a:t>
            </a:r>
            <a:r>
              <a:rPr lang="en-US" altLang="zh-CN" sz="2400" dirty="0" smtClean="0"/>
              <a:t>d = { 0, 2, 5, 7, 12, INF, INF}</a:t>
            </a:r>
          </a:p>
          <a:p>
            <a:r>
              <a:rPr lang="zh-CN" altLang="en-US" sz="2400" dirty="0"/>
              <a:t>第</a:t>
            </a:r>
            <a:r>
              <a:rPr lang="zh-CN" altLang="en-US" sz="2400" dirty="0" smtClean="0"/>
              <a:t>三轮遍历结束 </a:t>
            </a:r>
            <a:r>
              <a:rPr lang="en-US" altLang="zh-CN" sz="2400" dirty="0" smtClean="0"/>
              <a:t>d = { 0, 2, 5, 7, 12, 8, 17}</a:t>
            </a:r>
          </a:p>
          <a:p>
            <a:r>
              <a:rPr lang="zh-CN" altLang="en-US" sz="2400" dirty="0"/>
              <a:t>第四</a:t>
            </a:r>
            <a:r>
              <a:rPr lang="zh-CN" altLang="en-US" sz="2400" dirty="0" smtClean="0"/>
              <a:t>轮遍历结束 </a:t>
            </a:r>
            <a:r>
              <a:rPr lang="en-US" altLang="zh-CN" sz="2400" dirty="0" smtClean="0"/>
              <a:t>d = { 0, 2, 5, 7, </a:t>
            </a:r>
            <a:r>
              <a:rPr lang="en-US" altLang="zh-CN" sz="2400" dirty="0" smtClean="0">
                <a:solidFill>
                  <a:srgbClr val="FF0000"/>
                </a:solidFill>
              </a:rPr>
              <a:t>11</a:t>
            </a:r>
            <a:r>
              <a:rPr lang="en-US" altLang="zh-CN" sz="2400" dirty="0" smtClean="0"/>
              <a:t>, 8, 16}</a:t>
            </a:r>
          </a:p>
          <a:p>
            <a:r>
              <a:rPr lang="zh-CN" altLang="en-US" sz="2400" dirty="0" smtClean="0"/>
              <a:t>注：真实算法计算情况会因</a:t>
            </a:r>
            <a:r>
              <a:rPr lang="zh-CN" altLang="en-US" sz="2400" dirty="0" smtClean="0">
                <a:solidFill>
                  <a:srgbClr val="FF0000"/>
                </a:solidFill>
              </a:rPr>
              <a:t>边的遍历顺序</a:t>
            </a:r>
            <a:r>
              <a:rPr lang="zh-CN" altLang="en-US" sz="2400" dirty="0" smtClean="0"/>
              <a:t>不同而不同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575" y="185587"/>
            <a:ext cx="4657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每轮</a:t>
            </a:r>
            <a:r>
              <a:rPr lang="zh-CN" altLang="en-US" sz="2400" dirty="0" smtClean="0"/>
              <a:t>更新至少都能确定到某一个点的最短路径，所以最多会更新</a:t>
            </a:r>
            <a:r>
              <a:rPr lang="en-US" altLang="zh-CN" sz="2400" dirty="0" smtClean="0"/>
              <a:t>V-1</a:t>
            </a:r>
            <a:r>
              <a:rPr lang="zh-CN" altLang="en-US" sz="2400" dirty="0" smtClean="0"/>
              <a:t>轮，每轮都会遍历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条边，所以复杂度为</a:t>
            </a:r>
            <a:r>
              <a:rPr lang="en-US" altLang="zh-CN" sz="2400" dirty="0" smtClean="0"/>
              <a:t>O(V 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 E)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另外，如果图中有负圈，第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轮更新依然会更新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的值，可以利用这个性质来</a:t>
            </a:r>
            <a:r>
              <a:rPr lang="zh-CN" altLang="en-US" sz="2400" dirty="0" smtClean="0">
                <a:solidFill>
                  <a:srgbClr val="FF0000"/>
                </a:solidFill>
              </a:rPr>
              <a:t>检查图中是否有负圈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算法思想：找到最短距离已经确定的顶点，从它出发更新相邻顶点的最短距离，从此后不再关心该最短距离已经确定的点（需要图中</a:t>
            </a:r>
            <a:r>
              <a:rPr lang="zh-CN" altLang="en-US" sz="2400" dirty="0" smtClean="0">
                <a:solidFill>
                  <a:srgbClr val="FF0000"/>
                </a:solidFill>
              </a:rPr>
              <a:t>不存在负边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/>
              <a:t>如何</a:t>
            </a:r>
            <a:r>
              <a:rPr lang="zh-CN" altLang="en-US" sz="2400" dirty="0" smtClean="0"/>
              <a:t>寻找最短距离已经确定的顶点？</a:t>
            </a:r>
            <a:endParaRPr lang="en-US" altLang="zh-CN" sz="2400" dirty="0" smtClean="0"/>
          </a:p>
          <a:p>
            <a:r>
              <a:rPr lang="zh-CN" altLang="en-US" sz="2400" dirty="0"/>
              <a:t>最</a:t>
            </a:r>
            <a:r>
              <a:rPr lang="zh-CN" altLang="en-US" sz="2400" dirty="0" smtClean="0"/>
              <a:t>开始时，只有源点的最短距离是确定的。在之后，</a:t>
            </a:r>
            <a:r>
              <a:rPr lang="zh-CN" altLang="en-US" sz="2400" dirty="0" smtClean="0">
                <a:solidFill>
                  <a:srgbClr val="FF0000"/>
                </a:solidFill>
              </a:rPr>
              <a:t>尚未使用过的顶点中</a:t>
            </a:r>
            <a:r>
              <a:rPr lang="zh-CN" altLang="en-US" sz="2400" dirty="0" smtClean="0"/>
              <a:t>，距离</a:t>
            </a:r>
            <a:r>
              <a:rPr lang="en-US" altLang="zh-CN" sz="2400" dirty="0" smtClean="0"/>
              <a:t>d[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最小的顶点就是最短距离已经确定的顶点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95" y="4704710"/>
            <a:ext cx="6229799" cy="19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123" y="2022566"/>
            <a:ext cx="8238582" cy="4568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69" y="225994"/>
            <a:ext cx="69342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循环每次会使用一个点作为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，直到所有点都用过，会循环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r>
              <a:rPr lang="zh-CN" altLang="en-US" sz="2400" dirty="0" smtClean="0"/>
              <a:t>内层循环会循环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r>
              <a:rPr lang="zh-CN" altLang="en-US" sz="2400" dirty="0"/>
              <a:t>复杂</a:t>
            </a:r>
            <a:r>
              <a:rPr lang="zh-CN" altLang="en-US" sz="2400" dirty="0" smtClean="0"/>
              <a:t>度为 </a:t>
            </a:r>
            <a:r>
              <a:rPr lang="en-US" altLang="zh-CN" sz="2400" dirty="0" smtClean="0"/>
              <a:t>O(V * V)</a:t>
            </a:r>
            <a:endParaRPr lang="en-US" altLang="zh-CN" sz="2400" dirty="0"/>
          </a:p>
          <a:p>
            <a:r>
              <a:rPr lang="en-US" altLang="zh-CN" sz="2400" dirty="0" smtClean="0"/>
              <a:t>Bellman-Ford</a:t>
            </a:r>
            <a:r>
              <a:rPr lang="zh-CN" altLang="en-US" sz="2400" dirty="0" smtClean="0"/>
              <a:t>算法复杂度为</a:t>
            </a:r>
            <a:r>
              <a:rPr lang="en-US" altLang="zh-CN" sz="2400" dirty="0"/>
              <a:t>O(V </a:t>
            </a:r>
            <a:r>
              <a:rPr lang="zh-CN" altLang="en-US" sz="2400" dirty="0"/>
              <a:t>*</a:t>
            </a:r>
            <a:r>
              <a:rPr lang="en-US" altLang="zh-CN" sz="2400" dirty="0"/>
              <a:t> E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>
                <a:solidFill>
                  <a:srgbClr val="FF0000"/>
                </a:solidFill>
              </a:rPr>
              <a:t>V &lt; E</a:t>
            </a:r>
            <a:r>
              <a:rPr lang="zh-CN" altLang="en-US" sz="2400" dirty="0" smtClean="0"/>
              <a:t>时，可以选择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 smtClean="0"/>
              <a:t>但是一般情况下，边的数量会大于顶点的数量，那么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算法还有什么存在的必要呢？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73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95" y="350253"/>
            <a:ext cx="8582025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71" y="1457325"/>
            <a:ext cx="91535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8112"/>
            <a:ext cx="8625766" cy="5192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35" y="0"/>
            <a:ext cx="8724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09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外层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循环里面执行的主体代码（最耗时）是上图所示的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循环，而每个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循环就是对于某个顶点出发的所有边都进行一次更新操作，</a:t>
            </a:r>
            <a:r>
              <a:rPr lang="en-US" altLang="zh-CN" sz="2400" dirty="0" smtClean="0">
                <a:solidFill>
                  <a:srgbClr val="FF0000"/>
                </a:solidFill>
              </a:rPr>
              <a:t>while</a:t>
            </a:r>
            <a:r>
              <a:rPr lang="zh-CN" altLang="en-US" sz="2400" dirty="0" smtClean="0">
                <a:solidFill>
                  <a:srgbClr val="FF0000"/>
                </a:solidFill>
              </a:rPr>
              <a:t>循环的目的是所有顶点进行一次</a:t>
            </a:r>
            <a:r>
              <a:rPr lang="en-US" altLang="zh-CN" sz="2400" dirty="0" smtClean="0">
                <a:solidFill>
                  <a:srgbClr val="FF0000"/>
                </a:solidFill>
              </a:rPr>
              <a:t>for</a:t>
            </a:r>
            <a:r>
              <a:rPr lang="zh-CN" altLang="en-US" sz="2400" dirty="0" smtClean="0">
                <a:solidFill>
                  <a:srgbClr val="FF0000"/>
                </a:solidFill>
              </a:rPr>
              <a:t>循环操作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f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循环内的操作相当于被执行了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次，每次更新操作复杂度为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logV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，所以总复杂度为</a:t>
            </a:r>
            <a:r>
              <a:rPr lang="en-US" altLang="zh-CN" sz="2400" dirty="0" smtClean="0"/>
              <a:t>O(E * </a:t>
            </a:r>
            <a:r>
              <a:rPr lang="en-US" altLang="zh-CN" sz="2400" dirty="0" err="1" smtClean="0"/>
              <a:t>logV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Bellman-Ford</a:t>
            </a:r>
            <a:r>
              <a:rPr lang="zh-CN" altLang="en-US" sz="2400" dirty="0"/>
              <a:t>算法复杂度为</a:t>
            </a:r>
            <a:r>
              <a:rPr lang="en-US" altLang="zh-CN" sz="2400" dirty="0"/>
              <a:t>O(V </a:t>
            </a:r>
            <a:r>
              <a:rPr lang="zh-CN" altLang="en-US" sz="2400" dirty="0"/>
              <a:t>*</a:t>
            </a:r>
            <a:r>
              <a:rPr lang="en-US" altLang="zh-CN" sz="2400" dirty="0"/>
              <a:t> E)</a:t>
            </a:r>
          </a:p>
          <a:p>
            <a:r>
              <a:rPr lang="zh-CN" altLang="en-US" sz="2400" dirty="0" smtClean="0"/>
              <a:t>第二份代码实现的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算法更</a:t>
            </a:r>
            <a:r>
              <a:rPr lang="zh-CN" altLang="en-US" sz="2400" dirty="0" smtClean="0">
                <a:solidFill>
                  <a:srgbClr val="FF0000"/>
                </a:solidFill>
              </a:rPr>
              <a:t>快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那么第二份代码与第一份代码的区别是什么？</a:t>
            </a:r>
            <a:endParaRPr lang="en-US" altLang="zh-CN" sz="2400" dirty="0" smtClean="0"/>
          </a:p>
          <a:p>
            <a:r>
              <a:rPr lang="zh-CN" altLang="en-US" sz="2400" dirty="0"/>
              <a:t>采用</a:t>
            </a:r>
            <a:r>
              <a:rPr lang="zh-CN" altLang="en-US" sz="2400" dirty="0" smtClean="0"/>
              <a:t>了堆（优先队列）的数据结构，优化了取出最小值和距离更新操作</a:t>
            </a:r>
            <a:endParaRPr lang="en-US" altLang="zh-CN" sz="2400" dirty="0" smtClean="0"/>
          </a:p>
          <a:p>
            <a:r>
              <a:rPr lang="zh-CN" altLang="en-US" sz="2400" dirty="0" smtClean="0"/>
              <a:t>优选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数据结构</a:t>
            </a:r>
            <a:r>
              <a:rPr lang="zh-CN" altLang="en-US" sz="2400" dirty="0" smtClean="0"/>
              <a:t>很重要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21" y="188914"/>
            <a:ext cx="8382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对于不存在负边的图，可以使用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算法解决单源最短路径问题</a:t>
            </a:r>
            <a:endParaRPr lang="en-US" altLang="zh-CN" sz="2400" dirty="0" smtClean="0"/>
          </a:p>
          <a:p>
            <a:r>
              <a:rPr lang="zh-CN" altLang="en-US" sz="2400" dirty="0" smtClean="0"/>
              <a:t>对于不存在负圈的图，可以使用</a:t>
            </a:r>
            <a:r>
              <a:rPr lang="en-US" altLang="zh-CN" sz="2400" dirty="0" smtClean="0"/>
              <a:t>Bellman-Ford</a:t>
            </a:r>
            <a:r>
              <a:rPr lang="zh-CN" altLang="en-US" sz="2400" dirty="0" smtClean="0"/>
              <a:t>算法解决单源最短路径问题</a:t>
            </a:r>
            <a:endParaRPr lang="en-US" altLang="zh-CN" sz="2400" dirty="0" smtClean="0"/>
          </a:p>
          <a:p>
            <a:r>
              <a:rPr lang="zh-CN" altLang="en-US" sz="2400" dirty="0" smtClean="0"/>
              <a:t>对于存在负圈的图？</a:t>
            </a:r>
            <a:r>
              <a:rPr lang="zh-CN" altLang="en-US" sz="2400" dirty="0" smtClean="0">
                <a:solidFill>
                  <a:srgbClr val="FF0000"/>
                </a:solidFill>
              </a:rPr>
              <a:t>不存在</a:t>
            </a:r>
            <a:r>
              <a:rPr lang="zh-CN" altLang="en-US" sz="2400" dirty="0" smtClean="0"/>
              <a:t>最短路径，因为每绕负圈一周都可以使路径减小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77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图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2400" dirty="0"/>
              <a:t>最</a:t>
            </a:r>
            <a:r>
              <a:rPr lang="zh-CN" altLang="en-US" sz="2400" dirty="0" smtClean="0"/>
              <a:t>短路算法</a:t>
            </a:r>
            <a:endParaRPr lang="en-US" altLang="zh-CN" sz="2400" dirty="0" smtClean="0"/>
          </a:p>
          <a:p>
            <a:r>
              <a:rPr lang="zh-CN" altLang="en-US" sz="2400" dirty="0"/>
              <a:t>最小生成树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271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任意两点间的最短路问题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前面介绍的</a:t>
            </a:r>
            <a:r>
              <a:rPr lang="en-US" altLang="zh-CN" sz="2400" dirty="0" smtClean="0"/>
              <a:t>Bellman-Ford</a:t>
            </a:r>
            <a:r>
              <a:rPr lang="zh-CN" altLang="en-US" sz="2400" dirty="0" smtClean="0"/>
              <a:t>算法和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算法都是解决的单源最短路径问题，那么如何求任意两点间的最短路径呢？</a:t>
            </a:r>
            <a:endParaRPr lang="en-US" altLang="zh-CN" sz="2400" dirty="0" smtClean="0"/>
          </a:p>
          <a:p>
            <a:r>
              <a:rPr lang="zh-CN" altLang="en-US" sz="2400" dirty="0" smtClean="0"/>
              <a:t>方法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：将每个点作为源点，分别用</a:t>
            </a:r>
            <a:r>
              <a:rPr lang="en-US" altLang="zh-CN" sz="2400" dirty="0" smtClean="0"/>
              <a:t>Bellman-Ford</a:t>
            </a:r>
            <a:r>
              <a:rPr lang="zh-CN" altLang="en-US" sz="2400" dirty="0" smtClean="0"/>
              <a:t>算法或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算法进行计算，复杂度</a:t>
            </a:r>
            <a:r>
              <a:rPr lang="en-US" altLang="zh-CN" sz="2400" dirty="0" smtClean="0"/>
              <a:t>O(E * V^2)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O(E * V * </a:t>
            </a:r>
            <a:r>
              <a:rPr lang="en-US" altLang="zh-CN" sz="2400" dirty="0" err="1" smtClean="0"/>
              <a:t>logV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方法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Floyd-</a:t>
            </a:r>
            <a:r>
              <a:rPr lang="en-US" altLang="zh-CN" sz="2400" dirty="0" err="1" smtClean="0"/>
              <a:t>Warshall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28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zh-CN" altLang="en-US" dirty="0"/>
              <a:t>算法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算法</a:t>
            </a:r>
            <a:r>
              <a:rPr lang="zh-CN" altLang="en-US" sz="2400" dirty="0" smtClean="0"/>
              <a:t>思想：</a:t>
            </a:r>
            <a:r>
              <a:rPr lang="en-US" altLang="zh-CN" sz="2400" dirty="0" smtClean="0"/>
              <a:t>DP</a:t>
            </a:r>
          </a:p>
          <a:p>
            <a:r>
              <a:rPr lang="en-US" altLang="zh-CN" sz="2400" dirty="0" smtClean="0"/>
              <a:t>d[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 = min( d[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][j], d[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][k] + d[k][j] )</a:t>
            </a:r>
          </a:p>
          <a:p>
            <a:r>
              <a:rPr lang="en-US" altLang="zh-CN" sz="2400" dirty="0" smtClean="0"/>
              <a:t>d[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 </a:t>
            </a:r>
            <a:r>
              <a:rPr lang="zh-CN" altLang="en-US" sz="2400" dirty="0" smtClean="0"/>
              <a:t>表示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的最短距离</a:t>
            </a:r>
            <a:endParaRPr lang="en-US" altLang="zh-CN" sz="2400" dirty="0" smtClean="0"/>
          </a:p>
          <a:p>
            <a:r>
              <a:rPr lang="zh-CN" altLang="en-US" sz="2400" dirty="0"/>
              <a:t>上</a:t>
            </a:r>
            <a:r>
              <a:rPr lang="zh-CN" altLang="en-US" sz="2400" dirty="0" smtClean="0"/>
              <a:t>式表示的意思是，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的最短距离，要么就是目前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的距离，要么就是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的最短距离加上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的最短距离</a:t>
            </a:r>
            <a:r>
              <a:rPr lang="en-US" altLang="zh-CN" sz="2400" dirty="0" smtClean="0"/>
              <a:t>(k</a:t>
            </a:r>
            <a:r>
              <a:rPr lang="zh-CN" altLang="en-US" sz="2400" dirty="0" smtClean="0"/>
              <a:t>为除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之外的任意点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58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14" y="469900"/>
            <a:ext cx="740092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84" y="5552714"/>
            <a:ext cx="623887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84" y="1627607"/>
            <a:ext cx="10081085" cy="34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三重循环，</a:t>
            </a:r>
            <a:r>
              <a:rPr lang="en-US" altLang="zh-CN" sz="2400" dirty="0" smtClean="0"/>
              <a:t>O(V ^ 3)</a:t>
            </a:r>
          </a:p>
          <a:p>
            <a:r>
              <a:rPr lang="zh-CN" altLang="en-US" sz="2400" dirty="0"/>
              <a:t>一般情况</a:t>
            </a:r>
            <a:r>
              <a:rPr lang="zh-CN" altLang="en-US" sz="2400" dirty="0" smtClean="0"/>
              <a:t>下优于方法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Bellman-Ford</a:t>
            </a:r>
            <a:r>
              <a:rPr lang="zh-CN" altLang="en-US" sz="2400" dirty="0" smtClean="0"/>
              <a:t>算法的情况（因为一般情况下</a:t>
            </a:r>
            <a:r>
              <a:rPr lang="en-US" altLang="zh-CN" sz="2400" dirty="0" smtClean="0"/>
              <a:t>V &lt; 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而且，最重要的是，代码编写十分</a:t>
            </a:r>
            <a:r>
              <a:rPr lang="zh-CN" altLang="en-US" sz="3200" dirty="0" smtClean="0">
                <a:solidFill>
                  <a:srgbClr val="FF0000"/>
                </a:solidFill>
              </a:rPr>
              <a:t>简单</a:t>
            </a:r>
            <a:r>
              <a:rPr lang="zh-CN" altLang="en-US" sz="2400" dirty="0"/>
              <a:t>，而且可以处理负边的情况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69" y="911225"/>
            <a:ext cx="8801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路径还原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前面介绍的算法实现都是只计算出了最短路径的距离，而没有能够还原出最短路径</a:t>
            </a:r>
            <a:endParaRPr lang="en-US" altLang="zh-CN" sz="2400" dirty="0" smtClean="0"/>
          </a:p>
          <a:p>
            <a:r>
              <a:rPr lang="zh-CN" altLang="en-US" sz="2400" dirty="0" smtClean="0"/>
              <a:t>如何进行路径还原呢？</a:t>
            </a:r>
            <a:endParaRPr lang="en-US" altLang="zh-CN" sz="2400" dirty="0" smtClean="0"/>
          </a:p>
          <a:p>
            <a:r>
              <a:rPr lang="zh-CN" altLang="en-US" sz="2400" dirty="0"/>
              <a:t>一种方法</a:t>
            </a:r>
            <a:r>
              <a:rPr lang="zh-CN" altLang="en-US" sz="2400" dirty="0" smtClean="0"/>
              <a:t>是，用一个</a:t>
            </a:r>
            <a:r>
              <a:rPr lang="en-US" altLang="zh-CN" sz="2400" dirty="0" smtClean="0"/>
              <a:t>pre</a:t>
            </a:r>
            <a:r>
              <a:rPr lang="zh-CN" altLang="en-US" sz="2400" dirty="0" smtClean="0"/>
              <a:t>数组记录该节点在最短路径下的前面一个节点是谁（每次进行更新操作时，修改</a:t>
            </a:r>
            <a:r>
              <a:rPr lang="en-US" altLang="zh-CN" sz="2400" dirty="0" smtClean="0"/>
              <a:t>pre</a:t>
            </a:r>
            <a:r>
              <a:rPr lang="zh-CN" altLang="en-US" sz="2400" dirty="0" smtClean="0"/>
              <a:t>数组即可），然后向上回溯到源点即可得到最短路径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293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图</a:t>
            </a:r>
            <a:endParaRPr lang="en-US" altLang="zh-CN" sz="2400" dirty="0"/>
          </a:p>
          <a:p>
            <a:r>
              <a:rPr lang="zh-CN" altLang="en-US" sz="2400" dirty="0"/>
              <a:t>最短路算法</a:t>
            </a:r>
            <a:endParaRPr lang="en-US" altLang="zh-CN" sz="24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最小生成树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85843" cy="1320800"/>
          </a:xfrm>
        </p:spPr>
        <p:txBody>
          <a:bodyPr/>
          <a:lstStyle/>
          <a:p>
            <a:r>
              <a:rPr lang="zh-CN" altLang="en-US" dirty="0" smtClean="0"/>
              <a:t>最小生成树（</a:t>
            </a:r>
            <a:r>
              <a:rPr lang="en-US" altLang="zh-CN" dirty="0" smtClean="0"/>
              <a:t>MST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Minimun</a:t>
            </a:r>
            <a:r>
              <a:rPr lang="en-US" altLang="zh-CN" dirty="0" smtClean="0"/>
              <a:t> Spanning Tree)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2160589"/>
            <a:ext cx="8699579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给定一个无向图，如果它的子图中任意两个顶点都互相连通并且是一棵树，那么这棵树就叫做生成树。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如果边上有权值，那么使得边的权值和最小的生成树叫做最小生成树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常见的应用场景：修路问题，旅游问题等</a:t>
            </a:r>
            <a:endParaRPr lang="en-US" altLang="zh-CN" sz="2400" dirty="0" smtClean="0"/>
          </a:p>
          <a:p>
            <a:r>
              <a:rPr lang="zh-CN" altLang="en-US" sz="2400" dirty="0" smtClean="0"/>
              <a:t>算法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Prim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zh-CN" altLang="en-US" sz="2400" dirty="0" smtClean="0"/>
              <a:t>算法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Kruskal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019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34710"/>
            <a:ext cx="5950718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算法思想</a:t>
            </a:r>
            <a:endParaRPr lang="en-US" altLang="zh-CN" sz="2400" dirty="0" smtClean="0"/>
          </a:p>
          <a:p>
            <a:r>
              <a:rPr lang="zh-CN" altLang="en-US" sz="2400" dirty="0" smtClean="0"/>
              <a:t>假设有一颗只包含顶点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的树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，贪心的选取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和其他顶点之间相连的权值最小的边。</a:t>
            </a:r>
            <a:endParaRPr lang="en-US" altLang="zh-CN" sz="2400" dirty="0"/>
          </a:p>
          <a:p>
            <a:r>
              <a:rPr lang="zh-CN" altLang="en-US" sz="2400" dirty="0" smtClean="0"/>
              <a:t>是不是和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算法的思想很相似？都是从某个顶点出发，不断添加边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052" y="221457"/>
            <a:ext cx="49053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58" y="1930400"/>
            <a:ext cx="7134485" cy="48655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34" y="476250"/>
            <a:ext cx="8782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算法的代码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类似，复杂度为</a:t>
            </a:r>
            <a:r>
              <a:rPr lang="en-US" altLang="zh-CN" sz="2400" dirty="0" smtClean="0"/>
              <a:t>O(V ^ 2)</a:t>
            </a:r>
            <a:r>
              <a:rPr lang="zh-CN" altLang="en-US" sz="2400" dirty="0" smtClean="0"/>
              <a:t>，也可以用堆来维护</a:t>
            </a:r>
            <a:r>
              <a:rPr lang="en-US" altLang="zh-CN" sz="2400" dirty="0" err="1" smtClean="0"/>
              <a:t>mincost</a:t>
            </a:r>
            <a:r>
              <a:rPr lang="zh-CN" altLang="en-US" sz="2400" dirty="0" smtClean="0"/>
              <a:t>，类似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算法的代码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，这样可以将复杂度改进到</a:t>
            </a:r>
            <a:r>
              <a:rPr lang="en-US" altLang="zh-CN" sz="2400" dirty="0" smtClean="0"/>
              <a:t>O(E * </a:t>
            </a:r>
            <a:r>
              <a:rPr lang="en-US" altLang="zh-CN" sz="2400" dirty="0" err="1" smtClean="0"/>
              <a:t>logV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6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779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图由顶点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vertex,node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和边</a:t>
            </a:r>
            <a:r>
              <a:rPr lang="en-US" altLang="zh-CN" sz="2400" dirty="0" smtClean="0"/>
              <a:t>(edge)</a:t>
            </a:r>
            <a:r>
              <a:rPr lang="zh-CN" altLang="en-US" sz="2400" dirty="0" smtClean="0"/>
              <a:t>组成。顶点集合是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，边的集合是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的图记做</a:t>
            </a:r>
            <a:r>
              <a:rPr lang="en-US" altLang="zh-CN" sz="2400" dirty="0" smtClean="0"/>
              <a:t>G=(V,E)</a:t>
            </a:r>
            <a:r>
              <a:rPr lang="zh-CN" altLang="en-US" sz="2400" dirty="0" smtClean="0"/>
              <a:t>，连接两</a:t>
            </a:r>
            <a:r>
              <a:rPr lang="zh-CN" altLang="en-US" sz="2400" dirty="0" smtClean="0"/>
              <a:t>点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的边用</a:t>
            </a:r>
            <a:r>
              <a:rPr lang="en-US" altLang="zh-CN" sz="2400" dirty="0" smtClean="0"/>
              <a:t>e=(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</a:t>
            </a:r>
            <a:endParaRPr lang="en-US" altLang="zh-CN" sz="2400" dirty="0" smtClean="0"/>
          </a:p>
          <a:p>
            <a:r>
              <a:rPr lang="zh-CN" altLang="en-US" sz="2400" dirty="0" smtClean="0"/>
              <a:t>边有</a:t>
            </a:r>
            <a:r>
              <a:rPr lang="zh-CN" altLang="en-US" sz="2400" dirty="0" smtClean="0">
                <a:solidFill>
                  <a:srgbClr val="FF0000"/>
                </a:solidFill>
              </a:rPr>
              <a:t>指向性</a:t>
            </a:r>
            <a:r>
              <a:rPr lang="zh-CN" altLang="en-US" sz="2400" dirty="0" smtClean="0"/>
              <a:t>的图为有向图</a:t>
            </a:r>
            <a:endParaRPr lang="en-US" altLang="zh-CN" sz="2400" dirty="0" smtClean="0"/>
          </a:p>
          <a:p>
            <a:r>
              <a:rPr lang="zh-CN" altLang="en-US" sz="2400" dirty="0" smtClean="0"/>
              <a:t>边无</a:t>
            </a:r>
            <a:r>
              <a:rPr lang="zh-CN" altLang="en-US" sz="2400" dirty="0" smtClean="0">
                <a:solidFill>
                  <a:srgbClr val="FF0000"/>
                </a:solidFill>
              </a:rPr>
              <a:t>指向性</a:t>
            </a:r>
            <a:r>
              <a:rPr lang="zh-CN" altLang="en-US" sz="2400" dirty="0" smtClean="0"/>
              <a:t>的图为无向图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55" y="2160589"/>
            <a:ext cx="42195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算法思想：按照边的权值从小到大的顺序扫描一遍，如果不产生圈，</a:t>
            </a:r>
            <a:r>
              <a:rPr lang="zh-CN" altLang="en-US" sz="2400" dirty="0"/>
              <a:t>就</a:t>
            </a:r>
            <a:r>
              <a:rPr lang="zh-CN" altLang="en-US" sz="2400" dirty="0" smtClean="0"/>
              <a:t>把当前这边加入到生成树中。</a:t>
            </a:r>
            <a:endParaRPr lang="en-US" altLang="zh-CN" sz="2400" dirty="0" smtClean="0"/>
          </a:p>
          <a:p>
            <a:r>
              <a:rPr lang="zh-CN" altLang="en-US" sz="2400" dirty="0" smtClean="0"/>
              <a:t>终点：如何判断是否会产生圈？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并查</a:t>
            </a:r>
            <a:r>
              <a:rPr lang="zh-CN" altLang="en-US" sz="2400" dirty="0" smtClean="0">
                <a:solidFill>
                  <a:srgbClr val="FF0000"/>
                </a:solidFill>
              </a:rPr>
              <a:t>集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539" y="257569"/>
            <a:ext cx="6336552" cy="7040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20" y="1270000"/>
            <a:ext cx="85439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156779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排序最耗时，复杂度为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ElogE</a:t>
            </a:r>
            <a:r>
              <a:rPr lang="en-US" altLang="zh-C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02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POJ No.3723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自己实现可以得到最短路径的最短路算法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46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POJ </a:t>
            </a:r>
            <a:r>
              <a:rPr lang="en-US" altLang="zh-CN" sz="2400" dirty="0" smtClean="0"/>
              <a:t>No.3723</a:t>
            </a:r>
          </a:p>
          <a:p>
            <a:r>
              <a:rPr lang="zh-CN" altLang="en-US" sz="2400" dirty="0"/>
              <a:t>花的钱</a:t>
            </a:r>
            <a:r>
              <a:rPr lang="zh-CN" altLang="en-US" sz="2400" dirty="0" smtClean="0"/>
              <a:t>最少，等价于省的钱最多</a:t>
            </a:r>
            <a:endParaRPr lang="en-US" altLang="zh-CN" sz="2400" dirty="0" smtClean="0"/>
          </a:p>
          <a:p>
            <a:r>
              <a:rPr lang="zh-CN" altLang="en-US" sz="2400" dirty="0" smtClean="0"/>
              <a:t>构建一个图，每条边的权值等于通过这个关系招募能省的钱的负数，然后计算最小生成树，这样得到的就是最多能省下的钱的负数</a:t>
            </a:r>
            <a:endParaRPr lang="en-US" altLang="zh-CN" sz="2400" dirty="0" smtClean="0"/>
          </a:p>
          <a:p>
            <a:r>
              <a:rPr lang="zh-CN" altLang="en-US" sz="2400" smtClean="0"/>
              <a:t>然后通过一个简单的加减法运算即可得到结果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637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图的表示方法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邻接矩阵与邻接表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92" y="420687"/>
            <a:ext cx="6477000" cy="3019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95298"/>
            <a:ext cx="8115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选择哪一</a:t>
            </a:r>
            <a:r>
              <a:rPr lang="zh-CN" altLang="en-US" dirty="0" smtClean="0"/>
              <a:t>种方法？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312055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邻接矩阵优点：便于查找两顶点是否相连，程序编写简单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缺点：浪费大量空间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邻接表优点：节省空间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缺点：查询两顶点是否相连需要遍历，程序编写较困难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视情况而定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27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图</a:t>
            </a:r>
            <a:endParaRPr lang="en-US" altLang="zh-CN" sz="24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最</a:t>
            </a:r>
            <a:r>
              <a:rPr lang="zh-CN" altLang="en-US" sz="3600" dirty="0">
                <a:solidFill>
                  <a:srgbClr val="FF0000"/>
                </a:solidFill>
              </a:rPr>
              <a:t>短路算法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最小生成树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185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5361157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一般</a:t>
            </a:r>
            <a:r>
              <a:rPr lang="zh-CN" altLang="en-US" sz="2800" dirty="0" smtClean="0"/>
              <a:t>为给定两个顶点，以这两个顶点为起点和终点的路径中，求边的权值和最小的那条路径（或者只需要求最短距离）。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12" y="1930400"/>
            <a:ext cx="4591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单源最短路径问题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4666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固定一个</a:t>
            </a:r>
            <a:r>
              <a:rPr lang="zh-CN" altLang="en-US" sz="2400" dirty="0" smtClean="0"/>
              <a:t>起点，求它到其他所有点的最短路的问题。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算法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Bellman-Ford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算法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91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记从顶点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出发到顶点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的最短距离为</a:t>
                </a:r>
                <a:r>
                  <a:rPr lang="en-US" altLang="zh-CN" sz="2400" dirty="0" smtClean="0"/>
                  <a:t>d[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</a:t>
                </a:r>
                <a:r>
                  <a:rPr lang="zh-CN" altLang="en-US" sz="2400" dirty="0" smtClean="0"/>
                  <a:t>，则有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d[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 = min{ d[j] + (</a:t>
                </a:r>
                <a:r>
                  <a:rPr lang="zh-CN" altLang="en-US" sz="2400" dirty="0" smtClean="0"/>
                  <a:t>从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 smtClean="0"/>
                  <a:t>到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的边的权值</a:t>
                </a:r>
                <a:r>
                  <a:rPr lang="en-US" altLang="zh-CN" sz="2400" dirty="0" smtClean="0"/>
                  <a:t>) | e = (j, 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 }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算法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思想</a:t>
                </a:r>
                <a:r>
                  <a:rPr lang="zh-CN" altLang="en-US" sz="2400" dirty="0" smtClean="0"/>
                  <a:t>：利用上面这条公式不断更新每个</a:t>
                </a:r>
                <a:r>
                  <a:rPr lang="en-US" altLang="zh-CN" sz="2400" dirty="0" smtClean="0"/>
                  <a:t>d</a:t>
                </a:r>
                <a:r>
                  <a:rPr lang="zh-CN" altLang="en-US" sz="2400" dirty="0" smtClean="0"/>
                  <a:t>，直到再也不能更新为止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初始</a:t>
                </a:r>
                <a:r>
                  <a:rPr lang="en-US" altLang="zh-CN" sz="2400" dirty="0" smtClean="0"/>
                  <a:t>d[s] = 0, d[</a:t>
                </a:r>
                <a:r>
                  <a:rPr lang="en-US" altLang="zh-CN" sz="2400" dirty="0" err="1" smtClean="0"/>
                  <a:t>i</a:t>
                </a:r>
                <a:r>
                  <a:rPr lang="en-US" altLang="zh-CN" sz="2400" dirty="0" smtClean="0"/>
                  <a:t>] = INF (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 smtClean="0"/>
                  <a:t> != s) (INF</a:t>
                </a:r>
                <a:r>
                  <a:rPr lang="zh-CN" altLang="en-US" sz="2400" dirty="0" smtClean="0"/>
                  <a:t>为足够大的常数</a:t>
                </a:r>
                <a:r>
                  <a:rPr lang="en-US" altLang="zh-CN" sz="2400" dirty="0" smtClean="0"/>
                  <a:t>)</a:t>
                </a:r>
              </a:p>
              <a:p>
                <a:r>
                  <a:rPr lang="zh-CN" altLang="en-US" sz="2400" dirty="0" smtClean="0"/>
                  <a:t>注：为了防止计算过程中发生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溢出</a:t>
                </a:r>
                <a:r>
                  <a:rPr lang="zh-CN" altLang="en-US" sz="2400" dirty="0" smtClean="0"/>
                  <a:t>，一般</a:t>
                </a:r>
                <a:r>
                  <a:rPr lang="en-US" altLang="zh-CN" sz="2400" dirty="0" smtClean="0"/>
                  <a:t>INF</a:t>
                </a:r>
                <a:r>
                  <a:rPr lang="zh-CN" altLang="en-US" sz="2400" dirty="0" smtClean="0"/>
                  <a:t>不取最大的</a:t>
                </a:r>
                <a:r>
                  <a:rPr lang="en-US" altLang="zh-CN" sz="2400" dirty="0" smtClean="0"/>
                  <a:t>INT</a:t>
                </a:r>
                <a:r>
                  <a:rPr lang="zh-CN" altLang="en-US" sz="2400" dirty="0" smtClean="0"/>
                  <a:t>值（最大的</a:t>
                </a:r>
                <a:r>
                  <a:rPr lang="en-US" altLang="zh-CN" sz="2400" dirty="0" smtClean="0"/>
                  <a:t>INT</a:t>
                </a:r>
                <a:r>
                  <a:rPr lang="zh-CN" altLang="en-US" sz="2400" dirty="0" smtClean="0"/>
                  <a:t>值在</a:t>
                </a:r>
                <a:r>
                  <a:rPr lang="en-US" altLang="zh-CN" sz="2400" dirty="0" smtClean="0"/>
                  <a:t>Java</a:t>
                </a:r>
                <a:r>
                  <a:rPr lang="zh-CN" altLang="en-US" sz="2400" dirty="0" smtClean="0"/>
                  <a:t>中为</a:t>
                </a:r>
                <a:r>
                  <a:rPr lang="en-US" altLang="zh-CN" sz="2400" dirty="0" err="1" smtClean="0"/>
                  <a:t>Integer.MAX_VALUE</a:t>
                </a:r>
                <a:r>
                  <a:rPr lang="en-US" altLang="zh-CN" sz="2400" dirty="0" smtClean="0"/>
                  <a:t>)</a:t>
                </a:r>
              </a:p>
              <a:p>
                <a:r>
                  <a:rPr lang="zh-CN" altLang="en-US" sz="2400" dirty="0" smtClean="0"/>
                  <a:t>注：</a:t>
                </a:r>
                <a:r>
                  <a:rPr lang="en-US" altLang="zh-CN" sz="2400" dirty="0" smtClean="0"/>
                  <a:t>Bellman-Ford</a:t>
                </a:r>
                <a:r>
                  <a:rPr lang="zh-CN" altLang="en-US" sz="2400" dirty="0" smtClean="0"/>
                  <a:t>算法适用于</a:t>
                </a:r>
                <a:r>
                  <a:rPr lang="zh-CN" altLang="en-US" sz="3200" dirty="0" smtClean="0">
                    <a:solidFill>
                      <a:srgbClr val="FF0000"/>
                    </a:solidFill>
                  </a:rPr>
                  <a:t>无负圈</a:t>
                </a:r>
                <a:r>
                  <a:rPr lang="zh-CN" altLang="en-US" sz="2400" dirty="0" smtClean="0"/>
                  <a:t>的图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570" b="-2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475</TotalTime>
  <Words>1513</Words>
  <Application>Microsoft Office PowerPoint</Application>
  <PresentationFormat>宽屏</PresentationFormat>
  <Paragraphs>127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算法3</vt:lpstr>
      <vt:lpstr>目录</vt:lpstr>
      <vt:lpstr>图 </vt:lpstr>
      <vt:lpstr>图的表示方法 </vt:lpstr>
      <vt:lpstr>选择哪一种方法？</vt:lpstr>
      <vt:lpstr>目录</vt:lpstr>
      <vt:lpstr>最短路问题</vt:lpstr>
      <vt:lpstr>单源最短路径问题</vt:lpstr>
      <vt:lpstr>Bellman-Ford算法</vt:lpstr>
      <vt:lpstr>代码实现</vt:lpstr>
      <vt:lpstr>示例</vt:lpstr>
      <vt:lpstr>复杂度</vt:lpstr>
      <vt:lpstr>Dijkstra算法 </vt:lpstr>
      <vt:lpstr>代码实现</vt:lpstr>
      <vt:lpstr>复杂度</vt:lpstr>
      <vt:lpstr>代码实现2</vt:lpstr>
      <vt:lpstr>代码实现2</vt:lpstr>
      <vt:lpstr>复杂度</vt:lpstr>
      <vt:lpstr>总结</vt:lpstr>
      <vt:lpstr>任意两点间的最短路问题</vt:lpstr>
      <vt:lpstr>Floyd-Warshall算法 </vt:lpstr>
      <vt:lpstr>代码实现</vt:lpstr>
      <vt:lpstr>复杂度</vt:lpstr>
      <vt:lpstr>路径还原</vt:lpstr>
      <vt:lpstr>目录</vt:lpstr>
      <vt:lpstr>最小生成树（MST, Minimun Spanning Tree)</vt:lpstr>
      <vt:lpstr>Prim算法</vt:lpstr>
      <vt:lpstr>代码实现</vt:lpstr>
      <vt:lpstr>复杂度</vt:lpstr>
      <vt:lpstr>Kruskal算法</vt:lpstr>
      <vt:lpstr>代码实现</vt:lpstr>
      <vt:lpstr>复杂度</vt:lpstr>
      <vt:lpstr>课后作业</vt:lpstr>
      <vt:lpstr>课后作业提示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数据结构一</dc:title>
  <dc:creator>Liu</dc:creator>
  <cp:lastModifiedBy>Liu</cp:lastModifiedBy>
  <cp:revision>136</cp:revision>
  <dcterms:created xsi:type="dcterms:W3CDTF">2015-05-02T11:48:04Z</dcterms:created>
  <dcterms:modified xsi:type="dcterms:W3CDTF">2015-05-04T12:48:38Z</dcterms:modified>
</cp:coreProperties>
</file>