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3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76" r:id="rId12"/>
    <p:sldId id="282" r:id="rId13"/>
    <p:sldId id="280" r:id="rId14"/>
    <p:sldId id="277" r:id="rId15"/>
    <p:sldId id="275" r:id="rId16"/>
    <p:sldId id="274" r:id="rId17"/>
    <p:sldId id="273" r:id="rId18"/>
    <p:sldId id="281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C0BBB-60C9-48DC-946E-A5451E97C5BA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6B6CF-A2CC-4301-BB4E-4A14AD037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8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6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13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8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58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19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6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5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45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39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41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4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04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6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2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6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0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5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79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6B6CF-A2CC-4301-BB4E-4A14AD037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2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7EBDE19-2980-4482-9318-3EAC21A376F6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F030-4292-4ECE-BF19-9DE66B1FBA43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1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5B70-6FBC-4D97-BCBC-DCAB98DD44F4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9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D5FF-CFC8-4D4F-BD13-B19CB4DE4C26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68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7D9B-3BC2-4CD0-8594-33FB27B376BF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7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F94-8DEB-4A8C-A6FD-AE5FF249DDFB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6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6DCC-F519-4694-9A79-4733019F1F97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39EC-03F0-4469-B3F9-370CC9476DDB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5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F3CF-D0BD-423C-88AC-F63B3AC83951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4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515426E-65BA-43B1-A7B8-A77482C5ACF6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0D40-BB16-4CF8-956F-FD3DBF0C0CD6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1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3C9E-2203-4E9A-B608-47D343E5B618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E45-9DC5-4C3E-843F-EF4F0FDF50E2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D65D-0747-4C47-A3AE-461E07317130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3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55F4-D9F9-4C0E-B62A-16F8F4A328C5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6720-DD05-4D7E-905F-63E0637BBD89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747-84A6-49E1-ADDF-88B3F4FA2A0E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5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82BB-7DAD-4C7C-A1D0-8464893C4269}" type="datetime1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程序设计第二课堂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66A2-83D9-4271-AFD0-494DAB9D8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7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  <p:sldLayoutId id="2147484506" r:id="rId13"/>
    <p:sldLayoutId id="2147484507" r:id="rId14"/>
    <p:sldLayoutId id="2147484508" r:id="rId15"/>
    <p:sldLayoutId id="2147484509" r:id="rId16"/>
    <p:sldLayoutId id="2147484510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https://pypi.python.org/pypi/pi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10" Type="http://schemas.openxmlformats.org/officeDocument/2006/relationships/image" Target="../media/image11.png"/><Relationship Id="rId4" Type="http://schemas.openxmlformats.org/officeDocument/2006/relationships/image" Target="../media/image3.gif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kinter.unpythonic.net/wik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7319" y="1699022"/>
            <a:ext cx="6593681" cy="79925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36765" y="3338769"/>
            <a:ext cx="2944247" cy="523364"/>
          </a:xfrm>
        </p:spPr>
        <p:txBody>
          <a:bodyPr>
            <a:normAutofit fontScale="92500"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第一讲  </a:t>
            </a:r>
            <a:r>
              <a:rPr lang="en-US" altLang="zh-CN" sz="1800" cap="none" dirty="0">
                <a:solidFill>
                  <a:schemeClr val="tx1"/>
                </a:solidFill>
              </a:rPr>
              <a:t>Python</a:t>
            </a:r>
            <a:r>
              <a:rPr lang="zh-CN" altLang="en-US" sz="1800" dirty="0">
                <a:solidFill>
                  <a:schemeClr val="tx1"/>
                </a:solidFill>
              </a:rPr>
              <a:t>从入门到精通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07319" y="5410202"/>
            <a:ext cx="3843665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GUI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面向对象的</a:t>
            </a:r>
            <a:r>
              <a:rPr lang="en-US" altLang="zh-CN" dirty="0"/>
              <a:t>GUI</a:t>
            </a:r>
            <a:r>
              <a:rPr lang="zh-CN" altLang="en-US" dirty="0"/>
              <a:t>设计</a:t>
            </a:r>
            <a:r>
              <a:rPr lang="zh-CN" altLang="en-US" dirty="0" smtClean="0"/>
              <a:t>模式</a:t>
            </a:r>
            <a:endParaRPr lang="en-US" altLang="zh-CN" dirty="0"/>
          </a:p>
          <a:p>
            <a:r>
              <a:rPr lang="zh-CN" altLang="en-US" dirty="0" smtClean="0"/>
              <a:t>丰富的标准控件</a:t>
            </a:r>
            <a:endParaRPr lang="en-US" altLang="zh-CN" dirty="0" smtClean="0"/>
          </a:p>
          <a:p>
            <a:pPr lvl="1"/>
            <a:r>
              <a:rPr lang="en-US" altLang="zh-CN" dirty="0"/>
              <a:t>Button, </a:t>
            </a:r>
            <a:r>
              <a:rPr lang="en-US" altLang="zh-CN" dirty="0" err="1"/>
              <a:t>Checkbutton</a:t>
            </a:r>
            <a:r>
              <a:rPr lang="en-US" altLang="zh-CN" dirty="0"/>
              <a:t>, Entry, Frame, Label</a:t>
            </a:r>
          </a:p>
          <a:p>
            <a:pPr lvl="1"/>
            <a:r>
              <a:rPr lang="en-US" altLang="zh-CN" dirty="0" err="1"/>
              <a:t>LabelFrame</a:t>
            </a:r>
            <a:r>
              <a:rPr lang="en-US" altLang="zh-CN" dirty="0"/>
              <a:t>, </a:t>
            </a:r>
            <a:r>
              <a:rPr lang="en-US" altLang="zh-CN" dirty="0" err="1"/>
              <a:t>Menubutton</a:t>
            </a:r>
            <a:r>
              <a:rPr lang="en-US" altLang="zh-CN" dirty="0"/>
              <a:t>, </a:t>
            </a:r>
            <a:r>
              <a:rPr lang="en-US" altLang="zh-CN" dirty="0" err="1"/>
              <a:t>PanedWindow</a:t>
            </a:r>
            <a:endParaRPr lang="en-US" altLang="zh-CN" dirty="0"/>
          </a:p>
          <a:p>
            <a:pPr lvl="1"/>
            <a:r>
              <a:rPr lang="en-US" altLang="zh-CN" dirty="0" err="1"/>
              <a:t>Radiobutton</a:t>
            </a:r>
            <a:r>
              <a:rPr lang="en-US" altLang="zh-CN" dirty="0"/>
              <a:t>, Scale and </a:t>
            </a:r>
            <a:r>
              <a:rPr lang="en-US" altLang="zh-CN" dirty="0" smtClean="0"/>
              <a:t>Scrollbar</a:t>
            </a:r>
          </a:p>
          <a:p>
            <a:r>
              <a:rPr lang="zh-CN" altLang="en-US" dirty="0"/>
              <a:t>完全跨平台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Unix</a:t>
            </a:r>
            <a:r>
              <a:rPr lang="zh-CN" altLang="en-US" dirty="0"/>
              <a:t>、</a:t>
            </a:r>
            <a:r>
              <a:rPr lang="en-US" altLang="zh-CN" dirty="0"/>
              <a:t>Mac OS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</a:p>
          <a:p>
            <a:pPr lvl="1"/>
            <a:endParaRPr lang="en-US" altLang="zh-CN" dirty="0" smtClean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GUI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/>
          <a:lstStyle/>
          <a:p>
            <a:r>
              <a:rPr lang="en-US" altLang="zh-CN" dirty="0" smtClean="0"/>
              <a:t>Cocos2d-x</a:t>
            </a:r>
            <a:r>
              <a:rPr lang="zh-CN" altLang="en-US" dirty="0" smtClean="0"/>
              <a:t>游戏开发引擎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桌面工具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RedNotebook</a:t>
            </a:r>
            <a:endParaRPr lang="en-US" altLang="zh-CN" dirty="0" smtClean="0"/>
          </a:p>
          <a:p>
            <a:pPr lvl="1"/>
            <a:r>
              <a:rPr lang="en-US" altLang="zh-CN" dirty="0" err="1"/>
              <a:t>Guake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开发环境 </a:t>
            </a:r>
            <a:r>
              <a:rPr lang="en-US" altLang="zh-CN" dirty="0" err="1"/>
              <a:t>Spyder</a:t>
            </a:r>
            <a:endParaRPr lang="en-US" altLang="zh-CN" dirty="0" smtClean="0"/>
          </a:p>
          <a:p>
            <a:r>
              <a:rPr lang="zh-CN" altLang="en-US" dirty="0"/>
              <a:t>流程图绘制软件 </a:t>
            </a:r>
            <a:r>
              <a:rPr lang="en-US" altLang="zh-CN" dirty="0" err="1"/>
              <a:t>Dia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170" name="Picture 2" descr="Cocos2d-x中文站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41" y="2216830"/>
            <a:ext cx="69532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oschina.net/img/logo/spyder.png?t=1383561689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57" y="3779837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oschina.net/img/logo/dia.gif?t=13774259070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4208461"/>
            <a:ext cx="1026432" cy="122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基本运算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学运算符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/, **</a:t>
            </a:r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or, not</a:t>
            </a:r>
          </a:p>
          <a:p>
            <a:r>
              <a:rPr lang="zh-CN" altLang="en-US" dirty="0" smtClean="0"/>
              <a:t>除法的陷阱</a:t>
            </a:r>
            <a:endParaRPr lang="en-US" altLang="zh-CN" dirty="0"/>
          </a:p>
          <a:p>
            <a:pPr lvl="1"/>
            <a:r>
              <a:rPr lang="en-US" altLang="zh-CN" dirty="0" smtClean="0"/>
              <a:t>“/”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“//”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流程控制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条件语句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…:			if …:</a:t>
            </a:r>
          </a:p>
          <a:p>
            <a:pPr lvl="1"/>
            <a:r>
              <a:rPr lang="en-US" altLang="zh-CN" dirty="0" smtClean="0"/>
              <a:t>else:			</a:t>
            </a:r>
            <a:r>
              <a:rPr lang="en-US" altLang="zh-CN" dirty="0" err="1" smtClean="0"/>
              <a:t>elif</a:t>
            </a:r>
            <a:r>
              <a:rPr lang="en-US" altLang="zh-CN" dirty="0"/>
              <a:t> </a:t>
            </a:r>
            <a:r>
              <a:rPr lang="en-US" altLang="zh-CN" dirty="0" smtClean="0"/>
              <a:t>…:</a:t>
            </a:r>
          </a:p>
          <a:p>
            <a:pPr lvl="1"/>
            <a:r>
              <a:rPr lang="en-US" altLang="zh-CN" dirty="0" smtClean="0"/>
              <a:t>  				else:</a:t>
            </a:r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/>
            <a:r>
              <a:rPr lang="en-US" altLang="zh-CN" dirty="0"/>
              <a:t>for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range()</a:t>
            </a:r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/>
              <a:t>常用</a:t>
            </a:r>
            <a:r>
              <a:rPr lang="zh-CN" altLang="en-US" sz="3200" dirty="0" smtClean="0"/>
              <a:t>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List 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字典</a:t>
            </a:r>
            <a:endParaRPr lang="en-US" altLang="zh-CN" dirty="0"/>
          </a:p>
          <a:p>
            <a:pPr lvl="1"/>
            <a:r>
              <a:rPr lang="zh-CN" altLang="en-US" dirty="0" smtClean="0"/>
              <a:t>映射关系</a:t>
            </a:r>
            <a:endParaRPr lang="en-US" altLang="zh-CN" dirty="0" smtClean="0"/>
          </a:p>
          <a:p>
            <a:r>
              <a:rPr lang="en-US" altLang="zh-CN" dirty="0" smtClean="0"/>
              <a:t>Tuple </a:t>
            </a:r>
            <a:r>
              <a:rPr lang="zh-CN" altLang="en-US" dirty="0" smtClean="0"/>
              <a:t>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元组不可改变！</a:t>
            </a:r>
            <a:endParaRPr lang="en-US" altLang="zh-CN" dirty="0" smtClean="0"/>
          </a:p>
          <a:p>
            <a:r>
              <a:rPr lang="en-US" altLang="zh-CN" dirty="0" smtClean="0"/>
              <a:t>Set 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无序不重复元素的集</a:t>
            </a:r>
            <a:endParaRPr lang="en-US" altLang="zh-CN" dirty="0" smtClean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深入函数定义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与数学中函数的异同</a:t>
            </a:r>
            <a:endParaRPr lang="en-US" altLang="zh-CN" dirty="0" smtClean="0"/>
          </a:p>
          <a:p>
            <a:r>
              <a:rPr lang="en-US" altLang="zh-CN" dirty="0" err="1" smtClean="0"/>
              <a:t>def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</a:t>
            </a:r>
            <a:r>
              <a:rPr lang="zh-CN" altLang="en-US" dirty="0"/>
              <a:t>一个函数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zh-CN" altLang="en-US" dirty="0" smtClean="0"/>
              <a:t>缩进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函数体必须是相对于函数定义缩进的</a:t>
            </a:r>
            <a:endParaRPr lang="en-US" altLang="zh-CN" dirty="0" smtClean="0"/>
          </a:p>
          <a:p>
            <a:r>
              <a:rPr lang="en-US" altLang="zh-CN" dirty="0" smtClean="0"/>
              <a:t>return</a:t>
            </a:r>
          </a:p>
          <a:p>
            <a:pPr lvl="1"/>
            <a:r>
              <a:rPr lang="zh-CN" altLang="en-US" dirty="0" smtClean="0"/>
              <a:t>将函数的值返回到调用的地方</a:t>
            </a:r>
            <a:endParaRPr lang="en-US" altLang="zh-CN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cap="none" dirty="0" smtClean="0"/>
              <a:t>与数学</a:t>
            </a:r>
            <a:r>
              <a:rPr lang="en-US" altLang="zh-CN" sz="3200" cap="none" dirty="0" smtClean="0"/>
              <a:t>—</a:t>
            </a:r>
            <a:r>
              <a:rPr lang="zh-CN" altLang="en-US" sz="3200" cap="none" dirty="0" smtClean="0"/>
              <a:t>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数学数据类型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complex</a:t>
            </a:r>
          </a:p>
          <a:p>
            <a:r>
              <a:rPr lang="en-US" altLang="zh-CN" dirty="0" smtClean="0"/>
              <a:t>Complex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支持复数的数学运算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Conjugate(), abs, +, -, *, /, **</a:t>
            </a:r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与数学</a:t>
            </a:r>
            <a:r>
              <a:rPr lang="en-US" altLang="zh-CN" sz="3200" dirty="0" smtClean="0"/>
              <a:t>—</a:t>
            </a:r>
            <a:r>
              <a:rPr lang="en-US" altLang="zh-CN" sz="3200" cap="none" dirty="0" smtClean="0"/>
              <a:t>math</a:t>
            </a:r>
            <a:r>
              <a:rPr lang="zh-CN" altLang="en-US" sz="3200" dirty="0" smtClean="0"/>
              <a:t>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factorial</a:t>
            </a:r>
          </a:p>
          <a:p>
            <a:r>
              <a:rPr lang="en-US" altLang="zh-CN" dirty="0" smtClean="0"/>
              <a:t>e, pi</a:t>
            </a:r>
          </a:p>
          <a:p>
            <a:r>
              <a:rPr lang="en-US" altLang="zh-CN" dirty="0" err="1" smtClean="0"/>
              <a:t>exp</a:t>
            </a:r>
            <a:r>
              <a:rPr lang="en-US" altLang="zh-CN" dirty="0" smtClean="0"/>
              <a:t>, log, pow, </a:t>
            </a:r>
            <a:r>
              <a:rPr lang="en-US" altLang="zh-CN" dirty="0" err="1" smtClean="0"/>
              <a:t>sqrt</a:t>
            </a:r>
            <a:endParaRPr lang="en-US" altLang="zh-CN" dirty="0" smtClean="0"/>
          </a:p>
          <a:p>
            <a:r>
              <a:rPr lang="zh-CN" altLang="en-US" dirty="0" smtClean="0"/>
              <a:t>三角函数计算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cos, sin, tan, 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asin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atan</a:t>
            </a:r>
            <a:r>
              <a:rPr lang="en-US" altLang="zh-CN" dirty="0" smtClean="0"/>
              <a:t>, </a:t>
            </a:r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与数学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科学计算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311" y="2086001"/>
            <a:ext cx="7429499" cy="14557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Scipy</a:t>
            </a:r>
            <a:r>
              <a:rPr lang="zh-CN" altLang="en-US" dirty="0" smtClean="0"/>
              <a:t>库                   科学计算库</a:t>
            </a:r>
            <a:endParaRPr lang="en-US" altLang="zh-CN" dirty="0" smtClean="0"/>
          </a:p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库                 高性能数学运算库</a:t>
            </a:r>
            <a:endParaRPr lang="en-US" altLang="zh-CN" dirty="0" smtClean="0"/>
          </a:p>
          <a:p>
            <a:r>
              <a:rPr lang="en-US" altLang="zh-CN" dirty="0" err="1" smtClean="0"/>
              <a:t>Matplotlib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图形库</a:t>
            </a:r>
            <a:endParaRPr lang="zh-CN" altLang="en-US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59" y="3655226"/>
            <a:ext cx="7648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How to </a:t>
            </a:r>
            <a:r>
              <a:rPr lang="zh-CN" altLang="en-US" sz="3200" cap="none" dirty="0" smtClean="0"/>
              <a:t>？</a:t>
            </a:r>
            <a:endParaRPr lang="zh-CN" altLang="en-US" sz="32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/>
          <a:lstStyle/>
          <a:p>
            <a:r>
              <a:rPr lang="zh-CN" altLang="en-US" dirty="0" smtClean="0"/>
              <a:t>多动手，多实践</a:t>
            </a:r>
            <a:endParaRPr lang="en-US" altLang="zh-CN" dirty="0" smtClean="0"/>
          </a:p>
          <a:p>
            <a:r>
              <a:rPr lang="zh-CN" altLang="en-US" dirty="0" smtClean="0"/>
              <a:t>勤思考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Computational Thinking</a:t>
            </a:r>
          </a:p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良好的编程风格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zh-CN" altLang="en-US" dirty="0" smtClean="0"/>
              <a:t>缩进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变量名，函数名</a:t>
            </a:r>
            <a:endParaRPr lang="en-US" altLang="zh-CN" dirty="0" smtClean="0"/>
          </a:p>
          <a:p>
            <a:pPr lvl="1"/>
            <a:r>
              <a:rPr lang="zh-CN" altLang="en-US" dirty="0"/>
              <a:t>注释</a:t>
            </a:r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152" name="Picture 8" descr=".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39" y="2216830"/>
            <a:ext cx="3298371" cy="366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1050" y="1206838"/>
            <a:ext cx="6289288" cy="1108928"/>
          </a:xfrm>
        </p:spPr>
        <p:txBody>
          <a:bodyPr/>
          <a:lstStyle/>
          <a:p>
            <a:r>
              <a:rPr lang="en-US" altLang="zh-CN" cap="none" dirty="0" smtClean="0"/>
              <a:t>Python</a:t>
            </a:r>
            <a:r>
              <a:rPr lang="zh-CN" altLang="en-US" dirty="0" smtClean="0"/>
              <a:t>从</a:t>
            </a:r>
            <a:r>
              <a:rPr lang="zh-CN" altLang="en-US" dirty="0"/>
              <a:t>入门到精通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1165" y="2522594"/>
            <a:ext cx="6847051" cy="265628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的起源与发展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与网络</a:t>
            </a:r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GUI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的语法细节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与数学</a:t>
            </a:r>
            <a:endParaRPr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Where 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/>
          <a:lstStyle/>
          <a:p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https://docs.python.org/3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pypi.python.org/pypi/pip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Google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help() 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Help</a:t>
            </a:r>
            <a:r>
              <a:rPr lang="zh-CN" altLang="en-US" dirty="0" smtClean="0"/>
              <a:t>神器！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5658" y="2491424"/>
            <a:ext cx="6466113" cy="2910681"/>
          </a:xfrm>
          <a:prstGeom prst="rect">
            <a:avLst/>
          </a:prstGeom>
        </p:spPr>
      </p:pic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/>
              <a:t>Python</a:t>
            </a:r>
            <a:r>
              <a:rPr lang="zh-CN" altLang="en-US" sz="3200" dirty="0" smtClean="0"/>
              <a:t>的作者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010254"/>
            <a:ext cx="7429499" cy="3748290"/>
          </a:xfrm>
        </p:spPr>
        <p:txBody>
          <a:bodyPr>
            <a:normAutofit/>
          </a:bodyPr>
          <a:lstStyle/>
          <a:p>
            <a:r>
              <a:rPr lang="en-US" altLang="zh-CN" dirty="0"/>
              <a:t>Guido von </a:t>
            </a:r>
            <a:r>
              <a:rPr lang="en-US" altLang="zh-CN" dirty="0" err="1" smtClean="0"/>
              <a:t>Rossum</a:t>
            </a:r>
            <a:r>
              <a:rPr lang="en-US" altLang="zh-CN" dirty="0" smtClean="0"/>
              <a:t>, </a:t>
            </a:r>
            <a:r>
              <a:rPr lang="zh-CN" altLang="en-US" dirty="0" smtClean="0"/>
              <a:t>荷兰人</a:t>
            </a:r>
            <a:endParaRPr lang="en-US" altLang="zh-CN" dirty="0" smtClean="0"/>
          </a:p>
          <a:p>
            <a:r>
              <a:rPr lang="en-US" altLang="zh-CN" dirty="0"/>
              <a:t>1989</a:t>
            </a:r>
            <a:r>
              <a:rPr lang="zh-CN" altLang="en-US" dirty="0"/>
              <a:t>年</a:t>
            </a:r>
            <a:r>
              <a:rPr lang="zh-CN" altLang="en-US" dirty="0" smtClean="0"/>
              <a:t>，创立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en-US" altLang="zh-CN" dirty="0"/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年，就职</a:t>
            </a:r>
            <a:r>
              <a:rPr lang="zh-CN" altLang="en-US" dirty="0"/>
              <a:t>于</a:t>
            </a:r>
            <a:r>
              <a:rPr lang="en-US" altLang="zh-CN" dirty="0"/>
              <a:t>Google</a:t>
            </a:r>
            <a:r>
              <a:rPr lang="zh-CN" altLang="en-US" dirty="0" smtClean="0"/>
              <a:t>公司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年，</a:t>
            </a:r>
            <a:r>
              <a:rPr lang="en-US" altLang="zh-CN" dirty="0"/>
              <a:t>Dropbox</a:t>
            </a:r>
            <a:r>
              <a:rPr lang="zh-CN" altLang="en-US" dirty="0"/>
              <a:t>公司</a:t>
            </a:r>
            <a:endParaRPr lang="en-US" altLang="zh-CN" dirty="0" smtClean="0"/>
          </a:p>
          <a:p>
            <a:r>
              <a:rPr lang="en-US" altLang="zh-CN" dirty="0" smtClean="0"/>
              <a:t>“I wrote Python.”</a:t>
            </a:r>
          </a:p>
          <a:p>
            <a:pPr marL="0" indent="0">
              <a:buNone/>
            </a:pPr>
            <a:r>
              <a:rPr lang="en-US" altLang="zh-CN" dirty="0" smtClean="0"/>
              <a:t>		             -- </a:t>
            </a:r>
            <a:r>
              <a:rPr lang="en-US" altLang="zh-CN" dirty="0"/>
              <a:t>Guido</a:t>
            </a:r>
            <a:endParaRPr lang="zh-CN" altLang="en-US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386" name="Picture 2" descr="http://images.cnitblog.com/blog/413416/201302/06100633-c2ce8755002945df846b5dad1dc25c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41" y="2134986"/>
            <a:ext cx="2355461" cy="36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/>
              <a:t>Python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起源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1989</a:t>
            </a:r>
            <a:r>
              <a:rPr lang="zh-CN" altLang="en-US" dirty="0"/>
              <a:t>年，为了打发圣诞节假期，</a:t>
            </a:r>
            <a:r>
              <a:rPr lang="en-US" altLang="zh-CN" dirty="0"/>
              <a:t>Guido</a:t>
            </a:r>
            <a:r>
              <a:rPr lang="zh-CN" altLang="en-US" dirty="0"/>
              <a:t>开始写</a:t>
            </a:r>
            <a:r>
              <a:rPr lang="en-US" altLang="zh-CN" dirty="0"/>
              <a:t>Python</a:t>
            </a:r>
            <a:r>
              <a:rPr lang="zh-CN" altLang="en-US" dirty="0"/>
              <a:t>语言的编译</a:t>
            </a:r>
            <a:r>
              <a:rPr lang="en-US" altLang="zh-CN" dirty="0"/>
              <a:t>/</a:t>
            </a:r>
            <a:r>
              <a:rPr lang="zh-CN" altLang="en-US" dirty="0" smtClean="0"/>
              <a:t>解释器</a:t>
            </a:r>
            <a:endParaRPr lang="en-US" altLang="zh-CN" dirty="0" smtClean="0"/>
          </a:p>
          <a:p>
            <a:r>
              <a:rPr lang="zh-CN" altLang="en-US" dirty="0" smtClean="0"/>
              <a:t>他希望这个新的</a:t>
            </a:r>
            <a:r>
              <a:rPr lang="zh-CN" altLang="en-US" dirty="0"/>
              <a:t>叫做</a:t>
            </a:r>
            <a:r>
              <a:rPr lang="en-US" altLang="zh-CN" dirty="0"/>
              <a:t>Python</a:t>
            </a:r>
            <a:r>
              <a:rPr lang="zh-CN" altLang="en-US" dirty="0"/>
              <a:t>的语言，能实现他的</a:t>
            </a:r>
            <a:r>
              <a:rPr lang="zh-CN" altLang="en-US" dirty="0" smtClean="0"/>
              <a:t>理念</a:t>
            </a:r>
            <a:endParaRPr lang="en-US" altLang="zh-CN" dirty="0"/>
          </a:p>
          <a:p>
            <a:r>
              <a:rPr lang="zh-CN" altLang="en-US" dirty="0"/>
              <a:t>名字</a:t>
            </a:r>
            <a:r>
              <a:rPr lang="en-US" altLang="zh-CN" dirty="0" smtClean="0"/>
              <a:t>Monty </a:t>
            </a:r>
            <a:r>
              <a:rPr lang="zh-CN" altLang="en-US" dirty="0"/>
              <a:t>大蟒蛇飞行</a:t>
            </a:r>
            <a:r>
              <a:rPr lang="zh-CN" altLang="en-US" dirty="0" smtClean="0"/>
              <a:t>马戏团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语法很多来自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def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受到</a:t>
            </a:r>
            <a:r>
              <a:rPr lang="en-US" altLang="zh-CN" dirty="0"/>
              <a:t>ABC</a:t>
            </a:r>
            <a:r>
              <a:rPr lang="zh-CN" altLang="en-US" dirty="0"/>
              <a:t>语言的强烈</a:t>
            </a:r>
            <a:r>
              <a:rPr lang="zh-CN" altLang="en-US" dirty="0" smtClean="0"/>
              <a:t>影响（强制缩进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/>
              <a:t>Python</a:t>
            </a:r>
            <a:r>
              <a:rPr lang="zh-CN" altLang="en-US" sz="3200" dirty="0" smtClean="0"/>
              <a:t>的发展历程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年，第一个</a:t>
            </a:r>
            <a:r>
              <a:rPr lang="en-US" altLang="zh-CN" dirty="0"/>
              <a:t>Python</a:t>
            </a:r>
            <a:r>
              <a:rPr lang="zh-CN" altLang="en-US" dirty="0"/>
              <a:t>编译器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日，</a:t>
            </a:r>
            <a:r>
              <a:rPr lang="en-US" altLang="zh-CN" dirty="0"/>
              <a:t>Python 3.0 final was released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如今，</a:t>
            </a:r>
            <a:r>
              <a:rPr lang="en-US" altLang="zh-CN" dirty="0"/>
              <a:t>Python</a:t>
            </a:r>
            <a:r>
              <a:rPr lang="zh-CN" altLang="en-US" dirty="0"/>
              <a:t>的框架已经</a:t>
            </a:r>
            <a:r>
              <a:rPr lang="zh-CN" altLang="en-US" dirty="0" smtClean="0"/>
              <a:t>确立</a:t>
            </a:r>
            <a:endParaRPr lang="en-US" altLang="zh-CN" dirty="0" smtClean="0"/>
          </a:p>
          <a:p>
            <a:r>
              <a:rPr lang="zh-CN" altLang="en-US" dirty="0" smtClean="0"/>
              <a:t>网络开发</a:t>
            </a:r>
            <a:endParaRPr lang="en-US" altLang="zh-CN" dirty="0"/>
          </a:p>
          <a:p>
            <a:r>
              <a:rPr lang="zh-CN" altLang="en-US" dirty="0"/>
              <a:t>科学计算，数据处理，系统维护，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与</a:t>
            </a:r>
            <a:r>
              <a:rPr lang="en-US" altLang="zh-CN" sz="3200" cap="none" dirty="0" smtClean="0"/>
              <a:t>Web</a:t>
            </a:r>
            <a:r>
              <a:rPr lang="zh-CN" altLang="en-US" sz="3200" dirty="0" smtClean="0"/>
              <a:t>开发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/>
          <a:lstStyle/>
          <a:p>
            <a:r>
              <a:rPr lang="en-US" altLang="zh-CN" dirty="0" smtClean="0"/>
              <a:t>CGI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err="1"/>
              <a:t>w</a:t>
            </a:r>
            <a:r>
              <a:rPr lang="en-US" altLang="zh-CN" dirty="0" err="1" smtClean="0"/>
              <a:t>sgi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mod_python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Model, View, Controller</a:t>
            </a:r>
          </a:p>
          <a:p>
            <a:r>
              <a:rPr lang="zh-CN" altLang="en-US" dirty="0" smtClean="0"/>
              <a:t>快速开发框架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Django</a:t>
            </a:r>
            <a:r>
              <a:rPr lang="en-US" altLang="zh-CN" dirty="0"/>
              <a:t>, Web.py, Quixote, 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/>
              <a:t>知</a:t>
            </a:r>
            <a:r>
              <a:rPr lang="zh-CN" altLang="en-US" dirty="0" smtClean="0"/>
              <a:t>乎，豆瓣</a:t>
            </a:r>
            <a:r>
              <a:rPr lang="en-US" altLang="zh-CN" dirty="0" smtClean="0"/>
              <a:t>…</a:t>
            </a:r>
          </a:p>
          <a:p>
            <a:pPr lvl="1"/>
            <a:endParaRPr lang="zh-CN" altLang="en-US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cap="none" dirty="0" smtClean="0"/>
              <a:t>与网络交互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网页抓取，爬虫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Scrapy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网络安全测试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Scapy</a:t>
            </a:r>
            <a:r>
              <a:rPr lang="en-US" altLang="zh-CN" dirty="0" smtClean="0"/>
              <a:t> , Mallory</a:t>
            </a:r>
            <a:endParaRPr lang="en-US" altLang="zh-CN" dirty="0"/>
          </a:p>
          <a:p>
            <a:r>
              <a:rPr lang="zh-CN" altLang="en-US" dirty="0" smtClean="0"/>
              <a:t>自动化扫描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Awvs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/>
              <a:t>服务性能测试工具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Pylot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网络应用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4595" y="2618237"/>
            <a:ext cx="1190625" cy="476250"/>
          </a:xfrm>
          <a:prstGeom prst="rect">
            <a:avLst/>
          </a:prstGeom>
        </p:spPr>
      </p:pic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268" name="Picture 4" descr="http://webpy.org/static/webp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61" y="2477232"/>
            <a:ext cx="14668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admin10000.com/UploadFiles/Document/201202/12/2012021213385839207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47" y="3803081"/>
            <a:ext cx="27241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admin10000.com/UploadFiles/Document/201202/12/2012021213385847939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52" y="3757329"/>
            <a:ext cx="26289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www.admin10000.com/UploadFiles/Document/201202/12/2012021213385815844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60" y="2554141"/>
            <a:ext cx="32956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://b.hiphotos.baidu.com/baike/w%3D268/sign=3f58110aa9773912c4268267c0188675/10dfa9ec8a136327ab8b9584918fa0ec08fac72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47" y="5041132"/>
            <a:ext cx="23241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32" y="5108738"/>
            <a:ext cx="590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154" y="901326"/>
            <a:ext cx="6308656" cy="1108928"/>
          </a:xfrm>
        </p:spPr>
        <p:txBody>
          <a:bodyPr>
            <a:normAutofit/>
          </a:bodyPr>
          <a:lstStyle/>
          <a:p>
            <a:r>
              <a:rPr lang="en-US" altLang="zh-CN" sz="3200" cap="none" dirty="0" smtClean="0"/>
              <a:t>Python</a:t>
            </a:r>
            <a:r>
              <a:rPr lang="zh-CN" altLang="en-US" sz="3200" dirty="0" smtClean="0"/>
              <a:t>与 </a:t>
            </a:r>
            <a:r>
              <a:rPr lang="en-US" altLang="zh-CN" sz="3200" cap="none" dirty="0" smtClean="0"/>
              <a:t>GUI</a:t>
            </a:r>
            <a:r>
              <a:rPr lang="zh-CN" altLang="en-US" sz="3200" cap="none" dirty="0" smtClean="0"/>
              <a:t>编程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2216830"/>
            <a:ext cx="7429499" cy="354171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Tk</a:t>
            </a:r>
            <a:r>
              <a:rPr lang="zh-CN" altLang="en-US" dirty="0" smtClean="0"/>
              <a:t>图形开发包的接口实现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通用，高效</a:t>
            </a:r>
            <a:endParaRPr lang="en-US" altLang="zh-CN" dirty="0"/>
          </a:p>
          <a:p>
            <a:pPr lvl="1"/>
            <a:r>
              <a:rPr lang="en-US" altLang="zh-CN" dirty="0" err="1"/>
              <a:t>Tkinter</a:t>
            </a:r>
            <a:r>
              <a:rPr lang="en-US" altLang="zh-CN" dirty="0"/>
              <a:t> is Python's de-facto standard GUI (Graphical User Interface) package. It is a thin object-oriented layer on top of </a:t>
            </a:r>
            <a:r>
              <a:rPr lang="en-US" altLang="zh-CN" dirty="0" err="1"/>
              <a:t>Tcl</a:t>
            </a:r>
            <a:r>
              <a:rPr lang="en-US" altLang="zh-CN" dirty="0"/>
              <a:t>/Tk.</a:t>
            </a:r>
          </a:p>
          <a:p>
            <a:pPr lvl="1"/>
            <a:r>
              <a:rPr lang="en-US" altLang="zh-CN" dirty="0" err="1"/>
              <a:t>Tkinter</a:t>
            </a:r>
            <a:r>
              <a:rPr lang="en-US" altLang="zh-CN" dirty="0"/>
              <a:t> is not the only </a:t>
            </a:r>
            <a:r>
              <a:rPr lang="en-US" altLang="zh-CN" dirty="0" err="1"/>
              <a:t>GuiProgramming</a:t>
            </a:r>
            <a:r>
              <a:rPr lang="en-US" altLang="zh-CN" dirty="0"/>
              <a:t> toolkit for Python. It is however the most commonly used one. </a:t>
            </a:r>
            <a:r>
              <a:rPr lang="en-US" altLang="zh-CN" dirty="0" err="1"/>
              <a:t>CameronLaird</a:t>
            </a:r>
            <a:r>
              <a:rPr lang="en-US" altLang="zh-CN" dirty="0"/>
              <a:t> calls the yearly decision to keep </a:t>
            </a:r>
            <a:r>
              <a:rPr lang="en-US" altLang="zh-CN" dirty="0" err="1"/>
              <a:t>TkInter</a:t>
            </a:r>
            <a:r>
              <a:rPr lang="en-US" altLang="zh-CN" dirty="0"/>
              <a:t> "one of the minor traditions of the Python world."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Tkinter</a:t>
            </a:r>
            <a:r>
              <a:rPr lang="en-US" altLang="zh-CN" dirty="0"/>
              <a:t> wiki: </a:t>
            </a:r>
            <a:r>
              <a:rPr lang="en-US" altLang="zh-CN" dirty="0">
                <a:hlinkClick r:id="rId3"/>
              </a:rPr>
              <a:t>http://tkinter.unpythonic.net/wiki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</p:txBody>
      </p:sp>
      <p:pic>
        <p:nvPicPr>
          <p:cNvPr id="7" name="Picture 2" descr="http://c.hiphotos.baidu.com/baike/c0%3Dbaike80%2C5%2C5%2C80%2C26%3Bt%3Dgif/sign=8169ec42b2119313d34ef7e2045167b2/0eb30f2442a7d9331abfc6f3ad4bd11373f0011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0" y="942031"/>
            <a:ext cx="913848" cy="10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程序设计第二课堂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337</TotalTime>
  <Words>629</Words>
  <Application>Microsoft Office PowerPoint</Application>
  <PresentationFormat>全屏显示(4:3)</PresentationFormat>
  <Paragraphs>174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Trebuchet MS</vt:lpstr>
      <vt:lpstr>Tw Cen MT</vt:lpstr>
      <vt:lpstr>电路</vt:lpstr>
      <vt:lpstr>Python程序设计</vt:lpstr>
      <vt:lpstr>Python从入门到精通</vt:lpstr>
      <vt:lpstr>Python的作者</vt:lpstr>
      <vt:lpstr>Python的起源</vt:lpstr>
      <vt:lpstr>Python的发展历程</vt:lpstr>
      <vt:lpstr>Python与Web开发</vt:lpstr>
      <vt:lpstr>Python与网络交互</vt:lpstr>
      <vt:lpstr>Python网络应用</vt:lpstr>
      <vt:lpstr>Python与 GUI编程</vt:lpstr>
      <vt:lpstr>Python与GUI编程</vt:lpstr>
      <vt:lpstr>Python与GUI编程</vt:lpstr>
      <vt:lpstr>Python基本运算</vt:lpstr>
      <vt:lpstr>Python流程控制</vt:lpstr>
      <vt:lpstr>Python常用数据类型</vt:lpstr>
      <vt:lpstr>Python深入函数定义</vt:lpstr>
      <vt:lpstr>Python与数学—数据类型</vt:lpstr>
      <vt:lpstr>Python与数学—math包</vt:lpstr>
      <vt:lpstr>Python与数学--科学计算</vt:lpstr>
      <vt:lpstr>How to ？</vt:lpstr>
      <vt:lpstr>Where ?</vt:lpstr>
      <vt:lpstr>Help神器！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ht</dc:creator>
  <cp:lastModifiedBy>何涛</cp:lastModifiedBy>
  <cp:revision>323</cp:revision>
  <dcterms:created xsi:type="dcterms:W3CDTF">2014-11-14T06:29:31Z</dcterms:created>
  <dcterms:modified xsi:type="dcterms:W3CDTF">2014-11-15T05:16:44Z</dcterms:modified>
</cp:coreProperties>
</file>