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91" r:id="rId5"/>
    <p:sldId id="292" r:id="rId6"/>
    <p:sldId id="293" r:id="rId7"/>
    <p:sldId id="313" r:id="rId8"/>
    <p:sldId id="314" r:id="rId9"/>
    <p:sldId id="315" r:id="rId10"/>
    <p:sldId id="316" r:id="rId11"/>
    <p:sldId id="318" r:id="rId12"/>
    <p:sldId id="330" r:id="rId13"/>
    <p:sldId id="319" r:id="rId14"/>
    <p:sldId id="294" r:id="rId15"/>
    <p:sldId id="329" r:id="rId16"/>
    <p:sldId id="323" r:id="rId17"/>
    <p:sldId id="324" r:id="rId18"/>
    <p:sldId id="325" r:id="rId19"/>
    <p:sldId id="326" r:id="rId20"/>
    <p:sldId id="296" r:id="rId21"/>
    <p:sldId id="309" r:id="rId22"/>
    <p:sldId id="31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算法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讲师：刘少凡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341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代码实现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0746" y="343140"/>
            <a:ext cx="8553450" cy="28860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91" y="2155615"/>
            <a:ext cx="834390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81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复杂度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如果最大流流量为</a:t>
            </a:r>
            <a:r>
              <a:rPr lang="en-US" altLang="zh-CN" sz="2400" dirty="0" smtClean="0"/>
              <a:t>F</a:t>
            </a:r>
            <a:r>
              <a:rPr lang="zh-CN" altLang="en-US" sz="2400" dirty="0" smtClean="0"/>
              <a:t>，因为每次</a:t>
            </a:r>
            <a:r>
              <a:rPr lang="en-US" altLang="zh-CN" sz="2400" dirty="0" smtClean="0"/>
              <a:t>DFS</a:t>
            </a:r>
            <a:r>
              <a:rPr lang="zh-CN" altLang="en-US" sz="2400" dirty="0" smtClean="0"/>
              <a:t>会至少找到一条流量为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的增广路径，所以最多会执行</a:t>
            </a:r>
            <a:r>
              <a:rPr lang="en-US" altLang="zh-CN" sz="2400" dirty="0" smtClean="0"/>
              <a:t>F</a:t>
            </a:r>
            <a:r>
              <a:rPr lang="zh-CN" altLang="en-US" sz="2400" dirty="0" smtClean="0"/>
              <a:t>次</a:t>
            </a:r>
            <a:r>
              <a:rPr lang="en-US" altLang="zh-CN" sz="2400" dirty="0" smtClean="0"/>
              <a:t>DFS</a:t>
            </a:r>
            <a:r>
              <a:rPr lang="zh-CN" altLang="en-US" sz="2400" dirty="0" smtClean="0"/>
              <a:t>，每次</a:t>
            </a:r>
            <a:r>
              <a:rPr lang="en-US" altLang="zh-CN" sz="2400" dirty="0" smtClean="0"/>
              <a:t>DFS</a:t>
            </a:r>
            <a:r>
              <a:rPr lang="zh-CN" altLang="en-US" sz="2400" dirty="0" smtClean="0"/>
              <a:t>的复杂度为</a:t>
            </a:r>
            <a:r>
              <a:rPr lang="en-US" altLang="zh-CN" sz="2400" dirty="0" smtClean="0"/>
              <a:t>O(E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</a:t>
            </a:r>
            <a:r>
              <a:rPr lang="zh-CN" altLang="en-US" sz="2400" dirty="0" smtClean="0"/>
              <a:t>所以复杂度为</a:t>
            </a:r>
            <a:r>
              <a:rPr lang="en-US" altLang="zh-CN" sz="2400" dirty="0" smtClean="0"/>
              <a:t>O(FE)</a:t>
            </a:r>
          </a:p>
          <a:p>
            <a:r>
              <a:rPr lang="zh-CN" altLang="en-US" sz="2400" dirty="0" smtClean="0"/>
              <a:t>但是，这个上界很松，因为每次</a:t>
            </a:r>
            <a:r>
              <a:rPr lang="en-US" altLang="zh-CN" sz="2400" dirty="0" smtClean="0"/>
              <a:t>DFS</a:t>
            </a:r>
            <a:r>
              <a:rPr lang="zh-CN" altLang="en-US" sz="2400" dirty="0" smtClean="0"/>
              <a:t>找到的增广路径流量很少会为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，所以实际应用时速度还是可以接受的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4981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拓展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大多数情况下，</a:t>
            </a:r>
            <a:r>
              <a:rPr lang="en-US" altLang="zh-CN" sz="2400" dirty="0" smtClean="0"/>
              <a:t>Ford-Fulkerson</a:t>
            </a:r>
            <a:r>
              <a:rPr lang="zh-CN" altLang="en-US" sz="2400" dirty="0" smtClean="0"/>
              <a:t>算法已经够快了，那么还有其他更快的解决最大流问题的算法吗？</a:t>
            </a:r>
            <a:endParaRPr lang="en-US" altLang="zh-CN" sz="2400" dirty="0" smtClean="0"/>
          </a:p>
          <a:p>
            <a:r>
              <a:rPr lang="en-US" altLang="zh-CN" sz="2400" dirty="0" err="1" smtClean="0"/>
              <a:t>Dinic</a:t>
            </a:r>
            <a:r>
              <a:rPr lang="zh-CN" altLang="en-US" sz="2400" dirty="0" smtClean="0"/>
              <a:t>算法</a:t>
            </a:r>
            <a:endParaRPr lang="en-US" altLang="zh-CN" sz="2400" dirty="0" smtClean="0"/>
          </a:p>
          <a:p>
            <a:r>
              <a:rPr lang="zh-CN" altLang="en-US" sz="2400" dirty="0"/>
              <a:t>复杂</a:t>
            </a:r>
            <a:r>
              <a:rPr lang="zh-CN" altLang="en-US" sz="2400" dirty="0" smtClean="0"/>
              <a:t>度</a:t>
            </a:r>
            <a:r>
              <a:rPr lang="en-US" altLang="zh-CN" sz="2400" dirty="0" smtClean="0"/>
              <a:t>O(E * V^2)</a:t>
            </a:r>
            <a:r>
              <a:rPr lang="zh-CN" altLang="en-US" sz="2400" dirty="0" smtClean="0"/>
              <a:t>，</a:t>
            </a:r>
            <a:r>
              <a:rPr lang="zh-CN" altLang="en-US" sz="2400" dirty="0" smtClean="0">
                <a:solidFill>
                  <a:srgbClr val="FF0000"/>
                </a:solidFill>
              </a:rPr>
              <a:t>不一定</a:t>
            </a:r>
            <a:r>
              <a:rPr lang="zh-CN" altLang="en-US" sz="2400" dirty="0" smtClean="0"/>
              <a:t>比</a:t>
            </a:r>
            <a:r>
              <a:rPr lang="en-US" altLang="zh-CN" sz="2400" dirty="0" smtClean="0"/>
              <a:t>Ford-Fulkerson</a:t>
            </a:r>
            <a:r>
              <a:rPr lang="zh-CN" altLang="en-US" sz="2400" dirty="0" smtClean="0"/>
              <a:t>算法快</a:t>
            </a:r>
            <a:endParaRPr lang="en-US" altLang="zh-CN" sz="2400" dirty="0" smtClean="0"/>
          </a:p>
          <a:p>
            <a:r>
              <a:rPr lang="zh-CN" altLang="en-US" sz="2400" dirty="0"/>
              <a:t>算法</a:t>
            </a:r>
            <a:r>
              <a:rPr lang="zh-CN" altLang="en-US" sz="2400" dirty="0" smtClean="0"/>
              <a:t>思想：先进行一次</a:t>
            </a:r>
            <a:r>
              <a:rPr lang="en-US" altLang="zh-CN" sz="2400" dirty="0" smtClean="0"/>
              <a:t>BFS</a:t>
            </a:r>
            <a:r>
              <a:rPr lang="zh-CN" altLang="en-US" sz="2400" dirty="0" smtClean="0"/>
              <a:t>，然后考虑由近距离顶点指向远距离顶点的边所组成的分层图，在上面进行</a:t>
            </a:r>
            <a:r>
              <a:rPr lang="en-US" altLang="zh-CN" sz="2400" dirty="0" smtClean="0"/>
              <a:t>DFS</a:t>
            </a:r>
            <a:r>
              <a:rPr lang="zh-CN" altLang="en-US" sz="2400" dirty="0" smtClean="0"/>
              <a:t>搜索寻找最短的增广路。如果在分层图上找不到新的增广路了，就再重新</a:t>
            </a:r>
            <a:r>
              <a:rPr lang="en-US" altLang="zh-CN" sz="2400" dirty="0" smtClean="0"/>
              <a:t>BFS</a:t>
            </a:r>
            <a:r>
              <a:rPr lang="zh-CN" altLang="en-US" sz="2400" dirty="0" smtClean="0"/>
              <a:t>，直到不存在从</a:t>
            </a:r>
            <a:r>
              <a:rPr lang="en-US" altLang="zh-CN" sz="2400" dirty="0" smtClean="0"/>
              <a:t>s</a:t>
            </a:r>
            <a:r>
              <a:rPr lang="zh-CN" altLang="en-US" sz="2400" dirty="0" smtClean="0"/>
              <a:t>到</a:t>
            </a:r>
            <a:r>
              <a:rPr lang="en-US" altLang="zh-CN" sz="2400" dirty="0" smtClean="0"/>
              <a:t>t</a:t>
            </a:r>
            <a:r>
              <a:rPr lang="zh-CN" altLang="en-US" sz="2400" dirty="0" smtClean="0"/>
              <a:t>的路径为止。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45851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Dinic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780" y="1631814"/>
            <a:ext cx="5724525" cy="26098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295" y="377069"/>
            <a:ext cx="7562850" cy="10382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780" y="4540998"/>
            <a:ext cx="72390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82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Dinic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633252"/>
            <a:ext cx="80772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97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Dinic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668882"/>
            <a:ext cx="7190340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29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Dinic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96" y="1576387"/>
            <a:ext cx="920115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21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拓展</a:t>
            </a:r>
            <a:r>
              <a:rPr lang="en-US" altLang="zh-CN" dirty="0" smtClean="0"/>
              <a:t>2</a:t>
            </a:r>
            <a:r>
              <a:rPr lang="zh-CN" altLang="en-US" dirty="0" smtClean="0"/>
              <a:t>（最大流的变体）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、多个源点和汇点的情况</a:t>
            </a:r>
            <a:endParaRPr lang="en-US" altLang="zh-CN" sz="2400" dirty="0" smtClean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、无向图的情况</a:t>
            </a:r>
            <a:endParaRPr lang="en-US" altLang="zh-CN" sz="2400" dirty="0" smtClean="0"/>
          </a:p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、顶点上也有容量限制的情况</a:t>
            </a:r>
            <a:endParaRPr lang="en-US" altLang="zh-CN" sz="2400" dirty="0"/>
          </a:p>
          <a:p>
            <a:r>
              <a:rPr lang="en-US" altLang="zh-CN" sz="2400" dirty="0" smtClean="0"/>
              <a:t>……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45279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多个源点和汇点的情况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解决办法：增加一个超级源点和超级汇点即可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972" y="3400515"/>
            <a:ext cx="47815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63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无向图的情况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785267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解决办法：把无向图的边看成两条有向图的边即可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612" y="2606465"/>
            <a:ext cx="439102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7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 smtClean="0">
                <a:solidFill>
                  <a:srgbClr val="FF0000"/>
                </a:solidFill>
              </a:rPr>
              <a:t>最大流问题</a:t>
            </a:r>
            <a:endParaRPr lang="en-US" altLang="zh-CN" sz="3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13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顶点上也有容量限制的情况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2160589"/>
            <a:ext cx="9156779" cy="3880773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解决办法：把每个顶点拆成两个，一个入顶点，一个出顶点，然后增加一条从入顶点指向出顶点的容量为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的边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087" y="3338603"/>
            <a:ext cx="547687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22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课后作业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POJ </a:t>
            </a:r>
            <a:r>
              <a:rPr lang="en-US" altLang="zh-CN" sz="2400" dirty="0" smtClean="0"/>
              <a:t>No.3281</a:t>
            </a:r>
            <a:endParaRPr lang="en-US" altLang="zh-CN" sz="2400" dirty="0" smtClean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72467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课后作业提示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POJ </a:t>
            </a:r>
            <a:r>
              <a:rPr lang="en-US" altLang="zh-CN" sz="2400" dirty="0"/>
              <a:t>No.3281</a:t>
            </a:r>
          </a:p>
          <a:p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553" y="1383637"/>
            <a:ext cx="601980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2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最大流问题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2160589"/>
            <a:ext cx="5205881" cy="3880773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网络中有两台计算机</a:t>
            </a:r>
            <a:r>
              <a:rPr lang="en-US" altLang="zh-CN" sz="2400" dirty="0" smtClean="0"/>
              <a:t>s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t</a:t>
            </a:r>
            <a:r>
              <a:rPr lang="zh-CN" altLang="en-US" sz="2400" dirty="0" smtClean="0"/>
              <a:t>，现在想从</a:t>
            </a:r>
            <a:r>
              <a:rPr lang="en-US" altLang="zh-CN" sz="2400" dirty="0" smtClean="0"/>
              <a:t>s</a:t>
            </a:r>
            <a:r>
              <a:rPr lang="zh-CN" altLang="en-US" sz="2400" dirty="0" smtClean="0"/>
              <a:t>传输数据到</a:t>
            </a:r>
            <a:r>
              <a:rPr lang="en-US" altLang="zh-CN" sz="2400" dirty="0" smtClean="0"/>
              <a:t>t</a:t>
            </a:r>
            <a:r>
              <a:rPr lang="zh-CN" altLang="en-US" sz="2400" dirty="0" smtClean="0"/>
              <a:t>。该网络中一共有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台计算机，其中一些计算机之间连有一条单向的通信电缆，每条通信电缆都有对应的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秒钟内所能传输的最大数据量。当其他计算机之间没有数据传输时，在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秒钟内，</a:t>
            </a:r>
            <a:r>
              <a:rPr lang="en-US" altLang="zh-CN" sz="2400" dirty="0" smtClean="0"/>
              <a:t>s</a:t>
            </a:r>
            <a:r>
              <a:rPr lang="zh-CN" altLang="en-US" sz="2400" dirty="0" smtClean="0"/>
              <a:t>最多可以传送多少数据到</a:t>
            </a:r>
            <a:r>
              <a:rPr lang="en-US" altLang="zh-CN" sz="2400" dirty="0" smtClean="0"/>
              <a:t>t</a:t>
            </a:r>
            <a:r>
              <a:rPr lang="zh-CN" altLang="en-US" sz="2400" dirty="0" smtClean="0"/>
              <a:t>？</a:t>
            </a:r>
            <a:endParaRPr lang="en-US" altLang="zh-CN" sz="2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275" y="1930400"/>
            <a:ext cx="578167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8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如何解？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设每条边的最大数据传输量为</a:t>
            </a:r>
            <a:r>
              <a:rPr lang="en-US" altLang="zh-CN" sz="2400" dirty="0" smtClean="0"/>
              <a:t>c(e)</a:t>
            </a:r>
            <a:r>
              <a:rPr lang="zh-CN" altLang="en-US" sz="2400" dirty="0" smtClean="0"/>
              <a:t>，每条边的实际传输量为</a:t>
            </a:r>
            <a:r>
              <a:rPr lang="en-US" altLang="zh-CN" sz="2400" dirty="0" smtClean="0"/>
              <a:t>f(e)</a:t>
            </a:r>
            <a:r>
              <a:rPr lang="zh-CN" altLang="en-US" sz="2400" dirty="0" smtClean="0"/>
              <a:t>，可知</a:t>
            </a:r>
            <a:r>
              <a:rPr lang="en-US" altLang="zh-CN" sz="2400" dirty="0" smtClean="0"/>
              <a:t>f(e) &lt;= c(e)</a:t>
            </a:r>
          </a:p>
          <a:p>
            <a:r>
              <a:rPr lang="zh-CN" altLang="en-US" sz="2400" dirty="0" smtClean="0"/>
              <a:t>直观的贪心算法：不断贪心的寻找</a:t>
            </a:r>
            <a:r>
              <a:rPr lang="en-US" altLang="zh-CN" sz="2400" dirty="0" smtClean="0"/>
              <a:t>s</a:t>
            </a:r>
            <a:r>
              <a:rPr lang="zh-CN" altLang="en-US" sz="2400" dirty="0" smtClean="0"/>
              <a:t>到</a:t>
            </a:r>
            <a:r>
              <a:rPr lang="en-US" altLang="zh-CN" sz="2400" dirty="0" smtClean="0"/>
              <a:t>t</a:t>
            </a:r>
            <a:r>
              <a:rPr lang="zh-CN" altLang="en-US" sz="2400" dirty="0" smtClean="0"/>
              <a:t>的路径（</a:t>
            </a:r>
            <a:r>
              <a:rPr lang="en-US" altLang="zh-CN" sz="2400" dirty="0" smtClean="0"/>
              <a:t>DFS</a:t>
            </a:r>
            <a:r>
              <a:rPr lang="zh-CN" altLang="en-US" sz="2400" dirty="0" smtClean="0"/>
              <a:t>），找到每条路径可以允许的最大</a:t>
            </a:r>
            <a:r>
              <a:rPr lang="en-US" altLang="zh-CN" sz="2400" dirty="0" smtClean="0"/>
              <a:t>f(e)</a:t>
            </a:r>
            <a:r>
              <a:rPr lang="zh-CN" altLang="en-US" sz="2400" dirty="0" smtClean="0"/>
              <a:t>，相加即得总的流量</a:t>
            </a:r>
            <a:endParaRPr lang="en-US" altLang="zh-CN" sz="2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97" y="336879"/>
            <a:ext cx="116205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44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贪心</a:t>
            </a:r>
            <a:r>
              <a:rPr lang="zh-CN" altLang="en-US" dirty="0" smtClean="0"/>
              <a:t>策略正确吗？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5145496" cy="3880773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贪心策略的结果是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，而如果采用左图的方案，最大流应为</a:t>
            </a:r>
            <a:r>
              <a:rPr lang="en-US" altLang="zh-CN" sz="2400" dirty="0" smtClean="0"/>
              <a:t>11</a:t>
            </a:r>
            <a:r>
              <a:rPr lang="zh-CN" altLang="en-US" sz="2400" dirty="0" smtClean="0"/>
              <a:t>，所以贪心策略不正确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8606" y="1439173"/>
            <a:ext cx="50863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71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它们之间的区别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6899" y="-34505"/>
            <a:ext cx="4224827" cy="345919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900" y="3567474"/>
            <a:ext cx="4223896" cy="329052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1930400"/>
            <a:ext cx="48577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52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改进的算法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8466666" cy="3880773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加入</a:t>
            </a:r>
            <a:r>
              <a:rPr lang="zh-CN" altLang="en-US" sz="2400" dirty="0" smtClean="0">
                <a:solidFill>
                  <a:srgbClr val="FF0000"/>
                </a:solidFill>
              </a:rPr>
              <a:t>反向边</a:t>
            </a:r>
            <a:r>
              <a:rPr lang="zh-CN" altLang="en-US" sz="2400" dirty="0"/>
              <a:t>，反向边的权值</a:t>
            </a:r>
            <a:r>
              <a:rPr lang="zh-CN" altLang="en-US" sz="2400" dirty="0" smtClean="0"/>
              <a:t>为</a:t>
            </a:r>
            <a:r>
              <a:rPr lang="en-US" altLang="zh-CN" sz="2400" dirty="0" smtClean="0">
                <a:solidFill>
                  <a:srgbClr val="FF0000"/>
                </a:solidFill>
              </a:rPr>
              <a:t>f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2890176"/>
            <a:ext cx="1205865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18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Ford-Fulkerson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经过上述</a:t>
            </a:r>
            <a:r>
              <a:rPr lang="zh-CN" altLang="en-US" sz="2400" dirty="0" smtClean="0"/>
              <a:t>改进之后的算法便可解决最大流问题，该算法叫做</a:t>
            </a:r>
            <a:r>
              <a:rPr lang="en-US" altLang="zh-CN" sz="2400" dirty="0" smtClean="0"/>
              <a:t>Ford-Fulkerson</a:t>
            </a:r>
            <a:r>
              <a:rPr lang="zh-CN" altLang="en-US" sz="2400" dirty="0" smtClean="0"/>
              <a:t>算法</a:t>
            </a:r>
            <a:endParaRPr lang="en-US" altLang="zh-CN" sz="2400" dirty="0" smtClean="0"/>
          </a:p>
          <a:p>
            <a:r>
              <a:rPr lang="zh-CN" altLang="en-US" sz="2400" dirty="0" smtClean="0"/>
              <a:t>称目前剩余的流量</a:t>
            </a:r>
            <a:r>
              <a:rPr lang="en-US" altLang="zh-CN" sz="2400" dirty="0" smtClean="0"/>
              <a:t>c-f</a:t>
            </a:r>
            <a:r>
              <a:rPr lang="zh-CN" altLang="en-US" sz="2400" dirty="0" smtClean="0"/>
              <a:t>大于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的边和流量大于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的反向边组成的网络为</a:t>
            </a:r>
            <a:r>
              <a:rPr lang="zh-CN" altLang="en-US" sz="2400" dirty="0" smtClean="0">
                <a:solidFill>
                  <a:srgbClr val="FF0000"/>
                </a:solidFill>
              </a:rPr>
              <a:t>残余网络</a:t>
            </a:r>
            <a:r>
              <a:rPr lang="zh-CN" altLang="en-US" sz="2400" dirty="0" smtClean="0"/>
              <a:t>，在残余网络中找到的</a:t>
            </a:r>
            <a:r>
              <a:rPr lang="en-US" altLang="zh-CN" sz="2400" dirty="0" smtClean="0"/>
              <a:t>s-t</a:t>
            </a:r>
            <a:r>
              <a:rPr lang="zh-CN" altLang="en-US" sz="2400" dirty="0" smtClean="0"/>
              <a:t>的路径为</a:t>
            </a:r>
            <a:r>
              <a:rPr lang="zh-CN" altLang="en-US" sz="2400" dirty="0" smtClean="0">
                <a:solidFill>
                  <a:srgbClr val="FF0000"/>
                </a:solidFill>
              </a:rPr>
              <a:t>增广路径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13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代码实现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593" y="1770108"/>
            <a:ext cx="5486400" cy="26955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6292" y="609600"/>
            <a:ext cx="7715250" cy="800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593" y="4964591"/>
            <a:ext cx="70389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60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366</TotalTime>
  <Words>576</Words>
  <Application>Microsoft Office PowerPoint</Application>
  <PresentationFormat>宽屏</PresentationFormat>
  <Paragraphs>46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方正姚体</vt:lpstr>
      <vt:lpstr>华文新魏</vt:lpstr>
      <vt:lpstr>Arial</vt:lpstr>
      <vt:lpstr>Trebuchet MS</vt:lpstr>
      <vt:lpstr>Wingdings 3</vt:lpstr>
      <vt:lpstr>平面</vt:lpstr>
      <vt:lpstr>算法4</vt:lpstr>
      <vt:lpstr>目录</vt:lpstr>
      <vt:lpstr>最大流问题 </vt:lpstr>
      <vt:lpstr>如何解？ </vt:lpstr>
      <vt:lpstr>贪心策略正确吗？</vt:lpstr>
      <vt:lpstr>它们之间的区别</vt:lpstr>
      <vt:lpstr>改进的算法</vt:lpstr>
      <vt:lpstr>Ford-Fulkerson算法</vt:lpstr>
      <vt:lpstr>代码实现</vt:lpstr>
      <vt:lpstr>代码实现</vt:lpstr>
      <vt:lpstr>复杂度</vt:lpstr>
      <vt:lpstr>拓展</vt:lpstr>
      <vt:lpstr>Dinic算法</vt:lpstr>
      <vt:lpstr>Dinic算法</vt:lpstr>
      <vt:lpstr>Dinic算法</vt:lpstr>
      <vt:lpstr>Dinic算法</vt:lpstr>
      <vt:lpstr>拓展2（最大流的变体）</vt:lpstr>
      <vt:lpstr>多个源点和汇点的情况</vt:lpstr>
      <vt:lpstr>无向图的情况</vt:lpstr>
      <vt:lpstr>顶点上也有容量限制的情况</vt:lpstr>
      <vt:lpstr>课后作业</vt:lpstr>
      <vt:lpstr>课后作业提示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数据结构一</dc:title>
  <dc:creator>Liu</dc:creator>
  <cp:lastModifiedBy>Liu</cp:lastModifiedBy>
  <cp:revision>81</cp:revision>
  <dcterms:created xsi:type="dcterms:W3CDTF">2015-05-02T11:48:04Z</dcterms:created>
  <dcterms:modified xsi:type="dcterms:W3CDTF">2015-05-05T04:09:17Z</dcterms:modified>
</cp:coreProperties>
</file>