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313" r:id="rId8"/>
    <p:sldId id="314" r:id="rId9"/>
    <p:sldId id="315" r:id="rId10"/>
    <p:sldId id="316" r:id="rId11"/>
    <p:sldId id="309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讲师：刘少凡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722" y="911240"/>
            <a:ext cx="2505075" cy="2981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3630" y="1930400"/>
            <a:ext cx="7901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假设</a:t>
            </a:r>
            <a:r>
              <a:rPr lang="en-US" altLang="zh-CN" sz="2400" dirty="0" smtClean="0"/>
              <a:t>u1</a:t>
            </a:r>
            <a:r>
              <a:rPr lang="zh-CN" altLang="en-US" sz="2400" dirty="0" smtClean="0"/>
              <a:t>编号为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v1</a:t>
            </a:r>
            <a:r>
              <a:rPr lang="zh-CN" altLang="en-US" sz="2400" dirty="0" smtClean="0"/>
              <a:t>编号为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编号为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v2</a:t>
            </a:r>
            <a:r>
              <a:rPr lang="zh-CN" altLang="en-US" sz="2400" dirty="0" smtClean="0"/>
              <a:t>编号为</a:t>
            </a:r>
            <a:r>
              <a:rPr lang="en-US" altLang="zh-CN" sz="2400" dirty="0" smtClean="0"/>
              <a:t>3</a:t>
            </a:r>
          </a:p>
          <a:p>
            <a:r>
              <a:rPr lang="en-US" altLang="zh-CN" sz="2400" dirty="0" smtClean="0"/>
              <a:t>u3</a:t>
            </a:r>
            <a:r>
              <a:rPr lang="zh-CN" altLang="en-US" sz="2400" dirty="0" smtClean="0"/>
              <a:t>编号为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v3</a:t>
            </a:r>
            <a:r>
              <a:rPr lang="zh-CN" altLang="en-US" sz="2400" dirty="0" smtClean="0"/>
              <a:t>编号为</a:t>
            </a:r>
            <a:r>
              <a:rPr lang="en-US" altLang="zh-CN" sz="2400" dirty="0" smtClean="0"/>
              <a:t>5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binMatch</a:t>
            </a:r>
            <a:r>
              <a:rPr lang="zh-CN" altLang="en-US" sz="2400" dirty="0" smtClean="0"/>
              <a:t>中的循环，一开始</a:t>
            </a:r>
            <a:r>
              <a:rPr lang="en-US" altLang="zh-CN" sz="2400" dirty="0" smtClean="0"/>
              <a:t>v=0</a:t>
            </a:r>
            <a:r>
              <a:rPr lang="zh-CN" altLang="en-US" sz="2400" dirty="0" smtClean="0"/>
              <a:t>，会找到一条增广路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match</a:t>
            </a:r>
            <a:r>
              <a:rPr lang="zh-CN" altLang="en-US" sz="2400" dirty="0" smtClean="0"/>
              <a:t>数组为</a:t>
            </a:r>
            <a:r>
              <a:rPr lang="en-US" altLang="zh-CN" sz="2400" dirty="0" smtClean="0"/>
              <a:t>{1, 0, -1, -1, -1, -1}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 = 1</a:t>
            </a:r>
          </a:p>
          <a:p>
            <a:r>
              <a:rPr lang="zh-CN" altLang="en-US" sz="2400" dirty="0" smtClean="0"/>
              <a:t>然后</a:t>
            </a:r>
            <a:r>
              <a:rPr lang="en-US" altLang="zh-CN" sz="2400" dirty="0" smtClean="0"/>
              <a:t>v=1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match[v] &gt;= 0</a:t>
            </a:r>
            <a:r>
              <a:rPr lang="zh-CN" altLang="en-US" sz="2400" dirty="0" smtClean="0"/>
              <a:t>，跳到下一个顶点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en-US" altLang="zh-CN" sz="2400" dirty="0" smtClean="0"/>
              <a:t>v=2</a:t>
            </a:r>
            <a:r>
              <a:rPr lang="zh-CN" altLang="en-US" sz="2400" dirty="0" smtClean="0"/>
              <a:t>，执行</a:t>
            </a:r>
            <a:r>
              <a:rPr lang="en-US" altLang="zh-CN" sz="2400" dirty="0" err="1" smtClean="0"/>
              <a:t>dfs</a:t>
            </a:r>
            <a:r>
              <a:rPr lang="zh-CN" altLang="en-US" sz="2400" dirty="0" smtClean="0"/>
              <a:t>，找到一条增广路</a:t>
            </a:r>
            <a:r>
              <a:rPr lang="en-US" altLang="zh-CN" sz="2400" dirty="0" smtClean="0"/>
              <a:t>2-1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0-3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match</a:t>
            </a:r>
            <a:r>
              <a:rPr lang="zh-CN" altLang="en-US" sz="2400" dirty="0" smtClean="0"/>
              <a:t>数组为</a:t>
            </a:r>
            <a:r>
              <a:rPr lang="en-US" altLang="zh-CN" sz="2400" dirty="0" smtClean="0"/>
              <a:t>{3, 2, 1, 0, -1, -1}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 = 2</a:t>
            </a:r>
          </a:p>
          <a:p>
            <a:r>
              <a:rPr lang="zh-CN" altLang="en-US" sz="2400" dirty="0" smtClean="0"/>
              <a:t>然后</a:t>
            </a:r>
            <a:r>
              <a:rPr lang="en-US" altLang="zh-CN" sz="2400" dirty="0" smtClean="0"/>
              <a:t>v=3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match[v] &gt;= 0, </a:t>
            </a:r>
            <a:r>
              <a:rPr lang="zh-CN" altLang="en-US" sz="2400" dirty="0"/>
              <a:t>跳</a:t>
            </a:r>
            <a:r>
              <a:rPr lang="zh-CN" altLang="en-US" sz="2400" dirty="0" smtClean="0"/>
              <a:t>到下一个顶点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en-US" altLang="zh-CN" sz="2400" dirty="0" smtClean="0"/>
              <a:t>v=4, 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dfs</a:t>
            </a:r>
            <a:r>
              <a:rPr lang="zh-CN" altLang="en-US" sz="2400" dirty="0" smtClean="0"/>
              <a:t>，找到一条增广路</a:t>
            </a:r>
            <a:r>
              <a:rPr lang="en-US" altLang="zh-CN" sz="2400" dirty="0" smtClean="0"/>
              <a:t>4-3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0-1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match</a:t>
            </a:r>
            <a:r>
              <a:rPr lang="zh-CN" altLang="en-US" sz="2400" dirty="0" smtClean="0"/>
              <a:t>数组为</a:t>
            </a:r>
            <a:r>
              <a:rPr lang="en-US" altLang="zh-CN" sz="2400" dirty="0" smtClean="0"/>
              <a:t>{1, 0, 5, 4, 3, 2}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 = 3</a:t>
            </a:r>
          </a:p>
          <a:p>
            <a:r>
              <a:rPr lang="zh-CN" altLang="en-US" sz="2400" dirty="0" smtClean="0"/>
              <a:t>最后</a:t>
            </a:r>
            <a:r>
              <a:rPr lang="en-US" altLang="zh-CN" sz="2400" dirty="0" smtClean="0"/>
              <a:t>v=5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match[v] &gt;= 0</a:t>
            </a:r>
            <a:r>
              <a:rPr lang="zh-CN" altLang="en-US" sz="2400" dirty="0" smtClean="0"/>
              <a:t>，算法结束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958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POJ </a:t>
            </a:r>
            <a:r>
              <a:rPr lang="en-US" altLang="zh-CN" sz="2400" dirty="0" smtClean="0"/>
              <a:t>No.3041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46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POJ </a:t>
            </a:r>
            <a:r>
              <a:rPr lang="en-US" altLang="zh-CN" sz="2400" dirty="0" smtClean="0"/>
              <a:t>No.3041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二分图匹配问题，每一行、每一列分别为图中一个顶点，如果在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j)</a:t>
            </a:r>
            <a:r>
              <a:rPr lang="zh-CN" altLang="en-US" sz="2400" dirty="0" smtClean="0"/>
              <a:t>位置有小行星，则在图中增添一条边</a:t>
            </a:r>
            <a:r>
              <a:rPr lang="en-US" altLang="zh-CN" sz="2400" dirty="0" err="1" smtClean="0"/>
              <a:t>ui-vj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50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二分图匹配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453" y="1930400"/>
            <a:ext cx="2743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指派问题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有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台计算机和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个任务。我们可以给每台计算机分配一个任务，每台计算机能够处理的任务种类各不相同。求出最多能够处理的任务个数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转化为二分图模型</a:t>
                </a:r>
                <a:r>
                  <a:rPr lang="en-US" altLang="zh-CN" sz="2400" dirty="0" smtClean="0"/>
                  <a:t>G=(U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400" dirty="0" smtClean="0"/>
                  <a:t> V, E)</a:t>
                </a:r>
              </a:p>
              <a:p>
                <a:r>
                  <a:rPr lang="en-US" altLang="zh-CN" sz="2400" dirty="0" smtClean="0"/>
                  <a:t>U</a:t>
                </a:r>
                <a:r>
                  <a:rPr lang="zh-CN" altLang="en-US" sz="2400" dirty="0" smtClean="0"/>
                  <a:t>是代表计算机的顶点集合，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是代表任务的顶点集合，对于任意</a:t>
                </a:r>
                <a:r>
                  <a:rPr lang="en-US" altLang="zh-CN" sz="2400" dirty="0" smtClean="0"/>
                  <a:t>u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，计算机</a:t>
                </a:r>
                <a:r>
                  <a:rPr lang="en-US" altLang="zh-CN" sz="2400" dirty="0" smtClean="0"/>
                  <a:t>u</a:t>
                </a:r>
                <a:r>
                  <a:rPr lang="zh-CN" altLang="en-US" sz="2400" dirty="0" smtClean="0"/>
                  <a:t>能够处理任务</a:t>
                </a:r>
                <a:r>
                  <a:rPr lang="en-US" altLang="zh-CN" sz="2400" dirty="0" smtClean="0"/>
                  <a:t>v</a:t>
                </a:r>
                <a:r>
                  <a:rPr lang="zh-CN" altLang="en-US" sz="2400" dirty="0" smtClean="0"/>
                  <a:t>，等价于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u,v</a:t>
                </a:r>
                <a:r>
                  <a:rPr lang="en-US" altLang="zh-CN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/>
                  <a:t> E</a:t>
                </a:r>
              </a:p>
              <a:p>
                <a:r>
                  <a:rPr lang="en-US" altLang="zh-CN" sz="2400" dirty="0" smtClean="0"/>
                  <a:t>G</a:t>
                </a:r>
                <a:r>
                  <a:rPr lang="zh-CN" altLang="en-US" sz="2400" dirty="0" smtClean="0"/>
                  <a:t>中满足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两两不含公共端点的边集合</a:t>
                </a:r>
                <a:r>
                  <a:rPr lang="en-US" altLang="zh-CN" sz="2400" dirty="0" smtClean="0"/>
                  <a:t>M</a:t>
                </a:r>
                <a:r>
                  <a:rPr lang="zh-CN" altLang="en-US" sz="2400" dirty="0" smtClean="0"/>
                  <a:t>里边数量</a:t>
                </a:r>
                <a:r>
                  <a:rPr lang="en-US" altLang="zh-CN" sz="2400" dirty="0" smtClean="0"/>
                  <a:t>|M|</a:t>
                </a:r>
                <a:r>
                  <a:rPr lang="zh-CN" altLang="en-US" sz="2400" dirty="0" smtClean="0"/>
                  <a:t>的最大值，就是我们所要求的最大任务的个数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570" r="-3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4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这种两两不含公共端点的边集合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称为匹配，而元素最多的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则称为最大匹配。当最大匹配的匹配数满足 </a:t>
            </a:r>
            <a:r>
              <a:rPr lang="en-US" altLang="zh-CN" sz="2400" dirty="0" smtClean="0"/>
              <a:t>2|M|=|V|</a:t>
            </a:r>
            <a:r>
              <a:rPr lang="zh-CN" altLang="en-US" sz="2400" dirty="0" smtClean="0"/>
              <a:t>时，称为完美匹配。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27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912583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转换为最大流问题</a:t>
            </a:r>
            <a:endParaRPr lang="en-US" altLang="zh-CN" sz="2800" dirty="0" smtClean="0"/>
          </a:p>
          <a:p>
            <a:r>
              <a:rPr lang="zh-CN" altLang="en-US" sz="2800" dirty="0"/>
              <a:t>每个</a:t>
            </a:r>
            <a:r>
              <a:rPr lang="zh-CN" altLang="en-US" sz="2800" dirty="0" smtClean="0"/>
              <a:t>边容量均为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，最大流即为最大匹配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21" y="2258413"/>
            <a:ext cx="4467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466666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利用所有边容量为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和二分图的性质，可以利用如下代码实现二分图最大匹配算法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9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001" y="395182"/>
            <a:ext cx="7705725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3" y="1638300"/>
            <a:ext cx="5334000" cy="1019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43" y="3097422"/>
            <a:ext cx="6124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480" y="1930400"/>
            <a:ext cx="6381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462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算法5</vt:lpstr>
      <vt:lpstr>目录</vt:lpstr>
      <vt:lpstr>二分图 </vt:lpstr>
      <vt:lpstr>指派问题 </vt:lpstr>
      <vt:lpstr>二分图匹配</vt:lpstr>
      <vt:lpstr>解决办法</vt:lpstr>
      <vt:lpstr>另一种解决办法</vt:lpstr>
      <vt:lpstr>代码实现</vt:lpstr>
      <vt:lpstr>代码实现</vt:lpstr>
      <vt:lpstr>执行结果</vt:lpstr>
      <vt:lpstr>课后作业</vt:lpstr>
      <vt:lpstr>课后作业提示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数据结构一</dc:title>
  <dc:creator>Liu</dc:creator>
  <cp:lastModifiedBy>Liu</cp:lastModifiedBy>
  <cp:revision>78</cp:revision>
  <dcterms:created xsi:type="dcterms:W3CDTF">2015-05-02T11:48:04Z</dcterms:created>
  <dcterms:modified xsi:type="dcterms:W3CDTF">2015-05-05T05:14:20Z</dcterms:modified>
</cp:coreProperties>
</file>