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9" r:id="rId3"/>
    <p:sldId id="413" r:id="rId4"/>
    <p:sldId id="429" r:id="rId5"/>
    <p:sldId id="417" r:id="rId6"/>
    <p:sldId id="420" r:id="rId7"/>
    <p:sldId id="416" r:id="rId8"/>
    <p:sldId id="421" r:id="rId9"/>
    <p:sldId id="433" r:id="rId10"/>
    <p:sldId id="422" r:id="rId11"/>
    <p:sldId id="424" r:id="rId12"/>
    <p:sldId id="423" r:id="rId13"/>
    <p:sldId id="414" r:id="rId14"/>
    <p:sldId id="425" r:id="rId15"/>
    <p:sldId id="426" r:id="rId16"/>
    <p:sldId id="427" r:id="rId17"/>
    <p:sldId id="430" r:id="rId18"/>
    <p:sldId id="434" r:id="rId19"/>
    <p:sldId id="419" r:id="rId20"/>
    <p:sldId id="418" r:id="rId21"/>
    <p:sldId id="428" r:id="rId22"/>
    <p:sldId id="431" r:id="rId23"/>
    <p:sldId id="432" r:id="rId24"/>
    <p:sldId id="415" r:id="rId25"/>
    <p:sldId id="435" r:id="rId26"/>
    <p:sldId id="27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1" autoAdjust="0"/>
    <p:restoredTop sz="75315" autoAdjust="0"/>
  </p:normalViewPr>
  <p:slideViewPr>
    <p:cSldViewPr snapToGrid="0">
      <p:cViewPr>
        <p:scale>
          <a:sx n="66" d="100"/>
          <a:sy n="66" d="100"/>
        </p:scale>
        <p:origin x="45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A4EC-4F12-413E-9540-F0402734BB9E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99494-B4FB-4776-AE44-94FB41AD2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4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ECAE-F18F-4896-8720-E362408058A9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5EE0-7AF1-4021-817B-CFCD9ACFC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133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9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任何一个高级语言都有，表现形式不同，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表现形式</a:t>
            </a:r>
            <a:r>
              <a:rPr lang="en-US" altLang="zh-CN" dirty="0" smtClean="0"/>
              <a:t>B</a:t>
            </a:r>
            <a:r>
              <a:rPr lang="zh-CN" altLang="en-US" dirty="0" smtClean="0"/>
              <a:t>什么时候用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8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0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7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8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D0C5-D2AB-4263-B12C-73E186403CCE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28B6-93B9-4E30-A48B-B2D19978D1A4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3ABB-2238-4EC0-B82A-3B4483718789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2E0C-6C97-4D95-B713-5535030319FE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512-E9C6-431F-A667-393D1E53AF7D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2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EAB-F736-4766-9130-C0647F098CC2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6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87A-31A8-4573-9271-12DD2A7058D0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0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127-B0AA-4C6D-B16A-DE0441B38385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EF4-B404-41D0-A7F5-D3506571C725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54E2-D23F-4EED-9C2D-AF703F64C531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7841-8208-4815-98B9-B79632B2F0ED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D8E4-00BB-4436-BF80-62F62152C8B0}" type="datetime2">
              <a:rPr lang="zh-CN" altLang="en-US" smtClean="0"/>
              <a:t>2015年6月7日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php/php_operator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php/php_ref_array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php/php_ref_string.as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qyy.com/RunCode/ph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china.net/news/28081/10-interesting-php-tutorials" TargetMode="External"/><Relationship Id="rId2" Type="http://schemas.openxmlformats.org/officeDocument/2006/relationships/hyperlink" Target="http://www.w3school.com.cn/php/php_quiz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ity.cn/shenghuo/1397848.html" TargetMode="External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zh/reserved.keyword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php/php_datatyp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Hello PHP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91840" y="3937940"/>
            <a:ext cx="2560320" cy="49752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主讲人：朱润凯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1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zh-CN" altLang="en-US" dirty="0"/>
              <a:t>字母或下划线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r>
              <a:rPr lang="zh-CN" altLang="en-US" dirty="0" smtClean="0"/>
              <a:t>只能</a:t>
            </a:r>
            <a:r>
              <a:rPr lang="zh-CN" altLang="en-US" dirty="0"/>
              <a:t>由字母、数字、下划线字符和从</a:t>
            </a:r>
            <a:r>
              <a:rPr lang="en-US" altLang="zh-CN" dirty="0"/>
              <a:t>127</a:t>
            </a:r>
            <a:r>
              <a:rPr lang="zh-CN" altLang="en-US" dirty="0"/>
              <a:t>到</a:t>
            </a:r>
            <a:r>
              <a:rPr lang="en-US" altLang="zh-CN" dirty="0"/>
              <a:t>255</a:t>
            </a:r>
            <a:r>
              <a:rPr lang="zh-CN" altLang="en-US" dirty="0"/>
              <a:t>的其他</a:t>
            </a:r>
            <a:r>
              <a:rPr lang="en-US" altLang="zh-CN" dirty="0"/>
              <a:t>ASCII</a:t>
            </a:r>
            <a:r>
              <a:rPr lang="zh-CN" altLang="en-US" dirty="0"/>
              <a:t>字符组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r>
              <a:rPr lang="zh-CN" altLang="en-US" dirty="0" smtClean="0"/>
              <a:t>区分</a:t>
            </a:r>
            <a:r>
              <a:rPr lang="zh-CN" altLang="en-US" dirty="0"/>
              <a:t>大</a:t>
            </a:r>
            <a:r>
              <a:rPr lang="zh-CN" altLang="en-US" dirty="0" smtClean="0"/>
              <a:t>小写，函数例外</a:t>
            </a:r>
            <a:endParaRPr lang="zh-CN" altLang="en-US" dirty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是任意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r>
              <a:rPr lang="zh-CN" altLang="en-US" dirty="0" smtClean="0"/>
              <a:t>不能</a:t>
            </a:r>
            <a:r>
              <a:rPr lang="zh-CN" altLang="en-US" dirty="0"/>
              <a:t>与任何</a:t>
            </a:r>
            <a:r>
              <a:rPr lang="en-US" altLang="zh-CN" dirty="0"/>
              <a:t>PHP</a:t>
            </a:r>
            <a:r>
              <a:rPr lang="zh-CN" altLang="en-US" dirty="0"/>
              <a:t>预定义关键字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r>
              <a:rPr lang="zh-CN" altLang="en-US" dirty="0"/>
              <a:t>名可以与函数名</a:t>
            </a:r>
            <a:r>
              <a:rPr lang="zh-CN" altLang="en-US" dirty="0" smtClean="0"/>
              <a:t>相同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5275604"/>
            <a:ext cx="4800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3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变量以 </a:t>
            </a:r>
            <a:r>
              <a:rPr lang="en-US" altLang="zh-CN" dirty="0"/>
              <a:t>$ </a:t>
            </a:r>
            <a:r>
              <a:rPr lang="zh-CN" altLang="en-US" dirty="0"/>
              <a:t>符号开头，其后是变量的名称</a:t>
            </a:r>
          </a:p>
          <a:p>
            <a:r>
              <a:rPr lang="zh-CN" altLang="en-US" dirty="0"/>
              <a:t>变量名称必须以字母或下划线开头</a:t>
            </a:r>
          </a:p>
          <a:p>
            <a:r>
              <a:rPr lang="zh-CN" altLang="en-US" dirty="0"/>
              <a:t>变量名称不能以数字开头</a:t>
            </a:r>
          </a:p>
          <a:p>
            <a:r>
              <a:rPr lang="zh-CN" altLang="en-US" dirty="0"/>
              <a:t>变量名称只能包含字母数字字符和下划线（</a:t>
            </a:r>
            <a:r>
              <a:rPr lang="en-US" altLang="zh-CN" dirty="0"/>
              <a:t>A-z</a:t>
            </a:r>
            <a:r>
              <a:rPr lang="zh-CN" altLang="en-US" dirty="0"/>
              <a:t>、</a:t>
            </a:r>
            <a:r>
              <a:rPr lang="en-US" altLang="zh-CN" dirty="0"/>
              <a:t>0-9 </a:t>
            </a:r>
            <a:r>
              <a:rPr lang="zh-CN" altLang="en-US" dirty="0"/>
              <a:t>以及 </a:t>
            </a:r>
            <a:r>
              <a:rPr lang="en-US" altLang="zh-CN" dirty="0"/>
              <a:t>_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变量名称对大小写敏感（</a:t>
            </a:r>
            <a:r>
              <a:rPr lang="en-US" altLang="zh-CN" dirty="0"/>
              <a:t>$y </a:t>
            </a:r>
            <a:r>
              <a:rPr lang="zh-CN" altLang="en-US" dirty="0"/>
              <a:t>与 </a:t>
            </a:r>
            <a:r>
              <a:rPr lang="en-US" altLang="zh-CN" dirty="0"/>
              <a:t>$Y </a:t>
            </a:r>
            <a:r>
              <a:rPr lang="zh-CN" altLang="en-US" dirty="0"/>
              <a:t>是两个不同的变量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PHP </a:t>
            </a:r>
            <a:r>
              <a:rPr lang="zh-CN" altLang="en-US" dirty="0"/>
              <a:t>没有创建变量的命令</a:t>
            </a:r>
            <a:r>
              <a:rPr lang="zh-CN" altLang="en-US" dirty="0" smtClean="0"/>
              <a:t>。变量</a:t>
            </a:r>
            <a:r>
              <a:rPr lang="zh-CN" altLang="en-US" dirty="0"/>
              <a:t>会在首次为其赋值时被创建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95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r>
              <a:rPr lang="zh-CN" altLang="en-US" dirty="0"/>
              <a:t>是单个值的标识符（名称</a:t>
            </a:r>
            <a:r>
              <a:rPr lang="zh-CN" altLang="en-US" dirty="0" smtClean="0"/>
              <a:t>），在</a:t>
            </a:r>
            <a:r>
              <a:rPr lang="zh-CN" altLang="en-US" dirty="0"/>
              <a:t>脚本中无法改变该</a:t>
            </a:r>
            <a:r>
              <a:rPr lang="zh-CN" altLang="en-US" dirty="0" smtClean="0"/>
              <a:t>值</a:t>
            </a:r>
            <a:endParaRPr lang="zh-CN" altLang="en-US" dirty="0"/>
          </a:p>
          <a:p>
            <a:r>
              <a:rPr lang="zh-CN" altLang="en-US" dirty="0" smtClean="0"/>
              <a:t>常量</a:t>
            </a:r>
            <a:r>
              <a:rPr lang="zh-CN" altLang="en-US" dirty="0"/>
              <a:t>名称前面没有 </a:t>
            </a:r>
            <a:r>
              <a:rPr lang="en-US" altLang="zh-CN" dirty="0"/>
              <a:t>$ </a:t>
            </a:r>
            <a:r>
              <a:rPr lang="zh-CN" altLang="en-US" dirty="0" smtClean="0"/>
              <a:t>符号</a:t>
            </a:r>
            <a:endParaRPr lang="zh-CN" altLang="en-US" dirty="0"/>
          </a:p>
          <a:p>
            <a:r>
              <a:rPr lang="zh-CN" altLang="en-US" dirty="0" smtClean="0"/>
              <a:t>与</a:t>
            </a:r>
            <a:r>
              <a:rPr lang="zh-CN" altLang="en-US" dirty="0"/>
              <a:t>变量不同，常量贯穿整个</a:t>
            </a:r>
            <a:r>
              <a:rPr lang="zh-CN" altLang="en-US" dirty="0" smtClean="0"/>
              <a:t>脚本，自动全局</a:t>
            </a:r>
            <a:endParaRPr lang="en-US" altLang="zh-CN" dirty="0" smtClean="0"/>
          </a:p>
          <a:p>
            <a:r>
              <a:rPr lang="zh-CN" altLang="en-US" dirty="0" smtClean="0"/>
              <a:t>一般用全大写表示</a:t>
            </a:r>
            <a:endParaRPr lang="zh-CN" altLang="en-US" dirty="0"/>
          </a:p>
          <a:p>
            <a:r>
              <a:rPr lang="zh-CN" altLang="en-US" dirty="0" smtClean="0"/>
              <a:t>定义：</a:t>
            </a:r>
            <a:r>
              <a:rPr lang="en-US" altLang="zh-CN" dirty="0" smtClean="0"/>
              <a:t>define(“HELLO”, “hello,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!", </a:t>
            </a:r>
            <a:r>
              <a:rPr lang="en-US" altLang="zh-CN" dirty="0"/>
              <a:t>true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调用：</a:t>
            </a:r>
            <a:r>
              <a:rPr lang="en-US" altLang="zh-CN" dirty="0" smtClean="0"/>
              <a:t>HELLO</a:t>
            </a:r>
          </a:p>
          <a:p>
            <a:r>
              <a:rPr lang="zh-CN" altLang="en-US" dirty="0" smtClean="0"/>
              <a:t>比如输出：</a:t>
            </a:r>
            <a:r>
              <a:rPr lang="en-US" altLang="zh-CN" dirty="0" smtClean="0"/>
              <a:t>echo HELLO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12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42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程序注释一般占程序代码总量的</a:t>
            </a:r>
            <a:r>
              <a:rPr lang="en-US" altLang="zh-CN" dirty="0"/>
              <a:t>20%-50%</a:t>
            </a:r>
            <a:r>
              <a:rPr lang="zh-CN" altLang="en-US" dirty="0"/>
              <a:t>，“可读性第一，效率第二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&lt;?</a:t>
            </a:r>
            <a:r>
              <a:rPr lang="en-US" altLang="zh-CN" dirty="0" err="1"/>
              <a:t>php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这是单行注释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en-US" dirty="0"/>
              <a:t>这也是单行注释</a:t>
            </a:r>
          </a:p>
          <a:p>
            <a:pPr marL="0" indent="0">
              <a:buNone/>
            </a:pPr>
            <a:r>
              <a:rPr lang="en-US" altLang="zh-CN" dirty="0" smtClean="0"/>
              <a:t>/*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这是多行注释块</a:t>
            </a:r>
          </a:p>
          <a:p>
            <a:pPr marL="0" indent="0">
              <a:buNone/>
            </a:pPr>
            <a:r>
              <a:rPr lang="zh-CN" altLang="en-US" dirty="0"/>
              <a:t>它横跨</a:t>
            </a:r>
            <a:r>
              <a:rPr lang="zh-CN" altLang="en-US" dirty="0" smtClean="0"/>
              <a:t>了多</a:t>
            </a:r>
            <a:r>
              <a:rPr lang="zh-CN" altLang="en-US" dirty="0"/>
              <a:t>行</a:t>
            </a:r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?&gt;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06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1289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www.w3school.com.cn/php/php_operators.asp</a:t>
            </a:r>
            <a:endParaRPr lang="en-US" altLang="zh-CN" dirty="0" smtClean="0"/>
          </a:p>
          <a:p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r>
              <a:rPr lang="zh-CN" altLang="en-US" dirty="0" smtClean="0"/>
              <a:t>字符串运算符</a:t>
            </a:r>
            <a:endParaRPr lang="en-US" altLang="zh-CN" dirty="0" smtClean="0"/>
          </a:p>
          <a:p>
            <a:r>
              <a:rPr lang="zh-CN" altLang="en-US" dirty="0" smtClean="0"/>
              <a:t>递增递减运算符</a:t>
            </a:r>
            <a:endParaRPr lang="en-US" altLang="zh-CN" dirty="0" smtClean="0"/>
          </a:p>
          <a:p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r>
              <a:rPr lang="zh-CN" altLang="en-US" dirty="0" smtClean="0"/>
              <a:t>数组运算符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47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除了内建的 </a:t>
            </a:r>
            <a:r>
              <a:rPr lang="en-US" altLang="zh-CN" dirty="0"/>
              <a:t>PHP </a:t>
            </a:r>
            <a:r>
              <a:rPr lang="zh-CN" altLang="en-US" dirty="0"/>
              <a:t>函数，我们可以创建我们自己的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r>
              <a:rPr lang="zh-CN" altLang="en-US" dirty="0"/>
              <a:t>函数是可以在程序中重复使用的语句</a:t>
            </a:r>
            <a:r>
              <a:rPr lang="zh-CN" altLang="en-US" dirty="0" smtClean="0"/>
              <a:t>块</a:t>
            </a:r>
            <a:endParaRPr lang="zh-CN" altLang="en-US" dirty="0"/>
          </a:p>
          <a:p>
            <a:r>
              <a:rPr lang="zh-CN" altLang="en-US" dirty="0"/>
              <a:t>页面加载时函数不会立即</a:t>
            </a:r>
            <a:r>
              <a:rPr lang="zh-CN" altLang="en-US" dirty="0" smtClean="0"/>
              <a:t>执行</a:t>
            </a:r>
            <a:endParaRPr lang="zh-CN" altLang="en-US" dirty="0"/>
          </a:p>
          <a:p>
            <a:r>
              <a:rPr lang="zh-CN" altLang="en-US" dirty="0"/>
              <a:t>函数只有在被调用时才会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/>
              <a:t>有返回</a:t>
            </a:r>
            <a:r>
              <a:rPr lang="zh-CN" altLang="en-US" dirty="0" smtClean="0"/>
              <a:t>值用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r>
              <a:rPr lang="zh-CN" altLang="en-US" dirty="0" smtClean="0"/>
              <a:t>定义：</a:t>
            </a:r>
            <a:r>
              <a:rPr lang="en-US" altLang="zh-CN" dirty="0" smtClean="0"/>
              <a:t>function </a:t>
            </a:r>
            <a:r>
              <a:rPr lang="en-US" altLang="zh-CN" dirty="0" err="1" smtClean="0"/>
              <a:t>fName</a:t>
            </a:r>
            <a:r>
              <a:rPr lang="en-US" altLang="zh-CN" dirty="0" smtClean="0"/>
              <a:t>() { // </a:t>
            </a:r>
            <a:r>
              <a:rPr lang="zh-CN" altLang="en-US" dirty="0" smtClean="0"/>
              <a:t>调用执行的代码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调用：</a:t>
            </a:r>
            <a:r>
              <a:rPr lang="en-US" altLang="zh-CN" dirty="0" err="1" smtClean="0"/>
              <a:t>fName</a:t>
            </a:r>
            <a:r>
              <a:rPr lang="en-US" altLang="zh-CN" dirty="0" smtClean="0"/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20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</a:t>
            </a:r>
            <a:r>
              <a:rPr lang="zh-CN" altLang="en-US" dirty="0" smtClean="0"/>
              <a:t>参数：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个参数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($</a:t>
            </a:r>
            <a:r>
              <a:rPr lang="en-US" altLang="zh-CN" dirty="0" err="1" smtClean="0">
                <a:sym typeface="Wingdings" panose="05000000000000000000" pitchFamily="2" charset="2"/>
              </a:rPr>
              <a:t>var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个参数：</a:t>
            </a:r>
            <a:r>
              <a:rPr lang="en-US" altLang="zh-CN" dirty="0" smtClean="0">
                <a:sym typeface="Wingdings" panose="05000000000000000000" pitchFamily="2" charset="2"/>
              </a:rPr>
              <a:t>($var0, $var1, $var2)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默认参数：</a:t>
            </a:r>
            <a:r>
              <a:rPr lang="en-US" altLang="zh-CN" dirty="0" smtClean="0">
                <a:sym typeface="Wingdings" panose="05000000000000000000" pitchFamily="2" charset="2"/>
              </a:rPr>
              <a:t>($var0, $var2</a:t>
            </a:r>
            <a:r>
              <a:rPr lang="en-US" altLang="zh-CN" dirty="0">
                <a:sym typeface="Wingdings" panose="05000000000000000000" pitchFamily="2" charset="2"/>
              </a:rPr>
              <a:t>=1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if…else…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if…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…else…</a:t>
            </a:r>
          </a:p>
          <a:p>
            <a:r>
              <a:rPr lang="en-US" altLang="zh-CN" dirty="0" smtClean="0"/>
              <a:t>Switch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switch(expression) {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label1:</a:t>
            </a:r>
          </a:p>
          <a:p>
            <a:pPr marL="914400" lvl="2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label2: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reak;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13798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do…while</a:t>
            </a:r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err="1" smtClean="0"/>
              <a:t>foreach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$colors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red","green","blue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($colors as $value)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echo "$value &lt;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8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842" y="2754758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12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8500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第五课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PHP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1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&lt;? ?&gt;</a:t>
            </a:r>
            <a:r>
              <a:rPr lang="zh-CN" altLang="en-US" dirty="0"/>
              <a:t>是短标签</a:t>
            </a:r>
          </a:p>
          <a:p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 ?&gt;</a:t>
            </a:r>
            <a:r>
              <a:rPr lang="zh-CN" altLang="en-US" dirty="0"/>
              <a:t>是长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&lt;?=$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?&gt;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88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 fontScale="92500"/>
          </a:bodyPr>
          <a:lstStyle/>
          <a:p>
            <a:r>
              <a:rPr lang="zh-CN" altLang="en-US" b="1" dirty="0"/>
              <a:t>索引数组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带有数字索引的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array(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C");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A"; $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1]="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B"; $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C";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关联</a:t>
            </a:r>
            <a:r>
              <a:rPr lang="zh-CN" altLang="en-US" b="1" dirty="0"/>
              <a:t>数组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带有指定键的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=array(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A"=&gt;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0",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B"=&gt;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1",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C"=&gt;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2");</a:t>
            </a:r>
          </a:p>
          <a:p>
            <a:endParaRPr lang="zh-CN" altLang="en-US" dirty="0"/>
          </a:p>
          <a:p>
            <a:r>
              <a:rPr lang="zh-CN" altLang="en-US" b="1" dirty="0"/>
              <a:t>多维数组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包含一个或多个数组的数组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array(array(…), array(…), array(…), …)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2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9853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Echo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world!&lt;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echo "This", " string", " was", " made", " with multiple parameters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endParaRPr lang="en-US" altLang="zh-CN" dirty="0"/>
          </a:p>
          <a:p>
            <a:r>
              <a:rPr lang="en-US" altLang="zh-CN" dirty="0" smtClean="0"/>
              <a:t>Print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 world!&lt;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endParaRPr lang="en-US" altLang="zh-CN" dirty="0" smtClean="0"/>
          </a:p>
          <a:p>
            <a:r>
              <a:rPr lang="en-US" altLang="zh-CN" dirty="0"/>
              <a:t>echo - </a:t>
            </a:r>
            <a:r>
              <a:rPr lang="zh-CN" altLang="en-US" dirty="0"/>
              <a:t>能够输出一个以上的字符串</a:t>
            </a:r>
          </a:p>
          <a:p>
            <a:r>
              <a:rPr lang="en-US" altLang="zh-CN" dirty="0"/>
              <a:t>print - </a:t>
            </a:r>
            <a:r>
              <a:rPr lang="zh-CN" altLang="en-US" dirty="0"/>
              <a:t>只能输出一个字符串，并始终返回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13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zh-CN" altLang="en-US" dirty="0"/>
              <a:t>它拥有超过 </a:t>
            </a:r>
            <a:r>
              <a:rPr lang="en-US" altLang="zh-CN" dirty="0"/>
              <a:t>1000 </a:t>
            </a:r>
            <a:r>
              <a:rPr lang="zh-CN" altLang="en-US" dirty="0"/>
              <a:t>个内建的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数组操作函数：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www.w3school.com.cn/php/php_ref_array.asp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字符串操作函数：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www.w3school.com.cn/php/php_ref_string.asp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3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>
                <a:hlinkClick r:id="rId2"/>
              </a:rPr>
              <a:t>www.mcqyy.com/RunCode/php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36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1.PHP</a:t>
            </a:r>
            <a:r>
              <a:rPr lang="zh-CN" altLang="en-US" dirty="0" smtClean="0"/>
              <a:t>小测验：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www.w3school.com.cn/php/php_quiz.asp</a:t>
            </a:r>
            <a:endParaRPr lang="en-US" altLang="zh-CN" dirty="0" smtClean="0"/>
          </a:p>
          <a:p>
            <a:r>
              <a:rPr lang="zh-CN" altLang="en-US" dirty="0"/>
              <a:t>截图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2.10</a:t>
            </a:r>
            <a:r>
              <a:rPr lang="zh-CN" altLang="en-US" dirty="0" smtClean="0"/>
              <a:t>个有意思的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教程：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www.oschina.net/news/28081/10-interesting-php-tutorials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尝试实现效果，然后截图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56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601975" y="1454557"/>
            <a:ext cx="3974841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谢谢！欢迎骚扰！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09" y="2660487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PHP </a:t>
            </a:r>
            <a:r>
              <a:rPr lang="zh-CN" altLang="en-US" dirty="0"/>
              <a:t>是一种创建动态交互性站点的强有力的服务器端脚本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/>
              <a:t>超文本</a:t>
            </a:r>
            <a:r>
              <a:rPr lang="zh-CN" altLang="en-US" dirty="0" smtClean="0"/>
              <a:t>预处理器</a:t>
            </a:r>
            <a:r>
              <a:rPr lang="en-US" altLang="zh-CN" dirty="0"/>
              <a:t>PHP: Hypertext </a:t>
            </a:r>
            <a:r>
              <a:rPr lang="en-US" altLang="zh-CN" dirty="0" smtClean="0"/>
              <a:t>Preprocessor</a:t>
            </a:r>
          </a:p>
          <a:p>
            <a:endParaRPr lang="en-US" altLang="zh-CN" dirty="0"/>
          </a:p>
          <a:p>
            <a:r>
              <a:rPr lang="en-US" altLang="zh-CN" dirty="0" smtClean="0"/>
              <a:t>TIOBE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www.tiobe.com/index.php/content/paperinfo/tpci/index.html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份额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www.educity.cn/shenghuo/1397848.html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50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讲语法之前的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最简单的调试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phpinfo</a:t>
            </a:r>
            <a:r>
              <a:rPr lang="en-US" altLang="zh-CN" dirty="0" smtClean="0"/>
              <a:t>(); ?&gt;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Hello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 echo "Hello, </a:t>
            </a:r>
            <a:r>
              <a:rPr lang="en-US" altLang="zh-CN" dirty="0" smtClean="0"/>
              <a:t>world“; ?&gt;</a:t>
            </a:r>
          </a:p>
          <a:p>
            <a:pPr marL="0" indent="0">
              <a:buNone/>
            </a:pPr>
            <a:r>
              <a:rPr lang="en-US" altLang="zh-CN" dirty="0" smtClean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 </a:t>
            </a:r>
            <a:r>
              <a:rPr lang="en-US" altLang="zh-CN" dirty="0" smtClean="0"/>
              <a:t>echo(</a:t>
            </a:r>
            <a:r>
              <a:rPr lang="en-US" altLang="zh-CN" dirty="0"/>
              <a:t>" </a:t>
            </a:r>
            <a:r>
              <a:rPr lang="en-US" altLang="zh-CN" dirty="0" smtClean="0"/>
              <a:t>Hello</a:t>
            </a:r>
            <a:r>
              <a:rPr lang="en-US" altLang="zh-CN" dirty="0"/>
              <a:t>, </a:t>
            </a:r>
            <a:r>
              <a:rPr lang="en-US" altLang="zh-CN" dirty="0" smtClean="0"/>
              <a:t>world</a:t>
            </a:r>
            <a:r>
              <a:rPr lang="en-US" altLang="zh-CN" dirty="0"/>
              <a:t> "</a:t>
            </a:r>
            <a:r>
              <a:rPr lang="en-US" altLang="zh-CN" dirty="0" smtClean="0"/>
              <a:t>); ?&gt;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522" y="4829627"/>
            <a:ext cx="2828925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0" y="1352838"/>
            <a:ext cx="3054271" cy="27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8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如何学习一门程序设计语言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共性迁移</a:t>
            </a:r>
            <a:endParaRPr lang="en-US" altLang="zh-CN" dirty="0" smtClean="0"/>
          </a:p>
          <a:p>
            <a:r>
              <a:rPr lang="zh-CN" altLang="en-US" dirty="0" smtClean="0"/>
              <a:t>特性理解</a:t>
            </a:r>
            <a:endParaRPr lang="en-US" altLang="zh-CN" dirty="0" smtClean="0"/>
          </a:p>
          <a:p>
            <a:r>
              <a:rPr lang="zh-CN" altLang="en-US" dirty="0" smtClean="0"/>
              <a:t>实践最重要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6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034" y="2730374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共性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6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</a:t>
            </a:r>
            <a:r>
              <a:rPr lang="zh-CN" altLang="en-US" dirty="0" smtClean="0"/>
              <a:t>基本组成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074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关键字 </a:t>
            </a:r>
            <a:r>
              <a:rPr lang="en-US" altLang="zh-CN" dirty="0" smtClean="0"/>
              <a:t>	– </a:t>
            </a:r>
            <a:r>
              <a:rPr lang="zh-CN" altLang="en-US" dirty="0" smtClean="0"/>
              <a:t>语言内置</a:t>
            </a:r>
            <a:endParaRPr lang="en-US" altLang="zh-CN" dirty="0" smtClean="0"/>
          </a:p>
          <a:p>
            <a:r>
              <a:rPr lang="zh-CN" altLang="en-US" dirty="0" smtClean="0"/>
              <a:t>数据类型 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如何理解数据</a:t>
            </a:r>
            <a:endParaRPr lang="en-US" altLang="zh-CN" dirty="0" smtClean="0"/>
          </a:p>
          <a:p>
            <a:r>
              <a:rPr lang="zh-CN" altLang="en-US" dirty="0" smtClean="0"/>
              <a:t>标识符 </a:t>
            </a:r>
            <a:r>
              <a:rPr lang="en-US" altLang="zh-CN" dirty="0" smtClean="0"/>
              <a:t>	– </a:t>
            </a:r>
            <a:r>
              <a:rPr lang="zh-CN" altLang="en-US" dirty="0" smtClean="0"/>
              <a:t>用户定义</a:t>
            </a:r>
            <a:endParaRPr lang="en-US" altLang="zh-CN" dirty="0" smtClean="0"/>
          </a:p>
          <a:p>
            <a:r>
              <a:rPr lang="zh-CN" altLang="en-US" dirty="0"/>
              <a:t>变量 </a:t>
            </a:r>
            <a:r>
              <a:rPr lang="en-US" altLang="zh-CN" dirty="0" smtClean="0"/>
              <a:t>	– </a:t>
            </a:r>
            <a:r>
              <a:rPr lang="zh-CN" altLang="en-US" dirty="0"/>
              <a:t>变量是存储信息的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常量</a:t>
            </a:r>
            <a:r>
              <a:rPr lang="en-US" altLang="zh-CN" dirty="0" smtClean="0"/>
              <a:t>	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一旦定义</a:t>
            </a:r>
            <a:r>
              <a:rPr lang="zh-CN" altLang="en-US" dirty="0"/>
              <a:t>就无法更改或撤销定义</a:t>
            </a:r>
            <a:endParaRPr lang="en-US" altLang="zh-CN" dirty="0" smtClean="0"/>
          </a:p>
          <a:p>
            <a:r>
              <a:rPr lang="zh-CN" altLang="en-US" dirty="0" smtClean="0"/>
              <a:t>注释 </a:t>
            </a:r>
            <a:r>
              <a:rPr lang="en-US" altLang="zh-CN" dirty="0" smtClean="0"/>
              <a:t>	– </a:t>
            </a:r>
            <a:r>
              <a:rPr lang="zh-CN" altLang="en-US" dirty="0" smtClean="0"/>
              <a:t>不会运行的部分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en-US" altLang="zh-CN" dirty="0" smtClean="0"/>
              <a:t>	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符号部分</a:t>
            </a:r>
            <a:endParaRPr lang="en-US" altLang="zh-CN" dirty="0" smtClean="0"/>
          </a:p>
          <a:p>
            <a:r>
              <a:rPr lang="zh-CN" altLang="en-US" dirty="0" smtClean="0"/>
              <a:t>函数 </a:t>
            </a:r>
            <a:r>
              <a:rPr lang="en-US" altLang="zh-CN" dirty="0" smtClean="0"/>
              <a:t>	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程序组织块</a:t>
            </a:r>
            <a:endParaRPr lang="en-US" altLang="zh-CN" dirty="0" smtClean="0"/>
          </a:p>
          <a:p>
            <a:r>
              <a:rPr lang="zh-CN" altLang="en-US" dirty="0" smtClean="0"/>
              <a:t>控制语句 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选择，循环语句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24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php.net/manual/zh/reserved.keywords.php</a:t>
            </a:r>
            <a:endParaRPr lang="en-US" altLang="zh-CN" dirty="0" smtClean="0"/>
          </a:p>
          <a:p>
            <a:r>
              <a:rPr lang="zh-CN" altLang="en-US" dirty="0" smtClean="0"/>
              <a:t>支持控制流程</a:t>
            </a:r>
            <a:endParaRPr lang="en-US" altLang="zh-CN" dirty="0" smtClean="0"/>
          </a:p>
          <a:p>
            <a:r>
              <a:rPr lang="zh-CN" altLang="en-US" dirty="0" smtClean="0"/>
              <a:t>支持异常处理</a:t>
            </a:r>
            <a:endParaRPr lang="en-US" altLang="zh-CN" dirty="0" smtClean="0"/>
          </a:p>
          <a:p>
            <a:r>
              <a:rPr lang="zh-CN" altLang="en-US" dirty="0" smtClean="0"/>
              <a:t>支持面向对象</a:t>
            </a:r>
            <a:endParaRPr lang="en-US" altLang="zh-CN" dirty="0" smtClean="0"/>
          </a:p>
          <a:p>
            <a:r>
              <a:rPr lang="zh-CN" altLang="en-US" dirty="0" smtClean="0"/>
              <a:t>支持函数定义</a:t>
            </a:r>
            <a:endParaRPr lang="en-US" altLang="zh-CN" dirty="0" smtClean="0"/>
          </a:p>
          <a:p>
            <a:r>
              <a:rPr lang="zh-CN" altLang="en-US" dirty="0"/>
              <a:t>修饰符</a:t>
            </a:r>
            <a:endParaRPr lang="en-US" altLang="zh-CN" dirty="0" smtClean="0"/>
          </a:p>
          <a:p>
            <a:r>
              <a:rPr lang="zh-CN" altLang="en-US" dirty="0" smtClean="0"/>
              <a:t>运算符替代</a:t>
            </a:r>
            <a:endParaRPr lang="en-US" altLang="zh-CN" dirty="0" smtClean="0"/>
          </a:p>
          <a:p>
            <a:r>
              <a:rPr lang="zh-CN" altLang="en-US" dirty="0" smtClean="0"/>
              <a:t>其他内置常量</a:t>
            </a:r>
            <a:r>
              <a:rPr lang="zh-CN" altLang="en-US" dirty="0"/>
              <a:t>、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5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41375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www.w3school.com.cn/php/php_datatypes.asp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整数</a:t>
            </a:r>
            <a:endParaRPr lang="en-US" altLang="zh-CN" dirty="0" smtClean="0"/>
          </a:p>
          <a:p>
            <a:r>
              <a:rPr lang="zh-CN" altLang="en-US" dirty="0" smtClean="0"/>
              <a:t>浮点数</a:t>
            </a:r>
            <a:endParaRPr lang="en-US" altLang="zh-CN" dirty="0" smtClean="0"/>
          </a:p>
          <a:p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96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8648</TotalTime>
  <Words>715</Words>
  <Application>Microsoft Office PowerPoint</Application>
  <PresentationFormat>全屏显示(4:3)</PresentationFormat>
  <Paragraphs>181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宋体</vt:lpstr>
      <vt:lpstr>Arial</vt:lpstr>
      <vt:lpstr>Calibri</vt:lpstr>
      <vt:lpstr>Calibri Light</vt:lpstr>
      <vt:lpstr>Courier New</vt:lpstr>
      <vt:lpstr>Wingdings</vt:lpstr>
      <vt:lpstr>Office 主题</vt:lpstr>
      <vt:lpstr>Hello PHP</vt:lpstr>
      <vt:lpstr>第五课 PHP入门</vt:lpstr>
      <vt:lpstr>再次介绍</vt:lpstr>
      <vt:lpstr>讲语法之前的Demo</vt:lpstr>
      <vt:lpstr>如何学习一门程序设计语言</vt:lpstr>
      <vt:lpstr>PHP共性</vt:lpstr>
      <vt:lpstr>语言基本组成</vt:lpstr>
      <vt:lpstr>PHP关键字</vt:lpstr>
      <vt:lpstr>PHP数据结构</vt:lpstr>
      <vt:lpstr>PHP标识符</vt:lpstr>
      <vt:lpstr>PHP变量</vt:lpstr>
      <vt:lpstr>PHP常量</vt:lpstr>
      <vt:lpstr>PHP注释</vt:lpstr>
      <vt:lpstr>PHP运算符</vt:lpstr>
      <vt:lpstr>PHP函数</vt:lpstr>
      <vt:lpstr>PHP函数参数</vt:lpstr>
      <vt:lpstr>控制语句-选择</vt:lpstr>
      <vt:lpstr>控制语句-循环</vt:lpstr>
      <vt:lpstr>PHP特性</vt:lpstr>
      <vt:lpstr>PHP标签</vt:lpstr>
      <vt:lpstr>PHP数组</vt:lpstr>
      <vt:lpstr>PHP输出</vt:lpstr>
      <vt:lpstr>PHP内置函数</vt:lpstr>
      <vt:lpstr>在线测试</vt:lpstr>
      <vt:lpstr>作业</vt:lpstr>
      <vt:lpstr>谢谢！欢迎骚扰！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rezi ka</dc:creator>
  <cp:lastModifiedBy>rezi ka</cp:lastModifiedBy>
  <cp:revision>1118</cp:revision>
  <dcterms:created xsi:type="dcterms:W3CDTF">2014-04-11T17:00:13Z</dcterms:created>
  <dcterms:modified xsi:type="dcterms:W3CDTF">2015-06-07T09:24:06Z</dcterms:modified>
</cp:coreProperties>
</file>