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336" r:id="rId4"/>
    <p:sldId id="337" r:id="rId5"/>
    <p:sldId id="338" r:id="rId6"/>
    <p:sldId id="355" r:id="rId7"/>
    <p:sldId id="342" r:id="rId8"/>
    <p:sldId id="343" r:id="rId9"/>
    <p:sldId id="341" r:id="rId10"/>
    <p:sldId id="356" r:id="rId11"/>
    <p:sldId id="344" r:id="rId12"/>
    <p:sldId id="345" r:id="rId13"/>
    <p:sldId id="357" r:id="rId14"/>
    <p:sldId id="346" r:id="rId15"/>
    <p:sldId id="347" r:id="rId16"/>
    <p:sldId id="339" r:id="rId17"/>
    <p:sldId id="348" r:id="rId18"/>
    <p:sldId id="358" r:id="rId19"/>
    <p:sldId id="349" r:id="rId20"/>
    <p:sldId id="350" r:id="rId21"/>
    <p:sldId id="353" r:id="rId22"/>
    <p:sldId id="354" r:id="rId23"/>
    <p:sldId id="359" r:id="rId24"/>
    <p:sldId id="360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92C"/>
    <a:srgbClr val="0C1E2E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gyul SON" userId="c2a6510d-a99e-4967-9c2c-339a26ae7af0" providerId="ADAL" clId="{13E1BD03-4BF9-B043-B125-BE01D03E271A}"/>
    <pc:docChg chg="modSld">
      <pc:chgData name="Hangyul SON" userId="c2a6510d-a99e-4967-9c2c-339a26ae7af0" providerId="ADAL" clId="{13E1BD03-4BF9-B043-B125-BE01D03E271A}" dt="2022-04-28T07:45:55.008" v="2" actId="1076"/>
      <pc:docMkLst>
        <pc:docMk/>
      </pc:docMkLst>
      <pc:sldChg chg="modSp mod">
        <pc:chgData name="Hangyul SON" userId="c2a6510d-a99e-4967-9c2c-339a26ae7af0" providerId="ADAL" clId="{13E1BD03-4BF9-B043-B125-BE01D03E271A}" dt="2022-04-28T06:56:47.663" v="0" actId="20577"/>
        <pc:sldMkLst>
          <pc:docMk/>
          <pc:sldMk cId="134351601" sldId="339"/>
        </pc:sldMkLst>
        <pc:spChg chg="mod">
          <ac:chgData name="Hangyul SON" userId="c2a6510d-a99e-4967-9c2c-339a26ae7af0" providerId="ADAL" clId="{13E1BD03-4BF9-B043-B125-BE01D03E271A}" dt="2022-04-28T06:56:47.663" v="0" actId="20577"/>
          <ac:spMkLst>
            <pc:docMk/>
            <pc:sldMk cId="134351601" sldId="339"/>
            <ac:spMk id="6" creationId="{00000000-0000-0000-0000-000000000000}"/>
          </ac:spMkLst>
        </pc:spChg>
      </pc:sldChg>
      <pc:sldChg chg="modSp mod">
        <pc:chgData name="Hangyul SON" userId="c2a6510d-a99e-4967-9c2c-339a26ae7af0" providerId="ADAL" clId="{13E1BD03-4BF9-B043-B125-BE01D03E271A}" dt="2022-04-28T07:37:06.511" v="1" actId="1076"/>
        <pc:sldMkLst>
          <pc:docMk/>
          <pc:sldMk cId="1160118436" sldId="350"/>
        </pc:sldMkLst>
        <pc:picChg chg="mod">
          <ac:chgData name="Hangyul SON" userId="c2a6510d-a99e-4967-9c2c-339a26ae7af0" providerId="ADAL" clId="{13E1BD03-4BF9-B043-B125-BE01D03E271A}" dt="2022-04-28T07:37:06.511" v="1" actId="1076"/>
          <ac:picMkLst>
            <pc:docMk/>
            <pc:sldMk cId="1160118436" sldId="350"/>
            <ac:picMk id="2" creationId="{00000000-0000-0000-0000-000000000000}"/>
          </ac:picMkLst>
        </pc:picChg>
      </pc:sldChg>
      <pc:sldChg chg="modSp mod">
        <pc:chgData name="Hangyul SON" userId="c2a6510d-a99e-4967-9c2c-339a26ae7af0" providerId="ADAL" clId="{13E1BD03-4BF9-B043-B125-BE01D03E271A}" dt="2022-04-28T07:45:55.008" v="2" actId="1076"/>
        <pc:sldMkLst>
          <pc:docMk/>
          <pc:sldMk cId="1626973568" sldId="354"/>
        </pc:sldMkLst>
        <pc:spChg chg="mod">
          <ac:chgData name="Hangyul SON" userId="c2a6510d-a99e-4967-9c2c-339a26ae7af0" providerId="ADAL" clId="{13E1BD03-4BF9-B043-B125-BE01D03E271A}" dt="2022-04-28T07:45:55.008" v="2" actId="1076"/>
          <ac:spMkLst>
            <pc:docMk/>
            <pc:sldMk cId="1626973568" sldId="354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2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6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6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4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5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8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EBFC-4C71-45DC-A0E1-46F8394EE8A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6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1672" y="1381468"/>
            <a:ext cx="811776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rebuchet"/>
              </a:rPr>
              <a:t>Using Threads in Java</a:t>
            </a:r>
            <a:br>
              <a:rPr lang="en-US" sz="3600" b="1" dirty="0">
                <a:solidFill>
                  <a:srgbClr val="002060"/>
                </a:solidFill>
                <a:latin typeface="Trebuchet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  <a:t>Lab #9</a:t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</a:br>
            <a:br>
              <a:rPr lang="en-US" sz="3600" b="1" dirty="0">
                <a:solidFill>
                  <a:srgbClr val="002060"/>
                </a:solidFill>
                <a:latin typeface="Trebuchet"/>
              </a:rPr>
            </a:br>
            <a:r>
              <a:rPr lang="en-US" sz="3600" dirty="0">
                <a:solidFill>
                  <a:srgbClr val="0070C0"/>
                </a:solidFill>
                <a:latin typeface="Trebuchet"/>
              </a:rPr>
              <a:t>COMP3021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Trebuchet"/>
              </a:rPr>
              <a:t>2022 </a:t>
            </a:r>
            <a:r>
              <a:rPr lang="en-US" altLang="zh-CN" sz="3600" dirty="0">
                <a:solidFill>
                  <a:srgbClr val="00B050"/>
                </a:solidFill>
                <a:latin typeface="Trebuchet"/>
              </a:rPr>
              <a:t>Spring</a:t>
            </a:r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r>
              <a:rPr lang="en-US" altLang="zh-CN" sz="2400" dirty="0" err="1">
                <a:latin typeface="Trebuchet"/>
              </a:rPr>
              <a:t>ChengPeng</a:t>
            </a:r>
            <a:r>
              <a:rPr lang="en-US" altLang="zh-CN" sz="2400" dirty="0">
                <a:latin typeface="Trebuchet"/>
              </a:rPr>
              <a:t> Wang(cwangch@cse.ust.hk)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 err="1">
                <a:latin typeface="Trebuchet"/>
              </a:rPr>
              <a:t>Yiyuan</a:t>
            </a:r>
            <a:r>
              <a:rPr lang="en-US" altLang="zh-CN" sz="2400" dirty="0">
                <a:latin typeface="Trebuchet"/>
              </a:rPr>
              <a:t> Guo(yguoaz@cse.ust.hk)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>
                <a:latin typeface="Trebuchet"/>
              </a:rPr>
              <a:t>Bowen Zhang(bzhangbr@cse.ust.hk)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 err="1">
                <a:latin typeface="Trebuchet"/>
              </a:rPr>
              <a:t>Heqing</a:t>
            </a:r>
            <a:r>
              <a:rPr lang="en-US" altLang="zh-CN" sz="2400" dirty="0">
                <a:latin typeface="Trebuchet"/>
              </a:rPr>
              <a:t> Huang(hhuangaz@cse.ust.hk)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14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8145" y="2782110"/>
            <a:ext cx="6264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EXERCISE # 2</a:t>
            </a:r>
          </a:p>
        </p:txBody>
      </p:sp>
    </p:spTree>
    <p:extLst>
      <p:ext uri="{BB962C8B-B14F-4D97-AF65-F5344CB8AC3E}">
        <p14:creationId xmlns:p14="http://schemas.microsoft.com/office/powerpoint/2010/main" val="12440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487" y="1592446"/>
            <a:ext cx="107006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Download the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FindMax.java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class from the </a:t>
            </a:r>
            <a:r>
              <a:rPr lang="en-US" sz="2400" dirty="0">
                <a:solidFill>
                  <a:srgbClr val="FF0000"/>
                </a:solidFill>
                <a:latin typeface="Trebuchet"/>
              </a:rPr>
              <a:t>Canvas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Create the package “lab9”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Copy the class in the package you just created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487" y="331166"/>
            <a:ext cx="10862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2: Why threads can make your program run faster?</a:t>
            </a:r>
            <a:endParaRPr lang="en-US" sz="2800" b="1" dirty="0">
              <a:latin typeface="Trebuchet"/>
            </a:endParaRPr>
          </a:p>
        </p:txBody>
      </p:sp>
    </p:spTree>
    <p:extLst>
      <p:ext uri="{BB962C8B-B14F-4D97-AF65-F5344CB8AC3E}">
        <p14:creationId xmlns:p14="http://schemas.microsoft.com/office/powerpoint/2010/main" val="195293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7615" y="1037275"/>
            <a:ext cx="111959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is a class that prints the maximum value of a given array of 90 elements</a:t>
            </a:r>
          </a:p>
          <a:p>
            <a:endParaRPr lang="en-US" sz="2400" dirty="0"/>
          </a:p>
          <a:p>
            <a:r>
              <a:rPr lang="en-US" sz="2400" dirty="0"/>
              <a:t>This is a single threaded version.</a:t>
            </a:r>
          </a:p>
          <a:p>
            <a:endParaRPr lang="en-US" sz="2400" dirty="0"/>
          </a:p>
          <a:p>
            <a:r>
              <a:rPr lang="en-US" sz="2400" dirty="0"/>
              <a:t>Create a multi-thread version with 3 threads, </a:t>
            </a:r>
          </a:p>
          <a:p>
            <a:endParaRPr lang="en-US" sz="2400" dirty="0"/>
          </a:p>
          <a:p>
            <a:r>
              <a:rPr lang="en-US" sz="2400" dirty="0"/>
              <a:t>one thread finds the max among the cells [0,29] </a:t>
            </a:r>
          </a:p>
          <a:p>
            <a:r>
              <a:rPr lang="en-US" sz="2400" dirty="0"/>
              <a:t>another thread the max among the cells [30,59] </a:t>
            </a:r>
          </a:p>
          <a:p>
            <a:r>
              <a:rPr lang="en-US" sz="2400" dirty="0"/>
              <a:t>another thread the max among the cells [60,89]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r>
              <a:rPr lang="en-US" sz="2400" dirty="0"/>
              <a:t>Compare the results of the three threads and print at console the max value.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2033" y="396480"/>
            <a:ext cx="923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2: Why threads are important in JAVAFX?</a:t>
            </a:r>
            <a:endParaRPr lang="en-US" sz="2800" b="1" dirty="0">
              <a:latin typeface="Trebuche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7944" y="1794611"/>
            <a:ext cx="89208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findMax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begin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end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400" dirty="0">
                <a:solidFill>
                  <a:srgbClr val="3F7F5F"/>
                </a:solidFill>
                <a:latin typeface="Monaco" charset="0"/>
              </a:rPr>
              <a:t>// you should NOT change this function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max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400" b="1" i="1" dirty="0">
                <a:solidFill>
                  <a:srgbClr val="0000C0"/>
                </a:solidFill>
                <a:latin typeface="Monaco" charset="0"/>
              </a:rPr>
              <a:t>array</a:t>
            </a:r>
            <a:r>
              <a:rPr lang="en-US" sz="1400" b="1" i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400" b="1" i="1" dirty="0">
                <a:solidFill>
                  <a:srgbClr val="6A3E3E"/>
                </a:solidFill>
                <a:latin typeface="Monaco" charset="0"/>
              </a:rPr>
              <a:t>begin</a:t>
            </a:r>
            <a:r>
              <a:rPr lang="en-US" sz="1400" b="1" i="1" dirty="0">
                <a:solidFill>
                  <a:srgbClr val="000000"/>
                </a:solidFill>
                <a:latin typeface="Monaco" charset="0"/>
              </a:rPr>
              <a:t>];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400" b="1" dirty="0" err="1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mr-IN" sz="14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4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sz="1400" b="1" dirty="0" err="1">
                <a:solidFill>
                  <a:srgbClr val="6A3E3E"/>
                </a:solidFill>
                <a:latin typeface="Monaco" charset="0"/>
              </a:rPr>
              <a:t>begin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 + 1; </a:t>
            </a:r>
            <a:r>
              <a:rPr lang="mr-IN" sz="14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 &lt;= </a:t>
            </a:r>
            <a:r>
              <a:rPr lang="mr-IN" sz="1400" b="1" dirty="0" err="1">
                <a:solidFill>
                  <a:srgbClr val="6A3E3E"/>
                </a:solidFill>
                <a:latin typeface="Monaco" charset="0"/>
              </a:rPr>
              <a:t>end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mr-IN" sz="14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400" b="1" dirty="0" err="1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mr-IN" sz="1400" b="1" i="1" dirty="0" err="1">
                <a:solidFill>
                  <a:srgbClr val="0000C0"/>
                </a:solidFill>
                <a:latin typeface="Monaco" charset="0"/>
              </a:rPr>
              <a:t>array</a:t>
            </a:r>
            <a:r>
              <a:rPr lang="mr-IN" sz="1400" b="1" i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mr-IN" sz="1400" b="1" i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400" b="1" i="1" dirty="0">
                <a:solidFill>
                  <a:srgbClr val="000000"/>
                </a:solidFill>
                <a:latin typeface="Monaco" charset="0"/>
              </a:rPr>
              <a:t>] &gt; </a:t>
            </a:r>
            <a:r>
              <a:rPr lang="mr-IN" sz="1400" b="1" i="1" dirty="0" err="1">
                <a:solidFill>
                  <a:srgbClr val="6A3E3E"/>
                </a:solidFill>
                <a:latin typeface="Monaco" charset="0"/>
              </a:rPr>
              <a:t>max</a:t>
            </a:r>
            <a:r>
              <a:rPr lang="mr-IN" sz="1400" b="1" i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sz="1400" dirty="0" err="1">
                <a:solidFill>
                  <a:srgbClr val="6A3E3E"/>
                </a:solidFill>
                <a:latin typeface="Monaco" charset="0"/>
              </a:rPr>
              <a:t>max</a:t>
            </a:r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sz="1400" i="1" dirty="0" err="1">
                <a:solidFill>
                  <a:srgbClr val="0000C0"/>
                </a:solidFill>
                <a:latin typeface="Monaco" charset="0"/>
              </a:rPr>
              <a:t>array</a:t>
            </a:r>
            <a:r>
              <a:rPr lang="mr-IN" sz="1400" i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mr-IN" sz="1400" i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400" i="1" dirty="0">
                <a:solidFill>
                  <a:srgbClr val="000000"/>
                </a:solidFill>
                <a:latin typeface="Monaco" charset="0"/>
              </a:rPr>
              <a:t>];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			}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max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}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00" y="5208815"/>
            <a:ext cx="4547586" cy="14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1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8145" y="2782110"/>
            <a:ext cx="6264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EXERCISE # 3</a:t>
            </a:r>
          </a:p>
        </p:txBody>
      </p:sp>
    </p:spTree>
    <p:extLst>
      <p:ext uri="{BB962C8B-B14F-4D97-AF65-F5344CB8AC3E}">
        <p14:creationId xmlns:p14="http://schemas.microsoft.com/office/powerpoint/2010/main" val="203819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487" y="1592446"/>
            <a:ext cx="107006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Download the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RacyCounter.java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class from the </a:t>
            </a:r>
            <a:r>
              <a:rPr lang="en-US" sz="2400" dirty="0">
                <a:solidFill>
                  <a:srgbClr val="FF0000"/>
                </a:solidFill>
                <a:latin typeface="Trebuchet"/>
              </a:rPr>
              <a:t>Canvas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Create the package “lab9”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Copy the class in the package you just created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487" y="331166"/>
            <a:ext cx="763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3: How to avoid race condition?</a:t>
            </a:r>
            <a:endParaRPr lang="en-US" sz="2800" b="1" dirty="0">
              <a:latin typeface="Trebuchet"/>
            </a:endParaRPr>
          </a:p>
        </p:txBody>
      </p:sp>
    </p:spTree>
    <p:extLst>
      <p:ext uri="{BB962C8B-B14F-4D97-AF65-F5344CB8AC3E}">
        <p14:creationId xmlns:p14="http://schemas.microsoft.com/office/powerpoint/2010/main" val="988726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7615" y="1037275"/>
            <a:ext cx="111959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this class there are two threads that increment concurrently a shared counter 10 Millions times each. </a:t>
            </a:r>
          </a:p>
          <a:p>
            <a:endParaRPr lang="en-US" sz="2400" dirty="0"/>
          </a:p>
          <a:p>
            <a:r>
              <a:rPr lang="en-US" sz="2400" dirty="0"/>
              <a:t>At the end of the execution the counter should have a value of 20 Millions.</a:t>
            </a:r>
          </a:p>
          <a:p>
            <a:r>
              <a:rPr lang="en-US" sz="2400" dirty="0"/>
              <a:t>However, due to race condition this is not the case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7853" y="191948"/>
            <a:ext cx="763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3: How to avoid race condition?</a:t>
            </a:r>
            <a:endParaRPr lang="en-US" sz="2800" b="1" dirty="0">
              <a:latin typeface="Trebuche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51" y="2837375"/>
            <a:ext cx="10243082" cy="11421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6571" y="400414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Monaco" charset="0"/>
              </a:rPr>
              <a:t>		</a:t>
            </a:r>
            <a:r>
              <a:rPr lang="en-US" sz="2400" b="1">
                <a:latin typeface="Monaco" charset="0"/>
              </a:rPr>
              <a:t>	THREAD 1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374571" y="397952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Monaco" charset="0"/>
              </a:rPr>
              <a:t>			THREAD 2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181763" y="451479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+1;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5120" y="49335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+1;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57120" y="4470003"/>
            <a:ext cx="122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temp =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53120" y="4933590"/>
            <a:ext cx="122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temp = 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87844" y="5370525"/>
            <a:ext cx="148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counter = 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3844" y="5745425"/>
            <a:ext cx="148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counter = 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6465" y="6297813"/>
            <a:ext cx="4260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race conditions counter </a:t>
            </a:r>
            <a:r>
              <a:rPr lang="en-US" sz="2000" b="1" dirty="0">
                <a:solidFill>
                  <a:srgbClr val="FF0000"/>
                </a:solidFill>
              </a:rPr>
              <a:t>should be 7</a:t>
            </a:r>
          </a:p>
        </p:txBody>
      </p:sp>
    </p:spTree>
    <p:extLst>
      <p:ext uri="{BB962C8B-B14F-4D97-AF65-F5344CB8AC3E}">
        <p14:creationId xmlns:p14="http://schemas.microsoft.com/office/powerpoint/2010/main" val="296648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1815" y="183224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lock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){</a:t>
            </a:r>
          </a:p>
          <a:p>
            <a:endParaRPr lang="en-US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537916" y="5132156"/>
            <a:ext cx="14339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1</a:t>
            </a:r>
            <a:endParaRPr lang="en-US" b="1" dirty="0">
              <a:solidFill>
                <a:srgbClr val="000000"/>
              </a:solidFill>
              <a:latin typeface="Monaco" charset="0"/>
            </a:endParaRPr>
          </a:p>
          <a:p>
            <a:endParaRPr lang="en-US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onaco" charset="0"/>
              </a:rPr>
              <a:t>                    or it can be the same static reference, for example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MyClass.class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3028" y="12838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Monaco" charset="0"/>
              </a:rPr>
              <a:t>			THREAD 1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2071524" y="281071"/>
            <a:ext cx="763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3: How to avoid race condition?</a:t>
            </a:r>
            <a:endParaRPr lang="en-US" sz="2800" b="1" dirty="0">
              <a:latin typeface="Trebuche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0048" y="772803"/>
            <a:ext cx="11195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Synchronized blocks can avoid race condition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28638" y="133389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Monaco" charset="0"/>
              </a:rPr>
              <a:t>			THREAD 2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2950030" y="20999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</a:p>
          <a:p>
            <a:r>
              <a:rPr lang="en-US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+1;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86863" y="33996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+1;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387" y="2055152"/>
            <a:ext cx="122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temp = 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8377" y="3161681"/>
            <a:ext cx="122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temp = 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84" y="2370850"/>
            <a:ext cx="148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B050"/>
                </a:solidFill>
              </a:rPr>
              <a:t>counter = 6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67334" y="3479807"/>
            <a:ext cx="148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counter = 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38648" y="305066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lock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){</a:t>
            </a:r>
          </a:p>
          <a:p>
            <a:endParaRPr lang="en-US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}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1028" y="3050667"/>
            <a:ext cx="2555835" cy="2215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2406" y="715168"/>
            <a:ext cx="111959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Add a synchronized block to prevent the race condition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You have completed this exercise if you can see at the console the following message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7853" y="191948"/>
            <a:ext cx="763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3: How to avoid race condition?</a:t>
            </a:r>
            <a:endParaRPr lang="en-US" sz="2800" b="1" dirty="0">
              <a:latin typeface="Trebuche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8457" y="1238388"/>
            <a:ext cx="9144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MyTask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implements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Runnable{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dirty="0">
                <a:solidFill>
                  <a:srgbClr val="646464"/>
                </a:solidFill>
                <a:latin typeface="Monaco" charset="0"/>
              </a:rPr>
              <a:t>@Override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run(){</a:t>
            </a:r>
          </a:p>
          <a:p>
            <a:r>
              <a:rPr lang="mr-IN" sz="16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600" b="1" dirty="0" err="1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mr-IN" sz="16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mr-IN" sz="16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6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600" b="1" dirty="0">
                <a:solidFill>
                  <a:srgbClr val="000000"/>
                </a:solidFill>
                <a:latin typeface="Monaco" charset="0"/>
              </a:rPr>
              <a:t> = 0; </a:t>
            </a:r>
            <a:r>
              <a:rPr lang="mr-IN" sz="16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600" b="1" dirty="0">
                <a:solidFill>
                  <a:srgbClr val="000000"/>
                </a:solidFill>
                <a:latin typeface="Monaco" charset="0"/>
              </a:rPr>
              <a:t> &lt; </a:t>
            </a:r>
            <a:r>
              <a:rPr lang="mr-IN" sz="1600" b="1" i="1" dirty="0">
                <a:solidFill>
                  <a:srgbClr val="0000C0"/>
                </a:solidFill>
                <a:latin typeface="Monaco" charset="0"/>
              </a:rPr>
              <a:t>ITERATIONS</a:t>
            </a:r>
            <a:r>
              <a:rPr lang="mr-IN" sz="1600" b="1" i="1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mr-IN" sz="1600" b="1" i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600" b="1" i="1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600" dirty="0">
                <a:solidFill>
                  <a:srgbClr val="3F7F5F"/>
                </a:solidFill>
                <a:latin typeface="Monaco" charset="0"/>
              </a:rPr>
              <a:t>//add synchronization here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6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600" b="1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600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600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+1;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	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}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30" y="4870152"/>
            <a:ext cx="6761427" cy="13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88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8145" y="2782110"/>
            <a:ext cx="6264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EXERCISE # 4</a:t>
            </a:r>
          </a:p>
        </p:txBody>
      </p:sp>
    </p:spTree>
    <p:extLst>
      <p:ext uri="{BB962C8B-B14F-4D97-AF65-F5344CB8AC3E}">
        <p14:creationId xmlns:p14="http://schemas.microsoft.com/office/powerpoint/2010/main" val="805832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487" y="1592446"/>
            <a:ext cx="107006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Download the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LettersUI.java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class from Canvas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Create the package “lab9”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Copy the class in the package you just created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487" y="331166"/>
            <a:ext cx="8787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4: How to control threads execution? </a:t>
            </a:r>
            <a:endParaRPr lang="en-US" sz="2800" b="1" dirty="0">
              <a:latin typeface="Trebuchet"/>
            </a:endParaRPr>
          </a:p>
        </p:txBody>
      </p:sp>
    </p:spTree>
    <p:extLst>
      <p:ext uri="{BB962C8B-B14F-4D97-AF65-F5344CB8AC3E}">
        <p14:creationId xmlns:p14="http://schemas.microsoft.com/office/powerpoint/2010/main" val="127984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Objectives of this lab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4998" y="1371314"/>
            <a:ext cx="92736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how to create and use Java Threads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why they are important 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how to synchronize and coordinate multiple threads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rgbClr val="00B05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98" y="4617184"/>
            <a:ext cx="3269633" cy="1648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176" y="4450604"/>
            <a:ext cx="3964059" cy="19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42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34" y="775162"/>
            <a:ext cx="1119591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This JavaFX application displays 3 letters </a:t>
            </a:r>
          </a:p>
          <a:p>
            <a:r>
              <a:rPr lang="en-US" sz="2800" dirty="0"/>
              <a:t>A, B, C intermittently.</a:t>
            </a:r>
          </a:p>
          <a:p>
            <a:endParaRPr lang="en-US" sz="2800" dirty="0"/>
          </a:p>
          <a:p>
            <a:r>
              <a:rPr lang="en-US" sz="2800" dirty="0"/>
              <a:t>At each letter is associated a Thread.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letters appear and disappear for a random period of time that ranges from 1 to 3 seconds. We achieve this using </a:t>
            </a:r>
            <a:r>
              <a:rPr lang="en-US" sz="2800" dirty="0" err="1"/>
              <a:t>Thread.sleep</a:t>
            </a:r>
            <a:r>
              <a:rPr lang="en-US" sz="2800" dirty="0"/>
              <a:t>(time);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09200" y="215640"/>
            <a:ext cx="8787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4: How to control threads execution? </a:t>
            </a:r>
            <a:endParaRPr lang="en-US" sz="2800" b="1" dirty="0">
              <a:latin typeface="Trebuche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701" y="891110"/>
            <a:ext cx="3797300" cy="2222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181456" y="4685863"/>
            <a:ext cx="131238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Random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rn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Random();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mr-IN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b="1" dirty="0" err="1">
                <a:solidFill>
                  <a:srgbClr val="6A3E3E"/>
                </a:solidFill>
                <a:latin typeface="Monaco" charset="0"/>
              </a:rPr>
              <a:t>range</a:t>
            </a:r>
            <a:r>
              <a:rPr lang="mr-IN" b="1" dirty="0">
                <a:solidFill>
                  <a:srgbClr val="000000"/>
                </a:solidFill>
                <a:latin typeface="Monaco" charset="0"/>
              </a:rPr>
              <a:t> = 3000 - 1000 + 1;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Monaco" charset="0"/>
              </a:rPr>
              <a:t>randomNum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Monaco" charset="0"/>
              </a:rPr>
              <a:t>rn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.nextInt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range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+ 1000;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Thread.</a:t>
            </a:r>
            <a:r>
              <a:rPr lang="en-US" i="1" dirty="0" err="1">
                <a:solidFill>
                  <a:srgbClr val="000000"/>
                </a:solidFill>
                <a:latin typeface="Monaco" charset="0"/>
              </a:rPr>
              <a:t>yield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Thread.</a:t>
            </a:r>
            <a:r>
              <a:rPr lang="en-US" i="1" dirty="0" err="1">
                <a:solidFill>
                  <a:srgbClr val="000000"/>
                </a:solidFill>
                <a:latin typeface="Monaco" charset="0"/>
              </a:rPr>
              <a:t>sleep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Monaco" charset="0"/>
              </a:rPr>
              <a:t>randomNum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18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35" y="775162"/>
            <a:ext cx="118867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STEP 1: </a:t>
            </a:r>
          </a:p>
          <a:p>
            <a:r>
              <a:rPr lang="en-US" sz="2800" dirty="0"/>
              <a:t>You have to add two more letters “D” and “E”, therefore two more threads.</a:t>
            </a:r>
          </a:p>
          <a:p>
            <a:endParaRPr lang="en-US" sz="2800" dirty="0"/>
          </a:p>
          <a:p>
            <a:r>
              <a:rPr lang="en-US" sz="2800" dirty="0"/>
              <a:t>Launch the Threads like is done for the letters A, B and C</a:t>
            </a:r>
          </a:p>
          <a:p>
            <a:endParaRPr lang="en-US" sz="2800" dirty="0"/>
          </a:p>
          <a:p>
            <a:r>
              <a:rPr lang="en-US" sz="2800" dirty="0"/>
              <a:t>STEP2:</a:t>
            </a:r>
          </a:p>
          <a:p>
            <a:r>
              <a:rPr lang="en-US" sz="2800" dirty="0"/>
              <a:t>You have to control the threads and make that only one letter can be visible at a given time. For example, situation like this should not be possible 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1509200" y="215640"/>
            <a:ext cx="8787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4: How to control threads execution? </a:t>
            </a:r>
            <a:endParaRPr lang="en-US" sz="2800" b="1" dirty="0">
              <a:latin typeface="Trebuche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541" y="4462260"/>
            <a:ext cx="3797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1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617" y="738860"/>
            <a:ext cx="1188676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a </a:t>
            </a:r>
            <a:r>
              <a:rPr lang="en-US" sz="2800" b="1" dirty="0"/>
              <a:t>letter (Thread)</a:t>
            </a:r>
            <a:r>
              <a:rPr lang="en-US" sz="2800" dirty="0"/>
              <a:t> is ready to appear, it has to </a:t>
            </a:r>
            <a:r>
              <a:rPr lang="en-US" sz="3600" b="1" dirty="0">
                <a:solidFill>
                  <a:srgbClr val="00B050"/>
                </a:solidFill>
              </a:rPr>
              <a:t>wait</a:t>
            </a:r>
            <a:r>
              <a:rPr lang="en-US" sz="2800" dirty="0"/>
              <a:t> if another </a:t>
            </a:r>
            <a:r>
              <a:rPr lang="en-US" sz="2800" b="1" dirty="0"/>
              <a:t>letter (Thread) </a:t>
            </a:r>
            <a:r>
              <a:rPr lang="en-US" sz="2800" dirty="0"/>
              <a:t>is currently visible in the screen. </a:t>
            </a:r>
          </a:p>
          <a:p>
            <a:endParaRPr lang="en-US" sz="2800" dirty="0"/>
          </a:p>
          <a:p>
            <a:r>
              <a:rPr lang="en-US" sz="2800" dirty="0"/>
              <a:t>Once the letter that is currently visible decides to disappear, it </a:t>
            </a:r>
            <a:r>
              <a:rPr lang="en-US" sz="3600" b="1" dirty="0">
                <a:solidFill>
                  <a:srgbClr val="00B050"/>
                </a:solidFill>
              </a:rPr>
              <a:t>notifies</a:t>
            </a:r>
            <a:r>
              <a:rPr lang="en-US" sz="2800" b="1" dirty="0"/>
              <a:t> </a:t>
            </a:r>
            <a:r>
              <a:rPr lang="en-US" sz="2800" dirty="0"/>
              <a:t>that one of the waiting letters can now appear</a:t>
            </a:r>
            <a:endParaRPr lang="en-US" sz="2800" b="1" dirty="0"/>
          </a:p>
          <a:p>
            <a:pPr algn="ctr"/>
            <a:r>
              <a:rPr lang="en-US" sz="2800" b="1" dirty="0"/>
              <a:t>Implement it with wait/notify in method </a:t>
            </a:r>
            <a:r>
              <a:rPr lang="en-US" sz="2800" b="1" dirty="0" err="1"/>
              <a:t>showText</a:t>
            </a:r>
            <a:endParaRPr lang="en-US" sz="2800" b="1" dirty="0"/>
          </a:p>
        </p:txBody>
      </p:sp>
      <p:sp>
        <p:nvSpPr>
          <p:cNvPr id="18" name="Rectangle 17"/>
          <p:cNvSpPr/>
          <p:nvPr/>
        </p:nvSpPr>
        <p:spPr>
          <a:xfrm>
            <a:off x="1509200" y="215640"/>
            <a:ext cx="8787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4: How to control threads execution? 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306168" y="373534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Monaco" charset="0"/>
              </a:rPr>
              <a:t>		</a:t>
            </a:r>
            <a:r>
              <a:rPr lang="en-US" sz="2400" b="1">
                <a:latin typeface="Monaco" charset="0"/>
              </a:rPr>
              <a:t>	THREAD 1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-2052003" y="4370631"/>
            <a:ext cx="127362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lock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(!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condition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				</a:t>
            </a:r>
            <a:r>
              <a:rPr lang="mr-IN" dirty="0" err="1">
                <a:solidFill>
                  <a:srgbClr val="6A3E3E"/>
                </a:solidFill>
                <a:latin typeface="Monaco" charset="0"/>
              </a:rPr>
              <a:t>lock</a:t>
            </a:r>
            <a:r>
              <a:rPr lang="mr-IN" dirty="0" err="1">
                <a:solidFill>
                  <a:srgbClr val="000000"/>
                </a:solidFill>
                <a:latin typeface="Monaco" charset="0"/>
              </a:rPr>
              <a:t>.wait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}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	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e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.printStackTrace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endParaRPr lang="mr-IN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32187" y="373534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Monaco" charset="0"/>
              </a:rPr>
              <a:t>			THREAD 2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8316640" y="4546716"/>
            <a:ext cx="388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lock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condition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dirty="0" err="1">
                <a:solidFill>
                  <a:srgbClr val="6A3E3E"/>
                </a:solidFill>
                <a:latin typeface="Monaco" charset="0"/>
              </a:rPr>
              <a:t>lock</a:t>
            </a:r>
            <a:r>
              <a:rPr lang="mr-IN" dirty="0" err="1">
                <a:solidFill>
                  <a:srgbClr val="000000"/>
                </a:solidFill>
                <a:latin typeface="Monaco" charset="0"/>
              </a:rPr>
              <a:t>.notify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	}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36187" y="6895567"/>
            <a:ext cx="12295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973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35" y="775162"/>
            <a:ext cx="118867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You can use the object instance </a:t>
            </a:r>
            <a:r>
              <a:rPr lang="en-US" sz="2800" b="1" dirty="0">
                <a:solidFill>
                  <a:srgbClr val="7F0055"/>
                </a:solidFill>
                <a:latin typeface="Monaco" charset="0"/>
              </a:rPr>
              <a:t>this</a:t>
            </a:r>
            <a:r>
              <a:rPr lang="en-US" sz="2800" dirty="0"/>
              <a:t>, in this case you can omit </a:t>
            </a:r>
            <a:r>
              <a:rPr lang="en-US" sz="2800" b="1" dirty="0">
                <a:solidFill>
                  <a:srgbClr val="7F0055"/>
                </a:solidFill>
                <a:latin typeface="Monaco" charset="0"/>
              </a:rPr>
              <a:t>this </a:t>
            </a:r>
            <a:r>
              <a:rPr lang="en-US" sz="2800" dirty="0"/>
              <a:t>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09200" y="215640"/>
            <a:ext cx="8787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4: How to control threads execution? </a:t>
            </a:r>
            <a:endParaRPr lang="en-US" sz="2800" b="1" dirty="0">
              <a:latin typeface="Trebuche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36187" y="6895567"/>
            <a:ext cx="12295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667" y="1494873"/>
            <a:ext cx="120428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showText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(Text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text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show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…………</a:t>
            </a:r>
            <a:endParaRPr lang="en-US" b="1" dirty="0">
              <a:solidFill>
                <a:srgbClr val="000000"/>
              </a:solidFill>
              <a:latin typeface="Monac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this.</a:t>
            </a:r>
            <a:r>
              <a:rPr lang="mr-IN" dirty="0" err="1">
                <a:solidFill>
                  <a:srgbClr val="000000"/>
                </a:solidFill>
                <a:latin typeface="Monaco" charset="0"/>
              </a:rPr>
              <a:t>wait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……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this.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notify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  <a:endParaRPr lang="mr-IN" dirty="0">
              <a:solidFill>
                <a:srgbClr val="000000"/>
              </a:solidFill>
              <a:latin typeface="Monac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7667" y="4385228"/>
            <a:ext cx="120428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showText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(Text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text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show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…………</a:t>
            </a:r>
            <a:endParaRPr lang="en-US" b="1" dirty="0">
              <a:solidFill>
                <a:srgbClr val="000000"/>
              </a:solidFill>
              <a:latin typeface="Monac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dirty="0" err="1">
                <a:solidFill>
                  <a:srgbClr val="000000"/>
                </a:solidFill>
                <a:latin typeface="Monaco" charset="0"/>
              </a:rPr>
              <a:t>wait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……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notify();</a:t>
            </a:r>
            <a:endParaRPr lang="mr-IN" dirty="0">
              <a:solidFill>
                <a:srgbClr val="000000"/>
              </a:solidFill>
              <a:latin typeface="Monac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19818" y="3445690"/>
            <a:ext cx="17170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/>
              <a:t>SAME 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26965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35" y="775162"/>
            <a:ext cx="118867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You finish the exercise if only one letter can be visible at a given time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09200" y="215640"/>
            <a:ext cx="8787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4: How to control threads execution? </a:t>
            </a:r>
            <a:endParaRPr lang="en-US" sz="2800" b="1" dirty="0">
              <a:latin typeface="Trebuche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36187" y="6895567"/>
            <a:ext cx="12295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48" y="1721361"/>
            <a:ext cx="3797300" cy="219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47" y="4274125"/>
            <a:ext cx="3810000" cy="218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306" y="2001122"/>
            <a:ext cx="37973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8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654" y="24823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END OF </a:t>
            </a:r>
            <a:r>
              <a:rPr lang="en-US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LAB #9</a:t>
            </a:r>
            <a:endParaRPr lang="en-US" dirty="0">
              <a:solidFill>
                <a:srgbClr val="002060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82257" y="3483132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"/>
              </a:rPr>
              <a:t>Don’t forget to commit and push your code.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238" y="4067907"/>
            <a:ext cx="3872976" cy="22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4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Outline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4997" y="1371314"/>
            <a:ext cx="97598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Introduction on Java Threads and how to use them (5 minutes)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You have 4 exercises to complete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Show your code to TAs for marking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rgbClr val="00B05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98" y="4617184"/>
            <a:ext cx="3269633" cy="1648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176" y="4450604"/>
            <a:ext cx="3964059" cy="19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7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4162" y="69908"/>
            <a:ext cx="7424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How to create and launch Threads?</a:t>
            </a:r>
            <a:endParaRPr lang="en-US" sz="2800" b="1" dirty="0"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36915" y="676990"/>
            <a:ext cx="104013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ThreadExample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Throwable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ThreadExample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runThread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runThread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Thread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Thread(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MyTask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.start();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endParaRPr lang="en-US" dirty="0">
              <a:latin typeface="Monaco" charset="0"/>
            </a:endParaRPr>
          </a:p>
          <a:p>
            <a:endParaRPr lang="en-US" dirty="0">
              <a:latin typeface="Monaco" charset="0"/>
            </a:endParaRPr>
          </a:p>
          <a:p>
            <a:endParaRPr lang="en-US" dirty="0">
              <a:latin typeface="Monaco" charset="0"/>
            </a:endParaRPr>
          </a:p>
          <a:p>
            <a:endParaRPr lang="en-US" dirty="0"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MyTask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Runnable{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@Override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run(){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//things to do    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7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4162" y="69908"/>
            <a:ext cx="7424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How to get a result from a Thread?</a:t>
            </a:r>
            <a:endParaRPr lang="en-US" sz="2800" b="1" dirty="0"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600199" y="1903512"/>
            <a:ext cx="10401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MyTask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task1 =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MyTask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(10));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Thread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Thread(</a:t>
            </a:r>
            <a:r>
              <a:rPr lang="en-US" dirty="0">
                <a:latin typeface="Monaco" charset="0"/>
              </a:rPr>
              <a:t>task1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.start();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endParaRPr lang="mr-IN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56353" y="743911"/>
            <a:ext cx="929095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MyTask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Runnable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output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endParaRPr lang="en-US" dirty="0"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MyTask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endParaRPr lang="en-US" dirty="0"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getOutput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output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endParaRPr lang="en-US" dirty="0"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@Override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run(){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mr-IN" dirty="0" err="1">
                <a:solidFill>
                  <a:srgbClr val="0000C0"/>
                </a:solidFill>
                <a:latin typeface="Monaco" charset="0"/>
              </a:rPr>
              <a:t>output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onaco" charset="0"/>
              </a:rPr>
              <a:t>doSomething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dirty="0" err="1">
                <a:solidFill>
                  <a:srgbClr val="0000C0"/>
                </a:solidFill>
                <a:latin typeface="Monaco" charset="0"/>
              </a:rPr>
              <a:t>input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);</a:t>
            </a:r>
            <a:r>
              <a:rPr lang="mr-IN" dirty="0">
                <a:solidFill>
                  <a:srgbClr val="3F7F5F"/>
                </a:solidFill>
                <a:latin typeface="Monaco" charset="0"/>
              </a:rPr>
              <a:t> 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}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}</a:t>
            </a:r>
            <a:endParaRPr lang="mr-IN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600199" y="2777582"/>
            <a:ext cx="85126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.join(); 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wait until t1 is done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}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ie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ie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.printStackTrace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(task1.getOutput());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3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8145" y="2782110"/>
            <a:ext cx="6264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/>
              <a:t>EXERCISE # 1</a:t>
            </a:r>
          </a:p>
        </p:txBody>
      </p:sp>
    </p:spTree>
    <p:extLst>
      <p:ext uri="{BB962C8B-B14F-4D97-AF65-F5344CB8AC3E}">
        <p14:creationId xmlns:p14="http://schemas.microsoft.com/office/powerpoint/2010/main" val="134664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487" y="1592446"/>
            <a:ext cx="107006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Download the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UnresponsiveUI.java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class from </a:t>
            </a:r>
            <a:r>
              <a:rPr lang="en-US" sz="2400" dirty="0">
                <a:solidFill>
                  <a:srgbClr val="FF0000"/>
                </a:solidFill>
                <a:latin typeface="Trebuchet"/>
              </a:rPr>
              <a:t>Canvas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Create the package “lab9”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Copy the class in the package you just created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2033" y="396480"/>
            <a:ext cx="923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1: Why threads are important </a:t>
            </a:r>
            <a:r>
              <a:rPr lang="en-US" sz="2800" b="1">
                <a:solidFill>
                  <a:srgbClr val="002060"/>
                </a:solidFill>
                <a:latin typeface="Trebuchet"/>
              </a:rPr>
              <a:t>in JAVAFX?</a:t>
            </a:r>
            <a:endParaRPr lang="en-US" sz="2800" b="1" dirty="0">
              <a:latin typeface="Trebuchet"/>
            </a:endParaRPr>
          </a:p>
        </p:txBody>
      </p:sp>
    </p:spTree>
    <p:extLst>
      <p:ext uri="{BB962C8B-B14F-4D97-AF65-F5344CB8AC3E}">
        <p14:creationId xmlns:p14="http://schemas.microsoft.com/office/powerpoint/2010/main" val="111138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7616" y="1037275"/>
            <a:ext cx="10700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is a unresponsive JavaFX GUI Once you press start, the program starts to print “hello!” to the console and the GUI becomes unresponsive and therefore you cannot press stop button!</a:t>
            </a: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2033" y="396480"/>
            <a:ext cx="923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1: Why threads are important </a:t>
            </a:r>
            <a:r>
              <a:rPr lang="en-US" sz="2800" b="1">
                <a:solidFill>
                  <a:srgbClr val="002060"/>
                </a:solidFill>
                <a:latin typeface="Trebuchet"/>
              </a:rPr>
              <a:t>in JAVAFX?</a:t>
            </a:r>
            <a:endParaRPr lang="en-US" sz="2800" b="1" dirty="0">
              <a:latin typeface="Trebuche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4" y="2355179"/>
            <a:ext cx="7769771" cy="57334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6300" y="3700201"/>
            <a:ext cx="186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PRESS START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25743" y="5532130"/>
            <a:ext cx="1861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GUI DOES NOT RESPOND PRESS HERE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457101" y="5755821"/>
            <a:ext cx="568642" cy="475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2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42033" y="396480"/>
            <a:ext cx="923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1: Why threads are important </a:t>
            </a:r>
            <a:r>
              <a:rPr lang="en-US" sz="2800" b="1">
                <a:solidFill>
                  <a:srgbClr val="002060"/>
                </a:solidFill>
                <a:latin typeface="Trebuchet"/>
              </a:rPr>
              <a:t>in JAVAFX?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404" y="919700"/>
            <a:ext cx="113157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Create a thread that is invoked when the button start is pressed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The exercise is completed if you can press the STOP button after pressing the START button. A </a:t>
            </a:r>
            <a:r>
              <a:rPr lang="en-US" sz="2400" dirty="0" err="1">
                <a:solidFill>
                  <a:srgbClr val="002060"/>
                </a:solidFill>
                <a:latin typeface="Trebuchet"/>
              </a:rPr>
              <a:t>messagebox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will appear 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51249" y="1291119"/>
            <a:ext cx="101400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buttonStart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.setOnAction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EventHandler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ActionEvent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&gt;()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@Override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handle(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ActionEvent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dirty="0" err="1">
                <a:solidFill>
                  <a:srgbClr val="0000C0"/>
                </a:solidFill>
                <a:latin typeface="Monaco" charset="0"/>
              </a:rPr>
              <a:t>stop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b="1" dirty="0" err="1">
                <a:solidFill>
                  <a:srgbClr val="7F0055"/>
                </a:solidFill>
                <a:latin typeface="Monaco" charset="0"/>
              </a:rPr>
              <a:t>false</a:t>
            </a:r>
            <a:r>
              <a:rPr lang="mr-IN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(!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stop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Monaco" charset="0"/>
              </a:rPr>
              <a:t>"hello!"</a:t>
            </a:r>
            <a:r>
              <a:rPr lang="en-US" b="1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}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});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7497" y="2485806"/>
            <a:ext cx="8376558" cy="81111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57733" y="2508520"/>
            <a:ext cx="38621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Monaco" charset="0"/>
              </a:rPr>
              <a:t> MAKE A THREAD EXECUTE THIS 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87" y="4685713"/>
            <a:ext cx="4205768" cy="202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3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6779</TotalTime>
  <Words>1688</Words>
  <Application>Microsoft Macintosh PowerPoint</Application>
  <PresentationFormat>Widescreen</PresentationFormat>
  <Paragraphs>269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Monaco</vt:lpstr>
      <vt:lpstr>Trebuchet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LAB #9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Your Objects</dc:title>
  <dc:creator>Ming WEN</dc:creator>
  <cp:lastModifiedBy>Hangyul SON</cp:lastModifiedBy>
  <cp:revision>343</cp:revision>
  <cp:lastPrinted>2016-10-29T09:50:14Z</cp:lastPrinted>
  <dcterms:created xsi:type="dcterms:W3CDTF">2015-02-09T14:16:17Z</dcterms:created>
  <dcterms:modified xsi:type="dcterms:W3CDTF">2022-04-28T07:46:05Z</dcterms:modified>
</cp:coreProperties>
</file>