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97" r:id="rId5"/>
    <p:sldId id="296" r:id="rId6"/>
    <p:sldId id="289" r:id="rId7"/>
    <p:sldId id="291" r:id="rId8"/>
    <p:sldId id="292" r:id="rId9"/>
    <p:sldId id="293" r:id="rId10"/>
    <p:sldId id="282" r:id="rId11"/>
    <p:sldId id="298" r:id="rId12"/>
    <p:sldId id="294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118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C29E9-AE87-4BDB-84E3-E0589537210A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3CED-72A4-480F-9858-EFF53F772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6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3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9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19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9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2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10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123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8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42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2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5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574486"/>
            <a:ext cx="12192000" cy="2493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8606117" y="1574486"/>
            <a:ext cx="3585883" cy="2493818"/>
          </a:xfrm>
          <a:prstGeom prst="rect">
            <a:avLst/>
          </a:prstGeom>
          <a:solidFill>
            <a:srgbClr val="0072BC"/>
          </a:solidFill>
        </p:spPr>
        <p:txBody>
          <a:bodyPr vert="horz" lIns="62345" tIns="31173" rIns="62345" bIns="31173" rtlCol="0" anchor="ctr">
            <a:normAutofit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909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76315" y="2293047"/>
            <a:ext cx="7171765" cy="11623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Segoe Pro Light" panose="020B0302040504020203" pitchFamily="34" charset="0"/>
              </a:defRPr>
            </a:lvl1pPr>
          </a:lstStyle>
          <a:p>
            <a:pPr lvl="0"/>
            <a:r>
              <a:rPr lang="en-US" dirty="0"/>
              <a:t>[ADR </a:t>
            </a:r>
            <a:r>
              <a:rPr lang="zh-CN" altLang="en-US" dirty="0"/>
              <a:t>公司名称</a:t>
            </a:r>
            <a:r>
              <a:rPr lang="en-US" altLang="zh-CN" dirty="0"/>
              <a:t>]</a:t>
            </a:r>
          </a:p>
          <a:p>
            <a:pPr lvl="0"/>
            <a:r>
              <a:rPr lang="zh-CN" altLang="en-US" dirty="0"/>
              <a:t>商业计划书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316871" y="2612622"/>
            <a:ext cx="2164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  <a:latin typeface="Segoe Pro Light" panose="020B0302040504020203" pitchFamily="34" charset="0"/>
                <a:cs typeface="Segoe UI Light" panose="020B0502040204020203" pitchFamily="34" charset="0"/>
              </a:rPr>
              <a:t>FY15 H2 Plan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76315" y="4681321"/>
            <a:ext cx="7171765" cy="16209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27">
                <a:latin typeface="Segoe Pro" panose="020B0502040504020203" pitchFamily="34" charset="0"/>
              </a:defRPr>
            </a:lvl1pPr>
            <a:lvl2pPr marL="457198" indent="0">
              <a:buNone/>
              <a:defRPr/>
            </a:lvl2pPr>
          </a:lstStyle>
          <a:p>
            <a:pPr lvl="0"/>
            <a:r>
              <a:rPr lang="en-US" dirty="0"/>
              <a:t>[</a:t>
            </a:r>
            <a:r>
              <a:rPr lang="zh-CN" altLang="en-US" dirty="0"/>
              <a:t>计划制定人姓名</a:t>
            </a:r>
            <a:r>
              <a:rPr lang="en-US" dirty="0"/>
              <a:t>]</a:t>
            </a:r>
          </a:p>
          <a:p>
            <a:pPr lvl="0"/>
            <a:r>
              <a:rPr lang="en-US" dirty="0"/>
              <a:t>[</a:t>
            </a:r>
            <a:r>
              <a:rPr lang="zh-CN" altLang="en-US" dirty="0"/>
              <a:t>计划制定人职务</a:t>
            </a:r>
            <a:r>
              <a:rPr lang="en-US" altLang="zh-CN" dirty="0"/>
              <a:t>/</a:t>
            </a:r>
            <a:r>
              <a:rPr lang="zh-CN" altLang="en-US" dirty="0"/>
              <a:t>部门</a:t>
            </a:r>
            <a:r>
              <a:rPr lang="en-US" dirty="0"/>
              <a:t>]</a:t>
            </a:r>
          </a:p>
          <a:p>
            <a:pPr lvl="0"/>
            <a:r>
              <a:rPr lang="en-US" dirty="0"/>
              <a:t>[</a:t>
            </a:r>
            <a:r>
              <a:rPr lang="zh-CN" altLang="en-US" dirty="0"/>
              <a:t>计划指定人公司名称</a:t>
            </a:r>
            <a:r>
              <a:rPr lang="en-US" dirty="0"/>
              <a:t>]</a:t>
            </a:r>
          </a:p>
          <a:p>
            <a:pPr lvl="0"/>
            <a:r>
              <a:rPr lang="en-US" dirty="0"/>
              <a:t>[</a:t>
            </a:r>
            <a:r>
              <a:rPr lang="zh-CN" altLang="en-US" dirty="0"/>
              <a:t>计划制定时间</a:t>
            </a:r>
            <a:r>
              <a:rPr lang="en-US" dirty="0"/>
              <a:t>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01BD5D-2F98-4DB4-B4DD-6E8D2B30F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0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(w/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0263115" cy="5387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>
            <a:lvl1pPr>
              <a:defRPr lang="en-US" sz="1909" kern="1200" dirty="0" smtClean="0">
                <a:solidFill>
                  <a:schemeClr val="bg1"/>
                </a:solidFill>
                <a:latin typeface="Segoe Pro Light" panose="020B03020405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01BD5D-2F98-4DB4-B4DD-6E8D2B30FC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349" y="183488"/>
            <a:ext cx="1177291" cy="2698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63116" y="-1"/>
            <a:ext cx="1928884" cy="53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2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10426700" y="5499100"/>
            <a:ext cx="176530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5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6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0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0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0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6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7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4789" y="2304532"/>
            <a:ext cx="7171765" cy="1162373"/>
          </a:xfrm>
        </p:spPr>
        <p:txBody>
          <a:bodyPr anchor="ctr"/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大华海外营销资料管理平台设计方案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57738" y="5070738"/>
            <a:ext cx="2790342" cy="1201005"/>
          </a:xfrm>
        </p:spPr>
        <p:txBody>
          <a:bodyPr>
            <a:normAutofit fontScale="85000" lnSpcReduction="20000"/>
          </a:bodyPr>
          <a:lstStyle/>
          <a:p>
            <a:pPr lvl="0" algn="ctr"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杭州云策网络技术有限公司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10650" y="2213323"/>
            <a:ext cx="2628900" cy="1321820"/>
          </a:xfrm>
          <a:prstGeom prst="rect">
            <a:avLst/>
          </a:prstGeom>
          <a:solidFill>
            <a:srgbClr val="007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691" y="2304775"/>
            <a:ext cx="2938818" cy="11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2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软件架构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</a:p>
        </p:txBody>
      </p:sp>
      <p:sp>
        <p:nvSpPr>
          <p:cNvPr id="12" name="矩形 11"/>
          <p:cNvSpPr/>
          <p:nvPr/>
        </p:nvSpPr>
        <p:spPr>
          <a:xfrm>
            <a:off x="352634" y="1116611"/>
            <a:ext cx="5669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文档中心基于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SharePoint 2016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客户端对象模式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客户端对象模式进行开发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文档中心的文件评论等内容存储在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SharePoint List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，以便于全局搜索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文档中心的用户订阅等推送通过推送系统统一推送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415" y="1524826"/>
            <a:ext cx="5005201" cy="40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2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软件架构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订阅与推送</a:t>
            </a:r>
          </a:p>
        </p:txBody>
      </p:sp>
      <p:sp>
        <p:nvSpPr>
          <p:cNvPr id="12" name="矩形 11"/>
          <p:cNvSpPr/>
          <p:nvPr/>
        </p:nvSpPr>
        <p:spPr>
          <a:xfrm>
            <a:off x="352634" y="1116611"/>
            <a:ext cx="566987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用户订阅页面或者文件等内容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当订阅的内容有更新后，推送系统自动推送给用户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可选邮件、短信等方式进行推送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85" y="1702187"/>
            <a:ext cx="4856851" cy="36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9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系统设计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功能架构</a:t>
            </a:r>
          </a:p>
        </p:txBody>
      </p:sp>
      <p:sp>
        <p:nvSpPr>
          <p:cNvPr id="7" name="矩形 6"/>
          <p:cNvSpPr/>
          <p:nvPr/>
        </p:nvSpPr>
        <p:spPr>
          <a:xfrm>
            <a:off x="354884" y="846289"/>
            <a:ext cx="57913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功能架构可以分为三层，分别是功能应用层、基础服务层、系统层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功能应用层含有消息推送、订阅、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加密、水印、权限、报表导出等功能模块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基础服务层含有安全、搜索、存储和管理等基础服务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系统层含有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、数据库、认证、目录等系统服务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47" y="770875"/>
            <a:ext cx="5382706" cy="58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5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729" y="419100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Contact us</a:t>
            </a:r>
            <a:endParaRPr lang="zh-CN" altLang="en-US" sz="3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9432" y="1861025"/>
            <a:ext cx="304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service01@yunst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.com</a:t>
            </a:r>
          </a:p>
        </p:txBody>
      </p:sp>
      <p:sp>
        <p:nvSpPr>
          <p:cNvPr id="7" name="矩形 6"/>
          <p:cNvSpPr/>
          <p:nvPr/>
        </p:nvSpPr>
        <p:spPr>
          <a:xfrm>
            <a:off x="5749432" y="3257034"/>
            <a:ext cx="530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杭州市西湖区西溪路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525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号浙大科技园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座西区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9432" y="2559029"/>
            <a:ext cx="302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http//www.yunstorm.com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9432" y="3955039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0571-87253220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618" y="4011905"/>
            <a:ext cx="204479" cy="255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618" y="3314671"/>
            <a:ext cx="177841" cy="25405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618" y="1944068"/>
            <a:ext cx="177841" cy="2032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999" y="1903804"/>
            <a:ext cx="1787525" cy="20491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18" y="2644637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4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项目介绍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</a:p>
        </p:txBody>
      </p:sp>
      <p:sp>
        <p:nvSpPr>
          <p:cNvPr id="3" name="矩形 2"/>
          <p:cNvSpPr/>
          <p:nvPr/>
        </p:nvSpPr>
        <p:spPr>
          <a:xfrm>
            <a:off x="475651" y="1052920"/>
            <a:ext cx="703188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杭州云策网络技术有限公司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是一家集软件研发、销售和服务的高新技术企业，使用互联网思维为客户提供安全、可靠、优质、实用的云计算和互联网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产品和服务。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公司拥有一个集移动互联网技术、微软产品服务、丰富销售经验的团队，提供移动互联网和物联网解决方案。基于公共云平台，到目前为止，已成功为许多跨国公司和国内企业提供持续优质的产品和服务，例如：国家电网、一汽大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、吉利汽车、农夫山泉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58" y="807875"/>
            <a:ext cx="3375330" cy="33753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73135" y="3727462"/>
            <a:ext cx="4123980" cy="2181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已获微软认可：</a:t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Microsoft Gold Cloud Platform 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Microsoft Gold Devices and Deployment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Microsoft Gold Application Development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微软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FY15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合作伙伴最佳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云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技术奖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78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项目介绍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395463" y="918181"/>
            <a:ext cx="10707053" cy="502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将资料管理系统进行标准化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随着大华控股业务范围的不断扩大以及组织机构调整的需要，不断的有新公司孕育而生。新公司的成立必然产生对办公系统的需求。有必要建立一套办公资料管理平台的标准规范，以指导成员公司办公业务的有序开展。同时，将分散的办公系统进行整合，构建满足各成员公司的通用协同办公系统，可以做到事半功倍，充分挖掘各个系统的潜在价值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资料管理系统的需求日益紧迫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浙江大华具有很好的基础架构环境，内部部署了基于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Windows Server  2012R2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环境。 随着全球业务的飞速拓展、海外市场、产品领域在推进业务的同时，面临着多语言环境、全球资料文档传输等挑战，迫切需要一套全球化的营销资料平台支撑。通过平台的建设，将有效地推动大华控股整体办公业务管理水平的提升，高效地利用企业整体资源，将企业的各种内外部资源无缝整合，实现信息的同步共享，高效快捷地完成各项工作任务。</a:t>
            </a:r>
          </a:p>
        </p:txBody>
      </p:sp>
    </p:spTree>
    <p:extLst>
      <p:ext uri="{BB962C8B-B14F-4D97-AF65-F5344CB8AC3E}">
        <p14:creationId xmlns:p14="http://schemas.microsoft.com/office/powerpoint/2010/main" val="331979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项目介绍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57043"/>
              </p:ext>
            </p:extLst>
          </p:nvPr>
        </p:nvGraphicFramePr>
        <p:xfrm>
          <a:off x="96972" y="651452"/>
          <a:ext cx="11866429" cy="612000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96135">
                  <a:extLst>
                    <a:ext uri="{9D8B030D-6E8A-4147-A177-3AD203B41FA5}">
                      <a16:colId xmlns:a16="http://schemas.microsoft.com/office/drawing/2014/main" val="643793855"/>
                    </a:ext>
                  </a:extLst>
                </a:gridCol>
                <a:gridCol w="1712753">
                  <a:extLst>
                    <a:ext uri="{9D8B030D-6E8A-4147-A177-3AD203B41FA5}">
                      <a16:colId xmlns:a16="http://schemas.microsoft.com/office/drawing/2014/main" val="4228780314"/>
                    </a:ext>
                  </a:extLst>
                </a:gridCol>
                <a:gridCol w="9257541">
                  <a:extLst>
                    <a:ext uri="{9D8B030D-6E8A-4147-A177-3AD203B41FA5}">
                      <a16:colId xmlns:a16="http://schemas.microsoft.com/office/drawing/2014/main" val="2841138639"/>
                    </a:ext>
                  </a:extLst>
                </a:gridCol>
              </a:tblGrid>
              <a:tr h="1858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功能块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功能要点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016162"/>
                  </a:ext>
                </a:extLst>
              </a:tr>
              <a:tr h="1858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全球访问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全球海外子公司访问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2272786935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全球有业务的国家访问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4230211132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系统语言为英语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1136862795"/>
                  </a:ext>
                </a:extLst>
              </a:tr>
              <a:tr h="1858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全文搜索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标题正文全文检索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支持对 </a:t>
                      </a:r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Office, PDF,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页面信息 标题和正文的全文检索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3232225805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按文件类别搜索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支持在搜索的时候指定文件类型类别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264497025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文件预览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Office，PDF ，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页面文件预览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3915244515"/>
                  </a:ext>
                </a:extLst>
              </a:tr>
              <a:tr h="1858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性能要求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空间足够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文件空间在 </a:t>
                      </a:r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10TB , 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单个文件可达 </a:t>
                      </a:r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1GB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2943368203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国内上传速度好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拟 以</a:t>
                      </a:r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400KB/s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为标准</a:t>
                      </a:r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需讨论可行标准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2175691118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全球下载速度好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拟 以</a:t>
                      </a:r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200KB/s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为标准</a:t>
                      </a:r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需讨论可行标准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4091390983"/>
                  </a:ext>
                </a:extLst>
              </a:tr>
              <a:tr h="18581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文档管理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文件评论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515028253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文件热度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1813500699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消息推送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件上传时， 可选择是否发送推送消息， 消息有文档标题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1669383518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发布删除审批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文件上传、删除，需要线上审批，审批后才能开放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188118091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提示替换老版本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在同一目录，上传同名文件</a:t>
                      </a:r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提示上传用户，是否替换老版本，老版本内容根据实际需求确认是否要删除。 若删除为逻辑删除，文件对用户不可见， 但物理存在。 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737888310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用户订阅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用户可订阅页面或文件， 若有更新，邮件通知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929194419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RMS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加密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在文件下载时， 按照用户对文件在资料平台上的权限进行</a:t>
                      </a:r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RMS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加密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2406009350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文档水印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在文件下载时，对于</a:t>
                      </a:r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Word, Excel,  PPT, PDF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文档添加水印， 以确定该文件由哪个登录账号下载。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2471563348"/>
                  </a:ext>
                </a:extLst>
              </a:tr>
              <a:tr h="1858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目录管理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可设置多层嵌套目录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3492177806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各个目录分开授权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3604876570"/>
                  </a:ext>
                </a:extLst>
              </a:tr>
              <a:tr h="1858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技术学院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技术学院单独目录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为技术学院创建单独目录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1642856243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eLearning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登录集成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用户可中资料平台的超连接转跳至</a:t>
                      </a:r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eLearning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444481495"/>
                  </a:ext>
                </a:extLst>
              </a:tr>
              <a:tr h="1858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招投标应答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有单独目录存放招投标文件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2224639392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支持提问回答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2986795102"/>
                  </a:ext>
                </a:extLst>
              </a:tr>
              <a:tr h="18581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权限管理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集成域控登录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集成大华现有</a:t>
                      </a:r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域控， 信息自动同步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614418862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三种按域控授权的方式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按组织结构 </a:t>
                      </a:r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按角色 </a:t>
                      </a:r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按单个用户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3910752849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公司外部员工有邮件登录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公司外部员工经审批后可以用邮件登录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3237667908"/>
                  </a:ext>
                </a:extLst>
              </a:tr>
              <a:tr h="3156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区域管理员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由全系统管理员指定，在自己管辖的区域等同系统管理员</a:t>
                      </a:r>
                      <a:b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在其他区域相当于普通权限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3941607514"/>
                  </a:ext>
                </a:extLst>
              </a:tr>
              <a:tr h="3156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分目录管理员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由全系统管理员指定，在自己管理的目录，权限等同系统管理员</a:t>
                      </a:r>
                      <a:b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在其他目录等同普通用户</a:t>
                      </a:r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47843283"/>
                  </a:ext>
                </a:extLst>
              </a:tr>
              <a:tr h="4715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报表导出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支持导出关键统计数据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目前资料地图（自动更新，所有人员可查看下载）</a:t>
                      </a:r>
                      <a:b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 评分，资料上传时间；</a:t>
                      </a:r>
                      <a:b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具体有哪些报表待定。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84870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65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项目介绍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2354" y="940217"/>
            <a:ext cx="72538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SharePoint 2016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的解决方案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云端部署，满足全球的快速访问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新加坡数据中心到本地的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IPsec VPN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，实时同步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定制开发文档管理功能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项目范围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项目成果将覆盖到大华控股及下属的成员公司、海外基地</a:t>
            </a:r>
          </a:p>
        </p:txBody>
      </p:sp>
    </p:spTree>
    <p:extLst>
      <p:ext uri="{BB962C8B-B14F-4D97-AF65-F5344CB8AC3E}">
        <p14:creationId xmlns:p14="http://schemas.microsoft.com/office/powerpoint/2010/main" val="43769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硬件架构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服务器拓扑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4359" y="1042108"/>
            <a:ext cx="47628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主节点部署</a:t>
            </a:r>
            <a:r>
              <a:rPr lang="en-US" altLang="zh-CN" dirty="0"/>
              <a:t>SharePoint</a:t>
            </a:r>
            <a:r>
              <a:rPr lang="zh-CN" altLang="en-US" dirty="0"/>
              <a:t> </a:t>
            </a:r>
            <a:r>
              <a:rPr lang="en-US" altLang="zh-CN" dirty="0"/>
              <a:t>2016</a:t>
            </a:r>
            <a:r>
              <a:rPr lang="zh-CN" altLang="en-US" dirty="0"/>
              <a:t> 完整服务器场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其他节点部署</a:t>
            </a:r>
            <a:r>
              <a:rPr lang="en-US" altLang="zh-CN" dirty="0"/>
              <a:t>SharePoint </a:t>
            </a:r>
            <a:r>
              <a:rPr lang="zh-CN" altLang="en-US" dirty="0"/>
              <a:t>前端和</a:t>
            </a:r>
            <a:r>
              <a:rPr lang="en-US" altLang="zh-CN" dirty="0"/>
              <a:t>DFS</a:t>
            </a:r>
            <a:r>
              <a:rPr lang="zh-CN" altLang="en-US" dirty="0"/>
              <a:t>服务器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云端</a:t>
            </a:r>
            <a:r>
              <a:rPr lang="en-US" altLang="zh-CN" dirty="0"/>
              <a:t>Azure VPN</a:t>
            </a:r>
            <a:r>
              <a:rPr lang="zh-CN" altLang="en-US" dirty="0"/>
              <a:t>互通，最大带宽</a:t>
            </a:r>
            <a:r>
              <a:rPr lang="en-US" altLang="zh-CN" dirty="0"/>
              <a:t>200 </a:t>
            </a:r>
            <a:r>
              <a:rPr lang="en-US" altLang="zh-CN" dirty="0" err="1"/>
              <a:t>Mbps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378" y="654340"/>
            <a:ext cx="7101622" cy="61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7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硬件架构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284085" y="748337"/>
            <a:ext cx="117007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本地、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Azure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数据中心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互通，保证本地到云端、云端到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其他国家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数据链路的稳定性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主节点部署两台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与本地实时同步，同时为云端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SharePoint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服务提供验证服务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云端虚拟机全部采用双节点部署，提供平台的冗余性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前端服务器建议采用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Azure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技术实现外部负载均衡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后端服务器可以采用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Azure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ILB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技术实现内部负载均衡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应用服务器（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Search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）通过产品自身技术实现负载均衡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数据库服务器采用高性能服务器，建议数据库存放在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，部署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Alwayon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架构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DFS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服务器存储非结构数据，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实时同步保证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节点访问的实时性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SharePoint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前端部署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AvePoint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组件，实时抽取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非结构化数据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服务器数量及硬件配置以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并发数为参考，可视实际情况调整</a:t>
            </a:r>
          </a:p>
        </p:txBody>
      </p:sp>
    </p:spTree>
    <p:extLst>
      <p:ext uri="{BB962C8B-B14F-4D97-AF65-F5344CB8AC3E}">
        <p14:creationId xmlns:p14="http://schemas.microsoft.com/office/powerpoint/2010/main" val="131785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硬件架构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服务器配置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33985"/>
              </p:ext>
            </p:extLst>
          </p:nvPr>
        </p:nvGraphicFramePr>
        <p:xfrm>
          <a:off x="241409" y="849938"/>
          <a:ext cx="10237989" cy="507049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36305">
                  <a:extLst>
                    <a:ext uri="{9D8B030D-6E8A-4147-A177-3AD203B41FA5}">
                      <a16:colId xmlns:a16="http://schemas.microsoft.com/office/drawing/2014/main" val="1549293384"/>
                    </a:ext>
                  </a:extLst>
                </a:gridCol>
                <a:gridCol w="1430594">
                  <a:extLst>
                    <a:ext uri="{9D8B030D-6E8A-4147-A177-3AD203B41FA5}">
                      <a16:colId xmlns:a16="http://schemas.microsoft.com/office/drawing/2014/main" val="2274875003"/>
                    </a:ext>
                  </a:extLst>
                </a:gridCol>
                <a:gridCol w="1661020">
                  <a:extLst>
                    <a:ext uri="{9D8B030D-6E8A-4147-A177-3AD203B41FA5}">
                      <a16:colId xmlns:a16="http://schemas.microsoft.com/office/drawing/2014/main" val="3958294377"/>
                    </a:ext>
                  </a:extLst>
                </a:gridCol>
                <a:gridCol w="637564">
                  <a:extLst>
                    <a:ext uri="{9D8B030D-6E8A-4147-A177-3AD203B41FA5}">
                      <a16:colId xmlns:a16="http://schemas.microsoft.com/office/drawing/2014/main" val="3015661877"/>
                    </a:ext>
                  </a:extLst>
                </a:gridCol>
                <a:gridCol w="595618">
                  <a:extLst>
                    <a:ext uri="{9D8B030D-6E8A-4147-A177-3AD203B41FA5}">
                      <a16:colId xmlns:a16="http://schemas.microsoft.com/office/drawing/2014/main" val="2663602262"/>
                    </a:ext>
                  </a:extLst>
                </a:gridCol>
                <a:gridCol w="578840">
                  <a:extLst>
                    <a:ext uri="{9D8B030D-6E8A-4147-A177-3AD203B41FA5}">
                      <a16:colId xmlns:a16="http://schemas.microsoft.com/office/drawing/2014/main" val="2420517010"/>
                    </a:ext>
                  </a:extLst>
                </a:gridCol>
                <a:gridCol w="536896">
                  <a:extLst>
                    <a:ext uri="{9D8B030D-6E8A-4147-A177-3AD203B41FA5}">
                      <a16:colId xmlns:a16="http://schemas.microsoft.com/office/drawing/2014/main" val="1740990941"/>
                    </a:ext>
                  </a:extLst>
                </a:gridCol>
                <a:gridCol w="3961152">
                  <a:extLst>
                    <a:ext uri="{9D8B030D-6E8A-4147-A177-3AD203B41FA5}">
                      <a16:colId xmlns:a16="http://schemas.microsoft.com/office/drawing/2014/main" val="3614925312"/>
                    </a:ext>
                  </a:extLst>
                </a:gridCol>
              </a:tblGrid>
              <a:tr h="4609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大小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66717"/>
                  </a:ext>
                </a:extLst>
              </a:tr>
              <a:tr h="46095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新加坡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同步本地</a:t>
                      </a:r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3953749"/>
                  </a:ext>
                </a:extLst>
              </a:tr>
              <a:tr h="46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SharePoint 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 Server Alwayon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126962"/>
                  </a:ext>
                </a:extLst>
              </a:tr>
              <a:tr h="46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SharePoint </a:t>
                      </a:r>
                      <a:r>
                        <a:rPr lang="zh-CN" alt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前端服务、双节点冗余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2127421"/>
                  </a:ext>
                </a:extLst>
              </a:tr>
              <a:tr h="46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SharePoint 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应用服务、缓存服务、双节点冗余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3645740"/>
                  </a:ext>
                </a:extLst>
              </a:tr>
              <a:tr h="46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SharePoint </a:t>
                      </a:r>
                      <a:r>
                        <a:rPr lang="zh-CN" alt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搜索服务、双节点冗余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4530878"/>
                  </a:ext>
                </a:extLst>
              </a:tr>
              <a:tr h="46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 OWA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文档在线编辑、双节点冗余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0019950"/>
                  </a:ext>
                </a:extLst>
              </a:tr>
              <a:tr h="46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DFS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DFS</a:t>
                      </a:r>
                      <a:r>
                        <a:rPr lang="zh-CN" alt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文档同步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0876904"/>
                  </a:ext>
                </a:extLst>
              </a:tr>
              <a:tr h="4609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其他站点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SharePoint </a:t>
                      </a:r>
                      <a:r>
                        <a:rPr lang="zh-CN" alt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前端服务（如考虑高可用，可增加一台）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6679068"/>
                  </a:ext>
                </a:extLst>
              </a:tr>
              <a:tr h="46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 OWA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文档在线编辑（如考虑高可用，可增加一台）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2743670"/>
                  </a:ext>
                </a:extLst>
              </a:tr>
              <a:tr h="46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DFS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DFS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文档同步（如考虑高可用，可增加一台）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119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29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硬件架构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软件配置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105973"/>
              </p:ext>
            </p:extLst>
          </p:nvPr>
        </p:nvGraphicFramePr>
        <p:xfrm>
          <a:off x="205666" y="1056443"/>
          <a:ext cx="11530612" cy="29260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882653">
                  <a:extLst>
                    <a:ext uri="{9D8B030D-6E8A-4147-A177-3AD203B41FA5}">
                      <a16:colId xmlns:a16="http://schemas.microsoft.com/office/drawing/2014/main" val="1522251605"/>
                    </a:ext>
                  </a:extLst>
                </a:gridCol>
                <a:gridCol w="2882653">
                  <a:extLst>
                    <a:ext uri="{9D8B030D-6E8A-4147-A177-3AD203B41FA5}">
                      <a16:colId xmlns:a16="http://schemas.microsoft.com/office/drawing/2014/main" val="4074897798"/>
                    </a:ext>
                  </a:extLst>
                </a:gridCol>
                <a:gridCol w="2882653">
                  <a:extLst>
                    <a:ext uri="{9D8B030D-6E8A-4147-A177-3AD203B41FA5}">
                      <a16:colId xmlns:a16="http://schemas.microsoft.com/office/drawing/2014/main" val="3078966653"/>
                    </a:ext>
                  </a:extLst>
                </a:gridCol>
                <a:gridCol w="2882653">
                  <a:extLst>
                    <a:ext uri="{9D8B030D-6E8A-4147-A177-3AD203B41FA5}">
                      <a16:colId xmlns:a16="http://schemas.microsoft.com/office/drawing/2014/main" val="1770789078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6315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Azure</a:t>
                      </a:r>
                      <a:endParaRPr 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云平台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55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 Server 2014</a:t>
                      </a:r>
                      <a:endParaRPr 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企业版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可使用Azure平台许可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884264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SharePoint Server 2016</a:t>
                      </a:r>
                      <a:endParaRPr 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门户平台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企业版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595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50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1487</Words>
  <Application>Microsoft Office PowerPoint</Application>
  <PresentationFormat>宽屏</PresentationFormat>
  <Paragraphs>239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Segoe Pro</vt:lpstr>
      <vt:lpstr>Segoe Pro Light</vt:lpstr>
      <vt:lpstr>等线</vt:lpstr>
      <vt:lpstr>等线 Light</vt:lpstr>
      <vt:lpstr>宋体</vt:lpstr>
      <vt:lpstr>微软雅黑</vt:lpstr>
      <vt:lpstr>Arial</vt:lpstr>
      <vt:lpstr>Segoe UI Light</vt:lpstr>
      <vt:lpstr>Times New Roman</vt:lpstr>
      <vt:lpstr>Wingdings</vt:lpstr>
      <vt:lpstr>Office 主题​​</vt:lpstr>
      <vt:lpstr>PowerPoint 演示文稿</vt:lpstr>
      <vt:lpstr>    项目介绍——公司简介</vt:lpstr>
      <vt:lpstr>    项目介绍——项目背景</vt:lpstr>
      <vt:lpstr>    项目介绍——项目需求</vt:lpstr>
      <vt:lpstr>    项目介绍——项目目标</vt:lpstr>
      <vt:lpstr>    硬件架构——服务器拓扑</vt:lpstr>
      <vt:lpstr>    硬件架构——拓扑概述</vt:lpstr>
      <vt:lpstr>    硬件架构——服务器配置</vt:lpstr>
      <vt:lpstr>    硬件架构——软件配置</vt:lpstr>
      <vt:lpstr>    软件架构——整体架构</vt:lpstr>
      <vt:lpstr>    软件架构——订阅与推送</vt:lpstr>
      <vt:lpstr>    系统设计——功能架构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柳鹏</dc:creator>
  <cp:lastModifiedBy>柳鹏</cp:lastModifiedBy>
  <cp:revision>132</cp:revision>
  <dcterms:created xsi:type="dcterms:W3CDTF">2017-04-05T06:51:22Z</dcterms:created>
  <dcterms:modified xsi:type="dcterms:W3CDTF">2017-04-14T05:52:56Z</dcterms:modified>
</cp:coreProperties>
</file>