
<file path=[Content_Types].xml><?xml version="1.0" encoding="utf-8"?>
<Types xmlns="http://schemas.openxmlformats.org/package/2006/content-types">
  <Default Extension="bin" ContentType="image/unknown"/>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9" r:id="rId5"/>
  </p:sldMasterIdLst>
  <p:notesMasterIdLst>
    <p:notesMasterId r:id="rId27"/>
  </p:notesMasterIdLst>
  <p:sldIdLst>
    <p:sldId id="880" r:id="rId6"/>
    <p:sldId id="943" r:id="rId7"/>
    <p:sldId id="987" r:id="rId8"/>
    <p:sldId id="998" r:id="rId9"/>
    <p:sldId id="989" r:id="rId10"/>
    <p:sldId id="990" r:id="rId11"/>
    <p:sldId id="975" r:id="rId12"/>
    <p:sldId id="991" r:id="rId13"/>
    <p:sldId id="997" r:id="rId14"/>
    <p:sldId id="992" r:id="rId15"/>
    <p:sldId id="993" r:id="rId16"/>
    <p:sldId id="994" r:id="rId17"/>
    <p:sldId id="979" r:id="rId18"/>
    <p:sldId id="982" r:id="rId19"/>
    <p:sldId id="983" r:id="rId20"/>
    <p:sldId id="980" r:id="rId21"/>
    <p:sldId id="985" r:id="rId22"/>
    <p:sldId id="995" r:id="rId23"/>
    <p:sldId id="988" r:id="rId24"/>
    <p:sldId id="996" r:id="rId25"/>
    <p:sldId id="892" r:id="rId26"/>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26"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Hoang Duc (BICC - PTKD)" initials="AHD(-P" lastIdx="1" clrIdx="0"/>
  <p:cmAuthor id="2" name="hoangnb3@vpbank.com.vn" initials="V" lastIdx="1" clrIdx="1">
    <p:extLst>
      <p:ext uri="{19B8F6BF-5375-455C-9EA6-DF929625EA0E}">
        <p15:presenceInfo xmlns:p15="http://schemas.microsoft.com/office/powerpoint/2012/main" userId="hoangnb3@vpbank.com.v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35"/>
    <a:srgbClr val="2A8F68"/>
    <a:srgbClr val="299465"/>
    <a:srgbClr val="C00000"/>
    <a:srgbClr val="E5F2EA"/>
    <a:srgbClr val="ECF1F9"/>
    <a:srgbClr val="FFFFFF"/>
    <a:srgbClr val="4472C4"/>
    <a:srgbClr val="F3DECF"/>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96E93-D403-43C7-8DE5-240403C34B4F}" v="1" dt="2024-02-22T02:46:28.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69535" autoAdjust="0"/>
  </p:normalViewPr>
  <p:slideViewPr>
    <p:cSldViewPr snapToGrid="0">
      <p:cViewPr>
        <p:scale>
          <a:sx n="70" d="100"/>
          <a:sy n="70" d="100"/>
        </p:scale>
        <p:origin x="620" y="160"/>
      </p:cViewPr>
      <p:guideLst>
        <p:guide orient="horz" pos="2160"/>
        <p:guide pos="4726"/>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 Dao Thu (EDA - BI.RBD)" userId="S::hadt21@vpbank.com.vn::d68c3d18-b47b-4db7-a0ea-ec4f037d7430" providerId="AD" clId="Web-{CF296E93-D403-43C7-8DE5-240403C34B4F}"/>
    <pc:docChg chg="modSld">
      <pc:chgData name="Ha Dao Thu (EDA - BI.RBD)" userId="S::hadt21@vpbank.com.vn::d68c3d18-b47b-4db7-a0ea-ec4f037d7430" providerId="AD" clId="Web-{CF296E93-D403-43C7-8DE5-240403C34B4F}" dt="2024-02-22T02:46:28.974" v="0" actId="14100"/>
      <pc:docMkLst>
        <pc:docMk/>
      </pc:docMkLst>
      <pc:sldChg chg="modSp">
        <pc:chgData name="Ha Dao Thu (EDA - BI.RBD)" userId="S::hadt21@vpbank.com.vn::d68c3d18-b47b-4db7-a0ea-ec4f037d7430" providerId="AD" clId="Web-{CF296E93-D403-43C7-8DE5-240403C34B4F}" dt="2024-02-22T02:46:28.974" v="0" actId="14100"/>
        <pc:sldMkLst>
          <pc:docMk/>
          <pc:sldMk cId="2492876709" sldId="943"/>
        </pc:sldMkLst>
        <pc:spChg chg="mod">
          <ac:chgData name="Ha Dao Thu (EDA - BI.RBD)" userId="S::hadt21@vpbank.com.vn::d68c3d18-b47b-4db7-a0ea-ec4f037d7430" providerId="AD" clId="Web-{CF296E93-D403-43C7-8DE5-240403C34B4F}" dt="2024-02-22T02:46:28.974" v="0" actId="14100"/>
          <ac:spMkLst>
            <pc:docMk/>
            <pc:sldMk cId="2492876709" sldId="94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05FF62-159B-43DC-B69C-C0EC64777C77}" type="datetimeFigureOut">
              <a:rPr lang="vi-VN" smtClean="0"/>
              <a:t>14/03/2024</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8A556-0397-4D79-B37C-A5937D165B8B}" type="slidenum">
              <a:rPr lang="vi-VN" smtClean="0"/>
              <a:t>‹#›</a:t>
            </a:fld>
            <a:endParaRPr lang="vi-VN"/>
          </a:p>
        </p:txBody>
      </p:sp>
    </p:spTree>
    <p:extLst>
      <p:ext uri="{BB962C8B-B14F-4D97-AF65-F5344CB8AC3E}">
        <p14:creationId xmlns:p14="http://schemas.microsoft.com/office/powerpoint/2010/main" val="251872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54945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Star </a:t>
            </a:r>
            <a:r>
              <a:rPr lang="en-US" sz="1200" kern="1200" dirty="0" err="1">
                <a:solidFill>
                  <a:schemeClr val="tx1"/>
                </a:solidFill>
                <a:effectLst/>
                <a:latin typeface="+mn-lt"/>
                <a:ea typeface="+mn-ea"/>
                <a:cs typeface="+mn-cs"/>
              </a:rPr>
              <a:t>chema</a:t>
            </a:r>
            <a:r>
              <a:rPr lang="en-US" sz="1200" kern="1200" dirty="0">
                <a:solidFill>
                  <a:schemeClr val="tx1"/>
                </a:solidFill>
                <a:effectLst/>
                <a:latin typeface="+mn-lt"/>
                <a:ea typeface="+mn-ea"/>
                <a:cs typeface="+mn-cs"/>
              </a:rPr>
              <a:t> &amp; snowflake (=star +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node &amp;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Snowflake </a:t>
            </a:r>
            <a:r>
              <a:rPr lang="en-US" sz="1200" kern="1200" dirty="0" err="1">
                <a:solidFill>
                  <a:schemeClr val="tx1"/>
                </a:solidFill>
                <a:effectLst/>
                <a:latin typeface="+mn-lt"/>
                <a:ea typeface="+mn-ea"/>
                <a:cs typeface="+mn-cs"/>
              </a:rPr>
              <a:t>vd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&gt;&gt; </a:t>
            </a:r>
            <a:r>
              <a:rPr lang="en-US" sz="1200" kern="1200" dirty="0" err="1">
                <a:solidFill>
                  <a:schemeClr val="tx1"/>
                </a:solidFill>
                <a:effectLst/>
                <a:latin typeface="+mn-lt"/>
                <a:ea typeface="+mn-ea"/>
                <a:cs typeface="+mn-cs"/>
              </a:rPr>
              <a:t>cửa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&gt;&gt; KH &gt;&gt;</a:t>
            </a:r>
            <a:r>
              <a:rPr lang="en-US" sz="1200" kern="1200" dirty="0" err="1">
                <a:solidFill>
                  <a:schemeClr val="tx1"/>
                </a:solidFill>
                <a:effectLst/>
                <a:latin typeface="+mn-lt"/>
                <a:ea typeface="+mn-ea"/>
                <a:cs typeface="+mn-cs"/>
              </a:rPr>
              <a:t>doanh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(fact)</a:t>
            </a:r>
          </a:p>
          <a:p>
            <a:pPr lvl="1"/>
            <a:r>
              <a:rPr lang="en-US" sz="1200" kern="1200" dirty="0" err="1">
                <a:solidFill>
                  <a:schemeClr val="tx1"/>
                </a:solidFill>
                <a:effectLst/>
                <a:latin typeface="+mn-lt"/>
                <a:ea typeface="+mn-ea"/>
                <a:cs typeface="+mn-cs"/>
              </a:rPr>
              <a:t>Thác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&gt;&gt;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17</a:t>
            </a:fld>
            <a:endParaRPr lang="vi-VN"/>
          </a:p>
        </p:txBody>
      </p:sp>
    </p:spTree>
    <p:extLst>
      <p:ext uri="{BB962C8B-B14F-4D97-AF65-F5344CB8AC3E}">
        <p14:creationId xmlns:p14="http://schemas.microsoft.com/office/powerpoint/2010/main" val="319307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Star </a:t>
            </a:r>
            <a:r>
              <a:rPr lang="en-US" sz="1200" kern="1200" dirty="0" err="1">
                <a:solidFill>
                  <a:schemeClr val="tx1"/>
                </a:solidFill>
                <a:effectLst/>
                <a:latin typeface="+mn-lt"/>
                <a:ea typeface="+mn-ea"/>
                <a:cs typeface="+mn-cs"/>
              </a:rPr>
              <a:t>chema</a:t>
            </a:r>
            <a:r>
              <a:rPr lang="en-US" sz="1200" kern="1200" dirty="0">
                <a:solidFill>
                  <a:schemeClr val="tx1"/>
                </a:solidFill>
                <a:effectLst/>
                <a:latin typeface="+mn-lt"/>
                <a:ea typeface="+mn-ea"/>
                <a:cs typeface="+mn-cs"/>
              </a:rPr>
              <a:t> &amp; snowflake (=star +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node &amp; </a:t>
            </a:r>
            <a:r>
              <a:rPr lang="en-US" sz="1200" kern="1200" dirty="0" err="1">
                <a:solidFill>
                  <a:schemeClr val="tx1"/>
                </a:solidFill>
                <a:effectLst/>
                <a:latin typeface="+mn-lt"/>
                <a:ea typeface="+mn-ea"/>
                <a:cs typeface="+mn-cs"/>
              </a:rPr>
              <a:t>cấp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bổ</a:t>
            </a:r>
            <a:r>
              <a:rPr lang="en-US" sz="1200" kern="1200" dirty="0">
                <a:solidFill>
                  <a:schemeClr val="tx1"/>
                </a:solidFill>
                <a:effectLst/>
                <a:latin typeface="+mn-lt"/>
                <a:ea typeface="+mn-ea"/>
                <a:cs typeface="+mn-cs"/>
              </a:rPr>
              <a:t> sung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quyền</a:t>
            </a:r>
            <a:r>
              <a:rPr lang="en-US" sz="1200" kern="1200" dirty="0">
                <a:solidFill>
                  <a:schemeClr val="tx1"/>
                </a:solidFill>
                <a:effectLst/>
                <a:latin typeface="+mn-lt"/>
                <a:ea typeface="+mn-ea"/>
                <a:cs typeface="+mn-cs"/>
              </a:rPr>
              <a:t>)</a:t>
            </a:r>
          </a:p>
          <a:p>
            <a:pPr lvl="1"/>
            <a:r>
              <a:rPr lang="en-US" sz="1200" kern="1200" dirty="0">
                <a:solidFill>
                  <a:schemeClr val="tx1"/>
                </a:solidFill>
                <a:effectLst/>
                <a:latin typeface="+mn-lt"/>
                <a:ea typeface="+mn-ea"/>
                <a:cs typeface="+mn-cs"/>
              </a:rPr>
              <a:t>Snowflake </a:t>
            </a:r>
            <a:r>
              <a:rPr lang="en-US" sz="1200" kern="1200" dirty="0" err="1">
                <a:solidFill>
                  <a:schemeClr val="tx1"/>
                </a:solidFill>
                <a:effectLst/>
                <a:latin typeface="+mn-lt"/>
                <a:ea typeface="+mn-ea"/>
                <a:cs typeface="+mn-cs"/>
              </a:rPr>
              <a:t>vd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viên</a:t>
            </a:r>
            <a:r>
              <a:rPr lang="en-US" sz="1200" kern="1200" dirty="0">
                <a:solidFill>
                  <a:schemeClr val="tx1"/>
                </a:solidFill>
                <a:effectLst/>
                <a:latin typeface="+mn-lt"/>
                <a:ea typeface="+mn-ea"/>
                <a:cs typeface="+mn-cs"/>
              </a:rPr>
              <a:t> &gt;&gt; </a:t>
            </a:r>
            <a:r>
              <a:rPr lang="en-US" sz="1200" kern="1200" dirty="0" err="1">
                <a:solidFill>
                  <a:schemeClr val="tx1"/>
                </a:solidFill>
                <a:effectLst/>
                <a:latin typeface="+mn-lt"/>
                <a:ea typeface="+mn-ea"/>
                <a:cs typeface="+mn-cs"/>
              </a:rPr>
              <a:t>cửa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hàng</a:t>
            </a:r>
            <a:r>
              <a:rPr lang="en-US" sz="1200" kern="1200" dirty="0">
                <a:solidFill>
                  <a:schemeClr val="tx1"/>
                </a:solidFill>
                <a:effectLst/>
                <a:latin typeface="+mn-lt"/>
                <a:ea typeface="+mn-ea"/>
                <a:cs typeface="+mn-cs"/>
              </a:rPr>
              <a:t> &gt;&gt; KH &gt;&gt;</a:t>
            </a:r>
            <a:r>
              <a:rPr lang="en-US" sz="1200" kern="1200" dirty="0" err="1">
                <a:solidFill>
                  <a:schemeClr val="tx1"/>
                </a:solidFill>
                <a:effectLst/>
                <a:latin typeface="+mn-lt"/>
                <a:ea typeface="+mn-ea"/>
                <a:cs typeface="+mn-cs"/>
              </a:rPr>
              <a:t>doanh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(fact)</a:t>
            </a:r>
          </a:p>
          <a:p>
            <a:pPr lvl="1"/>
            <a:r>
              <a:rPr lang="en-US" sz="1200" kern="1200" dirty="0" err="1">
                <a:solidFill>
                  <a:schemeClr val="tx1"/>
                </a:solidFill>
                <a:effectLst/>
                <a:latin typeface="+mn-lt"/>
                <a:ea typeface="+mn-ea"/>
                <a:cs typeface="+mn-cs"/>
              </a:rPr>
              <a:t>Thác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nước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đổ</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dưới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&gt;&gt; </a:t>
            </a:r>
            <a:r>
              <a:rPr lang="en-US" sz="1200" kern="1200" dirty="0" err="1">
                <a:solidFill>
                  <a:schemeClr val="tx1"/>
                </a:solidFill>
                <a:effectLst/>
                <a:latin typeface="+mn-lt"/>
                <a:ea typeface="+mn-ea"/>
                <a:cs typeface="+mn-cs"/>
              </a:rPr>
              <a:t>hầu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tùy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18</a:t>
            </a:fld>
            <a:endParaRPr lang="vi-VN"/>
          </a:p>
        </p:txBody>
      </p:sp>
    </p:spTree>
    <p:extLst>
      <p:ext uri="{BB962C8B-B14F-4D97-AF65-F5344CB8AC3E}">
        <p14:creationId xmlns:p14="http://schemas.microsoft.com/office/powerpoint/2010/main" val="263036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mn-lt"/>
                <a:ea typeface="+mn-ea"/>
                <a:cs typeface="+mn-cs"/>
              </a:rPr>
              <a:t>Thay </a:t>
            </a:r>
            <a:r>
              <a:rPr lang="en-US" sz="1200" kern="1200" dirty="0" err="1">
                <a:solidFill>
                  <a:schemeClr val="tx1"/>
                </a:solidFill>
                <a:effectLst/>
                <a:latin typeface="+mn-lt"/>
                <a:ea typeface="+mn-ea"/>
                <a:cs typeface="+mn-cs"/>
              </a:rPr>
              <a:t>vì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fact </a:t>
            </a:r>
            <a:r>
              <a:rPr lang="en-US" sz="1200" kern="1200" dirty="0" err="1">
                <a:solidFill>
                  <a:schemeClr val="tx1"/>
                </a:solidFill>
                <a:effectLst/>
                <a:latin typeface="+mn-lt"/>
                <a:ea typeface="+mn-ea"/>
                <a:cs typeface="+mn-cs"/>
              </a:rPr>
              <a:t>bao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lặp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bảng</a:t>
            </a:r>
            <a:r>
              <a:rPr lang="en-US" sz="1200" kern="1200" dirty="0">
                <a:solidFill>
                  <a:schemeClr val="tx1"/>
                </a:solidFill>
                <a:effectLst/>
                <a:latin typeface="+mn-lt"/>
                <a:ea typeface="+mn-ea"/>
                <a:cs typeface="+mn-cs"/>
              </a:rPr>
              <a:t> fact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DAX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bàn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chỉnh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table </a:t>
            </a:r>
            <a:r>
              <a:rPr lang="en-US" sz="1200" kern="1200" dirty="0" err="1">
                <a:solidFill>
                  <a:schemeClr val="tx1"/>
                </a:solidFill>
                <a:effectLst/>
                <a:latin typeface="+mn-lt"/>
                <a:ea typeface="+mn-ea"/>
                <a:cs typeface="+mn-cs"/>
              </a:rPr>
              <a:t>ko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lượng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dòng</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19</a:t>
            </a:fld>
            <a:endParaRPr lang="vi-VN"/>
          </a:p>
        </p:txBody>
      </p:sp>
    </p:spTree>
    <p:extLst>
      <p:ext uri="{BB962C8B-B14F-4D97-AF65-F5344CB8AC3E}">
        <p14:creationId xmlns:p14="http://schemas.microsoft.com/office/powerpoint/2010/main" val="176587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8A556-0397-4D79-B37C-A5937D165B8B}" type="slidenum">
              <a:rPr lang="vi-VN" smtClean="0"/>
              <a:t>20</a:t>
            </a:fld>
            <a:endParaRPr lang="vi-VN"/>
          </a:p>
        </p:txBody>
      </p:sp>
    </p:spTree>
    <p:extLst>
      <p:ext uri="{BB962C8B-B14F-4D97-AF65-F5344CB8AC3E}">
        <p14:creationId xmlns:p14="http://schemas.microsoft.com/office/powerpoint/2010/main" val="363051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1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mạnh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power bi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nhắc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cta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dễ</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dàng</a:t>
            </a:r>
            <a:r>
              <a:rPr lang="en-US" sz="1200" kern="1200" dirty="0">
                <a:solidFill>
                  <a:schemeClr val="tx1"/>
                </a:solidFill>
                <a:effectLst/>
                <a:latin typeface="+mn-lt"/>
                <a:ea typeface="+mn-ea"/>
                <a:cs typeface="+mn-cs"/>
              </a:rPr>
              <a:t> &amp; </a:t>
            </a:r>
            <a:r>
              <a:rPr lang="en-US" sz="1200" kern="1200" dirty="0" err="1">
                <a:solidFill>
                  <a:schemeClr val="tx1"/>
                </a:solidFill>
                <a:effectLst/>
                <a:latin typeface="+mn-lt"/>
                <a:ea typeface="+mn-ea"/>
                <a:cs typeface="+mn-cs"/>
              </a:rPr>
              <a:t>linh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&gt;&gt;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sd</a:t>
            </a:r>
            <a:r>
              <a:rPr lang="en-US" sz="1200" kern="1200" dirty="0">
                <a:solidFill>
                  <a:schemeClr val="tx1"/>
                </a:solidFill>
                <a:effectLst/>
                <a:latin typeface="+mn-lt"/>
                <a:ea typeface="+mn-ea"/>
                <a:cs typeface="+mn-cs"/>
              </a:rPr>
              <a:t> DAX </a:t>
            </a:r>
            <a:r>
              <a:rPr lang="en-US" sz="1200" kern="1200" dirty="0" err="1">
                <a:solidFill>
                  <a:schemeClr val="tx1"/>
                </a:solidFill>
                <a:effectLst/>
                <a:latin typeface="+mn-lt"/>
                <a:ea typeface="+mn-ea"/>
                <a:cs typeface="+mn-cs"/>
              </a:rPr>
              <a:t>thuần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thục</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2</a:t>
            </a:fld>
            <a:endParaRPr lang="vi-VN"/>
          </a:p>
        </p:txBody>
      </p:sp>
    </p:spTree>
    <p:extLst>
      <p:ext uri="{BB962C8B-B14F-4D97-AF65-F5344CB8AC3E}">
        <p14:creationId xmlns:p14="http://schemas.microsoft.com/office/powerpoint/2010/main" val="198438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3</a:t>
            </a:fld>
            <a:endParaRPr lang="vi-VN"/>
          </a:p>
        </p:txBody>
      </p:sp>
    </p:spTree>
    <p:extLst>
      <p:ext uri="{BB962C8B-B14F-4D97-AF65-F5344CB8AC3E}">
        <p14:creationId xmlns:p14="http://schemas.microsoft.com/office/powerpoint/2010/main" val="40704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4</a:t>
            </a:fld>
            <a:endParaRPr lang="vi-VN"/>
          </a:p>
        </p:txBody>
      </p:sp>
    </p:spTree>
    <p:extLst>
      <p:ext uri="{BB962C8B-B14F-4D97-AF65-F5344CB8AC3E}">
        <p14:creationId xmlns:p14="http://schemas.microsoft.com/office/powerpoint/2010/main" val="124746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5</a:t>
            </a:fld>
            <a:endParaRPr lang="vi-VN"/>
          </a:p>
        </p:txBody>
      </p:sp>
    </p:spTree>
    <p:extLst>
      <p:ext uri="{BB962C8B-B14F-4D97-AF65-F5344CB8AC3E}">
        <p14:creationId xmlns:p14="http://schemas.microsoft.com/office/powerpoint/2010/main" val="382274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a:latin typeface="+mn-lt"/>
              </a:rPr>
              <a:t>Giúp:</a:t>
            </a:r>
          </a:p>
          <a:p>
            <a:pPr marL="1239838" lvl="1" indent="-342900">
              <a:buFont typeface="Courier New" panose="02070309020205020404" pitchFamily="49" charset="0"/>
              <a:buChar char="o"/>
            </a:pPr>
            <a:r>
              <a:rPr lang="vi-VN" sz="2000" dirty="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6</a:t>
            </a:fld>
            <a:endParaRPr lang="vi-VN"/>
          </a:p>
        </p:txBody>
      </p:sp>
    </p:spTree>
    <p:extLst>
      <p:ext uri="{BB962C8B-B14F-4D97-AF65-F5344CB8AC3E}">
        <p14:creationId xmlns:p14="http://schemas.microsoft.com/office/powerpoint/2010/main" val="2382719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9</a:t>
            </a:fld>
            <a:endParaRPr lang="vi-VN"/>
          </a:p>
        </p:txBody>
      </p:sp>
    </p:spTree>
    <p:extLst>
      <p:ext uri="{BB962C8B-B14F-4D97-AF65-F5344CB8AC3E}">
        <p14:creationId xmlns:p14="http://schemas.microsoft.com/office/powerpoint/2010/main" val="51948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Vd</a:t>
            </a:r>
            <a:r>
              <a:rPr lang="en-US" dirty="0"/>
              <a:t> </a:t>
            </a:r>
            <a:r>
              <a:rPr lang="en-US" dirty="0" err="1"/>
              <a:t>về</a:t>
            </a:r>
            <a:r>
              <a:rPr lang="en-US" baseline="0" dirty="0"/>
              <a:t> count </a:t>
            </a:r>
            <a:r>
              <a:rPr lang="en-US" baseline="0" dirty="0" err="1"/>
              <a:t>doanh</a:t>
            </a:r>
            <a:r>
              <a:rPr lang="en-US" baseline="0" dirty="0"/>
              <a:t> </a:t>
            </a:r>
            <a:r>
              <a:rPr lang="en-US" baseline="0" dirty="0" err="1"/>
              <a:t>số</a:t>
            </a:r>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14</a:t>
            </a:fld>
            <a:endParaRPr lang="vi-VN"/>
          </a:p>
        </p:txBody>
      </p:sp>
    </p:spTree>
    <p:extLst>
      <p:ext uri="{BB962C8B-B14F-4D97-AF65-F5344CB8AC3E}">
        <p14:creationId xmlns:p14="http://schemas.microsoft.com/office/powerpoint/2010/main" val="193331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15</a:t>
            </a:fld>
            <a:endParaRPr lang="vi-VN"/>
          </a:p>
        </p:txBody>
      </p:sp>
    </p:spTree>
    <p:extLst>
      <p:ext uri="{BB962C8B-B14F-4D97-AF65-F5344CB8AC3E}">
        <p14:creationId xmlns:p14="http://schemas.microsoft.com/office/powerpoint/2010/main" val="243821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7385">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954">
                <a:latin typeface="Cambria" panose="02040503050406030204" pitchFamily="18" charset="0"/>
              </a:defRPr>
            </a:lvl1pPr>
            <a:lvl2pPr marL="562722" indent="0" algn="ctr">
              <a:buNone/>
              <a:defRPr sz="2462"/>
            </a:lvl2pPr>
            <a:lvl3pPr marL="1125444" indent="0" algn="ctr">
              <a:buNone/>
              <a:defRPr sz="2215"/>
            </a:lvl3pPr>
            <a:lvl4pPr marL="1688165" indent="0" algn="ctr">
              <a:buNone/>
              <a:defRPr sz="1969"/>
            </a:lvl4pPr>
            <a:lvl5pPr marL="2250887" indent="0" algn="ctr">
              <a:buNone/>
              <a:defRPr sz="1969"/>
            </a:lvl5pPr>
            <a:lvl6pPr marL="2813609" indent="0" algn="ctr">
              <a:buNone/>
              <a:defRPr sz="1969"/>
            </a:lvl6pPr>
            <a:lvl7pPr marL="3376331" indent="0" algn="ctr">
              <a:buNone/>
              <a:defRPr sz="1969"/>
            </a:lvl7pPr>
            <a:lvl8pPr marL="3939052" indent="0" algn="ctr">
              <a:buNone/>
              <a:defRPr sz="1969"/>
            </a:lvl8pPr>
            <a:lvl9pPr marL="4501774" indent="0" algn="ctr">
              <a:buNone/>
              <a:defRPr sz="1969"/>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4182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2579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55019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72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14552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97936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528767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287716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35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70091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6201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6615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342137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1453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7539657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54451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new">
    <p:spTree>
      <p:nvGrpSpPr>
        <p:cNvPr id="1" name=""/>
        <p:cNvGrpSpPr/>
        <p:nvPr/>
      </p:nvGrpSpPr>
      <p:grpSpPr>
        <a:xfrm>
          <a:off x="0" y="0"/>
          <a:ext cx="0" cy="0"/>
          <a:chOff x="0" y="0"/>
          <a:chExt cx="0" cy="0"/>
        </a:xfrm>
      </p:grpSpPr>
      <p:sp>
        <p:nvSpPr>
          <p:cNvPr id="2" name="TextBox 1"/>
          <p:cNvSpPr txBox="1"/>
          <p:nvPr userDrawn="1"/>
        </p:nvSpPr>
        <p:spPr>
          <a:xfrm>
            <a:off x="200416" y="200418"/>
            <a:ext cx="11686784" cy="471219"/>
          </a:xfrm>
          <a:prstGeom prst="rect">
            <a:avLst/>
          </a:prstGeom>
          <a:noFill/>
        </p:spPr>
        <p:txBody>
          <a:bodyPr wrap="square" rtlCol="0">
            <a:spAutoFit/>
          </a:bodyPr>
          <a:lstStyle/>
          <a:p>
            <a:endParaRPr lang="en-US" sz="2462" dirty="0">
              <a:latin typeface="Cambria" panose="02040503050406030204" pitchFamily="18" charset="0"/>
            </a:endParaRPr>
          </a:p>
        </p:txBody>
      </p:sp>
      <p:sp>
        <p:nvSpPr>
          <p:cNvPr id="14" name="Content Placeholder 13"/>
          <p:cNvSpPr>
            <a:spLocks noGrp="1"/>
          </p:cNvSpPr>
          <p:nvPr>
            <p:ph sz="quarter" idx="14" hasCustomPrompt="1"/>
          </p:nvPr>
        </p:nvSpPr>
        <p:spPr>
          <a:xfrm>
            <a:off x="554783" y="1352282"/>
            <a:ext cx="11190750" cy="4867390"/>
          </a:xfrm>
        </p:spPr>
        <p:txBody>
          <a:bodyPr>
            <a:noAutofit/>
          </a:bodyPr>
          <a:lstStyle>
            <a:lvl1pPr marL="0" indent="0">
              <a:lnSpc>
                <a:spcPct val="100000"/>
              </a:lnSpc>
              <a:buNone/>
              <a:defRPr sz="2215" b="1" baseline="0">
                <a:solidFill>
                  <a:schemeClr val="tx1"/>
                </a:solidFill>
                <a:latin typeface="Cambria" panose="02040503050406030204" pitchFamily="18" charset="0"/>
                <a:ea typeface="Cambria" panose="02040503050406030204" pitchFamily="18" charset="0"/>
                <a:cs typeface="Lato" panose="020F0502020204030203" pitchFamily="34" charset="0"/>
              </a:defRPr>
            </a:lvl1pPr>
            <a:lvl2pPr>
              <a:defRPr>
                <a:solidFill>
                  <a:schemeClr val="tx1"/>
                </a:solidFill>
                <a:latin typeface="Cambria" panose="02040503050406030204" pitchFamily="18" charset="0"/>
                <a:ea typeface="Cambria" panose="02040503050406030204" pitchFamily="18" charset="0"/>
                <a:cs typeface="Lato" panose="020F0502020204030203" pitchFamily="34" charset="0"/>
              </a:defRPr>
            </a:lvl2pPr>
            <a:lvl3pPr>
              <a:defRPr>
                <a:solidFill>
                  <a:schemeClr val="tx1"/>
                </a:solidFill>
                <a:latin typeface="Cambria" panose="02040503050406030204" pitchFamily="18" charset="0"/>
                <a:ea typeface="Cambria" panose="02040503050406030204" pitchFamily="18" charset="0"/>
                <a:cs typeface="Lato" panose="020F0502020204030203" pitchFamily="34" charset="0"/>
              </a:defRPr>
            </a:lvl3pPr>
            <a:lvl4pPr>
              <a:defRPr>
                <a:solidFill>
                  <a:schemeClr val="tx1"/>
                </a:solidFill>
                <a:latin typeface="Cambria" panose="02040503050406030204" pitchFamily="18" charset="0"/>
                <a:ea typeface="Cambria" panose="02040503050406030204" pitchFamily="18" charset="0"/>
                <a:cs typeface="Lato" panose="020F0502020204030203" pitchFamily="34" charset="0"/>
              </a:defRPr>
            </a:lvl4pPr>
            <a:lvl5pPr>
              <a:defRPr>
                <a:solidFill>
                  <a:schemeClr val="tx1"/>
                </a:solidFill>
                <a:latin typeface="Cambria" panose="02040503050406030204" pitchFamily="18" charset="0"/>
                <a:ea typeface="Cambria" panose="02040503050406030204" pitchFamily="18"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1" name="Slide Number Placeholder 5"/>
          <p:cNvSpPr>
            <a:spLocks noGrp="1"/>
          </p:cNvSpPr>
          <p:nvPr>
            <p:ph type="sldNum" sz="quarter" idx="4"/>
          </p:nvPr>
        </p:nvSpPr>
        <p:spPr>
          <a:xfrm>
            <a:off x="9448800" y="6492876"/>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cxnSp>
        <p:nvCxnSpPr>
          <p:cNvPr id="9" name="Straight Connector 8">
            <a:extLst>
              <a:ext uri="{FF2B5EF4-FFF2-40B4-BE49-F238E27FC236}">
                <a16:creationId xmlns:a16="http://schemas.microsoft.com/office/drawing/2014/main" id="{27EE9171-8BCA-4F12-8075-1925CCF8143D}"/>
              </a:ext>
            </a:extLst>
          </p:cNvPr>
          <p:cNvCxnSpPr/>
          <p:nvPr userDrawn="1"/>
        </p:nvCxnSpPr>
        <p:spPr>
          <a:xfrm>
            <a:off x="657861" y="549659"/>
            <a:ext cx="2579077" cy="0"/>
          </a:xfrm>
          <a:prstGeom prst="line">
            <a:avLst/>
          </a:prstGeom>
          <a:ln>
            <a:solidFill>
              <a:srgbClr val="008435"/>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F7229E-FD6A-2DEA-C92B-E7F364C2D5AD}"/>
              </a:ext>
            </a:extLst>
          </p:cNvPr>
          <p:cNvSpPr/>
          <p:nvPr userDrawn="1"/>
        </p:nvSpPr>
        <p:spPr>
          <a:xfrm>
            <a:off x="334315" y="134346"/>
            <a:ext cx="188008" cy="440748"/>
          </a:xfrm>
          <a:prstGeom prst="rect">
            <a:avLst/>
          </a:prstGeom>
          <a:gradFill>
            <a:gsLst>
              <a:gs pos="92000">
                <a:srgbClr val="279E5F"/>
              </a:gs>
              <a:gs pos="53000">
                <a:srgbClr val="299466"/>
              </a:gs>
              <a:gs pos="23000">
                <a:srgbClr val="2B896D"/>
              </a:gs>
              <a:gs pos="11000">
                <a:srgbClr val="2F747B"/>
              </a:gs>
              <a:gs pos="0">
                <a:srgbClr val="325E89"/>
              </a:gs>
              <a:gs pos="99000">
                <a:srgbClr val="23B350"/>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9778F03-5305-8C33-EF9E-0BD599FCB71B}"/>
              </a:ext>
            </a:extLst>
          </p:cNvPr>
          <p:cNvSpPr>
            <a:spLocks noGrp="1"/>
          </p:cNvSpPr>
          <p:nvPr>
            <p:ph type="ctrTitle"/>
          </p:nvPr>
        </p:nvSpPr>
        <p:spPr>
          <a:xfrm>
            <a:off x="554783" y="61842"/>
            <a:ext cx="10230864" cy="633412"/>
          </a:xfrm>
          <a:prstGeom prst="rect">
            <a:avLst/>
          </a:prstGeom>
        </p:spPr>
        <p:txBody>
          <a:bodyPr anchor="ctr"/>
          <a:lstStyle>
            <a:lvl1pPr>
              <a:defRPr lang="vi-VN" sz="2200" b="1" dirty="0">
                <a:gradFill>
                  <a:gsLst>
                    <a:gs pos="82000">
                      <a:srgbClr val="279E5F"/>
                    </a:gs>
                    <a:gs pos="49542">
                      <a:srgbClr val="299466"/>
                    </a:gs>
                    <a:gs pos="12400">
                      <a:srgbClr val="2F747B"/>
                    </a:gs>
                    <a:gs pos="0">
                      <a:srgbClr val="325E89"/>
                    </a:gs>
                    <a:gs pos="100000">
                      <a:srgbClr val="23B350"/>
                    </a:gs>
                  </a:gsLst>
                  <a:lin ang="0" scaled="1"/>
                </a:gradFill>
                <a:latin typeface="Cambria" panose="02040503050406030204" pitchFamily="18" charset="0"/>
                <a:ea typeface="Cambria" panose="02040503050406030204" pitchFamily="18" charset="0"/>
                <a:cs typeface="Lato" panose="020F0502020204030203" pitchFamily="34" charset="0"/>
              </a:defRPr>
            </a:lvl1pPr>
          </a:lstStyle>
          <a:p>
            <a:pPr marL="0" lvl="0"/>
            <a:r>
              <a:rPr lang="en-US" dirty="0"/>
              <a:t>Click to edit Master title style</a:t>
            </a:r>
            <a:endParaRPr lang="vi-VN" dirty="0"/>
          </a:p>
        </p:txBody>
      </p:sp>
    </p:spTree>
    <p:extLst>
      <p:ext uri="{BB962C8B-B14F-4D97-AF65-F5344CB8AC3E}">
        <p14:creationId xmlns:p14="http://schemas.microsoft.com/office/powerpoint/2010/main" val="333517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chan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2C8503-E8BB-CCD4-2141-0DD0081FC9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066" cy="6858000"/>
          </a:xfrm>
          <a:prstGeom prst="rect">
            <a:avLst/>
          </a:prstGeom>
          <a:gradFill>
            <a:gsLst>
              <a:gs pos="73000">
                <a:srgbClr val="279E5F">
                  <a:alpha val="12000"/>
                  <a:lumMod val="97000"/>
                </a:srgbClr>
              </a:gs>
              <a:gs pos="53000">
                <a:srgbClr val="299466"/>
              </a:gs>
              <a:gs pos="23000">
                <a:srgbClr val="2B896D"/>
              </a:gs>
              <a:gs pos="11000">
                <a:srgbClr val="2F747B"/>
              </a:gs>
              <a:gs pos="0">
                <a:srgbClr val="325E89"/>
              </a:gs>
              <a:gs pos="99000">
                <a:srgbClr val="23B350"/>
              </a:gs>
            </a:gsLst>
            <a:path path="circle">
              <a:fillToRect r="100000" b="100000"/>
            </a:path>
          </a:gradFill>
        </p:spPr>
      </p:pic>
      <p:sp>
        <p:nvSpPr>
          <p:cNvPr id="3" name="Date Placeholder 2">
            <a:extLst>
              <a:ext uri="{FF2B5EF4-FFF2-40B4-BE49-F238E27FC236}">
                <a16:creationId xmlns:a16="http://schemas.microsoft.com/office/drawing/2014/main" id="{520C2BC6-F91D-4977-F721-40A45CD06CCD}"/>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1457EEB2-51EB-56D2-DA1F-B2CD2853E4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77AFD1-9486-BE46-E951-73D138C65AD6}"/>
              </a:ext>
            </a:extLst>
          </p:cNvPr>
          <p:cNvSpPr>
            <a:spLocks noGrp="1"/>
          </p:cNvSpPr>
          <p:nvPr>
            <p:ph type="sldNum" sz="quarter" idx="12"/>
          </p:nvPr>
        </p:nvSpPr>
        <p:spPr/>
        <p:txBody>
          <a:bodyPr/>
          <a:lstStyle/>
          <a:p>
            <a:fld id="{B04564FB-2163-4BB5-8B92-5DA6F420D63E}" type="slidenum">
              <a:rPr lang="en-US" smtClean="0"/>
              <a:t>‹#›</a:t>
            </a:fld>
            <a:endParaRPr lang="en-US" dirty="0"/>
          </a:p>
        </p:txBody>
      </p:sp>
      <p:sp>
        <p:nvSpPr>
          <p:cNvPr id="8" name="Title 1">
            <a:extLst>
              <a:ext uri="{FF2B5EF4-FFF2-40B4-BE49-F238E27FC236}">
                <a16:creationId xmlns:a16="http://schemas.microsoft.com/office/drawing/2014/main" id="{0180C5CA-F7B3-299E-9D40-56D555B04327}"/>
              </a:ext>
            </a:extLst>
          </p:cNvPr>
          <p:cNvSpPr>
            <a:spLocks noGrp="1"/>
          </p:cNvSpPr>
          <p:nvPr>
            <p:ph type="title"/>
          </p:nvPr>
        </p:nvSpPr>
        <p:spPr>
          <a:xfrm>
            <a:off x="4429125" y="2515394"/>
            <a:ext cx="3724275" cy="1325563"/>
          </a:xfrm>
        </p:spPr>
        <p:txBody>
          <a:bodyPr/>
          <a:lstStyle>
            <a:lvl1pPr>
              <a:defRPr>
                <a:solidFill>
                  <a:schemeClr val="bg1"/>
                </a:solidFill>
              </a:defRPr>
            </a:lvl1pPr>
          </a:lstStyle>
          <a:p>
            <a:r>
              <a:rPr lang="en-US" dirty="0"/>
              <a:t>Click to edit</a:t>
            </a:r>
          </a:p>
        </p:txBody>
      </p:sp>
    </p:spTree>
    <p:extLst>
      <p:ext uri="{BB962C8B-B14F-4D97-AF65-F5344CB8AC3E}">
        <p14:creationId xmlns:p14="http://schemas.microsoft.com/office/powerpoint/2010/main" val="1984713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Big Background with image">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1" y="0"/>
            <a:ext cx="9699525" cy="68580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400" b="1">
                <a:ln>
                  <a:noFill/>
                </a:ln>
                <a:solidFill>
                  <a:schemeClr val="tx2"/>
                </a:solidFill>
                <a:latin typeface="Roboto" charset="0"/>
                <a:ea typeface="Roboto" charset="0"/>
                <a:cs typeface="Roboto" charset="0"/>
              </a:defRPr>
            </a:lvl1pPr>
          </a:lstStyle>
          <a:p>
            <a:endParaRPr lang="en-US" dirty="0"/>
          </a:p>
        </p:txBody>
      </p:sp>
    </p:spTree>
    <p:extLst>
      <p:ext uri="{BB962C8B-B14F-4D97-AF65-F5344CB8AC3E}">
        <p14:creationId xmlns:p14="http://schemas.microsoft.com/office/powerpoint/2010/main" val="2837605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7385"/>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954">
                <a:solidFill>
                  <a:schemeClr val="tx1">
                    <a:tint val="75000"/>
                  </a:schemeClr>
                </a:solidFill>
              </a:defRPr>
            </a:lvl1pPr>
            <a:lvl2pPr marL="562722" indent="0">
              <a:buNone/>
              <a:defRPr sz="2462">
                <a:solidFill>
                  <a:schemeClr val="tx1">
                    <a:tint val="75000"/>
                  </a:schemeClr>
                </a:solidFill>
              </a:defRPr>
            </a:lvl2pPr>
            <a:lvl3pPr marL="1125444" indent="0">
              <a:buNone/>
              <a:defRPr sz="2215">
                <a:solidFill>
                  <a:schemeClr val="tx1">
                    <a:tint val="75000"/>
                  </a:schemeClr>
                </a:solidFill>
              </a:defRPr>
            </a:lvl3pPr>
            <a:lvl4pPr marL="1688165" indent="0">
              <a:buNone/>
              <a:defRPr sz="1969">
                <a:solidFill>
                  <a:schemeClr val="tx1">
                    <a:tint val="75000"/>
                  </a:schemeClr>
                </a:solidFill>
              </a:defRPr>
            </a:lvl4pPr>
            <a:lvl5pPr marL="2250887" indent="0">
              <a:buNone/>
              <a:defRPr sz="1969">
                <a:solidFill>
                  <a:schemeClr val="tx1">
                    <a:tint val="75000"/>
                  </a:schemeClr>
                </a:solidFill>
              </a:defRPr>
            </a:lvl5pPr>
            <a:lvl6pPr marL="2813609" indent="0">
              <a:buNone/>
              <a:defRPr sz="1969">
                <a:solidFill>
                  <a:schemeClr val="tx1">
                    <a:tint val="75000"/>
                  </a:schemeClr>
                </a:solidFill>
              </a:defRPr>
            </a:lvl6pPr>
            <a:lvl7pPr marL="3376331" indent="0">
              <a:buNone/>
              <a:defRPr sz="1969">
                <a:solidFill>
                  <a:schemeClr val="tx1">
                    <a:tint val="75000"/>
                  </a:schemeClr>
                </a:solidFill>
              </a:defRPr>
            </a:lvl7pPr>
            <a:lvl8pPr marL="3939052" indent="0">
              <a:buNone/>
              <a:defRPr sz="1969">
                <a:solidFill>
                  <a:schemeClr val="tx1">
                    <a:tint val="75000"/>
                  </a:schemeClr>
                </a:solidFill>
              </a:defRPr>
            </a:lvl8pPr>
            <a:lvl9pPr marL="4501774" indent="0">
              <a:buNone/>
              <a:defRPr sz="19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2750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21654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1833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4407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4493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Content Placeholder 2"/>
          <p:cNvSpPr>
            <a:spLocks noGrp="1"/>
          </p:cNvSpPr>
          <p:nvPr>
            <p:ph idx="1"/>
          </p:nvPr>
        </p:nvSpPr>
        <p:spPr>
          <a:xfrm>
            <a:off x="5183188" y="987427"/>
            <a:ext cx="6172201" cy="4873625"/>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64616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Picture Placeholder 2"/>
          <p:cNvSpPr>
            <a:spLocks noGrp="1"/>
          </p:cNvSpPr>
          <p:nvPr>
            <p:ph type="pic" idx="1"/>
          </p:nvPr>
        </p:nvSpPr>
        <p:spPr>
          <a:xfrm>
            <a:off x="5183188" y="987427"/>
            <a:ext cx="6172201" cy="4873625"/>
          </a:xfr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18004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6" name="9Slide.vn - 2019">
            <a:extLst>
              <a:ext uri="{FF2B5EF4-FFF2-40B4-BE49-F238E27FC236}">
                <a16:creationId xmlns:a16="http://schemas.microsoft.com/office/drawing/2014/main" id="{854533A4-36A5-4572-DBA4-888B25315A28}"/>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C3C3C3"/>
                </a:solidFill>
              </a:rPr>
              <a:t>www.9slide.vn</a:t>
            </a:r>
          </a:p>
        </p:txBody>
      </p:sp>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477">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47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315651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125444" rtl="0" eaLnBrk="1" latinLnBrk="0" hangingPunct="1">
        <a:lnSpc>
          <a:spcPct val="90000"/>
        </a:lnSpc>
        <a:spcBef>
          <a:spcPct val="0"/>
        </a:spcBef>
        <a:buNone/>
        <a:defRPr sz="5416" kern="1200">
          <a:solidFill>
            <a:schemeClr val="tx1"/>
          </a:solidFill>
          <a:latin typeface="Cambria" panose="02040503050406030204" pitchFamily="18" charset="0"/>
          <a:ea typeface="+mj-ea"/>
          <a:cs typeface="+mj-cs"/>
        </a:defRPr>
      </a:lvl1pPr>
    </p:titleStyle>
    <p:bodyStyle>
      <a:lvl1pPr marL="281361" indent="-281361" algn="l" defTabSz="1125444" rtl="0" eaLnBrk="1" latinLnBrk="0" hangingPunct="1">
        <a:lnSpc>
          <a:spcPct val="90000"/>
        </a:lnSpc>
        <a:spcBef>
          <a:spcPts val="1231"/>
        </a:spcBef>
        <a:buFont typeface="Arial" panose="020B0604020202020204" pitchFamily="34" charset="0"/>
        <a:buChar char="•"/>
        <a:defRPr sz="3446" kern="1200">
          <a:solidFill>
            <a:schemeClr val="tx1"/>
          </a:solidFill>
          <a:latin typeface="Cambria" panose="02040503050406030204" pitchFamily="18" charset="0"/>
          <a:ea typeface="+mn-ea"/>
          <a:cs typeface="+mn-cs"/>
        </a:defRPr>
      </a:lvl1pPr>
      <a:lvl2pPr marL="844083" indent="-281361" algn="l" defTabSz="1125444" rtl="0" eaLnBrk="1" latinLnBrk="0" hangingPunct="1">
        <a:lnSpc>
          <a:spcPct val="90000"/>
        </a:lnSpc>
        <a:spcBef>
          <a:spcPts val="615"/>
        </a:spcBef>
        <a:buFont typeface="Arial" panose="020B0604020202020204" pitchFamily="34" charset="0"/>
        <a:buChar char="•"/>
        <a:defRPr sz="2954" kern="1200">
          <a:solidFill>
            <a:schemeClr val="tx1"/>
          </a:solidFill>
          <a:latin typeface="Cambria" panose="02040503050406030204" pitchFamily="18" charset="0"/>
          <a:ea typeface="+mn-ea"/>
          <a:cs typeface="+mn-cs"/>
        </a:defRPr>
      </a:lvl2pPr>
      <a:lvl3pPr marL="1406804" indent="-281361" algn="l" defTabSz="1125444" rtl="0" eaLnBrk="1" latinLnBrk="0" hangingPunct="1">
        <a:lnSpc>
          <a:spcPct val="90000"/>
        </a:lnSpc>
        <a:spcBef>
          <a:spcPts val="615"/>
        </a:spcBef>
        <a:buFont typeface="Arial" panose="020B0604020202020204" pitchFamily="34" charset="0"/>
        <a:buChar char="•"/>
        <a:defRPr sz="2462" kern="1200">
          <a:solidFill>
            <a:schemeClr val="tx1"/>
          </a:solidFill>
          <a:latin typeface="Cambria" panose="02040503050406030204" pitchFamily="18" charset="0"/>
          <a:ea typeface="+mn-ea"/>
          <a:cs typeface="+mn-cs"/>
        </a:defRPr>
      </a:lvl3pPr>
      <a:lvl4pPr marL="1969526"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4pPr>
      <a:lvl5pPr marL="2532248"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5pPr>
      <a:lvl6pPr marL="3094970"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6pPr>
      <a:lvl7pPr marL="3657691"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7pPr>
      <a:lvl8pPr marL="4220413"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8pPr>
      <a:lvl9pPr marL="4783135"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9Slide.vn - 2019">
            <a:extLst>
              <a:ext uri="{FF2B5EF4-FFF2-40B4-BE49-F238E27FC236}">
                <a16:creationId xmlns:a16="http://schemas.microsoft.com/office/drawing/2014/main" id="{D37E02ED-39EE-E9CF-C118-80B62123ED34}"/>
              </a:ext>
            </a:extLst>
          </p:cNvPr>
          <p:cNvSpPr txBox="1"/>
          <p:nvPr userDrawn="1"/>
        </p:nvSpPr>
        <p:spPr>
          <a:xfrm>
            <a:off x="0" y="-804565"/>
            <a:ext cx="12192000" cy="461665"/>
          </a:xfrm>
          <a:prstGeom prst="rect">
            <a:avLst/>
          </a:prstGeom>
          <a:noFill/>
        </p:spPr>
        <p:txBody>
          <a:bodyPr vert="horz" rtlCol="0">
            <a:spAutoFit/>
          </a:bodyPr>
          <a:lstStyle/>
          <a:p>
            <a:pPr algn="ctr"/>
            <a:r>
              <a:rPr lang="en-US" sz="2400">
                <a:solidFill>
                  <a:srgbClr val="C3C3C3"/>
                </a:solidFill>
              </a:rPr>
              <a:t>www.9slide.vn</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1886241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3" r:id="rId13"/>
    <p:sldLayoutId id="21474837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p:nvPr/>
        </p:nvSpPr>
        <p:spPr>
          <a:xfrm>
            <a:off x="98704" y="4720"/>
            <a:ext cx="9610076" cy="6858000"/>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 name="connsiteX0" fmla="*/ 0 w 25781853"/>
              <a:gd name="connsiteY0" fmla="*/ 1 h 13738302"/>
              <a:gd name="connsiteX1" fmla="*/ 25781853 w 25781853"/>
              <a:gd name="connsiteY1" fmla="*/ 0 h 13738302"/>
              <a:gd name="connsiteX2" fmla="*/ 13782907 w 25781853"/>
              <a:gd name="connsiteY2" fmla="*/ 13738302 h 13738302"/>
              <a:gd name="connsiteX3" fmla="*/ 0 w 25781853"/>
              <a:gd name="connsiteY3" fmla="*/ 13738302 h 13738302"/>
              <a:gd name="connsiteX4" fmla="*/ 0 w 25781853"/>
              <a:gd name="connsiteY4" fmla="*/ 1 h 13738302"/>
              <a:gd name="connsiteX0" fmla="*/ 0 w 25781853"/>
              <a:gd name="connsiteY0" fmla="*/ 1 h 13776402"/>
              <a:gd name="connsiteX1" fmla="*/ 25781853 w 25781853"/>
              <a:gd name="connsiteY1" fmla="*/ 0 h 13776402"/>
              <a:gd name="connsiteX2" fmla="*/ 18946643 w 25781853"/>
              <a:gd name="connsiteY2" fmla="*/ 13776402 h 13776402"/>
              <a:gd name="connsiteX3" fmla="*/ 0 w 25781853"/>
              <a:gd name="connsiteY3" fmla="*/ 13738302 h 13776402"/>
              <a:gd name="connsiteX4" fmla="*/ 0 w 25781853"/>
              <a:gd name="connsiteY4" fmla="*/ 1 h 13776402"/>
              <a:gd name="connsiteX0" fmla="*/ 0 w 25781853"/>
              <a:gd name="connsiteY0" fmla="*/ 1 h 13814502"/>
              <a:gd name="connsiteX1" fmla="*/ 25781853 w 25781853"/>
              <a:gd name="connsiteY1" fmla="*/ 0 h 13814502"/>
              <a:gd name="connsiteX2" fmla="*/ 19098520 w 25781853"/>
              <a:gd name="connsiteY2" fmla="*/ 13814502 h 13814502"/>
              <a:gd name="connsiteX3" fmla="*/ 0 w 25781853"/>
              <a:gd name="connsiteY3" fmla="*/ 13738302 h 13814502"/>
              <a:gd name="connsiteX4" fmla="*/ 0 w 25781853"/>
              <a:gd name="connsiteY4" fmla="*/ 1 h 13814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853" h="13814502">
                <a:moveTo>
                  <a:pt x="0" y="1"/>
                </a:moveTo>
                <a:lnTo>
                  <a:pt x="25781853" y="0"/>
                </a:lnTo>
                <a:lnTo>
                  <a:pt x="19098520" y="13814502"/>
                </a:lnTo>
                <a:lnTo>
                  <a:pt x="0" y="13738302"/>
                </a:lnTo>
                <a:lnTo>
                  <a:pt x="0" y="1"/>
                </a:lnTo>
                <a:close/>
              </a:path>
            </a:pathLst>
          </a:cu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a:stretch/>
        </p:blipFill>
        <p:spPr>
          <a:xfrm>
            <a:off x="-29065" y="-34296"/>
            <a:ext cx="9737845" cy="6897016"/>
          </a:xfrm>
        </p:spPr>
      </p:pic>
      <p:sp>
        <p:nvSpPr>
          <p:cNvPr id="16" name="Rectangle 13"/>
          <p:cNvSpPr/>
          <p:nvPr/>
        </p:nvSpPr>
        <p:spPr>
          <a:xfrm>
            <a:off x="-29065" y="-23566"/>
            <a:ext cx="9737845" cy="6905131"/>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20" name="Rounded Rectangle 19"/>
          <p:cNvSpPr/>
          <p:nvPr/>
        </p:nvSpPr>
        <p:spPr>
          <a:xfrm>
            <a:off x="840022" y="3128106"/>
            <a:ext cx="4280618" cy="135327"/>
          </a:xfrm>
          <a:prstGeom prst="roundRect">
            <a:avLst/>
          </a:prstGeom>
          <a:gradFill flip="none" rotWithShape="1">
            <a:gsLst>
              <a:gs pos="92000">
                <a:srgbClr val="279E5F"/>
              </a:gs>
              <a:gs pos="53000">
                <a:srgbClr val="299466"/>
              </a:gs>
              <a:gs pos="23000">
                <a:srgbClr val="2B896D"/>
              </a:gs>
              <a:gs pos="11000">
                <a:srgbClr val="2F747B"/>
              </a:gs>
              <a:gs pos="0">
                <a:srgbClr val="325E89"/>
              </a:gs>
              <a:gs pos="99000">
                <a:srgbClr val="23B35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8AF2F62-6651-1A21-B18C-7B9F1DB9849F}"/>
              </a:ext>
            </a:extLst>
          </p:cNvPr>
          <p:cNvGrpSpPr/>
          <p:nvPr/>
        </p:nvGrpSpPr>
        <p:grpSpPr>
          <a:xfrm>
            <a:off x="7226869" y="4789157"/>
            <a:ext cx="914400" cy="914400"/>
            <a:chOff x="7239450" y="4738309"/>
            <a:chExt cx="914400" cy="914400"/>
          </a:xfrm>
        </p:grpSpPr>
        <p:sp>
          <p:nvSpPr>
            <p:cNvPr id="19" name="Oval 18"/>
            <p:cNvSpPr>
              <a:spLocks noChangeAspect="1"/>
            </p:cNvSpPr>
            <p:nvPr/>
          </p:nvSpPr>
          <p:spPr>
            <a:xfrm>
              <a:off x="7239450" y="4738309"/>
              <a:ext cx="914400" cy="914400"/>
            </a:xfrm>
            <a:prstGeom prst="ellipse">
              <a:avLst/>
            </a:pr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b="100000"/>
              </a:path>
              <a:tileRect t="-100000" r="-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21" name="Shape 2790"/>
            <p:cNvSpPr>
              <a:spLocks noChangeAspect="1"/>
            </p:cNvSpPr>
            <p:nvPr/>
          </p:nvSpPr>
          <p:spPr>
            <a:xfrm>
              <a:off x="7490206" y="5045879"/>
              <a:ext cx="411480" cy="299259"/>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grpSp>
      <p:sp>
        <p:nvSpPr>
          <p:cNvPr id="2" name="TextBox 1">
            <a:extLst>
              <a:ext uri="{FF2B5EF4-FFF2-40B4-BE49-F238E27FC236}">
                <a16:creationId xmlns:a16="http://schemas.microsoft.com/office/drawing/2014/main" id="{D90A3252-92B3-4AD3-A8BB-3B02A1618528}"/>
              </a:ext>
            </a:extLst>
          </p:cNvPr>
          <p:cNvSpPr txBox="1"/>
          <p:nvPr/>
        </p:nvSpPr>
        <p:spPr>
          <a:xfrm>
            <a:off x="727481" y="2447722"/>
            <a:ext cx="7107672"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rPr>
              <a:t>Power BI </a:t>
            </a:r>
            <a:r>
              <a:rPr lang="en-US" sz="3200" b="1">
                <a:solidFill>
                  <a:schemeClr val="bg1"/>
                </a:solidFill>
                <a:latin typeface="Cambria" panose="02040503050406030204" pitchFamily="18" charset="0"/>
              </a:rPr>
              <a:t>Sharing 104</a:t>
            </a:r>
            <a:endParaRPr lang="en-US" sz="3200" b="1" dirty="0">
              <a:solidFill>
                <a:schemeClr val="bg1"/>
              </a:solidFill>
              <a:latin typeface="Cambria" panose="02040503050406030204" pitchFamily="18" charset="0"/>
            </a:endParaRPr>
          </a:p>
        </p:txBody>
      </p:sp>
      <p:sp>
        <p:nvSpPr>
          <p:cNvPr id="13" name="TextBox 12">
            <a:extLst>
              <a:ext uri="{FF2B5EF4-FFF2-40B4-BE49-F238E27FC236}">
                <a16:creationId xmlns:a16="http://schemas.microsoft.com/office/drawing/2014/main" id="{DA2A2D43-059D-4AD6-B17D-4F4FD795FE51}"/>
              </a:ext>
            </a:extLst>
          </p:cNvPr>
          <p:cNvSpPr txBox="1"/>
          <p:nvPr/>
        </p:nvSpPr>
        <p:spPr>
          <a:xfrm>
            <a:off x="502397" y="5852875"/>
            <a:ext cx="4955868" cy="646331"/>
          </a:xfrm>
          <a:prstGeom prst="rect">
            <a:avLst/>
          </a:prstGeom>
          <a:noFill/>
        </p:spPr>
        <p:txBody>
          <a:bodyPr wrap="square" rtlCol="0">
            <a:spAutoFit/>
          </a:bodyPr>
          <a:lstStyle/>
          <a:p>
            <a:r>
              <a:rPr lang="en-US" sz="1200" dirty="0">
                <a:solidFill>
                  <a:schemeClr val="bg1"/>
                </a:solidFill>
                <a:latin typeface="Cambria" panose="02040503050406030204" pitchFamily="18" charset="0"/>
              </a:rPr>
              <a:t>Retail BI Department</a:t>
            </a:r>
          </a:p>
          <a:p>
            <a:r>
              <a:rPr lang="en-US" sz="1200" dirty="0">
                <a:solidFill>
                  <a:schemeClr val="bg1"/>
                </a:solidFill>
                <a:latin typeface="Cambria" panose="02040503050406030204" pitchFamily="18" charset="0"/>
              </a:rPr>
              <a:t>Business Intelligence Center (BIC)</a:t>
            </a:r>
          </a:p>
          <a:p>
            <a:r>
              <a:rPr lang="en-US" sz="1200" dirty="0">
                <a:solidFill>
                  <a:schemeClr val="bg1"/>
                </a:solidFill>
                <a:latin typeface="Cambria" panose="02040503050406030204" pitchFamily="18" charset="0"/>
              </a:rPr>
              <a:t>Enterprise Data Analytics Division</a:t>
            </a:r>
          </a:p>
        </p:txBody>
      </p:sp>
      <p:pic>
        <p:nvPicPr>
          <p:cNvPr id="7" name="Picture 6">
            <a:extLst>
              <a:ext uri="{FF2B5EF4-FFF2-40B4-BE49-F238E27FC236}">
                <a16:creationId xmlns:a16="http://schemas.microsoft.com/office/drawing/2014/main" id="{1129D2B4-8C5F-9661-3689-1F11AC141ADB}"/>
              </a:ext>
            </a:extLst>
          </p:cNvPr>
          <p:cNvPicPr>
            <a:picLocks noChangeAspect="1"/>
          </p:cNvPicPr>
          <p:nvPr/>
        </p:nvPicPr>
        <p:blipFill>
          <a:blip r:embed="rId4"/>
          <a:stretch>
            <a:fillRect/>
          </a:stretch>
        </p:blipFill>
        <p:spPr>
          <a:xfrm>
            <a:off x="727481" y="306687"/>
            <a:ext cx="1931272" cy="449269"/>
          </a:xfrm>
          <a:prstGeom prst="rect">
            <a:avLst/>
          </a:prstGeom>
        </p:spPr>
      </p:pic>
      <p:sp>
        <p:nvSpPr>
          <p:cNvPr id="12" name="TextBox 11">
            <a:extLst>
              <a:ext uri="{FF2B5EF4-FFF2-40B4-BE49-F238E27FC236}">
                <a16:creationId xmlns:a16="http://schemas.microsoft.com/office/drawing/2014/main" id="{F4C4FA66-EFA8-6B4D-4154-3A841063841D}"/>
              </a:ext>
            </a:extLst>
          </p:cNvPr>
          <p:cNvSpPr txBox="1"/>
          <p:nvPr/>
        </p:nvSpPr>
        <p:spPr>
          <a:xfrm>
            <a:off x="8152442" y="5169516"/>
            <a:ext cx="2767192" cy="304493"/>
          </a:xfrm>
          <a:prstGeom prst="rect">
            <a:avLst/>
          </a:prstGeom>
        </p:spPr>
        <p:txBody>
          <a:bodyPr anchor="b"/>
          <a:lstStyle>
            <a:defPPr>
              <a:defRPr lang="en-US"/>
            </a:defPPr>
            <a:lvl1pPr defTabSz="914400">
              <a:lnSpc>
                <a:spcPct val="90000"/>
              </a:lnSpc>
              <a:spcBef>
                <a:spcPct val="0"/>
              </a:spcBef>
              <a:buNone/>
              <a:defRPr sz="2400" b="1">
                <a:gradFill>
                  <a:gsLst>
                    <a:gs pos="82000">
                      <a:srgbClr val="279E5F"/>
                    </a:gs>
                    <a:gs pos="49542">
                      <a:srgbClr val="299466"/>
                    </a:gs>
                    <a:gs pos="12400">
                      <a:srgbClr val="2F747B"/>
                    </a:gs>
                    <a:gs pos="0">
                      <a:srgbClr val="325E89"/>
                    </a:gs>
                    <a:gs pos="100000">
                      <a:srgbClr val="23B350"/>
                    </a:gs>
                  </a:gsLst>
                  <a:lin ang="0" scaled="1"/>
                </a:gradFill>
                <a:latin typeface="+mj-lt"/>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gradFill>
                  <a:gsLst>
                    <a:gs pos="82000">
                      <a:srgbClr val="279E5F"/>
                    </a:gs>
                    <a:gs pos="49542">
                      <a:srgbClr val="299466"/>
                    </a:gs>
                    <a:gs pos="12400">
                      <a:srgbClr val="2F747B"/>
                    </a:gs>
                    <a:gs pos="0">
                      <a:srgbClr val="325E89"/>
                    </a:gs>
                    <a:gs pos="100000">
                      <a:srgbClr val="23B350"/>
                    </a:gs>
                  </a:gsLst>
                  <a:lin ang="0" scaled="1"/>
                </a:gradFill>
                <a:effectLst/>
                <a:uLnTx/>
                <a:uFillTx/>
                <a:latin typeface="Cambria" panose="02040503050406030204" pitchFamily="18" charset="0"/>
                <a:ea typeface="Cambria" panose="02040503050406030204" pitchFamily="18" charset="0"/>
                <a:cs typeface="Lato" panose="020F0502020204030203" pitchFamily="34" charset="0"/>
              </a:rPr>
              <a:t>Mar - 2024</a:t>
            </a:r>
          </a:p>
        </p:txBody>
      </p:sp>
    </p:spTree>
    <p:extLst>
      <p:ext uri="{BB962C8B-B14F-4D97-AF65-F5344CB8AC3E}">
        <p14:creationId xmlns:p14="http://schemas.microsoft.com/office/powerpoint/2010/main" val="538422696"/>
      </p:ext>
    </p:extLst>
  </p:cSld>
  <p:clrMapOvr>
    <a:masterClrMapping/>
  </p:clrMapOvr>
  <p:transition spd="med" advClick="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10</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15" name="Content Placeholder 4"/>
          <p:cNvSpPr>
            <a:spLocks noGrp="1"/>
          </p:cNvSpPr>
          <p:nvPr>
            <p:ph idx="4294967295"/>
          </p:nvPr>
        </p:nvSpPr>
        <p:spPr>
          <a:xfrm>
            <a:off x="554783" y="1028474"/>
            <a:ext cx="11163243" cy="1046141"/>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Mối</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en-US" sz="2400" b="1" dirty="0" err="1">
                <a:solidFill>
                  <a:srgbClr val="008435"/>
                </a:solidFill>
                <a:latin typeface="+mn-lt"/>
              </a:rPr>
              <a:t>trong</a:t>
            </a:r>
            <a:r>
              <a:rPr lang="en-US" sz="2400" b="1" dirty="0">
                <a:solidFill>
                  <a:srgbClr val="008435"/>
                </a:solidFill>
                <a:latin typeface="+mn-lt"/>
              </a:rPr>
              <a:t> </a:t>
            </a:r>
            <a:r>
              <a:rPr lang="en-US" sz="2400" b="1" dirty="0" err="1">
                <a:solidFill>
                  <a:srgbClr val="008435"/>
                </a:solidFill>
                <a:latin typeface="+mn-lt"/>
              </a:rPr>
              <a:t>mô</a:t>
            </a:r>
            <a:r>
              <a:rPr lang="en-US" sz="2400" b="1" dirty="0">
                <a:solidFill>
                  <a:srgbClr val="008435"/>
                </a:solidFill>
                <a:latin typeface="+mn-lt"/>
              </a:rPr>
              <a:t> </a:t>
            </a:r>
            <a:r>
              <a:rPr lang="en-US" sz="2400" b="1" dirty="0" err="1">
                <a:solidFill>
                  <a:srgbClr val="008435"/>
                </a:solidFill>
                <a:latin typeface="+mn-lt"/>
              </a:rPr>
              <a:t>hình</a:t>
            </a:r>
            <a:r>
              <a:rPr lang="en-US" sz="2400" b="1" dirty="0">
                <a:solidFill>
                  <a:srgbClr val="008435"/>
                </a:solidFill>
                <a:latin typeface="+mn-lt"/>
              </a:rPr>
              <a:t> </a:t>
            </a:r>
            <a:r>
              <a:rPr lang="en-US" sz="2400" b="1" dirty="0" err="1">
                <a:solidFill>
                  <a:srgbClr val="008435"/>
                </a:solidFill>
                <a:latin typeface="+mn-lt"/>
              </a:rPr>
              <a:t>hóa</a:t>
            </a:r>
            <a:r>
              <a:rPr lang="en-US" sz="2400" b="1" dirty="0">
                <a:solidFill>
                  <a:srgbClr val="008435"/>
                </a:solidFill>
                <a:latin typeface="+mn-lt"/>
              </a:rPr>
              <a:t> </a:t>
            </a:r>
            <a:r>
              <a:rPr lang="en-US" sz="2400" b="1" dirty="0" err="1">
                <a:solidFill>
                  <a:srgbClr val="008435"/>
                </a:solidFill>
                <a:latin typeface="+mn-lt"/>
              </a:rPr>
              <a:t>dữ</a:t>
            </a:r>
            <a:r>
              <a:rPr lang="en-US" sz="2400" b="1" dirty="0">
                <a:solidFill>
                  <a:srgbClr val="008435"/>
                </a:solidFill>
                <a:latin typeface="+mn-lt"/>
              </a:rPr>
              <a:t> </a:t>
            </a:r>
            <a:r>
              <a:rPr lang="en-US" sz="2400" b="1" dirty="0" err="1">
                <a:solidFill>
                  <a:srgbClr val="008435"/>
                </a:solidFill>
                <a:latin typeface="+mn-lt"/>
              </a:rPr>
              <a:t>liệu</a:t>
            </a:r>
            <a:r>
              <a:rPr lang="en-US" sz="2400" b="1" dirty="0">
                <a:solidFill>
                  <a:srgbClr val="008435"/>
                </a:solidFill>
                <a:latin typeface="+mn-lt"/>
              </a:rPr>
              <a:t>: </a:t>
            </a:r>
            <a:r>
              <a:rPr lang="vi-VN" sz="2000" dirty="0">
                <a:latin typeface="+mn-lt"/>
              </a:rPr>
              <a:t>là kết nối giữa hai bảng chứa dữ liệu mà một cột trong mỗi bảng là cơ sở cho mối quan hệ. Mối quan hệ giữa các bảng là cần thiết để tính toán chính xác kết quả và hiển thị hóa thông tin chính xác trong báo cáo.</a:t>
            </a:r>
          </a:p>
        </p:txBody>
      </p:sp>
      <p:pic>
        <p:nvPicPr>
          <p:cNvPr id="16" name="Picture 15"/>
          <p:cNvPicPr>
            <a:picLocks noChangeAspect="1"/>
          </p:cNvPicPr>
          <p:nvPr/>
        </p:nvPicPr>
        <p:blipFill>
          <a:blip r:embed="rId2"/>
          <a:stretch>
            <a:fillRect/>
          </a:stretch>
        </p:blipFill>
        <p:spPr>
          <a:xfrm>
            <a:off x="1407431" y="2530603"/>
            <a:ext cx="9378216" cy="3837856"/>
          </a:xfrm>
          <a:prstGeom prst="rect">
            <a:avLst/>
          </a:prstGeom>
        </p:spPr>
      </p:pic>
    </p:spTree>
    <p:extLst>
      <p:ext uri="{BB962C8B-B14F-4D97-AF65-F5344CB8AC3E}">
        <p14:creationId xmlns:p14="http://schemas.microsoft.com/office/powerpoint/2010/main" val="408709438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11</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63688"/>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Mối</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en-US" sz="2400" b="1" dirty="0" err="1">
                <a:solidFill>
                  <a:srgbClr val="008435"/>
                </a:solidFill>
                <a:latin typeface="+mn-lt"/>
              </a:rPr>
              <a:t>giữa</a:t>
            </a:r>
            <a:r>
              <a:rPr lang="en-US" sz="2400" b="1" dirty="0">
                <a:solidFill>
                  <a:srgbClr val="008435"/>
                </a:solidFill>
                <a:latin typeface="+mn-lt"/>
              </a:rPr>
              <a:t> </a:t>
            </a:r>
            <a:r>
              <a:rPr lang="en-US" sz="2400" b="1" dirty="0" err="1">
                <a:solidFill>
                  <a:srgbClr val="008435"/>
                </a:solidFill>
                <a:latin typeface="+mn-lt"/>
              </a:rPr>
              <a:t>các</a:t>
            </a:r>
            <a:r>
              <a:rPr lang="en-US" sz="2400" b="1" dirty="0">
                <a:solidFill>
                  <a:srgbClr val="008435"/>
                </a:solidFill>
                <a:latin typeface="+mn-lt"/>
              </a:rPr>
              <a:t> </a:t>
            </a:r>
            <a:r>
              <a:rPr lang="en-US" sz="2400" b="1" dirty="0" err="1">
                <a:solidFill>
                  <a:srgbClr val="008435"/>
                </a:solidFill>
                <a:latin typeface="+mn-lt"/>
              </a:rPr>
              <a:t>bảng</a:t>
            </a:r>
            <a:r>
              <a:rPr lang="en-US" sz="2400" b="1" dirty="0">
                <a:solidFill>
                  <a:srgbClr val="008435"/>
                </a:solidFill>
                <a:latin typeface="+mn-lt"/>
              </a:rPr>
              <a:t>: </a:t>
            </a:r>
            <a:r>
              <a:rPr lang="vi-VN" sz="2000" dirty="0">
                <a:latin typeface="+mn-lt"/>
              </a:rPr>
              <a:t>được tạo bởi mối quan hệ giữa các cột định danh, bao gồm khóa chính của một bảng và khóa ngoại tương ứng trong bảng khác.</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20" y="2263140"/>
            <a:ext cx="10581761" cy="4229736"/>
          </a:xfrm>
          <a:prstGeom prst="rect">
            <a:avLst/>
          </a:prstGeom>
        </p:spPr>
      </p:pic>
    </p:spTree>
    <p:extLst>
      <p:ext uri="{BB962C8B-B14F-4D97-AF65-F5344CB8AC3E}">
        <p14:creationId xmlns:p14="http://schemas.microsoft.com/office/powerpoint/2010/main" val="2373678898"/>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12</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9" name="Content Placeholder 4"/>
          <p:cNvSpPr>
            <a:spLocks noGrp="1"/>
          </p:cNvSpPr>
          <p:nvPr>
            <p:ph idx="4294967295"/>
          </p:nvPr>
        </p:nvSpPr>
        <p:spPr>
          <a:xfrm>
            <a:off x="554783" y="927911"/>
            <a:ext cx="11163243" cy="868906"/>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Mối</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en-US" sz="2400" b="1" dirty="0" err="1">
                <a:solidFill>
                  <a:srgbClr val="008435"/>
                </a:solidFill>
                <a:latin typeface="+mn-lt"/>
              </a:rPr>
              <a:t>giữa</a:t>
            </a:r>
            <a:r>
              <a:rPr lang="en-US" sz="2400" b="1" dirty="0">
                <a:solidFill>
                  <a:srgbClr val="008435"/>
                </a:solidFill>
                <a:latin typeface="+mn-lt"/>
              </a:rPr>
              <a:t> </a:t>
            </a:r>
            <a:r>
              <a:rPr lang="en-US" sz="2400" b="1" dirty="0" err="1">
                <a:solidFill>
                  <a:srgbClr val="008435"/>
                </a:solidFill>
                <a:latin typeface="+mn-lt"/>
              </a:rPr>
              <a:t>các</a:t>
            </a:r>
            <a:r>
              <a:rPr lang="en-US" sz="2400" b="1" dirty="0">
                <a:solidFill>
                  <a:srgbClr val="008435"/>
                </a:solidFill>
                <a:latin typeface="+mn-lt"/>
              </a:rPr>
              <a:t> </a:t>
            </a:r>
            <a:r>
              <a:rPr lang="en-US" sz="2400" b="1" dirty="0" err="1">
                <a:solidFill>
                  <a:srgbClr val="008435"/>
                </a:solidFill>
                <a:latin typeface="+mn-lt"/>
              </a:rPr>
              <a:t>bảng</a:t>
            </a:r>
            <a:r>
              <a:rPr lang="en-US" sz="2400" b="1" dirty="0">
                <a:solidFill>
                  <a:srgbClr val="008435"/>
                </a:solidFill>
                <a:latin typeface="+mn-lt"/>
              </a:rPr>
              <a:t>: </a:t>
            </a:r>
            <a:r>
              <a:rPr lang="vi-VN" sz="2000" dirty="0">
                <a:latin typeface="+mn-lt"/>
              </a:rPr>
              <a:t>Mô hình dữ liệu trong </a:t>
            </a:r>
            <a:r>
              <a:rPr lang="vi-VN" sz="2000" b="1" dirty="0">
                <a:latin typeface="+mn-lt"/>
              </a:rPr>
              <a:t>Model View</a:t>
            </a:r>
            <a:r>
              <a:rPr lang="vi-VN" sz="2000" dirty="0">
                <a:latin typeface="+mn-lt"/>
              </a:rPr>
              <a:t> tab của Power BI gồm có </a:t>
            </a:r>
            <a:r>
              <a:rPr lang="vi-VN" sz="2000" b="1" dirty="0">
                <a:latin typeface="+mn-lt"/>
              </a:rPr>
              <a:t>bảng</a:t>
            </a:r>
            <a:r>
              <a:rPr lang="vi-VN" sz="2000" dirty="0">
                <a:latin typeface="+mn-lt"/>
              </a:rPr>
              <a:t> và </a:t>
            </a:r>
            <a:r>
              <a:rPr lang="vi-VN" sz="2000" b="1" dirty="0">
                <a:latin typeface="+mn-lt"/>
              </a:rPr>
              <a:t>mối quan hệ giữa chúng</a:t>
            </a:r>
            <a:r>
              <a:rPr lang="vi-VN" sz="2000" dirty="0">
                <a:latin typeface="+mn-lt"/>
              </a:rPr>
              <a:t>.</a:t>
            </a:r>
          </a:p>
        </p:txBody>
      </p:sp>
      <p:sp>
        <p:nvSpPr>
          <p:cNvPr id="10" name="Content Placeholder 4"/>
          <p:cNvSpPr>
            <a:spLocks noGrp="1"/>
          </p:cNvSpPr>
          <p:nvPr>
            <p:ph idx="4294967295"/>
          </p:nvPr>
        </p:nvSpPr>
        <p:spPr>
          <a:xfrm>
            <a:off x="6654342" y="2179917"/>
            <a:ext cx="4596782" cy="1239960"/>
          </a:xfrm>
          <a:prstGeom prst="rect">
            <a:avLst/>
          </a:prstGeom>
        </p:spPr>
        <p:txBody>
          <a:bodyPr>
            <a:noAutofit/>
          </a:bodyPr>
          <a:lstStyle/>
          <a:p>
            <a:r>
              <a:rPr lang="vi-VN" sz="1600" dirty="0">
                <a:latin typeface="+mn-lt"/>
              </a:rPr>
              <a:t>Power BI có cơ chế </a:t>
            </a:r>
            <a:r>
              <a:rPr lang="vi-VN" sz="1600" b="1" dirty="0">
                <a:latin typeface="+mn-lt"/>
              </a:rPr>
              <a:t>tự động tạo mối quan hệ</a:t>
            </a:r>
            <a:r>
              <a:rPr lang="vi-VN" sz="1600" dirty="0">
                <a:latin typeface="+mn-lt"/>
              </a:rPr>
              <a:t> giữa các bảng, và đôi khi sẽ xác định sai các mối quan hệ này. Người sử dụng có thể tắt tính năng tự động hoặc rà soát lại các mối quan hệ đã được tạo tự động. </a:t>
            </a:r>
          </a:p>
        </p:txBody>
      </p:sp>
      <p:pic>
        <p:nvPicPr>
          <p:cNvPr id="11" name="Picture 10"/>
          <p:cNvPicPr>
            <a:picLocks noChangeAspect="1"/>
          </p:cNvPicPr>
          <p:nvPr/>
        </p:nvPicPr>
        <p:blipFill rotWithShape="1">
          <a:blip r:embed="rId2"/>
          <a:srcRect l="2322" r="2467"/>
          <a:stretch/>
        </p:blipFill>
        <p:spPr>
          <a:xfrm>
            <a:off x="554783" y="2179917"/>
            <a:ext cx="5628429" cy="4080302"/>
          </a:xfrm>
          <a:prstGeom prst="rect">
            <a:avLst/>
          </a:prstGeom>
        </p:spPr>
      </p:pic>
      <p:pic>
        <p:nvPicPr>
          <p:cNvPr id="12" name="Picture 11"/>
          <p:cNvPicPr>
            <a:picLocks noChangeAspect="1"/>
          </p:cNvPicPr>
          <p:nvPr/>
        </p:nvPicPr>
        <p:blipFill>
          <a:blip r:embed="rId3"/>
          <a:stretch>
            <a:fillRect/>
          </a:stretch>
        </p:blipFill>
        <p:spPr>
          <a:xfrm>
            <a:off x="6654342" y="4295852"/>
            <a:ext cx="4596782" cy="1914310"/>
          </a:xfrm>
          <a:prstGeom prst="rect">
            <a:avLst/>
          </a:prstGeom>
        </p:spPr>
      </p:pic>
    </p:spTree>
    <p:extLst>
      <p:ext uri="{BB962C8B-B14F-4D97-AF65-F5344CB8AC3E}">
        <p14:creationId xmlns:p14="http://schemas.microsoft.com/office/powerpoint/2010/main" val="217037908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13</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85086"/>
          </a:xfrm>
          <a:prstGeom prst="rect">
            <a:avLst/>
          </a:prstGeom>
          <a:ln w="19050">
            <a:solidFill>
              <a:schemeClr val="accent6">
                <a:lumMod val="50000"/>
              </a:schemeClr>
            </a:solidFill>
          </a:ln>
        </p:spPr>
        <p:txBody>
          <a:bodyPr>
            <a:noAutofit/>
          </a:bodyPr>
          <a:lstStyle/>
          <a:p>
            <a:r>
              <a:rPr lang="en-US" sz="2400" b="1" dirty="0">
                <a:solidFill>
                  <a:srgbClr val="008435"/>
                </a:solidFill>
                <a:latin typeface="+mn-lt"/>
              </a:rPr>
              <a:t>Cardinality: </a:t>
            </a:r>
            <a:r>
              <a:rPr lang="vi-VN" sz="2000" dirty="0">
                <a:latin typeface="+mn-lt"/>
              </a:rPr>
              <a:t>Xác định số lượng bản ghi của 1 bảng được liên kết với bảng khác qua giá trị chung ở cột tham chiếu.</a:t>
            </a:r>
          </a:p>
        </p:txBody>
      </p:sp>
      <p:sp>
        <p:nvSpPr>
          <p:cNvPr id="5" name="Content Placeholder 4"/>
          <p:cNvSpPr>
            <a:spLocks noGrp="1"/>
          </p:cNvSpPr>
          <p:nvPr>
            <p:ph idx="4294967295"/>
          </p:nvPr>
        </p:nvSpPr>
        <p:spPr>
          <a:xfrm>
            <a:off x="554783" y="2775987"/>
            <a:ext cx="3344245" cy="885917"/>
          </a:xfrm>
          <a:prstGeom prst="rect">
            <a:avLst/>
          </a:prstGeom>
        </p:spPr>
        <p:txBody>
          <a:bodyPr>
            <a:noAutofit/>
          </a:bodyPr>
          <a:lstStyle/>
          <a:p>
            <a:r>
              <a:rPr lang="en-US" sz="1800" b="1" dirty="0">
                <a:solidFill>
                  <a:srgbClr val="008435"/>
                </a:solidFill>
                <a:latin typeface="+mn-lt"/>
              </a:rPr>
              <a:t>One to One:</a:t>
            </a:r>
          </a:p>
          <a:p>
            <a:pPr marL="0" indent="0">
              <a:buNone/>
            </a:pPr>
            <a:r>
              <a:rPr lang="vi-VN" sz="1400" dirty="0">
                <a:latin typeface="+mn-lt"/>
              </a:rPr>
              <a:t>Trong mối quan hệ một - một, một bản ghi trong bảng được liên kết với một và chỉ một bản ghi trong bảng khác</a:t>
            </a:r>
          </a:p>
        </p:txBody>
      </p:sp>
      <p:sp>
        <p:nvSpPr>
          <p:cNvPr id="8" name="Content Placeholder 4"/>
          <p:cNvSpPr>
            <a:spLocks noGrp="1"/>
          </p:cNvSpPr>
          <p:nvPr>
            <p:ph idx="4294967295"/>
          </p:nvPr>
        </p:nvSpPr>
        <p:spPr>
          <a:xfrm>
            <a:off x="4361712" y="2741355"/>
            <a:ext cx="3344245" cy="955181"/>
          </a:xfrm>
          <a:prstGeom prst="rect">
            <a:avLst/>
          </a:prstGeom>
        </p:spPr>
        <p:txBody>
          <a:bodyPr>
            <a:noAutofit/>
          </a:bodyPr>
          <a:lstStyle/>
          <a:p>
            <a:r>
              <a:rPr lang="en-US" sz="1800" b="1" dirty="0">
                <a:solidFill>
                  <a:srgbClr val="008435"/>
                </a:solidFill>
                <a:latin typeface="+mn-lt"/>
              </a:rPr>
              <a:t>One- to-many</a:t>
            </a:r>
          </a:p>
          <a:p>
            <a:pPr marL="0" indent="0">
              <a:buNone/>
            </a:pPr>
            <a:r>
              <a:rPr lang="vi-VN" sz="1400" dirty="0">
                <a:latin typeface="+mn-lt"/>
              </a:rPr>
              <a:t>Mối quan hệ một – nhiều cho phép một bản ghi trong một bảng có liên quan đến nhiều bản ghi trong một bảng khác</a:t>
            </a:r>
          </a:p>
        </p:txBody>
      </p:sp>
      <p:sp>
        <p:nvSpPr>
          <p:cNvPr id="12" name="Content Placeholder 4"/>
          <p:cNvSpPr>
            <a:spLocks noGrp="1"/>
          </p:cNvSpPr>
          <p:nvPr>
            <p:ph idx="4294967295"/>
          </p:nvPr>
        </p:nvSpPr>
        <p:spPr>
          <a:xfrm>
            <a:off x="8168641" y="2775987"/>
            <a:ext cx="3549386" cy="955181"/>
          </a:xfrm>
          <a:prstGeom prst="rect">
            <a:avLst/>
          </a:prstGeom>
        </p:spPr>
        <p:txBody>
          <a:bodyPr>
            <a:noAutofit/>
          </a:bodyPr>
          <a:lstStyle/>
          <a:p>
            <a:r>
              <a:rPr lang="en-US" sz="1800" b="1" dirty="0">
                <a:solidFill>
                  <a:srgbClr val="008435"/>
                </a:solidFill>
                <a:latin typeface="+mn-lt"/>
              </a:rPr>
              <a:t>Many-to-Many</a:t>
            </a:r>
          </a:p>
          <a:p>
            <a:pPr marL="0" indent="0">
              <a:buNone/>
            </a:pPr>
            <a:r>
              <a:rPr lang="vi-VN" sz="1400" dirty="0">
                <a:latin typeface="+mn-lt"/>
              </a:rPr>
              <a:t>Đây là một mối quan hệ phức tạp trong đó nhiều bản ghi trong một bảng có thể liên kết với nhiều bản ghi trong một bảng khác</a:t>
            </a:r>
          </a:p>
        </p:txBody>
      </p:sp>
      <p:grpSp>
        <p:nvGrpSpPr>
          <p:cNvPr id="13" name="Group 12"/>
          <p:cNvGrpSpPr/>
          <p:nvPr/>
        </p:nvGrpSpPr>
        <p:grpSpPr>
          <a:xfrm>
            <a:off x="1687861" y="4363276"/>
            <a:ext cx="1078089" cy="152400"/>
            <a:chOff x="1178399" y="4977818"/>
            <a:chExt cx="1219200" cy="152400"/>
          </a:xfrm>
        </p:grpSpPr>
        <p:cxnSp>
          <p:nvCxnSpPr>
            <p:cNvPr id="14" name="Straight Connector 13"/>
            <p:cNvCxnSpPr>
              <a:stCxn id="16" idx="6"/>
              <a:endCxn id="17" idx="2"/>
            </p:cNvCxnSpPr>
            <p:nvPr/>
          </p:nvCxnSpPr>
          <p:spPr>
            <a:xfrm>
              <a:off x="1330799" y="5054018"/>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15" name="Group 14"/>
            <p:cNvGrpSpPr/>
            <p:nvPr/>
          </p:nvGrpSpPr>
          <p:grpSpPr>
            <a:xfrm>
              <a:off x="1178399" y="4977818"/>
              <a:ext cx="1219200" cy="152400"/>
              <a:chOff x="1178399" y="4977818"/>
              <a:chExt cx="1219200" cy="152400"/>
            </a:xfrm>
          </p:grpSpPr>
          <p:sp>
            <p:nvSpPr>
              <p:cNvPr id="16" name="Oval 15"/>
              <p:cNvSpPr/>
              <p:nvPr/>
            </p:nvSpPr>
            <p:spPr>
              <a:xfrm>
                <a:off x="1178399" y="4977818"/>
                <a:ext cx="152400" cy="152400"/>
              </a:xfrm>
              <a:prstGeom prst="ellipse">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7" name="Oval 16"/>
              <p:cNvSpPr/>
              <p:nvPr/>
            </p:nvSpPr>
            <p:spPr>
              <a:xfrm>
                <a:off x="2245199" y="4977818"/>
                <a:ext cx="152400" cy="152400"/>
              </a:xfrm>
              <a:prstGeom prst="ellipse">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grpSp>
        <p:nvGrpSpPr>
          <p:cNvPr id="18" name="Group 17"/>
          <p:cNvGrpSpPr/>
          <p:nvPr/>
        </p:nvGrpSpPr>
        <p:grpSpPr>
          <a:xfrm>
            <a:off x="5424234" y="4363276"/>
            <a:ext cx="1219200" cy="939218"/>
            <a:chOff x="5984631" y="4954372"/>
            <a:chExt cx="1219200" cy="939218"/>
          </a:xfrm>
        </p:grpSpPr>
        <p:cxnSp>
          <p:nvCxnSpPr>
            <p:cNvPr id="19" name="Straight Connector 18"/>
            <p:cNvCxnSpPr>
              <a:stCxn id="23" idx="6"/>
              <a:endCxn id="26" idx="2"/>
            </p:cNvCxnSpPr>
            <p:nvPr/>
          </p:nvCxnSpPr>
          <p:spPr>
            <a:xfrm>
              <a:off x="6137031" y="5030572"/>
              <a:ext cx="914400" cy="786818"/>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23" idx="6"/>
              <a:endCxn id="25" idx="2"/>
            </p:cNvCxnSpPr>
            <p:nvPr/>
          </p:nvCxnSpPr>
          <p:spPr>
            <a:xfrm>
              <a:off x="6137031" y="5030572"/>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6137031" y="5030572"/>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22" name="Group 21"/>
            <p:cNvGrpSpPr/>
            <p:nvPr/>
          </p:nvGrpSpPr>
          <p:grpSpPr>
            <a:xfrm>
              <a:off x="5984631" y="4954372"/>
              <a:ext cx="1219200" cy="939218"/>
              <a:chOff x="4443047" y="4977818"/>
              <a:chExt cx="1219200" cy="939218"/>
            </a:xfrm>
          </p:grpSpPr>
          <p:sp>
            <p:nvSpPr>
              <p:cNvPr id="23" name="Oval 22"/>
              <p:cNvSpPr/>
              <p:nvPr/>
            </p:nvSpPr>
            <p:spPr>
              <a:xfrm>
                <a:off x="4443047" y="49778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4" name="Oval 23"/>
              <p:cNvSpPr/>
              <p:nvPr/>
            </p:nvSpPr>
            <p:spPr>
              <a:xfrm>
                <a:off x="5509847" y="49778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5" name="Oval 24"/>
              <p:cNvSpPr/>
              <p:nvPr/>
            </p:nvSpPr>
            <p:spPr>
              <a:xfrm>
                <a:off x="5509847" y="5371227"/>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25"/>
              <p:cNvSpPr/>
              <p:nvPr/>
            </p:nvSpPr>
            <p:spPr>
              <a:xfrm>
                <a:off x="5509847" y="5764636"/>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grpSp>
        <p:nvGrpSpPr>
          <p:cNvPr id="27" name="Group 26"/>
          <p:cNvGrpSpPr/>
          <p:nvPr/>
        </p:nvGrpSpPr>
        <p:grpSpPr>
          <a:xfrm>
            <a:off x="9433372" y="4363276"/>
            <a:ext cx="1225062" cy="939218"/>
            <a:chOff x="9296400" y="3962400"/>
            <a:chExt cx="1225062" cy="939218"/>
          </a:xfrm>
        </p:grpSpPr>
        <p:cxnSp>
          <p:nvCxnSpPr>
            <p:cNvPr id="28" name="Straight Connector 27"/>
            <p:cNvCxnSpPr>
              <a:stCxn id="34" idx="6"/>
              <a:endCxn id="39" idx="2"/>
            </p:cNvCxnSpPr>
            <p:nvPr/>
          </p:nvCxnSpPr>
          <p:spPr>
            <a:xfrm>
              <a:off x="9448800" y="4038600"/>
              <a:ext cx="914400" cy="78681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p:cNvCxnSpPr>
              <a:stCxn id="38" idx="6"/>
              <a:endCxn id="37" idx="2"/>
            </p:cNvCxnSpPr>
            <p:nvPr/>
          </p:nvCxnSpPr>
          <p:spPr>
            <a:xfrm flipV="1">
              <a:off x="9448800" y="4432009"/>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Straight Connector 29"/>
            <p:cNvCxnSpPr>
              <a:stCxn id="36" idx="6"/>
              <a:endCxn id="35" idx="2"/>
            </p:cNvCxnSpPr>
            <p:nvPr/>
          </p:nvCxnSpPr>
          <p:spPr>
            <a:xfrm flipV="1">
              <a:off x="9448800" y="4038600"/>
              <a:ext cx="920262"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Straight Connector 30"/>
            <p:cNvCxnSpPr>
              <a:endCxn id="39" idx="2"/>
            </p:cNvCxnSpPr>
            <p:nvPr/>
          </p:nvCxnSpPr>
          <p:spPr>
            <a:xfrm>
              <a:off x="9448800" y="4432009"/>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9448800" y="4026877"/>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33" name="Group 32"/>
            <p:cNvGrpSpPr/>
            <p:nvPr/>
          </p:nvGrpSpPr>
          <p:grpSpPr>
            <a:xfrm>
              <a:off x="9296400" y="3962400"/>
              <a:ext cx="1225062" cy="939218"/>
              <a:chOff x="6477000" y="3886200"/>
              <a:chExt cx="1225062" cy="939218"/>
            </a:xfrm>
          </p:grpSpPr>
          <p:sp>
            <p:nvSpPr>
              <p:cNvPr id="34" name="Oval 33"/>
              <p:cNvSpPr/>
              <p:nvPr/>
            </p:nvSpPr>
            <p:spPr>
              <a:xfrm>
                <a:off x="6477000" y="3886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34"/>
              <p:cNvSpPr/>
              <p:nvPr/>
            </p:nvSpPr>
            <p:spPr>
              <a:xfrm>
                <a:off x="7549662" y="3886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35"/>
              <p:cNvSpPr/>
              <p:nvPr/>
            </p:nvSpPr>
            <p:spPr>
              <a:xfrm>
                <a:off x="6477000" y="4279609"/>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36"/>
              <p:cNvSpPr/>
              <p:nvPr/>
            </p:nvSpPr>
            <p:spPr>
              <a:xfrm>
                <a:off x="7543800" y="4279609"/>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37"/>
              <p:cNvSpPr/>
              <p:nvPr/>
            </p:nvSpPr>
            <p:spPr>
              <a:xfrm>
                <a:off x="6477000" y="46730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9" name="Oval 38"/>
              <p:cNvSpPr/>
              <p:nvPr/>
            </p:nvSpPr>
            <p:spPr>
              <a:xfrm>
                <a:off x="7543800" y="46730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cxnSp>
        <p:nvCxnSpPr>
          <p:cNvPr id="4" name="Straight Connector 3"/>
          <p:cNvCxnSpPr/>
          <p:nvPr/>
        </p:nvCxnSpPr>
        <p:spPr>
          <a:xfrm>
            <a:off x="4076700" y="2741355"/>
            <a:ext cx="0" cy="375152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0" name="Straight Connector 39"/>
          <p:cNvCxnSpPr/>
          <p:nvPr/>
        </p:nvCxnSpPr>
        <p:spPr>
          <a:xfrm>
            <a:off x="7848600" y="2741355"/>
            <a:ext cx="0" cy="375152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8162022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14</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63688"/>
          </a:xfrm>
          <a:prstGeom prst="rect">
            <a:avLst/>
          </a:prstGeom>
          <a:ln w="19050">
            <a:solidFill>
              <a:schemeClr val="accent6">
                <a:lumMod val="50000"/>
              </a:schemeClr>
            </a:solidFill>
          </a:ln>
        </p:spPr>
        <p:txBody>
          <a:bodyPr>
            <a:noAutofit/>
          </a:bodyPr>
          <a:lstStyle/>
          <a:p>
            <a:r>
              <a:rPr lang="en-US" sz="2400" b="1" dirty="0">
                <a:solidFill>
                  <a:srgbClr val="008435"/>
                </a:solidFill>
                <a:latin typeface="+mn-lt"/>
              </a:rPr>
              <a:t>Cross-filter relationship (</a:t>
            </a:r>
            <a:r>
              <a:rPr lang="en-US" sz="2400" b="1" dirty="0" err="1">
                <a:solidFill>
                  <a:srgbClr val="008435"/>
                </a:solidFill>
                <a:latin typeface="+mn-lt"/>
              </a:rPr>
              <a:t>chiều</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vi-VN" sz="2000" dirty="0">
                <a:latin typeface="+mn-lt"/>
              </a:rPr>
              <a:t>Xác định dữ liệu ở bảng nào được sử dụng để lọc bảng còn lại.</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20" y="2263140"/>
            <a:ext cx="10581761" cy="4229736"/>
          </a:xfrm>
          <a:prstGeom prst="rect">
            <a:avLst/>
          </a:prstGeom>
        </p:spPr>
      </p:pic>
      <p:sp>
        <p:nvSpPr>
          <p:cNvPr id="2" name="Oval 1"/>
          <p:cNvSpPr/>
          <p:nvPr/>
        </p:nvSpPr>
        <p:spPr>
          <a:xfrm>
            <a:off x="5996940" y="3916680"/>
            <a:ext cx="487680" cy="480060"/>
          </a:xfrm>
          <a:prstGeom prst="ellipse">
            <a:avLst/>
          </a:prstGeom>
          <a:noFill/>
          <a:ln w="76200">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127916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15</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4"/>
            <a:ext cx="11163243" cy="967965"/>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Trạng</a:t>
            </a:r>
            <a:r>
              <a:rPr lang="en-US" sz="2400" b="1" dirty="0">
                <a:solidFill>
                  <a:srgbClr val="008435"/>
                </a:solidFill>
                <a:latin typeface="+mn-lt"/>
              </a:rPr>
              <a:t> </a:t>
            </a:r>
            <a:r>
              <a:rPr lang="en-US" sz="2400" b="1" dirty="0" err="1">
                <a:solidFill>
                  <a:srgbClr val="008435"/>
                </a:solidFill>
                <a:latin typeface="+mn-lt"/>
              </a:rPr>
              <a:t>thái</a:t>
            </a:r>
            <a:r>
              <a:rPr lang="en-US" sz="2400" b="1" dirty="0">
                <a:solidFill>
                  <a:srgbClr val="008435"/>
                </a:solidFill>
                <a:latin typeface="+mn-lt"/>
              </a:rPr>
              <a:t> </a:t>
            </a:r>
            <a:r>
              <a:rPr lang="en-US" sz="2400" b="1" dirty="0" err="1">
                <a:solidFill>
                  <a:srgbClr val="008435"/>
                </a:solidFill>
                <a:latin typeface="+mn-lt"/>
              </a:rPr>
              <a:t>hoạt</a:t>
            </a:r>
            <a:r>
              <a:rPr lang="en-US" sz="2400" b="1" dirty="0">
                <a:solidFill>
                  <a:srgbClr val="008435"/>
                </a:solidFill>
                <a:latin typeface="+mn-lt"/>
              </a:rPr>
              <a:t> </a:t>
            </a:r>
            <a:r>
              <a:rPr lang="en-US" sz="2400" b="1" dirty="0" err="1">
                <a:solidFill>
                  <a:srgbClr val="008435"/>
                </a:solidFill>
                <a:latin typeface="+mn-lt"/>
              </a:rPr>
              <a:t>động</a:t>
            </a:r>
            <a:r>
              <a:rPr lang="en-US" sz="2400" b="1" dirty="0">
                <a:solidFill>
                  <a:srgbClr val="008435"/>
                </a:solidFill>
                <a:latin typeface="+mn-lt"/>
              </a:rPr>
              <a:t>: </a:t>
            </a:r>
            <a:r>
              <a:rPr lang="vi-VN" sz="2000" dirty="0">
                <a:latin typeface="+mn-lt"/>
              </a:rPr>
              <a:t>Quyết định mối quan hệ nào được sử dụng mặc định để tính toán, lọc dữ liệu. Người dùng có thể sử dụng hàm DAX để chỉ định mối quan hệ được sử dụng trong hoàn cảnh nhất định.</a:t>
            </a:r>
          </a:p>
        </p:txBody>
      </p:sp>
      <p:pic>
        <p:nvPicPr>
          <p:cNvPr id="8" name="Picture 7"/>
          <p:cNvPicPr>
            <a:picLocks noChangeAspect="1"/>
          </p:cNvPicPr>
          <p:nvPr/>
        </p:nvPicPr>
        <p:blipFill>
          <a:blip r:embed="rId3"/>
          <a:stretch>
            <a:fillRect/>
          </a:stretch>
        </p:blipFill>
        <p:spPr>
          <a:xfrm>
            <a:off x="2496423" y="2133598"/>
            <a:ext cx="7199154" cy="4610101"/>
          </a:xfrm>
          <a:prstGeom prst="rect">
            <a:avLst/>
          </a:prstGeom>
        </p:spPr>
      </p:pic>
    </p:spTree>
    <p:extLst>
      <p:ext uri="{BB962C8B-B14F-4D97-AF65-F5344CB8AC3E}">
        <p14:creationId xmlns:p14="http://schemas.microsoft.com/office/powerpoint/2010/main" val="1719382477"/>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16</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5" name="Content Placeholder 4"/>
          <p:cNvSpPr>
            <a:spLocks noGrp="1"/>
          </p:cNvSpPr>
          <p:nvPr>
            <p:ph idx="4294967295"/>
          </p:nvPr>
        </p:nvSpPr>
        <p:spPr>
          <a:xfrm>
            <a:off x="554783" y="695254"/>
            <a:ext cx="11163243" cy="5926526"/>
          </a:xfrm>
          <a:prstGeom prst="rect">
            <a:avLst/>
          </a:prstGeom>
        </p:spPr>
        <p:txBody>
          <a:bodyPr>
            <a:noAutofit/>
          </a:bodyPr>
          <a:lstStyle/>
          <a:p>
            <a:r>
              <a:rPr lang="vi-VN" sz="1600" dirty="0">
                <a:latin typeface="+mn-lt"/>
              </a:rPr>
              <a:t>Giữa 2 bảng có thể tồn tại nhiều relationship, nhưng chỉ có </a:t>
            </a:r>
            <a:r>
              <a:rPr lang="vi-VN" sz="1600" b="1" dirty="0">
                <a:latin typeface="+mn-lt"/>
              </a:rPr>
              <a:t>duy nhất 01 relationship active</a:t>
            </a:r>
            <a:r>
              <a:rPr lang="vi-VN" sz="1600" dirty="0">
                <a:latin typeface="+mn-lt"/>
              </a:rPr>
              <a:t> được dung để tính toán.</a:t>
            </a:r>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endParaRPr lang="en-US" sz="1600" dirty="0">
              <a:latin typeface="+mn-lt"/>
            </a:endParaRPr>
          </a:p>
          <a:p>
            <a:r>
              <a:rPr lang="vi-VN" sz="1600" dirty="0">
                <a:latin typeface="+mn-lt"/>
              </a:rPr>
              <a:t>Hạn chế việc sử dụng relationship Many – Many, cân nhắc chuẩn hóa dữ liệu thêm bằng cách tách bảng thành nhiều bảng nhỏ (nếu có thể ) để dung One – Many relationship. </a:t>
            </a:r>
          </a:p>
          <a:p>
            <a:r>
              <a:rPr lang="vi-VN" sz="1600" b="1" i="1" dirty="0">
                <a:latin typeface="+mn-lt"/>
              </a:rPr>
              <a:t>Lưu ý: </a:t>
            </a:r>
            <a:r>
              <a:rPr lang="vi-VN" sz="1600" i="1" dirty="0">
                <a:latin typeface="+mn-lt"/>
              </a:rPr>
              <a:t>cách đặt tên bảng, trường... Thống nhất để dễ theo dõi và thuận tiện cho việc viết DAX.</a:t>
            </a:r>
            <a:endParaRPr lang="en-US" sz="1600" i="1" dirty="0">
              <a:latin typeface="+mn-lt"/>
            </a:endParaRPr>
          </a:p>
          <a:p>
            <a:r>
              <a:rPr lang="en-US" sz="1600" dirty="0">
                <a:latin typeface="Arial" panose="020B0604020202020204" pitchFamily="34" charset="0"/>
                <a:cs typeface="Arial" panose="020B0604020202020204" pitchFamily="34" charset="0"/>
              </a:rPr>
              <a:t>Clean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trước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xây</a:t>
            </a:r>
            <a:r>
              <a:rPr lang="en-US" sz="1600" dirty="0">
                <a:latin typeface="Arial" panose="020B0604020202020204" pitchFamily="34" charset="0"/>
                <a:cs typeface="Arial" panose="020B0604020202020204" pitchFamily="34" charset="0"/>
              </a:rPr>
              <a:t> data model</a:t>
            </a:r>
          </a:p>
          <a:p>
            <a:r>
              <a:rPr lang="vi-VN" sz="1600" i="1" dirty="0">
                <a:latin typeface="+mn-lt"/>
              </a:rPr>
              <a:t>Thận trọng khi dung mối quan hệ 2 chiều để liên kết giữa các bảng</a:t>
            </a:r>
          </a:p>
        </p:txBody>
      </p:sp>
      <p:pic>
        <p:nvPicPr>
          <p:cNvPr id="12" name="Picture 11"/>
          <p:cNvPicPr>
            <a:picLocks noChangeAspect="1"/>
          </p:cNvPicPr>
          <p:nvPr/>
        </p:nvPicPr>
        <p:blipFill>
          <a:blip r:embed="rId2"/>
          <a:stretch>
            <a:fillRect/>
          </a:stretch>
        </p:blipFill>
        <p:spPr>
          <a:xfrm>
            <a:off x="3455671" y="1127760"/>
            <a:ext cx="5280659" cy="3381560"/>
          </a:xfrm>
          <a:prstGeom prst="rect">
            <a:avLst/>
          </a:prstGeom>
        </p:spPr>
      </p:pic>
    </p:spTree>
    <p:extLst>
      <p:ext uri="{BB962C8B-B14F-4D97-AF65-F5344CB8AC3E}">
        <p14:creationId xmlns:p14="http://schemas.microsoft.com/office/powerpoint/2010/main" val="68357456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17</a:t>
            </a:fld>
            <a:endParaRPr lang="en-US" dirty="0"/>
          </a:p>
        </p:txBody>
      </p:sp>
      <p:sp>
        <p:nvSpPr>
          <p:cNvPr id="6" name="Title 5"/>
          <p:cNvSpPr>
            <a:spLocks noGrp="1"/>
          </p:cNvSpPr>
          <p:nvPr>
            <p:ph type="ctrTitle"/>
          </p:nvPr>
        </p:nvSpPr>
        <p:spPr/>
        <p:txBody>
          <a:bodyPr>
            <a:normAutofit/>
          </a:bodyPr>
          <a:lstStyle/>
          <a:p>
            <a:r>
              <a:rPr lang="en-US" dirty="0"/>
              <a:t>3. Star schema vs Snowflake schema</a:t>
            </a:r>
          </a:p>
        </p:txBody>
      </p:sp>
      <p:sp>
        <p:nvSpPr>
          <p:cNvPr id="7" name="Content Placeholder 4"/>
          <p:cNvSpPr>
            <a:spLocks noGrp="1"/>
          </p:cNvSpPr>
          <p:nvPr>
            <p:ph idx="4294967295"/>
          </p:nvPr>
        </p:nvSpPr>
        <p:spPr>
          <a:xfrm>
            <a:off x="347563" y="1003639"/>
            <a:ext cx="5275998" cy="954701"/>
          </a:xfrm>
          <a:prstGeom prst="rect">
            <a:avLst/>
          </a:prstGeom>
        </p:spPr>
        <p:txBody>
          <a:bodyPr>
            <a:noAutofit/>
          </a:bodyPr>
          <a:lstStyle/>
          <a:p>
            <a:r>
              <a:rPr lang="vi-VN" sz="2000" b="1" dirty="0">
                <a:solidFill>
                  <a:srgbClr val="008435"/>
                </a:solidFill>
                <a:latin typeface="+mn-lt"/>
              </a:rPr>
              <a:t>Star schema: </a:t>
            </a:r>
            <a:r>
              <a:rPr lang="en-US" sz="1800" dirty="0" err="1">
                <a:latin typeface="+mn-lt"/>
              </a:rPr>
              <a:t>Mô</a:t>
            </a:r>
            <a:r>
              <a:rPr lang="en-US" sz="1800" dirty="0">
                <a:latin typeface="+mn-lt"/>
              </a:rPr>
              <a:t> </a:t>
            </a:r>
            <a:r>
              <a:rPr lang="en-US" sz="1800" dirty="0" err="1">
                <a:latin typeface="+mn-lt"/>
              </a:rPr>
              <a:t>hình</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trong</a:t>
            </a:r>
            <a:r>
              <a:rPr lang="en-US" sz="1800" dirty="0">
                <a:latin typeface="+mn-lt"/>
              </a:rPr>
              <a:t> </a:t>
            </a:r>
            <a:r>
              <a:rPr lang="en-US" sz="1800" dirty="0" err="1">
                <a:latin typeface="+mn-lt"/>
              </a:rPr>
              <a:t>đó</a:t>
            </a:r>
            <a:r>
              <a:rPr lang="en-US" sz="1800" dirty="0">
                <a:latin typeface="+mn-lt"/>
              </a:rPr>
              <a:t> </a:t>
            </a:r>
            <a:r>
              <a:rPr lang="en-US" sz="1800" dirty="0" err="1">
                <a:latin typeface="+mn-lt"/>
              </a:rPr>
              <a:t>bảng</a:t>
            </a:r>
            <a:r>
              <a:rPr lang="en-US" sz="1800" dirty="0">
                <a:latin typeface="+mn-lt"/>
              </a:rPr>
              <a:t> fact </a:t>
            </a:r>
            <a:r>
              <a:rPr lang="en-US" sz="1800" dirty="0" err="1">
                <a:latin typeface="+mn-lt"/>
              </a:rPr>
              <a:t>nằm</a:t>
            </a:r>
            <a:r>
              <a:rPr lang="en-US" sz="1800" dirty="0">
                <a:latin typeface="+mn-lt"/>
              </a:rPr>
              <a:t> ở </a:t>
            </a:r>
            <a:r>
              <a:rPr lang="en-US" sz="1800" dirty="0" err="1">
                <a:latin typeface="+mn-lt"/>
              </a:rPr>
              <a:t>trung</a:t>
            </a:r>
            <a:r>
              <a:rPr lang="en-US" sz="1800" dirty="0">
                <a:latin typeface="+mn-lt"/>
              </a:rPr>
              <a:t> </a:t>
            </a:r>
            <a:r>
              <a:rPr lang="en-US" sz="1800" dirty="0" err="1">
                <a:latin typeface="+mn-lt"/>
              </a:rPr>
              <a:t>tâm</a:t>
            </a:r>
            <a:r>
              <a:rPr lang="en-US" sz="1800" dirty="0">
                <a:latin typeface="+mn-lt"/>
              </a:rPr>
              <a:t>, </a:t>
            </a:r>
            <a:r>
              <a:rPr lang="en-US" sz="1800" dirty="0" err="1">
                <a:latin typeface="+mn-lt"/>
              </a:rPr>
              <a:t>liên</a:t>
            </a:r>
            <a:r>
              <a:rPr lang="en-US" sz="1800" dirty="0">
                <a:latin typeface="+mn-lt"/>
              </a:rPr>
              <a:t> </a:t>
            </a:r>
            <a:r>
              <a:rPr lang="en-US" sz="1800" dirty="0" err="1">
                <a:latin typeface="+mn-lt"/>
              </a:rPr>
              <a:t>kết</a:t>
            </a:r>
            <a:r>
              <a:rPr lang="en-US" sz="1800" dirty="0">
                <a:latin typeface="+mn-lt"/>
              </a:rPr>
              <a:t> </a:t>
            </a:r>
            <a:r>
              <a:rPr lang="en-US" sz="1800" dirty="0" err="1">
                <a:latin typeface="+mn-lt"/>
              </a:rPr>
              <a:t>với</a:t>
            </a:r>
            <a:r>
              <a:rPr lang="en-US" sz="1800" dirty="0">
                <a:latin typeface="+mn-lt"/>
              </a:rPr>
              <a:t> </a:t>
            </a:r>
            <a:r>
              <a:rPr lang="en-US" sz="1800" dirty="0" err="1">
                <a:latin typeface="+mn-lt"/>
              </a:rPr>
              <a:t>các</a:t>
            </a:r>
            <a:r>
              <a:rPr lang="en-US" sz="1800" dirty="0">
                <a:latin typeface="+mn-lt"/>
              </a:rPr>
              <a:t> </a:t>
            </a:r>
            <a:r>
              <a:rPr lang="en-US" sz="1800" dirty="0" err="1">
                <a:latin typeface="+mn-lt"/>
              </a:rPr>
              <a:t>bảng</a:t>
            </a:r>
            <a:r>
              <a:rPr lang="en-US" sz="1800" dirty="0">
                <a:latin typeface="+mn-lt"/>
              </a:rPr>
              <a:t> dim ở </a:t>
            </a:r>
            <a:r>
              <a:rPr lang="en-US" sz="1800" dirty="0" err="1">
                <a:latin typeface="+mn-lt"/>
              </a:rPr>
              <a:t>xung</a:t>
            </a:r>
            <a:r>
              <a:rPr lang="en-US" sz="1800" dirty="0">
                <a:latin typeface="+mn-lt"/>
              </a:rPr>
              <a:t> </a:t>
            </a:r>
            <a:r>
              <a:rPr lang="en-US" sz="1800" dirty="0" err="1">
                <a:latin typeface="+mn-lt"/>
              </a:rPr>
              <a:t>quanh</a:t>
            </a:r>
            <a:r>
              <a:rPr lang="en-US" sz="1800" dirty="0">
                <a:latin typeface="+mn-lt"/>
              </a:rPr>
              <a:t>. </a:t>
            </a:r>
          </a:p>
          <a:p>
            <a:pPr marL="782638" indent="-342900"/>
            <a:endParaRPr lang="vi-VN" sz="2000" dirty="0">
              <a:latin typeface="+mn-lt"/>
            </a:endParaRPr>
          </a:p>
          <a:p>
            <a:pPr marL="782638" indent="-342900">
              <a:buFont typeface="Courier New" panose="02070309020205020404" pitchFamily="49" charset="0"/>
              <a:buChar char="o"/>
            </a:pPr>
            <a:endParaRPr lang="vi-VN" sz="2000" dirty="0">
              <a:latin typeface="+mn-lt"/>
            </a:endParaRPr>
          </a:p>
        </p:txBody>
      </p:sp>
      <p:sp>
        <p:nvSpPr>
          <p:cNvPr id="5" name="Content Placeholder 4"/>
          <p:cNvSpPr>
            <a:spLocks noGrp="1"/>
          </p:cNvSpPr>
          <p:nvPr>
            <p:ph idx="4294967295"/>
          </p:nvPr>
        </p:nvSpPr>
        <p:spPr>
          <a:xfrm>
            <a:off x="5501640" y="1003638"/>
            <a:ext cx="6621781" cy="954701"/>
          </a:xfrm>
          <a:prstGeom prst="rect">
            <a:avLst/>
          </a:prstGeom>
        </p:spPr>
        <p:txBody>
          <a:bodyPr>
            <a:noAutofit/>
          </a:bodyPr>
          <a:lstStyle/>
          <a:p>
            <a:r>
              <a:rPr lang="vi-VN" sz="2000" b="1" dirty="0">
                <a:solidFill>
                  <a:srgbClr val="008435"/>
                </a:solidFill>
                <a:latin typeface="+mn-lt"/>
              </a:rPr>
              <a:t>Snowflake schema</a:t>
            </a:r>
            <a:r>
              <a:rPr lang="en-US" sz="2000" b="1" dirty="0">
                <a:solidFill>
                  <a:srgbClr val="008435"/>
                </a:solidFill>
                <a:latin typeface="+mn-lt"/>
              </a:rPr>
              <a:t>: </a:t>
            </a:r>
            <a:r>
              <a:rPr lang="vi-VN" sz="1600" dirty="0">
                <a:latin typeface="+mn-lt"/>
              </a:rPr>
              <a:t>Mô hình dữ liệu trong đó bảng fact nằm ở trung tâm liên kết với bảng dim ở xung quanh, và các bảng dim này được mở rộng bằng các liên kết với các bảng subdimension khác. </a:t>
            </a:r>
            <a:endParaRPr lang="vi-VN" sz="1800" dirty="0">
              <a:latin typeface="+mn-lt"/>
            </a:endParaRPr>
          </a:p>
          <a:p>
            <a:pPr marL="782638" indent="-342900">
              <a:buFont typeface="Courier New" panose="02070309020205020404" pitchFamily="49" charset="0"/>
              <a:buChar char="o"/>
            </a:pPr>
            <a:endParaRPr lang="vi-VN" sz="2000" dirty="0">
              <a:latin typeface="+mn-lt"/>
            </a:endParaRPr>
          </a:p>
        </p:txBody>
      </p:sp>
      <p:pic>
        <p:nvPicPr>
          <p:cNvPr id="8" name="Picture 7"/>
          <p:cNvPicPr>
            <a:picLocks noChangeAspect="1"/>
          </p:cNvPicPr>
          <p:nvPr/>
        </p:nvPicPr>
        <p:blipFill>
          <a:blip r:embed="rId3"/>
          <a:stretch>
            <a:fillRect/>
          </a:stretch>
        </p:blipFill>
        <p:spPr>
          <a:xfrm>
            <a:off x="347562" y="2446020"/>
            <a:ext cx="4103241" cy="3592243"/>
          </a:xfrm>
          <a:prstGeom prst="rect">
            <a:avLst/>
          </a:prstGeom>
        </p:spPr>
      </p:pic>
      <p:pic>
        <p:nvPicPr>
          <p:cNvPr id="9" name="Picture 8"/>
          <p:cNvPicPr>
            <a:picLocks noChangeAspect="1"/>
          </p:cNvPicPr>
          <p:nvPr/>
        </p:nvPicPr>
        <p:blipFill>
          <a:blip r:embed="rId4"/>
          <a:stretch>
            <a:fillRect/>
          </a:stretch>
        </p:blipFill>
        <p:spPr>
          <a:xfrm>
            <a:off x="5331947" y="2446020"/>
            <a:ext cx="6860053" cy="3293759"/>
          </a:xfrm>
          <a:prstGeom prst="rect">
            <a:avLst/>
          </a:prstGeom>
        </p:spPr>
      </p:pic>
      <p:pic>
        <p:nvPicPr>
          <p:cNvPr id="2" name="Picture 1"/>
          <p:cNvPicPr>
            <a:picLocks noChangeAspect="1"/>
          </p:cNvPicPr>
          <p:nvPr/>
        </p:nvPicPr>
        <p:blipFill>
          <a:blip r:embed="rId5"/>
          <a:stretch>
            <a:fillRect/>
          </a:stretch>
        </p:blipFill>
        <p:spPr>
          <a:xfrm>
            <a:off x="2046708" y="1744254"/>
            <a:ext cx="704948" cy="619211"/>
          </a:xfrm>
          <a:prstGeom prst="rect">
            <a:avLst/>
          </a:prstGeom>
        </p:spPr>
      </p:pic>
      <p:pic>
        <p:nvPicPr>
          <p:cNvPr id="4" name="Picture 3"/>
          <p:cNvPicPr>
            <a:picLocks noChangeAspect="1"/>
          </p:cNvPicPr>
          <p:nvPr/>
        </p:nvPicPr>
        <p:blipFill>
          <a:blip r:embed="rId6"/>
          <a:stretch>
            <a:fillRect/>
          </a:stretch>
        </p:blipFill>
        <p:spPr>
          <a:xfrm>
            <a:off x="8244753" y="1801412"/>
            <a:ext cx="628738" cy="562053"/>
          </a:xfrm>
          <a:prstGeom prst="rect">
            <a:avLst/>
          </a:prstGeom>
        </p:spPr>
      </p:pic>
    </p:spTree>
    <p:extLst>
      <p:ext uri="{BB962C8B-B14F-4D97-AF65-F5344CB8AC3E}">
        <p14:creationId xmlns:p14="http://schemas.microsoft.com/office/powerpoint/2010/main" val="3864121077"/>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18</a:t>
            </a:fld>
            <a:endParaRPr lang="en-US" dirty="0"/>
          </a:p>
        </p:txBody>
      </p:sp>
      <p:sp>
        <p:nvSpPr>
          <p:cNvPr id="6" name="Title 5"/>
          <p:cNvSpPr>
            <a:spLocks noGrp="1"/>
          </p:cNvSpPr>
          <p:nvPr>
            <p:ph type="ctrTitle"/>
          </p:nvPr>
        </p:nvSpPr>
        <p:spPr/>
        <p:txBody>
          <a:bodyPr>
            <a:normAutofit/>
          </a:bodyPr>
          <a:lstStyle/>
          <a:p>
            <a:r>
              <a:rPr lang="en-US" dirty="0"/>
              <a:t>3. Star schema vs Snowflake schema</a:t>
            </a:r>
          </a:p>
        </p:txBody>
      </p:sp>
      <p:sp>
        <p:nvSpPr>
          <p:cNvPr id="7" name="Content Placeholder 4"/>
          <p:cNvSpPr>
            <a:spLocks noGrp="1"/>
          </p:cNvSpPr>
          <p:nvPr>
            <p:ph idx="4294967295"/>
          </p:nvPr>
        </p:nvSpPr>
        <p:spPr>
          <a:xfrm>
            <a:off x="347563" y="1003639"/>
            <a:ext cx="5275998" cy="954701"/>
          </a:xfrm>
          <a:prstGeom prst="rect">
            <a:avLst/>
          </a:prstGeom>
        </p:spPr>
        <p:txBody>
          <a:bodyPr>
            <a:noAutofit/>
          </a:bodyPr>
          <a:lstStyle/>
          <a:p>
            <a:r>
              <a:rPr lang="vi-VN" sz="2000" b="1" dirty="0">
                <a:solidFill>
                  <a:srgbClr val="008435"/>
                </a:solidFill>
                <a:latin typeface="+mn-lt"/>
              </a:rPr>
              <a:t>Star schema: </a:t>
            </a:r>
            <a:r>
              <a:rPr lang="en-US" sz="1800" dirty="0" err="1">
                <a:latin typeface="+mn-lt"/>
              </a:rPr>
              <a:t>Mô</a:t>
            </a:r>
            <a:r>
              <a:rPr lang="en-US" sz="1800" dirty="0">
                <a:latin typeface="+mn-lt"/>
              </a:rPr>
              <a:t> </a:t>
            </a:r>
            <a:r>
              <a:rPr lang="en-US" sz="1800" dirty="0" err="1">
                <a:latin typeface="+mn-lt"/>
              </a:rPr>
              <a:t>hình</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trong</a:t>
            </a:r>
            <a:r>
              <a:rPr lang="en-US" sz="1800" dirty="0">
                <a:latin typeface="+mn-lt"/>
              </a:rPr>
              <a:t> </a:t>
            </a:r>
            <a:r>
              <a:rPr lang="en-US" sz="1800" dirty="0" err="1">
                <a:latin typeface="+mn-lt"/>
              </a:rPr>
              <a:t>đó</a:t>
            </a:r>
            <a:r>
              <a:rPr lang="en-US" sz="1800" dirty="0">
                <a:latin typeface="+mn-lt"/>
              </a:rPr>
              <a:t> </a:t>
            </a:r>
            <a:r>
              <a:rPr lang="en-US" sz="1800" dirty="0" err="1">
                <a:latin typeface="+mn-lt"/>
              </a:rPr>
              <a:t>bảng</a:t>
            </a:r>
            <a:r>
              <a:rPr lang="en-US" sz="1800" dirty="0">
                <a:latin typeface="+mn-lt"/>
              </a:rPr>
              <a:t> fact </a:t>
            </a:r>
            <a:r>
              <a:rPr lang="en-US" sz="1800" dirty="0" err="1">
                <a:latin typeface="+mn-lt"/>
              </a:rPr>
              <a:t>nằm</a:t>
            </a:r>
            <a:r>
              <a:rPr lang="en-US" sz="1800" dirty="0">
                <a:latin typeface="+mn-lt"/>
              </a:rPr>
              <a:t> ở </a:t>
            </a:r>
            <a:r>
              <a:rPr lang="en-US" sz="1800" dirty="0" err="1">
                <a:latin typeface="+mn-lt"/>
              </a:rPr>
              <a:t>trung</a:t>
            </a:r>
            <a:r>
              <a:rPr lang="en-US" sz="1800" dirty="0">
                <a:latin typeface="+mn-lt"/>
              </a:rPr>
              <a:t> </a:t>
            </a:r>
            <a:r>
              <a:rPr lang="en-US" sz="1800" dirty="0" err="1">
                <a:latin typeface="+mn-lt"/>
              </a:rPr>
              <a:t>tâm</a:t>
            </a:r>
            <a:r>
              <a:rPr lang="en-US" sz="1800" dirty="0">
                <a:latin typeface="+mn-lt"/>
              </a:rPr>
              <a:t>, </a:t>
            </a:r>
            <a:r>
              <a:rPr lang="en-US" sz="1800" dirty="0" err="1">
                <a:latin typeface="+mn-lt"/>
              </a:rPr>
              <a:t>liên</a:t>
            </a:r>
            <a:r>
              <a:rPr lang="en-US" sz="1800" dirty="0">
                <a:latin typeface="+mn-lt"/>
              </a:rPr>
              <a:t> </a:t>
            </a:r>
            <a:r>
              <a:rPr lang="en-US" sz="1800" dirty="0" err="1">
                <a:latin typeface="+mn-lt"/>
              </a:rPr>
              <a:t>kết</a:t>
            </a:r>
            <a:r>
              <a:rPr lang="en-US" sz="1800" dirty="0">
                <a:latin typeface="+mn-lt"/>
              </a:rPr>
              <a:t> </a:t>
            </a:r>
            <a:r>
              <a:rPr lang="en-US" sz="1800" dirty="0" err="1">
                <a:latin typeface="+mn-lt"/>
              </a:rPr>
              <a:t>với</a:t>
            </a:r>
            <a:r>
              <a:rPr lang="en-US" sz="1800" dirty="0">
                <a:latin typeface="+mn-lt"/>
              </a:rPr>
              <a:t> </a:t>
            </a:r>
            <a:r>
              <a:rPr lang="en-US" sz="1800" dirty="0" err="1">
                <a:latin typeface="+mn-lt"/>
              </a:rPr>
              <a:t>các</a:t>
            </a:r>
            <a:r>
              <a:rPr lang="en-US" sz="1800" dirty="0">
                <a:latin typeface="+mn-lt"/>
              </a:rPr>
              <a:t> </a:t>
            </a:r>
            <a:r>
              <a:rPr lang="en-US" sz="1800" dirty="0" err="1">
                <a:latin typeface="+mn-lt"/>
              </a:rPr>
              <a:t>bảng</a:t>
            </a:r>
            <a:r>
              <a:rPr lang="en-US" sz="1800" dirty="0">
                <a:latin typeface="+mn-lt"/>
              </a:rPr>
              <a:t> dim ở </a:t>
            </a:r>
            <a:r>
              <a:rPr lang="en-US" sz="1800" dirty="0" err="1">
                <a:latin typeface="+mn-lt"/>
              </a:rPr>
              <a:t>xung</a:t>
            </a:r>
            <a:r>
              <a:rPr lang="en-US" sz="1800" dirty="0">
                <a:latin typeface="+mn-lt"/>
              </a:rPr>
              <a:t> </a:t>
            </a:r>
            <a:r>
              <a:rPr lang="en-US" sz="1800" dirty="0" err="1">
                <a:latin typeface="+mn-lt"/>
              </a:rPr>
              <a:t>quanh</a:t>
            </a:r>
            <a:r>
              <a:rPr lang="en-US" sz="1800" dirty="0">
                <a:latin typeface="+mn-lt"/>
              </a:rPr>
              <a:t>. </a:t>
            </a:r>
          </a:p>
          <a:p>
            <a:pPr marL="782638" indent="-342900"/>
            <a:endParaRPr lang="vi-VN" sz="2000" dirty="0">
              <a:latin typeface="+mn-lt"/>
            </a:endParaRPr>
          </a:p>
          <a:p>
            <a:pPr marL="782638" indent="-342900">
              <a:buFont typeface="Courier New" panose="02070309020205020404" pitchFamily="49" charset="0"/>
              <a:buChar char="o"/>
            </a:pPr>
            <a:endParaRPr lang="vi-VN" sz="2000" dirty="0">
              <a:latin typeface="+mn-lt"/>
            </a:endParaRPr>
          </a:p>
        </p:txBody>
      </p:sp>
      <p:sp>
        <p:nvSpPr>
          <p:cNvPr id="5" name="Content Placeholder 4"/>
          <p:cNvSpPr>
            <a:spLocks noGrp="1"/>
          </p:cNvSpPr>
          <p:nvPr>
            <p:ph idx="4294967295"/>
          </p:nvPr>
        </p:nvSpPr>
        <p:spPr>
          <a:xfrm>
            <a:off x="5501640" y="1003638"/>
            <a:ext cx="6621781" cy="954701"/>
          </a:xfrm>
          <a:prstGeom prst="rect">
            <a:avLst/>
          </a:prstGeom>
        </p:spPr>
        <p:txBody>
          <a:bodyPr>
            <a:noAutofit/>
          </a:bodyPr>
          <a:lstStyle/>
          <a:p>
            <a:r>
              <a:rPr lang="vi-VN" sz="2000" b="1" dirty="0">
                <a:solidFill>
                  <a:srgbClr val="008435"/>
                </a:solidFill>
                <a:latin typeface="+mn-lt"/>
              </a:rPr>
              <a:t>Snowflake schema</a:t>
            </a:r>
            <a:r>
              <a:rPr lang="en-US" sz="2000" b="1" dirty="0">
                <a:solidFill>
                  <a:srgbClr val="008435"/>
                </a:solidFill>
                <a:latin typeface="+mn-lt"/>
              </a:rPr>
              <a:t>: </a:t>
            </a:r>
            <a:r>
              <a:rPr lang="vi-VN" sz="1600" dirty="0">
                <a:latin typeface="+mn-lt"/>
              </a:rPr>
              <a:t>Mô hình dữ liệu trong đó bảng fact nằm ở trung tâm liên kết với bảng dim ở xung quanh, và các bảng dim này được mở rộng bằng các liên kết với các bảng subdimension khác. </a:t>
            </a:r>
            <a:endParaRPr lang="vi-VN" sz="1800" dirty="0">
              <a:latin typeface="+mn-lt"/>
            </a:endParaRPr>
          </a:p>
          <a:p>
            <a:pPr marL="782638" indent="-342900">
              <a:buFont typeface="Courier New" panose="02070309020205020404" pitchFamily="49" charset="0"/>
              <a:buChar char="o"/>
            </a:pPr>
            <a:endParaRPr lang="vi-VN" sz="2000" dirty="0">
              <a:latin typeface="+mn-lt"/>
            </a:endParaRPr>
          </a:p>
        </p:txBody>
      </p:sp>
      <p:pic>
        <p:nvPicPr>
          <p:cNvPr id="2" name="Picture 1"/>
          <p:cNvPicPr>
            <a:picLocks noChangeAspect="1"/>
          </p:cNvPicPr>
          <p:nvPr/>
        </p:nvPicPr>
        <p:blipFill>
          <a:blip r:embed="rId3"/>
          <a:stretch>
            <a:fillRect/>
          </a:stretch>
        </p:blipFill>
        <p:spPr>
          <a:xfrm>
            <a:off x="2046708" y="1744254"/>
            <a:ext cx="704948" cy="619211"/>
          </a:xfrm>
          <a:prstGeom prst="rect">
            <a:avLst/>
          </a:prstGeom>
        </p:spPr>
      </p:pic>
      <p:pic>
        <p:nvPicPr>
          <p:cNvPr id="4" name="Picture 3"/>
          <p:cNvPicPr>
            <a:picLocks noChangeAspect="1"/>
          </p:cNvPicPr>
          <p:nvPr/>
        </p:nvPicPr>
        <p:blipFill>
          <a:blip r:embed="rId4"/>
          <a:stretch>
            <a:fillRect/>
          </a:stretch>
        </p:blipFill>
        <p:spPr>
          <a:xfrm>
            <a:off x="8244753" y="1801412"/>
            <a:ext cx="628738" cy="562053"/>
          </a:xfrm>
          <a:prstGeom prst="rect">
            <a:avLst/>
          </a:prstGeom>
        </p:spPr>
      </p:pic>
      <p:graphicFrame>
        <p:nvGraphicFramePr>
          <p:cNvPr id="10" name="Content Placeholder 12"/>
          <p:cNvGraphicFramePr>
            <a:graphicFrameLocks noGrp="1"/>
          </p:cNvGraphicFramePr>
          <p:nvPr>
            <p:ph sz="half" idx="4294967295"/>
            <p:extLst>
              <p:ext uri="{D42A27DB-BD31-4B8C-83A1-F6EECF244321}">
                <p14:modId xmlns:p14="http://schemas.microsoft.com/office/powerpoint/2010/main" val="247865372"/>
              </p:ext>
            </p:extLst>
          </p:nvPr>
        </p:nvGraphicFramePr>
        <p:xfrm>
          <a:off x="1491916" y="2586789"/>
          <a:ext cx="9496223" cy="3730190"/>
        </p:xfrm>
        <a:graphic>
          <a:graphicData uri="http://schemas.openxmlformats.org/drawingml/2006/table">
            <a:tbl>
              <a:tblPr firstRow="1" bandRow="1">
                <a:tableStyleId>{93296810-A885-4BE3-A3E7-6D5BEEA58F35}</a:tableStyleId>
              </a:tblPr>
              <a:tblGrid>
                <a:gridCol w="2843773">
                  <a:extLst>
                    <a:ext uri="{9D8B030D-6E8A-4147-A177-3AD203B41FA5}">
                      <a16:colId xmlns:a16="http://schemas.microsoft.com/office/drawing/2014/main" val="3306723043"/>
                    </a:ext>
                  </a:extLst>
                </a:gridCol>
                <a:gridCol w="3072716">
                  <a:extLst>
                    <a:ext uri="{9D8B030D-6E8A-4147-A177-3AD203B41FA5}">
                      <a16:colId xmlns:a16="http://schemas.microsoft.com/office/drawing/2014/main" val="3653263731"/>
                    </a:ext>
                  </a:extLst>
                </a:gridCol>
                <a:gridCol w="3579734">
                  <a:extLst>
                    <a:ext uri="{9D8B030D-6E8A-4147-A177-3AD203B41FA5}">
                      <a16:colId xmlns:a16="http://schemas.microsoft.com/office/drawing/2014/main" val="1341464302"/>
                    </a:ext>
                  </a:extLst>
                </a:gridCol>
              </a:tblGrid>
              <a:tr h="530943">
                <a:tc>
                  <a:txBody>
                    <a:bodyPr/>
                    <a:lstStyle/>
                    <a:p>
                      <a:pPr algn="ctr"/>
                      <a:r>
                        <a:rPr lang="en-US" sz="1900" dirty="0" err="1"/>
                        <a:t>Tiêu</a:t>
                      </a:r>
                      <a:r>
                        <a:rPr lang="en-US" sz="1900" baseline="0" dirty="0"/>
                        <a:t> </a:t>
                      </a:r>
                      <a:r>
                        <a:rPr lang="en-US" sz="1900" baseline="0" dirty="0" err="1"/>
                        <a:t>chí</a:t>
                      </a:r>
                      <a:r>
                        <a:rPr lang="en-US" sz="1900" baseline="0" dirty="0"/>
                        <a:t> so </a:t>
                      </a:r>
                      <a:r>
                        <a:rPr lang="en-US" sz="1900" baseline="0" dirty="0" err="1"/>
                        <a:t>sánh</a:t>
                      </a:r>
                      <a:endParaRPr lang="en-US" sz="1900" dirty="0"/>
                    </a:p>
                  </a:txBody>
                  <a:tcPr marL="96677" marR="96677" marT="48339" marB="48339" anchor="ctr"/>
                </a:tc>
                <a:tc>
                  <a:txBody>
                    <a:bodyPr/>
                    <a:lstStyle/>
                    <a:p>
                      <a:pPr algn="ctr"/>
                      <a:r>
                        <a:rPr lang="en-US" sz="1900" dirty="0"/>
                        <a:t>Star Schema</a:t>
                      </a:r>
                    </a:p>
                  </a:txBody>
                  <a:tcPr marL="96677" marR="96677" marT="48339" marB="48339" anchor="ctr"/>
                </a:tc>
                <a:tc>
                  <a:txBody>
                    <a:bodyPr/>
                    <a:lstStyle/>
                    <a:p>
                      <a:pPr algn="ctr"/>
                      <a:r>
                        <a:rPr lang="en-US" sz="1900" dirty="0"/>
                        <a:t>Snowflake Schema</a:t>
                      </a:r>
                    </a:p>
                  </a:txBody>
                  <a:tcPr marL="96677" marR="96677" marT="48339" marB="48339" anchor="ctr"/>
                </a:tc>
                <a:extLst>
                  <a:ext uri="{0D108BD9-81ED-4DB2-BD59-A6C34878D82A}">
                    <a16:rowId xmlns:a16="http://schemas.microsoft.com/office/drawing/2014/main" val="1104686683"/>
                  </a:ext>
                </a:extLst>
              </a:tr>
              <a:tr h="530943">
                <a:tc>
                  <a:txBody>
                    <a:bodyPr/>
                    <a:lstStyle/>
                    <a:p>
                      <a:r>
                        <a:rPr lang="en-US" sz="1900" b="1" dirty="0" err="1"/>
                        <a:t>Tốc</a:t>
                      </a:r>
                      <a:r>
                        <a:rPr lang="en-US" sz="1900" b="1" baseline="0" dirty="0"/>
                        <a:t> </a:t>
                      </a:r>
                      <a:r>
                        <a:rPr lang="en-US" sz="1900" b="1" baseline="0" dirty="0" err="1"/>
                        <a:t>độ</a:t>
                      </a:r>
                      <a:r>
                        <a:rPr lang="en-US" sz="1900" b="1" baseline="0" dirty="0"/>
                        <a:t> </a:t>
                      </a:r>
                      <a:r>
                        <a:rPr lang="en-US" sz="1900" b="1" baseline="0" dirty="0" err="1"/>
                        <a:t>xử</a:t>
                      </a:r>
                      <a:r>
                        <a:rPr lang="en-US" sz="1900" b="1" baseline="0" dirty="0"/>
                        <a:t> </a:t>
                      </a:r>
                      <a:r>
                        <a:rPr lang="en-US" sz="1900" b="1" baseline="0" dirty="0" err="1"/>
                        <a:t>lý</a:t>
                      </a:r>
                      <a:endParaRPr lang="en-US" sz="1900" b="1" dirty="0"/>
                    </a:p>
                  </a:txBody>
                  <a:tcPr marL="96677" marR="96677" marT="48339" marB="48339"/>
                </a:tc>
                <a:tc>
                  <a:txBody>
                    <a:bodyPr/>
                    <a:lstStyle/>
                    <a:p>
                      <a:r>
                        <a:rPr lang="en-US" sz="1900" dirty="0" err="1"/>
                        <a:t>Nhanh</a:t>
                      </a:r>
                      <a:r>
                        <a:rPr lang="en-US" sz="1900" dirty="0"/>
                        <a:t> </a:t>
                      </a:r>
                      <a:r>
                        <a:rPr lang="en-US" sz="1900" dirty="0" err="1"/>
                        <a:t>hơn</a:t>
                      </a:r>
                      <a:endParaRPr lang="en-US" sz="1900" dirty="0"/>
                    </a:p>
                  </a:txBody>
                  <a:tcPr marL="96677" marR="96677" marT="48339" marB="48339"/>
                </a:tc>
                <a:tc>
                  <a:txBody>
                    <a:bodyPr/>
                    <a:lstStyle/>
                    <a:p>
                      <a:r>
                        <a:rPr lang="en-US" sz="1900" dirty="0" err="1"/>
                        <a:t>Chậm</a:t>
                      </a:r>
                      <a:r>
                        <a:rPr lang="en-US" sz="1900" baseline="0" dirty="0"/>
                        <a:t> </a:t>
                      </a:r>
                      <a:r>
                        <a:rPr lang="en-US" sz="1900" baseline="0" dirty="0" err="1"/>
                        <a:t>hơn</a:t>
                      </a:r>
                      <a:endParaRPr lang="en-US" sz="1900" dirty="0"/>
                    </a:p>
                  </a:txBody>
                  <a:tcPr marL="96677" marR="96677" marT="48339" marB="48339"/>
                </a:tc>
                <a:extLst>
                  <a:ext uri="{0D108BD9-81ED-4DB2-BD59-A6C34878D82A}">
                    <a16:rowId xmlns:a16="http://schemas.microsoft.com/office/drawing/2014/main" val="1992249662"/>
                  </a:ext>
                </a:extLst>
              </a:tr>
              <a:tr h="530943">
                <a:tc>
                  <a:txBody>
                    <a:bodyPr/>
                    <a:lstStyle/>
                    <a:p>
                      <a:r>
                        <a:rPr lang="en-US" sz="1900" b="1" dirty="0" err="1"/>
                        <a:t>Mức</a:t>
                      </a:r>
                      <a:r>
                        <a:rPr lang="en-US" sz="1900" b="1" baseline="0" dirty="0"/>
                        <a:t> </a:t>
                      </a:r>
                      <a:r>
                        <a:rPr lang="en-US" sz="1900" b="1" baseline="0" dirty="0" err="1"/>
                        <a:t>độ</a:t>
                      </a:r>
                      <a:r>
                        <a:rPr lang="en-US" sz="1900" b="1" baseline="0" dirty="0"/>
                        <a:t> </a:t>
                      </a:r>
                      <a:r>
                        <a:rPr lang="en-US" sz="1900" b="1" baseline="0" dirty="0" err="1"/>
                        <a:t>phức</a:t>
                      </a:r>
                      <a:r>
                        <a:rPr lang="en-US" sz="1900" b="1" baseline="0" dirty="0"/>
                        <a:t> </a:t>
                      </a:r>
                      <a:r>
                        <a:rPr lang="en-US" sz="1900" b="1" baseline="0" dirty="0" err="1"/>
                        <a:t>tạp</a:t>
                      </a:r>
                      <a:endParaRPr lang="en-US" sz="1900" b="1" dirty="0"/>
                    </a:p>
                  </a:txBody>
                  <a:tcPr marL="96677" marR="96677" marT="48339" marB="48339"/>
                </a:tc>
                <a:tc>
                  <a:txBody>
                    <a:bodyPr/>
                    <a:lstStyle/>
                    <a:p>
                      <a:r>
                        <a:rPr lang="en-US" sz="1900" dirty="0" err="1"/>
                        <a:t>Thấp</a:t>
                      </a:r>
                      <a:endParaRPr lang="en-US" sz="1900" dirty="0"/>
                    </a:p>
                  </a:txBody>
                  <a:tcPr marL="96677" marR="96677" marT="48339" marB="48339"/>
                </a:tc>
                <a:tc>
                  <a:txBody>
                    <a:bodyPr/>
                    <a:lstStyle/>
                    <a:p>
                      <a:r>
                        <a:rPr lang="en-US" sz="1900"/>
                        <a:t>Cao</a:t>
                      </a:r>
                      <a:endParaRPr lang="en-US" sz="1900" dirty="0"/>
                    </a:p>
                  </a:txBody>
                  <a:tcPr marL="96677" marR="96677" marT="48339" marB="48339"/>
                </a:tc>
                <a:extLst>
                  <a:ext uri="{0D108BD9-81ED-4DB2-BD59-A6C34878D82A}">
                    <a16:rowId xmlns:a16="http://schemas.microsoft.com/office/drawing/2014/main" val="1249489646"/>
                  </a:ext>
                </a:extLst>
              </a:tr>
              <a:tr h="915143">
                <a:tc>
                  <a:txBody>
                    <a:bodyPr/>
                    <a:lstStyle/>
                    <a:p>
                      <a:r>
                        <a:rPr lang="en-US" sz="1900" b="1" dirty="0" err="1"/>
                        <a:t>Khả</a:t>
                      </a:r>
                      <a:r>
                        <a:rPr lang="en-US" sz="1900" b="1" baseline="0" dirty="0"/>
                        <a:t> </a:t>
                      </a:r>
                      <a:r>
                        <a:rPr lang="en-US" sz="1900" b="1" baseline="0" dirty="0" err="1"/>
                        <a:t>năng</a:t>
                      </a:r>
                      <a:r>
                        <a:rPr lang="en-US" sz="1900" b="1" baseline="0" dirty="0"/>
                        <a:t> </a:t>
                      </a:r>
                      <a:r>
                        <a:rPr lang="en-US" sz="1900" b="1" baseline="0" dirty="0" err="1"/>
                        <a:t>mở</a:t>
                      </a:r>
                      <a:r>
                        <a:rPr lang="en-US" sz="1900" b="1" baseline="0" dirty="0"/>
                        <a:t> </a:t>
                      </a:r>
                      <a:r>
                        <a:rPr lang="en-US" sz="1900" b="1" baseline="0" dirty="0" err="1"/>
                        <a:t>rộng</a:t>
                      </a:r>
                      <a:r>
                        <a:rPr lang="en-US" sz="1900" b="1" baseline="0" dirty="0"/>
                        <a:t> &amp; </a:t>
                      </a:r>
                      <a:r>
                        <a:rPr lang="en-US" sz="1900" b="1" baseline="0" dirty="0" err="1"/>
                        <a:t>bảo</a:t>
                      </a:r>
                      <a:r>
                        <a:rPr lang="en-US" sz="1900" b="1" baseline="0" dirty="0"/>
                        <a:t> </a:t>
                      </a:r>
                      <a:r>
                        <a:rPr lang="en-US" sz="1900" b="1" baseline="0" dirty="0" err="1"/>
                        <a:t>trì</a:t>
                      </a:r>
                      <a:r>
                        <a:rPr lang="en-US" sz="1900" b="1" baseline="0" dirty="0"/>
                        <a:t> </a:t>
                      </a:r>
                      <a:endParaRPr lang="en-US" sz="1900" b="1" dirty="0"/>
                    </a:p>
                  </a:txBody>
                  <a:tcPr marL="96677" marR="96677" marT="48339" marB="48339"/>
                </a:tc>
                <a:tc>
                  <a:txBody>
                    <a:bodyPr/>
                    <a:lstStyle/>
                    <a:p>
                      <a:r>
                        <a:rPr lang="en-US" sz="1900" dirty="0" err="1"/>
                        <a:t>Thấp</a:t>
                      </a:r>
                      <a:r>
                        <a:rPr lang="en-US" sz="1900" dirty="0"/>
                        <a:t>, do </a:t>
                      </a:r>
                      <a:r>
                        <a:rPr lang="en-US" sz="1900" dirty="0" err="1"/>
                        <a:t>dữ</a:t>
                      </a:r>
                      <a:r>
                        <a:rPr lang="en-US" sz="1900" baseline="0" dirty="0"/>
                        <a:t> </a:t>
                      </a:r>
                      <a:r>
                        <a:rPr lang="en-US" sz="1900" baseline="0" dirty="0" err="1"/>
                        <a:t>liệu</a:t>
                      </a:r>
                      <a:r>
                        <a:rPr lang="en-US" sz="1900" baseline="0" dirty="0"/>
                        <a:t> </a:t>
                      </a:r>
                      <a:r>
                        <a:rPr lang="en-US" sz="1900" baseline="0" dirty="0" err="1"/>
                        <a:t>mới</a:t>
                      </a:r>
                      <a:r>
                        <a:rPr lang="en-US" sz="1900" baseline="0" dirty="0"/>
                        <a:t> </a:t>
                      </a:r>
                      <a:r>
                        <a:rPr lang="en-US" sz="1900" baseline="0" dirty="0" err="1"/>
                        <a:t>đưa</a:t>
                      </a:r>
                      <a:r>
                        <a:rPr lang="en-US" sz="1900" baseline="0" dirty="0"/>
                        <a:t> </a:t>
                      </a:r>
                      <a:r>
                        <a:rPr lang="en-US" sz="1900" baseline="0" dirty="0" err="1"/>
                        <a:t>thẳng</a:t>
                      </a:r>
                      <a:r>
                        <a:rPr lang="en-US" sz="1900" baseline="0" dirty="0"/>
                        <a:t> </a:t>
                      </a:r>
                      <a:r>
                        <a:rPr lang="en-US" sz="1900" baseline="0" dirty="0" err="1"/>
                        <a:t>vào</a:t>
                      </a:r>
                      <a:r>
                        <a:rPr lang="en-US" sz="1900" baseline="0" dirty="0"/>
                        <a:t> </a:t>
                      </a:r>
                      <a:r>
                        <a:rPr lang="en-US" sz="1900" baseline="0" dirty="0" err="1"/>
                        <a:t>bảng</a:t>
                      </a:r>
                      <a:r>
                        <a:rPr lang="en-US" sz="1900" baseline="0" dirty="0"/>
                        <a:t> fact</a:t>
                      </a:r>
                      <a:endParaRPr lang="en-US" sz="1900" dirty="0"/>
                    </a:p>
                  </a:txBody>
                  <a:tcPr marL="96677" marR="96677" marT="48339" marB="48339"/>
                </a:tc>
                <a:tc>
                  <a:txBody>
                    <a:bodyPr/>
                    <a:lstStyle/>
                    <a:p>
                      <a:r>
                        <a:rPr lang="en-US" sz="1900" dirty="0"/>
                        <a:t>Cao , do </a:t>
                      </a:r>
                      <a:r>
                        <a:rPr lang="en-US" sz="1900" dirty="0" err="1"/>
                        <a:t>mô</a:t>
                      </a:r>
                      <a:r>
                        <a:rPr lang="en-US" sz="1900" baseline="0" dirty="0"/>
                        <a:t> </a:t>
                      </a:r>
                      <a:r>
                        <a:rPr lang="en-US" sz="1900" baseline="0" dirty="0" err="1"/>
                        <a:t>hình</a:t>
                      </a:r>
                      <a:r>
                        <a:rPr lang="en-US" sz="1900" baseline="0" dirty="0"/>
                        <a:t> </a:t>
                      </a:r>
                      <a:r>
                        <a:rPr lang="en-US" sz="1900" baseline="0" dirty="0" err="1"/>
                        <a:t>dữ</a:t>
                      </a:r>
                      <a:r>
                        <a:rPr lang="en-US" sz="1900" baseline="0" dirty="0"/>
                        <a:t> </a:t>
                      </a:r>
                      <a:r>
                        <a:rPr lang="en-US" sz="1900" baseline="0" dirty="0" err="1"/>
                        <a:t>liệu</a:t>
                      </a:r>
                      <a:r>
                        <a:rPr lang="en-US" sz="1900" baseline="0" dirty="0"/>
                        <a:t> </a:t>
                      </a:r>
                      <a:r>
                        <a:rPr lang="en-US" sz="1900" baseline="0" dirty="0" err="1"/>
                        <a:t>linh</a:t>
                      </a:r>
                      <a:r>
                        <a:rPr lang="en-US" sz="1900" baseline="0" dirty="0"/>
                        <a:t> </a:t>
                      </a:r>
                      <a:r>
                        <a:rPr lang="en-US" sz="1900" baseline="0" dirty="0" err="1"/>
                        <a:t>hoạt</a:t>
                      </a:r>
                      <a:r>
                        <a:rPr lang="en-US" sz="1900" baseline="0" dirty="0"/>
                        <a:t> </a:t>
                      </a:r>
                      <a:r>
                        <a:rPr lang="en-US" sz="1900" baseline="0" dirty="0" err="1"/>
                        <a:t>hơn</a:t>
                      </a:r>
                      <a:endParaRPr lang="en-US" sz="1900" dirty="0"/>
                    </a:p>
                  </a:txBody>
                  <a:tcPr marL="96677" marR="96677" marT="48339" marB="48339"/>
                </a:tc>
                <a:extLst>
                  <a:ext uri="{0D108BD9-81ED-4DB2-BD59-A6C34878D82A}">
                    <a16:rowId xmlns:a16="http://schemas.microsoft.com/office/drawing/2014/main" val="3879888022"/>
                  </a:ext>
                </a:extLst>
              </a:tr>
              <a:tr h="530943">
                <a:tc>
                  <a:txBody>
                    <a:bodyPr/>
                    <a:lstStyle/>
                    <a:p>
                      <a:r>
                        <a:rPr lang="en-US" sz="1900" b="1" dirty="0" err="1"/>
                        <a:t>Dữ</a:t>
                      </a:r>
                      <a:r>
                        <a:rPr lang="en-US" sz="1900" b="1" baseline="0" dirty="0"/>
                        <a:t> </a:t>
                      </a:r>
                      <a:r>
                        <a:rPr lang="en-US" sz="1900" b="1" baseline="0" dirty="0" err="1"/>
                        <a:t>liệu</a:t>
                      </a:r>
                      <a:r>
                        <a:rPr lang="en-US" sz="1900" b="1" baseline="0" dirty="0"/>
                        <a:t> </a:t>
                      </a:r>
                      <a:r>
                        <a:rPr lang="en-US" sz="1900" b="1" baseline="0" dirty="0" err="1"/>
                        <a:t>dư</a:t>
                      </a:r>
                      <a:r>
                        <a:rPr lang="en-US" sz="1900" b="1" baseline="0" dirty="0"/>
                        <a:t> </a:t>
                      </a:r>
                      <a:r>
                        <a:rPr lang="en-US" sz="1900" b="1" baseline="0" dirty="0" err="1"/>
                        <a:t>thừa</a:t>
                      </a:r>
                      <a:endParaRPr lang="en-US" sz="1900" b="1" dirty="0"/>
                    </a:p>
                  </a:txBody>
                  <a:tcPr marL="96677" marR="96677" marT="48339" marB="48339"/>
                </a:tc>
                <a:tc>
                  <a:txBody>
                    <a:bodyPr/>
                    <a:lstStyle/>
                    <a:p>
                      <a:r>
                        <a:rPr lang="en-US" sz="1900" dirty="0" err="1"/>
                        <a:t>Nhiều</a:t>
                      </a:r>
                      <a:endParaRPr lang="en-US" sz="1900" dirty="0"/>
                    </a:p>
                  </a:txBody>
                  <a:tcPr marL="96677" marR="96677" marT="48339" marB="48339"/>
                </a:tc>
                <a:tc>
                  <a:txBody>
                    <a:bodyPr/>
                    <a:lstStyle/>
                    <a:p>
                      <a:r>
                        <a:rPr lang="en-US" sz="1900" dirty="0" err="1"/>
                        <a:t>Ít</a:t>
                      </a:r>
                      <a:endParaRPr lang="en-US" sz="1900" dirty="0"/>
                    </a:p>
                  </a:txBody>
                  <a:tcPr marL="96677" marR="96677" marT="48339" marB="48339"/>
                </a:tc>
                <a:extLst>
                  <a:ext uri="{0D108BD9-81ED-4DB2-BD59-A6C34878D82A}">
                    <a16:rowId xmlns:a16="http://schemas.microsoft.com/office/drawing/2014/main" val="140555801"/>
                  </a:ext>
                </a:extLst>
              </a:tr>
              <a:tr h="691275">
                <a:tc>
                  <a:txBody>
                    <a:bodyPr/>
                    <a:lstStyle/>
                    <a:p>
                      <a:r>
                        <a:rPr lang="en-US" sz="1900" b="1" dirty="0" err="1"/>
                        <a:t>Phù</a:t>
                      </a:r>
                      <a:r>
                        <a:rPr lang="en-US" sz="1900" b="1" baseline="0" dirty="0"/>
                        <a:t> </a:t>
                      </a:r>
                      <a:r>
                        <a:rPr lang="en-US" sz="1900" b="1" baseline="0" dirty="0" err="1"/>
                        <a:t>hợp</a:t>
                      </a:r>
                      <a:r>
                        <a:rPr lang="en-US" sz="1900" b="1" baseline="0" dirty="0"/>
                        <a:t> </a:t>
                      </a:r>
                      <a:r>
                        <a:rPr lang="en-US" sz="1900" b="1" baseline="0" dirty="0" err="1"/>
                        <a:t>với</a:t>
                      </a:r>
                      <a:endParaRPr lang="en-US" sz="1900" b="1" dirty="0"/>
                    </a:p>
                  </a:txBody>
                  <a:tcPr marL="96677" marR="96677" marT="48339" marB="48339"/>
                </a:tc>
                <a:tc>
                  <a:txBody>
                    <a:bodyPr/>
                    <a:lstStyle/>
                    <a:p>
                      <a:r>
                        <a:rPr lang="en-US" sz="1900" dirty="0" err="1"/>
                        <a:t>Dữ</a:t>
                      </a:r>
                      <a:r>
                        <a:rPr lang="en-US" sz="1900" baseline="0" dirty="0"/>
                        <a:t> </a:t>
                      </a:r>
                      <a:r>
                        <a:rPr lang="en-US" sz="1900" baseline="0" dirty="0" err="1"/>
                        <a:t>liệu</a:t>
                      </a:r>
                      <a:r>
                        <a:rPr lang="en-US" sz="1900" baseline="0" dirty="0"/>
                        <a:t> </a:t>
                      </a:r>
                      <a:r>
                        <a:rPr lang="en-US" sz="1900" baseline="0" dirty="0" err="1"/>
                        <a:t>quy</a:t>
                      </a:r>
                      <a:r>
                        <a:rPr lang="en-US" sz="1900" baseline="0" dirty="0"/>
                        <a:t> </a:t>
                      </a:r>
                      <a:r>
                        <a:rPr lang="en-US" sz="1900" baseline="0" dirty="0" err="1"/>
                        <a:t>mô</a:t>
                      </a:r>
                      <a:r>
                        <a:rPr lang="en-US" sz="1900" baseline="0" dirty="0"/>
                        <a:t> </a:t>
                      </a:r>
                      <a:r>
                        <a:rPr lang="en-US" sz="1900" baseline="0" dirty="0" err="1"/>
                        <a:t>nhỏ,đơn</a:t>
                      </a:r>
                      <a:r>
                        <a:rPr lang="en-US" sz="1900" baseline="0" dirty="0"/>
                        <a:t> </a:t>
                      </a:r>
                      <a:r>
                        <a:rPr lang="en-US" sz="1900" baseline="0" dirty="0" err="1"/>
                        <a:t>giản</a:t>
                      </a:r>
                      <a:r>
                        <a:rPr lang="en-US" sz="1900" baseline="0" dirty="0"/>
                        <a:t>, </a:t>
                      </a:r>
                      <a:r>
                        <a:rPr lang="en-US" sz="1900" baseline="0" dirty="0" err="1"/>
                        <a:t>ít</a:t>
                      </a:r>
                      <a:r>
                        <a:rPr lang="en-US" sz="1900" baseline="0" dirty="0"/>
                        <a:t> </a:t>
                      </a:r>
                      <a:r>
                        <a:rPr lang="en-US" sz="1900" baseline="0" dirty="0" err="1"/>
                        <a:t>có</a:t>
                      </a:r>
                      <a:r>
                        <a:rPr lang="en-US" sz="1900" baseline="0" dirty="0"/>
                        <a:t> </a:t>
                      </a:r>
                      <a:r>
                        <a:rPr lang="en-US" sz="1900" baseline="0" dirty="0" err="1"/>
                        <a:t>sự</a:t>
                      </a:r>
                      <a:r>
                        <a:rPr lang="en-US" sz="1900" baseline="0" dirty="0"/>
                        <a:t> </a:t>
                      </a:r>
                      <a:r>
                        <a:rPr lang="en-US" sz="1900" baseline="0" dirty="0" err="1"/>
                        <a:t>thay</a:t>
                      </a:r>
                      <a:r>
                        <a:rPr lang="en-US" sz="1900" baseline="0" dirty="0"/>
                        <a:t> </a:t>
                      </a:r>
                      <a:r>
                        <a:rPr lang="en-US" sz="1900" baseline="0" dirty="0" err="1"/>
                        <a:t>đổi</a:t>
                      </a:r>
                      <a:endParaRPr lang="en-US" sz="1900" dirty="0"/>
                    </a:p>
                  </a:txBody>
                  <a:tcPr marL="96677" marR="96677" marT="48339" marB="48339"/>
                </a:tc>
                <a:tc>
                  <a:txBody>
                    <a:bodyPr/>
                    <a:lstStyle/>
                    <a:p>
                      <a:r>
                        <a:rPr lang="en-US" sz="1900" dirty="0" err="1"/>
                        <a:t>Dữ</a:t>
                      </a:r>
                      <a:r>
                        <a:rPr lang="en-US" sz="1900" baseline="0" dirty="0"/>
                        <a:t> </a:t>
                      </a:r>
                      <a:r>
                        <a:rPr lang="en-US" sz="1900" baseline="0" dirty="0" err="1"/>
                        <a:t>liệu</a:t>
                      </a:r>
                      <a:r>
                        <a:rPr lang="en-US" sz="1900" baseline="0" dirty="0"/>
                        <a:t> </a:t>
                      </a:r>
                      <a:r>
                        <a:rPr lang="en-US" sz="1900" baseline="0" dirty="0" err="1"/>
                        <a:t>quy</a:t>
                      </a:r>
                      <a:r>
                        <a:rPr lang="en-US" sz="1900" baseline="0" dirty="0"/>
                        <a:t> </a:t>
                      </a:r>
                      <a:r>
                        <a:rPr lang="en-US" sz="1900" baseline="0" dirty="0" err="1"/>
                        <a:t>mô</a:t>
                      </a:r>
                      <a:r>
                        <a:rPr lang="en-US" sz="1900" baseline="0" dirty="0"/>
                        <a:t> </a:t>
                      </a:r>
                      <a:r>
                        <a:rPr lang="en-US" sz="1900" baseline="0" dirty="0" err="1"/>
                        <a:t>lớn</a:t>
                      </a:r>
                      <a:r>
                        <a:rPr lang="en-US" sz="1900" baseline="0" dirty="0"/>
                        <a:t>, </a:t>
                      </a:r>
                      <a:r>
                        <a:rPr lang="en-US" sz="1900" baseline="0" dirty="0" err="1"/>
                        <a:t>phức</a:t>
                      </a:r>
                      <a:r>
                        <a:rPr lang="en-US" sz="1900" baseline="0" dirty="0"/>
                        <a:t> </a:t>
                      </a:r>
                      <a:r>
                        <a:rPr lang="en-US" sz="1900" baseline="0" dirty="0" err="1"/>
                        <a:t>tạp</a:t>
                      </a:r>
                      <a:r>
                        <a:rPr lang="en-US" sz="1900" baseline="0" dirty="0"/>
                        <a:t>, </a:t>
                      </a:r>
                      <a:r>
                        <a:rPr lang="en-US" sz="1900" baseline="0" dirty="0" err="1"/>
                        <a:t>thường</a:t>
                      </a:r>
                      <a:r>
                        <a:rPr lang="en-US" sz="1900" baseline="0" dirty="0"/>
                        <a:t> </a:t>
                      </a:r>
                      <a:r>
                        <a:rPr lang="en-US" sz="1900" baseline="0" dirty="0" err="1"/>
                        <a:t>xuyên</a:t>
                      </a:r>
                      <a:r>
                        <a:rPr lang="en-US" sz="1900" baseline="0" dirty="0"/>
                        <a:t> </a:t>
                      </a:r>
                      <a:r>
                        <a:rPr lang="en-US" sz="1900" baseline="0" dirty="0" err="1"/>
                        <a:t>thay</a:t>
                      </a:r>
                      <a:r>
                        <a:rPr lang="en-US" sz="1900" baseline="0" dirty="0"/>
                        <a:t> </a:t>
                      </a:r>
                      <a:r>
                        <a:rPr lang="en-US" sz="1900" baseline="0" dirty="0" err="1"/>
                        <a:t>đổi</a:t>
                      </a:r>
                      <a:r>
                        <a:rPr lang="en-US" sz="1900" baseline="0" dirty="0"/>
                        <a:t> </a:t>
                      </a:r>
                      <a:r>
                        <a:rPr lang="en-US" sz="1900" baseline="0" dirty="0" err="1"/>
                        <a:t>cấu</a:t>
                      </a:r>
                      <a:r>
                        <a:rPr lang="en-US" sz="1900" baseline="0" dirty="0"/>
                        <a:t> </a:t>
                      </a:r>
                      <a:r>
                        <a:rPr lang="en-US" sz="1900" baseline="0" dirty="0" err="1"/>
                        <a:t>trúc</a:t>
                      </a:r>
                      <a:r>
                        <a:rPr lang="en-US" sz="1900" baseline="0" dirty="0"/>
                        <a:t> </a:t>
                      </a:r>
                      <a:endParaRPr lang="en-US" sz="1900" dirty="0"/>
                    </a:p>
                  </a:txBody>
                  <a:tcPr marL="96677" marR="96677" marT="48339" marB="48339"/>
                </a:tc>
                <a:extLst>
                  <a:ext uri="{0D108BD9-81ED-4DB2-BD59-A6C34878D82A}">
                    <a16:rowId xmlns:a16="http://schemas.microsoft.com/office/drawing/2014/main" val="2251265973"/>
                  </a:ext>
                </a:extLst>
              </a:tr>
            </a:tbl>
          </a:graphicData>
        </a:graphic>
      </p:graphicFrame>
    </p:spTree>
    <p:extLst>
      <p:ext uri="{BB962C8B-B14F-4D97-AF65-F5344CB8AC3E}">
        <p14:creationId xmlns:p14="http://schemas.microsoft.com/office/powerpoint/2010/main" val="22972098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19</a:t>
            </a:fld>
            <a:endParaRPr lang="en-US" dirty="0"/>
          </a:p>
        </p:txBody>
      </p:sp>
      <p:sp>
        <p:nvSpPr>
          <p:cNvPr id="6" name="Title 5"/>
          <p:cNvSpPr>
            <a:spLocks noGrp="1"/>
          </p:cNvSpPr>
          <p:nvPr>
            <p:ph type="ctrTitle"/>
          </p:nvPr>
        </p:nvSpPr>
        <p:spPr/>
        <p:txBody>
          <a:bodyPr>
            <a:normAutofit/>
          </a:bodyPr>
          <a:lstStyle/>
          <a:p>
            <a:r>
              <a:rPr lang="en-US" dirty="0" err="1"/>
              <a:t>Tại</a:t>
            </a:r>
            <a:r>
              <a:rPr lang="en-US" dirty="0"/>
              <a:t> </a:t>
            </a:r>
            <a:r>
              <a:rPr lang="en-US" dirty="0" err="1"/>
              <a:t>sao</a:t>
            </a:r>
            <a:r>
              <a:rPr lang="en-US" dirty="0"/>
              <a:t> </a:t>
            </a:r>
            <a:r>
              <a:rPr lang="en-US" dirty="0" err="1"/>
              <a:t>phải</a:t>
            </a:r>
            <a:r>
              <a:rPr lang="en-US" dirty="0"/>
              <a:t> </a:t>
            </a:r>
            <a:r>
              <a:rPr lang="en-US" dirty="0" err="1"/>
              <a:t>có</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468459"/>
            <a:ext cx="11163243" cy="3849007"/>
          </a:xfrm>
          <a:prstGeom prst="rect">
            <a:avLst/>
          </a:prstGeom>
        </p:spPr>
        <p:txBody>
          <a:bodyPr>
            <a:noAutofit/>
          </a:bodyPr>
          <a:lstStyle/>
          <a:p>
            <a:r>
              <a:rPr lang="vi-VN" sz="2000" b="1" dirty="0">
                <a:solidFill>
                  <a:srgbClr val="008435"/>
                </a:solidFill>
                <a:latin typeface="+mn-lt"/>
              </a:rPr>
              <a:t>Tại sao không lưu toàn bộ dữ liệu trên 1 bảng? </a:t>
            </a:r>
          </a:p>
          <a:p>
            <a:endParaRPr lang="en-US" sz="2000" b="1" dirty="0">
              <a:solidFill>
                <a:srgbClr val="008435"/>
              </a:solidFill>
              <a:latin typeface="+mn-lt"/>
            </a:endParaRPr>
          </a:p>
          <a:p>
            <a:pPr marL="782638" indent="-342900">
              <a:buFont typeface="Courier New" panose="02070309020205020404" pitchFamily="49" charset="0"/>
              <a:buChar char="o"/>
            </a:pPr>
            <a:r>
              <a:rPr lang="vi-VN" sz="2000" dirty="0">
                <a:latin typeface="+mn-lt"/>
              </a:rPr>
              <a:t>Sản sinh nhiều dữ liệu dư thừa. </a:t>
            </a:r>
          </a:p>
          <a:p>
            <a:pPr marL="782638" indent="-342900">
              <a:buFont typeface="Courier New" panose="02070309020205020404" pitchFamily="49" charset="0"/>
              <a:buChar char="o"/>
            </a:pPr>
            <a:r>
              <a:rPr lang="vi-VN" sz="2000" dirty="0">
                <a:latin typeface="+mn-lt"/>
              </a:rPr>
              <a:t>Báo cáo nặng và mất nhiều thời gian refresh </a:t>
            </a:r>
          </a:p>
          <a:p>
            <a:pPr marL="782638" indent="-342900">
              <a:buFont typeface="Courier New" panose="02070309020205020404" pitchFamily="49" charset="0"/>
              <a:buChar char="o"/>
            </a:pPr>
            <a:r>
              <a:rPr lang="vi-VN" sz="2000" dirty="0">
                <a:latin typeface="+mn-lt"/>
              </a:rPr>
              <a:t>Giao diện không dễ nhìn, khó xác định các đối tượng nghiệp vụ </a:t>
            </a:r>
          </a:p>
          <a:p>
            <a:pPr marL="782638" indent="-342900">
              <a:buFont typeface="Courier New" panose="02070309020205020404" pitchFamily="49" charset="0"/>
              <a:buChar char="o"/>
            </a:pPr>
            <a:r>
              <a:rPr lang="vi-VN" sz="2000" dirty="0">
                <a:latin typeface="+mn-lt"/>
              </a:rPr>
              <a:t>Tính linh hoạt không cao</a:t>
            </a:r>
          </a:p>
        </p:txBody>
      </p:sp>
    </p:spTree>
    <p:extLst>
      <p:ext uri="{BB962C8B-B14F-4D97-AF65-F5344CB8AC3E}">
        <p14:creationId xmlns:p14="http://schemas.microsoft.com/office/powerpoint/2010/main" val="298167620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a:t>
            </a:fld>
            <a:endParaRPr lang="en-US" dirty="0"/>
          </a:p>
        </p:txBody>
      </p:sp>
      <p:sp>
        <p:nvSpPr>
          <p:cNvPr id="6" name="Title 5"/>
          <p:cNvSpPr>
            <a:spLocks noGrp="1"/>
          </p:cNvSpPr>
          <p:nvPr>
            <p:ph type="ctrTitle"/>
          </p:nvPr>
        </p:nvSpPr>
        <p:spPr/>
        <p:txBody>
          <a:bodyPr>
            <a:normAutofit/>
          </a:bodyPr>
          <a:lstStyle/>
          <a:p>
            <a:r>
              <a:rPr lang="en-US" dirty="0"/>
              <a:t>AGENDA</a:t>
            </a:r>
          </a:p>
        </p:txBody>
      </p:sp>
      <p:grpSp>
        <p:nvGrpSpPr>
          <p:cNvPr id="8" name="Group 7"/>
          <p:cNvGrpSpPr/>
          <p:nvPr/>
        </p:nvGrpSpPr>
        <p:grpSpPr>
          <a:xfrm>
            <a:off x="2760701" y="1979349"/>
            <a:ext cx="2477984" cy="523220"/>
            <a:chOff x="1263316" y="1425896"/>
            <a:chExt cx="2477984" cy="523220"/>
          </a:xfrm>
        </p:grpSpPr>
        <p:sp>
          <p:nvSpPr>
            <p:cNvPr id="4" name="Rectangle 3"/>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01</a:t>
              </a:r>
            </a:p>
          </p:txBody>
        </p:sp>
        <p:sp>
          <p:nvSpPr>
            <p:cNvPr id="5" name="TextBox 4"/>
            <p:cNvSpPr txBox="1"/>
            <p:nvPr/>
          </p:nvSpPr>
          <p:spPr>
            <a:xfrm>
              <a:off x="2069432" y="1425896"/>
              <a:ext cx="1671868" cy="523220"/>
            </a:xfrm>
            <a:prstGeom prst="rect">
              <a:avLst/>
            </a:prstGeom>
            <a:noFill/>
          </p:spPr>
          <p:txBody>
            <a:bodyPr wrap="none" rtlCol="0">
              <a:spAutoFit/>
            </a:bodyPr>
            <a:lstStyle/>
            <a:p>
              <a:r>
                <a:rPr lang="en-US" sz="2800" b="1">
                  <a:solidFill>
                    <a:srgbClr val="008435"/>
                  </a:solidFill>
                </a:rPr>
                <a:t>DAX là gì?</a:t>
              </a:r>
              <a:endParaRPr lang="en-US" sz="2800" b="1" dirty="0">
                <a:solidFill>
                  <a:srgbClr val="008435"/>
                </a:solidFill>
              </a:endParaRPr>
            </a:p>
          </p:txBody>
        </p:sp>
      </p:grpSp>
      <p:grpSp>
        <p:nvGrpSpPr>
          <p:cNvPr id="9" name="Group 8"/>
          <p:cNvGrpSpPr/>
          <p:nvPr/>
        </p:nvGrpSpPr>
        <p:grpSpPr>
          <a:xfrm>
            <a:off x="2760701" y="2679912"/>
            <a:ext cx="5708484" cy="523220"/>
            <a:chOff x="1263316" y="1425896"/>
            <a:chExt cx="5708484" cy="523220"/>
          </a:xfrm>
        </p:grpSpPr>
        <p:sp>
          <p:nvSpPr>
            <p:cNvPr id="10" name="Rectangle 9"/>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02</a:t>
              </a:r>
            </a:p>
          </p:txBody>
        </p:sp>
        <p:sp>
          <p:nvSpPr>
            <p:cNvPr id="11" name="TextBox 10"/>
            <p:cNvSpPr txBox="1"/>
            <p:nvPr/>
          </p:nvSpPr>
          <p:spPr>
            <a:xfrm>
              <a:off x="2069432" y="1425896"/>
              <a:ext cx="4902368" cy="523220"/>
            </a:xfrm>
            <a:prstGeom prst="rect">
              <a:avLst/>
            </a:prstGeom>
            <a:noFill/>
          </p:spPr>
          <p:txBody>
            <a:bodyPr wrap="none" rtlCol="0">
              <a:spAutoFit/>
            </a:bodyPr>
            <a:lstStyle/>
            <a:p>
              <a:r>
                <a:rPr lang="en-US" sz="2800" b="1">
                  <a:solidFill>
                    <a:srgbClr val="008435"/>
                  </a:solidFill>
                </a:rPr>
                <a:t>Measure vs Calculated Columns</a:t>
              </a:r>
              <a:endParaRPr lang="en-US" sz="2800" b="1" dirty="0">
                <a:solidFill>
                  <a:srgbClr val="008435"/>
                </a:solidFill>
              </a:endParaRPr>
            </a:p>
          </p:txBody>
        </p:sp>
      </p:grpSp>
      <p:grpSp>
        <p:nvGrpSpPr>
          <p:cNvPr id="12" name="Group 11"/>
          <p:cNvGrpSpPr/>
          <p:nvPr/>
        </p:nvGrpSpPr>
        <p:grpSpPr>
          <a:xfrm>
            <a:off x="2760701" y="3410400"/>
            <a:ext cx="5289203" cy="523220"/>
            <a:chOff x="1263316" y="1425896"/>
            <a:chExt cx="5289203" cy="523220"/>
          </a:xfrm>
        </p:grpSpPr>
        <p:sp>
          <p:nvSpPr>
            <p:cNvPr id="13" name="Rectangle 12"/>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03</a:t>
              </a:r>
            </a:p>
          </p:txBody>
        </p:sp>
        <p:sp>
          <p:nvSpPr>
            <p:cNvPr id="14" name="TextBox 13"/>
            <p:cNvSpPr txBox="1"/>
            <p:nvPr/>
          </p:nvSpPr>
          <p:spPr>
            <a:xfrm>
              <a:off x="2069432" y="1425896"/>
              <a:ext cx="4483087" cy="523220"/>
            </a:xfrm>
            <a:prstGeom prst="rect">
              <a:avLst/>
            </a:prstGeom>
            <a:noFill/>
          </p:spPr>
          <p:txBody>
            <a:bodyPr wrap="none" rtlCol="0">
              <a:spAutoFit/>
            </a:bodyPr>
            <a:lstStyle/>
            <a:p>
              <a:r>
                <a:rPr lang="en-US" sz="2800" b="1">
                  <a:solidFill>
                    <a:srgbClr val="008435"/>
                  </a:solidFill>
                </a:rPr>
                <a:t>Filter context vs Row context</a:t>
              </a:r>
              <a:endParaRPr lang="en-US" sz="2800" b="1" dirty="0">
                <a:solidFill>
                  <a:srgbClr val="008435"/>
                </a:solidFill>
              </a:endParaRPr>
            </a:p>
          </p:txBody>
        </p:sp>
      </p:grpSp>
      <p:grpSp>
        <p:nvGrpSpPr>
          <p:cNvPr id="15" name="Group 14"/>
          <p:cNvGrpSpPr/>
          <p:nvPr/>
        </p:nvGrpSpPr>
        <p:grpSpPr>
          <a:xfrm>
            <a:off x="2760701" y="4170813"/>
            <a:ext cx="4506103" cy="523220"/>
            <a:chOff x="1263316" y="1425896"/>
            <a:chExt cx="4506103" cy="523220"/>
          </a:xfrm>
        </p:grpSpPr>
        <p:sp>
          <p:nvSpPr>
            <p:cNvPr id="16" name="Rectangle 15"/>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04</a:t>
              </a:r>
            </a:p>
          </p:txBody>
        </p:sp>
        <p:sp>
          <p:nvSpPr>
            <p:cNvPr id="17" name="TextBox 16"/>
            <p:cNvSpPr txBox="1"/>
            <p:nvPr/>
          </p:nvSpPr>
          <p:spPr>
            <a:xfrm>
              <a:off x="2069432" y="1425896"/>
              <a:ext cx="3699987" cy="523220"/>
            </a:xfrm>
            <a:prstGeom prst="rect">
              <a:avLst/>
            </a:prstGeom>
            <a:noFill/>
          </p:spPr>
          <p:txBody>
            <a:bodyPr wrap="none" rtlCol="0">
              <a:spAutoFit/>
            </a:bodyPr>
            <a:lstStyle/>
            <a:p>
              <a:r>
                <a:rPr lang="en-US" sz="2800" b="1">
                  <a:solidFill>
                    <a:srgbClr val="008435"/>
                  </a:solidFill>
                </a:rPr>
                <a:t>3 yếu tố cốt lõi của DAX</a:t>
              </a:r>
              <a:endParaRPr lang="en-US" sz="2800" b="1" dirty="0">
                <a:solidFill>
                  <a:srgbClr val="008435"/>
                </a:solidFill>
              </a:endParaRPr>
            </a:p>
          </p:txBody>
        </p:sp>
      </p:grpSp>
      <p:grpSp>
        <p:nvGrpSpPr>
          <p:cNvPr id="7" name="Group 6">
            <a:extLst>
              <a:ext uri="{FF2B5EF4-FFF2-40B4-BE49-F238E27FC236}">
                <a16:creationId xmlns:a16="http://schemas.microsoft.com/office/drawing/2014/main" id="{42E44310-63FE-79BD-82A2-AE149A108AB0}"/>
              </a:ext>
            </a:extLst>
          </p:cNvPr>
          <p:cNvGrpSpPr/>
          <p:nvPr/>
        </p:nvGrpSpPr>
        <p:grpSpPr>
          <a:xfrm>
            <a:off x="2760701" y="4961151"/>
            <a:ext cx="4331761" cy="523220"/>
            <a:chOff x="1263316" y="1425896"/>
            <a:chExt cx="4331761" cy="523220"/>
          </a:xfrm>
        </p:grpSpPr>
        <p:sp>
          <p:nvSpPr>
            <p:cNvPr id="19" name="Rectangle 18">
              <a:extLst>
                <a:ext uri="{FF2B5EF4-FFF2-40B4-BE49-F238E27FC236}">
                  <a16:creationId xmlns:a16="http://schemas.microsoft.com/office/drawing/2014/main" id="{E9C3D1EA-6785-19AB-600F-5B2617BA2D8D}"/>
                </a:ext>
              </a:extLst>
            </p:cNvPr>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05</a:t>
              </a:r>
              <a:endParaRPr lang="en-US" sz="2800" b="1" dirty="0"/>
            </a:p>
          </p:txBody>
        </p:sp>
        <p:sp>
          <p:nvSpPr>
            <p:cNvPr id="20" name="TextBox 19">
              <a:extLst>
                <a:ext uri="{FF2B5EF4-FFF2-40B4-BE49-F238E27FC236}">
                  <a16:creationId xmlns:a16="http://schemas.microsoft.com/office/drawing/2014/main" id="{808F7667-1502-FA9F-8F72-365F7069DF18}"/>
                </a:ext>
              </a:extLst>
            </p:cNvPr>
            <p:cNvSpPr txBox="1"/>
            <p:nvPr/>
          </p:nvSpPr>
          <p:spPr>
            <a:xfrm>
              <a:off x="2069432" y="1425896"/>
              <a:ext cx="3525645" cy="523220"/>
            </a:xfrm>
            <a:prstGeom prst="rect">
              <a:avLst/>
            </a:prstGeom>
            <a:noFill/>
          </p:spPr>
          <p:txBody>
            <a:bodyPr wrap="none" rtlCol="0">
              <a:spAutoFit/>
            </a:bodyPr>
            <a:lstStyle/>
            <a:p>
              <a:r>
                <a:rPr lang="en-US" sz="2800" b="1">
                  <a:solidFill>
                    <a:srgbClr val="008435"/>
                  </a:solidFill>
                </a:rPr>
                <a:t>Các yêu cầu trong DAX</a:t>
              </a:r>
              <a:endParaRPr lang="en-US" sz="2800" b="1" dirty="0">
                <a:solidFill>
                  <a:srgbClr val="008435"/>
                </a:solidFill>
              </a:endParaRPr>
            </a:p>
          </p:txBody>
        </p:sp>
      </p:grpSp>
    </p:spTree>
    <p:extLst>
      <p:ext uri="{BB962C8B-B14F-4D97-AF65-F5344CB8AC3E}">
        <p14:creationId xmlns:p14="http://schemas.microsoft.com/office/powerpoint/2010/main" val="2492876709"/>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20</a:t>
            </a:fld>
            <a:endParaRPr lang="en-US" dirty="0"/>
          </a:p>
        </p:txBody>
      </p:sp>
      <p:sp>
        <p:nvSpPr>
          <p:cNvPr id="6" name="Title 5"/>
          <p:cNvSpPr>
            <a:spLocks noGrp="1"/>
          </p:cNvSpPr>
          <p:nvPr>
            <p:ph type="ctrTitle"/>
          </p:nvPr>
        </p:nvSpPr>
        <p:spPr/>
        <p:txBody>
          <a:bodyPr>
            <a:normAutofit/>
          </a:bodyPr>
          <a:lstStyle/>
          <a:p>
            <a:r>
              <a:rPr lang="en-US" dirty="0" err="1"/>
              <a:t>Tại</a:t>
            </a:r>
            <a:r>
              <a:rPr lang="en-US" dirty="0"/>
              <a:t> </a:t>
            </a:r>
            <a:r>
              <a:rPr lang="en-US" dirty="0" err="1"/>
              <a:t>sao</a:t>
            </a:r>
            <a:r>
              <a:rPr lang="en-US" dirty="0"/>
              <a:t> </a:t>
            </a:r>
            <a:r>
              <a:rPr lang="en-US" dirty="0" err="1"/>
              <a:t>phải</a:t>
            </a:r>
            <a:r>
              <a:rPr lang="en-US" dirty="0"/>
              <a:t> </a:t>
            </a:r>
            <a:r>
              <a:rPr lang="en-US" dirty="0" err="1"/>
              <a:t>có</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5" name="Content Placeholder 4"/>
          <p:cNvSpPr>
            <a:spLocks noGrp="1"/>
          </p:cNvSpPr>
          <p:nvPr>
            <p:ph idx="4294967295"/>
          </p:nvPr>
        </p:nvSpPr>
        <p:spPr>
          <a:xfrm>
            <a:off x="554781" y="1003639"/>
            <a:ext cx="11163243" cy="3849007"/>
          </a:xfrm>
          <a:prstGeom prst="rect">
            <a:avLst/>
          </a:prstGeom>
        </p:spPr>
        <p:txBody>
          <a:bodyPr>
            <a:noAutofit/>
          </a:bodyPr>
          <a:lstStyle/>
          <a:p>
            <a:r>
              <a:rPr lang="vi-VN" sz="2000" b="1" dirty="0">
                <a:solidFill>
                  <a:srgbClr val="008435"/>
                </a:solidFill>
                <a:latin typeface="+mn-lt"/>
              </a:rPr>
              <a:t>Những điều cần cân nhắc trước khi xây mô hình dữ liệu:</a:t>
            </a:r>
          </a:p>
          <a:p>
            <a:pPr marL="782638" indent="-342900">
              <a:buFont typeface="Courier New" panose="02070309020205020404" pitchFamily="49" charset="0"/>
              <a:buChar char="o"/>
            </a:pPr>
            <a:endParaRPr lang="en-US" sz="2000" dirty="0">
              <a:latin typeface="+mn-lt"/>
            </a:endParaRPr>
          </a:p>
          <a:p>
            <a:pPr marL="782638" indent="-342900"/>
            <a:r>
              <a:rPr lang="vi-VN" sz="2000" dirty="0">
                <a:latin typeface="+mn-lt"/>
              </a:rPr>
              <a:t>Mục đích sử dụng báo cáo.</a:t>
            </a:r>
          </a:p>
          <a:p>
            <a:pPr marL="782638" indent="-342900"/>
            <a:r>
              <a:rPr lang="vi-VN" sz="2000" dirty="0">
                <a:latin typeface="+mn-lt"/>
              </a:rPr>
              <a:t>Những chỉ số được phân tích trong báo cáo.</a:t>
            </a:r>
          </a:p>
          <a:p>
            <a:pPr marL="782638" indent="-342900"/>
            <a:r>
              <a:rPr lang="vi-VN" sz="2000" dirty="0">
                <a:latin typeface="+mn-lt"/>
              </a:rPr>
              <a:t>Bài toán kinh doanh cần giải quyết. </a:t>
            </a:r>
          </a:p>
          <a:p>
            <a:pPr marL="782638" indent="-342900"/>
            <a:r>
              <a:rPr lang="vi-VN" sz="2000" dirty="0">
                <a:latin typeface="+mn-lt"/>
              </a:rPr>
              <a:t>Lượng dữ liệu nhiều hay ít? </a:t>
            </a:r>
          </a:p>
          <a:p>
            <a:pPr marL="782638" indent="-342900"/>
            <a:r>
              <a:rPr lang="vi-VN" sz="2000" dirty="0">
                <a:latin typeface="+mn-lt"/>
              </a:rPr>
              <a:t>Các nguồn dữ liệu</a:t>
            </a:r>
          </a:p>
          <a:p>
            <a:pPr marL="1239838" lvl="1" indent="-342900">
              <a:buFont typeface="Courier New" panose="02070309020205020404" pitchFamily="49" charset="0"/>
              <a:buChar char="o"/>
            </a:pPr>
            <a:r>
              <a:rPr lang="vi-VN" sz="1600" dirty="0">
                <a:latin typeface="+mn-lt"/>
              </a:rPr>
              <a:t>Tần suất làm mới dữ liệu </a:t>
            </a:r>
          </a:p>
          <a:p>
            <a:pPr marL="1239838" lvl="1" indent="-342900">
              <a:buFont typeface="Courier New" panose="02070309020205020404" pitchFamily="49" charset="0"/>
              <a:buChar char="o"/>
            </a:pPr>
            <a:r>
              <a:rPr lang="vi-VN" sz="1600" dirty="0">
                <a:latin typeface="+mn-lt"/>
              </a:rPr>
              <a:t>Tần suất thay đổi cấu trúc dữ liệu. </a:t>
            </a:r>
          </a:p>
          <a:p>
            <a:pPr marL="1239838" lvl="1" indent="-342900">
              <a:buFont typeface="Courier New" panose="02070309020205020404" pitchFamily="49" charset="0"/>
              <a:buChar char="o"/>
            </a:pPr>
            <a:r>
              <a:rPr lang="vi-VN" sz="1600" dirty="0">
                <a:latin typeface="+mn-lt"/>
              </a:rPr>
              <a:t>V.v... </a:t>
            </a:r>
          </a:p>
          <a:p>
            <a:pPr marL="782638" indent="-342900">
              <a:buFont typeface="Courier New" panose="02070309020205020404" pitchFamily="49" charset="0"/>
              <a:buChar char="o"/>
            </a:pPr>
            <a:endParaRPr lang="vi-VN" sz="2000" dirty="0">
              <a:latin typeface="+mn-lt"/>
            </a:endParaRPr>
          </a:p>
        </p:txBody>
      </p:sp>
    </p:spTree>
    <p:extLst>
      <p:ext uri="{BB962C8B-B14F-4D97-AF65-F5344CB8AC3E}">
        <p14:creationId xmlns:p14="http://schemas.microsoft.com/office/powerpoint/2010/main" val="176005957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37A85E-82DA-5C6E-700E-790D09C3CC5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094480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3</a:t>
            </a:fld>
            <a:endParaRPr lang="en-US" dirty="0"/>
          </a:p>
        </p:txBody>
      </p:sp>
      <p:sp>
        <p:nvSpPr>
          <p:cNvPr id="6" name="Title 5"/>
          <p:cNvSpPr>
            <a:spLocks noGrp="1"/>
          </p:cNvSpPr>
          <p:nvPr>
            <p:ph type="ctrTitle"/>
          </p:nvPr>
        </p:nvSpPr>
        <p:spPr/>
        <p:txBody>
          <a:bodyPr>
            <a:normAutofit/>
          </a:bodyPr>
          <a:lstStyle/>
          <a:p>
            <a:r>
              <a:rPr lang="en-US" dirty="0"/>
              <a:t>1</a:t>
            </a:r>
            <a:r>
              <a:rPr lang="en-US"/>
              <a:t>. DAX là gì?</a:t>
            </a:r>
            <a:endParaRPr lang="en-US" dirty="0"/>
          </a:p>
        </p:txBody>
      </p:sp>
      <p:sp>
        <p:nvSpPr>
          <p:cNvPr id="7" name="Content Placeholder 4"/>
          <p:cNvSpPr>
            <a:spLocks noGrp="1"/>
          </p:cNvSpPr>
          <p:nvPr>
            <p:ph idx="4294967295"/>
          </p:nvPr>
        </p:nvSpPr>
        <p:spPr>
          <a:xfrm>
            <a:off x="554783" y="1468459"/>
            <a:ext cx="11163243" cy="1666627"/>
          </a:xfrm>
          <a:prstGeom prst="rect">
            <a:avLst/>
          </a:prstGeom>
        </p:spPr>
        <p:txBody>
          <a:bodyPr>
            <a:noAutofit/>
          </a:bodyPr>
          <a:lstStyle/>
          <a:p>
            <a:pPr marL="782638" indent="-342900">
              <a:buFont typeface="Courier New" panose="02070309020205020404" pitchFamily="49" charset="0"/>
              <a:buChar char="o"/>
            </a:pPr>
            <a:r>
              <a:rPr lang="en-US" sz="2000" b="1">
                <a:latin typeface="+mn-lt"/>
              </a:rPr>
              <a:t>Data Analysis Expressions (DAX) </a:t>
            </a:r>
            <a:r>
              <a:rPr lang="en-US" sz="2000">
                <a:latin typeface="+mn-lt"/>
              </a:rPr>
              <a:t>là ngôn ngữ hiển thị theo công thức được dùng trong Analysis Services, Power BI &amp; Power Pivot trong Excel</a:t>
            </a:r>
          </a:p>
          <a:p>
            <a:pPr marL="782638" indent="-342900">
              <a:buFont typeface="Courier New" panose="02070309020205020404" pitchFamily="49" charset="0"/>
              <a:buChar char="o"/>
            </a:pPr>
            <a:r>
              <a:rPr lang="en-US" sz="2000" b="1">
                <a:latin typeface="+mn-lt"/>
              </a:rPr>
              <a:t>DAX</a:t>
            </a:r>
            <a:r>
              <a:rPr lang="en-US" sz="2000">
                <a:latin typeface="+mn-lt"/>
              </a:rPr>
              <a:t> là một tập hợp các hàm, toàn tử và hằng  số có thể được sử dụng trong một công thức hoặc biểu thức, để tính toán &amp; trả về một hoặc nhiều giá trị. DAX giúp tạo ra nhiều thông tin mới từ dữ liệu sẵn có trong mô hình dữ liệu bằng cách tổ hợp lại &amp; tính toán chúng</a:t>
            </a:r>
            <a:endParaRPr lang="vi-VN" sz="2000" dirty="0">
              <a:latin typeface="+mn-lt"/>
            </a:endParaRPr>
          </a:p>
        </p:txBody>
      </p:sp>
      <p:pic>
        <p:nvPicPr>
          <p:cNvPr id="4" name="Picture 3">
            <a:extLst>
              <a:ext uri="{FF2B5EF4-FFF2-40B4-BE49-F238E27FC236}">
                <a16:creationId xmlns:a16="http://schemas.microsoft.com/office/drawing/2014/main" id="{DE75F861-6B9C-5D18-249E-2AB331DE5EAC}"/>
              </a:ext>
            </a:extLst>
          </p:cNvPr>
          <p:cNvPicPr>
            <a:picLocks noChangeAspect="1"/>
          </p:cNvPicPr>
          <p:nvPr/>
        </p:nvPicPr>
        <p:blipFill>
          <a:blip r:embed="rId3"/>
          <a:stretch>
            <a:fillRect/>
          </a:stretch>
        </p:blipFill>
        <p:spPr>
          <a:xfrm>
            <a:off x="1367844" y="3337788"/>
            <a:ext cx="9417803" cy="2901525"/>
          </a:xfrm>
          <a:prstGeom prst="rect">
            <a:avLst/>
          </a:prstGeom>
        </p:spPr>
      </p:pic>
    </p:spTree>
    <p:extLst>
      <p:ext uri="{BB962C8B-B14F-4D97-AF65-F5344CB8AC3E}">
        <p14:creationId xmlns:p14="http://schemas.microsoft.com/office/powerpoint/2010/main" val="255050693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12"/>
          </p:nvPr>
        </p:nvSpPr>
        <p:spPr>
          <a:prstGeom prst="rect">
            <a:avLst/>
          </a:prstGeom>
        </p:spPr>
        <p:txBody>
          <a:bodyPr/>
          <a:lstStyle/>
          <a:p>
            <a:fld id="{B04564FB-2163-4BB5-8B92-5DA6F420D63E}" type="slidenum">
              <a:rPr lang="en-US" smtClean="0"/>
              <a:t>4</a:t>
            </a:fld>
            <a:endParaRPr lang="en-US" dirty="0"/>
          </a:p>
        </p:txBody>
      </p:sp>
      <p:sp>
        <p:nvSpPr>
          <p:cNvPr id="6" name="Title 5"/>
          <p:cNvSpPr>
            <a:spLocks noGrp="1"/>
          </p:cNvSpPr>
          <p:nvPr>
            <p:ph type="ctrTitle" idx="4294967295"/>
          </p:nvPr>
        </p:nvSpPr>
        <p:spPr>
          <a:xfrm>
            <a:off x="0" y="61913"/>
            <a:ext cx="10231438" cy="633412"/>
          </a:xfrm>
          <a:prstGeom prst="rect">
            <a:avLst/>
          </a:prstGeom>
        </p:spPr>
        <p:txBody>
          <a:bodyPr>
            <a:normAutofit fontScale="90000"/>
          </a:bodyPr>
          <a:lstStyle/>
          <a:p>
            <a:r>
              <a:rPr lang="en-US" dirty="0"/>
              <a:t>1</a:t>
            </a:r>
            <a:r>
              <a:rPr lang="en-US"/>
              <a:t>. DAX là gì?</a:t>
            </a:r>
            <a:endParaRPr lang="en-US" dirty="0"/>
          </a:p>
        </p:txBody>
      </p:sp>
      <p:sp>
        <p:nvSpPr>
          <p:cNvPr id="7" name="Content Placeholder 4"/>
          <p:cNvSpPr>
            <a:spLocks noGrp="1"/>
          </p:cNvSpPr>
          <p:nvPr>
            <p:ph idx="4294967295"/>
          </p:nvPr>
        </p:nvSpPr>
        <p:spPr>
          <a:xfrm>
            <a:off x="1028700" y="1468439"/>
            <a:ext cx="11163300" cy="767986"/>
          </a:xfrm>
          <a:prstGeom prst="rect">
            <a:avLst/>
          </a:prstGeom>
        </p:spPr>
        <p:txBody>
          <a:bodyPr>
            <a:noAutofit/>
          </a:bodyPr>
          <a:lstStyle/>
          <a:p>
            <a:pPr marL="782638" indent="-342900">
              <a:buFont typeface="Courier New" panose="02070309020205020404" pitchFamily="49" charset="0"/>
              <a:buChar char="o"/>
            </a:pPr>
            <a:r>
              <a:rPr lang="en-US" sz="2000" b="1">
                <a:latin typeface="+mn-lt"/>
              </a:rPr>
              <a:t>Bảng dữ liệu tính toán </a:t>
            </a:r>
            <a:r>
              <a:rPr lang="en-US" sz="2000">
                <a:latin typeface="+mn-lt"/>
              </a:rPr>
              <a:t>là một đối tượng được tính toán, dựa trên một biểu thức hoặc công thức, được dẫn xuất từ tất cả hoặc một phần của các bảng khác trong cùng một mô hình</a:t>
            </a:r>
            <a:endParaRPr lang="vi-VN" sz="2000" dirty="0">
              <a:latin typeface="+mn-lt"/>
            </a:endParaRPr>
          </a:p>
        </p:txBody>
      </p:sp>
      <p:sp>
        <p:nvSpPr>
          <p:cNvPr id="8" name="Content Placeholder 4">
            <a:extLst>
              <a:ext uri="{FF2B5EF4-FFF2-40B4-BE49-F238E27FC236}">
                <a16:creationId xmlns:a16="http://schemas.microsoft.com/office/drawing/2014/main" id="{6096A8D5-1064-CCEE-E246-962CE3DA1A98}"/>
              </a:ext>
            </a:extLst>
          </p:cNvPr>
          <p:cNvSpPr txBox="1">
            <a:spLocks/>
          </p:cNvSpPr>
          <p:nvPr/>
        </p:nvSpPr>
        <p:spPr>
          <a:xfrm>
            <a:off x="1028700" y="2750277"/>
            <a:ext cx="11163300" cy="767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2638" indent="-342900">
              <a:buFont typeface="Courier New" panose="02070309020205020404" pitchFamily="49" charset="0"/>
              <a:buChar char="o"/>
            </a:pPr>
            <a:r>
              <a:rPr lang="en-US" sz="2000" b="1">
                <a:latin typeface="+mn-lt"/>
              </a:rPr>
              <a:t>Cột dữ liệu tính toán </a:t>
            </a:r>
            <a:r>
              <a:rPr lang="en-US" sz="2000">
                <a:latin typeface="+mn-lt"/>
              </a:rPr>
              <a:t>là cột mà được thêm vào bảng hiện có (trong trình thiết kế mô hình) và sau đó tạo công thức DAX xác định giá trị của cột</a:t>
            </a:r>
            <a:endParaRPr lang="vi-VN" sz="2000" dirty="0">
              <a:latin typeface="+mn-lt"/>
            </a:endParaRPr>
          </a:p>
        </p:txBody>
      </p:sp>
      <p:sp>
        <p:nvSpPr>
          <p:cNvPr id="9" name="Content Placeholder 4">
            <a:extLst>
              <a:ext uri="{FF2B5EF4-FFF2-40B4-BE49-F238E27FC236}">
                <a16:creationId xmlns:a16="http://schemas.microsoft.com/office/drawing/2014/main" id="{076F6CA6-576D-89B9-62DB-4EA6807B39BE}"/>
              </a:ext>
            </a:extLst>
          </p:cNvPr>
          <p:cNvSpPr txBox="1">
            <a:spLocks/>
          </p:cNvSpPr>
          <p:nvPr/>
        </p:nvSpPr>
        <p:spPr>
          <a:xfrm>
            <a:off x="861611" y="4237583"/>
            <a:ext cx="11163300" cy="767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82638" indent="-342900">
              <a:buFont typeface="Courier New" panose="02070309020205020404" pitchFamily="49" charset="0"/>
              <a:buChar char="o"/>
            </a:pPr>
            <a:r>
              <a:rPr lang="en-US" sz="2000" b="1">
                <a:latin typeface="+mn-lt"/>
              </a:rPr>
              <a:t>Measure </a:t>
            </a:r>
            <a:r>
              <a:rPr lang="en-US" sz="2000">
                <a:latin typeface="+mn-lt"/>
              </a:rPr>
              <a:t>là các công thức tính toán hoạt động trong đó kết quả thay đổi tùy thuộc vào ngữ cảnh. Measure được sử dụng trong báo cáo hỗ trợ kết hợp &amp; lọc dữ liệu mô hình bằng cách sử dụng nhiều thuộc tính như báo cáo Power BI hoặc Excel Pivot table hoặc Pivot chart</a:t>
            </a:r>
            <a:endParaRPr lang="vi-VN" sz="2000" dirty="0">
              <a:latin typeface="+mn-lt"/>
            </a:endParaRPr>
          </a:p>
        </p:txBody>
      </p:sp>
    </p:spTree>
    <p:extLst>
      <p:ext uri="{BB962C8B-B14F-4D97-AF65-F5344CB8AC3E}">
        <p14:creationId xmlns:p14="http://schemas.microsoft.com/office/powerpoint/2010/main" val="652692142"/>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ontent Placeholder 4"/>
          <p:cNvSpPr>
            <a:spLocks noGrp="1"/>
          </p:cNvSpPr>
          <p:nvPr>
            <p:ph sz="quarter" idx="14"/>
          </p:nvPr>
        </p:nvSpPr>
        <p:spPr>
          <a:xfrm>
            <a:off x="554783" y="1468459"/>
            <a:ext cx="11163243" cy="3849007"/>
          </a:xfrm>
          <a:prstGeom prst="rect">
            <a:avLst/>
          </a:prstGeom>
        </p:spPr>
        <p:txBody>
          <a:bodyPr vert="horz" lIns="91440" tIns="45720" rIns="91440" bIns="45720" rtlCol="0">
            <a:noAutofit/>
          </a:bodyPr>
          <a:lstStyle/>
          <a:p>
            <a:pPr marL="782638" indent="-342900">
              <a:lnSpc>
                <a:spcPct val="90000"/>
              </a:lnSpc>
              <a:buFont typeface="Courier New" panose="02070309020205020404" pitchFamily="49" charset="0"/>
              <a:buChar char="o"/>
            </a:pPr>
            <a:r>
              <a:rPr lang="vi-VN" sz="2000" b="0">
                <a:latin typeface="Calibri(Body)"/>
                <a:cs typeface="+mn-cs"/>
              </a:rPr>
              <a:t>Ngữ cảnh cho phép bạn thực hiện phân tích động, trong đó kết quả của công thức có thể thay đổi để phản ánh vùng chọn hàng hoặc ô hiện tại cũng như mọi dữ liệu liên quan. Hiểu ngữ cảnh và sử dụng ngữ cảnh một cách hiệu quả là rất quan trọng để xây dựng các công thức hiệu suất cao, phân tích động và để khắc phục sự cố trong công thức</a:t>
            </a:r>
            <a:endParaRPr lang="en-US" sz="2000" b="0">
              <a:latin typeface="Calibri(Body)"/>
              <a:cs typeface="+mn-cs"/>
            </a:endParaRPr>
          </a:p>
          <a:p>
            <a:pPr marL="782638" indent="-342900">
              <a:lnSpc>
                <a:spcPct val="90000"/>
              </a:lnSpc>
              <a:buFont typeface="Courier New" panose="02070309020205020404" pitchFamily="49" charset="0"/>
              <a:buChar char="o"/>
            </a:pPr>
            <a:r>
              <a:rPr lang="vi-VN" sz="2000" b="0">
                <a:latin typeface="Calibri(Body)"/>
                <a:cs typeface="+mn-cs"/>
              </a:rPr>
              <a:t>Ngữ cảnh hàng có thể được hiểu là “hàng hiện tại”. Mỗi hàng riêng lẻ trong bảng có ngữ cảnh hàng riêng. Ngữ cảnh hàng tồn tại trong một cột được tính toán hoặc một hàm DAX lặp lại như SUMX, AVERAGEX, FILTER &amp; ADDCOLUMNS, v.v</a:t>
            </a:r>
            <a:endParaRPr lang="en-US" sz="2000" b="0">
              <a:latin typeface="Calibri(Body)"/>
              <a:cs typeface="+mn-cs"/>
            </a:endParaRPr>
          </a:p>
          <a:p>
            <a:pPr marL="782638" indent="-342900">
              <a:lnSpc>
                <a:spcPct val="90000"/>
              </a:lnSpc>
              <a:buFont typeface="Courier New" panose="02070309020205020404" pitchFamily="49" charset="0"/>
              <a:buChar char="o"/>
            </a:pPr>
            <a:r>
              <a:rPr lang="en-US" sz="2000" b="0">
                <a:latin typeface="Calibri(Body)"/>
                <a:cs typeface="+mn-cs"/>
              </a:rPr>
              <a:t>Ngữ cảnh bộ lọc là tập hợp giá trị trong mỗi cột đáp ứng được các ràng buộc về bộ lọc được áp dụng cho hàng hoặc được xác định bởi biểu thức bộ lọc bên trong công thức</a:t>
            </a:r>
          </a:p>
        </p:txBody>
      </p:sp>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5</a:t>
            </a:fld>
            <a:endParaRPr lang="en-US" dirty="0"/>
          </a:p>
        </p:txBody>
      </p:sp>
      <p:sp>
        <p:nvSpPr>
          <p:cNvPr id="6" name="Title 5"/>
          <p:cNvSpPr>
            <a:spLocks noGrp="1"/>
          </p:cNvSpPr>
          <p:nvPr>
            <p:ph type="ctrTitle"/>
          </p:nvPr>
        </p:nvSpPr>
        <p:spPr/>
        <p:txBody>
          <a:bodyPr>
            <a:normAutofit/>
          </a:bodyPr>
          <a:lstStyle/>
          <a:p>
            <a:r>
              <a:rPr lang="en-US"/>
              <a:t>3. Filter context vs Row context</a:t>
            </a:r>
            <a:endParaRPr lang="en-US" dirty="0"/>
          </a:p>
        </p:txBody>
      </p:sp>
    </p:spTree>
    <p:extLst>
      <p:ext uri="{BB962C8B-B14F-4D97-AF65-F5344CB8AC3E}">
        <p14:creationId xmlns:p14="http://schemas.microsoft.com/office/powerpoint/2010/main" val="3261963149"/>
      </p:ext>
    </p:extLst>
  </p:cSld>
  <p:clrMapOvr>
    <a:overrideClrMapping bg1="lt1" tx1="dk1" bg2="lt2" tx2="dk2" accent1="accent1" accent2="accent2" accent3="accent3" accent4="accent4" accent5="accent5" accent6="accent6" hlink="hlink" folHlink="folHlink"/>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6</a:t>
            </a:fld>
            <a:endParaRPr lang="en-US" dirty="0"/>
          </a:p>
        </p:txBody>
      </p:sp>
      <p:sp>
        <p:nvSpPr>
          <p:cNvPr id="6" name="Title 5"/>
          <p:cNvSpPr>
            <a:spLocks noGrp="1"/>
          </p:cNvSpPr>
          <p:nvPr>
            <p:ph type="ctrTitle"/>
          </p:nvPr>
        </p:nvSpPr>
        <p:spPr/>
        <p:txBody>
          <a:bodyPr>
            <a:normAutofit/>
          </a:bodyPr>
          <a:lstStyle/>
          <a:p>
            <a:r>
              <a:rPr lang="en-US"/>
              <a:t>4. Các yếu tố cốt lõi của DAX</a:t>
            </a:r>
            <a:endParaRPr lang="en-US" dirty="0"/>
          </a:p>
        </p:txBody>
      </p:sp>
      <p:sp>
        <p:nvSpPr>
          <p:cNvPr id="9" name="Content Placeholder 4"/>
          <p:cNvSpPr>
            <a:spLocks noGrp="1"/>
          </p:cNvSpPr>
          <p:nvPr>
            <p:ph idx="4294967295"/>
          </p:nvPr>
        </p:nvSpPr>
        <p:spPr>
          <a:xfrm>
            <a:off x="554781" y="1003639"/>
            <a:ext cx="11163243" cy="998897"/>
          </a:xfrm>
          <a:prstGeom prst="rect">
            <a:avLst/>
          </a:prstGeom>
        </p:spPr>
        <p:txBody>
          <a:bodyPr>
            <a:noAutofit/>
          </a:bodyPr>
          <a:lstStyle/>
          <a:p>
            <a:pPr marL="782638" indent="-342900">
              <a:buFont typeface="Courier New" panose="02070309020205020404" pitchFamily="49" charset="0"/>
              <a:buChar char="o"/>
            </a:pPr>
            <a:r>
              <a:rPr lang="vi-VN" sz="1400"/>
              <a:t>1. DAX Measure áp dụng hàm tính trên bảng dữ liệu thay vì bảng pivot </a:t>
            </a:r>
            <a:endParaRPr lang="en-US" sz="1400"/>
          </a:p>
          <a:p>
            <a:pPr marL="782638" indent="-342900">
              <a:buFont typeface="Courier New" panose="02070309020205020404" pitchFamily="49" charset="0"/>
              <a:buChar char="o"/>
            </a:pPr>
            <a:r>
              <a:rPr lang="vi-VN" sz="1400"/>
              <a:t>2. Hàm tính DAX được thực hiện theo trình tự 4 bước </a:t>
            </a:r>
            <a:endParaRPr lang="en-US" sz="1400"/>
          </a:p>
          <a:p>
            <a:pPr marL="782638" indent="-342900">
              <a:buFont typeface="Courier New" panose="02070309020205020404" pitchFamily="49" charset="0"/>
              <a:buChar char="o"/>
            </a:pPr>
            <a:r>
              <a:rPr lang="vi-VN" sz="1400"/>
              <a:t>3. Mỗi giá trị tính hoặc ô phép tính được tính độc lập và theo trình tự nhất định</a:t>
            </a:r>
            <a:endParaRPr lang="vi-VN" sz="2000" dirty="0">
              <a:latin typeface="+mn-lt"/>
            </a:endParaRPr>
          </a:p>
        </p:txBody>
      </p:sp>
    </p:spTree>
    <p:extLst>
      <p:ext uri="{BB962C8B-B14F-4D97-AF65-F5344CB8AC3E}">
        <p14:creationId xmlns:p14="http://schemas.microsoft.com/office/powerpoint/2010/main" val="949227398"/>
      </p:ext>
    </p:extLst>
  </p:cSld>
  <p:clrMapOvr>
    <a:overrideClrMapping bg1="lt1" tx1="dk1" bg2="lt2" tx2="dk2" accent1="accent1" accent2="accent2" accent3="accent3" accent4="accent4" accent5="accent5" accent6="accent6" hlink="hlink" folHlink="folHlink"/>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7</a:t>
            </a:fld>
            <a:endParaRPr lang="en-US" dirty="0"/>
          </a:p>
        </p:txBody>
      </p:sp>
      <p:sp>
        <p:nvSpPr>
          <p:cNvPr id="6" name="Title 5"/>
          <p:cNvSpPr>
            <a:spLocks noGrp="1"/>
          </p:cNvSpPr>
          <p:nvPr>
            <p:ph type="ctrTitle"/>
          </p:nvPr>
        </p:nvSpPr>
        <p:spPr/>
        <p:txBody>
          <a:bodyPr>
            <a:normAutofit/>
          </a:bodyPr>
          <a:lstStyle/>
          <a:p>
            <a:r>
              <a:rPr lang="en-US"/>
              <a:t>5. Các yêu cầu trong DAX</a:t>
            </a:r>
            <a:endParaRPr lang="en-US" dirty="0"/>
          </a:p>
        </p:txBody>
      </p:sp>
      <p:sp>
        <p:nvSpPr>
          <p:cNvPr id="7" name="Content Placeholder 4"/>
          <p:cNvSpPr>
            <a:spLocks noGrp="1"/>
          </p:cNvSpPr>
          <p:nvPr>
            <p:ph idx="4294967295"/>
          </p:nvPr>
        </p:nvSpPr>
        <p:spPr>
          <a:xfrm>
            <a:off x="554781" y="1003639"/>
            <a:ext cx="11163243" cy="3849007"/>
          </a:xfrm>
          <a:prstGeom prst="rect">
            <a:avLst/>
          </a:prstGeom>
        </p:spPr>
        <p:txBody>
          <a:bodyPr>
            <a:noAutofit/>
          </a:bodyPr>
          <a:lstStyle/>
          <a:p>
            <a:r>
              <a:rPr lang="en-US" sz="2000" b="1" dirty="0" err="1">
                <a:solidFill>
                  <a:srgbClr val="008435"/>
                </a:solidFill>
                <a:latin typeface="+mn-lt"/>
              </a:rPr>
              <a:t>Các</a:t>
            </a:r>
            <a:r>
              <a:rPr lang="en-US" sz="2000" b="1" dirty="0">
                <a:solidFill>
                  <a:srgbClr val="008435"/>
                </a:solidFill>
                <a:latin typeface="+mn-lt"/>
              </a:rPr>
              <a:t> </a:t>
            </a:r>
            <a:r>
              <a:rPr lang="en-US" sz="2000" b="1" dirty="0" err="1">
                <a:solidFill>
                  <a:srgbClr val="008435"/>
                </a:solidFill>
                <a:latin typeface="+mn-lt"/>
              </a:rPr>
              <a:t>loại</a:t>
            </a:r>
            <a:r>
              <a:rPr lang="en-US" sz="2000" b="1" dirty="0">
                <a:solidFill>
                  <a:srgbClr val="008435"/>
                </a:solidFill>
                <a:latin typeface="+mn-lt"/>
              </a:rPr>
              <a:t> </a:t>
            </a:r>
            <a:r>
              <a:rPr lang="en-US" sz="2000" b="1" dirty="0" err="1">
                <a:solidFill>
                  <a:srgbClr val="008435"/>
                </a:solidFill>
                <a:latin typeface="+mn-lt"/>
              </a:rPr>
              <a:t>bảng</a:t>
            </a:r>
            <a:r>
              <a:rPr lang="en-US" sz="2000" b="1" dirty="0">
                <a:solidFill>
                  <a:srgbClr val="008435"/>
                </a:solidFill>
                <a:latin typeface="+mn-lt"/>
              </a:rPr>
              <a:t> </a:t>
            </a:r>
            <a:r>
              <a:rPr lang="en-US" sz="2000" b="1" dirty="0" err="1">
                <a:solidFill>
                  <a:srgbClr val="008435"/>
                </a:solidFill>
                <a:latin typeface="+mn-lt"/>
              </a:rPr>
              <a:t>trong</a:t>
            </a:r>
            <a:r>
              <a:rPr lang="en-US" sz="2000" b="1" dirty="0">
                <a:solidFill>
                  <a:srgbClr val="008435"/>
                </a:solidFill>
                <a:latin typeface="+mn-lt"/>
              </a:rPr>
              <a:t> </a:t>
            </a:r>
            <a:r>
              <a:rPr lang="en-US" sz="2000" b="1" dirty="0" err="1">
                <a:solidFill>
                  <a:srgbClr val="008435"/>
                </a:solidFill>
                <a:latin typeface="+mn-lt"/>
              </a:rPr>
              <a:t>mô</a:t>
            </a:r>
            <a:r>
              <a:rPr lang="en-US" sz="2000" b="1" dirty="0">
                <a:solidFill>
                  <a:srgbClr val="008435"/>
                </a:solidFill>
                <a:latin typeface="+mn-lt"/>
              </a:rPr>
              <a:t> </a:t>
            </a:r>
            <a:r>
              <a:rPr lang="en-US" sz="2000" b="1" dirty="0" err="1">
                <a:solidFill>
                  <a:srgbClr val="008435"/>
                </a:solidFill>
                <a:latin typeface="+mn-lt"/>
              </a:rPr>
              <a:t>hình</a:t>
            </a:r>
            <a:r>
              <a:rPr lang="en-US" sz="2000" b="1" dirty="0">
                <a:solidFill>
                  <a:srgbClr val="008435"/>
                </a:solidFill>
                <a:latin typeface="+mn-lt"/>
              </a:rPr>
              <a:t> </a:t>
            </a:r>
            <a:r>
              <a:rPr lang="en-US" sz="2000" b="1" dirty="0" err="1">
                <a:solidFill>
                  <a:srgbClr val="008435"/>
                </a:solidFill>
                <a:latin typeface="+mn-lt"/>
              </a:rPr>
              <a:t>dữ</a:t>
            </a:r>
            <a:r>
              <a:rPr lang="en-US" sz="2000" b="1" dirty="0">
                <a:solidFill>
                  <a:srgbClr val="008435"/>
                </a:solidFill>
                <a:latin typeface="+mn-lt"/>
              </a:rPr>
              <a:t> </a:t>
            </a:r>
            <a:r>
              <a:rPr lang="en-US" sz="2000" b="1" dirty="0" err="1">
                <a:solidFill>
                  <a:srgbClr val="008435"/>
                </a:solidFill>
                <a:latin typeface="+mn-lt"/>
              </a:rPr>
              <a:t>liệu</a:t>
            </a:r>
            <a:r>
              <a:rPr lang="en-US" sz="2000" b="1" dirty="0">
                <a:solidFill>
                  <a:srgbClr val="008435"/>
                </a:solidFill>
                <a:latin typeface="+mn-lt"/>
              </a:rPr>
              <a:t>:</a:t>
            </a:r>
            <a:endParaRPr lang="vi-VN" sz="2000" b="1" dirty="0">
              <a:solidFill>
                <a:srgbClr val="008435"/>
              </a:solidFill>
              <a:latin typeface="+mn-lt"/>
            </a:endParaRPr>
          </a:p>
          <a:p>
            <a:pPr marL="0" indent="0" algn="ctr">
              <a:buNone/>
            </a:pPr>
            <a:r>
              <a:rPr lang="en-US" sz="2000" b="1" dirty="0">
                <a:solidFill>
                  <a:srgbClr val="008435"/>
                </a:solidFill>
                <a:latin typeface="+mn-lt"/>
              </a:rPr>
              <a:t>BẢNG DIM</a:t>
            </a:r>
          </a:p>
          <a:p>
            <a:pPr marL="782638" indent="-342900">
              <a:buFont typeface="Courier New" panose="02070309020205020404" pitchFamily="49" charset="0"/>
              <a:buChar char="o"/>
            </a:pPr>
            <a:r>
              <a:rPr lang="vi-VN" sz="2000" dirty="0">
                <a:latin typeface="+mn-lt"/>
              </a:rPr>
              <a:t>Là bảng lưu trữ thông tin mô tả các đối tượng tham gia sự kiện/ hành động ở bảng fact</a:t>
            </a:r>
          </a:p>
          <a:p>
            <a:pPr marL="782638" indent="-342900">
              <a:buFont typeface="Courier New" panose="02070309020205020404" pitchFamily="49" charset="0"/>
              <a:buChar char="o"/>
            </a:pPr>
            <a:r>
              <a:rPr lang="vi-VN" sz="2000" dirty="0">
                <a:latin typeface="+mn-lt"/>
              </a:rPr>
              <a:t>Nằm ở xung quanh bảng fact, bổ sung thêm thông tin cho bảng fact</a:t>
            </a:r>
          </a:p>
          <a:p>
            <a:pPr marL="782638" indent="-342900">
              <a:buFont typeface="Courier New" panose="02070309020205020404" pitchFamily="49" charset="0"/>
              <a:buChar char="o"/>
            </a:pPr>
            <a:r>
              <a:rPr lang="vi-VN" sz="2000" dirty="0">
                <a:latin typeface="+mn-lt"/>
              </a:rPr>
              <a:t>Nằm ở phía 1 hoặc nhiều của mối quan hệ</a:t>
            </a:r>
          </a:p>
        </p:txBody>
      </p:sp>
      <p:pic>
        <p:nvPicPr>
          <p:cNvPr id="8" name="Picture 7"/>
          <p:cNvPicPr>
            <a:picLocks noChangeAspect="1"/>
          </p:cNvPicPr>
          <p:nvPr/>
        </p:nvPicPr>
        <p:blipFill>
          <a:blip r:embed="rId2"/>
          <a:stretch>
            <a:fillRect/>
          </a:stretch>
        </p:blipFill>
        <p:spPr>
          <a:xfrm>
            <a:off x="3215481" y="3659566"/>
            <a:ext cx="5710238" cy="2696785"/>
          </a:xfrm>
          <a:prstGeom prst="rect">
            <a:avLst/>
          </a:prstGeom>
        </p:spPr>
      </p:pic>
    </p:spTree>
    <p:extLst>
      <p:ext uri="{BB962C8B-B14F-4D97-AF65-F5344CB8AC3E}">
        <p14:creationId xmlns:p14="http://schemas.microsoft.com/office/powerpoint/2010/main" val="2474519865"/>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8</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15" name="Content Placeholder 4"/>
          <p:cNvSpPr>
            <a:spLocks noGrp="1"/>
          </p:cNvSpPr>
          <p:nvPr>
            <p:ph idx="4294967295"/>
          </p:nvPr>
        </p:nvSpPr>
        <p:spPr>
          <a:xfrm>
            <a:off x="554781" y="1003640"/>
            <a:ext cx="11163243" cy="3123192"/>
          </a:xfrm>
          <a:prstGeom prst="rect">
            <a:avLst/>
          </a:prstGeom>
        </p:spPr>
        <p:txBody>
          <a:bodyPr>
            <a:noAutofit/>
          </a:bodyPr>
          <a:lstStyle/>
          <a:p>
            <a:r>
              <a:rPr lang="en-US" sz="2000" b="1" dirty="0" err="1">
                <a:solidFill>
                  <a:srgbClr val="008435"/>
                </a:solidFill>
                <a:latin typeface="+mn-lt"/>
              </a:rPr>
              <a:t>Mối</a:t>
            </a:r>
            <a:r>
              <a:rPr lang="en-US" sz="2000" b="1" dirty="0">
                <a:solidFill>
                  <a:srgbClr val="008435"/>
                </a:solidFill>
                <a:latin typeface="+mn-lt"/>
              </a:rPr>
              <a:t> </a:t>
            </a:r>
            <a:r>
              <a:rPr lang="en-US" sz="2000" b="1" dirty="0" err="1">
                <a:solidFill>
                  <a:srgbClr val="008435"/>
                </a:solidFill>
                <a:latin typeface="+mn-lt"/>
              </a:rPr>
              <a:t>quan</a:t>
            </a:r>
            <a:r>
              <a:rPr lang="en-US" sz="2000" b="1" dirty="0">
                <a:solidFill>
                  <a:srgbClr val="008435"/>
                </a:solidFill>
                <a:latin typeface="+mn-lt"/>
              </a:rPr>
              <a:t> </a:t>
            </a:r>
            <a:r>
              <a:rPr lang="en-US" sz="2000" b="1" dirty="0" err="1">
                <a:solidFill>
                  <a:srgbClr val="008435"/>
                </a:solidFill>
                <a:latin typeface="+mn-lt"/>
              </a:rPr>
              <a:t>hệ</a:t>
            </a:r>
            <a:r>
              <a:rPr lang="en-US" sz="2000" b="1" dirty="0">
                <a:solidFill>
                  <a:srgbClr val="008435"/>
                </a:solidFill>
                <a:latin typeface="+mn-lt"/>
              </a:rPr>
              <a:t> </a:t>
            </a:r>
            <a:r>
              <a:rPr lang="en-US" sz="2000" b="1" dirty="0" err="1">
                <a:solidFill>
                  <a:srgbClr val="008435"/>
                </a:solidFill>
                <a:latin typeface="+mn-lt"/>
              </a:rPr>
              <a:t>giữa</a:t>
            </a:r>
            <a:r>
              <a:rPr lang="en-US" sz="2000" b="1" dirty="0">
                <a:solidFill>
                  <a:srgbClr val="008435"/>
                </a:solidFill>
                <a:latin typeface="+mn-lt"/>
              </a:rPr>
              <a:t> </a:t>
            </a:r>
            <a:r>
              <a:rPr lang="en-US" sz="2000" b="1" dirty="0" err="1">
                <a:solidFill>
                  <a:srgbClr val="008435"/>
                </a:solidFill>
                <a:latin typeface="+mn-lt"/>
              </a:rPr>
              <a:t>các</a:t>
            </a:r>
            <a:r>
              <a:rPr lang="en-US" sz="2000" b="1" dirty="0">
                <a:solidFill>
                  <a:srgbClr val="008435"/>
                </a:solidFill>
                <a:latin typeface="+mn-lt"/>
              </a:rPr>
              <a:t> </a:t>
            </a:r>
            <a:r>
              <a:rPr lang="en-US" sz="2000" b="1" dirty="0" err="1">
                <a:solidFill>
                  <a:srgbClr val="008435"/>
                </a:solidFill>
                <a:latin typeface="+mn-lt"/>
              </a:rPr>
              <a:t>bảng</a:t>
            </a:r>
          </a:p>
          <a:p>
            <a:pPr marL="782638" indent="-342900">
              <a:buFont typeface="Courier New" panose="02070309020205020404" pitchFamily="49" charset="0"/>
              <a:buChar char="o"/>
            </a:pPr>
            <a:endParaRPr lang="en-US" sz="2000" dirty="0">
              <a:latin typeface="+mn-lt"/>
            </a:endParaRPr>
          </a:p>
          <a:p>
            <a:pPr marL="782638" indent="-342900">
              <a:buFont typeface="Courier New" panose="02070309020205020404" pitchFamily="49" charset="0"/>
              <a:buChar char="o"/>
            </a:pPr>
            <a:r>
              <a:rPr lang="en-US" sz="2000" dirty="0" err="1">
                <a:latin typeface="Arial (Body)"/>
              </a:rPr>
              <a:t>Khóa</a:t>
            </a:r>
            <a:r>
              <a:rPr lang="en-US" sz="2000" dirty="0">
                <a:latin typeface="Arial (Body)"/>
              </a:rPr>
              <a:t> </a:t>
            </a:r>
            <a:r>
              <a:rPr lang="en-US" sz="2000" dirty="0" err="1">
                <a:latin typeface="Arial (Body)"/>
              </a:rPr>
              <a:t>chính</a:t>
            </a:r>
            <a:r>
              <a:rPr lang="en-US" sz="2000" dirty="0">
                <a:latin typeface="Arial (Body)"/>
              </a:rPr>
              <a:t> (primary key) &amp; </a:t>
            </a:r>
            <a:r>
              <a:rPr lang="en-US" sz="2000" dirty="0" err="1">
                <a:latin typeface="Arial (Body)"/>
              </a:rPr>
              <a:t>khóa</a:t>
            </a:r>
            <a:r>
              <a:rPr lang="en-US" sz="2000" dirty="0">
                <a:latin typeface="Arial (Body)"/>
              </a:rPr>
              <a:t> </a:t>
            </a:r>
            <a:r>
              <a:rPr lang="en-US" sz="2000" dirty="0" err="1">
                <a:latin typeface="Arial (Body)"/>
              </a:rPr>
              <a:t>ngoại</a:t>
            </a:r>
            <a:r>
              <a:rPr lang="en-US" sz="2000" dirty="0">
                <a:latin typeface="Arial (Body)"/>
              </a:rPr>
              <a:t> (foreign key)</a:t>
            </a:r>
          </a:p>
          <a:p>
            <a:pPr marL="782638" indent="-342900">
              <a:buFont typeface="Courier New" panose="02070309020205020404" pitchFamily="49" charset="0"/>
              <a:buChar char="o"/>
            </a:pPr>
            <a:r>
              <a:rPr lang="en-US" sz="2000" dirty="0" err="1">
                <a:latin typeface="Arial (Body)"/>
              </a:rPr>
              <a:t>Loại</a:t>
            </a:r>
            <a:r>
              <a:rPr lang="en-US" sz="2000" dirty="0">
                <a:latin typeface="Arial (Body)"/>
              </a:rPr>
              <a:t> </a:t>
            </a:r>
            <a:r>
              <a:rPr lang="en-US" sz="2000" dirty="0" err="1">
                <a:latin typeface="Arial (Body)"/>
              </a:rPr>
              <a:t>liên</a:t>
            </a:r>
            <a:r>
              <a:rPr lang="en-US" sz="2000" dirty="0">
                <a:latin typeface="Arial (Body)"/>
              </a:rPr>
              <a:t> </a:t>
            </a:r>
            <a:r>
              <a:rPr lang="en-US" sz="2000" dirty="0" err="1">
                <a:latin typeface="Arial (Body)"/>
              </a:rPr>
              <a:t>kết</a:t>
            </a:r>
            <a:r>
              <a:rPr lang="en-US" sz="2000" dirty="0">
                <a:latin typeface="Arial (Body)"/>
              </a:rPr>
              <a:t> (cardinality)</a:t>
            </a:r>
            <a:endParaRPr lang="vi-VN" sz="2000" dirty="0">
              <a:latin typeface="Arial (Body)"/>
            </a:endParaRPr>
          </a:p>
          <a:p>
            <a:pPr marL="782638" indent="-342900">
              <a:buFont typeface="Courier New" panose="02070309020205020404" pitchFamily="49" charset="0"/>
              <a:buChar char="o"/>
            </a:pPr>
            <a:r>
              <a:rPr lang="en-US" sz="2000" dirty="0" err="1">
                <a:latin typeface="Arial (Body)"/>
              </a:rPr>
              <a:t>Hướng</a:t>
            </a:r>
            <a:r>
              <a:rPr lang="en-US" sz="2000" dirty="0">
                <a:latin typeface="Arial (Body)"/>
              </a:rPr>
              <a:t> </a:t>
            </a:r>
            <a:r>
              <a:rPr lang="en-US" sz="2000" dirty="0" err="1">
                <a:latin typeface="Arial (Body)"/>
              </a:rPr>
              <a:t>lọc</a:t>
            </a:r>
            <a:r>
              <a:rPr lang="en-US" sz="2000" dirty="0">
                <a:latin typeface="Arial (Body)"/>
              </a:rPr>
              <a:t> (filter direction)</a:t>
            </a:r>
            <a:endParaRPr lang="vi-VN" sz="2000" dirty="0">
              <a:latin typeface="Arial (Body)"/>
            </a:endParaRPr>
          </a:p>
          <a:p>
            <a:pPr marL="782638" indent="-342900">
              <a:buFont typeface="Courier New" panose="02070309020205020404" pitchFamily="49" charset="0"/>
              <a:buChar char="o"/>
            </a:pPr>
            <a:r>
              <a:rPr lang="en-US" sz="2000" dirty="0" err="1">
                <a:latin typeface="Arial (Body)"/>
              </a:rPr>
              <a:t>Hoạt</a:t>
            </a:r>
            <a:r>
              <a:rPr lang="en-US" sz="2000" dirty="0">
                <a:latin typeface="Arial (Body)"/>
              </a:rPr>
              <a:t> </a:t>
            </a:r>
            <a:r>
              <a:rPr lang="en-US" sz="2000" dirty="0" err="1">
                <a:latin typeface="Arial (Body)"/>
              </a:rPr>
              <a:t>động</a:t>
            </a:r>
            <a:r>
              <a:rPr lang="en-US" sz="2000" dirty="0">
                <a:latin typeface="Arial (Body)"/>
              </a:rPr>
              <a:t>/</a:t>
            </a:r>
            <a:r>
              <a:rPr lang="en-US" sz="2000" dirty="0" err="1">
                <a:latin typeface="Arial (Body)"/>
              </a:rPr>
              <a:t>Không</a:t>
            </a:r>
            <a:r>
              <a:rPr lang="en-US" sz="2000" dirty="0">
                <a:latin typeface="Arial (Body)"/>
              </a:rPr>
              <a:t> </a:t>
            </a:r>
            <a:r>
              <a:rPr lang="en-US" sz="2000" dirty="0" err="1">
                <a:latin typeface="Arial (Body)"/>
              </a:rPr>
              <a:t>hoạt</a:t>
            </a:r>
            <a:r>
              <a:rPr lang="en-US" sz="2000" dirty="0">
                <a:latin typeface="Arial (Body)"/>
              </a:rPr>
              <a:t> </a:t>
            </a:r>
            <a:r>
              <a:rPr lang="en-US" sz="2000" dirty="0" err="1">
                <a:latin typeface="Arial (Body)"/>
              </a:rPr>
              <a:t>động</a:t>
            </a:r>
            <a:r>
              <a:rPr lang="en-US" sz="2000" dirty="0">
                <a:latin typeface="Arial (Body)"/>
              </a:rPr>
              <a:t> (active/inactive)</a:t>
            </a:r>
            <a:endParaRPr lang="vi-VN" sz="2000" dirty="0">
              <a:latin typeface="Arial (Body)"/>
            </a:endParaRPr>
          </a:p>
        </p:txBody>
      </p:sp>
    </p:spTree>
    <p:extLst>
      <p:ext uri="{BB962C8B-B14F-4D97-AF65-F5344CB8AC3E}">
        <p14:creationId xmlns:p14="http://schemas.microsoft.com/office/powerpoint/2010/main" val="6052702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9</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9" name="Content Placeholder 4"/>
          <p:cNvSpPr>
            <a:spLocks noGrp="1"/>
          </p:cNvSpPr>
          <p:nvPr>
            <p:ph idx="4294967295"/>
          </p:nvPr>
        </p:nvSpPr>
        <p:spPr>
          <a:xfrm>
            <a:off x="554783" y="1028474"/>
            <a:ext cx="11163243" cy="1046141"/>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Mối</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en-US" sz="2400" b="1" dirty="0" err="1">
                <a:solidFill>
                  <a:srgbClr val="008435"/>
                </a:solidFill>
                <a:latin typeface="+mn-lt"/>
              </a:rPr>
              <a:t>giữa</a:t>
            </a:r>
            <a:r>
              <a:rPr lang="en-US" sz="2400" b="1" dirty="0">
                <a:solidFill>
                  <a:srgbClr val="008435"/>
                </a:solidFill>
                <a:latin typeface="+mn-lt"/>
              </a:rPr>
              <a:t> </a:t>
            </a:r>
            <a:r>
              <a:rPr lang="en-US" sz="2400" b="1" dirty="0" err="1">
                <a:solidFill>
                  <a:srgbClr val="008435"/>
                </a:solidFill>
                <a:latin typeface="+mn-lt"/>
              </a:rPr>
              <a:t>các</a:t>
            </a:r>
            <a:r>
              <a:rPr lang="en-US" sz="2400" b="1" dirty="0">
                <a:solidFill>
                  <a:srgbClr val="008435"/>
                </a:solidFill>
                <a:latin typeface="+mn-lt"/>
              </a:rPr>
              <a:t> </a:t>
            </a:r>
            <a:r>
              <a:rPr lang="en-US" sz="2400" b="1" dirty="0" err="1">
                <a:solidFill>
                  <a:srgbClr val="008435"/>
                </a:solidFill>
                <a:latin typeface="+mn-lt"/>
              </a:rPr>
              <a:t>bảng</a:t>
            </a:r>
            <a:r>
              <a:rPr lang="en-US" sz="2400" b="1" dirty="0">
                <a:solidFill>
                  <a:srgbClr val="008435"/>
                </a:solidFill>
                <a:latin typeface="+mn-lt"/>
              </a:rPr>
              <a:t>: </a:t>
            </a:r>
            <a:r>
              <a:rPr lang="vi-VN" sz="2000" b="1" dirty="0">
                <a:latin typeface="+mn-lt"/>
              </a:rPr>
              <a:t>Cột định danh (Key column) </a:t>
            </a:r>
            <a:r>
              <a:rPr lang="vi-VN" sz="2000" dirty="0">
                <a:latin typeface="+mn-lt"/>
              </a:rPr>
              <a:t>thể hiện các trường hợp cụ thể, tương tự các ô trong bảng tính. Được dùng để tìm kiếm và truy cập dữ liệu. Để có thể tạo mối quan hệ, cần xác định các cột chính (key column) trong cả hai các bảng liên quan.</a:t>
            </a:r>
          </a:p>
        </p:txBody>
      </p:sp>
      <p:sp>
        <p:nvSpPr>
          <p:cNvPr id="10" name="Content Placeholder 4"/>
          <p:cNvSpPr>
            <a:spLocks noGrp="1"/>
          </p:cNvSpPr>
          <p:nvPr>
            <p:ph idx="4294967295"/>
          </p:nvPr>
        </p:nvSpPr>
        <p:spPr>
          <a:xfrm>
            <a:off x="6324600" y="2280480"/>
            <a:ext cx="5256266" cy="1495721"/>
          </a:xfrm>
          <a:prstGeom prst="rect">
            <a:avLst/>
          </a:prstGeom>
        </p:spPr>
        <p:txBody>
          <a:bodyPr>
            <a:noAutofit/>
          </a:bodyPr>
          <a:lstStyle/>
          <a:p>
            <a:r>
              <a:rPr lang="en-US" sz="1800" b="1" dirty="0" err="1">
                <a:solidFill>
                  <a:srgbClr val="008435"/>
                </a:solidFill>
                <a:latin typeface="+mn-lt"/>
              </a:rPr>
              <a:t>Khóa</a:t>
            </a:r>
            <a:r>
              <a:rPr lang="en-US" sz="1800" b="1" dirty="0">
                <a:solidFill>
                  <a:srgbClr val="008435"/>
                </a:solidFill>
                <a:latin typeface="+mn-lt"/>
              </a:rPr>
              <a:t> </a:t>
            </a:r>
            <a:r>
              <a:rPr lang="en-US" sz="1800" b="1" dirty="0" err="1">
                <a:solidFill>
                  <a:srgbClr val="008435"/>
                </a:solidFill>
                <a:latin typeface="+mn-lt"/>
              </a:rPr>
              <a:t>chính</a:t>
            </a:r>
            <a:r>
              <a:rPr lang="en-US" sz="1800" b="1" dirty="0">
                <a:solidFill>
                  <a:srgbClr val="008435"/>
                </a:solidFill>
                <a:latin typeface="+mn-lt"/>
              </a:rPr>
              <a:t> (Primary key): </a:t>
            </a:r>
            <a:r>
              <a:rPr lang="vi-VN" sz="1600" dirty="0">
                <a:latin typeface="+mn-lt"/>
              </a:rPr>
              <a:t>là giá trị định danh cho từng trường hợp trong bảng. Cột khóa chính gồm dữ liệu có tính độc nhất, không trùng lặp. Mối quan hệ của các bảng được tạo ra khi sử dụng khóa chính của 1 bảng làm khóa ngoại cho 1 bảng khác</a:t>
            </a:r>
          </a:p>
          <a:p>
            <a:r>
              <a:rPr lang="vi-VN" sz="1600" b="1" i="1" dirty="0">
                <a:latin typeface="+mn-lt"/>
              </a:rPr>
              <a:t>Lưu ý: </a:t>
            </a:r>
            <a:r>
              <a:rPr lang="vi-VN" sz="1600" i="1" dirty="0">
                <a:latin typeface="+mn-lt"/>
              </a:rPr>
              <a:t>Không bắt buộc các bảng phải có khóa chính</a:t>
            </a:r>
          </a:p>
        </p:txBody>
      </p:sp>
      <p:sp>
        <p:nvSpPr>
          <p:cNvPr id="11" name="Content Placeholder 4"/>
          <p:cNvSpPr>
            <a:spLocks noGrp="1"/>
          </p:cNvSpPr>
          <p:nvPr>
            <p:ph idx="4294967295"/>
          </p:nvPr>
        </p:nvSpPr>
        <p:spPr>
          <a:xfrm>
            <a:off x="6324600" y="4264519"/>
            <a:ext cx="5256266" cy="1640769"/>
          </a:xfrm>
          <a:prstGeom prst="rect">
            <a:avLst/>
          </a:prstGeom>
        </p:spPr>
        <p:txBody>
          <a:bodyPr>
            <a:noAutofit/>
          </a:bodyPr>
          <a:lstStyle/>
          <a:p>
            <a:r>
              <a:rPr lang="en-US" sz="1800" b="1" dirty="0" err="1">
                <a:solidFill>
                  <a:srgbClr val="008435"/>
                </a:solidFill>
                <a:latin typeface="+mn-lt"/>
              </a:rPr>
              <a:t>Khóa</a:t>
            </a:r>
            <a:r>
              <a:rPr lang="en-US" sz="1800" b="1" dirty="0">
                <a:solidFill>
                  <a:srgbClr val="008435"/>
                </a:solidFill>
                <a:latin typeface="+mn-lt"/>
              </a:rPr>
              <a:t> </a:t>
            </a:r>
            <a:r>
              <a:rPr lang="en-US" sz="1800" b="1" dirty="0" err="1">
                <a:solidFill>
                  <a:srgbClr val="008435"/>
                </a:solidFill>
                <a:latin typeface="+mn-lt"/>
              </a:rPr>
              <a:t>ngoại</a:t>
            </a:r>
            <a:r>
              <a:rPr lang="en-US" sz="1800" b="1" dirty="0">
                <a:solidFill>
                  <a:srgbClr val="008435"/>
                </a:solidFill>
                <a:latin typeface="+mn-lt"/>
              </a:rPr>
              <a:t> (Foreign key): </a:t>
            </a:r>
            <a:r>
              <a:rPr lang="vi-VN" sz="1600" dirty="0">
                <a:latin typeface="+mn-lt"/>
              </a:rPr>
              <a:t>biểu diễn mối quan hệ giữa các bảng với nhau. Khóa ngoại là các khóa chính của một bảng dữ liệu nằm trong một bảng dữ liệu khác. Các giá trị dữ liệu trong cột ngoại khóa không bắt buộc phải giá trị độc nhất (unique)</a:t>
            </a:r>
          </a:p>
          <a:p>
            <a:r>
              <a:rPr lang="vi-VN" sz="1600" b="1" i="1" dirty="0">
                <a:latin typeface="+mn-lt"/>
              </a:rPr>
              <a:t>Lưu ý: </a:t>
            </a:r>
            <a:r>
              <a:rPr lang="vi-VN" sz="1600" i="1" dirty="0">
                <a:latin typeface="+mn-lt"/>
              </a:rPr>
              <a:t>Một bảng có thể chứa nhiều khóa ngoại</a:t>
            </a:r>
          </a:p>
        </p:txBody>
      </p:sp>
      <p:grpSp>
        <p:nvGrpSpPr>
          <p:cNvPr id="12" name="Group 11"/>
          <p:cNvGrpSpPr/>
          <p:nvPr/>
        </p:nvGrpSpPr>
        <p:grpSpPr>
          <a:xfrm>
            <a:off x="554783" y="2341228"/>
            <a:ext cx="5614799" cy="3518340"/>
            <a:chOff x="609600" y="2893269"/>
            <a:chExt cx="5243032" cy="319760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893269"/>
              <a:ext cx="5243032" cy="3197602"/>
            </a:xfrm>
            <a:prstGeom prst="rect">
              <a:avLst/>
            </a:prstGeom>
          </p:spPr>
        </p:pic>
        <p:sp>
          <p:nvSpPr>
            <p:cNvPr id="14" name="Rectangle 13"/>
            <p:cNvSpPr/>
            <p:nvPr/>
          </p:nvSpPr>
          <p:spPr>
            <a:xfrm>
              <a:off x="3581400" y="4648200"/>
              <a:ext cx="1905000" cy="304800"/>
            </a:xfrm>
            <a:prstGeom prst="rect">
              <a:avLst/>
            </a:prstGeom>
            <a:noFill/>
            <a:ln w="38100">
              <a:solidFill>
                <a:srgbClr val="A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4211636700"/>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2.71000000000000000000E+000&quot;&gt;&lt;m_ppcolschidx val=&quot;0&quot;/&gt;&lt;m_rgb r=&quot;4d&quot; g=&quot;93&quot; b=&quot;d&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5"/>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C85688DAADD46AA20EEF77EBB8354" ma:contentTypeVersion="14" ma:contentTypeDescription="Create a new document." ma:contentTypeScope="" ma:versionID="41836fa95c24c28722d63fc1f0ee813f">
  <xsd:schema xmlns:xsd="http://www.w3.org/2001/XMLSchema" xmlns:xs="http://www.w3.org/2001/XMLSchema" xmlns:p="http://schemas.microsoft.com/office/2006/metadata/properties" xmlns:ns3="94154933-f7cd-4b25-9eab-a22a3932b9ad" xmlns:ns4="99c32b78-1800-4930-b8e5-5e6cbb4f52ce" targetNamespace="http://schemas.microsoft.com/office/2006/metadata/properties" ma:root="true" ma:fieldsID="3c6e11f8fd5b51dfadc504b550eaa404" ns3:_="" ns4:_="">
    <xsd:import namespace="94154933-f7cd-4b25-9eab-a22a3932b9ad"/>
    <xsd:import namespace="99c32b78-1800-4930-b8e5-5e6cbb4f52c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54933-f7cd-4b25-9eab-a22a3932b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c32b78-1800-4930-b8e5-5e6cbb4f52c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154933-f7cd-4b25-9eab-a22a3932b9a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CB789F-D0F7-4301-BFBC-E29F4B79A8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154933-f7cd-4b25-9eab-a22a3932b9ad"/>
    <ds:schemaRef ds:uri="99c32b78-1800-4930-b8e5-5e6cbb4f52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B94AB7-5E39-4B6C-AD03-DB26EC15F386}">
  <ds:schemaRefs>
    <ds:schemaRef ds:uri="99c32b78-1800-4930-b8e5-5e6cbb4f52c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 ds:uri="94154933-f7cd-4b25-9eab-a22a3932b9ad"/>
  </ds:schemaRefs>
</ds:datastoreItem>
</file>

<file path=customXml/itemProps3.xml><?xml version="1.0" encoding="utf-8"?>
<ds:datastoreItem xmlns:ds="http://schemas.openxmlformats.org/officeDocument/2006/customXml" ds:itemID="{487E4CFA-A179-441B-A45E-B400A0ABF4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9Slide.vn</Template>
  <TotalTime>41254</TotalTime>
  <Words>2352</Words>
  <Application>Microsoft Office PowerPoint</Application>
  <PresentationFormat>Widescreen</PresentationFormat>
  <Paragraphs>189</Paragraphs>
  <Slides>21</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Arial (Body)</vt:lpstr>
      <vt:lpstr>Calibri</vt:lpstr>
      <vt:lpstr>Calibri(Body)</vt:lpstr>
      <vt:lpstr>Cambria</vt:lpstr>
      <vt:lpstr>Courier New</vt:lpstr>
      <vt:lpstr>Lato</vt:lpstr>
      <vt:lpstr>Roboto</vt:lpstr>
      <vt:lpstr>Custom Design</vt:lpstr>
      <vt:lpstr>1_Custom Design</vt:lpstr>
      <vt:lpstr>PowerPoint Presentation</vt:lpstr>
      <vt:lpstr>AGENDA</vt:lpstr>
      <vt:lpstr>1. DAX là gì?</vt:lpstr>
      <vt:lpstr>1. DAX là gì?</vt:lpstr>
      <vt:lpstr>3. Filter context vs Row context</vt:lpstr>
      <vt:lpstr>4. Các yếu tố cốt lõi của DAX</vt:lpstr>
      <vt:lpstr>5. Các yêu cầu trong DAX</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3. Star schema vs Snowflake schema</vt:lpstr>
      <vt:lpstr>3. Star schema vs Snowflake schema</vt:lpstr>
      <vt:lpstr>Tại sao phải có mô hình dữ liệu</vt:lpstr>
      <vt:lpstr>Tại sao phải có mô hình dữ liệu</vt:lpstr>
      <vt:lpstr>Thank you</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Haxu</dc:creator>
  <dc:description>9Slide.vn</dc:description>
  <cp:lastModifiedBy>Hanh My Nguyen</cp:lastModifiedBy>
  <cp:revision>1346</cp:revision>
  <dcterms:created xsi:type="dcterms:W3CDTF">2016-05-26T03:58:49Z</dcterms:created>
  <dcterms:modified xsi:type="dcterms:W3CDTF">2024-03-14T00:56:49Z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fac6e110-0319-4379-be9c-3e55ddec4e82</vt:lpwstr>
  </property>
  <property fmtid="{D5CDD505-2E9C-101B-9397-08002B2CF9AE}" pid="3" name="ContentTypeId">
    <vt:lpwstr>0x0101000C6C85688DAADD46AA20EEF77EBB8354</vt:lpwstr>
  </property>
</Properties>
</file>