
<file path=[Content_Types].xml><?xml version="1.0" encoding="utf-8"?>
<Types xmlns="http://schemas.openxmlformats.org/package/2006/content-types">
  <Default Extension="png" ContentType="image/png"/>
  <Default Extension="bin" ContentType="image/unknown"/>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theme/themeOverride2.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59" r:id="rId5"/>
  </p:sldMasterIdLst>
  <p:notesMasterIdLst>
    <p:notesMasterId r:id="rId26"/>
  </p:notesMasterIdLst>
  <p:sldIdLst>
    <p:sldId id="880" r:id="rId6"/>
    <p:sldId id="943" r:id="rId7"/>
    <p:sldId id="987" r:id="rId8"/>
    <p:sldId id="989" r:id="rId9"/>
    <p:sldId id="990" r:id="rId10"/>
    <p:sldId id="975" r:id="rId11"/>
    <p:sldId id="991" r:id="rId12"/>
    <p:sldId id="997" r:id="rId13"/>
    <p:sldId id="992" r:id="rId14"/>
    <p:sldId id="993" r:id="rId15"/>
    <p:sldId id="994" r:id="rId16"/>
    <p:sldId id="979" r:id="rId17"/>
    <p:sldId id="982" r:id="rId18"/>
    <p:sldId id="983" r:id="rId19"/>
    <p:sldId id="980" r:id="rId20"/>
    <p:sldId id="985" r:id="rId21"/>
    <p:sldId id="995" r:id="rId22"/>
    <p:sldId id="988" r:id="rId23"/>
    <p:sldId id="996" r:id="rId24"/>
    <p:sldId id="892" r:id="rId25"/>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726" userDrawn="1">
          <p15:clr>
            <a:srgbClr val="A4A3A4"/>
          </p15:clr>
        </p15:guide>
        <p15:guide id="3"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h Hoang Duc (BICC - PTKD)" initials="AHD(-P" lastIdx="1" clrIdx="0"/>
  <p:cmAuthor id="2" name="hoangnb3@vpbank.com.vn" initials="V" lastIdx="1" clrIdx="1">
    <p:extLst>
      <p:ext uri="{19B8F6BF-5375-455C-9EA6-DF929625EA0E}">
        <p15:presenceInfo xmlns:p15="http://schemas.microsoft.com/office/powerpoint/2012/main" userId="hoangnb3@vpbank.com.v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435"/>
    <a:srgbClr val="2A8F68"/>
    <a:srgbClr val="299465"/>
    <a:srgbClr val="C00000"/>
    <a:srgbClr val="E5F2EA"/>
    <a:srgbClr val="ECF1F9"/>
    <a:srgbClr val="FFFFFF"/>
    <a:srgbClr val="4472C4"/>
    <a:srgbClr val="F3DECF"/>
    <a:srgbClr val="C55A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296E93-D403-43C7-8DE5-240403C34B4F}" v="1" dt="2024-02-22T02:46:28.9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94" autoAdjust="0"/>
    <p:restoredTop sz="69535" autoAdjust="0"/>
  </p:normalViewPr>
  <p:slideViewPr>
    <p:cSldViewPr snapToGrid="0">
      <p:cViewPr varScale="1">
        <p:scale>
          <a:sx n="80" d="100"/>
          <a:sy n="80" d="100"/>
        </p:scale>
        <p:origin x="1920" y="90"/>
      </p:cViewPr>
      <p:guideLst>
        <p:guide orient="horz" pos="2160"/>
        <p:guide pos="4726"/>
        <p:guide pos="384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gs" Target="tags/tag1.xml"/><Relationship Id="rId30" Type="http://schemas.openxmlformats.org/officeDocument/2006/relationships/viewProps" Target="viewProps.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 Dao Thu (EDA - BI.RBD)" userId="S::hadt21@vpbank.com.vn::d68c3d18-b47b-4db7-a0ea-ec4f037d7430" providerId="AD" clId="Web-{CF296E93-D403-43C7-8DE5-240403C34B4F}"/>
    <pc:docChg chg="modSld">
      <pc:chgData name="Ha Dao Thu (EDA - BI.RBD)" userId="S::hadt21@vpbank.com.vn::d68c3d18-b47b-4db7-a0ea-ec4f037d7430" providerId="AD" clId="Web-{CF296E93-D403-43C7-8DE5-240403C34B4F}" dt="2024-02-22T02:46:28.974" v="0" actId="14100"/>
      <pc:docMkLst>
        <pc:docMk/>
      </pc:docMkLst>
      <pc:sldChg chg="modSp">
        <pc:chgData name="Ha Dao Thu (EDA - BI.RBD)" userId="S::hadt21@vpbank.com.vn::d68c3d18-b47b-4db7-a0ea-ec4f037d7430" providerId="AD" clId="Web-{CF296E93-D403-43C7-8DE5-240403C34B4F}" dt="2024-02-22T02:46:28.974" v="0" actId="14100"/>
        <pc:sldMkLst>
          <pc:docMk/>
          <pc:sldMk cId="2492876709" sldId="943"/>
        </pc:sldMkLst>
        <pc:spChg chg="mod">
          <ac:chgData name="Ha Dao Thu (EDA - BI.RBD)" userId="S::hadt21@vpbank.com.vn::d68c3d18-b47b-4db7-a0ea-ec4f037d7430" providerId="AD" clId="Web-{CF296E93-D403-43C7-8DE5-240403C34B4F}" dt="2024-02-22T02:46:28.974" v="0" actId="14100"/>
          <ac:spMkLst>
            <pc:docMk/>
            <pc:sldMk cId="2492876709" sldId="943"/>
            <ac:spMk id="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05FF62-159B-43DC-B69C-C0EC64777C77}" type="datetimeFigureOut">
              <a:rPr lang="vi-VN" smtClean="0"/>
              <a:t>07/03/2024</a:t>
            </a:fld>
            <a:endParaRPr lang="vi-V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B8A556-0397-4D79-B37C-A5937D165B8B}" type="slidenum">
              <a:rPr lang="vi-VN" smtClean="0"/>
              <a:t>‹#›</a:t>
            </a:fld>
            <a:endParaRPr lang="vi-VN"/>
          </a:p>
        </p:txBody>
      </p:sp>
    </p:spTree>
    <p:extLst>
      <p:ext uri="{BB962C8B-B14F-4D97-AF65-F5344CB8AC3E}">
        <p14:creationId xmlns:p14="http://schemas.microsoft.com/office/powerpoint/2010/main" val="2518726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549450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Star </a:t>
            </a:r>
            <a:r>
              <a:rPr lang="en-US" sz="1200" kern="1200" dirty="0" err="1" smtClean="0">
                <a:solidFill>
                  <a:schemeClr val="tx1"/>
                </a:solidFill>
                <a:effectLst/>
                <a:latin typeface="+mn-lt"/>
                <a:ea typeface="+mn-ea"/>
                <a:cs typeface="+mn-cs"/>
              </a:rPr>
              <a:t>chema</a:t>
            </a:r>
            <a:r>
              <a:rPr lang="en-US" sz="1200" kern="1200" dirty="0" smtClean="0">
                <a:solidFill>
                  <a:schemeClr val="tx1"/>
                </a:solidFill>
                <a:effectLst/>
                <a:latin typeface="+mn-lt"/>
                <a:ea typeface="+mn-ea"/>
                <a:cs typeface="+mn-cs"/>
              </a:rPr>
              <a:t> &amp; snowflake (=star + </a:t>
            </a:r>
            <a:r>
              <a:rPr lang="en-US" sz="1200" kern="1200" dirty="0" err="1" smtClean="0">
                <a:solidFill>
                  <a:schemeClr val="tx1"/>
                </a:solidFill>
                <a:effectLst/>
                <a:latin typeface="+mn-lt"/>
                <a:ea typeface="+mn-ea"/>
                <a:cs typeface="+mn-cs"/>
              </a:rPr>
              <a:t>bổ</a:t>
            </a:r>
            <a:r>
              <a:rPr lang="en-US" sz="1200" kern="1200" dirty="0" smtClean="0">
                <a:solidFill>
                  <a:schemeClr val="tx1"/>
                </a:solidFill>
                <a:effectLst/>
                <a:latin typeface="+mn-lt"/>
                <a:ea typeface="+mn-ea"/>
                <a:cs typeface="+mn-cs"/>
              </a:rPr>
              <a:t> sung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node &amp;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bổ</a:t>
            </a:r>
            <a:r>
              <a:rPr lang="en-US" sz="1200" kern="1200" dirty="0" smtClean="0">
                <a:solidFill>
                  <a:schemeClr val="tx1"/>
                </a:solidFill>
                <a:effectLst/>
                <a:latin typeface="+mn-lt"/>
                <a:ea typeface="+mn-ea"/>
                <a:cs typeface="+mn-cs"/>
              </a:rPr>
              <a:t> sung </a:t>
            </a:r>
            <a:r>
              <a:rPr lang="en-US" sz="1200" kern="1200" dirty="0" err="1" smtClean="0">
                <a:solidFill>
                  <a:schemeClr val="tx1"/>
                </a:solidFill>
                <a:effectLst/>
                <a:latin typeface="+mn-lt"/>
                <a:ea typeface="+mn-ea"/>
                <a:cs typeface="+mn-cs"/>
              </a:rPr>
              <a:t>phân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quyền</a:t>
            </a:r>
            <a:r>
              <a:rPr lang="en-US" sz="1200" kern="1200" dirty="0" smtClean="0">
                <a:solidFill>
                  <a:schemeClr val="tx1"/>
                </a:solidFill>
                <a:effectLst/>
                <a:latin typeface="+mn-lt"/>
                <a:ea typeface="+mn-ea"/>
                <a:cs typeface="+mn-cs"/>
              </a:rPr>
              <a:t>)</a:t>
            </a:r>
          </a:p>
          <a:p>
            <a:pPr lvl="1"/>
            <a:r>
              <a:rPr lang="en-US" sz="1200" kern="1200" dirty="0" smtClean="0">
                <a:solidFill>
                  <a:schemeClr val="tx1"/>
                </a:solidFill>
                <a:effectLst/>
                <a:latin typeface="+mn-lt"/>
                <a:ea typeface="+mn-ea"/>
                <a:cs typeface="+mn-cs"/>
              </a:rPr>
              <a:t>Snowflake </a:t>
            </a:r>
            <a:r>
              <a:rPr lang="en-US" sz="1200" kern="1200" dirty="0" err="1" smtClean="0">
                <a:solidFill>
                  <a:schemeClr val="tx1"/>
                </a:solidFill>
                <a:effectLst/>
                <a:latin typeface="+mn-lt"/>
                <a:ea typeface="+mn-ea"/>
                <a:cs typeface="+mn-cs"/>
              </a:rPr>
              <a:t>vd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viên</a:t>
            </a:r>
            <a:r>
              <a:rPr lang="en-US" sz="1200" kern="1200" dirty="0" smtClean="0">
                <a:solidFill>
                  <a:schemeClr val="tx1"/>
                </a:solidFill>
                <a:effectLst/>
                <a:latin typeface="+mn-lt"/>
                <a:ea typeface="+mn-ea"/>
                <a:cs typeface="+mn-cs"/>
              </a:rPr>
              <a:t> &gt;&gt; </a:t>
            </a:r>
            <a:r>
              <a:rPr lang="en-US" sz="1200" kern="1200" dirty="0" err="1" smtClean="0">
                <a:solidFill>
                  <a:schemeClr val="tx1"/>
                </a:solidFill>
                <a:effectLst/>
                <a:latin typeface="+mn-lt"/>
                <a:ea typeface="+mn-ea"/>
                <a:cs typeface="+mn-cs"/>
              </a:rPr>
              <a:t>cửa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hàng</a:t>
            </a:r>
            <a:r>
              <a:rPr lang="en-US" sz="1200" kern="1200" dirty="0" smtClean="0">
                <a:solidFill>
                  <a:schemeClr val="tx1"/>
                </a:solidFill>
                <a:effectLst/>
                <a:latin typeface="+mn-lt"/>
                <a:ea typeface="+mn-ea"/>
                <a:cs typeface="+mn-cs"/>
              </a:rPr>
              <a:t> &gt;&gt; KH &gt;&gt;</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(fact)</a:t>
            </a:r>
          </a:p>
          <a:p>
            <a:pPr lvl="1"/>
            <a:r>
              <a:rPr lang="en-US" sz="1200" kern="1200" dirty="0" err="1" smtClean="0">
                <a:solidFill>
                  <a:schemeClr val="tx1"/>
                </a:solidFill>
                <a:effectLst/>
                <a:latin typeface="+mn-lt"/>
                <a:ea typeface="+mn-ea"/>
                <a:cs typeface="+mn-cs"/>
              </a:rPr>
              <a:t>Thác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xuống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dưới</a:t>
            </a:r>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&gt;&gt; </a:t>
            </a:r>
            <a:r>
              <a:rPr lang="en-US" sz="1200" kern="1200" dirty="0" err="1" smtClean="0">
                <a:solidFill>
                  <a:schemeClr val="tx1"/>
                </a:solidFill>
                <a:effectLst/>
                <a:latin typeface="+mn-lt"/>
                <a:ea typeface="+mn-ea"/>
                <a:cs typeface="+mn-cs"/>
              </a:rPr>
              <a:t>hầu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gồm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bảng</a:t>
            </a:r>
            <a:r>
              <a:rPr lang="en-US" sz="1200" kern="1200" dirty="0" smtClean="0">
                <a:solidFill>
                  <a:schemeClr val="tx1"/>
                </a:solidFill>
                <a:effectLst/>
                <a:latin typeface="+mn-lt"/>
                <a:ea typeface="+mn-ea"/>
                <a:cs typeface="+mn-cs"/>
              </a:rPr>
              <a:t> &amp; </a:t>
            </a:r>
            <a:r>
              <a:rPr lang="en-US" sz="1200" kern="1200" dirty="0" err="1" smtClean="0">
                <a:solidFill>
                  <a:schemeClr val="tx1"/>
                </a:solidFill>
                <a:effectLst/>
                <a:latin typeface="+mn-lt"/>
                <a:ea typeface="+mn-ea"/>
                <a:cs typeface="+mn-cs"/>
              </a:rPr>
              <a:t>tùy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gồm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2B8A556-0397-4D79-B37C-A5937D165B8B}" type="slidenum">
              <a:rPr lang="vi-VN" smtClean="0"/>
              <a:t>17</a:t>
            </a:fld>
            <a:endParaRPr lang="vi-VN"/>
          </a:p>
        </p:txBody>
      </p:sp>
    </p:spTree>
    <p:extLst>
      <p:ext uri="{BB962C8B-B14F-4D97-AF65-F5344CB8AC3E}">
        <p14:creationId xmlns:p14="http://schemas.microsoft.com/office/powerpoint/2010/main" val="26303625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mn-lt"/>
                <a:ea typeface="+mn-ea"/>
                <a:cs typeface="+mn-cs"/>
              </a:rPr>
              <a:t>Thay </a:t>
            </a:r>
            <a:r>
              <a:rPr lang="en-US" sz="1200" kern="1200" dirty="0" err="1" smtClean="0">
                <a:solidFill>
                  <a:schemeClr val="tx1"/>
                </a:solidFill>
                <a:effectLst/>
                <a:latin typeface="+mn-lt"/>
                <a:ea typeface="+mn-ea"/>
                <a:cs typeface="+mn-cs"/>
              </a:rPr>
              <a:t>vì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bảng</a:t>
            </a:r>
            <a:r>
              <a:rPr lang="en-US" sz="1200" kern="1200" dirty="0" smtClean="0">
                <a:solidFill>
                  <a:schemeClr val="tx1"/>
                </a:solidFill>
                <a:effectLst/>
                <a:latin typeface="+mn-lt"/>
                <a:ea typeface="+mn-ea"/>
                <a:cs typeface="+mn-cs"/>
              </a:rPr>
              <a:t> fact </a:t>
            </a:r>
            <a:r>
              <a:rPr lang="en-US" sz="1200" kern="1200" dirty="0" err="1" smtClean="0">
                <a:solidFill>
                  <a:schemeClr val="tx1"/>
                </a:solidFill>
                <a:effectLst/>
                <a:latin typeface="+mn-lt"/>
                <a:ea typeface="+mn-ea"/>
                <a:cs typeface="+mn-cs"/>
              </a:rPr>
              <a:t>bao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gồm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lặp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lặp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bảng</a:t>
            </a:r>
            <a:r>
              <a:rPr lang="en-US" sz="1200" kern="1200" dirty="0" smtClean="0">
                <a:solidFill>
                  <a:schemeClr val="tx1"/>
                </a:solidFill>
                <a:effectLst/>
                <a:latin typeface="+mn-lt"/>
                <a:ea typeface="+mn-ea"/>
                <a:cs typeface="+mn-cs"/>
              </a:rPr>
              <a:t> fact </a:t>
            </a:r>
            <a:r>
              <a:rPr lang="en-US" sz="1200" kern="1200" dirty="0" err="1" smtClean="0">
                <a:solidFill>
                  <a:schemeClr val="tx1"/>
                </a:solidFill>
                <a:effectLst/>
                <a:latin typeface="+mn-lt"/>
                <a:ea typeface="+mn-ea"/>
                <a:cs typeface="+mn-cs"/>
              </a:rPr>
              <a:t>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dễ</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sd</a:t>
            </a:r>
            <a:r>
              <a:rPr lang="en-US" sz="1200" kern="1200" dirty="0" smtClean="0">
                <a:solidFill>
                  <a:schemeClr val="tx1"/>
                </a:solidFill>
                <a:effectLst/>
                <a:latin typeface="+mn-lt"/>
                <a:ea typeface="+mn-ea"/>
                <a:cs typeface="+mn-cs"/>
              </a:rPr>
              <a:t> DAX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dễ</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endParaRPr lang="en-US" sz="1200" kern="1200" dirty="0" smtClean="0">
              <a:solidFill>
                <a:schemeClr val="tx1"/>
              </a:solidFill>
              <a:effectLst/>
              <a:latin typeface="+mn-lt"/>
              <a:ea typeface="+mn-ea"/>
              <a:cs typeface="+mn-cs"/>
            </a:endParaRPr>
          </a:p>
          <a:p>
            <a:pPr lvl="1"/>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table </a:t>
            </a:r>
            <a:r>
              <a:rPr lang="en-US" sz="1200" kern="1200" dirty="0" err="1" smtClean="0">
                <a:solidFill>
                  <a:schemeClr val="tx1"/>
                </a:solidFill>
                <a:effectLst/>
                <a:latin typeface="+mn-lt"/>
                <a:ea typeface="+mn-ea"/>
                <a:cs typeface="+mn-cs"/>
              </a:rPr>
              <a:t>ko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phụ</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dòng</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72B8A556-0397-4D79-B37C-A5937D165B8B}" type="slidenum">
              <a:rPr lang="vi-VN" smtClean="0"/>
              <a:t>18</a:t>
            </a:fld>
            <a:endParaRPr lang="vi-VN"/>
          </a:p>
        </p:txBody>
      </p:sp>
    </p:spTree>
    <p:extLst>
      <p:ext uri="{BB962C8B-B14F-4D97-AF65-F5344CB8AC3E}">
        <p14:creationId xmlns:p14="http://schemas.microsoft.com/office/powerpoint/2010/main" val="1765876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2B8A556-0397-4D79-B37C-A5937D165B8B}" type="slidenum">
              <a:rPr lang="vi-VN" smtClean="0"/>
              <a:t>19</a:t>
            </a:fld>
            <a:endParaRPr lang="vi-VN"/>
          </a:p>
        </p:txBody>
      </p:sp>
    </p:spTree>
    <p:extLst>
      <p:ext uri="{BB962C8B-B14F-4D97-AF65-F5344CB8AC3E}">
        <p14:creationId xmlns:p14="http://schemas.microsoft.com/office/powerpoint/2010/main" val="3630516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Mô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coi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1 </a:t>
            </a:r>
            <a:r>
              <a:rPr lang="en-US" sz="1200" kern="1200" dirty="0" err="1" smtClean="0">
                <a:solidFill>
                  <a:schemeClr val="tx1"/>
                </a:solidFill>
                <a:effectLst/>
                <a:latin typeface="+mn-lt"/>
                <a:ea typeface="+mn-ea"/>
                <a:cs typeface="+mn-cs"/>
              </a:rPr>
              <a:t>điểm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power bi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nhắc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đến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giúp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cta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dễ</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dàng</a:t>
            </a:r>
            <a:r>
              <a:rPr lang="en-US" sz="1200" kern="1200" dirty="0" smtClean="0">
                <a:solidFill>
                  <a:schemeClr val="tx1"/>
                </a:solidFill>
                <a:effectLst/>
                <a:latin typeface="+mn-lt"/>
                <a:ea typeface="+mn-ea"/>
                <a:cs typeface="+mn-cs"/>
              </a:rPr>
              <a:t> &amp; </a:t>
            </a:r>
            <a:r>
              <a:rPr lang="en-US" sz="1200" kern="1200" dirty="0" err="1" smtClean="0">
                <a:solidFill>
                  <a:schemeClr val="tx1"/>
                </a:solidFill>
                <a:effectLst/>
                <a:latin typeface="+mn-lt"/>
                <a:ea typeface="+mn-ea"/>
                <a:cs typeface="+mn-cs"/>
              </a:rPr>
              <a:t>linh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 &gt;&gt; </a:t>
            </a:r>
            <a:r>
              <a:rPr lang="en-US" sz="1200" kern="1200" dirty="0" err="1" smtClean="0">
                <a:solidFill>
                  <a:schemeClr val="tx1"/>
                </a:solidFill>
                <a:effectLst/>
                <a:latin typeface="+mn-lt"/>
                <a:ea typeface="+mn-ea"/>
                <a:cs typeface="+mn-cs"/>
              </a:rPr>
              <a:t>sd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giúp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sd</a:t>
            </a:r>
            <a:r>
              <a:rPr lang="en-US" sz="1200" kern="1200" dirty="0" smtClean="0">
                <a:solidFill>
                  <a:schemeClr val="tx1"/>
                </a:solidFill>
                <a:effectLst/>
                <a:latin typeface="+mn-lt"/>
                <a:ea typeface="+mn-ea"/>
                <a:cs typeface="+mn-cs"/>
              </a:rPr>
              <a:t> DAX </a:t>
            </a:r>
            <a:r>
              <a:rPr lang="en-US" sz="1200" kern="1200" dirty="0" err="1" smtClean="0">
                <a:solidFill>
                  <a:schemeClr val="tx1"/>
                </a:solidFill>
                <a:effectLst/>
                <a:latin typeface="+mn-lt"/>
                <a:ea typeface="+mn-ea"/>
                <a:cs typeface="+mn-cs"/>
              </a:rPr>
              <a:t>thuần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thục</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2B8A556-0397-4D79-B37C-A5937D165B8B}" type="slidenum">
              <a:rPr lang="vi-VN" smtClean="0"/>
              <a:t>2</a:t>
            </a:fld>
            <a:endParaRPr lang="vi-VN"/>
          </a:p>
        </p:txBody>
      </p:sp>
    </p:spTree>
    <p:extLst>
      <p:ext uri="{BB962C8B-B14F-4D97-AF65-F5344CB8AC3E}">
        <p14:creationId xmlns:p14="http://schemas.microsoft.com/office/powerpoint/2010/main" val="1984380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82638" indent="-342900">
              <a:buFont typeface="Courier New" panose="02070309020205020404" pitchFamily="49" charset="0"/>
              <a:buChar char="o"/>
            </a:pPr>
            <a:r>
              <a:rPr lang="vi-VN" sz="2000" dirty="0" smtClean="0">
                <a:latin typeface="+mn-lt"/>
              </a:rPr>
              <a:t>Giúp:</a:t>
            </a:r>
          </a:p>
          <a:p>
            <a:pPr marL="1239838" lvl="1" indent="-342900">
              <a:buFont typeface="Courier New" panose="02070309020205020404" pitchFamily="49" charset="0"/>
              <a:buChar char="o"/>
            </a:pPr>
            <a:r>
              <a:rPr lang="vi-VN" sz="2000" dirty="0" smtClean="0">
                <a:latin typeface="+mn-lt"/>
              </a:rPr>
              <a:t>Giản lược dữ liệu (excel thường gộp bảng (cách truyền thống) &gt;&gt; power bi ko cần có nhiều bảng lớn, dữ liệu ko cần lặp đi lặp lại)</a:t>
            </a:r>
          </a:p>
          <a:p>
            <a:pPr marL="1239838" lvl="1" indent="-342900">
              <a:buFont typeface="Courier New" panose="02070309020205020404" pitchFamily="49" charset="0"/>
              <a:buChar char="o"/>
            </a:pPr>
            <a:r>
              <a:rPr lang="vi-VN" sz="2000" dirty="0" smtClean="0">
                <a:latin typeface="+mn-lt"/>
              </a:rPr>
              <a:t>Linh hoạt trong báo cáo (1 mô hình giải quyết đc nhiều câu hỏi khác nhau)</a:t>
            </a:r>
          </a:p>
          <a:p>
            <a:pPr marL="1239838" lvl="1" indent="-342900">
              <a:buFont typeface="Courier New" panose="02070309020205020404" pitchFamily="49" charset="0"/>
              <a:buChar char="o"/>
            </a:pPr>
            <a:r>
              <a:rPr lang="vi-VN" sz="2000" dirty="0" smtClean="0">
                <a:latin typeface="+mn-lt"/>
              </a:rPr>
              <a:t>Dễ dàng sử dụng hàm DAX (vd time intelligence ko có date table)</a:t>
            </a:r>
          </a:p>
          <a:p>
            <a:endParaRPr lang="en-US" dirty="0"/>
          </a:p>
        </p:txBody>
      </p:sp>
      <p:sp>
        <p:nvSpPr>
          <p:cNvPr id="4" name="Slide Number Placeholder 3"/>
          <p:cNvSpPr>
            <a:spLocks noGrp="1"/>
          </p:cNvSpPr>
          <p:nvPr>
            <p:ph type="sldNum" sz="quarter" idx="10"/>
          </p:nvPr>
        </p:nvSpPr>
        <p:spPr/>
        <p:txBody>
          <a:bodyPr/>
          <a:lstStyle/>
          <a:p>
            <a:fld id="{72B8A556-0397-4D79-B37C-A5937D165B8B}" type="slidenum">
              <a:rPr lang="vi-VN" smtClean="0"/>
              <a:t>3</a:t>
            </a:fld>
            <a:endParaRPr lang="vi-VN"/>
          </a:p>
        </p:txBody>
      </p:sp>
    </p:spTree>
    <p:extLst>
      <p:ext uri="{BB962C8B-B14F-4D97-AF65-F5344CB8AC3E}">
        <p14:creationId xmlns:p14="http://schemas.microsoft.com/office/powerpoint/2010/main" val="4070457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82638" indent="-342900">
              <a:buFont typeface="Courier New" panose="02070309020205020404" pitchFamily="49" charset="0"/>
              <a:buChar char="o"/>
            </a:pPr>
            <a:r>
              <a:rPr lang="vi-VN" sz="2000" dirty="0" smtClean="0">
                <a:latin typeface="+mn-lt"/>
              </a:rPr>
              <a:t>Giúp:</a:t>
            </a:r>
          </a:p>
          <a:p>
            <a:pPr marL="1239838" lvl="1" indent="-342900">
              <a:buFont typeface="Courier New" panose="02070309020205020404" pitchFamily="49" charset="0"/>
              <a:buChar char="o"/>
            </a:pPr>
            <a:r>
              <a:rPr lang="vi-VN" sz="2000" dirty="0" smtClean="0">
                <a:latin typeface="+mn-lt"/>
              </a:rPr>
              <a:t>Giản lược dữ liệu (excel thường gộp bảng (cách truyền thống) &gt;&gt; power bi ko cần có nhiều bảng lớn, dữ liệu ko cần lặp đi lặp lại)</a:t>
            </a:r>
          </a:p>
          <a:p>
            <a:pPr marL="1239838" lvl="1" indent="-342900">
              <a:buFont typeface="Courier New" panose="02070309020205020404" pitchFamily="49" charset="0"/>
              <a:buChar char="o"/>
            </a:pPr>
            <a:r>
              <a:rPr lang="vi-VN" sz="2000" dirty="0" smtClean="0">
                <a:latin typeface="+mn-lt"/>
              </a:rPr>
              <a:t>Linh hoạt trong báo cáo (1 mô hình giải quyết đc nhiều câu hỏi khác nhau)</a:t>
            </a:r>
          </a:p>
          <a:p>
            <a:pPr marL="1239838" lvl="1" indent="-342900">
              <a:buFont typeface="Courier New" panose="02070309020205020404" pitchFamily="49" charset="0"/>
              <a:buChar char="o"/>
            </a:pPr>
            <a:r>
              <a:rPr lang="vi-VN" sz="2000" dirty="0" smtClean="0">
                <a:latin typeface="+mn-lt"/>
              </a:rPr>
              <a:t>Dễ dàng sử dụng hàm DAX (vd time intelligence ko có date table)</a:t>
            </a:r>
          </a:p>
          <a:p>
            <a:endParaRPr lang="en-US" dirty="0"/>
          </a:p>
        </p:txBody>
      </p:sp>
      <p:sp>
        <p:nvSpPr>
          <p:cNvPr id="4" name="Slide Number Placeholder 3"/>
          <p:cNvSpPr>
            <a:spLocks noGrp="1"/>
          </p:cNvSpPr>
          <p:nvPr>
            <p:ph type="sldNum" sz="quarter" idx="10"/>
          </p:nvPr>
        </p:nvSpPr>
        <p:spPr/>
        <p:txBody>
          <a:bodyPr/>
          <a:lstStyle/>
          <a:p>
            <a:fld id="{72B8A556-0397-4D79-B37C-A5937D165B8B}" type="slidenum">
              <a:rPr lang="vi-VN" smtClean="0"/>
              <a:t>4</a:t>
            </a:fld>
            <a:endParaRPr lang="vi-VN"/>
          </a:p>
        </p:txBody>
      </p:sp>
    </p:spTree>
    <p:extLst>
      <p:ext uri="{BB962C8B-B14F-4D97-AF65-F5344CB8AC3E}">
        <p14:creationId xmlns:p14="http://schemas.microsoft.com/office/powerpoint/2010/main" val="3822746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82638" indent="-342900">
              <a:buFont typeface="Courier New" panose="02070309020205020404" pitchFamily="49" charset="0"/>
              <a:buChar char="o"/>
            </a:pPr>
            <a:r>
              <a:rPr lang="vi-VN" sz="2000" dirty="0" smtClean="0">
                <a:latin typeface="+mn-lt"/>
              </a:rPr>
              <a:t>Giúp:</a:t>
            </a:r>
          </a:p>
          <a:p>
            <a:pPr marL="1239838" lvl="1" indent="-342900">
              <a:buFont typeface="Courier New" panose="02070309020205020404" pitchFamily="49" charset="0"/>
              <a:buChar char="o"/>
            </a:pPr>
            <a:r>
              <a:rPr lang="vi-VN" sz="2000" dirty="0" smtClean="0">
                <a:latin typeface="+mn-lt"/>
              </a:rPr>
              <a:t>Giản lược dữ liệu (excel thường gộp bảng (cách truyền thống) &gt;&gt; power bi ko cần có nhiều bảng lớn, dữ liệu ko cần lặp đi lặp lại)</a:t>
            </a:r>
          </a:p>
          <a:p>
            <a:pPr marL="1239838" lvl="1" indent="-342900">
              <a:buFont typeface="Courier New" panose="02070309020205020404" pitchFamily="49" charset="0"/>
              <a:buChar char="o"/>
            </a:pPr>
            <a:r>
              <a:rPr lang="vi-VN" sz="2000" dirty="0" smtClean="0">
                <a:latin typeface="+mn-lt"/>
              </a:rPr>
              <a:t>Linh hoạt trong báo cáo (1 mô hình giải quyết đc nhiều câu hỏi khác nhau)</a:t>
            </a:r>
          </a:p>
          <a:p>
            <a:pPr marL="1239838" lvl="1" indent="-342900">
              <a:buFont typeface="Courier New" panose="02070309020205020404" pitchFamily="49" charset="0"/>
              <a:buChar char="o"/>
            </a:pPr>
            <a:r>
              <a:rPr lang="vi-VN" sz="2000" dirty="0" smtClean="0">
                <a:latin typeface="+mn-lt"/>
              </a:rPr>
              <a:t>Dễ dàng sử dụng hàm DAX (vd time intelligence ko có date table)</a:t>
            </a:r>
          </a:p>
          <a:p>
            <a:endParaRPr lang="en-US" dirty="0"/>
          </a:p>
        </p:txBody>
      </p:sp>
      <p:sp>
        <p:nvSpPr>
          <p:cNvPr id="4" name="Slide Number Placeholder 3"/>
          <p:cNvSpPr>
            <a:spLocks noGrp="1"/>
          </p:cNvSpPr>
          <p:nvPr>
            <p:ph type="sldNum" sz="quarter" idx="10"/>
          </p:nvPr>
        </p:nvSpPr>
        <p:spPr/>
        <p:txBody>
          <a:bodyPr/>
          <a:lstStyle/>
          <a:p>
            <a:fld id="{72B8A556-0397-4D79-B37C-A5937D165B8B}" type="slidenum">
              <a:rPr lang="vi-VN" smtClean="0"/>
              <a:t>5</a:t>
            </a:fld>
            <a:endParaRPr lang="vi-VN"/>
          </a:p>
        </p:txBody>
      </p:sp>
    </p:spTree>
    <p:extLst>
      <p:ext uri="{BB962C8B-B14F-4D97-AF65-F5344CB8AC3E}">
        <p14:creationId xmlns:p14="http://schemas.microsoft.com/office/powerpoint/2010/main" val="2382719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B8A556-0397-4D79-B37C-A5937D165B8B}" type="slidenum">
              <a:rPr lang="vi-VN" smtClean="0"/>
              <a:t>8</a:t>
            </a:fld>
            <a:endParaRPr lang="vi-VN"/>
          </a:p>
        </p:txBody>
      </p:sp>
    </p:spTree>
    <p:extLst>
      <p:ext uri="{BB962C8B-B14F-4D97-AF65-F5344CB8AC3E}">
        <p14:creationId xmlns:p14="http://schemas.microsoft.com/office/powerpoint/2010/main" val="519488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Vd</a:t>
            </a:r>
            <a:r>
              <a:rPr lang="en-US" dirty="0" smtClean="0"/>
              <a:t> </a:t>
            </a:r>
            <a:r>
              <a:rPr lang="en-US" dirty="0" err="1" smtClean="0"/>
              <a:t>về</a:t>
            </a:r>
            <a:r>
              <a:rPr lang="en-US" baseline="0" dirty="0" smtClean="0"/>
              <a:t> count </a:t>
            </a:r>
            <a:r>
              <a:rPr lang="en-US" baseline="0" dirty="0" err="1" smtClean="0"/>
              <a:t>doanh</a:t>
            </a:r>
            <a:r>
              <a:rPr lang="en-US" baseline="0" dirty="0" smtClean="0"/>
              <a:t> </a:t>
            </a:r>
            <a:r>
              <a:rPr lang="en-US" baseline="0" dirty="0" err="1" smtClean="0"/>
              <a:t>số</a:t>
            </a:r>
            <a:endParaRPr lang="en-US" dirty="0"/>
          </a:p>
        </p:txBody>
      </p:sp>
      <p:sp>
        <p:nvSpPr>
          <p:cNvPr id="4" name="Slide Number Placeholder 3"/>
          <p:cNvSpPr>
            <a:spLocks noGrp="1"/>
          </p:cNvSpPr>
          <p:nvPr>
            <p:ph type="sldNum" sz="quarter" idx="10"/>
          </p:nvPr>
        </p:nvSpPr>
        <p:spPr/>
        <p:txBody>
          <a:bodyPr/>
          <a:lstStyle/>
          <a:p>
            <a:fld id="{72B8A556-0397-4D79-B37C-A5937D165B8B}" type="slidenum">
              <a:rPr lang="vi-VN" smtClean="0"/>
              <a:t>13</a:t>
            </a:fld>
            <a:endParaRPr lang="vi-VN"/>
          </a:p>
        </p:txBody>
      </p:sp>
    </p:spTree>
    <p:extLst>
      <p:ext uri="{BB962C8B-B14F-4D97-AF65-F5344CB8AC3E}">
        <p14:creationId xmlns:p14="http://schemas.microsoft.com/office/powerpoint/2010/main" val="193331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B8A556-0397-4D79-B37C-A5937D165B8B}" type="slidenum">
              <a:rPr lang="vi-VN" smtClean="0"/>
              <a:t>14</a:t>
            </a:fld>
            <a:endParaRPr lang="vi-VN"/>
          </a:p>
        </p:txBody>
      </p:sp>
    </p:spTree>
    <p:extLst>
      <p:ext uri="{BB962C8B-B14F-4D97-AF65-F5344CB8AC3E}">
        <p14:creationId xmlns:p14="http://schemas.microsoft.com/office/powerpoint/2010/main" val="2438219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Star </a:t>
            </a:r>
            <a:r>
              <a:rPr lang="en-US" sz="1200" kern="1200" dirty="0" err="1" smtClean="0">
                <a:solidFill>
                  <a:schemeClr val="tx1"/>
                </a:solidFill>
                <a:effectLst/>
                <a:latin typeface="+mn-lt"/>
                <a:ea typeface="+mn-ea"/>
                <a:cs typeface="+mn-cs"/>
              </a:rPr>
              <a:t>chema</a:t>
            </a:r>
            <a:r>
              <a:rPr lang="en-US" sz="1200" kern="1200" dirty="0" smtClean="0">
                <a:solidFill>
                  <a:schemeClr val="tx1"/>
                </a:solidFill>
                <a:effectLst/>
                <a:latin typeface="+mn-lt"/>
                <a:ea typeface="+mn-ea"/>
                <a:cs typeface="+mn-cs"/>
              </a:rPr>
              <a:t> &amp; snowflake (=star + </a:t>
            </a:r>
            <a:r>
              <a:rPr lang="en-US" sz="1200" kern="1200" dirty="0" err="1" smtClean="0">
                <a:solidFill>
                  <a:schemeClr val="tx1"/>
                </a:solidFill>
                <a:effectLst/>
                <a:latin typeface="+mn-lt"/>
                <a:ea typeface="+mn-ea"/>
                <a:cs typeface="+mn-cs"/>
              </a:rPr>
              <a:t>bổ</a:t>
            </a:r>
            <a:r>
              <a:rPr lang="en-US" sz="1200" kern="1200" dirty="0" smtClean="0">
                <a:solidFill>
                  <a:schemeClr val="tx1"/>
                </a:solidFill>
                <a:effectLst/>
                <a:latin typeface="+mn-lt"/>
                <a:ea typeface="+mn-ea"/>
                <a:cs typeface="+mn-cs"/>
              </a:rPr>
              <a:t> sung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node &amp;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bổ</a:t>
            </a:r>
            <a:r>
              <a:rPr lang="en-US" sz="1200" kern="1200" dirty="0" smtClean="0">
                <a:solidFill>
                  <a:schemeClr val="tx1"/>
                </a:solidFill>
                <a:effectLst/>
                <a:latin typeface="+mn-lt"/>
                <a:ea typeface="+mn-ea"/>
                <a:cs typeface="+mn-cs"/>
              </a:rPr>
              <a:t> sung </a:t>
            </a:r>
            <a:r>
              <a:rPr lang="en-US" sz="1200" kern="1200" dirty="0" err="1" smtClean="0">
                <a:solidFill>
                  <a:schemeClr val="tx1"/>
                </a:solidFill>
                <a:effectLst/>
                <a:latin typeface="+mn-lt"/>
                <a:ea typeface="+mn-ea"/>
                <a:cs typeface="+mn-cs"/>
              </a:rPr>
              <a:t>phân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quyền</a:t>
            </a:r>
            <a:r>
              <a:rPr lang="en-US" sz="1200" kern="1200" dirty="0" smtClean="0">
                <a:solidFill>
                  <a:schemeClr val="tx1"/>
                </a:solidFill>
                <a:effectLst/>
                <a:latin typeface="+mn-lt"/>
                <a:ea typeface="+mn-ea"/>
                <a:cs typeface="+mn-cs"/>
              </a:rPr>
              <a:t>)</a:t>
            </a:r>
          </a:p>
          <a:p>
            <a:pPr lvl="1"/>
            <a:r>
              <a:rPr lang="en-US" sz="1200" kern="1200" dirty="0" smtClean="0">
                <a:solidFill>
                  <a:schemeClr val="tx1"/>
                </a:solidFill>
                <a:effectLst/>
                <a:latin typeface="+mn-lt"/>
                <a:ea typeface="+mn-ea"/>
                <a:cs typeface="+mn-cs"/>
              </a:rPr>
              <a:t>Snowflake </a:t>
            </a:r>
            <a:r>
              <a:rPr lang="en-US" sz="1200" kern="1200" dirty="0" err="1" smtClean="0">
                <a:solidFill>
                  <a:schemeClr val="tx1"/>
                </a:solidFill>
                <a:effectLst/>
                <a:latin typeface="+mn-lt"/>
                <a:ea typeface="+mn-ea"/>
                <a:cs typeface="+mn-cs"/>
              </a:rPr>
              <a:t>vd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viên</a:t>
            </a:r>
            <a:r>
              <a:rPr lang="en-US" sz="1200" kern="1200" dirty="0" smtClean="0">
                <a:solidFill>
                  <a:schemeClr val="tx1"/>
                </a:solidFill>
                <a:effectLst/>
                <a:latin typeface="+mn-lt"/>
                <a:ea typeface="+mn-ea"/>
                <a:cs typeface="+mn-cs"/>
              </a:rPr>
              <a:t> &gt;&gt; </a:t>
            </a:r>
            <a:r>
              <a:rPr lang="en-US" sz="1200" kern="1200" dirty="0" err="1" smtClean="0">
                <a:solidFill>
                  <a:schemeClr val="tx1"/>
                </a:solidFill>
                <a:effectLst/>
                <a:latin typeface="+mn-lt"/>
                <a:ea typeface="+mn-ea"/>
                <a:cs typeface="+mn-cs"/>
              </a:rPr>
              <a:t>cửa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hàng</a:t>
            </a:r>
            <a:r>
              <a:rPr lang="en-US" sz="1200" kern="1200" dirty="0" smtClean="0">
                <a:solidFill>
                  <a:schemeClr val="tx1"/>
                </a:solidFill>
                <a:effectLst/>
                <a:latin typeface="+mn-lt"/>
                <a:ea typeface="+mn-ea"/>
                <a:cs typeface="+mn-cs"/>
              </a:rPr>
              <a:t> &gt;&gt; KH &gt;&gt;</a:t>
            </a:r>
            <a:r>
              <a:rPr lang="en-US" sz="1200" kern="1200" dirty="0" err="1" smtClean="0">
                <a:solidFill>
                  <a:schemeClr val="tx1"/>
                </a:solidFill>
                <a:effectLst/>
                <a:latin typeface="+mn-lt"/>
                <a:ea typeface="+mn-ea"/>
                <a:cs typeface="+mn-cs"/>
              </a:rPr>
              <a:t>doanh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(fact)</a:t>
            </a:r>
          </a:p>
          <a:p>
            <a:pPr lvl="1"/>
            <a:r>
              <a:rPr lang="en-US" sz="1200" kern="1200" dirty="0" err="1" smtClean="0">
                <a:solidFill>
                  <a:schemeClr val="tx1"/>
                </a:solidFill>
                <a:effectLst/>
                <a:latin typeface="+mn-lt"/>
                <a:ea typeface="+mn-ea"/>
                <a:cs typeface="+mn-cs"/>
              </a:rPr>
              <a:t>Thác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từ</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xuống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dưới</a:t>
            </a:r>
            <a:endParaRPr lang="en-US" sz="1200" kern="1200" dirty="0" smtClean="0">
              <a:solidFill>
                <a:schemeClr val="tx1"/>
              </a:solidFill>
              <a:effectLst/>
              <a:latin typeface="+mn-lt"/>
              <a:ea typeface="+mn-ea"/>
              <a:cs typeface="+mn-cs"/>
            </a:endParaRPr>
          </a:p>
          <a:p>
            <a:pPr lvl="1"/>
            <a:r>
              <a:rPr lang="en-US" sz="1200" kern="1200" dirty="0" smtClean="0">
                <a:solidFill>
                  <a:schemeClr val="tx1"/>
                </a:solidFill>
                <a:effectLst/>
                <a:latin typeface="+mn-lt"/>
                <a:ea typeface="+mn-ea"/>
                <a:cs typeface="+mn-cs"/>
              </a:rPr>
              <a:t>&gt;&gt; </a:t>
            </a:r>
            <a:r>
              <a:rPr lang="en-US" sz="1200" kern="1200" dirty="0" err="1" smtClean="0">
                <a:solidFill>
                  <a:schemeClr val="tx1"/>
                </a:solidFill>
                <a:effectLst/>
                <a:latin typeface="+mn-lt"/>
                <a:ea typeface="+mn-ea"/>
                <a:cs typeface="+mn-cs"/>
              </a:rPr>
              <a:t>hầu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gồm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bảng</a:t>
            </a:r>
            <a:r>
              <a:rPr lang="en-US" sz="1200" kern="1200" dirty="0" smtClean="0">
                <a:solidFill>
                  <a:schemeClr val="tx1"/>
                </a:solidFill>
                <a:effectLst/>
                <a:latin typeface="+mn-lt"/>
                <a:ea typeface="+mn-ea"/>
                <a:cs typeface="+mn-cs"/>
              </a:rPr>
              <a:t> &amp; </a:t>
            </a:r>
            <a:r>
              <a:rPr lang="en-US" sz="1200" kern="1200" dirty="0" err="1" smtClean="0">
                <a:solidFill>
                  <a:schemeClr val="tx1"/>
                </a:solidFill>
                <a:effectLst/>
                <a:latin typeface="+mn-lt"/>
                <a:ea typeface="+mn-ea"/>
                <a:cs typeface="+mn-cs"/>
              </a:rPr>
              <a:t>tùy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đặt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cài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gồm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khác</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2B8A556-0397-4D79-B37C-A5937D165B8B}" type="slidenum">
              <a:rPr lang="vi-VN" smtClean="0"/>
              <a:t>16</a:t>
            </a:fld>
            <a:endParaRPr lang="vi-VN"/>
          </a:p>
        </p:txBody>
      </p:sp>
    </p:spTree>
    <p:extLst>
      <p:ext uri="{BB962C8B-B14F-4D97-AF65-F5344CB8AC3E}">
        <p14:creationId xmlns:p14="http://schemas.microsoft.com/office/powerpoint/2010/main" val="319307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7385">
                <a:latin typeface="Cambria" panose="02040503050406030204" pitchFamily="18"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954">
                <a:latin typeface="Cambria" panose="02040503050406030204" pitchFamily="18" charset="0"/>
              </a:defRPr>
            </a:lvl1pPr>
            <a:lvl2pPr marL="562722" indent="0" algn="ctr">
              <a:buNone/>
              <a:defRPr sz="2462"/>
            </a:lvl2pPr>
            <a:lvl3pPr marL="1125444" indent="0" algn="ctr">
              <a:buNone/>
              <a:defRPr sz="2215"/>
            </a:lvl3pPr>
            <a:lvl4pPr marL="1688165" indent="0" algn="ctr">
              <a:buNone/>
              <a:defRPr sz="1969"/>
            </a:lvl4pPr>
            <a:lvl5pPr marL="2250887" indent="0" algn="ctr">
              <a:buNone/>
              <a:defRPr sz="1969"/>
            </a:lvl5pPr>
            <a:lvl6pPr marL="2813609" indent="0" algn="ctr">
              <a:buNone/>
              <a:defRPr sz="1969"/>
            </a:lvl6pPr>
            <a:lvl7pPr marL="3376331" indent="0" algn="ctr">
              <a:buNone/>
              <a:defRPr sz="1969"/>
            </a:lvl7pPr>
            <a:lvl8pPr marL="3939052" indent="0" algn="ctr">
              <a:buNone/>
              <a:defRPr sz="1969"/>
            </a:lvl8pPr>
            <a:lvl9pPr marL="4501774" indent="0" algn="ctr">
              <a:buNone/>
              <a:defRPr sz="1969"/>
            </a:lvl9pPr>
          </a:lstStyle>
          <a:p>
            <a:r>
              <a:rPr lang="en-US" dirty="0"/>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4564FB-2163-4BB5-8B92-5DA6F420D63E}" type="slidenum">
              <a:rPr lang="en-US" smtClean="0"/>
              <a:t>‹#›</a:t>
            </a:fld>
            <a:endParaRPr lang="en-US" dirty="0"/>
          </a:p>
        </p:txBody>
      </p:sp>
    </p:spTree>
    <p:extLst>
      <p:ext uri="{BB962C8B-B14F-4D97-AF65-F5344CB8AC3E}">
        <p14:creationId xmlns:p14="http://schemas.microsoft.com/office/powerpoint/2010/main" val="1541829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4564FB-2163-4BB5-8B92-5DA6F420D63E}" type="slidenum">
              <a:rPr lang="en-US" smtClean="0"/>
              <a:t>‹#›</a:t>
            </a:fld>
            <a:endParaRPr lang="en-US" dirty="0"/>
          </a:p>
        </p:txBody>
      </p:sp>
    </p:spTree>
    <p:extLst>
      <p:ext uri="{BB962C8B-B14F-4D97-AF65-F5344CB8AC3E}">
        <p14:creationId xmlns:p14="http://schemas.microsoft.com/office/powerpoint/2010/main" val="1525793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4564FB-2163-4BB5-8B92-5DA6F420D63E}" type="slidenum">
              <a:rPr lang="en-US" smtClean="0"/>
              <a:t>‹#›</a:t>
            </a:fld>
            <a:endParaRPr lang="en-US" dirty="0"/>
          </a:p>
        </p:txBody>
      </p:sp>
    </p:spTree>
    <p:extLst>
      <p:ext uri="{BB962C8B-B14F-4D97-AF65-F5344CB8AC3E}">
        <p14:creationId xmlns:p14="http://schemas.microsoft.com/office/powerpoint/2010/main" val="25501973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04564FB-2163-4BB5-8B92-5DA6F420D63E}" type="slidenum">
              <a:rPr lang="en-US" smtClean="0"/>
              <a:t>‹#›</a:t>
            </a:fld>
            <a:endParaRPr lang="en-US" dirty="0"/>
          </a:p>
        </p:txBody>
      </p:sp>
    </p:spTree>
    <p:extLst>
      <p:ext uri="{BB962C8B-B14F-4D97-AF65-F5344CB8AC3E}">
        <p14:creationId xmlns:p14="http://schemas.microsoft.com/office/powerpoint/2010/main" val="8327257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4564FB-2163-4BB5-8B92-5DA6F420D63E}" type="slidenum">
              <a:rPr lang="en-US" smtClean="0"/>
              <a:t>‹#›</a:t>
            </a:fld>
            <a:endParaRPr lang="en-US" dirty="0"/>
          </a:p>
        </p:txBody>
      </p:sp>
    </p:spTree>
    <p:extLst>
      <p:ext uri="{BB962C8B-B14F-4D97-AF65-F5344CB8AC3E}">
        <p14:creationId xmlns:p14="http://schemas.microsoft.com/office/powerpoint/2010/main" val="1145523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4564FB-2163-4BB5-8B92-5DA6F420D63E}" type="slidenum">
              <a:rPr lang="en-US" smtClean="0"/>
              <a:t>‹#›</a:t>
            </a:fld>
            <a:endParaRPr lang="en-US" dirty="0"/>
          </a:p>
        </p:txBody>
      </p:sp>
    </p:spTree>
    <p:extLst>
      <p:ext uri="{BB962C8B-B14F-4D97-AF65-F5344CB8AC3E}">
        <p14:creationId xmlns:p14="http://schemas.microsoft.com/office/powerpoint/2010/main" val="1979365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4564FB-2163-4BB5-8B92-5DA6F420D63E}" type="slidenum">
              <a:rPr lang="en-US" smtClean="0"/>
              <a:t>‹#›</a:t>
            </a:fld>
            <a:endParaRPr lang="en-US" dirty="0"/>
          </a:p>
        </p:txBody>
      </p:sp>
    </p:spTree>
    <p:extLst>
      <p:ext uri="{BB962C8B-B14F-4D97-AF65-F5344CB8AC3E}">
        <p14:creationId xmlns:p14="http://schemas.microsoft.com/office/powerpoint/2010/main" val="5287677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4564FB-2163-4BB5-8B92-5DA6F420D63E}" type="slidenum">
              <a:rPr lang="en-US" smtClean="0"/>
              <a:t>‹#›</a:t>
            </a:fld>
            <a:endParaRPr lang="en-US" dirty="0"/>
          </a:p>
        </p:txBody>
      </p:sp>
    </p:spTree>
    <p:extLst>
      <p:ext uri="{BB962C8B-B14F-4D97-AF65-F5344CB8AC3E}">
        <p14:creationId xmlns:p14="http://schemas.microsoft.com/office/powerpoint/2010/main" val="42877162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04564FB-2163-4BB5-8B92-5DA6F420D63E}" type="slidenum">
              <a:rPr lang="en-US" smtClean="0"/>
              <a:t>‹#›</a:t>
            </a:fld>
            <a:endParaRPr lang="en-US" dirty="0"/>
          </a:p>
        </p:txBody>
      </p:sp>
    </p:spTree>
    <p:extLst>
      <p:ext uri="{BB962C8B-B14F-4D97-AF65-F5344CB8AC3E}">
        <p14:creationId xmlns:p14="http://schemas.microsoft.com/office/powerpoint/2010/main" val="8323575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04564FB-2163-4BB5-8B92-5DA6F420D63E}" type="slidenum">
              <a:rPr lang="en-US" smtClean="0"/>
              <a:t>‹#›</a:t>
            </a:fld>
            <a:endParaRPr lang="en-US" dirty="0"/>
          </a:p>
        </p:txBody>
      </p:sp>
    </p:spTree>
    <p:extLst>
      <p:ext uri="{BB962C8B-B14F-4D97-AF65-F5344CB8AC3E}">
        <p14:creationId xmlns:p14="http://schemas.microsoft.com/office/powerpoint/2010/main" val="15700914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04564FB-2163-4BB5-8B92-5DA6F420D63E}" type="slidenum">
              <a:rPr lang="en-US" smtClean="0"/>
              <a:t>‹#›</a:t>
            </a:fld>
            <a:endParaRPr lang="en-US" dirty="0"/>
          </a:p>
        </p:txBody>
      </p:sp>
    </p:spTree>
    <p:extLst>
      <p:ext uri="{BB962C8B-B14F-4D97-AF65-F5344CB8AC3E}">
        <p14:creationId xmlns:p14="http://schemas.microsoft.com/office/powerpoint/2010/main" val="4062013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mbria" panose="02040503050406030204"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Cambria" panose="02040503050406030204" pitchFamily="18" charset="0"/>
              </a:defRPr>
            </a:lvl1pPr>
            <a:lvl2pPr>
              <a:defRPr>
                <a:latin typeface="Cambria" panose="02040503050406030204" pitchFamily="18" charset="0"/>
              </a:defRPr>
            </a:lvl2pPr>
            <a:lvl3pPr>
              <a:defRPr>
                <a:latin typeface="Cambria" panose="02040503050406030204" pitchFamily="18" charset="0"/>
              </a:defRPr>
            </a:lvl3pPr>
            <a:lvl4pPr>
              <a:defRPr>
                <a:latin typeface="Cambria" panose="02040503050406030204" pitchFamily="18" charset="0"/>
              </a:defRPr>
            </a:lvl4pPr>
            <a:lvl5pPr>
              <a:defRPr>
                <a:latin typeface="Cambria" panose="020405030504060302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4564FB-2163-4BB5-8B92-5DA6F420D63E}" type="slidenum">
              <a:rPr lang="en-US" smtClean="0"/>
              <a:t>‹#›</a:t>
            </a:fld>
            <a:endParaRPr lang="en-US" dirty="0"/>
          </a:p>
        </p:txBody>
      </p:sp>
    </p:spTree>
    <p:extLst>
      <p:ext uri="{BB962C8B-B14F-4D97-AF65-F5344CB8AC3E}">
        <p14:creationId xmlns:p14="http://schemas.microsoft.com/office/powerpoint/2010/main" val="26615853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4564FB-2163-4BB5-8B92-5DA6F420D63E}" type="slidenum">
              <a:rPr lang="en-US" smtClean="0"/>
              <a:t>‹#›</a:t>
            </a:fld>
            <a:endParaRPr lang="en-US" dirty="0"/>
          </a:p>
        </p:txBody>
      </p:sp>
    </p:spTree>
    <p:extLst>
      <p:ext uri="{BB962C8B-B14F-4D97-AF65-F5344CB8AC3E}">
        <p14:creationId xmlns:p14="http://schemas.microsoft.com/office/powerpoint/2010/main" val="13421376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4564FB-2163-4BB5-8B92-5DA6F420D63E}" type="slidenum">
              <a:rPr lang="en-US" smtClean="0"/>
              <a:t>‹#›</a:t>
            </a:fld>
            <a:endParaRPr lang="en-US" dirty="0"/>
          </a:p>
        </p:txBody>
      </p:sp>
    </p:spTree>
    <p:extLst>
      <p:ext uri="{BB962C8B-B14F-4D97-AF65-F5344CB8AC3E}">
        <p14:creationId xmlns:p14="http://schemas.microsoft.com/office/powerpoint/2010/main" val="21453474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4564FB-2163-4BB5-8B92-5DA6F420D63E}" type="slidenum">
              <a:rPr lang="en-US" smtClean="0"/>
              <a:t>‹#›</a:t>
            </a:fld>
            <a:endParaRPr lang="en-US" dirty="0"/>
          </a:p>
        </p:txBody>
      </p:sp>
    </p:spTree>
    <p:extLst>
      <p:ext uri="{BB962C8B-B14F-4D97-AF65-F5344CB8AC3E}">
        <p14:creationId xmlns:p14="http://schemas.microsoft.com/office/powerpoint/2010/main" val="17539657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4564FB-2163-4BB5-8B92-5DA6F420D63E}" type="slidenum">
              <a:rPr lang="en-US" smtClean="0"/>
              <a:t>‹#›</a:t>
            </a:fld>
            <a:endParaRPr lang="en-US" dirty="0"/>
          </a:p>
        </p:txBody>
      </p:sp>
    </p:spTree>
    <p:extLst>
      <p:ext uri="{BB962C8B-B14F-4D97-AF65-F5344CB8AC3E}">
        <p14:creationId xmlns:p14="http://schemas.microsoft.com/office/powerpoint/2010/main" val="40544513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new">
    <p:spTree>
      <p:nvGrpSpPr>
        <p:cNvPr id="1" name=""/>
        <p:cNvGrpSpPr/>
        <p:nvPr/>
      </p:nvGrpSpPr>
      <p:grpSpPr>
        <a:xfrm>
          <a:off x="0" y="0"/>
          <a:ext cx="0" cy="0"/>
          <a:chOff x="0" y="0"/>
          <a:chExt cx="0" cy="0"/>
        </a:xfrm>
      </p:grpSpPr>
      <p:sp>
        <p:nvSpPr>
          <p:cNvPr id="2" name="TextBox 1"/>
          <p:cNvSpPr txBox="1"/>
          <p:nvPr userDrawn="1"/>
        </p:nvSpPr>
        <p:spPr>
          <a:xfrm>
            <a:off x="200416" y="200418"/>
            <a:ext cx="11686784" cy="471219"/>
          </a:xfrm>
          <a:prstGeom prst="rect">
            <a:avLst/>
          </a:prstGeom>
          <a:noFill/>
        </p:spPr>
        <p:txBody>
          <a:bodyPr wrap="square" rtlCol="0">
            <a:spAutoFit/>
          </a:bodyPr>
          <a:lstStyle/>
          <a:p>
            <a:endParaRPr lang="en-US" sz="2462" dirty="0">
              <a:latin typeface="Cambria" panose="02040503050406030204" pitchFamily="18" charset="0"/>
            </a:endParaRPr>
          </a:p>
        </p:txBody>
      </p:sp>
      <p:sp>
        <p:nvSpPr>
          <p:cNvPr id="14" name="Content Placeholder 13"/>
          <p:cNvSpPr>
            <a:spLocks noGrp="1"/>
          </p:cNvSpPr>
          <p:nvPr>
            <p:ph sz="quarter" idx="14" hasCustomPrompt="1"/>
          </p:nvPr>
        </p:nvSpPr>
        <p:spPr>
          <a:xfrm>
            <a:off x="554783" y="1352282"/>
            <a:ext cx="11190750" cy="4867390"/>
          </a:xfrm>
        </p:spPr>
        <p:txBody>
          <a:bodyPr>
            <a:noAutofit/>
          </a:bodyPr>
          <a:lstStyle>
            <a:lvl1pPr marL="0" indent="0">
              <a:lnSpc>
                <a:spcPct val="100000"/>
              </a:lnSpc>
              <a:buNone/>
              <a:defRPr sz="2215" b="1" baseline="0">
                <a:solidFill>
                  <a:schemeClr val="tx1"/>
                </a:solidFill>
                <a:latin typeface="Cambria" panose="02040503050406030204" pitchFamily="18" charset="0"/>
                <a:ea typeface="Cambria" panose="02040503050406030204" pitchFamily="18" charset="0"/>
                <a:cs typeface="Lato" panose="020F0502020204030203" pitchFamily="34" charset="0"/>
              </a:defRPr>
            </a:lvl1pPr>
            <a:lvl2pPr>
              <a:defRPr>
                <a:solidFill>
                  <a:schemeClr val="tx1"/>
                </a:solidFill>
                <a:latin typeface="Cambria" panose="02040503050406030204" pitchFamily="18" charset="0"/>
                <a:ea typeface="Cambria" panose="02040503050406030204" pitchFamily="18" charset="0"/>
                <a:cs typeface="Lato" panose="020F0502020204030203" pitchFamily="34" charset="0"/>
              </a:defRPr>
            </a:lvl2pPr>
            <a:lvl3pPr>
              <a:defRPr>
                <a:solidFill>
                  <a:schemeClr val="tx1"/>
                </a:solidFill>
                <a:latin typeface="Cambria" panose="02040503050406030204" pitchFamily="18" charset="0"/>
                <a:ea typeface="Cambria" panose="02040503050406030204" pitchFamily="18" charset="0"/>
                <a:cs typeface="Lato" panose="020F0502020204030203" pitchFamily="34" charset="0"/>
              </a:defRPr>
            </a:lvl3pPr>
            <a:lvl4pPr>
              <a:defRPr>
                <a:solidFill>
                  <a:schemeClr val="tx1"/>
                </a:solidFill>
                <a:latin typeface="Cambria" panose="02040503050406030204" pitchFamily="18" charset="0"/>
                <a:ea typeface="Cambria" panose="02040503050406030204" pitchFamily="18" charset="0"/>
                <a:cs typeface="Lato" panose="020F0502020204030203" pitchFamily="34" charset="0"/>
              </a:defRPr>
            </a:lvl4pPr>
            <a:lvl5pPr>
              <a:defRPr>
                <a:solidFill>
                  <a:schemeClr val="tx1"/>
                </a:solidFill>
                <a:latin typeface="Cambria" panose="02040503050406030204" pitchFamily="18" charset="0"/>
                <a:ea typeface="Cambria" panose="02040503050406030204" pitchFamily="18"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11" name="Slide Number Placeholder 5"/>
          <p:cNvSpPr>
            <a:spLocks noGrp="1"/>
          </p:cNvSpPr>
          <p:nvPr>
            <p:ph type="sldNum" sz="quarter" idx="4"/>
          </p:nvPr>
        </p:nvSpPr>
        <p:spPr>
          <a:xfrm>
            <a:off x="9448800" y="6492876"/>
            <a:ext cx="2743200" cy="365125"/>
          </a:xfrm>
          <a:prstGeom prst="rect">
            <a:avLst/>
          </a:prstGeom>
        </p:spPr>
        <p:txBody>
          <a:bodyPr vert="horz" lIns="91440" tIns="45720" rIns="91440" bIns="45720" rtlCol="0" anchor="ctr"/>
          <a:lstStyle>
            <a:lvl1pPr algn="r">
              <a:defRPr sz="1477">
                <a:solidFill>
                  <a:schemeClr val="tx1">
                    <a:tint val="75000"/>
                  </a:schemeClr>
                </a:solidFill>
              </a:defRPr>
            </a:lvl1pPr>
          </a:lstStyle>
          <a:p>
            <a:fld id="{B04564FB-2163-4BB5-8B92-5DA6F420D63E}" type="slidenum">
              <a:rPr lang="en-US" smtClean="0"/>
              <a:t>‹#›</a:t>
            </a:fld>
            <a:endParaRPr lang="en-US" dirty="0"/>
          </a:p>
        </p:txBody>
      </p:sp>
      <p:cxnSp>
        <p:nvCxnSpPr>
          <p:cNvPr id="9" name="Straight Connector 8">
            <a:extLst>
              <a:ext uri="{FF2B5EF4-FFF2-40B4-BE49-F238E27FC236}">
                <a16:creationId xmlns:a16="http://schemas.microsoft.com/office/drawing/2014/main" id="{27EE9171-8BCA-4F12-8075-1925CCF8143D}"/>
              </a:ext>
            </a:extLst>
          </p:cNvPr>
          <p:cNvCxnSpPr/>
          <p:nvPr userDrawn="1"/>
        </p:nvCxnSpPr>
        <p:spPr>
          <a:xfrm>
            <a:off x="657861" y="549659"/>
            <a:ext cx="2579077" cy="0"/>
          </a:xfrm>
          <a:prstGeom prst="line">
            <a:avLst/>
          </a:prstGeom>
          <a:ln>
            <a:solidFill>
              <a:srgbClr val="008435"/>
            </a:solidFill>
          </a:ln>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38F7229E-FD6A-2DEA-C92B-E7F364C2D5AD}"/>
              </a:ext>
            </a:extLst>
          </p:cNvPr>
          <p:cNvSpPr/>
          <p:nvPr userDrawn="1"/>
        </p:nvSpPr>
        <p:spPr>
          <a:xfrm>
            <a:off x="334315" y="134346"/>
            <a:ext cx="188008" cy="440748"/>
          </a:xfrm>
          <a:prstGeom prst="rect">
            <a:avLst/>
          </a:prstGeom>
          <a:gradFill>
            <a:gsLst>
              <a:gs pos="92000">
                <a:srgbClr val="279E5F"/>
              </a:gs>
              <a:gs pos="53000">
                <a:srgbClr val="299466"/>
              </a:gs>
              <a:gs pos="23000">
                <a:srgbClr val="2B896D"/>
              </a:gs>
              <a:gs pos="11000">
                <a:srgbClr val="2F747B"/>
              </a:gs>
              <a:gs pos="0">
                <a:srgbClr val="325E89"/>
              </a:gs>
              <a:gs pos="99000">
                <a:srgbClr val="23B350"/>
              </a:gs>
            </a:gsLst>
            <a:path path="circle">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F9778F03-5305-8C33-EF9E-0BD599FCB71B}"/>
              </a:ext>
            </a:extLst>
          </p:cNvPr>
          <p:cNvSpPr>
            <a:spLocks noGrp="1"/>
          </p:cNvSpPr>
          <p:nvPr>
            <p:ph type="ctrTitle"/>
          </p:nvPr>
        </p:nvSpPr>
        <p:spPr>
          <a:xfrm>
            <a:off x="554783" y="61842"/>
            <a:ext cx="10230864" cy="633412"/>
          </a:xfrm>
          <a:prstGeom prst="rect">
            <a:avLst/>
          </a:prstGeom>
        </p:spPr>
        <p:txBody>
          <a:bodyPr anchor="ctr"/>
          <a:lstStyle>
            <a:lvl1pPr>
              <a:defRPr lang="vi-VN" sz="2200" b="1" dirty="0">
                <a:gradFill>
                  <a:gsLst>
                    <a:gs pos="82000">
                      <a:srgbClr val="279E5F"/>
                    </a:gs>
                    <a:gs pos="49542">
                      <a:srgbClr val="299466"/>
                    </a:gs>
                    <a:gs pos="12400">
                      <a:srgbClr val="2F747B"/>
                    </a:gs>
                    <a:gs pos="0">
                      <a:srgbClr val="325E89"/>
                    </a:gs>
                    <a:gs pos="100000">
                      <a:srgbClr val="23B350"/>
                    </a:gs>
                  </a:gsLst>
                  <a:lin ang="0" scaled="1"/>
                </a:gradFill>
                <a:latin typeface="Cambria" panose="02040503050406030204" pitchFamily="18" charset="0"/>
                <a:ea typeface="Cambria" panose="02040503050406030204" pitchFamily="18" charset="0"/>
                <a:cs typeface="Lato" panose="020F0502020204030203" pitchFamily="34" charset="0"/>
              </a:defRPr>
            </a:lvl1pPr>
          </a:lstStyle>
          <a:p>
            <a:pPr marL="0" lvl="0"/>
            <a:r>
              <a:rPr lang="en-US" dirty="0"/>
              <a:t>Click to edit Master title style</a:t>
            </a:r>
            <a:endParaRPr lang="vi-VN" dirty="0"/>
          </a:p>
        </p:txBody>
      </p:sp>
    </p:spTree>
    <p:extLst>
      <p:ext uri="{BB962C8B-B14F-4D97-AF65-F5344CB8AC3E}">
        <p14:creationId xmlns:p14="http://schemas.microsoft.com/office/powerpoint/2010/main" val="3335176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chang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72C8503-E8BB-CCD4-2141-0DD0081FC93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7066" cy="6858000"/>
          </a:xfrm>
          <a:prstGeom prst="rect">
            <a:avLst/>
          </a:prstGeom>
          <a:gradFill>
            <a:gsLst>
              <a:gs pos="73000">
                <a:srgbClr val="279E5F">
                  <a:alpha val="12000"/>
                  <a:lumMod val="97000"/>
                </a:srgbClr>
              </a:gs>
              <a:gs pos="53000">
                <a:srgbClr val="299466"/>
              </a:gs>
              <a:gs pos="23000">
                <a:srgbClr val="2B896D"/>
              </a:gs>
              <a:gs pos="11000">
                <a:srgbClr val="2F747B"/>
              </a:gs>
              <a:gs pos="0">
                <a:srgbClr val="325E89"/>
              </a:gs>
              <a:gs pos="99000">
                <a:srgbClr val="23B350"/>
              </a:gs>
            </a:gsLst>
            <a:path path="circle">
              <a:fillToRect r="100000" b="100000"/>
            </a:path>
          </a:gradFill>
        </p:spPr>
      </p:pic>
      <p:sp>
        <p:nvSpPr>
          <p:cNvPr id="3" name="Date Placeholder 2">
            <a:extLst>
              <a:ext uri="{FF2B5EF4-FFF2-40B4-BE49-F238E27FC236}">
                <a16:creationId xmlns:a16="http://schemas.microsoft.com/office/drawing/2014/main" id="{520C2BC6-F91D-4977-F721-40A45CD06CCD}"/>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1457EEB2-51EB-56D2-DA1F-B2CD2853E47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477AFD1-9486-BE46-E951-73D138C65AD6}"/>
              </a:ext>
            </a:extLst>
          </p:cNvPr>
          <p:cNvSpPr>
            <a:spLocks noGrp="1"/>
          </p:cNvSpPr>
          <p:nvPr>
            <p:ph type="sldNum" sz="quarter" idx="12"/>
          </p:nvPr>
        </p:nvSpPr>
        <p:spPr/>
        <p:txBody>
          <a:bodyPr/>
          <a:lstStyle/>
          <a:p>
            <a:fld id="{B04564FB-2163-4BB5-8B92-5DA6F420D63E}" type="slidenum">
              <a:rPr lang="en-US" smtClean="0"/>
              <a:t>‹#›</a:t>
            </a:fld>
            <a:endParaRPr lang="en-US" dirty="0"/>
          </a:p>
        </p:txBody>
      </p:sp>
      <p:sp>
        <p:nvSpPr>
          <p:cNvPr id="8" name="Title 1">
            <a:extLst>
              <a:ext uri="{FF2B5EF4-FFF2-40B4-BE49-F238E27FC236}">
                <a16:creationId xmlns:a16="http://schemas.microsoft.com/office/drawing/2014/main" id="{0180C5CA-F7B3-299E-9D40-56D555B04327}"/>
              </a:ext>
            </a:extLst>
          </p:cNvPr>
          <p:cNvSpPr>
            <a:spLocks noGrp="1"/>
          </p:cNvSpPr>
          <p:nvPr>
            <p:ph type="title"/>
          </p:nvPr>
        </p:nvSpPr>
        <p:spPr>
          <a:xfrm>
            <a:off x="4429125" y="2515394"/>
            <a:ext cx="3724275" cy="1325563"/>
          </a:xfrm>
        </p:spPr>
        <p:txBody>
          <a:bodyPr/>
          <a:lstStyle>
            <a:lvl1pPr>
              <a:defRPr>
                <a:solidFill>
                  <a:schemeClr val="bg1"/>
                </a:solidFill>
              </a:defRPr>
            </a:lvl1pPr>
          </a:lstStyle>
          <a:p>
            <a:r>
              <a:rPr lang="en-US" dirty="0"/>
              <a:t>Click to edit</a:t>
            </a:r>
          </a:p>
        </p:txBody>
      </p:sp>
    </p:spTree>
    <p:extLst>
      <p:ext uri="{BB962C8B-B14F-4D97-AF65-F5344CB8AC3E}">
        <p14:creationId xmlns:p14="http://schemas.microsoft.com/office/powerpoint/2010/main" val="19847139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3_Big Background with image">
    <p:spTree>
      <p:nvGrpSpPr>
        <p:cNvPr id="1" name=""/>
        <p:cNvGrpSpPr/>
        <p:nvPr/>
      </p:nvGrpSpPr>
      <p:grpSpPr>
        <a:xfrm>
          <a:off x="0" y="0"/>
          <a:ext cx="0" cy="0"/>
          <a:chOff x="0" y="0"/>
          <a:chExt cx="0" cy="0"/>
        </a:xfrm>
      </p:grpSpPr>
      <p:sp>
        <p:nvSpPr>
          <p:cNvPr id="12" name="Picture Placeholder 11"/>
          <p:cNvSpPr>
            <a:spLocks noGrp="1"/>
          </p:cNvSpPr>
          <p:nvPr>
            <p:ph type="pic" sz="quarter" idx="23"/>
          </p:nvPr>
        </p:nvSpPr>
        <p:spPr>
          <a:xfrm>
            <a:off x="1" y="0"/>
            <a:ext cx="9699525" cy="6858000"/>
          </a:xfrm>
          <a:custGeom>
            <a:avLst/>
            <a:gdLst>
              <a:gd name="connsiteX0" fmla="*/ 0 w 19393999"/>
              <a:gd name="connsiteY0" fmla="*/ 0 h 13715999"/>
              <a:gd name="connsiteX1" fmla="*/ 19393999 w 19393999"/>
              <a:gd name="connsiteY1" fmla="*/ 0 h 13715999"/>
              <a:gd name="connsiteX2" fmla="*/ 13782907 w 19393999"/>
              <a:gd name="connsiteY2" fmla="*/ 13715999 h 13715999"/>
              <a:gd name="connsiteX3" fmla="*/ 0 w 19393999"/>
              <a:gd name="connsiteY3" fmla="*/ 13715999 h 13715999"/>
            </a:gdLst>
            <a:ahLst/>
            <a:cxnLst>
              <a:cxn ang="0">
                <a:pos x="connsiteX0" y="connsiteY0"/>
              </a:cxn>
              <a:cxn ang="0">
                <a:pos x="connsiteX1" y="connsiteY1"/>
              </a:cxn>
              <a:cxn ang="0">
                <a:pos x="connsiteX2" y="connsiteY2"/>
              </a:cxn>
              <a:cxn ang="0">
                <a:pos x="connsiteX3" y="connsiteY3"/>
              </a:cxn>
            </a:cxnLst>
            <a:rect l="l" t="t" r="r" b="b"/>
            <a:pathLst>
              <a:path w="19393999" h="13715999">
                <a:moveTo>
                  <a:pt x="0" y="0"/>
                </a:moveTo>
                <a:lnTo>
                  <a:pt x="19393999" y="0"/>
                </a:lnTo>
                <a:lnTo>
                  <a:pt x="13782907" y="13715999"/>
                </a:lnTo>
                <a:lnTo>
                  <a:pt x="0" y="13715999"/>
                </a:lnTo>
                <a:close/>
              </a:path>
            </a:pathLst>
          </a:custGeom>
          <a:solidFill>
            <a:schemeClr val="bg1">
              <a:lumMod val="95000"/>
            </a:schemeClr>
          </a:solidFill>
          <a:effectLst/>
        </p:spPr>
        <p:txBody>
          <a:bodyPr wrap="square">
            <a:noAutofit/>
          </a:bodyPr>
          <a:lstStyle>
            <a:lvl1pPr marL="0" indent="0">
              <a:buNone/>
              <a:defRPr sz="1400" b="1">
                <a:ln>
                  <a:noFill/>
                </a:ln>
                <a:solidFill>
                  <a:schemeClr val="tx2"/>
                </a:solidFill>
                <a:latin typeface="Roboto" charset="0"/>
                <a:ea typeface="Roboto" charset="0"/>
                <a:cs typeface="Roboto" charset="0"/>
              </a:defRPr>
            </a:lvl1pPr>
          </a:lstStyle>
          <a:p>
            <a:endParaRPr lang="en-US" dirty="0"/>
          </a:p>
        </p:txBody>
      </p:sp>
    </p:spTree>
    <p:extLst>
      <p:ext uri="{BB962C8B-B14F-4D97-AF65-F5344CB8AC3E}">
        <p14:creationId xmlns:p14="http://schemas.microsoft.com/office/powerpoint/2010/main" val="283760536"/>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xmlns:p14="http://schemas.microsoft.com/office/powerpoint/2010/mai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852737"/>
          </a:xfrm>
        </p:spPr>
        <p:txBody>
          <a:bodyPr anchor="b"/>
          <a:lstStyle>
            <a:lvl1pPr>
              <a:defRPr sz="7385"/>
            </a:lvl1pPr>
          </a:lstStyle>
          <a:p>
            <a:r>
              <a:rPr lang="en-US"/>
              <a:t>Click to edit Master title style</a:t>
            </a:r>
          </a:p>
        </p:txBody>
      </p:sp>
      <p:sp>
        <p:nvSpPr>
          <p:cNvPr id="3" name="Text Placeholder 2"/>
          <p:cNvSpPr>
            <a:spLocks noGrp="1"/>
          </p:cNvSpPr>
          <p:nvPr>
            <p:ph type="body" idx="1"/>
          </p:nvPr>
        </p:nvSpPr>
        <p:spPr>
          <a:xfrm>
            <a:off x="831850" y="4589465"/>
            <a:ext cx="10515600" cy="1500187"/>
          </a:xfrm>
        </p:spPr>
        <p:txBody>
          <a:bodyPr/>
          <a:lstStyle>
            <a:lvl1pPr marL="0" indent="0">
              <a:buNone/>
              <a:defRPr sz="2954">
                <a:solidFill>
                  <a:schemeClr val="tx1">
                    <a:tint val="75000"/>
                  </a:schemeClr>
                </a:solidFill>
              </a:defRPr>
            </a:lvl1pPr>
            <a:lvl2pPr marL="562722" indent="0">
              <a:buNone/>
              <a:defRPr sz="2462">
                <a:solidFill>
                  <a:schemeClr val="tx1">
                    <a:tint val="75000"/>
                  </a:schemeClr>
                </a:solidFill>
              </a:defRPr>
            </a:lvl2pPr>
            <a:lvl3pPr marL="1125444" indent="0">
              <a:buNone/>
              <a:defRPr sz="2215">
                <a:solidFill>
                  <a:schemeClr val="tx1">
                    <a:tint val="75000"/>
                  </a:schemeClr>
                </a:solidFill>
              </a:defRPr>
            </a:lvl3pPr>
            <a:lvl4pPr marL="1688165" indent="0">
              <a:buNone/>
              <a:defRPr sz="1969">
                <a:solidFill>
                  <a:schemeClr val="tx1">
                    <a:tint val="75000"/>
                  </a:schemeClr>
                </a:solidFill>
              </a:defRPr>
            </a:lvl4pPr>
            <a:lvl5pPr marL="2250887" indent="0">
              <a:buNone/>
              <a:defRPr sz="1969">
                <a:solidFill>
                  <a:schemeClr val="tx1">
                    <a:tint val="75000"/>
                  </a:schemeClr>
                </a:solidFill>
              </a:defRPr>
            </a:lvl5pPr>
            <a:lvl6pPr marL="2813609" indent="0">
              <a:buNone/>
              <a:defRPr sz="1969">
                <a:solidFill>
                  <a:schemeClr val="tx1">
                    <a:tint val="75000"/>
                  </a:schemeClr>
                </a:solidFill>
              </a:defRPr>
            </a:lvl6pPr>
            <a:lvl7pPr marL="3376331" indent="0">
              <a:buNone/>
              <a:defRPr sz="1969">
                <a:solidFill>
                  <a:schemeClr val="tx1">
                    <a:tint val="75000"/>
                  </a:schemeClr>
                </a:solidFill>
              </a:defRPr>
            </a:lvl7pPr>
            <a:lvl8pPr marL="3939052" indent="0">
              <a:buNone/>
              <a:defRPr sz="1969">
                <a:solidFill>
                  <a:schemeClr val="tx1">
                    <a:tint val="75000"/>
                  </a:schemeClr>
                </a:solidFill>
              </a:defRPr>
            </a:lvl8pPr>
            <a:lvl9pPr marL="4501774" indent="0">
              <a:buNone/>
              <a:defRPr sz="196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4564FB-2163-4BB5-8B92-5DA6F420D63E}" type="slidenum">
              <a:rPr lang="en-US" smtClean="0"/>
              <a:t>‹#›</a:t>
            </a:fld>
            <a:endParaRPr lang="en-US" dirty="0"/>
          </a:p>
        </p:txBody>
      </p:sp>
    </p:spTree>
    <p:extLst>
      <p:ext uri="{BB962C8B-B14F-4D97-AF65-F5344CB8AC3E}">
        <p14:creationId xmlns:p14="http://schemas.microsoft.com/office/powerpoint/2010/main" val="3927507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4564FB-2163-4BB5-8B92-5DA6F420D63E}" type="slidenum">
              <a:rPr lang="en-US" smtClean="0"/>
              <a:t>‹#›</a:t>
            </a:fld>
            <a:endParaRPr lang="en-US" dirty="0"/>
          </a:p>
        </p:txBody>
      </p:sp>
    </p:spTree>
    <p:extLst>
      <p:ext uri="{BB962C8B-B14F-4D97-AF65-F5344CB8AC3E}">
        <p14:creationId xmlns:p14="http://schemas.microsoft.com/office/powerpoint/2010/main" val="221654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954" b="1"/>
            </a:lvl1pPr>
            <a:lvl2pPr marL="562722" indent="0">
              <a:buNone/>
              <a:defRPr sz="2462" b="1"/>
            </a:lvl2pPr>
            <a:lvl3pPr marL="1125444" indent="0">
              <a:buNone/>
              <a:defRPr sz="2215" b="1"/>
            </a:lvl3pPr>
            <a:lvl4pPr marL="1688165" indent="0">
              <a:buNone/>
              <a:defRPr sz="1969" b="1"/>
            </a:lvl4pPr>
            <a:lvl5pPr marL="2250887" indent="0">
              <a:buNone/>
              <a:defRPr sz="1969" b="1"/>
            </a:lvl5pPr>
            <a:lvl6pPr marL="2813609" indent="0">
              <a:buNone/>
              <a:defRPr sz="1969" b="1"/>
            </a:lvl6pPr>
            <a:lvl7pPr marL="3376331" indent="0">
              <a:buNone/>
              <a:defRPr sz="1969" b="1"/>
            </a:lvl7pPr>
            <a:lvl8pPr marL="3939052" indent="0">
              <a:buNone/>
              <a:defRPr sz="1969" b="1"/>
            </a:lvl8pPr>
            <a:lvl9pPr marL="4501774" indent="0">
              <a:buNone/>
              <a:defRPr sz="1969"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954" b="1"/>
            </a:lvl1pPr>
            <a:lvl2pPr marL="562722" indent="0">
              <a:buNone/>
              <a:defRPr sz="2462" b="1"/>
            </a:lvl2pPr>
            <a:lvl3pPr marL="1125444" indent="0">
              <a:buNone/>
              <a:defRPr sz="2215" b="1"/>
            </a:lvl3pPr>
            <a:lvl4pPr marL="1688165" indent="0">
              <a:buNone/>
              <a:defRPr sz="1969" b="1"/>
            </a:lvl4pPr>
            <a:lvl5pPr marL="2250887" indent="0">
              <a:buNone/>
              <a:defRPr sz="1969" b="1"/>
            </a:lvl5pPr>
            <a:lvl6pPr marL="2813609" indent="0">
              <a:buNone/>
              <a:defRPr sz="1969" b="1"/>
            </a:lvl6pPr>
            <a:lvl7pPr marL="3376331" indent="0">
              <a:buNone/>
              <a:defRPr sz="1969" b="1"/>
            </a:lvl7pPr>
            <a:lvl8pPr marL="3939052" indent="0">
              <a:buNone/>
              <a:defRPr sz="1969" b="1"/>
            </a:lvl8pPr>
            <a:lvl9pPr marL="4501774" indent="0">
              <a:buNone/>
              <a:defRPr sz="1969"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04564FB-2163-4BB5-8B92-5DA6F420D63E}" type="slidenum">
              <a:rPr lang="en-US" smtClean="0"/>
              <a:t>‹#›</a:t>
            </a:fld>
            <a:endParaRPr lang="en-US" dirty="0"/>
          </a:p>
        </p:txBody>
      </p:sp>
    </p:spTree>
    <p:extLst>
      <p:ext uri="{BB962C8B-B14F-4D97-AF65-F5344CB8AC3E}">
        <p14:creationId xmlns:p14="http://schemas.microsoft.com/office/powerpoint/2010/main" val="4018336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04564FB-2163-4BB5-8B92-5DA6F420D63E}" type="slidenum">
              <a:rPr lang="en-US" smtClean="0"/>
              <a:t>‹#›</a:t>
            </a:fld>
            <a:endParaRPr lang="en-US" dirty="0"/>
          </a:p>
        </p:txBody>
      </p:sp>
    </p:spTree>
    <p:extLst>
      <p:ext uri="{BB962C8B-B14F-4D97-AF65-F5344CB8AC3E}">
        <p14:creationId xmlns:p14="http://schemas.microsoft.com/office/powerpoint/2010/main" val="3440737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04564FB-2163-4BB5-8B92-5DA6F420D63E}" type="slidenum">
              <a:rPr lang="en-US" smtClean="0"/>
              <a:t>‹#›</a:t>
            </a:fld>
            <a:endParaRPr lang="en-US" dirty="0"/>
          </a:p>
        </p:txBody>
      </p:sp>
    </p:spTree>
    <p:extLst>
      <p:ext uri="{BB962C8B-B14F-4D97-AF65-F5344CB8AC3E}">
        <p14:creationId xmlns:p14="http://schemas.microsoft.com/office/powerpoint/2010/main" val="3944935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8" cy="1600200"/>
          </a:xfrm>
        </p:spPr>
        <p:txBody>
          <a:bodyPr anchor="b"/>
          <a:lstStyle>
            <a:lvl1pPr>
              <a:defRPr sz="3939"/>
            </a:lvl1pPr>
          </a:lstStyle>
          <a:p>
            <a:r>
              <a:rPr lang="en-US"/>
              <a:t>Click to edit Master title style</a:t>
            </a:r>
          </a:p>
        </p:txBody>
      </p:sp>
      <p:sp>
        <p:nvSpPr>
          <p:cNvPr id="3" name="Content Placeholder 2"/>
          <p:cNvSpPr>
            <a:spLocks noGrp="1"/>
          </p:cNvSpPr>
          <p:nvPr>
            <p:ph idx="1"/>
          </p:nvPr>
        </p:nvSpPr>
        <p:spPr>
          <a:xfrm>
            <a:off x="5183188" y="987427"/>
            <a:ext cx="6172201" cy="4873625"/>
          </a:xfrm>
        </p:spPr>
        <p:txBody>
          <a:bodyPr/>
          <a:lstStyle>
            <a:lvl1pPr>
              <a:defRPr sz="3939"/>
            </a:lvl1pPr>
            <a:lvl2pPr>
              <a:defRPr sz="3446"/>
            </a:lvl2pPr>
            <a:lvl3pPr>
              <a:defRPr sz="2954"/>
            </a:lvl3pPr>
            <a:lvl4pPr>
              <a:defRPr sz="2462"/>
            </a:lvl4pPr>
            <a:lvl5pPr>
              <a:defRPr sz="2462"/>
            </a:lvl5pPr>
            <a:lvl6pPr>
              <a:defRPr sz="2462"/>
            </a:lvl6pPr>
            <a:lvl7pPr>
              <a:defRPr sz="2462"/>
            </a:lvl7pPr>
            <a:lvl8pPr>
              <a:defRPr sz="2462"/>
            </a:lvl8pPr>
            <a:lvl9pPr>
              <a:defRPr sz="24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9" y="2057400"/>
            <a:ext cx="3932238" cy="3811588"/>
          </a:xfrm>
        </p:spPr>
        <p:txBody>
          <a:bodyPr/>
          <a:lstStyle>
            <a:lvl1pPr marL="0" indent="0">
              <a:buNone/>
              <a:defRPr sz="1969"/>
            </a:lvl1pPr>
            <a:lvl2pPr marL="562722" indent="0">
              <a:buNone/>
              <a:defRPr sz="1723"/>
            </a:lvl2pPr>
            <a:lvl3pPr marL="1125444" indent="0">
              <a:buNone/>
              <a:defRPr sz="1477"/>
            </a:lvl3pPr>
            <a:lvl4pPr marL="1688165" indent="0">
              <a:buNone/>
              <a:defRPr sz="1231"/>
            </a:lvl4pPr>
            <a:lvl5pPr marL="2250887" indent="0">
              <a:buNone/>
              <a:defRPr sz="1231"/>
            </a:lvl5pPr>
            <a:lvl6pPr marL="2813609" indent="0">
              <a:buNone/>
              <a:defRPr sz="1231"/>
            </a:lvl6pPr>
            <a:lvl7pPr marL="3376331" indent="0">
              <a:buNone/>
              <a:defRPr sz="1231"/>
            </a:lvl7pPr>
            <a:lvl8pPr marL="3939052" indent="0">
              <a:buNone/>
              <a:defRPr sz="1231"/>
            </a:lvl8pPr>
            <a:lvl9pPr marL="4501774" indent="0">
              <a:buNone/>
              <a:defRPr sz="1231"/>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4564FB-2163-4BB5-8B92-5DA6F420D63E}" type="slidenum">
              <a:rPr lang="en-US" smtClean="0"/>
              <a:t>‹#›</a:t>
            </a:fld>
            <a:endParaRPr lang="en-US" dirty="0"/>
          </a:p>
        </p:txBody>
      </p:sp>
    </p:spTree>
    <p:extLst>
      <p:ext uri="{BB962C8B-B14F-4D97-AF65-F5344CB8AC3E}">
        <p14:creationId xmlns:p14="http://schemas.microsoft.com/office/powerpoint/2010/main" val="1646166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8" cy="1600200"/>
          </a:xfrm>
        </p:spPr>
        <p:txBody>
          <a:bodyPr anchor="b"/>
          <a:lstStyle>
            <a:lvl1pPr>
              <a:defRPr sz="3939"/>
            </a:lvl1pPr>
          </a:lstStyle>
          <a:p>
            <a:r>
              <a:rPr lang="en-US"/>
              <a:t>Click to edit Master title style</a:t>
            </a:r>
          </a:p>
        </p:txBody>
      </p:sp>
      <p:sp>
        <p:nvSpPr>
          <p:cNvPr id="3" name="Picture Placeholder 2"/>
          <p:cNvSpPr>
            <a:spLocks noGrp="1"/>
          </p:cNvSpPr>
          <p:nvPr>
            <p:ph type="pic" idx="1"/>
          </p:nvPr>
        </p:nvSpPr>
        <p:spPr>
          <a:xfrm>
            <a:off x="5183188" y="987427"/>
            <a:ext cx="6172201" cy="4873625"/>
          </a:xfrm>
        </p:spPr>
        <p:txBody>
          <a:bodyPr/>
          <a:lstStyle>
            <a:lvl1pPr marL="0" indent="0">
              <a:buNone/>
              <a:defRPr sz="3939"/>
            </a:lvl1pPr>
            <a:lvl2pPr marL="562722" indent="0">
              <a:buNone/>
              <a:defRPr sz="3446"/>
            </a:lvl2pPr>
            <a:lvl3pPr marL="1125444" indent="0">
              <a:buNone/>
              <a:defRPr sz="2954"/>
            </a:lvl3pPr>
            <a:lvl4pPr marL="1688165" indent="0">
              <a:buNone/>
              <a:defRPr sz="2462"/>
            </a:lvl4pPr>
            <a:lvl5pPr marL="2250887" indent="0">
              <a:buNone/>
              <a:defRPr sz="2462"/>
            </a:lvl5pPr>
            <a:lvl6pPr marL="2813609" indent="0">
              <a:buNone/>
              <a:defRPr sz="2462"/>
            </a:lvl6pPr>
            <a:lvl7pPr marL="3376331" indent="0">
              <a:buNone/>
              <a:defRPr sz="2462"/>
            </a:lvl7pPr>
            <a:lvl8pPr marL="3939052" indent="0">
              <a:buNone/>
              <a:defRPr sz="2462"/>
            </a:lvl8pPr>
            <a:lvl9pPr marL="4501774" indent="0">
              <a:buNone/>
              <a:defRPr sz="2462"/>
            </a:lvl9pPr>
          </a:lstStyle>
          <a:p>
            <a:endParaRPr lang="en-US" dirty="0"/>
          </a:p>
        </p:txBody>
      </p:sp>
      <p:sp>
        <p:nvSpPr>
          <p:cNvPr id="4" name="Text Placeholder 3"/>
          <p:cNvSpPr>
            <a:spLocks noGrp="1"/>
          </p:cNvSpPr>
          <p:nvPr>
            <p:ph type="body" sz="half" idx="2"/>
          </p:nvPr>
        </p:nvSpPr>
        <p:spPr>
          <a:xfrm>
            <a:off x="839789" y="2057400"/>
            <a:ext cx="3932238" cy="3811588"/>
          </a:xfrm>
        </p:spPr>
        <p:txBody>
          <a:bodyPr/>
          <a:lstStyle>
            <a:lvl1pPr marL="0" indent="0">
              <a:buNone/>
              <a:defRPr sz="1969"/>
            </a:lvl1pPr>
            <a:lvl2pPr marL="562722" indent="0">
              <a:buNone/>
              <a:defRPr sz="1723"/>
            </a:lvl2pPr>
            <a:lvl3pPr marL="1125444" indent="0">
              <a:buNone/>
              <a:defRPr sz="1477"/>
            </a:lvl3pPr>
            <a:lvl4pPr marL="1688165" indent="0">
              <a:buNone/>
              <a:defRPr sz="1231"/>
            </a:lvl4pPr>
            <a:lvl5pPr marL="2250887" indent="0">
              <a:buNone/>
              <a:defRPr sz="1231"/>
            </a:lvl5pPr>
            <a:lvl6pPr marL="2813609" indent="0">
              <a:buNone/>
              <a:defRPr sz="1231"/>
            </a:lvl6pPr>
            <a:lvl7pPr marL="3376331" indent="0">
              <a:buNone/>
              <a:defRPr sz="1231"/>
            </a:lvl7pPr>
            <a:lvl8pPr marL="3939052" indent="0">
              <a:buNone/>
              <a:defRPr sz="1231"/>
            </a:lvl8pPr>
            <a:lvl9pPr marL="4501774" indent="0">
              <a:buNone/>
              <a:defRPr sz="1231"/>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4564FB-2163-4BB5-8B92-5DA6F420D63E}" type="slidenum">
              <a:rPr lang="en-US" smtClean="0"/>
              <a:t>‹#›</a:t>
            </a:fld>
            <a:endParaRPr lang="en-US" dirty="0"/>
          </a:p>
        </p:txBody>
      </p:sp>
    </p:spTree>
    <p:extLst>
      <p:ext uri="{BB962C8B-B14F-4D97-AF65-F5344CB8AC3E}">
        <p14:creationId xmlns:p14="http://schemas.microsoft.com/office/powerpoint/2010/main" val="4180045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7"/>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1" y="6356352"/>
            <a:ext cx="2743200" cy="365125"/>
          </a:xfrm>
          <a:prstGeom prst="rect">
            <a:avLst/>
          </a:prstGeom>
        </p:spPr>
        <p:txBody>
          <a:bodyPr vert="horz" lIns="91440" tIns="45720" rIns="91440" bIns="45720" rtlCol="0" anchor="ctr"/>
          <a:lstStyle>
            <a:lvl1pPr algn="l">
              <a:defRPr sz="1477">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1" y="6356352"/>
            <a:ext cx="4114800" cy="365125"/>
          </a:xfrm>
          <a:prstGeom prst="rect">
            <a:avLst/>
          </a:prstGeom>
        </p:spPr>
        <p:txBody>
          <a:bodyPr vert="horz" lIns="91440" tIns="45720" rIns="91440" bIns="45720" rtlCol="0" anchor="ctr"/>
          <a:lstStyle>
            <a:lvl1pPr algn="ctr">
              <a:defRPr sz="1477">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1" y="6356352"/>
            <a:ext cx="2743200" cy="365125"/>
          </a:xfrm>
          <a:prstGeom prst="rect">
            <a:avLst/>
          </a:prstGeom>
        </p:spPr>
        <p:txBody>
          <a:bodyPr vert="horz" lIns="91440" tIns="45720" rIns="91440" bIns="45720" rtlCol="0" anchor="ctr"/>
          <a:lstStyle>
            <a:lvl1pPr algn="r">
              <a:defRPr sz="1477">
                <a:solidFill>
                  <a:schemeClr val="tx1">
                    <a:tint val="75000"/>
                  </a:schemeClr>
                </a:solidFill>
              </a:defRPr>
            </a:lvl1pPr>
          </a:lstStyle>
          <a:p>
            <a:fld id="{B04564FB-2163-4BB5-8B92-5DA6F420D63E}" type="slidenum">
              <a:rPr lang="en-US" smtClean="0"/>
              <a:t>‹#›</a:t>
            </a:fld>
            <a:endParaRPr lang="en-US" dirty="0"/>
          </a:p>
        </p:txBody>
      </p:sp>
    </p:spTree>
    <p:extLst>
      <p:ext uri="{BB962C8B-B14F-4D97-AF65-F5344CB8AC3E}">
        <p14:creationId xmlns:p14="http://schemas.microsoft.com/office/powerpoint/2010/main" val="31565113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1125444" rtl="0" eaLnBrk="1" latinLnBrk="0" hangingPunct="1">
        <a:lnSpc>
          <a:spcPct val="90000"/>
        </a:lnSpc>
        <a:spcBef>
          <a:spcPct val="0"/>
        </a:spcBef>
        <a:buNone/>
        <a:defRPr sz="5416" kern="1200">
          <a:solidFill>
            <a:schemeClr val="tx1"/>
          </a:solidFill>
          <a:latin typeface="Cambria" panose="02040503050406030204" pitchFamily="18" charset="0"/>
          <a:ea typeface="+mj-ea"/>
          <a:cs typeface="+mj-cs"/>
        </a:defRPr>
      </a:lvl1pPr>
    </p:titleStyle>
    <p:bodyStyle>
      <a:lvl1pPr marL="281361" indent="-281361" algn="l" defTabSz="1125444" rtl="0" eaLnBrk="1" latinLnBrk="0" hangingPunct="1">
        <a:lnSpc>
          <a:spcPct val="90000"/>
        </a:lnSpc>
        <a:spcBef>
          <a:spcPts val="1231"/>
        </a:spcBef>
        <a:buFont typeface="Arial" panose="020B0604020202020204" pitchFamily="34" charset="0"/>
        <a:buChar char="•"/>
        <a:defRPr sz="3446" kern="1200">
          <a:solidFill>
            <a:schemeClr val="tx1"/>
          </a:solidFill>
          <a:latin typeface="Cambria" panose="02040503050406030204" pitchFamily="18" charset="0"/>
          <a:ea typeface="+mn-ea"/>
          <a:cs typeface="+mn-cs"/>
        </a:defRPr>
      </a:lvl1pPr>
      <a:lvl2pPr marL="844083" indent="-281361" algn="l" defTabSz="1125444" rtl="0" eaLnBrk="1" latinLnBrk="0" hangingPunct="1">
        <a:lnSpc>
          <a:spcPct val="90000"/>
        </a:lnSpc>
        <a:spcBef>
          <a:spcPts val="615"/>
        </a:spcBef>
        <a:buFont typeface="Arial" panose="020B0604020202020204" pitchFamily="34" charset="0"/>
        <a:buChar char="•"/>
        <a:defRPr sz="2954" kern="1200">
          <a:solidFill>
            <a:schemeClr val="tx1"/>
          </a:solidFill>
          <a:latin typeface="Cambria" panose="02040503050406030204" pitchFamily="18" charset="0"/>
          <a:ea typeface="+mn-ea"/>
          <a:cs typeface="+mn-cs"/>
        </a:defRPr>
      </a:lvl2pPr>
      <a:lvl3pPr marL="1406804" indent="-281361" algn="l" defTabSz="1125444" rtl="0" eaLnBrk="1" latinLnBrk="0" hangingPunct="1">
        <a:lnSpc>
          <a:spcPct val="90000"/>
        </a:lnSpc>
        <a:spcBef>
          <a:spcPts val="615"/>
        </a:spcBef>
        <a:buFont typeface="Arial" panose="020B0604020202020204" pitchFamily="34" charset="0"/>
        <a:buChar char="•"/>
        <a:defRPr sz="2462" kern="1200">
          <a:solidFill>
            <a:schemeClr val="tx1"/>
          </a:solidFill>
          <a:latin typeface="Cambria" panose="02040503050406030204" pitchFamily="18" charset="0"/>
          <a:ea typeface="+mn-ea"/>
          <a:cs typeface="+mn-cs"/>
        </a:defRPr>
      </a:lvl3pPr>
      <a:lvl4pPr marL="1969526" indent="-281361" algn="l" defTabSz="1125444" rtl="0" eaLnBrk="1" latinLnBrk="0" hangingPunct="1">
        <a:lnSpc>
          <a:spcPct val="90000"/>
        </a:lnSpc>
        <a:spcBef>
          <a:spcPts val="615"/>
        </a:spcBef>
        <a:buFont typeface="Arial" panose="020B0604020202020204" pitchFamily="34" charset="0"/>
        <a:buChar char="•"/>
        <a:defRPr sz="2215" kern="1200">
          <a:solidFill>
            <a:schemeClr val="tx1"/>
          </a:solidFill>
          <a:latin typeface="Cambria" panose="02040503050406030204" pitchFamily="18" charset="0"/>
          <a:ea typeface="+mn-ea"/>
          <a:cs typeface="+mn-cs"/>
        </a:defRPr>
      </a:lvl4pPr>
      <a:lvl5pPr marL="2532248" indent="-281361" algn="l" defTabSz="1125444" rtl="0" eaLnBrk="1" latinLnBrk="0" hangingPunct="1">
        <a:lnSpc>
          <a:spcPct val="90000"/>
        </a:lnSpc>
        <a:spcBef>
          <a:spcPts val="615"/>
        </a:spcBef>
        <a:buFont typeface="Arial" panose="020B0604020202020204" pitchFamily="34" charset="0"/>
        <a:buChar char="•"/>
        <a:defRPr sz="2215" kern="1200">
          <a:solidFill>
            <a:schemeClr val="tx1"/>
          </a:solidFill>
          <a:latin typeface="Cambria" panose="02040503050406030204" pitchFamily="18" charset="0"/>
          <a:ea typeface="+mn-ea"/>
          <a:cs typeface="+mn-cs"/>
        </a:defRPr>
      </a:lvl5pPr>
      <a:lvl6pPr marL="3094970" indent="-281361" algn="l" defTabSz="1125444" rtl="0" eaLnBrk="1" latinLnBrk="0" hangingPunct="1">
        <a:lnSpc>
          <a:spcPct val="90000"/>
        </a:lnSpc>
        <a:spcBef>
          <a:spcPts val="615"/>
        </a:spcBef>
        <a:buFont typeface="Arial" panose="020B0604020202020204" pitchFamily="34" charset="0"/>
        <a:buChar char="•"/>
        <a:defRPr sz="2215" kern="1200">
          <a:solidFill>
            <a:schemeClr val="tx1"/>
          </a:solidFill>
          <a:latin typeface="+mn-lt"/>
          <a:ea typeface="+mn-ea"/>
          <a:cs typeface="+mn-cs"/>
        </a:defRPr>
      </a:lvl6pPr>
      <a:lvl7pPr marL="3657691" indent="-281361" algn="l" defTabSz="1125444" rtl="0" eaLnBrk="1" latinLnBrk="0" hangingPunct="1">
        <a:lnSpc>
          <a:spcPct val="90000"/>
        </a:lnSpc>
        <a:spcBef>
          <a:spcPts val="615"/>
        </a:spcBef>
        <a:buFont typeface="Arial" panose="020B0604020202020204" pitchFamily="34" charset="0"/>
        <a:buChar char="•"/>
        <a:defRPr sz="2215" kern="1200">
          <a:solidFill>
            <a:schemeClr val="tx1"/>
          </a:solidFill>
          <a:latin typeface="+mn-lt"/>
          <a:ea typeface="+mn-ea"/>
          <a:cs typeface="+mn-cs"/>
        </a:defRPr>
      </a:lvl7pPr>
      <a:lvl8pPr marL="4220413" indent="-281361" algn="l" defTabSz="1125444" rtl="0" eaLnBrk="1" latinLnBrk="0" hangingPunct="1">
        <a:lnSpc>
          <a:spcPct val="90000"/>
        </a:lnSpc>
        <a:spcBef>
          <a:spcPts val="615"/>
        </a:spcBef>
        <a:buFont typeface="Arial" panose="020B0604020202020204" pitchFamily="34" charset="0"/>
        <a:buChar char="•"/>
        <a:defRPr sz="2215" kern="1200">
          <a:solidFill>
            <a:schemeClr val="tx1"/>
          </a:solidFill>
          <a:latin typeface="+mn-lt"/>
          <a:ea typeface="+mn-ea"/>
          <a:cs typeface="+mn-cs"/>
        </a:defRPr>
      </a:lvl8pPr>
      <a:lvl9pPr marL="4783135" indent="-281361" algn="l" defTabSz="1125444" rtl="0" eaLnBrk="1" latinLnBrk="0" hangingPunct="1">
        <a:lnSpc>
          <a:spcPct val="90000"/>
        </a:lnSpc>
        <a:spcBef>
          <a:spcPts val="615"/>
        </a:spcBef>
        <a:buFont typeface="Arial" panose="020B0604020202020204" pitchFamily="34" charset="0"/>
        <a:buChar char="•"/>
        <a:defRPr sz="2215" kern="1200">
          <a:solidFill>
            <a:schemeClr val="tx1"/>
          </a:solidFill>
          <a:latin typeface="+mn-lt"/>
          <a:ea typeface="+mn-ea"/>
          <a:cs typeface="+mn-cs"/>
        </a:defRPr>
      </a:lvl9pPr>
    </p:bodyStyle>
    <p:otherStyle>
      <a:defPPr>
        <a:defRPr lang="en-US"/>
      </a:defPPr>
      <a:lvl1pPr marL="0" algn="l" defTabSz="1125444" rtl="0" eaLnBrk="1" latinLnBrk="0" hangingPunct="1">
        <a:defRPr sz="2215" kern="1200">
          <a:solidFill>
            <a:schemeClr val="tx1"/>
          </a:solidFill>
          <a:latin typeface="+mn-lt"/>
          <a:ea typeface="+mn-ea"/>
          <a:cs typeface="+mn-cs"/>
        </a:defRPr>
      </a:lvl1pPr>
      <a:lvl2pPr marL="562722" algn="l" defTabSz="1125444" rtl="0" eaLnBrk="1" latinLnBrk="0" hangingPunct="1">
        <a:defRPr sz="2215" kern="1200">
          <a:solidFill>
            <a:schemeClr val="tx1"/>
          </a:solidFill>
          <a:latin typeface="+mn-lt"/>
          <a:ea typeface="+mn-ea"/>
          <a:cs typeface="+mn-cs"/>
        </a:defRPr>
      </a:lvl2pPr>
      <a:lvl3pPr marL="1125444" algn="l" defTabSz="1125444" rtl="0" eaLnBrk="1" latinLnBrk="0" hangingPunct="1">
        <a:defRPr sz="2215" kern="1200">
          <a:solidFill>
            <a:schemeClr val="tx1"/>
          </a:solidFill>
          <a:latin typeface="+mn-lt"/>
          <a:ea typeface="+mn-ea"/>
          <a:cs typeface="+mn-cs"/>
        </a:defRPr>
      </a:lvl3pPr>
      <a:lvl4pPr marL="1688165" algn="l" defTabSz="1125444" rtl="0" eaLnBrk="1" latinLnBrk="0" hangingPunct="1">
        <a:defRPr sz="2215" kern="1200">
          <a:solidFill>
            <a:schemeClr val="tx1"/>
          </a:solidFill>
          <a:latin typeface="+mn-lt"/>
          <a:ea typeface="+mn-ea"/>
          <a:cs typeface="+mn-cs"/>
        </a:defRPr>
      </a:lvl4pPr>
      <a:lvl5pPr marL="2250887" algn="l" defTabSz="1125444" rtl="0" eaLnBrk="1" latinLnBrk="0" hangingPunct="1">
        <a:defRPr sz="2215" kern="1200">
          <a:solidFill>
            <a:schemeClr val="tx1"/>
          </a:solidFill>
          <a:latin typeface="+mn-lt"/>
          <a:ea typeface="+mn-ea"/>
          <a:cs typeface="+mn-cs"/>
        </a:defRPr>
      </a:lvl5pPr>
      <a:lvl6pPr marL="2813609" algn="l" defTabSz="1125444" rtl="0" eaLnBrk="1" latinLnBrk="0" hangingPunct="1">
        <a:defRPr sz="2215" kern="1200">
          <a:solidFill>
            <a:schemeClr val="tx1"/>
          </a:solidFill>
          <a:latin typeface="+mn-lt"/>
          <a:ea typeface="+mn-ea"/>
          <a:cs typeface="+mn-cs"/>
        </a:defRPr>
      </a:lvl6pPr>
      <a:lvl7pPr marL="3376331" algn="l" defTabSz="1125444" rtl="0" eaLnBrk="1" latinLnBrk="0" hangingPunct="1">
        <a:defRPr sz="2215" kern="1200">
          <a:solidFill>
            <a:schemeClr val="tx1"/>
          </a:solidFill>
          <a:latin typeface="+mn-lt"/>
          <a:ea typeface="+mn-ea"/>
          <a:cs typeface="+mn-cs"/>
        </a:defRPr>
      </a:lvl7pPr>
      <a:lvl8pPr marL="3939052" algn="l" defTabSz="1125444" rtl="0" eaLnBrk="1" latinLnBrk="0" hangingPunct="1">
        <a:defRPr sz="2215" kern="1200">
          <a:solidFill>
            <a:schemeClr val="tx1"/>
          </a:solidFill>
          <a:latin typeface="+mn-lt"/>
          <a:ea typeface="+mn-ea"/>
          <a:cs typeface="+mn-cs"/>
        </a:defRPr>
      </a:lvl8pPr>
      <a:lvl9pPr marL="4501774" algn="l" defTabSz="1125444" rtl="0" eaLnBrk="1" latinLnBrk="0" hangingPunct="1">
        <a:defRPr sz="221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4564FB-2163-4BB5-8B92-5DA6F420D63E}" type="slidenum">
              <a:rPr lang="en-US" smtClean="0"/>
              <a:t>‹#›</a:t>
            </a:fld>
            <a:endParaRPr lang="en-US" dirty="0"/>
          </a:p>
        </p:txBody>
      </p:sp>
    </p:spTree>
    <p:extLst>
      <p:ext uri="{BB962C8B-B14F-4D97-AF65-F5344CB8AC3E}">
        <p14:creationId xmlns:p14="http://schemas.microsoft.com/office/powerpoint/2010/main" val="1886241464"/>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3" r:id="rId13"/>
    <p:sldLayoutId id="2147483772"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Cambria" panose="02040503050406030204" pitchFamily="18" charset="0"/>
          <a:ea typeface="Cambria" panose="02040503050406030204" pitchFamily="18" charset="0"/>
          <a:cs typeface="Lato" panose="020F050202020403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mbria" panose="02040503050406030204" pitchFamily="18" charset="0"/>
          <a:ea typeface="Cambria" panose="02040503050406030204" pitchFamily="18"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mbria" panose="02040503050406030204" pitchFamily="18" charset="0"/>
          <a:ea typeface="Cambria" panose="02040503050406030204" pitchFamily="18"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mbria" panose="02040503050406030204" pitchFamily="18" charset="0"/>
          <a:ea typeface="Cambria" panose="02040503050406030204" pitchFamily="18"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mbria" panose="02040503050406030204" pitchFamily="18" charset="0"/>
          <a:ea typeface="Cambria" panose="02040503050406030204" pitchFamily="18"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6.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2" Type="http://schemas.openxmlformats.org/officeDocument/2006/relationships/image" Target="../media/image8.bin"/><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8.bin"/><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4.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4.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4.xml"/><Relationship Id="rId1" Type="http://schemas.openxmlformats.org/officeDocument/2006/relationships/themeOverride" Target="../theme/themeOverride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13"/>
          <p:cNvSpPr/>
          <p:nvPr/>
        </p:nvSpPr>
        <p:spPr>
          <a:xfrm>
            <a:off x="98704" y="4720"/>
            <a:ext cx="9610076" cy="6858000"/>
          </a:xfrm>
          <a:custGeom>
            <a:avLst/>
            <a:gdLst>
              <a:gd name="connsiteX0" fmla="*/ 0 w 13782907"/>
              <a:gd name="connsiteY0" fmla="*/ 0 h 13738301"/>
              <a:gd name="connsiteX1" fmla="*/ 13782907 w 13782907"/>
              <a:gd name="connsiteY1" fmla="*/ 0 h 13738301"/>
              <a:gd name="connsiteX2" fmla="*/ 13782907 w 13782907"/>
              <a:gd name="connsiteY2" fmla="*/ 13738301 h 13738301"/>
              <a:gd name="connsiteX3" fmla="*/ 0 w 13782907"/>
              <a:gd name="connsiteY3" fmla="*/ 13738301 h 13738301"/>
              <a:gd name="connsiteX4" fmla="*/ 0 w 13782907"/>
              <a:gd name="connsiteY4" fmla="*/ 0 h 13738301"/>
              <a:gd name="connsiteX0" fmla="*/ 0 w 19403122"/>
              <a:gd name="connsiteY0" fmla="*/ 0 h 13738301"/>
              <a:gd name="connsiteX1" fmla="*/ 19403122 w 19403122"/>
              <a:gd name="connsiteY1" fmla="*/ 44604 h 13738301"/>
              <a:gd name="connsiteX2" fmla="*/ 13782907 w 19403122"/>
              <a:gd name="connsiteY2" fmla="*/ 13738301 h 13738301"/>
              <a:gd name="connsiteX3" fmla="*/ 0 w 19403122"/>
              <a:gd name="connsiteY3" fmla="*/ 13738301 h 13738301"/>
              <a:gd name="connsiteX4" fmla="*/ 0 w 19403122"/>
              <a:gd name="connsiteY4" fmla="*/ 0 h 13738301"/>
              <a:gd name="connsiteX0" fmla="*/ 0 w 19425424"/>
              <a:gd name="connsiteY0" fmla="*/ 0 h 13738301"/>
              <a:gd name="connsiteX1" fmla="*/ 19425424 w 19425424"/>
              <a:gd name="connsiteY1" fmla="*/ 44604 h 13738301"/>
              <a:gd name="connsiteX2" fmla="*/ 13782907 w 19425424"/>
              <a:gd name="connsiteY2" fmla="*/ 13738301 h 13738301"/>
              <a:gd name="connsiteX3" fmla="*/ 0 w 19425424"/>
              <a:gd name="connsiteY3" fmla="*/ 13738301 h 13738301"/>
              <a:gd name="connsiteX4" fmla="*/ 0 w 19425424"/>
              <a:gd name="connsiteY4" fmla="*/ 0 h 13738301"/>
              <a:gd name="connsiteX0" fmla="*/ 0 w 19403122"/>
              <a:gd name="connsiteY0" fmla="*/ 1 h 13738302"/>
              <a:gd name="connsiteX1" fmla="*/ 19403122 w 19403122"/>
              <a:gd name="connsiteY1" fmla="*/ 0 h 13738302"/>
              <a:gd name="connsiteX2" fmla="*/ 13782907 w 19403122"/>
              <a:gd name="connsiteY2" fmla="*/ 13738302 h 13738302"/>
              <a:gd name="connsiteX3" fmla="*/ 0 w 19403122"/>
              <a:gd name="connsiteY3" fmla="*/ 13738302 h 13738302"/>
              <a:gd name="connsiteX4" fmla="*/ 0 w 19403122"/>
              <a:gd name="connsiteY4" fmla="*/ 1 h 13738302"/>
              <a:gd name="connsiteX0" fmla="*/ 0 w 25781853"/>
              <a:gd name="connsiteY0" fmla="*/ 1 h 13738302"/>
              <a:gd name="connsiteX1" fmla="*/ 25781853 w 25781853"/>
              <a:gd name="connsiteY1" fmla="*/ 0 h 13738302"/>
              <a:gd name="connsiteX2" fmla="*/ 13782907 w 25781853"/>
              <a:gd name="connsiteY2" fmla="*/ 13738302 h 13738302"/>
              <a:gd name="connsiteX3" fmla="*/ 0 w 25781853"/>
              <a:gd name="connsiteY3" fmla="*/ 13738302 h 13738302"/>
              <a:gd name="connsiteX4" fmla="*/ 0 w 25781853"/>
              <a:gd name="connsiteY4" fmla="*/ 1 h 13738302"/>
              <a:gd name="connsiteX0" fmla="*/ 0 w 25781853"/>
              <a:gd name="connsiteY0" fmla="*/ 1 h 13776402"/>
              <a:gd name="connsiteX1" fmla="*/ 25781853 w 25781853"/>
              <a:gd name="connsiteY1" fmla="*/ 0 h 13776402"/>
              <a:gd name="connsiteX2" fmla="*/ 18946643 w 25781853"/>
              <a:gd name="connsiteY2" fmla="*/ 13776402 h 13776402"/>
              <a:gd name="connsiteX3" fmla="*/ 0 w 25781853"/>
              <a:gd name="connsiteY3" fmla="*/ 13738302 h 13776402"/>
              <a:gd name="connsiteX4" fmla="*/ 0 w 25781853"/>
              <a:gd name="connsiteY4" fmla="*/ 1 h 13776402"/>
              <a:gd name="connsiteX0" fmla="*/ 0 w 25781853"/>
              <a:gd name="connsiteY0" fmla="*/ 1 h 13814502"/>
              <a:gd name="connsiteX1" fmla="*/ 25781853 w 25781853"/>
              <a:gd name="connsiteY1" fmla="*/ 0 h 13814502"/>
              <a:gd name="connsiteX2" fmla="*/ 19098520 w 25781853"/>
              <a:gd name="connsiteY2" fmla="*/ 13814502 h 13814502"/>
              <a:gd name="connsiteX3" fmla="*/ 0 w 25781853"/>
              <a:gd name="connsiteY3" fmla="*/ 13738302 h 13814502"/>
              <a:gd name="connsiteX4" fmla="*/ 0 w 25781853"/>
              <a:gd name="connsiteY4" fmla="*/ 1 h 13814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81853" h="13814502">
                <a:moveTo>
                  <a:pt x="0" y="1"/>
                </a:moveTo>
                <a:lnTo>
                  <a:pt x="25781853" y="0"/>
                </a:lnTo>
                <a:lnTo>
                  <a:pt x="19098520" y="13814502"/>
                </a:lnTo>
                <a:lnTo>
                  <a:pt x="0" y="13738302"/>
                </a:lnTo>
                <a:lnTo>
                  <a:pt x="0" y="1"/>
                </a:lnTo>
                <a:close/>
              </a:path>
            </a:pathLst>
          </a:custGeom>
          <a:gradFill flip="none" rotWithShape="1">
            <a:gsLst>
              <a:gs pos="92000">
                <a:srgbClr val="279E5F"/>
              </a:gs>
              <a:gs pos="53000">
                <a:srgbClr val="299466"/>
              </a:gs>
              <a:gs pos="23000">
                <a:srgbClr val="2B896D"/>
              </a:gs>
              <a:gs pos="11000">
                <a:srgbClr val="2F747B"/>
              </a:gs>
              <a:gs pos="0">
                <a:srgbClr val="325E89"/>
              </a:gs>
              <a:gs pos="99000">
                <a:srgbClr val="23B350"/>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p:cNvPicPr>
            <a:picLocks noGrp="1" noChangeAspect="1"/>
          </p:cNvPicPr>
          <p:nvPr>
            <p:ph type="pic" sz="quarter" idx="23"/>
          </p:nvPr>
        </p:nvPicPr>
        <p:blipFill>
          <a:blip r:embed="rId3">
            <a:extLst>
              <a:ext uri="{28A0092B-C50C-407E-A947-70E740481C1C}">
                <a14:useLocalDpi xmlns:a14="http://schemas.microsoft.com/office/drawing/2010/main" val="0"/>
              </a:ext>
            </a:extLst>
          </a:blip>
          <a:srcRect/>
          <a:stretch/>
        </p:blipFill>
        <p:spPr>
          <a:xfrm>
            <a:off x="-29065" y="-34296"/>
            <a:ext cx="9737845" cy="6897016"/>
          </a:xfrm>
        </p:spPr>
      </p:pic>
      <p:sp>
        <p:nvSpPr>
          <p:cNvPr id="16" name="Rectangle 13"/>
          <p:cNvSpPr/>
          <p:nvPr/>
        </p:nvSpPr>
        <p:spPr>
          <a:xfrm>
            <a:off x="-29065" y="-23566"/>
            <a:ext cx="9737845" cy="6905131"/>
          </a:xfrm>
          <a:custGeom>
            <a:avLst/>
            <a:gdLst>
              <a:gd name="connsiteX0" fmla="*/ 0 w 13782907"/>
              <a:gd name="connsiteY0" fmla="*/ 0 h 13738301"/>
              <a:gd name="connsiteX1" fmla="*/ 13782907 w 13782907"/>
              <a:gd name="connsiteY1" fmla="*/ 0 h 13738301"/>
              <a:gd name="connsiteX2" fmla="*/ 13782907 w 13782907"/>
              <a:gd name="connsiteY2" fmla="*/ 13738301 h 13738301"/>
              <a:gd name="connsiteX3" fmla="*/ 0 w 13782907"/>
              <a:gd name="connsiteY3" fmla="*/ 13738301 h 13738301"/>
              <a:gd name="connsiteX4" fmla="*/ 0 w 13782907"/>
              <a:gd name="connsiteY4" fmla="*/ 0 h 13738301"/>
              <a:gd name="connsiteX0" fmla="*/ 0 w 19403122"/>
              <a:gd name="connsiteY0" fmla="*/ 0 h 13738301"/>
              <a:gd name="connsiteX1" fmla="*/ 19403122 w 19403122"/>
              <a:gd name="connsiteY1" fmla="*/ 44604 h 13738301"/>
              <a:gd name="connsiteX2" fmla="*/ 13782907 w 19403122"/>
              <a:gd name="connsiteY2" fmla="*/ 13738301 h 13738301"/>
              <a:gd name="connsiteX3" fmla="*/ 0 w 19403122"/>
              <a:gd name="connsiteY3" fmla="*/ 13738301 h 13738301"/>
              <a:gd name="connsiteX4" fmla="*/ 0 w 19403122"/>
              <a:gd name="connsiteY4" fmla="*/ 0 h 13738301"/>
              <a:gd name="connsiteX0" fmla="*/ 0 w 19425424"/>
              <a:gd name="connsiteY0" fmla="*/ 0 h 13738301"/>
              <a:gd name="connsiteX1" fmla="*/ 19425424 w 19425424"/>
              <a:gd name="connsiteY1" fmla="*/ 44604 h 13738301"/>
              <a:gd name="connsiteX2" fmla="*/ 13782907 w 19425424"/>
              <a:gd name="connsiteY2" fmla="*/ 13738301 h 13738301"/>
              <a:gd name="connsiteX3" fmla="*/ 0 w 19425424"/>
              <a:gd name="connsiteY3" fmla="*/ 13738301 h 13738301"/>
              <a:gd name="connsiteX4" fmla="*/ 0 w 19425424"/>
              <a:gd name="connsiteY4" fmla="*/ 0 h 13738301"/>
              <a:gd name="connsiteX0" fmla="*/ 0 w 19403122"/>
              <a:gd name="connsiteY0" fmla="*/ 1 h 13738302"/>
              <a:gd name="connsiteX1" fmla="*/ 19403122 w 19403122"/>
              <a:gd name="connsiteY1" fmla="*/ 0 h 13738302"/>
              <a:gd name="connsiteX2" fmla="*/ 13782907 w 19403122"/>
              <a:gd name="connsiteY2" fmla="*/ 13738302 h 13738302"/>
              <a:gd name="connsiteX3" fmla="*/ 0 w 19403122"/>
              <a:gd name="connsiteY3" fmla="*/ 13738302 h 13738302"/>
              <a:gd name="connsiteX4" fmla="*/ 0 w 19403122"/>
              <a:gd name="connsiteY4" fmla="*/ 1 h 137383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03122" h="13738302">
                <a:moveTo>
                  <a:pt x="0" y="1"/>
                </a:moveTo>
                <a:lnTo>
                  <a:pt x="19403122" y="0"/>
                </a:lnTo>
                <a:lnTo>
                  <a:pt x="13782907" y="13738302"/>
                </a:lnTo>
                <a:lnTo>
                  <a:pt x="0" y="13738302"/>
                </a:lnTo>
                <a:lnTo>
                  <a:pt x="0" y="1"/>
                </a:lnTo>
                <a:close/>
              </a:path>
            </a:pathLst>
          </a:custGeom>
          <a:solidFill>
            <a:srgbClr val="041B31">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prstClr val="white"/>
              </a:solidFill>
            </a:endParaRPr>
          </a:p>
        </p:txBody>
      </p:sp>
      <p:sp>
        <p:nvSpPr>
          <p:cNvPr id="20" name="Rounded Rectangle 19"/>
          <p:cNvSpPr/>
          <p:nvPr/>
        </p:nvSpPr>
        <p:spPr>
          <a:xfrm>
            <a:off x="840022" y="3128106"/>
            <a:ext cx="4280618" cy="135327"/>
          </a:xfrm>
          <a:prstGeom prst="roundRect">
            <a:avLst/>
          </a:prstGeom>
          <a:gradFill flip="none" rotWithShape="1">
            <a:gsLst>
              <a:gs pos="92000">
                <a:srgbClr val="279E5F"/>
              </a:gs>
              <a:gs pos="53000">
                <a:srgbClr val="299466"/>
              </a:gs>
              <a:gs pos="23000">
                <a:srgbClr val="2B896D"/>
              </a:gs>
              <a:gs pos="11000">
                <a:srgbClr val="2F747B"/>
              </a:gs>
              <a:gs pos="0">
                <a:srgbClr val="325E89"/>
              </a:gs>
              <a:gs pos="99000">
                <a:srgbClr val="23B350"/>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a:extLst>
              <a:ext uri="{FF2B5EF4-FFF2-40B4-BE49-F238E27FC236}">
                <a16:creationId xmlns:a16="http://schemas.microsoft.com/office/drawing/2014/main" id="{78AF2F62-6651-1A21-B18C-7B9F1DB9849F}"/>
              </a:ext>
            </a:extLst>
          </p:cNvPr>
          <p:cNvGrpSpPr/>
          <p:nvPr/>
        </p:nvGrpSpPr>
        <p:grpSpPr>
          <a:xfrm>
            <a:off x="7226869" y="4789157"/>
            <a:ext cx="914400" cy="914400"/>
            <a:chOff x="7239450" y="4738309"/>
            <a:chExt cx="914400" cy="914400"/>
          </a:xfrm>
        </p:grpSpPr>
        <p:sp>
          <p:nvSpPr>
            <p:cNvPr id="19" name="Oval 18"/>
            <p:cNvSpPr>
              <a:spLocks noChangeAspect="1"/>
            </p:cNvSpPr>
            <p:nvPr/>
          </p:nvSpPr>
          <p:spPr>
            <a:xfrm>
              <a:off x="7239450" y="4738309"/>
              <a:ext cx="914400" cy="914400"/>
            </a:xfrm>
            <a:prstGeom prst="ellipse">
              <a:avLst/>
            </a:prstGeom>
            <a:gradFill flip="none" rotWithShape="1">
              <a:gsLst>
                <a:gs pos="92000">
                  <a:srgbClr val="279E5F"/>
                </a:gs>
                <a:gs pos="53000">
                  <a:srgbClr val="299466"/>
                </a:gs>
                <a:gs pos="23000">
                  <a:srgbClr val="2B896D"/>
                </a:gs>
                <a:gs pos="11000">
                  <a:srgbClr val="2F747B"/>
                </a:gs>
                <a:gs pos="0">
                  <a:srgbClr val="325E89"/>
                </a:gs>
                <a:gs pos="99000">
                  <a:srgbClr val="23B350"/>
                </a:gs>
              </a:gsLst>
              <a:path path="circle">
                <a:fillToRect l="100000" b="100000"/>
              </a:path>
              <a:tileRect t="-100000" r="-100000"/>
            </a:gra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prstClr val="white"/>
                </a:solidFill>
              </a:endParaRPr>
            </a:p>
          </p:txBody>
        </p:sp>
        <p:sp>
          <p:nvSpPr>
            <p:cNvPr id="21" name="Shape 2790"/>
            <p:cNvSpPr>
              <a:spLocks noChangeAspect="1"/>
            </p:cNvSpPr>
            <p:nvPr/>
          </p:nvSpPr>
          <p:spPr>
            <a:xfrm>
              <a:off x="7490206" y="5045879"/>
              <a:ext cx="411480" cy="299259"/>
            </a:xfrm>
            <a:custGeom>
              <a:avLst/>
              <a:gdLst/>
              <a:ahLst/>
              <a:cxnLst>
                <a:cxn ang="0">
                  <a:pos x="wd2" y="hd2"/>
                </a:cxn>
                <a:cxn ang="5400000">
                  <a:pos x="wd2" y="hd2"/>
                </a:cxn>
                <a:cxn ang="10800000">
                  <a:pos x="wd2" y="hd2"/>
                </a:cxn>
                <a:cxn ang="16200000">
                  <a:pos x="wd2" y="hd2"/>
                </a:cxn>
              </a:cxnLst>
              <a:rect l="0" t="0" r="r" b="b"/>
              <a:pathLst>
                <a:path w="21600" h="21600" extrusionOk="0">
                  <a:moveTo>
                    <a:pt x="3436" y="17550"/>
                  </a:moveTo>
                  <a:lnTo>
                    <a:pt x="10309" y="17550"/>
                  </a:lnTo>
                  <a:cubicBezTo>
                    <a:pt x="10580" y="17550"/>
                    <a:pt x="10800" y="17248"/>
                    <a:pt x="10800" y="16875"/>
                  </a:cubicBezTo>
                  <a:cubicBezTo>
                    <a:pt x="10800" y="16503"/>
                    <a:pt x="10580" y="16200"/>
                    <a:pt x="10309" y="16200"/>
                  </a:cubicBezTo>
                  <a:lnTo>
                    <a:pt x="3436" y="16200"/>
                  </a:lnTo>
                  <a:cubicBezTo>
                    <a:pt x="3166" y="16200"/>
                    <a:pt x="2945" y="16503"/>
                    <a:pt x="2945" y="16875"/>
                  </a:cubicBezTo>
                  <a:cubicBezTo>
                    <a:pt x="2945" y="17248"/>
                    <a:pt x="3166" y="17550"/>
                    <a:pt x="3436" y="17550"/>
                  </a:cubicBezTo>
                  <a:moveTo>
                    <a:pt x="3436" y="14850"/>
                  </a:moveTo>
                  <a:lnTo>
                    <a:pt x="12273" y="14850"/>
                  </a:lnTo>
                  <a:cubicBezTo>
                    <a:pt x="12544" y="14850"/>
                    <a:pt x="12764" y="14548"/>
                    <a:pt x="12764" y="14175"/>
                  </a:cubicBezTo>
                  <a:cubicBezTo>
                    <a:pt x="12764" y="13803"/>
                    <a:pt x="12544" y="13500"/>
                    <a:pt x="12273" y="13500"/>
                  </a:cubicBezTo>
                  <a:lnTo>
                    <a:pt x="3436" y="13500"/>
                  </a:lnTo>
                  <a:cubicBezTo>
                    <a:pt x="3166" y="13500"/>
                    <a:pt x="2945" y="13803"/>
                    <a:pt x="2945" y="14175"/>
                  </a:cubicBezTo>
                  <a:cubicBezTo>
                    <a:pt x="2945" y="14548"/>
                    <a:pt x="3166" y="14850"/>
                    <a:pt x="3436" y="14850"/>
                  </a:cubicBezTo>
                  <a:moveTo>
                    <a:pt x="20618" y="4050"/>
                  </a:moveTo>
                  <a:lnTo>
                    <a:pt x="982" y="4050"/>
                  </a:lnTo>
                  <a:lnTo>
                    <a:pt x="982" y="1350"/>
                  </a:lnTo>
                  <a:lnTo>
                    <a:pt x="20618" y="1350"/>
                  </a:lnTo>
                  <a:cubicBezTo>
                    <a:pt x="20618" y="1350"/>
                    <a:pt x="20618" y="4050"/>
                    <a:pt x="20618" y="4050"/>
                  </a:cubicBezTo>
                  <a:close/>
                  <a:moveTo>
                    <a:pt x="20618" y="20250"/>
                  </a:moveTo>
                  <a:lnTo>
                    <a:pt x="982" y="20250"/>
                  </a:lnTo>
                  <a:lnTo>
                    <a:pt x="982" y="9450"/>
                  </a:lnTo>
                  <a:lnTo>
                    <a:pt x="20618" y="9450"/>
                  </a:lnTo>
                  <a:cubicBezTo>
                    <a:pt x="20618" y="9450"/>
                    <a:pt x="20618" y="20250"/>
                    <a:pt x="20618" y="20250"/>
                  </a:cubicBezTo>
                  <a:close/>
                  <a:moveTo>
                    <a:pt x="20618" y="0"/>
                  </a:moveTo>
                  <a:lnTo>
                    <a:pt x="982" y="0"/>
                  </a:lnTo>
                  <a:cubicBezTo>
                    <a:pt x="440" y="0"/>
                    <a:pt x="0" y="605"/>
                    <a:pt x="0" y="1350"/>
                  </a:cubicBezTo>
                  <a:lnTo>
                    <a:pt x="0" y="20250"/>
                  </a:lnTo>
                  <a:cubicBezTo>
                    <a:pt x="0" y="20995"/>
                    <a:pt x="440" y="21600"/>
                    <a:pt x="982" y="21600"/>
                  </a:cubicBezTo>
                  <a:lnTo>
                    <a:pt x="20618" y="21600"/>
                  </a:lnTo>
                  <a:cubicBezTo>
                    <a:pt x="21160" y="21600"/>
                    <a:pt x="21600" y="20995"/>
                    <a:pt x="21600" y="20250"/>
                  </a:cubicBezTo>
                  <a:lnTo>
                    <a:pt x="21600" y="1350"/>
                  </a:lnTo>
                  <a:cubicBezTo>
                    <a:pt x="21600" y="605"/>
                    <a:pt x="21160" y="0"/>
                    <a:pt x="20618" y="0"/>
                  </a:cubicBezTo>
                  <a:moveTo>
                    <a:pt x="16200" y="17550"/>
                  </a:moveTo>
                  <a:lnTo>
                    <a:pt x="18164" y="17550"/>
                  </a:lnTo>
                  <a:cubicBezTo>
                    <a:pt x="18434" y="17550"/>
                    <a:pt x="18655" y="17248"/>
                    <a:pt x="18655" y="16875"/>
                  </a:cubicBezTo>
                  <a:lnTo>
                    <a:pt x="18655" y="14175"/>
                  </a:lnTo>
                  <a:cubicBezTo>
                    <a:pt x="18655" y="13803"/>
                    <a:pt x="18434" y="13500"/>
                    <a:pt x="18164" y="13500"/>
                  </a:cubicBezTo>
                  <a:lnTo>
                    <a:pt x="16200" y="13500"/>
                  </a:lnTo>
                  <a:cubicBezTo>
                    <a:pt x="15929" y="13500"/>
                    <a:pt x="15709" y="13803"/>
                    <a:pt x="15709" y="14175"/>
                  </a:cubicBezTo>
                  <a:lnTo>
                    <a:pt x="15709" y="16875"/>
                  </a:lnTo>
                  <a:cubicBezTo>
                    <a:pt x="15709" y="17248"/>
                    <a:pt x="15929" y="17550"/>
                    <a:pt x="16200" y="17550"/>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Lato" charset="0"/>
                <a:ea typeface="Lato" charset="0"/>
                <a:cs typeface="Lato" charset="0"/>
                <a:sym typeface="Gill Sans"/>
              </a:endParaRPr>
            </a:p>
          </p:txBody>
        </p:sp>
      </p:grpSp>
      <p:sp>
        <p:nvSpPr>
          <p:cNvPr id="2" name="TextBox 1">
            <a:extLst>
              <a:ext uri="{FF2B5EF4-FFF2-40B4-BE49-F238E27FC236}">
                <a16:creationId xmlns:a16="http://schemas.microsoft.com/office/drawing/2014/main" id="{D90A3252-92B3-4AD3-A8BB-3B02A1618528}"/>
              </a:ext>
            </a:extLst>
          </p:cNvPr>
          <p:cNvSpPr txBox="1"/>
          <p:nvPr/>
        </p:nvSpPr>
        <p:spPr>
          <a:xfrm>
            <a:off x="727481" y="2447722"/>
            <a:ext cx="7107672" cy="584775"/>
          </a:xfrm>
          <a:prstGeom prst="rect">
            <a:avLst/>
          </a:prstGeom>
          <a:noFill/>
        </p:spPr>
        <p:txBody>
          <a:bodyPr wrap="square" rtlCol="0">
            <a:spAutoFit/>
          </a:bodyPr>
          <a:lstStyle/>
          <a:p>
            <a:r>
              <a:rPr lang="en-US" sz="3200" b="1" dirty="0">
                <a:solidFill>
                  <a:schemeClr val="bg1"/>
                </a:solidFill>
                <a:latin typeface="Cambria" panose="02040503050406030204" pitchFamily="18" charset="0"/>
              </a:rPr>
              <a:t>Power BI Sharing </a:t>
            </a:r>
            <a:r>
              <a:rPr lang="en-US" sz="3200" b="1" dirty="0" smtClean="0">
                <a:solidFill>
                  <a:schemeClr val="bg1"/>
                </a:solidFill>
                <a:latin typeface="Cambria" panose="02040503050406030204" pitchFamily="18" charset="0"/>
              </a:rPr>
              <a:t>103</a:t>
            </a:r>
            <a:endParaRPr lang="en-US" sz="3200" b="1" dirty="0">
              <a:solidFill>
                <a:schemeClr val="bg1"/>
              </a:solidFill>
              <a:latin typeface="Cambria" panose="02040503050406030204" pitchFamily="18" charset="0"/>
            </a:endParaRPr>
          </a:p>
        </p:txBody>
      </p:sp>
      <p:sp>
        <p:nvSpPr>
          <p:cNvPr id="13" name="TextBox 12">
            <a:extLst>
              <a:ext uri="{FF2B5EF4-FFF2-40B4-BE49-F238E27FC236}">
                <a16:creationId xmlns:a16="http://schemas.microsoft.com/office/drawing/2014/main" id="{DA2A2D43-059D-4AD6-B17D-4F4FD795FE51}"/>
              </a:ext>
            </a:extLst>
          </p:cNvPr>
          <p:cNvSpPr txBox="1"/>
          <p:nvPr/>
        </p:nvSpPr>
        <p:spPr>
          <a:xfrm>
            <a:off x="502397" y="5852875"/>
            <a:ext cx="4955868" cy="646331"/>
          </a:xfrm>
          <a:prstGeom prst="rect">
            <a:avLst/>
          </a:prstGeom>
          <a:noFill/>
        </p:spPr>
        <p:txBody>
          <a:bodyPr wrap="square" rtlCol="0">
            <a:spAutoFit/>
          </a:bodyPr>
          <a:lstStyle/>
          <a:p>
            <a:r>
              <a:rPr lang="en-US" sz="1200" dirty="0">
                <a:solidFill>
                  <a:schemeClr val="bg1"/>
                </a:solidFill>
                <a:latin typeface="Cambria" panose="02040503050406030204" pitchFamily="18" charset="0"/>
              </a:rPr>
              <a:t>Retail BI Department</a:t>
            </a:r>
          </a:p>
          <a:p>
            <a:r>
              <a:rPr lang="en-US" sz="1200" dirty="0">
                <a:solidFill>
                  <a:schemeClr val="bg1"/>
                </a:solidFill>
                <a:latin typeface="Cambria" panose="02040503050406030204" pitchFamily="18" charset="0"/>
              </a:rPr>
              <a:t>Business Intelligence Center (BIC)</a:t>
            </a:r>
          </a:p>
          <a:p>
            <a:r>
              <a:rPr lang="en-US" sz="1200" dirty="0">
                <a:solidFill>
                  <a:schemeClr val="bg1"/>
                </a:solidFill>
                <a:latin typeface="Cambria" panose="02040503050406030204" pitchFamily="18" charset="0"/>
              </a:rPr>
              <a:t>Enterprise Data Analytics Division</a:t>
            </a:r>
          </a:p>
        </p:txBody>
      </p:sp>
      <p:pic>
        <p:nvPicPr>
          <p:cNvPr id="7" name="Picture 6">
            <a:extLst>
              <a:ext uri="{FF2B5EF4-FFF2-40B4-BE49-F238E27FC236}">
                <a16:creationId xmlns:a16="http://schemas.microsoft.com/office/drawing/2014/main" id="{1129D2B4-8C5F-9661-3689-1F11AC141ADB}"/>
              </a:ext>
            </a:extLst>
          </p:cNvPr>
          <p:cNvPicPr>
            <a:picLocks noChangeAspect="1"/>
          </p:cNvPicPr>
          <p:nvPr/>
        </p:nvPicPr>
        <p:blipFill>
          <a:blip r:embed="rId4"/>
          <a:stretch>
            <a:fillRect/>
          </a:stretch>
        </p:blipFill>
        <p:spPr>
          <a:xfrm>
            <a:off x="727481" y="306687"/>
            <a:ext cx="1931272" cy="449269"/>
          </a:xfrm>
          <a:prstGeom prst="rect">
            <a:avLst/>
          </a:prstGeom>
        </p:spPr>
      </p:pic>
      <p:sp>
        <p:nvSpPr>
          <p:cNvPr id="12" name="TextBox 11">
            <a:extLst>
              <a:ext uri="{FF2B5EF4-FFF2-40B4-BE49-F238E27FC236}">
                <a16:creationId xmlns:a16="http://schemas.microsoft.com/office/drawing/2014/main" id="{F4C4FA66-EFA8-6B4D-4154-3A841063841D}"/>
              </a:ext>
            </a:extLst>
          </p:cNvPr>
          <p:cNvSpPr txBox="1"/>
          <p:nvPr/>
        </p:nvSpPr>
        <p:spPr>
          <a:xfrm>
            <a:off x="8152442" y="5169516"/>
            <a:ext cx="2767192" cy="304493"/>
          </a:xfrm>
          <a:prstGeom prst="rect">
            <a:avLst/>
          </a:prstGeom>
        </p:spPr>
        <p:txBody>
          <a:bodyPr anchor="b"/>
          <a:lstStyle>
            <a:defPPr>
              <a:defRPr lang="en-US"/>
            </a:defPPr>
            <a:lvl1pPr defTabSz="914400">
              <a:lnSpc>
                <a:spcPct val="90000"/>
              </a:lnSpc>
              <a:spcBef>
                <a:spcPct val="0"/>
              </a:spcBef>
              <a:buNone/>
              <a:defRPr sz="2400" b="1">
                <a:gradFill>
                  <a:gsLst>
                    <a:gs pos="82000">
                      <a:srgbClr val="279E5F"/>
                    </a:gs>
                    <a:gs pos="49542">
                      <a:srgbClr val="299466"/>
                    </a:gs>
                    <a:gs pos="12400">
                      <a:srgbClr val="2F747B"/>
                    </a:gs>
                    <a:gs pos="0">
                      <a:srgbClr val="325E89"/>
                    </a:gs>
                    <a:gs pos="100000">
                      <a:srgbClr val="23B350"/>
                    </a:gs>
                  </a:gsLst>
                  <a:lin ang="0" scaled="1"/>
                </a:gradFill>
                <a:latin typeface="+mj-lt"/>
                <a:cs typeface="+mj-cs"/>
              </a:defRPr>
            </a:lvl1pPr>
          </a:lstStyle>
          <a:p>
            <a:pPr marL="0" marR="0" lvl="0" indent="0" algn="just"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dirty="0" smtClean="0">
                <a:ln>
                  <a:noFill/>
                </a:ln>
                <a:gradFill>
                  <a:gsLst>
                    <a:gs pos="82000">
                      <a:srgbClr val="279E5F"/>
                    </a:gs>
                    <a:gs pos="49542">
                      <a:srgbClr val="299466"/>
                    </a:gs>
                    <a:gs pos="12400">
                      <a:srgbClr val="2F747B"/>
                    </a:gs>
                    <a:gs pos="0">
                      <a:srgbClr val="325E89"/>
                    </a:gs>
                    <a:gs pos="100000">
                      <a:srgbClr val="23B350"/>
                    </a:gs>
                  </a:gsLst>
                  <a:lin ang="0" scaled="1"/>
                </a:gradFill>
                <a:effectLst/>
                <a:uLnTx/>
                <a:uFillTx/>
                <a:latin typeface="Cambria" panose="02040503050406030204" pitchFamily="18" charset="0"/>
                <a:ea typeface="Cambria" panose="02040503050406030204" pitchFamily="18" charset="0"/>
                <a:cs typeface="Lato" panose="020F0502020204030203" pitchFamily="34" charset="0"/>
              </a:rPr>
              <a:t>Mar </a:t>
            </a:r>
            <a:r>
              <a:rPr kumimoji="0" lang="en-US" sz="2800" b="1" i="0" u="none" strike="noStrike" kern="1200" cap="none" spc="0" normalizeH="0" baseline="0" noProof="0" dirty="0">
                <a:ln>
                  <a:noFill/>
                </a:ln>
                <a:gradFill>
                  <a:gsLst>
                    <a:gs pos="82000">
                      <a:srgbClr val="279E5F"/>
                    </a:gs>
                    <a:gs pos="49542">
                      <a:srgbClr val="299466"/>
                    </a:gs>
                    <a:gs pos="12400">
                      <a:srgbClr val="2F747B"/>
                    </a:gs>
                    <a:gs pos="0">
                      <a:srgbClr val="325E89"/>
                    </a:gs>
                    <a:gs pos="100000">
                      <a:srgbClr val="23B350"/>
                    </a:gs>
                  </a:gsLst>
                  <a:lin ang="0" scaled="1"/>
                </a:gradFill>
                <a:effectLst/>
                <a:uLnTx/>
                <a:uFillTx/>
                <a:latin typeface="Cambria" panose="02040503050406030204" pitchFamily="18" charset="0"/>
                <a:ea typeface="Cambria" panose="02040503050406030204" pitchFamily="18" charset="0"/>
                <a:cs typeface="Lato" panose="020F0502020204030203" pitchFamily="34" charset="0"/>
              </a:rPr>
              <a:t>- 2024</a:t>
            </a:r>
          </a:p>
        </p:txBody>
      </p:sp>
    </p:spTree>
    <p:extLst>
      <p:ext uri="{BB962C8B-B14F-4D97-AF65-F5344CB8AC3E}">
        <p14:creationId xmlns:p14="http://schemas.microsoft.com/office/powerpoint/2010/main" val="53842269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776B86-0F66-431F-B491-B79FA6198B4B}"/>
              </a:ext>
            </a:extLst>
          </p:cNvPr>
          <p:cNvSpPr>
            <a:spLocks noGrp="1"/>
          </p:cNvSpPr>
          <p:nvPr>
            <p:ph type="sldNum" sz="quarter" idx="4"/>
          </p:nvPr>
        </p:nvSpPr>
        <p:spPr/>
        <p:txBody>
          <a:bodyPr/>
          <a:lstStyle/>
          <a:p>
            <a:fld id="{B04564FB-2163-4BB5-8B92-5DA6F420D63E}" type="slidenum">
              <a:rPr lang="en-US" smtClean="0"/>
              <a:t>10</a:t>
            </a:fld>
            <a:endParaRPr lang="en-US" dirty="0"/>
          </a:p>
        </p:txBody>
      </p:sp>
      <p:sp>
        <p:nvSpPr>
          <p:cNvPr id="6" name="Title 5"/>
          <p:cNvSpPr>
            <a:spLocks noGrp="1"/>
          </p:cNvSpPr>
          <p:nvPr>
            <p:ph type="ctrTitle"/>
          </p:nvPr>
        </p:nvSpPr>
        <p:spPr/>
        <p:txBody>
          <a:bodyPr>
            <a:normAutofit/>
          </a:bodyPr>
          <a:lstStyle/>
          <a:p>
            <a:r>
              <a:rPr lang="en-US" dirty="0"/>
              <a:t>2. </a:t>
            </a:r>
            <a:r>
              <a:rPr lang="en-US" dirty="0" err="1"/>
              <a:t>Thành</a:t>
            </a:r>
            <a:r>
              <a:rPr lang="en-US" dirty="0"/>
              <a:t> </a:t>
            </a:r>
            <a:r>
              <a:rPr lang="en-US" dirty="0" err="1"/>
              <a:t>phần</a:t>
            </a:r>
            <a:r>
              <a:rPr lang="en-US" dirty="0"/>
              <a:t> </a:t>
            </a:r>
            <a:r>
              <a:rPr lang="en-US" dirty="0" err="1"/>
              <a:t>của</a:t>
            </a:r>
            <a:r>
              <a:rPr lang="en-US" dirty="0"/>
              <a:t> </a:t>
            </a:r>
            <a:r>
              <a:rPr lang="en-US" dirty="0" err="1"/>
              <a:t>mô</a:t>
            </a:r>
            <a:r>
              <a:rPr lang="en-US" dirty="0"/>
              <a:t> </a:t>
            </a:r>
            <a:r>
              <a:rPr lang="en-US" dirty="0" err="1"/>
              <a:t>hình</a:t>
            </a:r>
            <a:r>
              <a:rPr lang="en-US" dirty="0"/>
              <a:t> </a:t>
            </a:r>
            <a:r>
              <a:rPr lang="en-US" dirty="0" err="1"/>
              <a:t>dữ</a:t>
            </a:r>
            <a:r>
              <a:rPr lang="en-US" dirty="0"/>
              <a:t> </a:t>
            </a:r>
            <a:r>
              <a:rPr lang="en-US" dirty="0" err="1"/>
              <a:t>liệu</a:t>
            </a:r>
            <a:endParaRPr lang="en-US" dirty="0"/>
          </a:p>
        </p:txBody>
      </p:sp>
      <p:sp>
        <p:nvSpPr>
          <p:cNvPr id="7" name="Content Placeholder 4"/>
          <p:cNvSpPr>
            <a:spLocks noGrp="1"/>
          </p:cNvSpPr>
          <p:nvPr>
            <p:ph idx="4294967295"/>
          </p:nvPr>
        </p:nvSpPr>
        <p:spPr>
          <a:xfrm>
            <a:off x="554783" y="1028475"/>
            <a:ext cx="11163243" cy="763688"/>
          </a:xfrm>
          <a:prstGeom prst="rect">
            <a:avLst/>
          </a:prstGeom>
          <a:ln w="19050">
            <a:solidFill>
              <a:schemeClr val="accent6">
                <a:lumMod val="50000"/>
              </a:schemeClr>
            </a:solidFill>
          </a:ln>
        </p:spPr>
        <p:txBody>
          <a:bodyPr>
            <a:noAutofit/>
          </a:bodyPr>
          <a:lstStyle/>
          <a:p>
            <a:r>
              <a:rPr lang="en-US" sz="2400" b="1" dirty="0" err="1" smtClean="0">
                <a:solidFill>
                  <a:srgbClr val="008435"/>
                </a:solidFill>
                <a:latin typeface="+mn-lt"/>
              </a:rPr>
              <a:t>Mối</a:t>
            </a:r>
            <a:r>
              <a:rPr lang="en-US" sz="2400" b="1" dirty="0" smtClean="0">
                <a:solidFill>
                  <a:srgbClr val="008435"/>
                </a:solidFill>
                <a:latin typeface="+mn-lt"/>
              </a:rPr>
              <a:t> </a:t>
            </a:r>
            <a:r>
              <a:rPr lang="en-US" sz="2400" b="1" dirty="0" err="1" smtClean="0">
                <a:solidFill>
                  <a:srgbClr val="008435"/>
                </a:solidFill>
                <a:latin typeface="+mn-lt"/>
              </a:rPr>
              <a:t>quan</a:t>
            </a:r>
            <a:r>
              <a:rPr lang="en-US" sz="2400" b="1" dirty="0" smtClean="0">
                <a:solidFill>
                  <a:srgbClr val="008435"/>
                </a:solidFill>
                <a:latin typeface="+mn-lt"/>
              </a:rPr>
              <a:t> </a:t>
            </a:r>
            <a:r>
              <a:rPr lang="en-US" sz="2400" b="1" dirty="0" err="1" smtClean="0">
                <a:solidFill>
                  <a:srgbClr val="008435"/>
                </a:solidFill>
                <a:latin typeface="+mn-lt"/>
              </a:rPr>
              <a:t>hệ</a:t>
            </a:r>
            <a:r>
              <a:rPr lang="en-US" sz="2400" b="1" dirty="0" smtClean="0">
                <a:solidFill>
                  <a:srgbClr val="008435"/>
                </a:solidFill>
                <a:latin typeface="+mn-lt"/>
              </a:rPr>
              <a:t> </a:t>
            </a:r>
            <a:r>
              <a:rPr lang="en-US" sz="2400" b="1" dirty="0" err="1" smtClean="0">
                <a:solidFill>
                  <a:srgbClr val="008435"/>
                </a:solidFill>
                <a:latin typeface="+mn-lt"/>
              </a:rPr>
              <a:t>giữa</a:t>
            </a:r>
            <a:r>
              <a:rPr lang="en-US" sz="2400" b="1" dirty="0" smtClean="0">
                <a:solidFill>
                  <a:srgbClr val="008435"/>
                </a:solidFill>
                <a:latin typeface="+mn-lt"/>
              </a:rPr>
              <a:t> </a:t>
            </a:r>
            <a:r>
              <a:rPr lang="en-US" sz="2400" b="1" dirty="0" err="1" smtClean="0">
                <a:solidFill>
                  <a:srgbClr val="008435"/>
                </a:solidFill>
                <a:latin typeface="+mn-lt"/>
              </a:rPr>
              <a:t>các</a:t>
            </a:r>
            <a:r>
              <a:rPr lang="en-US" sz="2400" b="1" dirty="0" smtClean="0">
                <a:solidFill>
                  <a:srgbClr val="008435"/>
                </a:solidFill>
                <a:latin typeface="+mn-lt"/>
              </a:rPr>
              <a:t> </a:t>
            </a:r>
            <a:r>
              <a:rPr lang="en-US" sz="2400" b="1" dirty="0" err="1" smtClean="0">
                <a:solidFill>
                  <a:srgbClr val="008435"/>
                </a:solidFill>
                <a:latin typeface="+mn-lt"/>
              </a:rPr>
              <a:t>bảng</a:t>
            </a:r>
            <a:r>
              <a:rPr lang="en-US" sz="2400" b="1" dirty="0" smtClean="0">
                <a:solidFill>
                  <a:srgbClr val="008435"/>
                </a:solidFill>
                <a:latin typeface="+mn-lt"/>
              </a:rPr>
              <a:t>: </a:t>
            </a:r>
            <a:r>
              <a:rPr lang="vi-VN" sz="2000" dirty="0" smtClean="0">
                <a:latin typeface="+mn-lt"/>
              </a:rPr>
              <a:t>được </a:t>
            </a:r>
            <a:r>
              <a:rPr lang="vi-VN" sz="2000" dirty="0">
                <a:latin typeface="+mn-lt"/>
              </a:rPr>
              <a:t>tạo bởi mối quan hệ giữa các cột định danh, bao gồm khóa chính của một bảng và khóa ngoại tương ứng trong bảng khác.</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120" y="2263140"/>
            <a:ext cx="10581761" cy="4229736"/>
          </a:xfrm>
          <a:prstGeom prst="rect">
            <a:avLst/>
          </a:prstGeom>
        </p:spPr>
      </p:pic>
    </p:spTree>
    <p:extLst>
      <p:ext uri="{BB962C8B-B14F-4D97-AF65-F5344CB8AC3E}">
        <p14:creationId xmlns:p14="http://schemas.microsoft.com/office/powerpoint/2010/main" val="23736788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776B86-0F66-431F-B491-B79FA6198B4B}"/>
              </a:ext>
            </a:extLst>
          </p:cNvPr>
          <p:cNvSpPr>
            <a:spLocks noGrp="1"/>
          </p:cNvSpPr>
          <p:nvPr>
            <p:ph type="sldNum" sz="quarter" idx="4"/>
          </p:nvPr>
        </p:nvSpPr>
        <p:spPr/>
        <p:txBody>
          <a:bodyPr/>
          <a:lstStyle/>
          <a:p>
            <a:fld id="{B04564FB-2163-4BB5-8B92-5DA6F420D63E}" type="slidenum">
              <a:rPr lang="en-US" smtClean="0"/>
              <a:t>11</a:t>
            </a:fld>
            <a:endParaRPr lang="en-US" dirty="0"/>
          </a:p>
        </p:txBody>
      </p:sp>
      <p:sp>
        <p:nvSpPr>
          <p:cNvPr id="6" name="Title 5"/>
          <p:cNvSpPr>
            <a:spLocks noGrp="1"/>
          </p:cNvSpPr>
          <p:nvPr>
            <p:ph type="ctrTitle"/>
          </p:nvPr>
        </p:nvSpPr>
        <p:spPr/>
        <p:txBody>
          <a:bodyPr>
            <a:normAutofit/>
          </a:bodyPr>
          <a:lstStyle/>
          <a:p>
            <a:r>
              <a:rPr lang="en-US" dirty="0"/>
              <a:t>2. </a:t>
            </a:r>
            <a:r>
              <a:rPr lang="en-US" dirty="0" err="1"/>
              <a:t>Thành</a:t>
            </a:r>
            <a:r>
              <a:rPr lang="en-US" dirty="0"/>
              <a:t> </a:t>
            </a:r>
            <a:r>
              <a:rPr lang="en-US" dirty="0" err="1"/>
              <a:t>phần</a:t>
            </a:r>
            <a:r>
              <a:rPr lang="en-US" dirty="0"/>
              <a:t> </a:t>
            </a:r>
            <a:r>
              <a:rPr lang="en-US" dirty="0" err="1"/>
              <a:t>của</a:t>
            </a:r>
            <a:r>
              <a:rPr lang="en-US" dirty="0"/>
              <a:t> </a:t>
            </a:r>
            <a:r>
              <a:rPr lang="en-US" dirty="0" err="1"/>
              <a:t>mô</a:t>
            </a:r>
            <a:r>
              <a:rPr lang="en-US" dirty="0"/>
              <a:t> </a:t>
            </a:r>
            <a:r>
              <a:rPr lang="en-US" dirty="0" err="1"/>
              <a:t>hình</a:t>
            </a:r>
            <a:r>
              <a:rPr lang="en-US" dirty="0"/>
              <a:t> </a:t>
            </a:r>
            <a:r>
              <a:rPr lang="en-US" dirty="0" err="1"/>
              <a:t>dữ</a:t>
            </a:r>
            <a:r>
              <a:rPr lang="en-US" dirty="0"/>
              <a:t> </a:t>
            </a:r>
            <a:r>
              <a:rPr lang="en-US" dirty="0" err="1"/>
              <a:t>liệu</a:t>
            </a:r>
            <a:endParaRPr lang="en-US" dirty="0"/>
          </a:p>
        </p:txBody>
      </p:sp>
      <p:sp>
        <p:nvSpPr>
          <p:cNvPr id="9" name="Content Placeholder 4"/>
          <p:cNvSpPr>
            <a:spLocks noGrp="1"/>
          </p:cNvSpPr>
          <p:nvPr>
            <p:ph idx="4294967295"/>
          </p:nvPr>
        </p:nvSpPr>
        <p:spPr>
          <a:xfrm>
            <a:off x="554783" y="927911"/>
            <a:ext cx="11163243" cy="868906"/>
          </a:xfrm>
          <a:prstGeom prst="rect">
            <a:avLst/>
          </a:prstGeom>
          <a:ln w="19050">
            <a:solidFill>
              <a:schemeClr val="accent6">
                <a:lumMod val="50000"/>
              </a:schemeClr>
            </a:solidFill>
          </a:ln>
        </p:spPr>
        <p:txBody>
          <a:bodyPr>
            <a:noAutofit/>
          </a:bodyPr>
          <a:lstStyle/>
          <a:p>
            <a:r>
              <a:rPr lang="en-US" sz="2400" b="1" dirty="0" err="1" smtClean="0">
                <a:solidFill>
                  <a:srgbClr val="008435"/>
                </a:solidFill>
                <a:latin typeface="+mn-lt"/>
              </a:rPr>
              <a:t>Mối</a:t>
            </a:r>
            <a:r>
              <a:rPr lang="en-US" sz="2400" b="1" dirty="0" smtClean="0">
                <a:solidFill>
                  <a:srgbClr val="008435"/>
                </a:solidFill>
                <a:latin typeface="+mn-lt"/>
              </a:rPr>
              <a:t> </a:t>
            </a:r>
            <a:r>
              <a:rPr lang="en-US" sz="2400" b="1" dirty="0" err="1" smtClean="0">
                <a:solidFill>
                  <a:srgbClr val="008435"/>
                </a:solidFill>
                <a:latin typeface="+mn-lt"/>
              </a:rPr>
              <a:t>quan</a:t>
            </a:r>
            <a:r>
              <a:rPr lang="en-US" sz="2400" b="1" dirty="0" smtClean="0">
                <a:solidFill>
                  <a:srgbClr val="008435"/>
                </a:solidFill>
                <a:latin typeface="+mn-lt"/>
              </a:rPr>
              <a:t> </a:t>
            </a:r>
            <a:r>
              <a:rPr lang="en-US" sz="2400" b="1" dirty="0" err="1" smtClean="0">
                <a:solidFill>
                  <a:srgbClr val="008435"/>
                </a:solidFill>
                <a:latin typeface="+mn-lt"/>
              </a:rPr>
              <a:t>hệ</a:t>
            </a:r>
            <a:r>
              <a:rPr lang="en-US" sz="2400" b="1" dirty="0" smtClean="0">
                <a:solidFill>
                  <a:srgbClr val="008435"/>
                </a:solidFill>
                <a:latin typeface="+mn-lt"/>
              </a:rPr>
              <a:t> </a:t>
            </a:r>
            <a:r>
              <a:rPr lang="en-US" sz="2400" b="1" dirty="0" err="1" smtClean="0">
                <a:solidFill>
                  <a:srgbClr val="008435"/>
                </a:solidFill>
                <a:latin typeface="+mn-lt"/>
              </a:rPr>
              <a:t>giữa</a:t>
            </a:r>
            <a:r>
              <a:rPr lang="en-US" sz="2400" b="1" dirty="0" smtClean="0">
                <a:solidFill>
                  <a:srgbClr val="008435"/>
                </a:solidFill>
                <a:latin typeface="+mn-lt"/>
              </a:rPr>
              <a:t> </a:t>
            </a:r>
            <a:r>
              <a:rPr lang="en-US" sz="2400" b="1" dirty="0" err="1" smtClean="0">
                <a:solidFill>
                  <a:srgbClr val="008435"/>
                </a:solidFill>
                <a:latin typeface="+mn-lt"/>
              </a:rPr>
              <a:t>các</a:t>
            </a:r>
            <a:r>
              <a:rPr lang="en-US" sz="2400" b="1" dirty="0" smtClean="0">
                <a:solidFill>
                  <a:srgbClr val="008435"/>
                </a:solidFill>
                <a:latin typeface="+mn-lt"/>
              </a:rPr>
              <a:t> </a:t>
            </a:r>
            <a:r>
              <a:rPr lang="en-US" sz="2400" b="1" dirty="0" err="1" smtClean="0">
                <a:solidFill>
                  <a:srgbClr val="008435"/>
                </a:solidFill>
                <a:latin typeface="+mn-lt"/>
              </a:rPr>
              <a:t>bảng</a:t>
            </a:r>
            <a:r>
              <a:rPr lang="en-US" sz="2400" b="1" dirty="0" smtClean="0">
                <a:solidFill>
                  <a:srgbClr val="008435"/>
                </a:solidFill>
                <a:latin typeface="+mn-lt"/>
              </a:rPr>
              <a:t>: </a:t>
            </a:r>
            <a:r>
              <a:rPr lang="vi-VN" sz="2000" dirty="0">
                <a:latin typeface="+mn-lt"/>
              </a:rPr>
              <a:t>Mô hình dữ liệu trong </a:t>
            </a:r>
            <a:r>
              <a:rPr lang="vi-VN" sz="2000" b="1" dirty="0">
                <a:latin typeface="+mn-lt"/>
              </a:rPr>
              <a:t>Model View</a:t>
            </a:r>
            <a:r>
              <a:rPr lang="vi-VN" sz="2000" dirty="0">
                <a:latin typeface="+mn-lt"/>
              </a:rPr>
              <a:t> tab của Power BI gồm có </a:t>
            </a:r>
            <a:r>
              <a:rPr lang="vi-VN" sz="2000" b="1" dirty="0">
                <a:latin typeface="+mn-lt"/>
              </a:rPr>
              <a:t>bảng</a:t>
            </a:r>
            <a:r>
              <a:rPr lang="vi-VN" sz="2000" dirty="0">
                <a:latin typeface="+mn-lt"/>
              </a:rPr>
              <a:t> và </a:t>
            </a:r>
            <a:r>
              <a:rPr lang="vi-VN" sz="2000" b="1" dirty="0">
                <a:latin typeface="+mn-lt"/>
              </a:rPr>
              <a:t>mối quan hệ giữa chúng</a:t>
            </a:r>
            <a:r>
              <a:rPr lang="vi-VN" sz="2000" dirty="0">
                <a:latin typeface="+mn-lt"/>
              </a:rPr>
              <a:t>.</a:t>
            </a:r>
          </a:p>
        </p:txBody>
      </p:sp>
      <p:sp>
        <p:nvSpPr>
          <p:cNvPr id="10" name="Content Placeholder 4"/>
          <p:cNvSpPr>
            <a:spLocks noGrp="1"/>
          </p:cNvSpPr>
          <p:nvPr>
            <p:ph idx="4294967295"/>
          </p:nvPr>
        </p:nvSpPr>
        <p:spPr>
          <a:xfrm>
            <a:off x="6654342" y="2179917"/>
            <a:ext cx="4596782" cy="1239960"/>
          </a:xfrm>
          <a:prstGeom prst="rect">
            <a:avLst/>
          </a:prstGeom>
        </p:spPr>
        <p:txBody>
          <a:bodyPr>
            <a:noAutofit/>
          </a:bodyPr>
          <a:lstStyle/>
          <a:p>
            <a:r>
              <a:rPr lang="vi-VN" sz="1600" dirty="0" smtClean="0">
                <a:latin typeface="+mn-lt"/>
              </a:rPr>
              <a:t>Power </a:t>
            </a:r>
            <a:r>
              <a:rPr lang="vi-VN" sz="1600" dirty="0">
                <a:latin typeface="+mn-lt"/>
              </a:rPr>
              <a:t>BI có cơ chế </a:t>
            </a:r>
            <a:r>
              <a:rPr lang="vi-VN" sz="1600" b="1" dirty="0">
                <a:latin typeface="+mn-lt"/>
              </a:rPr>
              <a:t>tự động tạo mối quan hệ</a:t>
            </a:r>
            <a:r>
              <a:rPr lang="vi-VN" sz="1600" dirty="0">
                <a:latin typeface="+mn-lt"/>
              </a:rPr>
              <a:t> giữa các bảng, và đôi khi sẽ xác định sai các mối quan hệ này. Người sử dụng có thể tắt tính năng tự động hoặc rà soát lại các mối quan hệ đã được tạo tự động. </a:t>
            </a:r>
            <a:endParaRPr lang="vi-VN" sz="1600" dirty="0" smtClean="0">
              <a:latin typeface="+mn-lt"/>
            </a:endParaRPr>
          </a:p>
        </p:txBody>
      </p:sp>
      <p:pic>
        <p:nvPicPr>
          <p:cNvPr id="11" name="Picture 10"/>
          <p:cNvPicPr>
            <a:picLocks noChangeAspect="1"/>
          </p:cNvPicPr>
          <p:nvPr/>
        </p:nvPicPr>
        <p:blipFill rotWithShape="1">
          <a:blip r:embed="rId2"/>
          <a:srcRect l="2322" r="2467"/>
          <a:stretch/>
        </p:blipFill>
        <p:spPr>
          <a:xfrm>
            <a:off x="554783" y="2179917"/>
            <a:ext cx="5628429" cy="4080302"/>
          </a:xfrm>
          <a:prstGeom prst="rect">
            <a:avLst/>
          </a:prstGeom>
        </p:spPr>
      </p:pic>
      <p:pic>
        <p:nvPicPr>
          <p:cNvPr id="12" name="Picture 11"/>
          <p:cNvPicPr>
            <a:picLocks noChangeAspect="1"/>
          </p:cNvPicPr>
          <p:nvPr/>
        </p:nvPicPr>
        <p:blipFill>
          <a:blip r:embed="rId3"/>
          <a:stretch>
            <a:fillRect/>
          </a:stretch>
        </p:blipFill>
        <p:spPr>
          <a:xfrm>
            <a:off x="6654342" y="4295852"/>
            <a:ext cx="4596782" cy="1914310"/>
          </a:xfrm>
          <a:prstGeom prst="rect">
            <a:avLst/>
          </a:prstGeom>
        </p:spPr>
      </p:pic>
    </p:spTree>
    <p:extLst>
      <p:ext uri="{BB962C8B-B14F-4D97-AF65-F5344CB8AC3E}">
        <p14:creationId xmlns:p14="http://schemas.microsoft.com/office/powerpoint/2010/main" val="21703790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776B86-0F66-431F-B491-B79FA6198B4B}"/>
              </a:ext>
            </a:extLst>
          </p:cNvPr>
          <p:cNvSpPr>
            <a:spLocks noGrp="1"/>
          </p:cNvSpPr>
          <p:nvPr>
            <p:ph type="sldNum" sz="quarter" idx="4"/>
          </p:nvPr>
        </p:nvSpPr>
        <p:spPr>
          <a:xfrm>
            <a:off x="9448800" y="6492875"/>
            <a:ext cx="2743200" cy="365125"/>
          </a:xfrm>
        </p:spPr>
        <p:txBody>
          <a:bodyPr/>
          <a:lstStyle/>
          <a:p>
            <a:fld id="{B04564FB-2163-4BB5-8B92-5DA6F420D63E}" type="slidenum">
              <a:rPr lang="en-US" smtClean="0"/>
              <a:t>12</a:t>
            </a:fld>
            <a:endParaRPr lang="en-US" dirty="0"/>
          </a:p>
        </p:txBody>
      </p:sp>
      <p:sp>
        <p:nvSpPr>
          <p:cNvPr id="6" name="Title 5"/>
          <p:cNvSpPr>
            <a:spLocks noGrp="1"/>
          </p:cNvSpPr>
          <p:nvPr>
            <p:ph type="ctrTitle"/>
          </p:nvPr>
        </p:nvSpPr>
        <p:spPr/>
        <p:txBody>
          <a:bodyPr>
            <a:normAutofit/>
          </a:bodyPr>
          <a:lstStyle/>
          <a:p>
            <a:r>
              <a:rPr lang="en-US" dirty="0"/>
              <a:t>2. </a:t>
            </a:r>
            <a:r>
              <a:rPr lang="en-US" dirty="0" err="1"/>
              <a:t>Thành</a:t>
            </a:r>
            <a:r>
              <a:rPr lang="en-US" dirty="0"/>
              <a:t> </a:t>
            </a:r>
            <a:r>
              <a:rPr lang="en-US" dirty="0" err="1"/>
              <a:t>phần</a:t>
            </a:r>
            <a:r>
              <a:rPr lang="en-US" dirty="0"/>
              <a:t> </a:t>
            </a:r>
            <a:r>
              <a:rPr lang="en-US" dirty="0" err="1"/>
              <a:t>của</a:t>
            </a:r>
            <a:r>
              <a:rPr lang="en-US" dirty="0"/>
              <a:t> </a:t>
            </a:r>
            <a:r>
              <a:rPr lang="en-US" dirty="0" err="1"/>
              <a:t>mô</a:t>
            </a:r>
            <a:r>
              <a:rPr lang="en-US" dirty="0"/>
              <a:t> </a:t>
            </a:r>
            <a:r>
              <a:rPr lang="en-US" dirty="0" err="1"/>
              <a:t>hình</a:t>
            </a:r>
            <a:r>
              <a:rPr lang="en-US" dirty="0"/>
              <a:t> </a:t>
            </a:r>
            <a:r>
              <a:rPr lang="en-US" dirty="0" err="1"/>
              <a:t>dữ</a:t>
            </a:r>
            <a:r>
              <a:rPr lang="en-US" dirty="0"/>
              <a:t> </a:t>
            </a:r>
            <a:r>
              <a:rPr lang="en-US" dirty="0" err="1"/>
              <a:t>liệu</a:t>
            </a:r>
            <a:endParaRPr lang="en-US" dirty="0"/>
          </a:p>
        </p:txBody>
      </p:sp>
      <p:sp>
        <p:nvSpPr>
          <p:cNvPr id="7" name="Content Placeholder 4"/>
          <p:cNvSpPr>
            <a:spLocks noGrp="1"/>
          </p:cNvSpPr>
          <p:nvPr>
            <p:ph idx="4294967295"/>
          </p:nvPr>
        </p:nvSpPr>
        <p:spPr>
          <a:xfrm>
            <a:off x="554783" y="1028475"/>
            <a:ext cx="11163243" cy="785086"/>
          </a:xfrm>
          <a:prstGeom prst="rect">
            <a:avLst/>
          </a:prstGeom>
          <a:ln w="19050">
            <a:solidFill>
              <a:schemeClr val="accent6">
                <a:lumMod val="50000"/>
              </a:schemeClr>
            </a:solidFill>
          </a:ln>
        </p:spPr>
        <p:txBody>
          <a:bodyPr>
            <a:noAutofit/>
          </a:bodyPr>
          <a:lstStyle/>
          <a:p>
            <a:r>
              <a:rPr lang="en-US" sz="2400" b="1" dirty="0">
                <a:solidFill>
                  <a:srgbClr val="008435"/>
                </a:solidFill>
                <a:latin typeface="+mn-lt"/>
              </a:rPr>
              <a:t>Cardinality: </a:t>
            </a:r>
            <a:r>
              <a:rPr lang="vi-VN" sz="2000" dirty="0">
                <a:latin typeface="+mn-lt"/>
              </a:rPr>
              <a:t>Xác định số lượng bản ghi của 1 bảng được liên kết với bảng khác qua giá trị chung ở cột tham chiếu.</a:t>
            </a:r>
          </a:p>
        </p:txBody>
      </p:sp>
      <p:sp>
        <p:nvSpPr>
          <p:cNvPr id="5" name="Content Placeholder 4"/>
          <p:cNvSpPr>
            <a:spLocks noGrp="1"/>
          </p:cNvSpPr>
          <p:nvPr>
            <p:ph idx="4294967295"/>
          </p:nvPr>
        </p:nvSpPr>
        <p:spPr>
          <a:xfrm>
            <a:off x="554783" y="2775987"/>
            <a:ext cx="3344245" cy="885917"/>
          </a:xfrm>
          <a:prstGeom prst="rect">
            <a:avLst/>
          </a:prstGeom>
        </p:spPr>
        <p:txBody>
          <a:bodyPr>
            <a:noAutofit/>
          </a:bodyPr>
          <a:lstStyle/>
          <a:p>
            <a:r>
              <a:rPr lang="en-US" sz="1800" b="1" dirty="0" smtClean="0">
                <a:solidFill>
                  <a:srgbClr val="008435"/>
                </a:solidFill>
                <a:latin typeface="+mn-lt"/>
              </a:rPr>
              <a:t>One to One:</a:t>
            </a:r>
          </a:p>
          <a:p>
            <a:pPr marL="0" indent="0">
              <a:buNone/>
            </a:pPr>
            <a:r>
              <a:rPr lang="vi-VN" sz="1400" dirty="0">
                <a:latin typeface="+mn-lt"/>
              </a:rPr>
              <a:t>Trong mối quan hệ một - một, một bản ghi trong bảng được liên kết với một và chỉ một bản ghi trong bảng </a:t>
            </a:r>
            <a:r>
              <a:rPr lang="vi-VN" sz="1400" dirty="0" smtClean="0">
                <a:latin typeface="+mn-lt"/>
              </a:rPr>
              <a:t>khác</a:t>
            </a:r>
            <a:endParaRPr lang="vi-VN" sz="1400" dirty="0">
              <a:latin typeface="+mn-lt"/>
            </a:endParaRPr>
          </a:p>
        </p:txBody>
      </p:sp>
      <p:sp>
        <p:nvSpPr>
          <p:cNvPr id="8" name="Content Placeholder 4"/>
          <p:cNvSpPr>
            <a:spLocks noGrp="1"/>
          </p:cNvSpPr>
          <p:nvPr>
            <p:ph idx="4294967295"/>
          </p:nvPr>
        </p:nvSpPr>
        <p:spPr>
          <a:xfrm>
            <a:off x="4361712" y="2741355"/>
            <a:ext cx="3344245" cy="955181"/>
          </a:xfrm>
          <a:prstGeom prst="rect">
            <a:avLst/>
          </a:prstGeom>
        </p:spPr>
        <p:txBody>
          <a:bodyPr>
            <a:noAutofit/>
          </a:bodyPr>
          <a:lstStyle/>
          <a:p>
            <a:r>
              <a:rPr lang="en-US" sz="1800" b="1" dirty="0">
                <a:solidFill>
                  <a:srgbClr val="008435"/>
                </a:solidFill>
                <a:latin typeface="+mn-lt"/>
              </a:rPr>
              <a:t>One- to-many</a:t>
            </a:r>
          </a:p>
          <a:p>
            <a:pPr marL="0" indent="0">
              <a:buNone/>
            </a:pPr>
            <a:r>
              <a:rPr lang="vi-VN" sz="1400" dirty="0" smtClean="0">
                <a:latin typeface="+mn-lt"/>
              </a:rPr>
              <a:t>Mối quan hệ một – nhiều cho phép một bản ghi trong một bảng có liên quan đến nhiều bản ghi trong một bảng khác</a:t>
            </a:r>
            <a:endParaRPr lang="vi-VN" sz="1400" dirty="0">
              <a:latin typeface="+mn-lt"/>
            </a:endParaRPr>
          </a:p>
        </p:txBody>
      </p:sp>
      <p:sp>
        <p:nvSpPr>
          <p:cNvPr id="12" name="Content Placeholder 4"/>
          <p:cNvSpPr>
            <a:spLocks noGrp="1"/>
          </p:cNvSpPr>
          <p:nvPr>
            <p:ph idx="4294967295"/>
          </p:nvPr>
        </p:nvSpPr>
        <p:spPr>
          <a:xfrm>
            <a:off x="8168641" y="2775987"/>
            <a:ext cx="3549386" cy="955181"/>
          </a:xfrm>
          <a:prstGeom prst="rect">
            <a:avLst/>
          </a:prstGeom>
        </p:spPr>
        <p:txBody>
          <a:bodyPr>
            <a:noAutofit/>
          </a:bodyPr>
          <a:lstStyle/>
          <a:p>
            <a:r>
              <a:rPr lang="en-US" sz="1800" b="1" dirty="0" smtClean="0">
                <a:solidFill>
                  <a:srgbClr val="008435"/>
                </a:solidFill>
                <a:latin typeface="+mn-lt"/>
              </a:rPr>
              <a:t>Many-to-Many</a:t>
            </a:r>
            <a:endParaRPr lang="en-US" sz="1800" b="1" dirty="0">
              <a:solidFill>
                <a:srgbClr val="008435"/>
              </a:solidFill>
              <a:latin typeface="+mn-lt"/>
            </a:endParaRPr>
          </a:p>
          <a:p>
            <a:pPr marL="0" indent="0">
              <a:buNone/>
            </a:pPr>
            <a:r>
              <a:rPr lang="vi-VN" sz="1400" dirty="0">
                <a:latin typeface="+mn-lt"/>
              </a:rPr>
              <a:t>Đây là một mối quan hệ phức tạp trong đó nhiều bản ghi trong một bảng có thể liên kết với nhiều bản ghi trong một bảng khác</a:t>
            </a:r>
          </a:p>
        </p:txBody>
      </p:sp>
      <p:grpSp>
        <p:nvGrpSpPr>
          <p:cNvPr id="13" name="Group 12"/>
          <p:cNvGrpSpPr/>
          <p:nvPr/>
        </p:nvGrpSpPr>
        <p:grpSpPr>
          <a:xfrm>
            <a:off x="1687861" y="4363276"/>
            <a:ext cx="1078089" cy="152400"/>
            <a:chOff x="1178399" y="4977818"/>
            <a:chExt cx="1219200" cy="152400"/>
          </a:xfrm>
        </p:grpSpPr>
        <p:cxnSp>
          <p:nvCxnSpPr>
            <p:cNvPr id="14" name="Straight Connector 13"/>
            <p:cNvCxnSpPr>
              <a:stCxn id="16" idx="6"/>
              <a:endCxn id="17" idx="2"/>
            </p:cNvCxnSpPr>
            <p:nvPr/>
          </p:nvCxnSpPr>
          <p:spPr>
            <a:xfrm>
              <a:off x="1330799" y="5054018"/>
              <a:ext cx="914400" cy="0"/>
            </a:xfrm>
            <a:prstGeom prst="line">
              <a:avLst/>
            </a:prstGeom>
          </p:spPr>
          <p:style>
            <a:lnRef idx="2">
              <a:schemeClr val="accent6"/>
            </a:lnRef>
            <a:fillRef idx="0">
              <a:schemeClr val="accent6"/>
            </a:fillRef>
            <a:effectRef idx="1">
              <a:schemeClr val="accent6"/>
            </a:effectRef>
            <a:fontRef idx="minor">
              <a:schemeClr val="tx1"/>
            </a:fontRef>
          </p:style>
        </p:cxnSp>
        <p:grpSp>
          <p:nvGrpSpPr>
            <p:cNvPr id="15" name="Group 14"/>
            <p:cNvGrpSpPr/>
            <p:nvPr/>
          </p:nvGrpSpPr>
          <p:grpSpPr>
            <a:xfrm>
              <a:off x="1178399" y="4977818"/>
              <a:ext cx="1219200" cy="152400"/>
              <a:chOff x="1178399" y="4977818"/>
              <a:chExt cx="1219200" cy="152400"/>
            </a:xfrm>
          </p:grpSpPr>
          <p:sp>
            <p:nvSpPr>
              <p:cNvPr id="16" name="Oval 15"/>
              <p:cNvSpPr/>
              <p:nvPr/>
            </p:nvSpPr>
            <p:spPr>
              <a:xfrm>
                <a:off x="1178399" y="4977818"/>
                <a:ext cx="152400" cy="152400"/>
              </a:xfrm>
              <a:prstGeom prst="ellipse">
                <a:avLst/>
              </a:prstGeom>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17" name="Oval 16"/>
              <p:cNvSpPr/>
              <p:nvPr/>
            </p:nvSpPr>
            <p:spPr>
              <a:xfrm>
                <a:off x="2245199" y="4977818"/>
                <a:ext cx="152400" cy="152400"/>
              </a:xfrm>
              <a:prstGeom prst="ellipse">
                <a:avLst/>
              </a:prstGeom>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grpSp>
      </p:grpSp>
      <p:grpSp>
        <p:nvGrpSpPr>
          <p:cNvPr id="18" name="Group 17"/>
          <p:cNvGrpSpPr/>
          <p:nvPr/>
        </p:nvGrpSpPr>
        <p:grpSpPr>
          <a:xfrm>
            <a:off x="5424234" y="4363276"/>
            <a:ext cx="1219200" cy="939218"/>
            <a:chOff x="5984631" y="4954372"/>
            <a:chExt cx="1219200" cy="939218"/>
          </a:xfrm>
        </p:grpSpPr>
        <p:cxnSp>
          <p:nvCxnSpPr>
            <p:cNvPr id="19" name="Straight Connector 18"/>
            <p:cNvCxnSpPr>
              <a:stCxn id="23" idx="6"/>
              <a:endCxn id="26" idx="2"/>
            </p:cNvCxnSpPr>
            <p:nvPr/>
          </p:nvCxnSpPr>
          <p:spPr>
            <a:xfrm>
              <a:off x="6137031" y="5030572"/>
              <a:ext cx="914400" cy="786818"/>
            </a:xfrm>
            <a:prstGeom prst="line">
              <a:avLst/>
            </a:prstGeom>
          </p:spPr>
          <p:style>
            <a:lnRef idx="2">
              <a:schemeClr val="accent6"/>
            </a:lnRef>
            <a:fillRef idx="0">
              <a:schemeClr val="accent6"/>
            </a:fillRef>
            <a:effectRef idx="1">
              <a:schemeClr val="accent6"/>
            </a:effectRef>
            <a:fontRef idx="minor">
              <a:schemeClr val="tx1"/>
            </a:fontRef>
          </p:style>
        </p:cxnSp>
        <p:cxnSp>
          <p:nvCxnSpPr>
            <p:cNvPr id="20" name="Straight Connector 19"/>
            <p:cNvCxnSpPr>
              <a:stCxn id="23" idx="6"/>
              <a:endCxn id="25" idx="2"/>
            </p:cNvCxnSpPr>
            <p:nvPr/>
          </p:nvCxnSpPr>
          <p:spPr>
            <a:xfrm>
              <a:off x="6137031" y="5030572"/>
              <a:ext cx="914400" cy="393409"/>
            </a:xfrm>
            <a:prstGeom prst="line">
              <a:avLst/>
            </a:prstGeom>
          </p:spPr>
          <p:style>
            <a:lnRef idx="2">
              <a:schemeClr val="accent6"/>
            </a:lnRef>
            <a:fillRef idx="0">
              <a:schemeClr val="accent6"/>
            </a:fillRef>
            <a:effectRef idx="1">
              <a:schemeClr val="accent6"/>
            </a:effectRef>
            <a:fontRef idx="minor">
              <a:schemeClr val="tx1"/>
            </a:fontRef>
          </p:style>
        </p:cxnSp>
        <p:cxnSp>
          <p:nvCxnSpPr>
            <p:cNvPr id="21" name="Straight Connector 20"/>
            <p:cNvCxnSpPr/>
            <p:nvPr/>
          </p:nvCxnSpPr>
          <p:spPr>
            <a:xfrm>
              <a:off x="6137031" y="5030572"/>
              <a:ext cx="914400" cy="0"/>
            </a:xfrm>
            <a:prstGeom prst="line">
              <a:avLst/>
            </a:prstGeom>
          </p:spPr>
          <p:style>
            <a:lnRef idx="2">
              <a:schemeClr val="accent6"/>
            </a:lnRef>
            <a:fillRef idx="0">
              <a:schemeClr val="accent6"/>
            </a:fillRef>
            <a:effectRef idx="1">
              <a:schemeClr val="accent6"/>
            </a:effectRef>
            <a:fontRef idx="minor">
              <a:schemeClr val="tx1"/>
            </a:fontRef>
          </p:style>
        </p:cxnSp>
        <p:grpSp>
          <p:nvGrpSpPr>
            <p:cNvPr id="22" name="Group 21"/>
            <p:cNvGrpSpPr/>
            <p:nvPr/>
          </p:nvGrpSpPr>
          <p:grpSpPr>
            <a:xfrm>
              <a:off x="5984631" y="4954372"/>
              <a:ext cx="1219200" cy="939218"/>
              <a:chOff x="4443047" y="4977818"/>
              <a:chExt cx="1219200" cy="939218"/>
            </a:xfrm>
          </p:grpSpPr>
          <p:sp>
            <p:nvSpPr>
              <p:cNvPr id="23" name="Oval 22"/>
              <p:cNvSpPr/>
              <p:nvPr/>
            </p:nvSpPr>
            <p:spPr>
              <a:xfrm>
                <a:off x="4443047" y="4977818"/>
                <a:ext cx="152400" cy="1524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24" name="Oval 23"/>
              <p:cNvSpPr/>
              <p:nvPr/>
            </p:nvSpPr>
            <p:spPr>
              <a:xfrm>
                <a:off x="5509847" y="4977818"/>
                <a:ext cx="152400" cy="1524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25" name="Oval 24"/>
              <p:cNvSpPr/>
              <p:nvPr/>
            </p:nvSpPr>
            <p:spPr>
              <a:xfrm>
                <a:off x="5509847" y="5371227"/>
                <a:ext cx="152400" cy="1524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26" name="Oval 25"/>
              <p:cNvSpPr/>
              <p:nvPr/>
            </p:nvSpPr>
            <p:spPr>
              <a:xfrm>
                <a:off x="5509847" y="5764636"/>
                <a:ext cx="152400" cy="1524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grpSp>
      </p:grpSp>
      <p:grpSp>
        <p:nvGrpSpPr>
          <p:cNvPr id="27" name="Group 26"/>
          <p:cNvGrpSpPr/>
          <p:nvPr/>
        </p:nvGrpSpPr>
        <p:grpSpPr>
          <a:xfrm>
            <a:off x="9433372" y="4363276"/>
            <a:ext cx="1225062" cy="939218"/>
            <a:chOff x="9296400" y="3962400"/>
            <a:chExt cx="1225062" cy="939218"/>
          </a:xfrm>
        </p:grpSpPr>
        <p:cxnSp>
          <p:nvCxnSpPr>
            <p:cNvPr id="28" name="Straight Connector 27"/>
            <p:cNvCxnSpPr>
              <a:stCxn id="34" idx="6"/>
              <a:endCxn id="39" idx="2"/>
            </p:cNvCxnSpPr>
            <p:nvPr/>
          </p:nvCxnSpPr>
          <p:spPr>
            <a:xfrm>
              <a:off x="9448800" y="4038600"/>
              <a:ext cx="914400" cy="786818"/>
            </a:xfrm>
            <a:prstGeom prst="line">
              <a:avLst/>
            </a:prstGeom>
          </p:spPr>
          <p:style>
            <a:lnRef idx="2">
              <a:schemeClr val="accent6"/>
            </a:lnRef>
            <a:fillRef idx="0">
              <a:schemeClr val="accent6"/>
            </a:fillRef>
            <a:effectRef idx="1">
              <a:schemeClr val="accent6"/>
            </a:effectRef>
            <a:fontRef idx="minor">
              <a:schemeClr val="tx1"/>
            </a:fontRef>
          </p:style>
        </p:cxnSp>
        <p:cxnSp>
          <p:nvCxnSpPr>
            <p:cNvPr id="29" name="Straight Connector 28"/>
            <p:cNvCxnSpPr>
              <a:stCxn id="38" idx="6"/>
              <a:endCxn id="37" idx="2"/>
            </p:cNvCxnSpPr>
            <p:nvPr/>
          </p:nvCxnSpPr>
          <p:spPr>
            <a:xfrm flipV="1">
              <a:off x="9448800" y="4432009"/>
              <a:ext cx="914400" cy="393409"/>
            </a:xfrm>
            <a:prstGeom prst="line">
              <a:avLst/>
            </a:prstGeom>
          </p:spPr>
          <p:style>
            <a:lnRef idx="2">
              <a:schemeClr val="accent6"/>
            </a:lnRef>
            <a:fillRef idx="0">
              <a:schemeClr val="accent6"/>
            </a:fillRef>
            <a:effectRef idx="1">
              <a:schemeClr val="accent6"/>
            </a:effectRef>
            <a:fontRef idx="minor">
              <a:schemeClr val="tx1"/>
            </a:fontRef>
          </p:style>
        </p:cxnSp>
        <p:cxnSp>
          <p:nvCxnSpPr>
            <p:cNvPr id="30" name="Straight Connector 29"/>
            <p:cNvCxnSpPr>
              <a:stCxn id="36" idx="6"/>
              <a:endCxn id="35" idx="2"/>
            </p:cNvCxnSpPr>
            <p:nvPr/>
          </p:nvCxnSpPr>
          <p:spPr>
            <a:xfrm flipV="1">
              <a:off x="9448800" y="4038600"/>
              <a:ext cx="920262" cy="393409"/>
            </a:xfrm>
            <a:prstGeom prst="line">
              <a:avLst/>
            </a:prstGeom>
          </p:spPr>
          <p:style>
            <a:lnRef idx="2">
              <a:schemeClr val="accent6"/>
            </a:lnRef>
            <a:fillRef idx="0">
              <a:schemeClr val="accent6"/>
            </a:fillRef>
            <a:effectRef idx="1">
              <a:schemeClr val="accent6"/>
            </a:effectRef>
            <a:fontRef idx="minor">
              <a:schemeClr val="tx1"/>
            </a:fontRef>
          </p:style>
        </p:cxnSp>
        <p:cxnSp>
          <p:nvCxnSpPr>
            <p:cNvPr id="31" name="Straight Connector 30"/>
            <p:cNvCxnSpPr>
              <a:endCxn id="39" idx="2"/>
            </p:cNvCxnSpPr>
            <p:nvPr/>
          </p:nvCxnSpPr>
          <p:spPr>
            <a:xfrm>
              <a:off x="9448800" y="4432009"/>
              <a:ext cx="914400" cy="393409"/>
            </a:xfrm>
            <a:prstGeom prst="line">
              <a:avLst/>
            </a:prstGeom>
          </p:spPr>
          <p:style>
            <a:lnRef idx="2">
              <a:schemeClr val="accent6"/>
            </a:lnRef>
            <a:fillRef idx="0">
              <a:schemeClr val="accent6"/>
            </a:fillRef>
            <a:effectRef idx="1">
              <a:schemeClr val="accent6"/>
            </a:effectRef>
            <a:fontRef idx="minor">
              <a:schemeClr val="tx1"/>
            </a:fontRef>
          </p:style>
        </p:cxnSp>
        <p:cxnSp>
          <p:nvCxnSpPr>
            <p:cNvPr id="32" name="Straight Connector 31"/>
            <p:cNvCxnSpPr/>
            <p:nvPr/>
          </p:nvCxnSpPr>
          <p:spPr>
            <a:xfrm>
              <a:off x="9448800" y="4026877"/>
              <a:ext cx="914400" cy="0"/>
            </a:xfrm>
            <a:prstGeom prst="line">
              <a:avLst/>
            </a:prstGeom>
          </p:spPr>
          <p:style>
            <a:lnRef idx="2">
              <a:schemeClr val="accent6"/>
            </a:lnRef>
            <a:fillRef idx="0">
              <a:schemeClr val="accent6"/>
            </a:fillRef>
            <a:effectRef idx="1">
              <a:schemeClr val="accent6"/>
            </a:effectRef>
            <a:fontRef idx="minor">
              <a:schemeClr val="tx1"/>
            </a:fontRef>
          </p:style>
        </p:cxnSp>
        <p:grpSp>
          <p:nvGrpSpPr>
            <p:cNvPr id="33" name="Group 32"/>
            <p:cNvGrpSpPr/>
            <p:nvPr/>
          </p:nvGrpSpPr>
          <p:grpSpPr>
            <a:xfrm>
              <a:off x="9296400" y="3962400"/>
              <a:ext cx="1225062" cy="939218"/>
              <a:chOff x="6477000" y="3886200"/>
              <a:chExt cx="1225062" cy="939218"/>
            </a:xfrm>
          </p:grpSpPr>
          <p:sp>
            <p:nvSpPr>
              <p:cNvPr id="34" name="Oval 33"/>
              <p:cNvSpPr/>
              <p:nvPr/>
            </p:nvSpPr>
            <p:spPr>
              <a:xfrm>
                <a:off x="6477000" y="3886200"/>
                <a:ext cx="152400" cy="1524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35" name="Oval 34"/>
              <p:cNvSpPr/>
              <p:nvPr/>
            </p:nvSpPr>
            <p:spPr>
              <a:xfrm>
                <a:off x="7549662" y="3886200"/>
                <a:ext cx="152400" cy="1524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36" name="Oval 35"/>
              <p:cNvSpPr/>
              <p:nvPr/>
            </p:nvSpPr>
            <p:spPr>
              <a:xfrm>
                <a:off x="6477000" y="4279609"/>
                <a:ext cx="152400" cy="1524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37" name="Oval 36"/>
              <p:cNvSpPr/>
              <p:nvPr/>
            </p:nvSpPr>
            <p:spPr>
              <a:xfrm>
                <a:off x="7543800" y="4279609"/>
                <a:ext cx="152400" cy="1524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38" name="Oval 37"/>
              <p:cNvSpPr/>
              <p:nvPr/>
            </p:nvSpPr>
            <p:spPr>
              <a:xfrm>
                <a:off x="6477000" y="4673018"/>
                <a:ext cx="152400" cy="1524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39" name="Oval 38"/>
              <p:cNvSpPr/>
              <p:nvPr/>
            </p:nvSpPr>
            <p:spPr>
              <a:xfrm>
                <a:off x="7543800" y="4673018"/>
                <a:ext cx="152400" cy="1524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grpSp>
      </p:grpSp>
      <p:cxnSp>
        <p:nvCxnSpPr>
          <p:cNvPr id="4" name="Straight Connector 3"/>
          <p:cNvCxnSpPr/>
          <p:nvPr/>
        </p:nvCxnSpPr>
        <p:spPr>
          <a:xfrm>
            <a:off x="4076700" y="2741355"/>
            <a:ext cx="0" cy="3751520"/>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40" name="Straight Connector 39"/>
          <p:cNvCxnSpPr/>
          <p:nvPr/>
        </p:nvCxnSpPr>
        <p:spPr>
          <a:xfrm>
            <a:off x="7848600" y="2741355"/>
            <a:ext cx="0" cy="3751520"/>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7816202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776B86-0F66-431F-B491-B79FA6198B4B}"/>
              </a:ext>
            </a:extLst>
          </p:cNvPr>
          <p:cNvSpPr>
            <a:spLocks noGrp="1"/>
          </p:cNvSpPr>
          <p:nvPr>
            <p:ph type="sldNum" sz="quarter" idx="4"/>
          </p:nvPr>
        </p:nvSpPr>
        <p:spPr>
          <a:xfrm>
            <a:off x="9448800" y="6492875"/>
            <a:ext cx="2743200" cy="365125"/>
          </a:xfrm>
        </p:spPr>
        <p:txBody>
          <a:bodyPr/>
          <a:lstStyle/>
          <a:p>
            <a:fld id="{B04564FB-2163-4BB5-8B92-5DA6F420D63E}" type="slidenum">
              <a:rPr lang="en-US" smtClean="0"/>
              <a:t>13</a:t>
            </a:fld>
            <a:endParaRPr lang="en-US" dirty="0"/>
          </a:p>
        </p:txBody>
      </p:sp>
      <p:sp>
        <p:nvSpPr>
          <p:cNvPr id="6" name="Title 5"/>
          <p:cNvSpPr>
            <a:spLocks noGrp="1"/>
          </p:cNvSpPr>
          <p:nvPr>
            <p:ph type="ctrTitle"/>
          </p:nvPr>
        </p:nvSpPr>
        <p:spPr/>
        <p:txBody>
          <a:bodyPr>
            <a:normAutofit/>
          </a:bodyPr>
          <a:lstStyle/>
          <a:p>
            <a:r>
              <a:rPr lang="en-US" dirty="0"/>
              <a:t>2. </a:t>
            </a:r>
            <a:r>
              <a:rPr lang="en-US" dirty="0" err="1"/>
              <a:t>Thành</a:t>
            </a:r>
            <a:r>
              <a:rPr lang="en-US" dirty="0"/>
              <a:t> </a:t>
            </a:r>
            <a:r>
              <a:rPr lang="en-US" dirty="0" err="1"/>
              <a:t>phần</a:t>
            </a:r>
            <a:r>
              <a:rPr lang="en-US" dirty="0"/>
              <a:t> </a:t>
            </a:r>
            <a:r>
              <a:rPr lang="en-US" dirty="0" err="1"/>
              <a:t>của</a:t>
            </a:r>
            <a:r>
              <a:rPr lang="en-US" dirty="0"/>
              <a:t> </a:t>
            </a:r>
            <a:r>
              <a:rPr lang="en-US" dirty="0" err="1"/>
              <a:t>mô</a:t>
            </a:r>
            <a:r>
              <a:rPr lang="en-US" dirty="0"/>
              <a:t> </a:t>
            </a:r>
            <a:r>
              <a:rPr lang="en-US" dirty="0" err="1"/>
              <a:t>hình</a:t>
            </a:r>
            <a:r>
              <a:rPr lang="en-US" dirty="0"/>
              <a:t> </a:t>
            </a:r>
            <a:r>
              <a:rPr lang="en-US" dirty="0" err="1"/>
              <a:t>dữ</a:t>
            </a:r>
            <a:r>
              <a:rPr lang="en-US" dirty="0"/>
              <a:t> </a:t>
            </a:r>
            <a:r>
              <a:rPr lang="en-US" dirty="0" err="1"/>
              <a:t>liệu</a:t>
            </a:r>
            <a:endParaRPr lang="en-US" dirty="0"/>
          </a:p>
        </p:txBody>
      </p:sp>
      <p:sp>
        <p:nvSpPr>
          <p:cNvPr id="7" name="Content Placeholder 4"/>
          <p:cNvSpPr>
            <a:spLocks noGrp="1"/>
          </p:cNvSpPr>
          <p:nvPr>
            <p:ph idx="4294967295"/>
          </p:nvPr>
        </p:nvSpPr>
        <p:spPr>
          <a:xfrm>
            <a:off x="554783" y="1028475"/>
            <a:ext cx="11163243" cy="763688"/>
          </a:xfrm>
          <a:prstGeom prst="rect">
            <a:avLst/>
          </a:prstGeom>
          <a:ln w="19050">
            <a:solidFill>
              <a:schemeClr val="accent6">
                <a:lumMod val="50000"/>
              </a:schemeClr>
            </a:solidFill>
          </a:ln>
        </p:spPr>
        <p:txBody>
          <a:bodyPr>
            <a:noAutofit/>
          </a:bodyPr>
          <a:lstStyle/>
          <a:p>
            <a:r>
              <a:rPr lang="en-US" sz="2400" b="1" dirty="0">
                <a:solidFill>
                  <a:srgbClr val="008435"/>
                </a:solidFill>
                <a:latin typeface="+mn-lt"/>
              </a:rPr>
              <a:t>Cross-filter relationship (</a:t>
            </a:r>
            <a:r>
              <a:rPr lang="en-US" sz="2400" b="1" dirty="0" err="1">
                <a:solidFill>
                  <a:srgbClr val="008435"/>
                </a:solidFill>
                <a:latin typeface="+mn-lt"/>
              </a:rPr>
              <a:t>chiều</a:t>
            </a:r>
            <a:r>
              <a:rPr lang="en-US" sz="2400" b="1" dirty="0">
                <a:solidFill>
                  <a:srgbClr val="008435"/>
                </a:solidFill>
                <a:latin typeface="+mn-lt"/>
              </a:rPr>
              <a:t> </a:t>
            </a:r>
            <a:r>
              <a:rPr lang="en-US" sz="2400" b="1" dirty="0" err="1">
                <a:solidFill>
                  <a:srgbClr val="008435"/>
                </a:solidFill>
                <a:latin typeface="+mn-lt"/>
              </a:rPr>
              <a:t>quan</a:t>
            </a:r>
            <a:r>
              <a:rPr lang="en-US" sz="2400" b="1" dirty="0">
                <a:solidFill>
                  <a:srgbClr val="008435"/>
                </a:solidFill>
                <a:latin typeface="+mn-lt"/>
              </a:rPr>
              <a:t> </a:t>
            </a:r>
            <a:r>
              <a:rPr lang="en-US" sz="2400" b="1" dirty="0" err="1">
                <a:solidFill>
                  <a:srgbClr val="008435"/>
                </a:solidFill>
                <a:latin typeface="+mn-lt"/>
              </a:rPr>
              <a:t>hệ</a:t>
            </a:r>
            <a:r>
              <a:rPr lang="en-US" sz="2400" b="1" dirty="0">
                <a:solidFill>
                  <a:srgbClr val="008435"/>
                </a:solidFill>
                <a:latin typeface="+mn-lt"/>
              </a:rPr>
              <a:t>): </a:t>
            </a:r>
            <a:r>
              <a:rPr lang="vi-VN" sz="2000" dirty="0" smtClean="0">
                <a:latin typeface="+mn-lt"/>
              </a:rPr>
              <a:t>Xác </a:t>
            </a:r>
            <a:r>
              <a:rPr lang="vi-VN" sz="2000" dirty="0">
                <a:latin typeface="+mn-lt"/>
              </a:rPr>
              <a:t>định dữ liệu ở bảng nào được sử dụng để lọc bảng còn lại.</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120" y="2263140"/>
            <a:ext cx="10581761" cy="4229736"/>
          </a:xfrm>
          <a:prstGeom prst="rect">
            <a:avLst/>
          </a:prstGeom>
        </p:spPr>
      </p:pic>
      <p:sp>
        <p:nvSpPr>
          <p:cNvPr id="2" name="Oval 1"/>
          <p:cNvSpPr/>
          <p:nvPr/>
        </p:nvSpPr>
        <p:spPr>
          <a:xfrm>
            <a:off x="5996940" y="3916680"/>
            <a:ext cx="487680" cy="480060"/>
          </a:xfrm>
          <a:prstGeom prst="ellipse">
            <a:avLst/>
          </a:prstGeom>
          <a:noFill/>
          <a:ln w="76200">
            <a:solidFill>
              <a:srgbClr val="FF0000"/>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812791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776B86-0F66-431F-B491-B79FA6198B4B}"/>
              </a:ext>
            </a:extLst>
          </p:cNvPr>
          <p:cNvSpPr>
            <a:spLocks noGrp="1"/>
          </p:cNvSpPr>
          <p:nvPr>
            <p:ph type="sldNum" sz="quarter" idx="4"/>
          </p:nvPr>
        </p:nvSpPr>
        <p:spPr>
          <a:xfrm>
            <a:off x="9448800" y="6492875"/>
            <a:ext cx="2743200" cy="365125"/>
          </a:xfrm>
        </p:spPr>
        <p:txBody>
          <a:bodyPr/>
          <a:lstStyle/>
          <a:p>
            <a:fld id="{B04564FB-2163-4BB5-8B92-5DA6F420D63E}" type="slidenum">
              <a:rPr lang="en-US" smtClean="0"/>
              <a:t>14</a:t>
            </a:fld>
            <a:endParaRPr lang="en-US" dirty="0"/>
          </a:p>
        </p:txBody>
      </p:sp>
      <p:sp>
        <p:nvSpPr>
          <p:cNvPr id="6" name="Title 5"/>
          <p:cNvSpPr>
            <a:spLocks noGrp="1"/>
          </p:cNvSpPr>
          <p:nvPr>
            <p:ph type="ctrTitle"/>
          </p:nvPr>
        </p:nvSpPr>
        <p:spPr/>
        <p:txBody>
          <a:bodyPr>
            <a:normAutofit/>
          </a:bodyPr>
          <a:lstStyle/>
          <a:p>
            <a:r>
              <a:rPr lang="en-US" dirty="0"/>
              <a:t>2. </a:t>
            </a:r>
            <a:r>
              <a:rPr lang="en-US" dirty="0" err="1"/>
              <a:t>Thành</a:t>
            </a:r>
            <a:r>
              <a:rPr lang="en-US" dirty="0"/>
              <a:t> </a:t>
            </a:r>
            <a:r>
              <a:rPr lang="en-US" dirty="0" err="1"/>
              <a:t>phần</a:t>
            </a:r>
            <a:r>
              <a:rPr lang="en-US" dirty="0"/>
              <a:t> </a:t>
            </a:r>
            <a:r>
              <a:rPr lang="en-US" dirty="0" err="1"/>
              <a:t>của</a:t>
            </a:r>
            <a:r>
              <a:rPr lang="en-US" dirty="0"/>
              <a:t> </a:t>
            </a:r>
            <a:r>
              <a:rPr lang="en-US" dirty="0" err="1"/>
              <a:t>mô</a:t>
            </a:r>
            <a:r>
              <a:rPr lang="en-US" dirty="0"/>
              <a:t> </a:t>
            </a:r>
            <a:r>
              <a:rPr lang="en-US" dirty="0" err="1"/>
              <a:t>hình</a:t>
            </a:r>
            <a:r>
              <a:rPr lang="en-US" dirty="0"/>
              <a:t> </a:t>
            </a:r>
            <a:r>
              <a:rPr lang="en-US" dirty="0" err="1"/>
              <a:t>dữ</a:t>
            </a:r>
            <a:r>
              <a:rPr lang="en-US" dirty="0"/>
              <a:t> </a:t>
            </a:r>
            <a:r>
              <a:rPr lang="en-US" dirty="0" err="1"/>
              <a:t>liệu</a:t>
            </a:r>
            <a:endParaRPr lang="en-US" dirty="0"/>
          </a:p>
        </p:txBody>
      </p:sp>
      <p:sp>
        <p:nvSpPr>
          <p:cNvPr id="7" name="Content Placeholder 4"/>
          <p:cNvSpPr>
            <a:spLocks noGrp="1"/>
          </p:cNvSpPr>
          <p:nvPr>
            <p:ph idx="4294967295"/>
          </p:nvPr>
        </p:nvSpPr>
        <p:spPr>
          <a:xfrm>
            <a:off x="554783" y="1028474"/>
            <a:ext cx="11163243" cy="967965"/>
          </a:xfrm>
          <a:prstGeom prst="rect">
            <a:avLst/>
          </a:prstGeom>
          <a:ln w="19050">
            <a:solidFill>
              <a:schemeClr val="accent6">
                <a:lumMod val="50000"/>
              </a:schemeClr>
            </a:solidFill>
          </a:ln>
        </p:spPr>
        <p:txBody>
          <a:bodyPr>
            <a:noAutofit/>
          </a:bodyPr>
          <a:lstStyle/>
          <a:p>
            <a:r>
              <a:rPr lang="en-US" sz="2400" b="1" dirty="0" err="1">
                <a:solidFill>
                  <a:srgbClr val="008435"/>
                </a:solidFill>
                <a:latin typeface="+mn-lt"/>
              </a:rPr>
              <a:t>Trạng</a:t>
            </a:r>
            <a:r>
              <a:rPr lang="en-US" sz="2400" b="1" dirty="0">
                <a:solidFill>
                  <a:srgbClr val="008435"/>
                </a:solidFill>
                <a:latin typeface="+mn-lt"/>
              </a:rPr>
              <a:t> </a:t>
            </a:r>
            <a:r>
              <a:rPr lang="en-US" sz="2400" b="1" dirty="0" err="1">
                <a:solidFill>
                  <a:srgbClr val="008435"/>
                </a:solidFill>
                <a:latin typeface="+mn-lt"/>
              </a:rPr>
              <a:t>thái</a:t>
            </a:r>
            <a:r>
              <a:rPr lang="en-US" sz="2400" b="1" dirty="0">
                <a:solidFill>
                  <a:srgbClr val="008435"/>
                </a:solidFill>
                <a:latin typeface="+mn-lt"/>
              </a:rPr>
              <a:t> </a:t>
            </a:r>
            <a:r>
              <a:rPr lang="en-US" sz="2400" b="1" dirty="0" err="1">
                <a:solidFill>
                  <a:srgbClr val="008435"/>
                </a:solidFill>
                <a:latin typeface="+mn-lt"/>
              </a:rPr>
              <a:t>hoạt</a:t>
            </a:r>
            <a:r>
              <a:rPr lang="en-US" sz="2400" b="1" dirty="0">
                <a:solidFill>
                  <a:srgbClr val="008435"/>
                </a:solidFill>
                <a:latin typeface="+mn-lt"/>
              </a:rPr>
              <a:t> </a:t>
            </a:r>
            <a:r>
              <a:rPr lang="en-US" sz="2400" b="1" dirty="0" err="1">
                <a:solidFill>
                  <a:srgbClr val="008435"/>
                </a:solidFill>
                <a:latin typeface="+mn-lt"/>
              </a:rPr>
              <a:t>động</a:t>
            </a:r>
            <a:r>
              <a:rPr lang="en-US" sz="2400" b="1" dirty="0" smtClean="0">
                <a:solidFill>
                  <a:srgbClr val="008435"/>
                </a:solidFill>
                <a:latin typeface="+mn-lt"/>
              </a:rPr>
              <a:t>: </a:t>
            </a:r>
            <a:r>
              <a:rPr lang="vi-VN" sz="2000" dirty="0">
                <a:latin typeface="+mn-lt"/>
              </a:rPr>
              <a:t>Quyết định mối quan hệ nào được sử dụng mặc định để tính toán, lọc dữ liệu. Người dùng có thể sử dụng hàm DAX để chỉ định mối quan hệ được sử dụng trong hoàn cảnh nhất định.</a:t>
            </a:r>
          </a:p>
        </p:txBody>
      </p:sp>
      <p:pic>
        <p:nvPicPr>
          <p:cNvPr id="8" name="Picture 7"/>
          <p:cNvPicPr>
            <a:picLocks noChangeAspect="1"/>
          </p:cNvPicPr>
          <p:nvPr/>
        </p:nvPicPr>
        <p:blipFill>
          <a:blip r:embed="rId3"/>
          <a:stretch>
            <a:fillRect/>
          </a:stretch>
        </p:blipFill>
        <p:spPr>
          <a:xfrm>
            <a:off x="2496423" y="2133598"/>
            <a:ext cx="7199154" cy="4610101"/>
          </a:xfrm>
          <a:prstGeom prst="rect">
            <a:avLst/>
          </a:prstGeom>
        </p:spPr>
      </p:pic>
    </p:spTree>
    <p:extLst>
      <p:ext uri="{BB962C8B-B14F-4D97-AF65-F5344CB8AC3E}">
        <p14:creationId xmlns:p14="http://schemas.microsoft.com/office/powerpoint/2010/main" val="17193824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776B86-0F66-431F-B491-B79FA6198B4B}"/>
              </a:ext>
            </a:extLst>
          </p:cNvPr>
          <p:cNvSpPr>
            <a:spLocks noGrp="1"/>
          </p:cNvSpPr>
          <p:nvPr>
            <p:ph type="sldNum" sz="quarter" idx="4"/>
          </p:nvPr>
        </p:nvSpPr>
        <p:spPr>
          <a:xfrm>
            <a:off x="9448800" y="6492875"/>
            <a:ext cx="2743200" cy="365125"/>
          </a:xfrm>
        </p:spPr>
        <p:txBody>
          <a:bodyPr/>
          <a:lstStyle/>
          <a:p>
            <a:fld id="{B04564FB-2163-4BB5-8B92-5DA6F420D63E}" type="slidenum">
              <a:rPr lang="en-US" smtClean="0"/>
              <a:t>15</a:t>
            </a:fld>
            <a:endParaRPr lang="en-US" dirty="0"/>
          </a:p>
        </p:txBody>
      </p:sp>
      <p:sp>
        <p:nvSpPr>
          <p:cNvPr id="6" name="Title 5"/>
          <p:cNvSpPr>
            <a:spLocks noGrp="1"/>
          </p:cNvSpPr>
          <p:nvPr>
            <p:ph type="ctrTitle"/>
          </p:nvPr>
        </p:nvSpPr>
        <p:spPr/>
        <p:txBody>
          <a:bodyPr>
            <a:normAutofit/>
          </a:bodyPr>
          <a:lstStyle/>
          <a:p>
            <a:r>
              <a:rPr lang="en-US" dirty="0"/>
              <a:t>2. </a:t>
            </a:r>
            <a:r>
              <a:rPr lang="en-US" dirty="0" err="1"/>
              <a:t>Thành</a:t>
            </a:r>
            <a:r>
              <a:rPr lang="en-US" dirty="0"/>
              <a:t> </a:t>
            </a:r>
            <a:r>
              <a:rPr lang="en-US" dirty="0" err="1"/>
              <a:t>phần</a:t>
            </a:r>
            <a:r>
              <a:rPr lang="en-US" dirty="0"/>
              <a:t> </a:t>
            </a:r>
            <a:r>
              <a:rPr lang="en-US" dirty="0" err="1"/>
              <a:t>của</a:t>
            </a:r>
            <a:r>
              <a:rPr lang="en-US" dirty="0"/>
              <a:t> </a:t>
            </a:r>
            <a:r>
              <a:rPr lang="en-US" dirty="0" err="1"/>
              <a:t>mô</a:t>
            </a:r>
            <a:r>
              <a:rPr lang="en-US" dirty="0"/>
              <a:t> </a:t>
            </a:r>
            <a:r>
              <a:rPr lang="en-US" dirty="0" err="1"/>
              <a:t>hình</a:t>
            </a:r>
            <a:r>
              <a:rPr lang="en-US" dirty="0"/>
              <a:t> </a:t>
            </a:r>
            <a:r>
              <a:rPr lang="en-US" dirty="0" err="1"/>
              <a:t>dữ</a:t>
            </a:r>
            <a:r>
              <a:rPr lang="en-US" dirty="0"/>
              <a:t> </a:t>
            </a:r>
            <a:r>
              <a:rPr lang="en-US" dirty="0" err="1"/>
              <a:t>liệu</a:t>
            </a:r>
            <a:endParaRPr lang="en-US" dirty="0"/>
          </a:p>
        </p:txBody>
      </p:sp>
      <p:sp>
        <p:nvSpPr>
          <p:cNvPr id="5" name="Content Placeholder 4"/>
          <p:cNvSpPr>
            <a:spLocks noGrp="1"/>
          </p:cNvSpPr>
          <p:nvPr>
            <p:ph idx="4294967295"/>
          </p:nvPr>
        </p:nvSpPr>
        <p:spPr>
          <a:xfrm>
            <a:off x="554783" y="695254"/>
            <a:ext cx="11163243" cy="5926526"/>
          </a:xfrm>
          <a:prstGeom prst="rect">
            <a:avLst/>
          </a:prstGeom>
        </p:spPr>
        <p:txBody>
          <a:bodyPr>
            <a:noAutofit/>
          </a:bodyPr>
          <a:lstStyle/>
          <a:p>
            <a:r>
              <a:rPr lang="vi-VN" sz="1600" dirty="0" smtClean="0">
                <a:latin typeface="+mn-lt"/>
              </a:rPr>
              <a:t>Giữa </a:t>
            </a:r>
            <a:r>
              <a:rPr lang="vi-VN" sz="1600" dirty="0">
                <a:latin typeface="+mn-lt"/>
              </a:rPr>
              <a:t>2 bảng có thể tồn tại nhiều relationship, nhưng chỉ có </a:t>
            </a:r>
            <a:r>
              <a:rPr lang="vi-VN" sz="1600" b="1" dirty="0">
                <a:latin typeface="+mn-lt"/>
              </a:rPr>
              <a:t>duy nhất 01 relationship active</a:t>
            </a:r>
            <a:r>
              <a:rPr lang="vi-VN" sz="1600" dirty="0">
                <a:latin typeface="+mn-lt"/>
              </a:rPr>
              <a:t> được dung để tính toán</a:t>
            </a:r>
            <a:r>
              <a:rPr lang="vi-VN" sz="1600" dirty="0" smtClean="0">
                <a:latin typeface="+mn-lt"/>
              </a:rPr>
              <a:t>.</a:t>
            </a:r>
            <a:endParaRPr lang="en-US" sz="1600" dirty="0" smtClean="0">
              <a:latin typeface="+mn-lt"/>
            </a:endParaRPr>
          </a:p>
          <a:p>
            <a:endParaRPr lang="en-US" sz="1600" dirty="0" smtClean="0">
              <a:latin typeface="+mn-lt"/>
            </a:endParaRPr>
          </a:p>
          <a:p>
            <a:endParaRPr lang="en-US" sz="1600" dirty="0">
              <a:latin typeface="+mn-lt"/>
            </a:endParaRPr>
          </a:p>
          <a:p>
            <a:endParaRPr lang="en-US" sz="1600" dirty="0" smtClean="0">
              <a:latin typeface="+mn-lt"/>
            </a:endParaRPr>
          </a:p>
          <a:p>
            <a:endParaRPr lang="en-US" sz="1600" dirty="0">
              <a:latin typeface="+mn-lt"/>
            </a:endParaRPr>
          </a:p>
          <a:p>
            <a:endParaRPr lang="en-US" sz="1600" dirty="0" smtClean="0">
              <a:latin typeface="+mn-lt"/>
            </a:endParaRPr>
          </a:p>
          <a:p>
            <a:endParaRPr lang="en-US" sz="1600" dirty="0" smtClean="0">
              <a:latin typeface="+mn-lt"/>
            </a:endParaRPr>
          </a:p>
          <a:p>
            <a:endParaRPr lang="en-US" sz="1600" dirty="0">
              <a:latin typeface="+mn-lt"/>
            </a:endParaRPr>
          </a:p>
          <a:p>
            <a:endParaRPr lang="en-US" sz="1600" dirty="0" smtClean="0">
              <a:latin typeface="+mn-lt"/>
            </a:endParaRPr>
          </a:p>
          <a:p>
            <a:endParaRPr lang="en-US" sz="1600" dirty="0">
              <a:latin typeface="+mn-lt"/>
            </a:endParaRPr>
          </a:p>
          <a:p>
            <a:endParaRPr lang="en-US" sz="1600" dirty="0" smtClean="0">
              <a:latin typeface="+mn-lt"/>
            </a:endParaRPr>
          </a:p>
          <a:p>
            <a:endParaRPr lang="en-US" sz="1600" dirty="0">
              <a:latin typeface="+mn-lt"/>
            </a:endParaRPr>
          </a:p>
          <a:p>
            <a:r>
              <a:rPr lang="vi-VN" sz="1600" dirty="0" smtClean="0">
                <a:latin typeface="+mn-lt"/>
              </a:rPr>
              <a:t>Hạn </a:t>
            </a:r>
            <a:r>
              <a:rPr lang="vi-VN" sz="1600" dirty="0">
                <a:latin typeface="+mn-lt"/>
              </a:rPr>
              <a:t>chế việc sử dụng relationship Many – Many, cân nhắc chuẩn hóa dữ liệu thêm bằng cách tách bảng thành nhiều bảng nhỏ (nếu có thể ) để dung One – Many relationship. </a:t>
            </a:r>
            <a:endParaRPr lang="vi-VN" sz="1600" dirty="0" smtClean="0">
              <a:latin typeface="+mn-lt"/>
            </a:endParaRPr>
          </a:p>
          <a:p>
            <a:r>
              <a:rPr lang="vi-VN" sz="1600" b="1" i="1" dirty="0" smtClean="0">
                <a:latin typeface="+mn-lt"/>
              </a:rPr>
              <a:t>Lưu </a:t>
            </a:r>
            <a:r>
              <a:rPr lang="vi-VN" sz="1600" b="1" i="1" dirty="0">
                <a:latin typeface="+mn-lt"/>
              </a:rPr>
              <a:t>ý: </a:t>
            </a:r>
            <a:r>
              <a:rPr lang="vi-VN" sz="1600" i="1" dirty="0">
                <a:latin typeface="+mn-lt"/>
              </a:rPr>
              <a:t>cách đặt tên bảng, trường... Thống nhất để dễ theo dõi và thuận tiện cho việc viết DAX</a:t>
            </a:r>
            <a:r>
              <a:rPr lang="vi-VN" sz="1600" i="1" dirty="0" smtClean="0">
                <a:latin typeface="+mn-lt"/>
              </a:rPr>
              <a:t>.</a:t>
            </a:r>
            <a:endParaRPr lang="en-US" sz="1600" i="1" dirty="0" smtClean="0">
              <a:latin typeface="+mn-lt"/>
            </a:endParaRPr>
          </a:p>
          <a:p>
            <a:r>
              <a:rPr lang="en-US" sz="1600" dirty="0">
                <a:latin typeface="Arial" panose="020B0604020202020204" pitchFamily="34" charset="0"/>
                <a:cs typeface="Arial" panose="020B0604020202020204" pitchFamily="34" charset="0"/>
              </a:rPr>
              <a:t>Clean </a:t>
            </a:r>
            <a:r>
              <a:rPr lang="en-US" sz="1600" dirty="0" err="1">
                <a:latin typeface="Arial" panose="020B0604020202020204" pitchFamily="34" charset="0"/>
                <a:cs typeface="Arial" panose="020B0604020202020204" pitchFamily="34" charset="0"/>
              </a:rPr>
              <a:t>dữ</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liệu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trước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khi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xây</a:t>
            </a:r>
            <a:r>
              <a:rPr lang="en-US" sz="1600" dirty="0">
                <a:latin typeface="Arial" panose="020B0604020202020204" pitchFamily="34" charset="0"/>
                <a:cs typeface="Arial" panose="020B0604020202020204" pitchFamily="34" charset="0"/>
              </a:rPr>
              <a:t> data model</a:t>
            </a:r>
          </a:p>
          <a:p>
            <a:r>
              <a:rPr lang="vi-VN" sz="1600" i="1" dirty="0">
                <a:latin typeface="+mn-lt"/>
              </a:rPr>
              <a:t>Thận trọng khi dung mối quan hệ 2 chiều để liên kết giữa các </a:t>
            </a:r>
            <a:r>
              <a:rPr lang="vi-VN" sz="1600" i="1" dirty="0" smtClean="0">
                <a:latin typeface="+mn-lt"/>
              </a:rPr>
              <a:t>bảng</a:t>
            </a:r>
            <a:endParaRPr lang="vi-VN" sz="1600" i="1" dirty="0">
              <a:latin typeface="+mn-lt"/>
            </a:endParaRPr>
          </a:p>
        </p:txBody>
      </p:sp>
      <p:pic>
        <p:nvPicPr>
          <p:cNvPr id="12" name="Picture 11"/>
          <p:cNvPicPr>
            <a:picLocks noChangeAspect="1"/>
          </p:cNvPicPr>
          <p:nvPr/>
        </p:nvPicPr>
        <p:blipFill>
          <a:blip r:embed="rId2"/>
          <a:stretch>
            <a:fillRect/>
          </a:stretch>
        </p:blipFill>
        <p:spPr>
          <a:xfrm>
            <a:off x="3455671" y="1127760"/>
            <a:ext cx="5280659" cy="3381560"/>
          </a:xfrm>
          <a:prstGeom prst="rect">
            <a:avLst/>
          </a:prstGeom>
        </p:spPr>
      </p:pic>
    </p:spTree>
    <p:extLst>
      <p:ext uri="{BB962C8B-B14F-4D97-AF65-F5344CB8AC3E}">
        <p14:creationId xmlns:p14="http://schemas.microsoft.com/office/powerpoint/2010/main" val="6835745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776B86-0F66-431F-B491-B79FA6198B4B}"/>
              </a:ext>
            </a:extLst>
          </p:cNvPr>
          <p:cNvSpPr>
            <a:spLocks noGrp="1"/>
          </p:cNvSpPr>
          <p:nvPr>
            <p:ph type="sldNum" sz="quarter" idx="4"/>
          </p:nvPr>
        </p:nvSpPr>
        <p:spPr/>
        <p:txBody>
          <a:bodyPr/>
          <a:lstStyle/>
          <a:p>
            <a:fld id="{B04564FB-2163-4BB5-8B92-5DA6F420D63E}" type="slidenum">
              <a:rPr lang="en-US" smtClean="0"/>
              <a:t>16</a:t>
            </a:fld>
            <a:endParaRPr lang="en-US" dirty="0"/>
          </a:p>
        </p:txBody>
      </p:sp>
      <p:sp>
        <p:nvSpPr>
          <p:cNvPr id="6" name="Title 5"/>
          <p:cNvSpPr>
            <a:spLocks noGrp="1"/>
          </p:cNvSpPr>
          <p:nvPr>
            <p:ph type="ctrTitle"/>
          </p:nvPr>
        </p:nvSpPr>
        <p:spPr/>
        <p:txBody>
          <a:bodyPr>
            <a:normAutofit/>
          </a:bodyPr>
          <a:lstStyle/>
          <a:p>
            <a:r>
              <a:rPr lang="en-US" dirty="0" smtClean="0"/>
              <a:t>3. Star schema vs Snowflake schema</a:t>
            </a:r>
            <a:endParaRPr lang="en-US" dirty="0"/>
          </a:p>
        </p:txBody>
      </p:sp>
      <p:sp>
        <p:nvSpPr>
          <p:cNvPr id="7" name="Content Placeholder 4"/>
          <p:cNvSpPr>
            <a:spLocks noGrp="1"/>
          </p:cNvSpPr>
          <p:nvPr>
            <p:ph idx="4294967295"/>
          </p:nvPr>
        </p:nvSpPr>
        <p:spPr>
          <a:xfrm>
            <a:off x="347563" y="1003639"/>
            <a:ext cx="5275998" cy="954701"/>
          </a:xfrm>
          <a:prstGeom prst="rect">
            <a:avLst/>
          </a:prstGeom>
        </p:spPr>
        <p:txBody>
          <a:bodyPr>
            <a:noAutofit/>
          </a:bodyPr>
          <a:lstStyle/>
          <a:p>
            <a:r>
              <a:rPr lang="vi-VN" sz="2000" b="1" dirty="0">
                <a:solidFill>
                  <a:srgbClr val="008435"/>
                </a:solidFill>
                <a:latin typeface="+mn-lt"/>
              </a:rPr>
              <a:t>Star schema: </a:t>
            </a:r>
            <a:r>
              <a:rPr lang="en-US" sz="1800" dirty="0" err="1" smtClean="0">
                <a:latin typeface="+mn-lt"/>
              </a:rPr>
              <a:t>Mô</a:t>
            </a:r>
            <a:r>
              <a:rPr lang="en-US" sz="1800" dirty="0" smtClean="0">
                <a:latin typeface="+mn-lt"/>
              </a:rPr>
              <a:t> </a:t>
            </a:r>
            <a:r>
              <a:rPr lang="en-US" sz="1800" dirty="0" err="1">
                <a:latin typeface="+mn-lt"/>
              </a:rPr>
              <a:t>hình</a:t>
            </a:r>
            <a:r>
              <a:rPr lang="en-US" sz="1800" dirty="0">
                <a:latin typeface="+mn-lt"/>
              </a:rPr>
              <a:t> </a:t>
            </a:r>
            <a:r>
              <a:rPr lang="en-US" sz="1800" dirty="0" err="1">
                <a:latin typeface="+mn-lt"/>
              </a:rPr>
              <a:t>dữ</a:t>
            </a:r>
            <a:r>
              <a:rPr lang="en-US" sz="1800" dirty="0">
                <a:latin typeface="+mn-lt"/>
              </a:rPr>
              <a:t> </a:t>
            </a:r>
            <a:r>
              <a:rPr lang="en-US" sz="1800" dirty="0" err="1">
                <a:latin typeface="+mn-lt"/>
              </a:rPr>
              <a:t>liệu</a:t>
            </a:r>
            <a:r>
              <a:rPr lang="en-US" sz="1800" dirty="0">
                <a:latin typeface="+mn-lt"/>
              </a:rPr>
              <a:t> </a:t>
            </a:r>
            <a:r>
              <a:rPr lang="en-US" sz="1800" dirty="0" err="1">
                <a:latin typeface="+mn-lt"/>
              </a:rPr>
              <a:t>trong</a:t>
            </a:r>
            <a:r>
              <a:rPr lang="en-US" sz="1800" dirty="0">
                <a:latin typeface="+mn-lt"/>
              </a:rPr>
              <a:t> </a:t>
            </a:r>
            <a:r>
              <a:rPr lang="en-US" sz="1800" dirty="0" err="1">
                <a:latin typeface="+mn-lt"/>
              </a:rPr>
              <a:t>đó</a:t>
            </a:r>
            <a:r>
              <a:rPr lang="en-US" sz="1800" dirty="0">
                <a:latin typeface="+mn-lt"/>
              </a:rPr>
              <a:t> </a:t>
            </a:r>
            <a:r>
              <a:rPr lang="en-US" sz="1800" dirty="0" err="1">
                <a:latin typeface="+mn-lt"/>
              </a:rPr>
              <a:t>bảng</a:t>
            </a:r>
            <a:r>
              <a:rPr lang="en-US" sz="1800" dirty="0">
                <a:latin typeface="+mn-lt"/>
              </a:rPr>
              <a:t> fact </a:t>
            </a:r>
            <a:r>
              <a:rPr lang="en-US" sz="1800" dirty="0" err="1">
                <a:latin typeface="+mn-lt"/>
              </a:rPr>
              <a:t>nằm</a:t>
            </a:r>
            <a:r>
              <a:rPr lang="en-US" sz="1800" dirty="0">
                <a:latin typeface="+mn-lt"/>
              </a:rPr>
              <a:t> ở </a:t>
            </a:r>
            <a:r>
              <a:rPr lang="en-US" sz="1800" dirty="0" err="1">
                <a:latin typeface="+mn-lt"/>
              </a:rPr>
              <a:t>trung</a:t>
            </a:r>
            <a:r>
              <a:rPr lang="en-US" sz="1800" dirty="0">
                <a:latin typeface="+mn-lt"/>
              </a:rPr>
              <a:t> </a:t>
            </a:r>
            <a:r>
              <a:rPr lang="en-US" sz="1800" dirty="0" err="1">
                <a:latin typeface="+mn-lt"/>
              </a:rPr>
              <a:t>tâm</a:t>
            </a:r>
            <a:r>
              <a:rPr lang="en-US" sz="1800" dirty="0">
                <a:latin typeface="+mn-lt"/>
              </a:rPr>
              <a:t>, </a:t>
            </a:r>
            <a:r>
              <a:rPr lang="en-US" sz="1800" dirty="0" err="1">
                <a:latin typeface="+mn-lt"/>
              </a:rPr>
              <a:t>liên</a:t>
            </a:r>
            <a:r>
              <a:rPr lang="en-US" sz="1800" dirty="0">
                <a:latin typeface="+mn-lt"/>
              </a:rPr>
              <a:t> </a:t>
            </a:r>
            <a:r>
              <a:rPr lang="en-US" sz="1800" dirty="0" err="1">
                <a:latin typeface="+mn-lt"/>
              </a:rPr>
              <a:t>kết</a:t>
            </a:r>
            <a:r>
              <a:rPr lang="en-US" sz="1800" dirty="0">
                <a:latin typeface="+mn-lt"/>
              </a:rPr>
              <a:t> </a:t>
            </a:r>
            <a:r>
              <a:rPr lang="en-US" sz="1800" dirty="0" err="1">
                <a:latin typeface="+mn-lt"/>
              </a:rPr>
              <a:t>với</a:t>
            </a:r>
            <a:r>
              <a:rPr lang="en-US" sz="1800" dirty="0">
                <a:latin typeface="+mn-lt"/>
              </a:rPr>
              <a:t> </a:t>
            </a:r>
            <a:r>
              <a:rPr lang="en-US" sz="1800" dirty="0" err="1">
                <a:latin typeface="+mn-lt"/>
              </a:rPr>
              <a:t>các</a:t>
            </a:r>
            <a:r>
              <a:rPr lang="en-US" sz="1800" dirty="0">
                <a:latin typeface="+mn-lt"/>
              </a:rPr>
              <a:t> </a:t>
            </a:r>
            <a:r>
              <a:rPr lang="en-US" sz="1800" dirty="0" err="1">
                <a:latin typeface="+mn-lt"/>
              </a:rPr>
              <a:t>bảng</a:t>
            </a:r>
            <a:r>
              <a:rPr lang="en-US" sz="1800" dirty="0">
                <a:latin typeface="+mn-lt"/>
              </a:rPr>
              <a:t> dim ở </a:t>
            </a:r>
            <a:r>
              <a:rPr lang="en-US" sz="1800" dirty="0" err="1">
                <a:latin typeface="+mn-lt"/>
              </a:rPr>
              <a:t>xung</a:t>
            </a:r>
            <a:r>
              <a:rPr lang="en-US" sz="1800" dirty="0">
                <a:latin typeface="+mn-lt"/>
              </a:rPr>
              <a:t> </a:t>
            </a:r>
            <a:r>
              <a:rPr lang="en-US" sz="1800" dirty="0" err="1">
                <a:latin typeface="+mn-lt"/>
              </a:rPr>
              <a:t>quanh</a:t>
            </a:r>
            <a:r>
              <a:rPr lang="en-US" sz="1800" dirty="0">
                <a:latin typeface="+mn-lt"/>
              </a:rPr>
              <a:t>. </a:t>
            </a:r>
          </a:p>
          <a:p>
            <a:pPr marL="782638" indent="-342900"/>
            <a:endParaRPr lang="vi-VN" sz="2000" dirty="0">
              <a:latin typeface="+mn-lt"/>
            </a:endParaRPr>
          </a:p>
          <a:p>
            <a:pPr marL="782638" indent="-342900">
              <a:buFont typeface="Courier New" panose="02070309020205020404" pitchFamily="49" charset="0"/>
              <a:buChar char="o"/>
            </a:pPr>
            <a:endParaRPr lang="vi-VN" sz="2000" dirty="0">
              <a:latin typeface="+mn-lt"/>
            </a:endParaRPr>
          </a:p>
        </p:txBody>
      </p:sp>
      <p:sp>
        <p:nvSpPr>
          <p:cNvPr id="5" name="Content Placeholder 4"/>
          <p:cNvSpPr>
            <a:spLocks noGrp="1"/>
          </p:cNvSpPr>
          <p:nvPr>
            <p:ph idx="4294967295"/>
          </p:nvPr>
        </p:nvSpPr>
        <p:spPr>
          <a:xfrm>
            <a:off x="5501640" y="1003638"/>
            <a:ext cx="6621781" cy="954701"/>
          </a:xfrm>
          <a:prstGeom prst="rect">
            <a:avLst/>
          </a:prstGeom>
        </p:spPr>
        <p:txBody>
          <a:bodyPr>
            <a:noAutofit/>
          </a:bodyPr>
          <a:lstStyle/>
          <a:p>
            <a:r>
              <a:rPr lang="vi-VN" sz="2000" b="1" dirty="0">
                <a:solidFill>
                  <a:srgbClr val="008435"/>
                </a:solidFill>
                <a:latin typeface="+mn-lt"/>
              </a:rPr>
              <a:t>Snowflake </a:t>
            </a:r>
            <a:r>
              <a:rPr lang="vi-VN" sz="2000" b="1" dirty="0" smtClean="0">
                <a:solidFill>
                  <a:srgbClr val="008435"/>
                </a:solidFill>
                <a:latin typeface="+mn-lt"/>
              </a:rPr>
              <a:t>schema</a:t>
            </a:r>
            <a:r>
              <a:rPr lang="en-US" sz="2000" b="1" dirty="0" smtClean="0">
                <a:solidFill>
                  <a:srgbClr val="008435"/>
                </a:solidFill>
                <a:latin typeface="+mn-lt"/>
              </a:rPr>
              <a:t>: </a:t>
            </a:r>
            <a:r>
              <a:rPr lang="vi-VN" sz="1600" dirty="0">
                <a:latin typeface="+mn-lt"/>
              </a:rPr>
              <a:t>Mô hình dữ liệu trong đó bảng fact nằm ở trung tâm liên kết với bảng dim ở xung quanh, và các bảng dim này được mở rộng bằng các liên kết với các bảng subdimension khác. </a:t>
            </a:r>
            <a:endParaRPr lang="vi-VN" sz="1800" dirty="0">
              <a:latin typeface="+mn-lt"/>
            </a:endParaRPr>
          </a:p>
          <a:p>
            <a:pPr marL="782638" indent="-342900">
              <a:buFont typeface="Courier New" panose="02070309020205020404" pitchFamily="49" charset="0"/>
              <a:buChar char="o"/>
            </a:pPr>
            <a:endParaRPr lang="vi-VN" sz="2000" dirty="0">
              <a:latin typeface="+mn-lt"/>
            </a:endParaRPr>
          </a:p>
        </p:txBody>
      </p:sp>
      <p:pic>
        <p:nvPicPr>
          <p:cNvPr id="8" name="Picture 7"/>
          <p:cNvPicPr>
            <a:picLocks noChangeAspect="1"/>
          </p:cNvPicPr>
          <p:nvPr/>
        </p:nvPicPr>
        <p:blipFill>
          <a:blip r:embed="rId3"/>
          <a:stretch>
            <a:fillRect/>
          </a:stretch>
        </p:blipFill>
        <p:spPr>
          <a:xfrm>
            <a:off x="347562" y="2446020"/>
            <a:ext cx="4103241" cy="3592243"/>
          </a:xfrm>
          <a:prstGeom prst="rect">
            <a:avLst/>
          </a:prstGeom>
        </p:spPr>
      </p:pic>
      <p:pic>
        <p:nvPicPr>
          <p:cNvPr id="9" name="Picture 8"/>
          <p:cNvPicPr>
            <a:picLocks noChangeAspect="1"/>
          </p:cNvPicPr>
          <p:nvPr/>
        </p:nvPicPr>
        <p:blipFill>
          <a:blip r:embed="rId4"/>
          <a:stretch>
            <a:fillRect/>
          </a:stretch>
        </p:blipFill>
        <p:spPr>
          <a:xfrm>
            <a:off x="5331947" y="2446020"/>
            <a:ext cx="6860053" cy="3293759"/>
          </a:xfrm>
          <a:prstGeom prst="rect">
            <a:avLst/>
          </a:prstGeom>
        </p:spPr>
      </p:pic>
      <p:pic>
        <p:nvPicPr>
          <p:cNvPr id="2" name="Picture 1"/>
          <p:cNvPicPr>
            <a:picLocks noChangeAspect="1"/>
          </p:cNvPicPr>
          <p:nvPr/>
        </p:nvPicPr>
        <p:blipFill>
          <a:blip r:embed="rId5"/>
          <a:stretch>
            <a:fillRect/>
          </a:stretch>
        </p:blipFill>
        <p:spPr>
          <a:xfrm>
            <a:off x="2046708" y="1744254"/>
            <a:ext cx="704948" cy="619211"/>
          </a:xfrm>
          <a:prstGeom prst="rect">
            <a:avLst/>
          </a:prstGeom>
        </p:spPr>
      </p:pic>
      <p:pic>
        <p:nvPicPr>
          <p:cNvPr id="4" name="Picture 3"/>
          <p:cNvPicPr>
            <a:picLocks noChangeAspect="1"/>
          </p:cNvPicPr>
          <p:nvPr/>
        </p:nvPicPr>
        <p:blipFill>
          <a:blip r:embed="rId6"/>
          <a:stretch>
            <a:fillRect/>
          </a:stretch>
        </p:blipFill>
        <p:spPr>
          <a:xfrm>
            <a:off x="8244753" y="1801412"/>
            <a:ext cx="628738" cy="562053"/>
          </a:xfrm>
          <a:prstGeom prst="rect">
            <a:avLst/>
          </a:prstGeom>
        </p:spPr>
      </p:pic>
    </p:spTree>
    <p:extLst>
      <p:ext uri="{BB962C8B-B14F-4D97-AF65-F5344CB8AC3E}">
        <p14:creationId xmlns:p14="http://schemas.microsoft.com/office/powerpoint/2010/main" val="38641210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776B86-0F66-431F-B491-B79FA6198B4B}"/>
              </a:ext>
            </a:extLst>
          </p:cNvPr>
          <p:cNvSpPr>
            <a:spLocks noGrp="1"/>
          </p:cNvSpPr>
          <p:nvPr>
            <p:ph type="sldNum" sz="quarter" idx="4"/>
          </p:nvPr>
        </p:nvSpPr>
        <p:spPr/>
        <p:txBody>
          <a:bodyPr/>
          <a:lstStyle/>
          <a:p>
            <a:fld id="{B04564FB-2163-4BB5-8B92-5DA6F420D63E}" type="slidenum">
              <a:rPr lang="en-US" smtClean="0"/>
              <a:t>17</a:t>
            </a:fld>
            <a:endParaRPr lang="en-US" dirty="0"/>
          </a:p>
        </p:txBody>
      </p:sp>
      <p:sp>
        <p:nvSpPr>
          <p:cNvPr id="6" name="Title 5"/>
          <p:cNvSpPr>
            <a:spLocks noGrp="1"/>
          </p:cNvSpPr>
          <p:nvPr>
            <p:ph type="ctrTitle"/>
          </p:nvPr>
        </p:nvSpPr>
        <p:spPr/>
        <p:txBody>
          <a:bodyPr>
            <a:normAutofit/>
          </a:bodyPr>
          <a:lstStyle/>
          <a:p>
            <a:r>
              <a:rPr lang="en-US" dirty="0" smtClean="0"/>
              <a:t>3. Star schema vs Snowflake schema</a:t>
            </a:r>
            <a:endParaRPr lang="en-US" dirty="0"/>
          </a:p>
        </p:txBody>
      </p:sp>
      <p:sp>
        <p:nvSpPr>
          <p:cNvPr id="7" name="Content Placeholder 4"/>
          <p:cNvSpPr>
            <a:spLocks noGrp="1"/>
          </p:cNvSpPr>
          <p:nvPr>
            <p:ph idx="4294967295"/>
          </p:nvPr>
        </p:nvSpPr>
        <p:spPr>
          <a:xfrm>
            <a:off x="347563" y="1003639"/>
            <a:ext cx="5275998" cy="954701"/>
          </a:xfrm>
          <a:prstGeom prst="rect">
            <a:avLst/>
          </a:prstGeom>
        </p:spPr>
        <p:txBody>
          <a:bodyPr>
            <a:noAutofit/>
          </a:bodyPr>
          <a:lstStyle/>
          <a:p>
            <a:r>
              <a:rPr lang="vi-VN" sz="2000" b="1" dirty="0">
                <a:solidFill>
                  <a:srgbClr val="008435"/>
                </a:solidFill>
                <a:latin typeface="+mn-lt"/>
              </a:rPr>
              <a:t>Star schema: </a:t>
            </a:r>
            <a:r>
              <a:rPr lang="en-US" sz="1800" dirty="0" err="1" smtClean="0">
                <a:latin typeface="+mn-lt"/>
              </a:rPr>
              <a:t>Mô</a:t>
            </a:r>
            <a:r>
              <a:rPr lang="en-US" sz="1800" dirty="0" smtClean="0">
                <a:latin typeface="+mn-lt"/>
              </a:rPr>
              <a:t> </a:t>
            </a:r>
            <a:r>
              <a:rPr lang="en-US" sz="1800" dirty="0" err="1">
                <a:latin typeface="+mn-lt"/>
              </a:rPr>
              <a:t>hình</a:t>
            </a:r>
            <a:r>
              <a:rPr lang="en-US" sz="1800" dirty="0">
                <a:latin typeface="+mn-lt"/>
              </a:rPr>
              <a:t> </a:t>
            </a:r>
            <a:r>
              <a:rPr lang="en-US" sz="1800" dirty="0" err="1">
                <a:latin typeface="+mn-lt"/>
              </a:rPr>
              <a:t>dữ</a:t>
            </a:r>
            <a:r>
              <a:rPr lang="en-US" sz="1800" dirty="0">
                <a:latin typeface="+mn-lt"/>
              </a:rPr>
              <a:t> </a:t>
            </a:r>
            <a:r>
              <a:rPr lang="en-US" sz="1800" dirty="0" err="1">
                <a:latin typeface="+mn-lt"/>
              </a:rPr>
              <a:t>liệu</a:t>
            </a:r>
            <a:r>
              <a:rPr lang="en-US" sz="1800" dirty="0">
                <a:latin typeface="+mn-lt"/>
              </a:rPr>
              <a:t> </a:t>
            </a:r>
            <a:r>
              <a:rPr lang="en-US" sz="1800" dirty="0" err="1">
                <a:latin typeface="+mn-lt"/>
              </a:rPr>
              <a:t>trong</a:t>
            </a:r>
            <a:r>
              <a:rPr lang="en-US" sz="1800" dirty="0">
                <a:latin typeface="+mn-lt"/>
              </a:rPr>
              <a:t> </a:t>
            </a:r>
            <a:r>
              <a:rPr lang="en-US" sz="1800" dirty="0" err="1">
                <a:latin typeface="+mn-lt"/>
              </a:rPr>
              <a:t>đó</a:t>
            </a:r>
            <a:r>
              <a:rPr lang="en-US" sz="1800" dirty="0">
                <a:latin typeface="+mn-lt"/>
              </a:rPr>
              <a:t> </a:t>
            </a:r>
            <a:r>
              <a:rPr lang="en-US" sz="1800" dirty="0" err="1">
                <a:latin typeface="+mn-lt"/>
              </a:rPr>
              <a:t>bảng</a:t>
            </a:r>
            <a:r>
              <a:rPr lang="en-US" sz="1800" dirty="0">
                <a:latin typeface="+mn-lt"/>
              </a:rPr>
              <a:t> fact </a:t>
            </a:r>
            <a:r>
              <a:rPr lang="en-US" sz="1800" dirty="0" err="1">
                <a:latin typeface="+mn-lt"/>
              </a:rPr>
              <a:t>nằm</a:t>
            </a:r>
            <a:r>
              <a:rPr lang="en-US" sz="1800" dirty="0">
                <a:latin typeface="+mn-lt"/>
              </a:rPr>
              <a:t> ở </a:t>
            </a:r>
            <a:r>
              <a:rPr lang="en-US" sz="1800" dirty="0" err="1">
                <a:latin typeface="+mn-lt"/>
              </a:rPr>
              <a:t>trung</a:t>
            </a:r>
            <a:r>
              <a:rPr lang="en-US" sz="1800" dirty="0">
                <a:latin typeface="+mn-lt"/>
              </a:rPr>
              <a:t> </a:t>
            </a:r>
            <a:r>
              <a:rPr lang="en-US" sz="1800" dirty="0" err="1">
                <a:latin typeface="+mn-lt"/>
              </a:rPr>
              <a:t>tâm</a:t>
            </a:r>
            <a:r>
              <a:rPr lang="en-US" sz="1800" dirty="0">
                <a:latin typeface="+mn-lt"/>
              </a:rPr>
              <a:t>, </a:t>
            </a:r>
            <a:r>
              <a:rPr lang="en-US" sz="1800" dirty="0" err="1">
                <a:latin typeface="+mn-lt"/>
              </a:rPr>
              <a:t>liên</a:t>
            </a:r>
            <a:r>
              <a:rPr lang="en-US" sz="1800" dirty="0">
                <a:latin typeface="+mn-lt"/>
              </a:rPr>
              <a:t> </a:t>
            </a:r>
            <a:r>
              <a:rPr lang="en-US" sz="1800" dirty="0" err="1">
                <a:latin typeface="+mn-lt"/>
              </a:rPr>
              <a:t>kết</a:t>
            </a:r>
            <a:r>
              <a:rPr lang="en-US" sz="1800" dirty="0">
                <a:latin typeface="+mn-lt"/>
              </a:rPr>
              <a:t> </a:t>
            </a:r>
            <a:r>
              <a:rPr lang="en-US" sz="1800" dirty="0" err="1">
                <a:latin typeface="+mn-lt"/>
              </a:rPr>
              <a:t>với</a:t>
            </a:r>
            <a:r>
              <a:rPr lang="en-US" sz="1800" dirty="0">
                <a:latin typeface="+mn-lt"/>
              </a:rPr>
              <a:t> </a:t>
            </a:r>
            <a:r>
              <a:rPr lang="en-US" sz="1800" dirty="0" err="1">
                <a:latin typeface="+mn-lt"/>
              </a:rPr>
              <a:t>các</a:t>
            </a:r>
            <a:r>
              <a:rPr lang="en-US" sz="1800" dirty="0">
                <a:latin typeface="+mn-lt"/>
              </a:rPr>
              <a:t> </a:t>
            </a:r>
            <a:r>
              <a:rPr lang="en-US" sz="1800" dirty="0" err="1">
                <a:latin typeface="+mn-lt"/>
              </a:rPr>
              <a:t>bảng</a:t>
            </a:r>
            <a:r>
              <a:rPr lang="en-US" sz="1800" dirty="0">
                <a:latin typeface="+mn-lt"/>
              </a:rPr>
              <a:t> dim ở </a:t>
            </a:r>
            <a:r>
              <a:rPr lang="en-US" sz="1800" dirty="0" err="1">
                <a:latin typeface="+mn-lt"/>
              </a:rPr>
              <a:t>xung</a:t>
            </a:r>
            <a:r>
              <a:rPr lang="en-US" sz="1800" dirty="0">
                <a:latin typeface="+mn-lt"/>
              </a:rPr>
              <a:t> </a:t>
            </a:r>
            <a:r>
              <a:rPr lang="en-US" sz="1800" dirty="0" err="1">
                <a:latin typeface="+mn-lt"/>
              </a:rPr>
              <a:t>quanh</a:t>
            </a:r>
            <a:r>
              <a:rPr lang="en-US" sz="1800" dirty="0">
                <a:latin typeface="+mn-lt"/>
              </a:rPr>
              <a:t>. </a:t>
            </a:r>
          </a:p>
          <a:p>
            <a:pPr marL="782638" indent="-342900"/>
            <a:endParaRPr lang="vi-VN" sz="2000" dirty="0">
              <a:latin typeface="+mn-lt"/>
            </a:endParaRPr>
          </a:p>
          <a:p>
            <a:pPr marL="782638" indent="-342900">
              <a:buFont typeface="Courier New" panose="02070309020205020404" pitchFamily="49" charset="0"/>
              <a:buChar char="o"/>
            </a:pPr>
            <a:endParaRPr lang="vi-VN" sz="2000" dirty="0">
              <a:latin typeface="+mn-lt"/>
            </a:endParaRPr>
          </a:p>
        </p:txBody>
      </p:sp>
      <p:sp>
        <p:nvSpPr>
          <p:cNvPr id="5" name="Content Placeholder 4"/>
          <p:cNvSpPr>
            <a:spLocks noGrp="1"/>
          </p:cNvSpPr>
          <p:nvPr>
            <p:ph idx="4294967295"/>
          </p:nvPr>
        </p:nvSpPr>
        <p:spPr>
          <a:xfrm>
            <a:off x="5501640" y="1003638"/>
            <a:ext cx="6621781" cy="954701"/>
          </a:xfrm>
          <a:prstGeom prst="rect">
            <a:avLst/>
          </a:prstGeom>
        </p:spPr>
        <p:txBody>
          <a:bodyPr>
            <a:noAutofit/>
          </a:bodyPr>
          <a:lstStyle/>
          <a:p>
            <a:r>
              <a:rPr lang="vi-VN" sz="2000" b="1" dirty="0">
                <a:solidFill>
                  <a:srgbClr val="008435"/>
                </a:solidFill>
                <a:latin typeface="+mn-lt"/>
              </a:rPr>
              <a:t>Snowflake </a:t>
            </a:r>
            <a:r>
              <a:rPr lang="vi-VN" sz="2000" b="1" dirty="0" smtClean="0">
                <a:solidFill>
                  <a:srgbClr val="008435"/>
                </a:solidFill>
                <a:latin typeface="+mn-lt"/>
              </a:rPr>
              <a:t>schema</a:t>
            </a:r>
            <a:r>
              <a:rPr lang="en-US" sz="2000" b="1" dirty="0" smtClean="0">
                <a:solidFill>
                  <a:srgbClr val="008435"/>
                </a:solidFill>
                <a:latin typeface="+mn-lt"/>
              </a:rPr>
              <a:t>: </a:t>
            </a:r>
            <a:r>
              <a:rPr lang="vi-VN" sz="1600" dirty="0">
                <a:latin typeface="+mn-lt"/>
              </a:rPr>
              <a:t>Mô hình dữ liệu trong đó bảng fact nằm ở trung tâm liên kết với bảng dim ở xung quanh, và các bảng dim này được mở rộng bằng các liên kết với các bảng subdimension khác. </a:t>
            </a:r>
            <a:endParaRPr lang="vi-VN" sz="1800" dirty="0">
              <a:latin typeface="+mn-lt"/>
            </a:endParaRPr>
          </a:p>
          <a:p>
            <a:pPr marL="782638" indent="-342900">
              <a:buFont typeface="Courier New" panose="02070309020205020404" pitchFamily="49" charset="0"/>
              <a:buChar char="o"/>
            </a:pPr>
            <a:endParaRPr lang="vi-VN" sz="2000" dirty="0">
              <a:latin typeface="+mn-lt"/>
            </a:endParaRPr>
          </a:p>
        </p:txBody>
      </p:sp>
      <p:pic>
        <p:nvPicPr>
          <p:cNvPr id="2" name="Picture 1"/>
          <p:cNvPicPr>
            <a:picLocks noChangeAspect="1"/>
          </p:cNvPicPr>
          <p:nvPr/>
        </p:nvPicPr>
        <p:blipFill>
          <a:blip r:embed="rId3"/>
          <a:stretch>
            <a:fillRect/>
          </a:stretch>
        </p:blipFill>
        <p:spPr>
          <a:xfrm>
            <a:off x="2046708" y="1744254"/>
            <a:ext cx="704948" cy="619211"/>
          </a:xfrm>
          <a:prstGeom prst="rect">
            <a:avLst/>
          </a:prstGeom>
        </p:spPr>
      </p:pic>
      <p:pic>
        <p:nvPicPr>
          <p:cNvPr id="4" name="Picture 3"/>
          <p:cNvPicPr>
            <a:picLocks noChangeAspect="1"/>
          </p:cNvPicPr>
          <p:nvPr/>
        </p:nvPicPr>
        <p:blipFill>
          <a:blip r:embed="rId4"/>
          <a:stretch>
            <a:fillRect/>
          </a:stretch>
        </p:blipFill>
        <p:spPr>
          <a:xfrm>
            <a:off x="8244753" y="1801412"/>
            <a:ext cx="628738" cy="562053"/>
          </a:xfrm>
          <a:prstGeom prst="rect">
            <a:avLst/>
          </a:prstGeom>
        </p:spPr>
      </p:pic>
      <p:graphicFrame>
        <p:nvGraphicFramePr>
          <p:cNvPr id="10" name="Content Placeholder 12"/>
          <p:cNvGraphicFramePr>
            <a:graphicFrameLocks noGrp="1"/>
          </p:cNvGraphicFramePr>
          <p:nvPr>
            <p:ph sz="half" idx="4294967295"/>
            <p:extLst>
              <p:ext uri="{D42A27DB-BD31-4B8C-83A1-F6EECF244321}">
                <p14:modId xmlns:p14="http://schemas.microsoft.com/office/powerpoint/2010/main" val="247865372"/>
              </p:ext>
            </p:extLst>
          </p:nvPr>
        </p:nvGraphicFramePr>
        <p:xfrm>
          <a:off x="1491916" y="2586789"/>
          <a:ext cx="9496223" cy="3730190"/>
        </p:xfrm>
        <a:graphic>
          <a:graphicData uri="http://schemas.openxmlformats.org/drawingml/2006/table">
            <a:tbl>
              <a:tblPr firstRow="1" bandRow="1">
                <a:tableStyleId>{93296810-A885-4BE3-A3E7-6D5BEEA58F35}</a:tableStyleId>
              </a:tblPr>
              <a:tblGrid>
                <a:gridCol w="2843773">
                  <a:extLst>
                    <a:ext uri="{9D8B030D-6E8A-4147-A177-3AD203B41FA5}">
                      <a16:colId xmlns:a16="http://schemas.microsoft.com/office/drawing/2014/main" val="3306723043"/>
                    </a:ext>
                  </a:extLst>
                </a:gridCol>
                <a:gridCol w="3072716">
                  <a:extLst>
                    <a:ext uri="{9D8B030D-6E8A-4147-A177-3AD203B41FA5}">
                      <a16:colId xmlns:a16="http://schemas.microsoft.com/office/drawing/2014/main" val="3653263731"/>
                    </a:ext>
                  </a:extLst>
                </a:gridCol>
                <a:gridCol w="3579734">
                  <a:extLst>
                    <a:ext uri="{9D8B030D-6E8A-4147-A177-3AD203B41FA5}">
                      <a16:colId xmlns:a16="http://schemas.microsoft.com/office/drawing/2014/main" val="1341464302"/>
                    </a:ext>
                  </a:extLst>
                </a:gridCol>
              </a:tblGrid>
              <a:tr h="530943">
                <a:tc>
                  <a:txBody>
                    <a:bodyPr/>
                    <a:lstStyle/>
                    <a:p>
                      <a:pPr algn="ctr"/>
                      <a:r>
                        <a:rPr lang="en-US" sz="1900" dirty="0" err="1"/>
                        <a:t>Tiêu</a:t>
                      </a:r>
                      <a:r>
                        <a:rPr lang="en-US" sz="1900" baseline="0" dirty="0"/>
                        <a:t> </a:t>
                      </a:r>
                      <a:r>
                        <a:rPr lang="en-US" sz="1900" baseline="0" dirty="0" err="1"/>
                        <a:t>chí</a:t>
                      </a:r>
                      <a:r>
                        <a:rPr lang="en-US" sz="1900" baseline="0" dirty="0"/>
                        <a:t> so </a:t>
                      </a:r>
                      <a:r>
                        <a:rPr lang="en-US" sz="1900" baseline="0" dirty="0" err="1"/>
                        <a:t>sánh</a:t>
                      </a:r>
                      <a:endParaRPr lang="en-US" sz="1900" dirty="0"/>
                    </a:p>
                  </a:txBody>
                  <a:tcPr marL="96677" marR="96677" marT="48339" marB="48339" anchor="ctr"/>
                </a:tc>
                <a:tc>
                  <a:txBody>
                    <a:bodyPr/>
                    <a:lstStyle/>
                    <a:p>
                      <a:pPr algn="ctr"/>
                      <a:r>
                        <a:rPr lang="en-US" sz="1900" dirty="0"/>
                        <a:t>Star Schema</a:t>
                      </a:r>
                    </a:p>
                  </a:txBody>
                  <a:tcPr marL="96677" marR="96677" marT="48339" marB="48339" anchor="ctr"/>
                </a:tc>
                <a:tc>
                  <a:txBody>
                    <a:bodyPr/>
                    <a:lstStyle/>
                    <a:p>
                      <a:pPr algn="ctr"/>
                      <a:r>
                        <a:rPr lang="en-US" sz="1900" dirty="0"/>
                        <a:t>Snowflake Schema</a:t>
                      </a:r>
                    </a:p>
                  </a:txBody>
                  <a:tcPr marL="96677" marR="96677" marT="48339" marB="48339" anchor="ctr"/>
                </a:tc>
                <a:extLst>
                  <a:ext uri="{0D108BD9-81ED-4DB2-BD59-A6C34878D82A}">
                    <a16:rowId xmlns:a16="http://schemas.microsoft.com/office/drawing/2014/main" val="1104686683"/>
                  </a:ext>
                </a:extLst>
              </a:tr>
              <a:tr h="530943">
                <a:tc>
                  <a:txBody>
                    <a:bodyPr/>
                    <a:lstStyle/>
                    <a:p>
                      <a:r>
                        <a:rPr lang="en-US" sz="1900" b="1" dirty="0" err="1"/>
                        <a:t>Tốc</a:t>
                      </a:r>
                      <a:r>
                        <a:rPr lang="en-US" sz="1900" b="1" baseline="0" dirty="0"/>
                        <a:t> </a:t>
                      </a:r>
                      <a:r>
                        <a:rPr lang="en-US" sz="1900" b="1" baseline="0" dirty="0" err="1"/>
                        <a:t>độ</a:t>
                      </a:r>
                      <a:r>
                        <a:rPr lang="en-US" sz="1900" b="1" baseline="0" dirty="0"/>
                        <a:t> </a:t>
                      </a:r>
                      <a:r>
                        <a:rPr lang="en-US" sz="1900" b="1" baseline="0" dirty="0" err="1"/>
                        <a:t>xử</a:t>
                      </a:r>
                      <a:r>
                        <a:rPr lang="en-US" sz="1900" b="1" baseline="0" dirty="0"/>
                        <a:t> </a:t>
                      </a:r>
                      <a:r>
                        <a:rPr lang="en-US" sz="1900" b="1" baseline="0" dirty="0" err="1"/>
                        <a:t>lý</a:t>
                      </a:r>
                      <a:endParaRPr lang="en-US" sz="1900" b="1" dirty="0"/>
                    </a:p>
                  </a:txBody>
                  <a:tcPr marL="96677" marR="96677" marT="48339" marB="48339"/>
                </a:tc>
                <a:tc>
                  <a:txBody>
                    <a:bodyPr/>
                    <a:lstStyle/>
                    <a:p>
                      <a:r>
                        <a:rPr lang="en-US" sz="1900" dirty="0" err="1"/>
                        <a:t>Nhanh</a:t>
                      </a:r>
                      <a:r>
                        <a:rPr lang="en-US" sz="1900" dirty="0"/>
                        <a:t> </a:t>
                      </a:r>
                      <a:r>
                        <a:rPr lang="en-US" sz="1900" dirty="0" err="1"/>
                        <a:t>hơn</a:t>
                      </a:r>
                      <a:endParaRPr lang="en-US" sz="1900" dirty="0"/>
                    </a:p>
                  </a:txBody>
                  <a:tcPr marL="96677" marR="96677" marT="48339" marB="48339"/>
                </a:tc>
                <a:tc>
                  <a:txBody>
                    <a:bodyPr/>
                    <a:lstStyle/>
                    <a:p>
                      <a:r>
                        <a:rPr lang="en-US" sz="1900" dirty="0" err="1"/>
                        <a:t>Chậm</a:t>
                      </a:r>
                      <a:r>
                        <a:rPr lang="en-US" sz="1900" baseline="0" dirty="0"/>
                        <a:t> </a:t>
                      </a:r>
                      <a:r>
                        <a:rPr lang="en-US" sz="1900" baseline="0" dirty="0" err="1"/>
                        <a:t>hơn</a:t>
                      </a:r>
                      <a:endParaRPr lang="en-US" sz="1900" dirty="0"/>
                    </a:p>
                  </a:txBody>
                  <a:tcPr marL="96677" marR="96677" marT="48339" marB="48339"/>
                </a:tc>
                <a:extLst>
                  <a:ext uri="{0D108BD9-81ED-4DB2-BD59-A6C34878D82A}">
                    <a16:rowId xmlns:a16="http://schemas.microsoft.com/office/drawing/2014/main" val="1992249662"/>
                  </a:ext>
                </a:extLst>
              </a:tr>
              <a:tr h="530943">
                <a:tc>
                  <a:txBody>
                    <a:bodyPr/>
                    <a:lstStyle/>
                    <a:p>
                      <a:r>
                        <a:rPr lang="en-US" sz="1900" b="1" dirty="0" err="1"/>
                        <a:t>Mức</a:t>
                      </a:r>
                      <a:r>
                        <a:rPr lang="en-US" sz="1900" b="1" baseline="0" dirty="0"/>
                        <a:t> </a:t>
                      </a:r>
                      <a:r>
                        <a:rPr lang="en-US" sz="1900" b="1" baseline="0" dirty="0" err="1"/>
                        <a:t>độ</a:t>
                      </a:r>
                      <a:r>
                        <a:rPr lang="en-US" sz="1900" b="1" baseline="0" dirty="0"/>
                        <a:t> </a:t>
                      </a:r>
                      <a:r>
                        <a:rPr lang="en-US" sz="1900" b="1" baseline="0" dirty="0" err="1"/>
                        <a:t>phức</a:t>
                      </a:r>
                      <a:r>
                        <a:rPr lang="en-US" sz="1900" b="1" baseline="0" dirty="0"/>
                        <a:t> </a:t>
                      </a:r>
                      <a:r>
                        <a:rPr lang="en-US" sz="1900" b="1" baseline="0" dirty="0" err="1"/>
                        <a:t>tạp</a:t>
                      </a:r>
                      <a:endParaRPr lang="en-US" sz="1900" b="1" dirty="0"/>
                    </a:p>
                  </a:txBody>
                  <a:tcPr marL="96677" marR="96677" marT="48339" marB="48339"/>
                </a:tc>
                <a:tc>
                  <a:txBody>
                    <a:bodyPr/>
                    <a:lstStyle/>
                    <a:p>
                      <a:r>
                        <a:rPr lang="en-US" sz="1900" dirty="0" err="1"/>
                        <a:t>Thấp</a:t>
                      </a:r>
                      <a:endParaRPr lang="en-US" sz="1900" dirty="0"/>
                    </a:p>
                  </a:txBody>
                  <a:tcPr marL="96677" marR="96677" marT="48339" marB="48339"/>
                </a:tc>
                <a:tc>
                  <a:txBody>
                    <a:bodyPr/>
                    <a:lstStyle/>
                    <a:p>
                      <a:r>
                        <a:rPr lang="en-US" sz="1900"/>
                        <a:t>Cao</a:t>
                      </a:r>
                      <a:endParaRPr lang="en-US" sz="1900" dirty="0"/>
                    </a:p>
                  </a:txBody>
                  <a:tcPr marL="96677" marR="96677" marT="48339" marB="48339"/>
                </a:tc>
                <a:extLst>
                  <a:ext uri="{0D108BD9-81ED-4DB2-BD59-A6C34878D82A}">
                    <a16:rowId xmlns:a16="http://schemas.microsoft.com/office/drawing/2014/main" val="1249489646"/>
                  </a:ext>
                </a:extLst>
              </a:tr>
              <a:tr h="915143">
                <a:tc>
                  <a:txBody>
                    <a:bodyPr/>
                    <a:lstStyle/>
                    <a:p>
                      <a:r>
                        <a:rPr lang="en-US" sz="1900" b="1" dirty="0" err="1"/>
                        <a:t>Khả</a:t>
                      </a:r>
                      <a:r>
                        <a:rPr lang="en-US" sz="1900" b="1" baseline="0" dirty="0"/>
                        <a:t> </a:t>
                      </a:r>
                      <a:r>
                        <a:rPr lang="en-US" sz="1900" b="1" baseline="0" dirty="0" err="1"/>
                        <a:t>năng</a:t>
                      </a:r>
                      <a:r>
                        <a:rPr lang="en-US" sz="1900" b="1" baseline="0" dirty="0"/>
                        <a:t> </a:t>
                      </a:r>
                      <a:r>
                        <a:rPr lang="en-US" sz="1900" b="1" baseline="0" dirty="0" err="1"/>
                        <a:t>mở</a:t>
                      </a:r>
                      <a:r>
                        <a:rPr lang="en-US" sz="1900" b="1" baseline="0" dirty="0"/>
                        <a:t> </a:t>
                      </a:r>
                      <a:r>
                        <a:rPr lang="en-US" sz="1900" b="1" baseline="0" dirty="0" err="1"/>
                        <a:t>rộng</a:t>
                      </a:r>
                      <a:r>
                        <a:rPr lang="en-US" sz="1900" b="1" baseline="0" dirty="0"/>
                        <a:t> &amp; </a:t>
                      </a:r>
                      <a:r>
                        <a:rPr lang="en-US" sz="1900" b="1" baseline="0" dirty="0" err="1"/>
                        <a:t>bảo</a:t>
                      </a:r>
                      <a:r>
                        <a:rPr lang="en-US" sz="1900" b="1" baseline="0" dirty="0"/>
                        <a:t> </a:t>
                      </a:r>
                      <a:r>
                        <a:rPr lang="en-US" sz="1900" b="1" baseline="0" dirty="0" err="1"/>
                        <a:t>trì</a:t>
                      </a:r>
                      <a:r>
                        <a:rPr lang="en-US" sz="1900" b="1" baseline="0" dirty="0"/>
                        <a:t> </a:t>
                      </a:r>
                      <a:endParaRPr lang="en-US" sz="1900" b="1" dirty="0"/>
                    </a:p>
                  </a:txBody>
                  <a:tcPr marL="96677" marR="96677" marT="48339" marB="48339"/>
                </a:tc>
                <a:tc>
                  <a:txBody>
                    <a:bodyPr/>
                    <a:lstStyle/>
                    <a:p>
                      <a:r>
                        <a:rPr lang="en-US" sz="1900" dirty="0" err="1"/>
                        <a:t>Thấp</a:t>
                      </a:r>
                      <a:r>
                        <a:rPr lang="en-US" sz="1900" dirty="0"/>
                        <a:t>, do </a:t>
                      </a:r>
                      <a:r>
                        <a:rPr lang="en-US" sz="1900" dirty="0" err="1"/>
                        <a:t>dữ</a:t>
                      </a:r>
                      <a:r>
                        <a:rPr lang="en-US" sz="1900" baseline="0" dirty="0"/>
                        <a:t> </a:t>
                      </a:r>
                      <a:r>
                        <a:rPr lang="en-US" sz="1900" baseline="0" dirty="0" err="1"/>
                        <a:t>liệu</a:t>
                      </a:r>
                      <a:r>
                        <a:rPr lang="en-US" sz="1900" baseline="0" dirty="0"/>
                        <a:t> </a:t>
                      </a:r>
                      <a:r>
                        <a:rPr lang="en-US" sz="1900" baseline="0" dirty="0" err="1"/>
                        <a:t>mới</a:t>
                      </a:r>
                      <a:r>
                        <a:rPr lang="en-US" sz="1900" baseline="0" dirty="0"/>
                        <a:t> </a:t>
                      </a:r>
                      <a:r>
                        <a:rPr lang="en-US" sz="1900" baseline="0" dirty="0" err="1"/>
                        <a:t>đưa</a:t>
                      </a:r>
                      <a:r>
                        <a:rPr lang="en-US" sz="1900" baseline="0" dirty="0"/>
                        <a:t> </a:t>
                      </a:r>
                      <a:r>
                        <a:rPr lang="en-US" sz="1900" baseline="0" dirty="0" err="1"/>
                        <a:t>thẳng</a:t>
                      </a:r>
                      <a:r>
                        <a:rPr lang="en-US" sz="1900" baseline="0" dirty="0"/>
                        <a:t> </a:t>
                      </a:r>
                      <a:r>
                        <a:rPr lang="en-US" sz="1900" baseline="0" dirty="0" err="1"/>
                        <a:t>vào</a:t>
                      </a:r>
                      <a:r>
                        <a:rPr lang="en-US" sz="1900" baseline="0" dirty="0"/>
                        <a:t> </a:t>
                      </a:r>
                      <a:r>
                        <a:rPr lang="en-US" sz="1900" baseline="0" dirty="0" err="1"/>
                        <a:t>bảng</a:t>
                      </a:r>
                      <a:r>
                        <a:rPr lang="en-US" sz="1900" baseline="0" dirty="0"/>
                        <a:t> fact</a:t>
                      </a:r>
                      <a:endParaRPr lang="en-US" sz="1900" dirty="0"/>
                    </a:p>
                  </a:txBody>
                  <a:tcPr marL="96677" marR="96677" marT="48339" marB="48339"/>
                </a:tc>
                <a:tc>
                  <a:txBody>
                    <a:bodyPr/>
                    <a:lstStyle/>
                    <a:p>
                      <a:r>
                        <a:rPr lang="en-US" sz="1900" dirty="0"/>
                        <a:t>Cao , do </a:t>
                      </a:r>
                      <a:r>
                        <a:rPr lang="en-US" sz="1900" dirty="0" err="1"/>
                        <a:t>mô</a:t>
                      </a:r>
                      <a:r>
                        <a:rPr lang="en-US" sz="1900" baseline="0" dirty="0"/>
                        <a:t> </a:t>
                      </a:r>
                      <a:r>
                        <a:rPr lang="en-US" sz="1900" baseline="0" dirty="0" err="1"/>
                        <a:t>hình</a:t>
                      </a:r>
                      <a:r>
                        <a:rPr lang="en-US" sz="1900" baseline="0" dirty="0"/>
                        <a:t> </a:t>
                      </a:r>
                      <a:r>
                        <a:rPr lang="en-US" sz="1900" baseline="0" dirty="0" err="1"/>
                        <a:t>dữ</a:t>
                      </a:r>
                      <a:r>
                        <a:rPr lang="en-US" sz="1900" baseline="0" dirty="0"/>
                        <a:t> </a:t>
                      </a:r>
                      <a:r>
                        <a:rPr lang="en-US" sz="1900" baseline="0" dirty="0" err="1"/>
                        <a:t>liệu</a:t>
                      </a:r>
                      <a:r>
                        <a:rPr lang="en-US" sz="1900" baseline="0" dirty="0"/>
                        <a:t> </a:t>
                      </a:r>
                      <a:r>
                        <a:rPr lang="en-US" sz="1900" baseline="0" dirty="0" err="1"/>
                        <a:t>linh</a:t>
                      </a:r>
                      <a:r>
                        <a:rPr lang="en-US" sz="1900" baseline="0" dirty="0"/>
                        <a:t> </a:t>
                      </a:r>
                      <a:r>
                        <a:rPr lang="en-US" sz="1900" baseline="0" dirty="0" err="1"/>
                        <a:t>hoạt</a:t>
                      </a:r>
                      <a:r>
                        <a:rPr lang="en-US" sz="1900" baseline="0" dirty="0"/>
                        <a:t> </a:t>
                      </a:r>
                      <a:r>
                        <a:rPr lang="en-US" sz="1900" baseline="0" dirty="0" err="1"/>
                        <a:t>hơn</a:t>
                      </a:r>
                      <a:endParaRPr lang="en-US" sz="1900" dirty="0"/>
                    </a:p>
                  </a:txBody>
                  <a:tcPr marL="96677" marR="96677" marT="48339" marB="48339"/>
                </a:tc>
                <a:extLst>
                  <a:ext uri="{0D108BD9-81ED-4DB2-BD59-A6C34878D82A}">
                    <a16:rowId xmlns:a16="http://schemas.microsoft.com/office/drawing/2014/main" val="3879888022"/>
                  </a:ext>
                </a:extLst>
              </a:tr>
              <a:tr h="530943">
                <a:tc>
                  <a:txBody>
                    <a:bodyPr/>
                    <a:lstStyle/>
                    <a:p>
                      <a:r>
                        <a:rPr lang="en-US" sz="1900" b="1" dirty="0" err="1"/>
                        <a:t>Dữ</a:t>
                      </a:r>
                      <a:r>
                        <a:rPr lang="en-US" sz="1900" b="1" baseline="0" dirty="0"/>
                        <a:t> </a:t>
                      </a:r>
                      <a:r>
                        <a:rPr lang="en-US" sz="1900" b="1" baseline="0" dirty="0" err="1"/>
                        <a:t>liệu</a:t>
                      </a:r>
                      <a:r>
                        <a:rPr lang="en-US" sz="1900" b="1" baseline="0" dirty="0"/>
                        <a:t> </a:t>
                      </a:r>
                      <a:r>
                        <a:rPr lang="en-US" sz="1900" b="1" baseline="0" dirty="0" err="1"/>
                        <a:t>dư</a:t>
                      </a:r>
                      <a:r>
                        <a:rPr lang="en-US" sz="1900" b="1" baseline="0" dirty="0"/>
                        <a:t> </a:t>
                      </a:r>
                      <a:r>
                        <a:rPr lang="en-US" sz="1900" b="1" baseline="0" dirty="0" err="1"/>
                        <a:t>thừa</a:t>
                      </a:r>
                      <a:endParaRPr lang="en-US" sz="1900" b="1" dirty="0"/>
                    </a:p>
                  </a:txBody>
                  <a:tcPr marL="96677" marR="96677" marT="48339" marB="48339"/>
                </a:tc>
                <a:tc>
                  <a:txBody>
                    <a:bodyPr/>
                    <a:lstStyle/>
                    <a:p>
                      <a:r>
                        <a:rPr lang="en-US" sz="1900" dirty="0" err="1"/>
                        <a:t>Nhiều</a:t>
                      </a:r>
                      <a:endParaRPr lang="en-US" sz="1900" dirty="0"/>
                    </a:p>
                  </a:txBody>
                  <a:tcPr marL="96677" marR="96677" marT="48339" marB="48339"/>
                </a:tc>
                <a:tc>
                  <a:txBody>
                    <a:bodyPr/>
                    <a:lstStyle/>
                    <a:p>
                      <a:r>
                        <a:rPr lang="en-US" sz="1900" dirty="0" err="1"/>
                        <a:t>Ít</a:t>
                      </a:r>
                      <a:endParaRPr lang="en-US" sz="1900" dirty="0"/>
                    </a:p>
                  </a:txBody>
                  <a:tcPr marL="96677" marR="96677" marT="48339" marB="48339"/>
                </a:tc>
                <a:extLst>
                  <a:ext uri="{0D108BD9-81ED-4DB2-BD59-A6C34878D82A}">
                    <a16:rowId xmlns:a16="http://schemas.microsoft.com/office/drawing/2014/main" val="140555801"/>
                  </a:ext>
                </a:extLst>
              </a:tr>
              <a:tr h="691275">
                <a:tc>
                  <a:txBody>
                    <a:bodyPr/>
                    <a:lstStyle/>
                    <a:p>
                      <a:r>
                        <a:rPr lang="en-US" sz="1900" b="1" dirty="0" err="1"/>
                        <a:t>Phù</a:t>
                      </a:r>
                      <a:r>
                        <a:rPr lang="en-US" sz="1900" b="1" baseline="0" dirty="0"/>
                        <a:t> </a:t>
                      </a:r>
                      <a:r>
                        <a:rPr lang="en-US" sz="1900" b="1" baseline="0" dirty="0" err="1"/>
                        <a:t>hợp</a:t>
                      </a:r>
                      <a:r>
                        <a:rPr lang="en-US" sz="1900" b="1" baseline="0" dirty="0"/>
                        <a:t> </a:t>
                      </a:r>
                      <a:r>
                        <a:rPr lang="en-US" sz="1900" b="1" baseline="0" dirty="0" err="1"/>
                        <a:t>với</a:t>
                      </a:r>
                      <a:endParaRPr lang="en-US" sz="1900" b="1" dirty="0"/>
                    </a:p>
                  </a:txBody>
                  <a:tcPr marL="96677" marR="96677" marT="48339" marB="48339"/>
                </a:tc>
                <a:tc>
                  <a:txBody>
                    <a:bodyPr/>
                    <a:lstStyle/>
                    <a:p>
                      <a:r>
                        <a:rPr lang="en-US" sz="1900" dirty="0" err="1"/>
                        <a:t>Dữ</a:t>
                      </a:r>
                      <a:r>
                        <a:rPr lang="en-US" sz="1900" baseline="0" dirty="0"/>
                        <a:t> </a:t>
                      </a:r>
                      <a:r>
                        <a:rPr lang="en-US" sz="1900" baseline="0" dirty="0" err="1"/>
                        <a:t>liệu</a:t>
                      </a:r>
                      <a:r>
                        <a:rPr lang="en-US" sz="1900" baseline="0" dirty="0"/>
                        <a:t> </a:t>
                      </a:r>
                      <a:r>
                        <a:rPr lang="en-US" sz="1900" baseline="0" dirty="0" err="1"/>
                        <a:t>quy</a:t>
                      </a:r>
                      <a:r>
                        <a:rPr lang="en-US" sz="1900" baseline="0" dirty="0"/>
                        <a:t> </a:t>
                      </a:r>
                      <a:r>
                        <a:rPr lang="en-US" sz="1900" baseline="0" dirty="0" err="1"/>
                        <a:t>mô</a:t>
                      </a:r>
                      <a:r>
                        <a:rPr lang="en-US" sz="1900" baseline="0" dirty="0"/>
                        <a:t> </a:t>
                      </a:r>
                      <a:r>
                        <a:rPr lang="en-US" sz="1900" baseline="0" dirty="0" err="1"/>
                        <a:t>nhỏ,đơn</a:t>
                      </a:r>
                      <a:r>
                        <a:rPr lang="en-US" sz="1900" baseline="0" dirty="0"/>
                        <a:t> </a:t>
                      </a:r>
                      <a:r>
                        <a:rPr lang="en-US" sz="1900" baseline="0" dirty="0" err="1"/>
                        <a:t>giản</a:t>
                      </a:r>
                      <a:r>
                        <a:rPr lang="en-US" sz="1900" baseline="0" dirty="0"/>
                        <a:t>, </a:t>
                      </a:r>
                      <a:r>
                        <a:rPr lang="en-US" sz="1900" baseline="0" dirty="0" err="1"/>
                        <a:t>ít</a:t>
                      </a:r>
                      <a:r>
                        <a:rPr lang="en-US" sz="1900" baseline="0" dirty="0"/>
                        <a:t> </a:t>
                      </a:r>
                      <a:r>
                        <a:rPr lang="en-US" sz="1900" baseline="0" dirty="0" err="1"/>
                        <a:t>có</a:t>
                      </a:r>
                      <a:r>
                        <a:rPr lang="en-US" sz="1900" baseline="0" dirty="0"/>
                        <a:t> </a:t>
                      </a:r>
                      <a:r>
                        <a:rPr lang="en-US" sz="1900" baseline="0" dirty="0" err="1"/>
                        <a:t>sự</a:t>
                      </a:r>
                      <a:r>
                        <a:rPr lang="en-US" sz="1900" baseline="0" dirty="0"/>
                        <a:t> </a:t>
                      </a:r>
                      <a:r>
                        <a:rPr lang="en-US" sz="1900" baseline="0" dirty="0" err="1"/>
                        <a:t>thay</a:t>
                      </a:r>
                      <a:r>
                        <a:rPr lang="en-US" sz="1900" baseline="0" dirty="0"/>
                        <a:t> </a:t>
                      </a:r>
                      <a:r>
                        <a:rPr lang="en-US" sz="1900" baseline="0" dirty="0" err="1"/>
                        <a:t>đổi</a:t>
                      </a:r>
                      <a:endParaRPr lang="en-US" sz="1900" dirty="0"/>
                    </a:p>
                  </a:txBody>
                  <a:tcPr marL="96677" marR="96677" marT="48339" marB="48339"/>
                </a:tc>
                <a:tc>
                  <a:txBody>
                    <a:bodyPr/>
                    <a:lstStyle/>
                    <a:p>
                      <a:r>
                        <a:rPr lang="en-US" sz="1900" dirty="0" err="1"/>
                        <a:t>Dữ</a:t>
                      </a:r>
                      <a:r>
                        <a:rPr lang="en-US" sz="1900" baseline="0" dirty="0"/>
                        <a:t> </a:t>
                      </a:r>
                      <a:r>
                        <a:rPr lang="en-US" sz="1900" baseline="0" dirty="0" err="1"/>
                        <a:t>liệu</a:t>
                      </a:r>
                      <a:r>
                        <a:rPr lang="en-US" sz="1900" baseline="0" dirty="0"/>
                        <a:t> </a:t>
                      </a:r>
                      <a:r>
                        <a:rPr lang="en-US" sz="1900" baseline="0" dirty="0" err="1"/>
                        <a:t>quy</a:t>
                      </a:r>
                      <a:r>
                        <a:rPr lang="en-US" sz="1900" baseline="0" dirty="0"/>
                        <a:t> </a:t>
                      </a:r>
                      <a:r>
                        <a:rPr lang="en-US" sz="1900" baseline="0" dirty="0" err="1"/>
                        <a:t>mô</a:t>
                      </a:r>
                      <a:r>
                        <a:rPr lang="en-US" sz="1900" baseline="0" dirty="0"/>
                        <a:t> </a:t>
                      </a:r>
                      <a:r>
                        <a:rPr lang="en-US" sz="1900" baseline="0" dirty="0" err="1"/>
                        <a:t>lớn</a:t>
                      </a:r>
                      <a:r>
                        <a:rPr lang="en-US" sz="1900" baseline="0" dirty="0"/>
                        <a:t>, </a:t>
                      </a:r>
                      <a:r>
                        <a:rPr lang="en-US" sz="1900" baseline="0" dirty="0" err="1"/>
                        <a:t>phức</a:t>
                      </a:r>
                      <a:r>
                        <a:rPr lang="en-US" sz="1900" baseline="0" dirty="0"/>
                        <a:t> </a:t>
                      </a:r>
                      <a:r>
                        <a:rPr lang="en-US" sz="1900" baseline="0" dirty="0" err="1"/>
                        <a:t>tạp</a:t>
                      </a:r>
                      <a:r>
                        <a:rPr lang="en-US" sz="1900" baseline="0" dirty="0"/>
                        <a:t>, </a:t>
                      </a:r>
                      <a:r>
                        <a:rPr lang="en-US" sz="1900" baseline="0" dirty="0" err="1"/>
                        <a:t>thường</a:t>
                      </a:r>
                      <a:r>
                        <a:rPr lang="en-US" sz="1900" baseline="0" dirty="0"/>
                        <a:t> </a:t>
                      </a:r>
                      <a:r>
                        <a:rPr lang="en-US" sz="1900" baseline="0" dirty="0" err="1"/>
                        <a:t>xuyên</a:t>
                      </a:r>
                      <a:r>
                        <a:rPr lang="en-US" sz="1900" baseline="0" dirty="0"/>
                        <a:t> </a:t>
                      </a:r>
                      <a:r>
                        <a:rPr lang="en-US" sz="1900" baseline="0" dirty="0" err="1"/>
                        <a:t>thay</a:t>
                      </a:r>
                      <a:r>
                        <a:rPr lang="en-US" sz="1900" baseline="0" dirty="0"/>
                        <a:t> </a:t>
                      </a:r>
                      <a:r>
                        <a:rPr lang="en-US" sz="1900" baseline="0" dirty="0" err="1"/>
                        <a:t>đổi</a:t>
                      </a:r>
                      <a:r>
                        <a:rPr lang="en-US" sz="1900" baseline="0" dirty="0"/>
                        <a:t> </a:t>
                      </a:r>
                      <a:r>
                        <a:rPr lang="en-US" sz="1900" baseline="0" dirty="0" err="1"/>
                        <a:t>cấu</a:t>
                      </a:r>
                      <a:r>
                        <a:rPr lang="en-US" sz="1900" baseline="0" dirty="0"/>
                        <a:t> </a:t>
                      </a:r>
                      <a:r>
                        <a:rPr lang="en-US" sz="1900" baseline="0" dirty="0" err="1"/>
                        <a:t>trúc</a:t>
                      </a:r>
                      <a:r>
                        <a:rPr lang="en-US" sz="1900" baseline="0" dirty="0"/>
                        <a:t> </a:t>
                      </a:r>
                      <a:endParaRPr lang="en-US" sz="1900" dirty="0"/>
                    </a:p>
                  </a:txBody>
                  <a:tcPr marL="96677" marR="96677" marT="48339" marB="48339"/>
                </a:tc>
                <a:extLst>
                  <a:ext uri="{0D108BD9-81ED-4DB2-BD59-A6C34878D82A}">
                    <a16:rowId xmlns:a16="http://schemas.microsoft.com/office/drawing/2014/main" val="2251265973"/>
                  </a:ext>
                </a:extLst>
              </a:tr>
            </a:tbl>
          </a:graphicData>
        </a:graphic>
      </p:graphicFrame>
    </p:spTree>
    <p:extLst>
      <p:ext uri="{BB962C8B-B14F-4D97-AF65-F5344CB8AC3E}">
        <p14:creationId xmlns:p14="http://schemas.microsoft.com/office/powerpoint/2010/main" val="2297209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776B86-0F66-431F-B491-B79FA6198B4B}"/>
              </a:ext>
            </a:extLst>
          </p:cNvPr>
          <p:cNvSpPr>
            <a:spLocks noGrp="1"/>
          </p:cNvSpPr>
          <p:nvPr>
            <p:ph type="sldNum" sz="quarter" idx="4"/>
          </p:nvPr>
        </p:nvSpPr>
        <p:spPr/>
        <p:txBody>
          <a:bodyPr/>
          <a:lstStyle/>
          <a:p>
            <a:fld id="{B04564FB-2163-4BB5-8B92-5DA6F420D63E}" type="slidenum">
              <a:rPr lang="en-US" smtClean="0"/>
              <a:t>18</a:t>
            </a:fld>
            <a:endParaRPr lang="en-US" dirty="0"/>
          </a:p>
        </p:txBody>
      </p:sp>
      <p:sp>
        <p:nvSpPr>
          <p:cNvPr id="6" name="Title 5"/>
          <p:cNvSpPr>
            <a:spLocks noGrp="1"/>
          </p:cNvSpPr>
          <p:nvPr>
            <p:ph type="ctrTitle"/>
          </p:nvPr>
        </p:nvSpPr>
        <p:spPr/>
        <p:txBody>
          <a:bodyPr>
            <a:normAutofit/>
          </a:bodyPr>
          <a:lstStyle/>
          <a:p>
            <a:r>
              <a:rPr lang="en-US" dirty="0" err="1" smtClean="0"/>
              <a:t>Tại</a:t>
            </a:r>
            <a:r>
              <a:rPr lang="en-US" dirty="0" smtClean="0"/>
              <a:t> </a:t>
            </a:r>
            <a:r>
              <a:rPr lang="en-US" dirty="0" err="1" smtClean="0"/>
              <a:t>sao</a:t>
            </a:r>
            <a:r>
              <a:rPr lang="en-US" dirty="0" smtClean="0"/>
              <a:t> </a:t>
            </a:r>
            <a:r>
              <a:rPr lang="en-US" dirty="0" err="1" smtClean="0"/>
              <a:t>phải</a:t>
            </a:r>
            <a:r>
              <a:rPr lang="en-US" dirty="0" smtClean="0"/>
              <a:t> </a:t>
            </a:r>
            <a:r>
              <a:rPr lang="en-US" dirty="0" err="1" smtClean="0"/>
              <a:t>có</a:t>
            </a:r>
            <a:r>
              <a:rPr lang="en-US" dirty="0" smtClean="0"/>
              <a:t> </a:t>
            </a:r>
            <a:r>
              <a:rPr lang="en-US" dirty="0" err="1" smtClean="0"/>
              <a:t>mô</a:t>
            </a:r>
            <a:r>
              <a:rPr lang="en-US" dirty="0" smtClean="0"/>
              <a:t> </a:t>
            </a:r>
            <a:r>
              <a:rPr lang="en-US" dirty="0" err="1" smtClean="0"/>
              <a:t>hình</a:t>
            </a:r>
            <a:r>
              <a:rPr lang="en-US" dirty="0" smtClean="0"/>
              <a:t> </a:t>
            </a:r>
            <a:r>
              <a:rPr lang="en-US" dirty="0" err="1" smtClean="0"/>
              <a:t>dữ</a:t>
            </a:r>
            <a:r>
              <a:rPr lang="en-US" dirty="0" smtClean="0"/>
              <a:t> </a:t>
            </a:r>
            <a:r>
              <a:rPr lang="en-US" dirty="0" err="1" smtClean="0"/>
              <a:t>liệu</a:t>
            </a:r>
            <a:endParaRPr lang="en-US" dirty="0"/>
          </a:p>
        </p:txBody>
      </p:sp>
      <p:sp>
        <p:nvSpPr>
          <p:cNvPr id="7" name="Content Placeholder 4"/>
          <p:cNvSpPr>
            <a:spLocks noGrp="1"/>
          </p:cNvSpPr>
          <p:nvPr>
            <p:ph idx="4294967295"/>
          </p:nvPr>
        </p:nvSpPr>
        <p:spPr>
          <a:xfrm>
            <a:off x="554783" y="1468459"/>
            <a:ext cx="11163243" cy="3849007"/>
          </a:xfrm>
          <a:prstGeom prst="rect">
            <a:avLst/>
          </a:prstGeom>
        </p:spPr>
        <p:txBody>
          <a:bodyPr>
            <a:noAutofit/>
          </a:bodyPr>
          <a:lstStyle/>
          <a:p>
            <a:r>
              <a:rPr lang="vi-VN" sz="2000" b="1" dirty="0" smtClean="0">
                <a:solidFill>
                  <a:srgbClr val="008435"/>
                </a:solidFill>
                <a:latin typeface="+mn-lt"/>
              </a:rPr>
              <a:t>Tại </a:t>
            </a:r>
            <a:r>
              <a:rPr lang="vi-VN" sz="2000" b="1" dirty="0">
                <a:solidFill>
                  <a:srgbClr val="008435"/>
                </a:solidFill>
                <a:latin typeface="+mn-lt"/>
              </a:rPr>
              <a:t>sao không lưu toàn bộ dữ liệu trên 1 bảng? </a:t>
            </a:r>
          </a:p>
          <a:p>
            <a:endParaRPr lang="en-US" sz="2000" b="1" dirty="0">
              <a:solidFill>
                <a:srgbClr val="008435"/>
              </a:solidFill>
              <a:latin typeface="+mn-lt"/>
            </a:endParaRPr>
          </a:p>
          <a:p>
            <a:pPr marL="782638" indent="-342900">
              <a:buFont typeface="Courier New" panose="02070309020205020404" pitchFamily="49" charset="0"/>
              <a:buChar char="o"/>
            </a:pPr>
            <a:r>
              <a:rPr lang="vi-VN" sz="2000" dirty="0">
                <a:latin typeface="+mn-lt"/>
              </a:rPr>
              <a:t>Sản sinh nhiều dữ liệu dư thừa. </a:t>
            </a:r>
          </a:p>
          <a:p>
            <a:pPr marL="782638" indent="-342900">
              <a:buFont typeface="Courier New" panose="02070309020205020404" pitchFamily="49" charset="0"/>
              <a:buChar char="o"/>
            </a:pPr>
            <a:r>
              <a:rPr lang="vi-VN" sz="2000" dirty="0">
                <a:latin typeface="+mn-lt"/>
              </a:rPr>
              <a:t>Báo cáo nặng và mất nhiều thời gian refresh </a:t>
            </a:r>
          </a:p>
          <a:p>
            <a:pPr marL="782638" indent="-342900">
              <a:buFont typeface="Courier New" panose="02070309020205020404" pitchFamily="49" charset="0"/>
              <a:buChar char="o"/>
            </a:pPr>
            <a:r>
              <a:rPr lang="vi-VN" sz="2000" dirty="0">
                <a:latin typeface="+mn-lt"/>
              </a:rPr>
              <a:t>Giao diện không dễ nhìn, khó xác định các đối tượng nghiệp vụ </a:t>
            </a:r>
          </a:p>
          <a:p>
            <a:pPr marL="782638" indent="-342900">
              <a:buFont typeface="Courier New" panose="02070309020205020404" pitchFamily="49" charset="0"/>
              <a:buChar char="o"/>
            </a:pPr>
            <a:r>
              <a:rPr lang="vi-VN" sz="2000" dirty="0">
                <a:latin typeface="+mn-lt"/>
              </a:rPr>
              <a:t>Tính linh hoạt không </a:t>
            </a:r>
            <a:r>
              <a:rPr lang="vi-VN" sz="2000" dirty="0" smtClean="0">
                <a:latin typeface="+mn-lt"/>
              </a:rPr>
              <a:t>cao</a:t>
            </a:r>
            <a:endParaRPr lang="vi-VN" sz="2000" dirty="0">
              <a:latin typeface="+mn-lt"/>
            </a:endParaRPr>
          </a:p>
        </p:txBody>
      </p:sp>
    </p:spTree>
    <p:extLst>
      <p:ext uri="{BB962C8B-B14F-4D97-AF65-F5344CB8AC3E}">
        <p14:creationId xmlns:p14="http://schemas.microsoft.com/office/powerpoint/2010/main" val="29816762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776B86-0F66-431F-B491-B79FA6198B4B}"/>
              </a:ext>
            </a:extLst>
          </p:cNvPr>
          <p:cNvSpPr>
            <a:spLocks noGrp="1"/>
          </p:cNvSpPr>
          <p:nvPr>
            <p:ph type="sldNum" sz="quarter" idx="4"/>
          </p:nvPr>
        </p:nvSpPr>
        <p:spPr/>
        <p:txBody>
          <a:bodyPr/>
          <a:lstStyle/>
          <a:p>
            <a:fld id="{B04564FB-2163-4BB5-8B92-5DA6F420D63E}" type="slidenum">
              <a:rPr lang="en-US" smtClean="0"/>
              <a:t>19</a:t>
            </a:fld>
            <a:endParaRPr lang="en-US" dirty="0"/>
          </a:p>
        </p:txBody>
      </p:sp>
      <p:sp>
        <p:nvSpPr>
          <p:cNvPr id="6" name="Title 5"/>
          <p:cNvSpPr>
            <a:spLocks noGrp="1"/>
          </p:cNvSpPr>
          <p:nvPr>
            <p:ph type="ctrTitle"/>
          </p:nvPr>
        </p:nvSpPr>
        <p:spPr/>
        <p:txBody>
          <a:bodyPr>
            <a:normAutofit/>
          </a:bodyPr>
          <a:lstStyle/>
          <a:p>
            <a:r>
              <a:rPr lang="en-US" dirty="0" err="1" smtClean="0"/>
              <a:t>Tại</a:t>
            </a:r>
            <a:r>
              <a:rPr lang="en-US" dirty="0" smtClean="0"/>
              <a:t> </a:t>
            </a:r>
            <a:r>
              <a:rPr lang="en-US" dirty="0" err="1" smtClean="0"/>
              <a:t>sao</a:t>
            </a:r>
            <a:r>
              <a:rPr lang="en-US" dirty="0" smtClean="0"/>
              <a:t> </a:t>
            </a:r>
            <a:r>
              <a:rPr lang="en-US" dirty="0" err="1" smtClean="0"/>
              <a:t>phải</a:t>
            </a:r>
            <a:r>
              <a:rPr lang="en-US" dirty="0" smtClean="0"/>
              <a:t> </a:t>
            </a:r>
            <a:r>
              <a:rPr lang="en-US" dirty="0" err="1" smtClean="0"/>
              <a:t>có</a:t>
            </a:r>
            <a:r>
              <a:rPr lang="en-US" dirty="0" smtClean="0"/>
              <a:t> </a:t>
            </a:r>
            <a:r>
              <a:rPr lang="en-US" dirty="0" err="1" smtClean="0"/>
              <a:t>mô</a:t>
            </a:r>
            <a:r>
              <a:rPr lang="en-US" dirty="0" smtClean="0"/>
              <a:t> </a:t>
            </a:r>
            <a:r>
              <a:rPr lang="en-US" dirty="0" err="1" smtClean="0"/>
              <a:t>hình</a:t>
            </a:r>
            <a:r>
              <a:rPr lang="en-US" dirty="0" smtClean="0"/>
              <a:t> </a:t>
            </a:r>
            <a:r>
              <a:rPr lang="en-US" dirty="0" err="1" smtClean="0"/>
              <a:t>dữ</a:t>
            </a:r>
            <a:r>
              <a:rPr lang="en-US" dirty="0" smtClean="0"/>
              <a:t> </a:t>
            </a:r>
            <a:r>
              <a:rPr lang="en-US" dirty="0" err="1" smtClean="0"/>
              <a:t>liệu</a:t>
            </a:r>
            <a:endParaRPr lang="en-US" dirty="0"/>
          </a:p>
        </p:txBody>
      </p:sp>
      <p:sp>
        <p:nvSpPr>
          <p:cNvPr id="5" name="Content Placeholder 4"/>
          <p:cNvSpPr>
            <a:spLocks noGrp="1"/>
          </p:cNvSpPr>
          <p:nvPr>
            <p:ph idx="4294967295"/>
          </p:nvPr>
        </p:nvSpPr>
        <p:spPr>
          <a:xfrm>
            <a:off x="554781" y="1003639"/>
            <a:ext cx="11163243" cy="3849007"/>
          </a:xfrm>
          <a:prstGeom prst="rect">
            <a:avLst/>
          </a:prstGeom>
        </p:spPr>
        <p:txBody>
          <a:bodyPr>
            <a:noAutofit/>
          </a:bodyPr>
          <a:lstStyle/>
          <a:p>
            <a:r>
              <a:rPr lang="vi-VN" sz="2000" b="1" dirty="0" smtClean="0">
                <a:solidFill>
                  <a:srgbClr val="008435"/>
                </a:solidFill>
                <a:latin typeface="+mn-lt"/>
              </a:rPr>
              <a:t>Những </a:t>
            </a:r>
            <a:r>
              <a:rPr lang="vi-VN" sz="2000" b="1" dirty="0">
                <a:solidFill>
                  <a:srgbClr val="008435"/>
                </a:solidFill>
                <a:latin typeface="+mn-lt"/>
              </a:rPr>
              <a:t>điều cần cân nhắc trước khi xây mô hình dữ liệu:</a:t>
            </a:r>
          </a:p>
          <a:p>
            <a:pPr marL="782638" indent="-342900">
              <a:buFont typeface="Courier New" panose="02070309020205020404" pitchFamily="49" charset="0"/>
              <a:buChar char="o"/>
            </a:pPr>
            <a:endParaRPr lang="en-US" sz="2000" dirty="0" smtClean="0">
              <a:latin typeface="+mn-lt"/>
            </a:endParaRPr>
          </a:p>
          <a:p>
            <a:pPr marL="782638" indent="-342900"/>
            <a:r>
              <a:rPr lang="vi-VN" sz="2000" dirty="0" smtClean="0">
                <a:latin typeface="+mn-lt"/>
              </a:rPr>
              <a:t>Mục </a:t>
            </a:r>
            <a:r>
              <a:rPr lang="vi-VN" sz="2000" dirty="0">
                <a:latin typeface="+mn-lt"/>
              </a:rPr>
              <a:t>đích sử dụng báo cáo.</a:t>
            </a:r>
          </a:p>
          <a:p>
            <a:pPr marL="782638" indent="-342900"/>
            <a:r>
              <a:rPr lang="vi-VN" sz="2000" dirty="0">
                <a:latin typeface="+mn-lt"/>
              </a:rPr>
              <a:t>Những chỉ số được phân tích trong báo cáo.</a:t>
            </a:r>
          </a:p>
          <a:p>
            <a:pPr marL="782638" indent="-342900"/>
            <a:r>
              <a:rPr lang="vi-VN" sz="2000" dirty="0">
                <a:latin typeface="+mn-lt"/>
              </a:rPr>
              <a:t>Bài toán kinh doanh cần giải quyết. </a:t>
            </a:r>
          </a:p>
          <a:p>
            <a:pPr marL="782638" indent="-342900"/>
            <a:r>
              <a:rPr lang="vi-VN" sz="2000" dirty="0">
                <a:latin typeface="+mn-lt"/>
              </a:rPr>
              <a:t>Lượng dữ liệu nhiều hay ít? </a:t>
            </a:r>
          </a:p>
          <a:p>
            <a:pPr marL="782638" indent="-342900"/>
            <a:r>
              <a:rPr lang="vi-VN" sz="2000" dirty="0">
                <a:latin typeface="+mn-lt"/>
              </a:rPr>
              <a:t>Các nguồn dữ liệu</a:t>
            </a:r>
          </a:p>
          <a:p>
            <a:pPr marL="1239838" lvl="1" indent="-342900">
              <a:buFont typeface="Courier New" panose="02070309020205020404" pitchFamily="49" charset="0"/>
              <a:buChar char="o"/>
            </a:pPr>
            <a:r>
              <a:rPr lang="vi-VN" sz="1600" dirty="0">
                <a:latin typeface="+mn-lt"/>
              </a:rPr>
              <a:t>Tần suất làm mới dữ liệu </a:t>
            </a:r>
          </a:p>
          <a:p>
            <a:pPr marL="1239838" lvl="1" indent="-342900">
              <a:buFont typeface="Courier New" panose="02070309020205020404" pitchFamily="49" charset="0"/>
              <a:buChar char="o"/>
            </a:pPr>
            <a:r>
              <a:rPr lang="vi-VN" sz="1600" dirty="0">
                <a:latin typeface="+mn-lt"/>
              </a:rPr>
              <a:t>Tần suất thay đổi cấu trúc dữ liệu. </a:t>
            </a:r>
          </a:p>
          <a:p>
            <a:pPr marL="1239838" lvl="1" indent="-342900">
              <a:buFont typeface="Courier New" panose="02070309020205020404" pitchFamily="49" charset="0"/>
              <a:buChar char="o"/>
            </a:pPr>
            <a:r>
              <a:rPr lang="vi-VN" sz="1600" dirty="0">
                <a:latin typeface="+mn-lt"/>
              </a:rPr>
              <a:t>V.v... </a:t>
            </a:r>
          </a:p>
          <a:p>
            <a:pPr marL="782638" indent="-342900">
              <a:buFont typeface="Courier New" panose="02070309020205020404" pitchFamily="49" charset="0"/>
              <a:buChar char="o"/>
            </a:pPr>
            <a:endParaRPr lang="vi-VN" sz="2000" dirty="0">
              <a:latin typeface="+mn-lt"/>
            </a:endParaRPr>
          </a:p>
        </p:txBody>
      </p:sp>
    </p:spTree>
    <p:extLst>
      <p:ext uri="{BB962C8B-B14F-4D97-AF65-F5344CB8AC3E}">
        <p14:creationId xmlns:p14="http://schemas.microsoft.com/office/powerpoint/2010/main" val="17600595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776B86-0F66-431F-B491-B79FA6198B4B}"/>
              </a:ext>
            </a:extLst>
          </p:cNvPr>
          <p:cNvSpPr>
            <a:spLocks noGrp="1"/>
          </p:cNvSpPr>
          <p:nvPr>
            <p:ph type="sldNum" sz="quarter" idx="4"/>
          </p:nvPr>
        </p:nvSpPr>
        <p:spPr/>
        <p:txBody>
          <a:bodyPr/>
          <a:lstStyle/>
          <a:p>
            <a:fld id="{B04564FB-2163-4BB5-8B92-5DA6F420D63E}" type="slidenum">
              <a:rPr lang="en-US" smtClean="0"/>
              <a:t>2</a:t>
            </a:fld>
            <a:endParaRPr lang="en-US" dirty="0"/>
          </a:p>
        </p:txBody>
      </p:sp>
      <p:sp>
        <p:nvSpPr>
          <p:cNvPr id="6" name="Title 5"/>
          <p:cNvSpPr>
            <a:spLocks noGrp="1"/>
          </p:cNvSpPr>
          <p:nvPr>
            <p:ph type="ctrTitle"/>
          </p:nvPr>
        </p:nvSpPr>
        <p:spPr/>
        <p:txBody>
          <a:bodyPr>
            <a:normAutofit/>
          </a:bodyPr>
          <a:lstStyle/>
          <a:p>
            <a:r>
              <a:rPr lang="en-US" dirty="0" smtClean="0"/>
              <a:t>AGENDA</a:t>
            </a:r>
            <a:endParaRPr lang="en-US" dirty="0"/>
          </a:p>
        </p:txBody>
      </p:sp>
      <p:grpSp>
        <p:nvGrpSpPr>
          <p:cNvPr id="18" name="Group 17"/>
          <p:cNvGrpSpPr/>
          <p:nvPr/>
        </p:nvGrpSpPr>
        <p:grpSpPr>
          <a:xfrm>
            <a:off x="2760701" y="1979349"/>
            <a:ext cx="5819027" cy="2714684"/>
            <a:chOff x="1263316" y="1425896"/>
            <a:chExt cx="5819027" cy="2714684"/>
          </a:xfrm>
        </p:grpSpPr>
        <p:grpSp>
          <p:nvGrpSpPr>
            <p:cNvPr id="8" name="Group 7"/>
            <p:cNvGrpSpPr/>
            <p:nvPr/>
          </p:nvGrpSpPr>
          <p:grpSpPr>
            <a:xfrm>
              <a:off x="1263316" y="1425896"/>
              <a:ext cx="4318616" cy="523220"/>
              <a:chOff x="1263316" y="1425896"/>
              <a:chExt cx="4318616" cy="523220"/>
            </a:xfrm>
          </p:grpSpPr>
          <p:sp>
            <p:nvSpPr>
              <p:cNvPr id="4" name="Rectangle 3"/>
              <p:cNvSpPr/>
              <p:nvPr/>
            </p:nvSpPr>
            <p:spPr>
              <a:xfrm>
                <a:off x="1263316" y="1455821"/>
                <a:ext cx="685800" cy="493295"/>
              </a:xfrm>
              <a:prstGeom prst="rect">
                <a:avLst/>
              </a:prstGeom>
              <a:solidFill>
                <a:srgbClr val="299465"/>
              </a:solidFill>
              <a:ln>
                <a:solidFill>
                  <a:srgbClr val="2A8F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01</a:t>
                </a:r>
                <a:endParaRPr lang="en-US" sz="2800" b="1" dirty="0"/>
              </a:p>
            </p:txBody>
          </p:sp>
          <p:sp>
            <p:nvSpPr>
              <p:cNvPr id="5" name="TextBox 4"/>
              <p:cNvSpPr txBox="1"/>
              <p:nvPr/>
            </p:nvSpPr>
            <p:spPr>
              <a:xfrm>
                <a:off x="2069432" y="1425896"/>
                <a:ext cx="3512500" cy="523220"/>
              </a:xfrm>
              <a:prstGeom prst="rect">
                <a:avLst/>
              </a:prstGeom>
              <a:noFill/>
            </p:spPr>
            <p:txBody>
              <a:bodyPr wrap="none" rtlCol="0">
                <a:spAutoFit/>
              </a:bodyPr>
              <a:lstStyle/>
              <a:p>
                <a:r>
                  <a:rPr lang="en-US" sz="2800" b="1" dirty="0" err="1">
                    <a:solidFill>
                      <a:srgbClr val="008435"/>
                    </a:solidFill>
                  </a:rPr>
                  <a:t>Mô</a:t>
                </a:r>
                <a:r>
                  <a:rPr lang="en-US" sz="2800" b="1" dirty="0">
                    <a:solidFill>
                      <a:srgbClr val="008435"/>
                    </a:solidFill>
                  </a:rPr>
                  <a:t> </a:t>
                </a:r>
                <a:r>
                  <a:rPr lang="en-US" sz="2800" b="1" dirty="0" err="1">
                    <a:solidFill>
                      <a:srgbClr val="008435"/>
                    </a:solidFill>
                  </a:rPr>
                  <a:t>hình</a:t>
                </a:r>
                <a:r>
                  <a:rPr lang="en-US" sz="2800" b="1" dirty="0">
                    <a:solidFill>
                      <a:srgbClr val="008435"/>
                    </a:solidFill>
                  </a:rPr>
                  <a:t> </a:t>
                </a:r>
                <a:r>
                  <a:rPr lang="en-US" sz="2800" b="1" dirty="0" err="1">
                    <a:solidFill>
                      <a:srgbClr val="008435"/>
                    </a:solidFill>
                  </a:rPr>
                  <a:t>dữ</a:t>
                </a:r>
                <a:r>
                  <a:rPr lang="en-US" sz="2800" b="1" dirty="0">
                    <a:solidFill>
                      <a:srgbClr val="008435"/>
                    </a:solidFill>
                  </a:rPr>
                  <a:t> </a:t>
                </a:r>
                <a:r>
                  <a:rPr lang="en-US" sz="2800" b="1" dirty="0" err="1">
                    <a:solidFill>
                      <a:srgbClr val="008435"/>
                    </a:solidFill>
                  </a:rPr>
                  <a:t>liệu</a:t>
                </a:r>
                <a:r>
                  <a:rPr lang="en-US" sz="2800" b="1" dirty="0">
                    <a:solidFill>
                      <a:srgbClr val="008435"/>
                    </a:solidFill>
                  </a:rPr>
                  <a:t> </a:t>
                </a:r>
                <a:r>
                  <a:rPr lang="en-US" sz="2800" b="1" dirty="0" err="1">
                    <a:solidFill>
                      <a:srgbClr val="008435"/>
                    </a:solidFill>
                  </a:rPr>
                  <a:t>là</a:t>
                </a:r>
                <a:r>
                  <a:rPr lang="en-US" sz="2800" b="1" dirty="0">
                    <a:solidFill>
                      <a:srgbClr val="008435"/>
                    </a:solidFill>
                  </a:rPr>
                  <a:t> </a:t>
                </a:r>
                <a:r>
                  <a:rPr lang="en-US" sz="2800" b="1" dirty="0" err="1">
                    <a:solidFill>
                      <a:srgbClr val="008435"/>
                    </a:solidFill>
                  </a:rPr>
                  <a:t>gì</a:t>
                </a:r>
                <a:r>
                  <a:rPr lang="en-US" sz="2800" b="1" dirty="0">
                    <a:solidFill>
                      <a:srgbClr val="008435"/>
                    </a:solidFill>
                  </a:rPr>
                  <a:t>? </a:t>
                </a:r>
                <a:endParaRPr lang="en-US" sz="2800" b="1" dirty="0">
                  <a:solidFill>
                    <a:srgbClr val="008435"/>
                  </a:solidFill>
                </a:endParaRPr>
              </a:p>
            </p:txBody>
          </p:sp>
        </p:grpSp>
        <p:grpSp>
          <p:nvGrpSpPr>
            <p:cNvPr id="9" name="Group 8"/>
            <p:cNvGrpSpPr/>
            <p:nvPr/>
          </p:nvGrpSpPr>
          <p:grpSpPr>
            <a:xfrm>
              <a:off x="1263316" y="2126459"/>
              <a:ext cx="5814218" cy="523220"/>
              <a:chOff x="1263316" y="1425896"/>
              <a:chExt cx="5814218" cy="523220"/>
            </a:xfrm>
          </p:grpSpPr>
          <p:sp>
            <p:nvSpPr>
              <p:cNvPr id="10" name="Rectangle 9"/>
              <p:cNvSpPr/>
              <p:nvPr/>
            </p:nvSpPr>
            <p:spPr>
              <a:xfrm>
                <a:off x="1263316" y="1455821"/>
                <a:ext cx="685800" cy="493295"/>
              </a:xfrm>
              <a:prstGeom prst="rect">
                <a:avLst/>
              </a:prstGeom>
              <a:solidFill>
                <a:srgbClr val="299465"/>
              </a:solidFill>
              <a:ln>
                <a:solidFill>
                  <a:srgbClr val="2A8F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02</a:t>
                </a:r>
                <a:endParaRPr lang="en-US" sz="2800" b="1" dirty="0"/>
              </a:p>
            </p:txBody>
          </p:sp>
          <p:sp>
            <p:nvSpPr>
              <p:cNvPr id="11" name="TextBox 10"/>
              <p:cNvSpPr txBox="1"/>
              <p:nvPr/>
            </p:nvSpPr>
            <p:spPr>
              <a:xfrm>
                <a:off x="2069432" y="1425896"/>
                <a:ext cx="5008102" cy="523220"/>
              </a:xfrm>
              <a:prstGeom prst="rect">
                <a:avLst/>
              </a:prstGeom>
              <a:noFill/>
            </p:spPr>
            <p:txBody>
              <a:bodyPr wrap="none" rtlCol="0">
                <a:spAutoFit/>
              </a:bodyPr>
              <a:lstStyle/>
              <a:p>
                <a:r>
                  <a:rPr lang="en-US" sz="2800" b="1" dirty="0" err="1" smtClean="0">
                    <a:solidFill>
                      <a:srgbClr val="008435"/>
                    </a:solidFill>
                  </a:rPr>
                  <a:t>Thành</a:t>
                </a:r>
                <a:r>
                  <a:rPr lang="en-US" sz="2800" b="1" dirty="0" smtClean="0">
                    <a:solidFill>
                      <a:srgbClr val="008435"/>
                    </a:solidFill>
                  </a:rPr>
                  <a:t> </a:t>
                </a:r>
                <a:r>
                  <a:rPr lang="en-US" sz="2800" b="1" dirty="0" err="1">
                    <a:solidFill>
                      <a:srgbClr val="008435"/>
                    </a:solidFill>
                  </a:rPr>
                  <a:t>phần</a:t>
                </a:r>
                <a:r>
                  <a:rPr lang="en-US" sz="2800" b="1" dirty="0">
                    <a:solidFill>
                      <a:srgbClr val="008435"/>
                    </a:solidFill>
                  </a:rPr>
                  <a:t> </a:t>
                </a:r>
                <a:r>
                  <a:rPr lang="en-US" sz="2800" b="1" dirty="0" err="1">
                    <a:solidFill>
                      <a:srgbClr val="008435"/>
                    </a:solidFill>
                  </a:rPr>
                  <a:t>của</a:t>
                </a:r>
                <a:r>
                  <a:rPr lang="en-US" sz="2800" b="1" dirty="0">
                    <a:solidFill>
                      <a:srgbClr val="008435"/>
                    </a:solidFill>
                  </a:rPr>
                  <a:t> </a:t>
                </a:r>
                <a:r>
                  <a:rPr lang="en-US" sz="2800" b="1" dirty="0" err="1">
                    <a:solidFill>
                      <a:srgbClr val="008435"/>
                    </a:solidFill>
                  </a:rPr>
                  <a:t>mô</a:t>
                </a:r>
                <a:r>
                  <a:rPr lang="en-US" sz="2800" b="1" dirty="0">
                    <a:solidFill>
                      <a:srgbClr val="008435"/>
                    </a:solidFill>
                  </a:rPr>
                  <a:t> </a:t>
                </a:r>
                <a:r>
                  <a:rPr lang="en-US" sz="2800" b="1" dirty="0" err="1">
                    <a:solidFill>
                      <a:srgbClr val="008435"/>
                    </a:solidFill>
                  </a:rPr>
                  <a:t>hình</a:t>
                </a:r>
                <a:r>
                  <a:rPr lang="en-US" sz="2800" b="1" dirty="0">
                    <a:solidFill>
                      <a:srgbClr val="008435"/>
                    </a:solidFill>
                  </a:rPr>
                  <a:t> </a:t>
                </a:r>
                <a:r>
                  <a:rPr lang="en-US" sz="2800" b="1" dirty="0" err="1">
                    <a:solidFill>
                      <a:srgbClr val="008435"/>
                    </a:solidFill>
                  </a:rPr>
                  <a:t>dữ</a:t>
                </a:r>
                <a:r>
                  <a:rPr lang="en-US" sz="2800" b="1" dirty="0">
                    <a:solidFill>
                      <a:srgbClr val="008435"/>
                    </a:solidFill>
                  </a:rPr>
                  <a:t> </a:t>
                </a:r>
                <a:r>
                  <a:rPr lang="en-US" sz="2800" b="1" dirty="0" err="1">
                    <a:solidFill>
                      <a:srgbClr val="008435"/>
                    </a:solidFill>
                  </a:rPr>
                  <a:t>liệu</a:t>
                </a:r>
                <a:endParaRPr lang="en-US" sz="2800" b="1" dirty="0">
                  <a:solidFill>
                    <a:srgbClr val="008435"/>
                  </a:solidFill>
                </a:endParaRPr>
              </a:p>
            </p:txBody>
          </p:sp>
        </p:grpSp>
        <p:grpSp>
          <p:nvGrpSpPr>
            <p:cNvPr id="12" name="Group 11"/>
            <p:cNvGrpSpPr/>
            <p:nvPr/>
          </p:nvGrpSpPr>
          <p:grpSpPr>
            <a:xfrm>
              <a:off x="1263316" y="2856947"/>
              <a:ext cx="5819027" cy="523220"/>
              <a:chOff x="1263316" y="1425896"/>
              <a:chExt cx="5819027" cy="523220"/>
            </a:xfrm>
          </p:grpSpPr>
          <p:sp>
            <p:nvSpPr>
              <p:cNvPr id="13" name="Rectangle 12"/>
              <p:cNvSpPr/>
              <p:nvPr/>
            </p:nvSpPr>
            <p:spPr>
              <a:xfrm>
                <a:off x="1263316" y="1455821"/>
                <a:ext cx="685800" cy="493295"/>
              </a:xfrm>
              <a:prstGeom prst="rect">
                <a:avLst/>
              </a:prstGeom>
              <a:solidFill>
                <a:srgbClr val="299465"/>
              </a:solidFill>
              <a:ln>
                <a:solidFill>
                  <a:srgbClr val="2A8F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03</a:t>
                </a:r>
                <a:endParaRPr lang="en-US" sz="2800" b="1" dirty="0"/>
              </a:p>
            </p:txBody>
          </p:sp>
          <p:sp>
            <p:nvSpPr>
              <p:cNvPr id="14" name="TextBox 13"/>
              <p:cNvSpPr txBox="1"/>
              <p:nvPr/>
            </p:nvSpPr>
            <p:spPr>
              <a:xfrm>
                <a:off x="2069432" y="1425896"/>
                <a:ext cx="5012911" cy="523220"/>
              </a:xfrm>
              <a:prstGeom prst="rect">
                <a:avLst/>
              </a:prstGeom>
              <a:noFill/>
            </p:spPr>
            <p:txBody>
              <a:bodyPr wrap="none" rtlCol="0">
                <a:spAutoFit/>
              </a:bodyPr>
              <a:lstStyle/>
              <a:p>
                <a:r>
                  <a:rPr lang="en-US" sz="2800" b="1" dirty="0" smtClean="0">
                    <a:solidFill>
                      <a:srgbClr val="008435"/>
                    </a:solidFill>
                  </a:rPr>
                  <a:t>Star </a:t>
                </a:r>
                <a:r>
                  <a:rPr lang="en-US" sz="2800" b="1" dirty="0" err="1">
                    <a:solidFill>
                      <a:srgbClr val="008435"/>
                    </a:solidFill>
                  </a:rPr>
                  <a:t>chema</a:t>
                </a:r>
                <a:r>
                  <a:rPr lang="en-US" sz="2800" b="1" dirty="0">
                    <a:solidFill>
                      <a:srgbClr val="008435"/>
                    </a:solidFill>
                  </a:rPr>
                  <a:t> &amp; snowflake </a:t>
                </a:r>
                <a:r>
                  <a:rPr lang="en-US" sz="2800" b="1" dirty="0" smtClean="0">
                    <a:solidFill>
                      <a:srgbClr val="008435"/>
                    </a:solidFill>
                  </a:rPr>
                  <a:t>schema</a:t>
                </a:r>
                <a:endParaRPr lang="en-US" sz="2800" b="1" dirty="0">
                  <a:solidFill>
                    <a:srgbClr val="008435"/>
                  </a:solidFill>
                </a:endParaRPr>
              </a:p>
            </p:txBody>
          </p:sp>
        </p:grpSp>
        <p:grpSp>
          <p:nvGrpSpPr>
            <p:cNvPr id="15" name="Group 14"/>
            <p:cNvGrpSpPr/>
            <p:nvPr/>
          </p:nvGrpSpPr>
          <p:grpSpPr>
            <a:xfrm>
              <a:off x="1263316" y="3617360"/>
              <a:ext cx="5608969" cy="523220"/>
              <a:chOff x="1263316" y="1425896"/>
              <a:chExt cx="5608969" cy="523220"/>
            </a:xfrm>
          </p:grpSpPr>
          <p:sp>
            <p:nvSpPr>
              <p:cNvPr id="16" name="Rectangle 15"/>
              <p:cNvSpPr/>
              <p:nvPr/>
            </p:nvSpPr>
            <p:spPr>
              <a:xfrm>
                <a:off x="1263316" y="1455821"/>
                <a:ext cx="685800" cy="493295"/>
              </a:xfrm>
              <a:prstGeom prst="rect">
                <a:avLst/>
              </a:prstGeom>
              <a:solidFill>
                <a:srgbClr val="299465"/>
              </a:solidFill>
              <a:ln>
                <a:solidFill>
                  <a:srgbClr val="2A8F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04</a:t>
                </a:r>
                <a:endParaRPr lang="en-US" sz="2800" b="1" dirty="0"/>
              </a:p>
            </p:txBody>
          </p:sp>
          <p:sp>
            <p:nvSpPr>
              <p:cNvPr id="17" name="TextBox 16"/>
              <p:cNvSpPr txBox="1"/>
              <p:nvPr/>
            </p:nvSpPr>
            <p:spPr>
              <a:xfrm>
                <a:off x="2069432" y="1425896"/>
                <a:ext cx="4802853" cy="523220"/>
              </a:xfrm>
              <a:prstGeom prst="rect">
                <a:avLst/>
              </a:prstGeom>
              <a:noFill/>
            </p:spPr>
            <p:txBody>
              <a:bodyPr wrap="none" rtlCol="0">
                <a:spAutoFit/>
              </a:bodyPr>
              <a:lstStyle/>
              <a:p>
                <a:r>
                  <a:rPr lang="en-US" sz="2800" b="1" dirty="0" err="1" smtClean="0">
                    <a:solidFill>
                      <a:srgbClr val="008435"/>
                    </a:solidFill>
                  </a:rPr>
                  <a:t>Tại</a:t>
                </a:r>
                <a:r>
                  <a:rPr lang="en-US" sz="2800" b="1" dirty="0" smtClean="0">
                    <a:solidFill>
                      <a:srgbClr val="008435"/>
                    </a:solidFill>
                  </a:rPr>
                  <a:t> </a:t>
                </a:r>
                <a:r>
                  <a:rPr lang="en-US" sz="2800" b="1" dirty="0" err="1">
                    <a:solidFill>
                      <a:srgbClr val="008435"/>
                    </a:solidFill>
                  </a:rPr>
                  <a:t>sao</a:t>
                </a:r>
                <a:r>
                  <a:rPr lang="en-US" sz="2800" b="1" dirty="0">
                    <a:solidFill>
                      <a:srgbClr val="008435"/>
                    </a:solidFill>
                  </a:rPr>
                  <a:t> </a:t>
                </a:r>
                <a:r>
                  <a:rPr lang="en-US" sz="2800" b="1" dirty="0" err="1">
                    <a:solidFill>
                      <a:srgbClr val="008435"/>
                    </a:solidFill>
                  </a:rPr>
                  <a:t>phải</a:t>
                </a:r>
                <a:r>
                  <a:rPr lang="en-US" sz="2800" b="1" dirty="0">
                    <a:solidFill>
                      <a:srgbClr val="008435"/>
                    </a:solidFill>
                  </a:rPr>
                  <a:t> </a:t>
                </a:r>
                <a:r>
                  <a:rPr lang="en-US" sz="2800" b="1" dirty="0" err="1">
                    <a:solidFill>
                      <a:srgbClr val="008435"/>
                    </a:solidFill>
                  </a:rPr>
                  <a:t>có</a:t>
                </a:r>
                <a:r>
                  <a:rPr lang="en-US" sz="2800" b="1" dirty="0">
                    <a:solidFill>
                      <a:srgbClr val="008435"/>
                    </a:solidFill>
                  </a:rPr>
                  <a:t> </a:t>
                </a:r>
                <a:r>
                  <a:rPr lang="en-US" sz="2800" b="1" dirty="0" err="1">
                    <a:solidFill>
                      <a:srgbClr val="008435"/>
                    </a:solidFill>
                  </a:rPr>
                  <a:t>mô</a:t>
                </a:r>
                <a:r>
                  <a:rPr lang="en-US" sz="2800" b="1" dirty="0">
                    <a:solidFill>
                      <a:srgbClr val="008435"/>
                    </a:solidFill>
                  </a:rPr>
                  <a:t> </a:t>
                </a:r>
                <a:r>
                  <a:rPr lang="en-US" sz="2800" b="1" dirty="0" err="1">
                    <a:solidFill>
                      <a:srgbClr val="008435"/>
                    </a:solidFill>
                  </a:rPr>
                  <a:t>hình</a:t>
                </a:r>
                <a:r>
                  <a:rPr lang="en-US" sz="2800" b="1" dirty="0">
                    <a:solidFill>
                      <a:srgbClr val="008435"/>
                    </a:solidFill>
                  </a:rPr>
                  <a:t> </a:t>
                </a:r>
                <a:r>
                  <a:rPr lang="en-US" sz="2800" b="1" dirty="0" err="1">
                    <a:solidFill>
                      <a:srgbClr val="008435"/>
                    </a:solidFill>
                  </a:rPr>
                  <a:t>dữ</a:t>
                </a:r>
                <a:r>
                  <a:rPr lang="en-US" sz="2800" b="1" dirty="0">
                    <a:solidFill>
                      <a:srgbClr val="008435"/>
                    </a:solidFill>
                  </a:rPr>
                  <a:t> </a:t>
                </a:r>
                <a:r>
                  <a:rPr lang="en-US" sz="2800" b="1" dirty="0" err="1">
                    <a:solidFill>
                      <a:srgbClr val="008435"/>
                    </a:solidFill>
                  </a:rPr>
                  <a:t>liệu</a:t>
                </a:r>
                <a:endParaRPr lang="en-US" sz="2800" b="1" dirty="0">
                  <a:solidFill>
                    <a:srgbClr val="008435"/>
                  </a:solidFill>
                </a:endParaRPr>
              </a:p>
            </p:txBody>
          </p:sp>
        </p:grpSp>
      </p:grpSp>
    </p:spTree>
    <p:extLst>
      <p:ext uri="{BB962C8B-B14F-4D97-AF65-F5344CB8AC3E}">
        <p14:creationId xmlns:p14="http://schemas.microsoft.com/office/powerpoint/2010/main" val="24928767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537A85E-82DA-5C6E-700E-790D09C3CC5E}"/>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4209448053"/>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776B86-0F66-431F-B491-B79FA6198B4B}"/>
              </a:ext>
            </a:extLst>
          </p:cNvPr>
          <p:cNvSpPr>
            <a:spLocks noGrp="1"/>
          </p:cNvSpPr>
          <p:nvPr>
            <p:ph type="sldNum" sz="quarter" idx="4"/>
          </p:nvPr>
        </p:nvSpPr>
        <p:spPr/>
        <p:txBody>
          <a:bodyPr/>
          <a:lstStyle/>
          <a:p>
            <a:fld id="{B04564FB-2163-4BB5-8B92-5DA6F420D63E}" type="slidenum">
              <a:rPr lang="en-US" smtClean="0"/>
              <a:t>3</a:t>
            </a:fld>
            <a:endParaRPr lang="en-US" dirty="0"/>
          </a:p>
        </p:txBody>
      </p:sp>
      <p:sp>
        <p:nvSpPr>
          <p:cNvPr id="6" name="Title 5"/>
          <p:cNvSpPr>
            <a:spLocks noGrp="1"/>
          </p:cNvSpPr>
          <p:nvPr>
            <p:ph type="ctrTitle"/>
          </p:nvPr>
        </p:nvSpPr>
        <p:spPr/>
        <p:txBody>
          <a:bodyPr>
            <a:normAutofit/>
          </a:bodyPr>
          <a:lstStyle/>
          <a:p>
            <a:r>
              <a:rPr lang="en-US" dirty="0" smtClean="0"/>
              <a:t>1. </a:t>
            </a:r>
            <a:r>
              <a:rPr lang="en-US" dirty="0" err="1" smtClean="0"/>
              <a:t>Mô</a:t>
            </a:r>
            <a:r>
              <a:rPr lang="en-US" dirty="0" smtClean="0"/>
              <a:t> </a:t>
            </a:r>
            <a:r>
              <a:rPr lang="en-US" dirty="0" err="1" smtClean="0"/>
              <a:t>hình</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là</a:t>
            </a:r>
            <a:r>
              <a:rPr lang="en-US" dirty="0" smtClean="0"/>
              <a:t> </a:t>
            </a:r>
            <a:r>
              <a:rPr lang="en-US" dirty="0" err="1" smtClean="0"/>
              <a:t>gì</a:t>
            </a:r>
            <a:r>
              <a:rPr lang="en-US" dirty="0" smtClean="0"/>
              <a:t>?</a:t>
            </a:r>
            <a:endParaRPr lang="en-US" dirty="0"/>
          </a:p>
        </p:txBody>
      </p:sp>
      <p:sp>
        <p:nvSpPr>
          <p:cNvPr id="7" name="Content Placeholder 4"/>
          <p:cNvSpPr>
            <a:spLocks noGrp="1"/>
          </p:cNvSpPr>
          <p:nvPr>
            <p:ph idx="4294967295"/>
          </p:nvPr>
        </p:nvSpPr>
        <p:spPr>
          <a:xfrm>
            <a:off x="554783" y="1468459"/>
            <a:ext cx="11163243" cy="3849007"/>
          </a:xfrm>
          <a:prstGeom prst="rect">
            <a:avLst/>
          </a:prstGeom>
        </p:spPr>
        <p:txBody>
          <a:bodyPr>
            <a:noAutofit/>
          </a:bodyPr>
          <a:lstStyle/>
          <a:p>
            <a:pPr marL="782638" indent="-342900">
              <a:buFont typeface="Courier New" panose="02070309020205020404" pitchFamily="49" charset="0"/>
              <a:buChar char="o"/>
            </a:pPr>
            <a:r>
              <a:rPr lang="vi-VN" sz="2000" dirty="0" smtClean="0">
                <a:latin typeface="+mn-lt"/>
              </a:rPr>
              <a:t>Là mô hình bao gồm </a:t>
            </a:r>
            <a:r>
              <a:rPr lang="vi-VN" sz="2000" b="1" dirty="0" smtClean="0">
                <a:solidFill>
                  <a:srgbClr val="008435"/>
                </a:solidFill>
                <a:latin typeface="+mn-lt"/>
              </a:rPr>
              <a:t>các bảng dữ liệu &amp; mối liên hệ giữa chúng</a:t>
            </a:r>
          </a:p>
          <a:p>
            <a:pPr marL="782638" indent="-342900">
              <a:buFont typeface="Courier New" panose="02070309020205020404" pitchFamily="49" charset="0"/>
              <a:buChar char="o"/>
            </a:pPr>
            <a:r>
              <a:rPr lang="vi-VN" sz="2000" b="1" dirty="0" smtClean="0">
                <a:solidFill>
                  <a:srgbClr val="008435"/>
                </a:solidFill>
                <a:latin typeface="+mn-lt"/>
              </a:rPr>
              <a:t>Giúp</a:t>
            </a:r>
            <a:r>
              <a:rPr lang="vi-VN" sz="2000" b="1" dirty="0">
                <a:solidFill>
                  <a:srgbClr val="008435"/>
                </a:solidFill>
                <a:latin typeface="+mn-lt"/>
              </a:rPr>
              <a:t>:</a:t>
            </a:r>
          </a:p>
          <a:p>
            <a:pPr marL="1239838" lvl="1" indent="-342900"/>
            <a:r>
              <a:rPr lang="vi-VN" sz="2000" dirty="0">
                <a:latin typeface="+mn-lt"/>
              </a:rPr>
              <a:t>Giản </a:t>
            </a:r>
            <a:r>
              <a:rPr lang="vi-VN" sz="2000" dirty="0">
                <a:latin typeface="+mn-lt"/>
              </a:rPr>
              <a:t>lược dữ liệu </a:t>
            </a:r>
            <a:endParaRPr lang="en-US" sz="2000" dirty="0" smtClean="0">
              <a:latin typeface="+mn-lt"/>
            </a:endParaRPr>
          </a:p>
          <a:p>
            <a:pPr marL="1239838" lvl="1" indent="-342900"/>
            <a:r>
              <a:rPr lang="vi-VN" sz="2000" dirty="0" smtClean="0">
                <a:latin typeface="+mn-lt"/>
              </a:rPr>
              <a:t>Linh </a:t>
            </a:r>
            <a:r>
              <a:rPr lang="vi-VN" sz="2000" dirty="0">
                <a:latin typeface="+mn-lt"/>
              </a:rPr>
              <a:t>hoạt trong báo </a:t>
            </a:r>
            <a:r>
              <a:rPr lang="vi-VN" sz="2000" dirty="0" smtClean="0">
                <a:latin typeface="+mn-lt"/>
              </a:rPr>
              <a:t>cáo</a:t>
            </a:r>
            <a:endParaRPr lang="vi-VN" sz="2000" dirty="0">
              <a:latin typeface="+mn-lt"/>
            </a:endParaRPr>
          </a:p>
          <a:p>
            <a:pPr marL="1239838" lvl="1" indent="-342900"/>
            <a:r>
              <a:rPr lang="vi-VN" sz="2000" dirty="0">
                <a:latin typeface="+mn-lt"/>
              </a:rPr>
              <a:t>Dễ </a:t>
            </a:r>
            <a:r>
              <a:rPr lang="vi-VN" sz="2000" dirty="0">
                <a:latin typeface="+mn-lt"/>
              </a:rPr>
              <a:t>dàng sử dụng hàm </a:t>
            </a:r>
            <a:r>
              <a:rPr lang="vi-VN" sz="2000" dirty="0" smtClean="0">
                <a:latin typeface="+mn-lt"/>
              </a:rPr>
              <a:t>DAX</a:t>
            </a:r>
            <a:endParaRPr lang="vi-VN" sz="2000" dirty="0">
              <a:latin typeface="+mn-lt"/>
            </a:endParaRPr>
          </a:p>
        </p:txBody>
      </p:sp>
    </p:spTree>
    <p:extLst>
      <p:ext uri="{BB962C8B-B14F-4D97-AF65-F5344CB8AC3E}">
        <p14:creationId xmlns:p14="http://schemas.microsoft.com/office/powerpoint/2010/main" val="25505069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Content Placeholder 4"/>
          <p:cNvSpPr>
            <a:spLocks noGrp="1"/>
          </p:cNvSpPr>
          <p:nvPr>
            <p:ph sz="quarter" idx="14"/>
          </p:nvPr>
        </p:nvSpPr>
        <p:spPr>
          <a:xfrm>
            <a:off x="554783" y="1468459"/>
            <a:ext cx="11163243" cy="3849007"/>
          </a:xfrm>
          <a:prstGeom prst="rect">
            <a:avLst/>
          </a:prstGeom>
        </p:spPr>
        <p:txBody>
          <a:bodyPr>
            <a:noAutofit/>
          </a:bodyPr>
          <a:lstStyle/>
          <a:p>
            <a:pPr marL="782638" indent="-342900">
              <a:buFont typeface="Courier New" panose="02070309020205020404" pitchFamily="49" charset="0"/>
              <a:buChar char="o"/>
            </a:pPr>
            <a:r>
              <a:rPr lang="en-US" sz="2000" b="0" dirty="0" err="1" smtClean="0">
                <a:latin typeface="Arial" panose="020B0604020202020204" pitchFamily="34" charset="0"/>
                <a:cs typeface="Arial" panose="020B0604020202020204" pitchFamily="34" charset="0"/>
              </a:rPr>
              <a:t>Các</a:t>
            </a:r>
            <a:r>
              <a:rPr lang="en-US" sz="2000" b="0" dirty="0" smtClean="0">
                <a:latin typeface="Arial" panose="020B0604020202020204" pitchFamily="34" charset="0"/>
                <a:cs typeface="Arial" panose="020B0604020202020204" pitchFamily="34" charset="0"/>
              </a:rPr>
              <a:t> </a:t>
            </a:r>
            <a:r>
              <a:rPr lang="en-US" sz="2000" b="0" dirty="0" err="1" smtClean="0">
                <a:latin typeface="Arial" panose="020B0604020202020204" pitchFamily="34" charset="0"/>
                <a:cs typeface="Arial" panose="020B0604020202020204" pitchFamily="34" charset="0"/>
              </a:rPr>
              <a:t>bảng</a:t>
            </a:r>
            <a:r>
              <a:rPr lang="en-US" sz="2000" b="0" dirty="0" smtClean="0">
                <a:latin typeface="Arial" panose="020B0604020202020204" pitchFamily="34" charset="0"/>
                <a:cs typeface="Arial" panose="020B0604020202020204" pitchFamily="34" charset="0"/>
              </a:rPr>
              <a:t> </a:t>
            </a:r>
            <a:r>
              <a:rPr lang="en-US" sz="2000" b="0" dirty="0" err="1" smtClean="0">
                <a:latin typeface="Arial" panose="020B0604020202020204" pitchFamily="34" charset="0"/>
                <a:cs typeface="Arial" panose="020B0604020202020204" pitchFamily="34" charset="0"/>
              </a:rPr>
              <a:t>dữ</a:t>
            </a:r>
            <a:r>
              <a:rPr lang="en-US" sz="2000" b="0" dirty="0" smtClean="0">
                <a:latin typeface="Arial" panose="020B0604020202020204" pitchFamily="34" charset="0"/>
                <a:cs typeface="Arial" panose="020B0604020202020204" pitchFamily="34" charset="0"/>
              </a:rPr>
              <a:t> </a:t>
            </a:r>
            <a:r>
              <a:rPr lang="en-US" sz="2000" b="0" dirty="0" err="1" smtClean="0">
                <a:latin typeface="Arial" panose="020B0604020202020204" pitchFamily="34" charset="0"/>
                <a:cs typeface="Arial" panose="020B0604020202020204" pitchFamily="34" charset="0"/>
              </a:rPr>
              <a:t>liệu</a:t>
            </a:r>
            <a:endParaRPr lang="en-US" sz="2000" b="0" dirty="0" smtClean="0">
              <a:latin typeface="Arial" panose="020B0604020202020204" pitchFamily="34" charset="0"/>
              <a:cs typeface="Arial" panose="020B0604020202020204" pitchFamily="34" charset="0"/>
            </a:endParaRPr>
          </a:p>
          <a:p>
            <a:pPr marL="782638" indent="-342900">
              <a:buFont typeface="Courier New" panose="02070309020205020404" pitchFamily="49" charset="0"/>
              <a:buChar char="o"/>
            </a:pPr>
            <a:r>
              <a:rPr lang="en-US" sz="2000" b="0" dirty="0" err="1" smtClean="0">
                <a:latin typeface="Arial" panose="020B0604020202020204" pitchFamily="34" charset="0"/>
                <a:cs typeface="Arial" panose="020B0604020202020204" pitchFamily="34" charset="0"/>
              </a:rPr>
              <a:t>Mối</a:t>
            </a:r>
            <a:r>
              <a:rPr lang="en-US" sz="2000" b="0" dirty="0" smtClean="0">
                <a:latin typeface="Arial" panose="020B0604020202020204" pitchFamily="34" charset="0"/>
                <a:cs typeface="Arial" panose="020B0604020202020204" pitchFamily="34" charset="0"/>
              </a:rPr>
              <a:t> </a:t>
            </a:r>
            <a:r>
              <a:rPr lang="en-US" sz="2000" b="0" dirty="0" err="1" smtClean="0">
                <a:latin typeface="Arial" panose="020B0604020202020204" pitchFamily="34" charset="0"/>
                <a:cs typeface="Arial" panose="020B0604020202020204" pitchFamily="34" charset="0"/>
              </a:rPr>
              <a:t>liên</a:t>
            </a:r>
            <a:r>
              <a:rPr lang="en-US" sz="2000" b="0" dirty="0" smtClean="0">
                <a:latin typeface="Arial" panose="020B0604020202020204" pitchFamily="34" charset="0"/>
                <a:cs typeface="Arial" panose="020B0604020202020204" pitchFamily="34" charset="0"/>
              </a:rPr>
              <a:t> </a:t>
            </a:r>
            <a:r>
              <a:rPr lang="en-US" sz="2000" b="0" dirty="0" err="1" smtClean="0">
                <a:latin typeface="Arial" panose="020B0604020202020204" pitchFamily="34" charset="0"/>
                <a:cs typeface="Arial" panose="020B0604020202020204" pitchFamily="34" charset="0"/>
              </a:rPr>
              <a:t>hệ</a:t>
            </a:r>
            <a:r>
              <a:rPr lang="en-US" sz="2000" b="0" dirty="0" smtClean="0">
                <a:latin typeface="Arial" panose="020B0604020202020204" pitchFamily="34" charset="0"/>
                <a:cs typeface="Arial" panose="020B0604020202020204" pitchFamily="34" charset="0"/>
              </a:rPr>
              <a:t> </a:t>
            </a:r>
            <a:r>
              <a:rPr lang="en-US" sz="2000" b="0" dirty="0" err="1" smtClean="0">
                <a:latin typeface="Arial" panose="020B0604020202020204" pitchFamily="34" charset="0"/>
                <a:cs typeface="Arial" panose="020B0604020202020204" pitchFamily="34" charset="0"/>
              </a:rPr>
              <a:t>giữa</a:t>
            </a:r>
            <a:r>
              <a:rPr lang="en-US" sz="2000" b="0" dirty="0" smtClean="0">
                <a:latin typeface="Arial" panose="020B0604020202020204" pitchFamily="34" charset="0"/>
                <a:cs typeface="Arial" panose="020B0604020202020204" pitchFamily="34" charset="0"/>
              </a:rPr>
              <a:t> </a:t>
            </a:r>
            <a:r>
              <a:rPr lang="en-US" sz="2000" b="0" dirty="0" err="1" smtClean="0">
                <a:latin typeface="Arial(Body)"/>
                <a:cs typeface="Arial" panose="020B0604020202020204" pitchFamily="34" charset="0"/>
              </a:rPr>
              <a:t>chúng</a:t>
            </a:r>
            <a:endParaRPr lang="vi-VN" sz="2000" b="0" dirty="0">
              <a:latin typeface="Arial(Body)"/>
              <a:cs typeface="Arial" panose="020B0604020202020204" pitchFamily="34" charset="0"/>
            </a:endParaRPr>
          </a:p>
        </p:txBody>
      </p:sp>
      <p:sp>
        <p:nvSpPr>
          <p:cNvPr id="3" name="Slide Number Placeholder 2">
            <a:extLst>
              <a:ext uri="{FF2B5EF4-FFF2-40B4-BE49-F238E27FC236}">
                <a16:creationId xmlns:a16="http://schemas.microsoft.com/office/drawing/2014/main" id="{50776B86-0F66-431F-B491-B79FA6198B4B}"/>
              </a:ext>
            </a:extLst>
          </p:cNvPr>
          <p:cNvSpPr>
            <a:spLocks noGrp="1"/>
          </p:cNvSpPr>
          <p:nvPr>
            <p:ph type="sldNum" sz="quarter" idx="4"/>
          </p:nvPr>
        </p:nvSpPr>
        <p:spPr/>
        <p:txBody>
          <a:bodyPr/>
          <a:lstStyle/>
          <a:p>
            <a:fld id="{B04564FB-2163-4BB5-8B92-5DA6F420D63E}" type="slidenum">
              <a:rPr lang="en-US" smtClean="0"/>
              <a:t>4</a:t>
            </a:fld>
            <a:endParaRPr lang="en-US" dirty="0"/>
          </a:p>
        </p:txBody>
      </p:sp>
      <p:sp>
        <p:nvSpPr>
          <p:cNvPr id="6" name="Title 5"/>
          <p:cNvSpPr>
            <a:spLocks noGrp="1"/>
          </p:cNvSpPr>
          <p:nvPr>
            <p:ph type="ctrTitle"/>
          </p:nvPr>
        </p:nvSpPr>
        <p:spPr/>
        <p:txBody>
          <a:bodyPr>
            <a:normAutofit/>
          </a:bodyPr>
          <a:lstStyle/>
          <a:p>
            <a:r>
              <a:rPr lang="en-US" dirty="0" smtClean="0"/>
              <a:t>2. </a:t>
            </a:r>
            <a:r>
              <a:rPr lang="en-US" dirty="0" err="1" smtClean="0"/>
              <a:t>Thành</a:t>
            </a:r>
            <a:r>
              <a:rPr lang="en-US" dirty="0" smtClean="0"/>
              <a:t> </a:t>
            </a:r>
            <a:r>
              <a:rPr lang="en-US" dirty="0" err="1" smtClean="0"/>
              <a:t>phần</a:t>
            </a:r>
            <a:r>
              <a:rPr lang="en-US" dirty="0" smtClean="0"/>
              <a:t> </a:t>
            </a:r>
            <a:r>
              <a:rPr lang="en-US" dirty="0" err="1" smtClean="0"/>
              <a:t>của</a:t>
            </a:r>
            <a:r>
              <a:rPr lang="en-US" dirty="0" smtClean="0"/>
              <a:t> </a:t>
            </a:r>
            <a:r>
              <a:rPr lang="en-US" dirty="0" err="1" smtClean="0"/>
              <a:t>mô</a:t>
            </a:r>
            <a:r>
              <a:rPr lang="en-US" dirty="0" smtClean="0"/>
              <a:t> </a:t>
            </a:r>
            <a:r>
              <a:rPr lang="en-US" dirty="0" err="1" smtClean="0"/>
              <a:t>hình</a:t>
            </a:r>
            <a:r>
              <a:rPr lang="en-US" dirty="0" smtClean="0"/>
              <a:t> </a:t>
            </a:r>
            <a:r>
              <a:rPr lang="en-US" dirty="0" err="1" smtClean="0"/>
              <a:t>dữ</a:t>
            </a:r>
            <a:r>
              <a:rPr lang="en-US" dirty="0" smtClean="0"/>
              <a:t> </a:t>
            </a:r>
            <a:r>
              <a:rPr lang="en-US" dirty="0" err="1" smtClean="0"/>
              <a:t>liệu</a:t>
            </a:r>
            <a:endParaRPr lang="en-US" dirty="0"/>
          </a:p>
        </p:txBody>
      </p:sp>
    </p:spTree>
    <p:extLst>
      <p:ext uri="{BB962C8B-B14F-4D97-AF65-F5344CB8AC3E}">
        <p14:creationId xmlns:p14="http://schemas.microsoft.com/office/powerpoint/2010/main" val="326196314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776B86-0F66-431F-B491-B79FA6198B4B}"/>
              </a:ext>
            </a:extLst>
          </p:cNvPr>
          <p:cNvSpPr>
            <a:spLocks noGrp="1"/>
          </p:cNvSpPr>
          <p:nvPr>
            <p:ph type="sldNum" sz="quarter" idx="4"/>
          </p:nvPr>
        </p:nvSpPr>
        <p:spPr/>
        <p:txBody>
          <a:bodyPr/>
          <a:lstStyle/>
          <a:p>
            <a:fld id="{B04564FB-2163-4BB5-8B92-5DA6F420D63E}" type="slidenum">
              <a:rPr lang="en-US" smtClean="0"/>
              <a:t>5</a:t>
            </a:fld>
            <a:endParaRPr lang="en-US" dirty="0"/>
          </a:p>
        </p:txBody>
      </p:sp>
      <p:sp>
        <p:nvSpPr>
          <p:cNvPr id="6" name="Title 5"/>
          <p:cNvSpPr>
            <a:spLocks noGrp="1"/>
          </p:cNvSpPr>
          <p:nvPr>
            <p:ph type="ctrTitle"/>
          </p:nvPr>
        </p:nvSpPr>
        <p:spPr/>
        <p:txBody>
          <a:bodyPr>
            <a:normAutofit/>
          </a:bodyPr>
          <a:lstStyle/>
          <a:p>
            <a:r>
              <a:rPr lang="en-US" dirty="0" smtClean="0"/>
              <a:t>2. </a:t>
            </a:r>
            <a:r>
              <a:rPr lang="en-US" dirty="0" err="1" smtClean="0"/>
              <a:t>Thành</a:t>
            </a:r>
            <a:r>
              <a:rPr lang="en-US" dirty="0" smtClean="0"/>
              <a:t> </a:t>
            </a:r>
            <a:r>
              <a:rPr lang="en-US" dirty="0" err="1"/>
              <a:t>phần</a:t>
            </a:r>
            <a:r>
              <a:rPr lang="en-US" dirty="0"/>
              <a:t> </a:t>
            </a:r>
            <a:r>
              <a:rPr lang="en-US" dirty="0" err="1"/>
              <a:t>của</a:t>
            </a:r>
            <a:r>
              <a:rPr lang="en-US" dirty="0"/>
              <a:t> </a:t>
            </a:r>
            <a:r>
              <a:rPr lang="en-US" dirty="0" err="1"/>
              <a:t>mô</a:t>
            </a:r>
            <a:r>
              <a:rPr lang="en-US" dirty="0"/>
              <a:t> </a:t>
            </a:r>
            <a:r>
              <a:rPr lang="en-US" dirty="0" err="1"/>
              <a:t>hình</a:t>
            </a:r>
            <a:r>
              <a:rPr lang="en-US" dirty="0"/>
              <a:t> </a:t>
            </a:r>
            <a:r>
              <a:rPr lang="en-US" dirty="0" err="1"/>
              <a:t>dữ</a:t>
            </a:r>
            <a:r>
              <a:rPr lang="en-US" dirty="0"/>
              <a:t> </a:t>
            </a:r>
            <a:r>
              <a:rPr lang="en-US" dirty="0" err="1"/>
              <a:t>liệu</a:t>
            </a:r>
            <a:endParaRPr lang="en-US" dirty="0"/>
          </a:p>
        </p:txBody>
      </p:sp>
      <p:sp>
        <p:nvSpPr>
          <p:cNvPr id="9" name="Content Placeholder 4"/>
          <p:cNvSpPr>
            <a:spLocks noGrp="1"/>
          </p:cNvSpPr>
          <p:nvPr>
            <p:ph idx="4294967295"/>
          </p:nvPr>
        </p:nvSpPr>
        <p:spPr>
          <a:xfrm>
            <a:off x="554781" y="1003639"/>
            <a:ext cx="11163243" cy="3849007"/>
          </a:xfrm>
          <a:prstGeom prst="rect">
            <a:avLst/>
          </a:prstGeom>
        </p:spPr>
        <p:txBody>
          <a:bodyPr>
            <a:noAutofit/>
          </a:bodyPr>
          <a:lstStyle/>
          <a:p>
            <a:r>
              <a:rPr lang="en-US" sz="2000" b="1" dirty="0" err="1" smtClean="0">
                <a:solidFill>
                  <a:srgbClr val="008435"/>
                </a:solidFill>
                <a:latin typeface="+mn-lt"/>
              </a:rPr>
              <a:t>Các</a:t>
            </a:r>
            <a:r>
              <a:rPr lang="en-US" sz="2000" b="1" dirty="0" smtClean="0">
                <a:solidFill>
                  <a:srgbClr val="008435"/>
                </a:solidFill>
                <a:latin typeface="+mn-lt"/>
              </a:rPr>
              <a:t> </a:t>
            </a:r>
            <a:r>
              <a:rPr lang="en-US" sz="2000" b="1" dirty="0" err="1" smtClean="0">
                <a:solidFill>
                  <a:srgbClr val="008435"/>
                </a:solidFill>
                <a:latin typeface="+mn-lt"/>
              </a:rPr>
              <a:t>loại</a:t>
            </a:r>
            <a:r>
              <a:rPr lang="en-US" sz="2000" b="1" dirty="0" smtClean="0">
                <a:solidFill>
                  <a:srgbClr val="008435"/>
                </a:solidFill>
                <a:latin typeface="+mn-lt"/>
              </a:rPr>
              <a:t> </a:t>
            </a:r>
            <a:r>
              <a:rPr lang="en-US" sz="2000" b="1" dirty="0" err="1" smtClean="0">
                <a:solidFill>
                  <a:srgbClr val="008435"/>
                </a:solidFill>
                <a:latin typeface="+mn-lt"/>
              </a:rPr>
              <a:t>bảng</a:t>
            </a:r>
            <a:r>
              <a:rPr lang="en-US" sz="2000" b="1" dirty="0" smtClean="0">
                <a:solidFill>
                  <a:srgbClr val="008435"/>
                </a:solidFill>
                <a:latin typeface="+mn-lt"/>
              </a:rPr>
              <a:t> </a:t>
            </a:r>
            <a:r>
              <a:rPr lang="en-US" sz="2000" b="1" dirty="0" err="1" smtClean="0">
                <a:solidFill>
                  <a:srgbClr val="008435"/>
                </a:solidFill>
                <a:latin typeface="+mn-lt"/>
              </a:rPr>
              <a:t>trong</a:t>
            </a:r>
            <a:r>
              <a:rPr lang="en-US" sz="2000" b="1" dirty="0" smtClean="0">
                <a:solidFill>
                  <a:srgbClr val="008435"/>
                </a:solidFill>
                <a:latin typeface="+mn-lt"/>
              </a:rPr>
              <a:t> </a:t>
            </a:r>
            <a:r>
              <a:rPr lang="en-US" sz="2000" b="1" dirty="0" err="1" smtClean="0">
                <a:solidFill>
                  <a:srgbClr val="008435"/>
                </a:solidFill>
                <a:latin typeface="+mn-lt"/>
              </a:rPr>
              <a:t>mô</a:t>
            </a:r>
            <a:r>
              <a:rPr lang="en-US" sz="2000" b="1" dirty="0" smtClean="0">
                <a:solidFill>
                  <a:srgbClr val="008435"/>
                </a:solidFill>
                <a:latin typeface="+mn-lt"/>
              </a:rPr>
              <a:t> </a:t>
            </a:r>
            <a:r>
              <a:rPr lang="en-US" sz="2000" b="1" dirty="0" err="1" smtClean="0">
                <a:solidFill>
                  <a:srgbClr val="008435"/>
                </a:solidFill>
                <a:latin typeface="+mn-lt"/>
              </a:rPr>
              <a:t>hình</a:t>
            </a:r>
            <a:r>
              <a:rPr lang="en-US" sz="2000" b="1" dirty="0" smtClean="0">
                <a:solidFill>
                  <a:srgbClr val="008435"/>
                </a:solidFill>
                <a:latin typeface="+mn-lt"/>
              </a:rPr>
              <a:t> </a:t>
            </a:r>
            <a:r>
              <a:rPr lang="en-US" sz="2000" b="1" dirty="0" err="1" smtClean="0">
                <a:solidFill>
                  <a:srgbClr val="008435"/>
                </a:solidFill>
                <a:latin typeface="+mn-lt"/>
              </a:rPr>
              <a:t>dữ</a:t>
            </a:r>
            <a:r>
              <a:rPr lang="en-US" sz="2000" b="1" dirty="0" smtClean="0">
                <a:solidFill>
                  <a:srgbClr val="008435"/>
                </a:solidFill>
                <a:latin typeface="+mn-lt"/>
              </a:rPr>
              <a:t> </a:t>
            </a:r>
            <a:r>
              <a:rPr lang="en-US" sz="2000" b="1" dirty="0" err="1" smtClean="0">
                <a:solidFill>
                  <a:srgbClr val="008435"/>
                </a:solidFill>
                <a:latin typeface="+mn-lt"/>
              </a:rPr>
              <a:t>liệu</a:t>
            </a:r>
            <a:r>
              <a:rPr lang="en-US" sz="2000" b="1" dirty="0" smtClean="0">
                <a:solidFill>
                  <a:srgbClr val="008435"/>
                </a:solidFill>
                <a:latin typeface="+mn-lt"/>
              </a:rPr>
              <a:t>:</a:t>
            </a:r>
            <a:endParaRPr lang="vi-VN" sz="2000" b="1" dirty="0">
              <a:solidFill>
                <a:srgbClr val="008435"/>
              </a:solidFill>
              <a:latin typeface="+mn-lt"/>
            </a:endParaRPr>
          </a:p>
          <a:p>
            <a:pPr marL="0" indent="0" algn="ctr">
              <a:buNone/>
            </a:pPr>
            <a:r>
              <a:rPr lang="en-US" sz="2000" b="1" dirty="0" smtClean="0">
                <a:solidFill>
                  <a:srgbClr val="008435"/>
                </a:solidFill>
                <a:latin typeface="+mn-lt"/>
              </a:rPr>
              <a:t>BẢNG FACT</a:t>
            </a:r>
            <a:endParaRPr lang="en-US" sz="2000" b="1" dirty="0">
              <a:solidFill>
                <a:srgbClr val="008435"/>
              </a:solidFill>
              <a:latin typeface="+mn-lt"/>
            </a:endParaRPr>
          </a:p>
          <a:p>
            <a:pPr marL="782638" indent="-342900">
              <a:buFont typeface="Courier New" panose="02070309020205020404" pitchFamily="49" charset="0"/>
              <a:buChar char="o"/>
            </a:pPr>
            <a:r>
              <a:rPr lang="vi-VN" sz="2000" dirty="0">
                <a:latin typeface="+mn-lt"/>
              </a:rPr>
              <a:t>Là bảng lưu trữ những sự kiện hoặc quan sát xảy ra trong quá trình vận hành/ kinh doanh.</a:t>
            </a:r>
          </a:p>
          <a:p>
            <a:pPr marL="782638" indent="-342900">
              <a:buFont typeface="Courier New" panose="02070309020205020404" pitchFamily="49" charset="0"/>
              <a:buChar char="o"/>
            </a:pPr>
            <a:r>
              <a:rPr lang="vi-VN" sz="2000" dirty="0">
                <a:latin typeface="+mn-lt"/>
              </a:rPr>
              <a:t>Nằm ở trung tâm model, chứa các trường khóa ngoại dùng để liên kết với các bảng dim trong mô hình star schema. </a:t>
            </a:r>
          </a:p>
          <a:p>
            <a:pPr marL="782638" indent="-342900">
              <a:buFont typeface="Courier New" panose="02070309020205020404" pitchFamily="49" charset="0"/>
              <a:buChar char="o"/>
            </a:pPr>
            <a:r>
              <a:rPr lang="vi-VN" sz="2000" dirty="0">
                <a:latin typeface="+mn-lt"/>
              </a:rPr>
              <a:t>Thường nằm ở phía “nhiều” của mối quan hệ </a:t>
            </a:r>
          </a:p>
          <a:p>
            <a:pPr marL="782638" indent="-342900">
              <a:buFont typeface="Courier New" panose="02070309020205020404" pitchFamily="49" charset="0"/>
              <a:buChar char="o"/>
            </a:pPr>
            <a:r>
              <a:rPr lang="vi-VN" sz="2000" b="1" dirty="0">
                <a:latin typeface="+mn-lt"/>
              </a:rPr>
              <a:t>Data grain: </a:t>
            </a:r>
            <a:r>
              <a:rPr lang="vi-VN" sz="2000" dirty="0">
                <a:latin typeface="+mn-lt"/>
              </a:rPr>
              <a:t>Cấp độ dữ liệu nhỏ nhất được lưu trong bảng.</a:t>
            </a:r>
          </a:p>
          <a:p>
            <a:pPr marL="782638" indent="-342900">
              <a:buFont typeface="Courier New" panose="02070309020205020404" pitchFamily="49" charset="0"/>
              <a:buChar char="o"/>
            </a:pPr>
            <a:endParaRPr lang="vi-VN" sz="2000" dirty="0">
              <a:latin typeface="+mn-lt"/>
            </a:endParaRPr>
          </a:p>
        </p:txBody>
      </p:sp>
      <p:pic>
        <p:nvPicPr>
          <p:cNvPr id="10" name="Content Placeholder 11"/>
          <p:cNvPicPr>
            <a:picLocks noGrp="1" noChangeAspect="1"/>
          </p:cNvPicPr>
          <p:nvPr>
            <p:ph sz="half" idx="4294967295"/>
          </p:nvPr>
        </p:nvPicPr>
        <p:blipFill>
          <a:blip r:embed="rId4"/>
          <a:stretch>
            <a:fillRect/>
          </a:stretch>
        </p:blipFill>
        <p:spPr>
          <a:xfrm>
            <a:off x="308945" y="4533764"/>
            <a:ext cx="11654917" cy="1835616"/>
          </a:xfrm>
          <a:prstGeom prst="rect">
            <a:avLst/>
          </a:prstGeom>
        </p:spPr>
      </p:pic>
    </p:spTree>
    <p:extLst>
      <p:ext uri="{BB962C8B-B14F-4D97-AF65-F5344CB8AC3E}">
        <p14:creationId xmlns:p14="http://schemas.microsoft.com/office/powerpoint/2010/main" val="94922739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776B86-0F66-431F-B491-B79FA6198B4B}"/>
              </a:ext>
            </a:extLst>
          </p:cNvPr>
          <p:cNvSpPr>
            <a:spLocks noGrp="1"/>
          </p:cNvSpPr>
          <p:nvPr>
            <p:ph type="sldNum" sz="quarter" idx="4"/>
          </p:nvPr>
        </p:nvSpPr>
        <p:spPr/>
        <p:txBody>
          <a:bodyPr/>
          <a:lstStyle/>
          <a:p>
            <a:fld id="{B04564FB-2163-4BB5-8B92-5DA6F420D63E}" type="slidenum">
              <a:rPr lang="en-US" smtClean="0"/>
              <a:t>6</a:t>
            </a:fld>
            <a:endParaRPr lang="en-US" dirty="0"/>
          </a:p>
        </p:txBody>
      </p:sp>
      <p:sp>
        <p:nvSpPr>
          <p:cNvPr id="6" name="Title 5"/>
          <p:cNvSpPr>
            <a:spLocks noGrp="1"/>
          </p:cNvSpPr>
          <p:nvPr>
            <p:ph type="ctrTitle"/>
          </p:nvPr>
        </p:nvSpPr>
        <p:spPr/>
        <p:txBody>
          <a:bodyPr>
            <a:normAutofit/>
          </a:bodyPr>
          <a:lstStyle/>
          <a:p>
            <a:r>
              <a:rPr lang="en-US" dirty="0"/>
              <a:t>2. </a:t>
            </a:r>
            <a:r>
              <a:rPr lang="en-US" dirty="0" err="1"/>
              <a:t>Thành</a:t>
            </a:r>
            <a:r>
              <a:rPr lang="en-US" dirty="0"/>
              <a:t> </a:t>
            </a:r>
            <a:r>
              <a:rPr lang="en-US" dirty="0" err="1"/>
              <a:t>phần</a:t>
            </a:r>
            <a:r>
              <a:rPr lang="en-US" dirty="0"/>
              <a:t> </a:t>
            </a:r>
            <a:r>
              <a:rPr lang="en-US" dirty="0" err="1"/>
              <a:t>của</a:t>
            </a:r>
            <a:r>
              <a:rPr lang="en-US" dirty="0"/>
              <a:t> </a:t>
            </a:r>
            <a:r>
              <a:rPr lang="en-US" dirty="0" err="1"/>
              <a:t>mô</a:t>
            </a:r>
            <a:r>
              <a:rPr lang="en-US" dirty="0"/>
              <a:t> </a:t>
            </a:r>
            <a:r>
              <a:rPr lang="en-US" dirty="0" err="1"/>
              <a:t>hình</a:t>
            </a:r>
            <a:r>
              <a:rPr lang="en-US" dirty="0"/>
              <a:t> </a:t>
            </a:r>
            <a:r>
              <a:rPr lang="en-US" dirty="0" err="1"/>
              <a:t>dữ</a:t>
            </a:r>
            <a:r>
              <a:rPr lang="en-US" dirty="0"/>
              <a:t> </a:t>
            </a:r>
            <a:r>
              <a:rPr lang="en-US" dirty="0" err="1"/>
              <a:t>liệu</a:t>
            </a:r>
            <a:endParaRPr lang="en-US" dirty="0"/>
          </a:p>
        </p:txBody>
      </p:sp>
      <p:sp>
        <p:nvSpPr>
          <p:cNvPr id="7" name="Content Placeholder 4"/>
          <p:cNvSpPr>
            <a:spLocks noGrp="1"/>
          </p:cNvSpPr>
          <p:nvPr>
            <p:ph idx="4294967295"/>
          </p:nvPr>
        </p:nvSpPr>
        <p:spPr>
          <a:xfrm>
            <a:off x="554781" y="1003639"/>
            <a:ext cx="11163243" cy="3849007"/>
          </a:xfrm>
          <a:prstGeom prst="rect">
            <a:avLst/>
          </a:prstGeom>
        </p:spPr>
        <p:txBody>
          <a:bodyPr>
            <a:noAutofit/>
          </a:bodyPr>
          <a:lstStyle/>
          <a:p>
            <a:r>
              <a:rPr lang="en-US" sz="2000" b="1" dirty="0" err="1" smtClean="0">
                <a:solidFill>
                  <a:srgbClr val="008435"/>
                </a:solidFill>
                <a:latin typeface="+mn-lt"/>
              </a:rPr>
              <a:t>Các</a:t>
            </a:r>
            <a:r>
              <a:rPr lang="en-US" sz="2000" b="1" dirty="0" smtClean="0">
                <a:solidFill>
                  <a:srgbClr val="008435"/>
                </a:solidFill>
                <a:latin typeface="+mn-lt"/>
              </a:rPr>
              <a:t> </a:t>
            </a:r>
            <a:r>
              <a:rPr lang="en-US" sz="2000" b="1" dirty="0" err="1" smtClean="0">
                <a:solidFill>
                  <a:srgbClr val="008435"/>
                </a:solidFill>
                <a:latin typeface="+mn-lt"/>
              </a:rPr>
              <a:t>loại</a:t>
            </a:r>
            <a:r>
              <a:rPr lang="en-US" sz="2000" b="1" dirty="0" smtClean="0">
                <a:solidFill>
                  <a:srgbClr val="008435"/>
                </a:solidFill>
                <a:latin typeface="+mn-lt"/>
              </a:rPr>
              <a:t> </a:t>
            </a:r>
            <a:r>
              <a:rPr lang="en-US" sz="2000" b="1" dirty="0" err="1" smtClean="0">
                <a:solidFill>
                  <a:srgbClr val="008435"/>
                </a:solidFill>
                <a:latin typeface="+mn-lt"/>
              </a:rPr>
              <a:t>bảng</a:t>
            </a:r>
            <a:r>
              <a:rPr lang="en-US" sz="2000" b="1" dirty="0" smtClean="0">
                <a:solidFill>
                  <a:srgbClr val="008435"/>
                </a:solidFill>
                <a:latin typeface="+mn-lt"/>
              </a:rPr>
              <a:t> </a:t>
            </a:r>
            <a:r>
              <a:rPr lang="en-US" sz="2000" b="1" dirty="0" err="1" smtClean="0">
                <a:solidFill>
                  <a:srgbClr val="008435"/>
                </a:solidFill>
                <a:latin typeface="+mn-lt"/>
              </a:rPr>
              <a:t>trong</a:t>
            </a:r>
            <a:r>
              <a:rPr lang="en-US" sz="2000" b="1" dirty="0" smtClean="0">
                <a:solidFill>
                  <a:srgbClr val="008435"/>
                </a:solidFill>
                <a:latin typeface="+mn-lt"/>
              </a:rPr>
              <a:t> </a:t>
            </a:r>
            <a:r>
              <a:rPr lang="en-US" sz="2000" b="1" dirty="0" err="1" smtClean="0">
                <a:solidFill>
                  <a:srgbClr val="008435"/>
                </a:solidFill>
                <a:latin typeface="+mn-lt"/>
              </a:rPr>
              <a:t>mô</a:t>
            </a:r>
            <a:r>
              <a:rPr lang="en-US" sz="2000" b="1" dirty="0" smtClean="0">
                <a:solidFill>
                  <a:srgbClr val="008435"/>
                </a:solidFill>
                <a:latin typeface="+mn-lt"/>
              </a:rPr>
              <a:t> </a:t>
            </a:r>
            <a:r>
              <a:rPr lang="en-US" sz="2000" b="1" dirty="0" err="1" smtClean="0">
                <a:solidFill>
                  <a:srgbClr val="008435"/>
                </a:solidFill>
                <a:latin typeface="+mn-lt"/>
              </a:rPr>
              <a:t>hình</a:t>
            </a:r>
            <a:r>
              <a:rPr lang="en-US" sz="2000" b="1" dirty="0" smtClean="0">
                <a:solidFill>
                  <a:srgbClr val="008435"/>
                </a:solidFill>
                <a:latin typeface="+mn-lt"/>
              </a:rPr>
              <a:t> </a:t>
            </a:r>
            <a:r>
              <a:rPr lang="en-US" sz="2000" b="1" dirty="0" err="1" smtClean="0">
                <a:solidFill>
                  <a:srgbClr val="008435"/>
                </a:solidFill>
                <a:latin typeface="+mn-lt"/>
              </a:rPr>
              <a:t>dữ</a:t>
            </a:r>
            <a:r>
              <a:rPr lang="en-US" sz="2000" b="1" dirty="0" smtClean="0">
                <a:solidFill>
                  <a:srgbClr val="008435"/>
                </a:solidFill>
                <a:latin typeface="+mn-lt"/>
              </a:rPr>
              <a:t> </a:t>
            </a:r>
            <a:r>
              <a:rPr lang="en-US" sz="2000" b="1" dirty="0" err="1" smtClean="0">
                <a:solidFill>
                  <a:srgbClr val="008435"/>
                </a:solidFill>
                <a:latin typeface="+mn-lt"/>
              </a:rPr>
              <a:t>liệu</a:t>
            </a:r>
            <a:r>
              <a:rPr lang="en-US" sz="2000" b="1" dirty="0" smtClean="0">
                <a:solidFill>
                  <a:srgbClr val="008435"/>
                </a:solidFill>
                <a:latin typeface="+mn-lt"/>
              </a:rPr>
              <a:t>:</a:t>
            </a:r>
            <a:endParaRPr lang="vi-VN" sz="2000" b="1" dirty="0">
              <a:solidFill>
                <a:srgbClr val="008435"/>
              </a:solidFill>
              <a:latin typeface="+mn-lt"/>
            </a:endParaRPr>
          </a:p>
          <a:p>
            <a:pPr marL="0" indent="0" algn="ctr">
              <a:buNone/>
            </a:pPr>
            <a:r>
              <a:rPr lang="en-US" sz="2000" b="1" dirty="0" smtClean="0">
                <a:solidFill>
                  <a:srgbClr val="008435"/>
                </a:solidFill>
                <a:latin typeface="+mn-lt"/>
              </a:rPr>
              <a:t>BẢNG DIM</a:t>
            </a:r>
            <a:endParaRPr lang="en-US" sz="2000" b="1" dirty="0">
              <a:solidFill>
                <a:srgbClr val="008435"/>
              </a:solidFill>
              <a:latin typeface="+mn-lt"/>
            </a:endParaRPr>
          </a:p>
          <a:p>
            <a:pPr marL="782638" indent="-342900">
              <a:buFont typeface="Courier New" panose="02070309020205020404" pitchFamily="49" charset="0"/>
              <a:buChar char="o"/>
            </a:pPr>
            <a:r>
              <a:rPr lang="vi-VN" sz="2000" dirty="0">
                <a:latin typeface="+mn-lt"/>
              </a:rPr>
              <a:t>Là bảng lưu trữ thông tin mô tả các đối tượng tham gia sự kiện/ hành động ở bảng fact</a:t>
            </a:r>
          </a:p>
          <a:p>
            <a:pPr marL="782638" indent="-342900">
              <a:buFont typeface="Courier New" panose="02070309020205020404" pitchFamily="49" charset="0"/>
              <a:buChar char="o"/>
            </a:pPr>
            <a:r>
              <a:rPr lang="vi-VN" sz="2000" dirty="0">
                <a:latin typeface="+mn-lt"/>
              </a:rPr>
              <a:t>Nằm ở xung quanh bảng fact, bổ sung thêm thông tin cho bảng fact</a:t>
            </a:r>
          </a:p>
          <a:p>
            <a:pPr marL="782638" indent="-342900">
              <a:buFont typeface="Courier New" panose="02070309020205020404" pitchFamily="49" charset="0"/>
              <a:buChar char="o"/>
            </a:pPr>
            <a:r>
              <a:rPr lang="vi-VN" sz="2000" dirty="0">
                <a:latin typeface="+mn-lt"/>
              </a:rPr>
              <a:t>Nằm ở phía 1 hoặc nhiều của mối quan </a:t>
            </a:r>
            <a:r>
              <a:rPr lang="vi-VN" sz="2000" dirty="0" smtClean="0">
                <a:latin typeface="+mn-lt"/>
              </a:rPr>
              <a:t>hệ</a:t>
            </a:r>
            <a:endParaRPr lang="vi-VN" sz="2000" dirty="0">
              <a:latin typeface="+mn-lt"/>
            </a:endParaRPr>
          </a:p>
        </p:txBody>
      </p:sp>
      <p:pic>
        <p:nvPicPr>
          <p:cNvPr id="8" name="Picture 7"/>
          <p:cNvPicPr>
            <a:picLocks noChangeAspect="1"/>
          </p:cNvPicPr>
          <p:nvPr/>
        </p:nvPicPr>
        <p:blipFill>
          <a:blip r:embed="rId2"/>
          <a:stretch>
            <a:fillRect/>
          </a:stretch>
        </p:blipFill>
        <p:spPr>
          <a:xfrm>
            <a:off x="3215481" y="3659566"/>
            <a:ext cx="5710238" cy="2696785"/>
          </a:xfrm>
          <a:prstGeom prst="rect">
            <a:avLst/>
          </a:prstGeom>
        </p:spPr>
      </p:pic>
    </p:spTree>
    <p:extLst>
      <p:ext uri="{BB962C8B-B14F-4D97-AF65-F5344CB8AC3E}">
        <p14:creationId xmlns:p14="http://schemas.microsoft.com/office/powerpoint/2010/main" val="24745198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776B86-0F66-431F-B491-B79FA6198B4B}"/>
              </a:ext>
            </a:extLst>
          </p:cNvPr>
          <p:cNvSpPr>
            <a:spLocks noGrp="1"/>
          </p:cNvSpPr>
          <p:nvPr>
            <p:ph type="sldNum" sz="quarter" idx="4"/>
          </p:nvPr>
        </p:nvSpPr>
        <p:spPr/>
        <p:txBody>
          <a:bodyPr/>
          <a:lstStyle/>
          <a:p>
            <a:fld id="{B04564FB-2163-4BB5-8B92-5DA6F420D63E}" type="slidenum">
              <a:rPr lang="en-US" smtClean="0"/>
              <a:t>7</a:t>
            </a:fld>
            <a:endParaRPr lang="en-US" dirty="0"/>
          </a:p>
        </p:txBody>
      </p:sp>
      <p:sp>
        <p:nvSpPr>
          <p:cNvPr id="6" name="Title 5"/>
          <p:cNvSpPr>
            <a:spLocks noGrp="1"/>
          </p:cNvSpPr>
          <p:nvPr>
            <p:ph type="ctrTitle"/>
          </p:nvPr>
        </p:nvSpPr>
        <p:spPr/>
        <p:txBody>
          <a:bodyPr>
            <a:normAutofit/>
          </a:bodyPr>
          <a:lstStyle/>
          <a:p>
            <a:r>
              <a:rPr lang="en-US" dirty="0"/>
              <a:t>2. </a:t>
            </a:r>
            <a:r>
              <a:rPr lang="en-US" dirty="0" err="1"/>
              <a:t>Thành</a:t>
            </a:r>
            <a:r>
              <a:rPr lang="en-US" dirty="0"/>
              <a:t> </a:t>
            </a:r>
            <a:r>
              <a:rPr lang="en-US" dirty="0" err="1"/>
              <a:t>phần</a:t>
            </a:r>
            <a:r>
              <a:rPr lang="en-US" dirty="0"/>
              <a:t> </a:t>
            </a:r>
            <a:r>
              <a:rPr lang="en-US" dirty="0" err="1"/>
              <a:t>của</a:t>
            </a:r>
            <a:r>
              <a:rPr lang="en-US" dirty="0"/>
              <a:t> </a:t>
            </a:r>
            <a:r>
              <a:rPr lang="en-US" dirty="0" err="1"/>
              <a:t>mô</a:t>
            </a:r>
            <a:r>
              <a:rPr lang="en-US" dirty="0"/>
              <a:t> </a:t>
            </a:r>
            <a:r>
              <a:rPr lang="en-US" dirty="0" err="1"/>
              <a:t>hình</a:t>
            </a:r>
            <a:r>
              <a:rPr lang="en-US" dirty="0"/>
              <a:t> </a:t>
            </a:r>
            <a:r>
              <a:rPr lang="en-US" dirty="0" err="1"/>
              <a:t>dữ</a:t>
            </a:r>
            <a:r>
              <a:rPr lang="en-US" dirty="0"/>
              <a:t> </a:t>
            </a:r>
            <a:r>
              <a:rPr lang="en-US" dirty="0" err="1"/>
              <a:t>liệu</a:t>
            </a:r>
            <a:endParaRPr lang="en-US" dirty="0"/>
          </a:p>
        </p:txBody>
      </p:sp>
      <p:sp>
        <p:nvSpPr>
          <p:cNvPr id="15" name="Content Placeholder 4"/>
          <p:cNvSpPr>
            <a:spLocks noGrp="1"/>
          </p:cNvSpPr>
          <p:nvPr>
            <p:ph idx="4294967295"/>
          </p:nvPr>
        </p:nvSpPr>
        <p:spPr>
          <a:xfrm>
            <a:off x="554781" y="1003640"/>
            <a:ext cx="11163243" cy="3123192"/>
          </a:xfrm>
          <a:prstGeom prst="rect">
            <a:avLst/>
          </a:prstGeom>
        </p:spPr>
        <p:txBody>
          <a:bodyPr>
            <a:noAutofit/>
          </a:bodyPr>
          <a:lstStyle/>
          <a:p>
            <a:r>
              <a:rPr lang="en-US" sz="2000" b="1" dirty="0" err="1" smtClean="0">
                <a:solidFill>
                  <a:srgbClr val="008435"/>
                </a:solidFill>
                <a:latin typeface="+mn-lt"/>
              </a:rPr>
              <a:t>Mối</a:t>
            </a:r>
            <a:r>
              <a:rPr lang="en-US" sz="2000" b="1" dirty="0" smtClean="0">
                <a:solidFill>
                  <a:srgbClr val="008435"/>
                </a:solidFill>
                <a:latin typeface="+mn-lt"/>
              </a:rPr>
              <a:t> </a:t>
            </a:r>
            <a:r>
              <a:rPr lang="en-US" sz="2000" b="1" dirty="0" err="1" smtClean="0">
                <a:solidFill>
                  <a:srgbClr val="008435"/>
                </a:solidFill>
                <a:latin typeface="+mn-lt"/>
              </a:rPr>
              <a:t>quan</a:t>
            </a:r>
            <a:r>
              <a:rPr lang="en-US" sz="2000" b="1" dirty="0" smtClean="0">
                <a:solidFill>
                  <a:srgbClr val="008435"/>
                </a:solidFill>
                <a:latin typeface="+mn-lt"/>
              </a:rPr>
              <a:t> </a:t>
            </a:r>
            <a:r>
              <a:rPr lang="en-US" sz="2000" b="1" dirty="0" err="1" smtClean="0">
                <a:solidFill>
                  <a:srgbClr val="008435"/>
                </a:solidFill>
                <a:latin typeface="+mn-lt"/>
              </a:rPr>
              <a:t>hệ</a:t>
            </a:r>
            <a:r>
              <a:rPr lang="en-US" sz="2000" b="1" dirty="0" smtClean="0">
                <a:solidFill>
                  <a:srgbClr val="008435"/>
                </a:solidFill>
                <a:latin typeface="+mn-lt"/>
              </a:rPr>
              <a:t> </a:t>
            </a:r>
            <a:r>
              <a:rPr lang="en-US" sz="2000" b="1" dirty="0" err="1" smtClean="0">
                <a:solidFill>
                  <a:srgbClr val="008435"/>
                </a:solidFill>
                <a:latin typeface="+mn-lt"/>
              </a:rPr>
              <a:t>giữa</a:t>
            </a:r>
            <a:r>
              <a:rPr lang="en-US" sz="2000" b="1" dirty="0" smtClean="0">
                <a:solidFill>
                  <a:srgbClr val="008435"/>
                </a:solidFill>
                <a:latin typeface="+mn-lt"/>
              </a:rPr>
              <a:t> </a:t>
            </a:r>
            <a:r>
              <a:rPr lang="en-US" sz="2000" b="1" dirty="0" err="1" smtClean="0">
                <a:solidFill>
                  <a:srgbClr val="008435"/>
                </a:solidFill>
                <a:latin typeface="+mn-lt"/>
              </a:rPr>
              <a:t>cá</a:t>
            </a:r>
            <a:r>
              <a:rPr lang="en-US" sz="2000" b="1" dirty="0" err="1" smtClean="0">
                <a:solidFill>
                  <a:srgbClr val="008435"/>
                </a:solidFill>
                <a:latin typeface="+mn-lt"/>
              </a:rPr>
              <a:t>c</a:t>
            </a:r>
            <a:r>
              <a:rPr lang="en-US" sz="2000" b="1" dirty="0" smtClean="0">
                <a:solidFill>
                  <a:srgbClr val="008435"/>
                </a:solidFill>
                <a:latin typeface="+mn-lt"/>
              </a:rPr>
              <a:t> </a:t>
            </a:r>
            <a:r>
              <a:rPr lang="en-US" sz="2000" b="1" dirty="0" err="1" smtClean="0">
                <a:solidFill>
                  <a:srgbClr val="008435"/>
                </a:solidFill>
                <a:latin typeface="+mn-lt"/>
              </a:rPr>
              <a:t>bảng</a:t>
            </a:r>
          </a:p>
          <a:p>
            <a:pPr marL="782638" indent="-342900">
              <a:buFont typeface="Courier New" panose="02070309020205020404" pitchFamily="49" charset="0"/>
              <a:buChar char="o"/>
            </a:pPr>
            <a:endParaRPr lang="en-US" sz="2000" dirty="0" smtClean="0">
              <a:latin typeface="+mn-lt"/>
            </a:endParaRPr>
          </a:p>
          <a:p>
            <a:pPr marL="782638" indent="-342900">
              <a:buFont typeface="Courier New" panose="02070309020205020404" pitchFamily="49" charset="0"/>
              <a:buChar char="o"/>
            </a:pPr>
            <a:r>
              <a:rPr lang="en-US" sz="2000" dirty="0" err="1" smtClean="0">
                <a:latin typeface="Arial (Body)"/>
              </a:rPr>
              <a:t>Khóa</a:t>
            </a:r>
            <a:r>
              <a:rPr lang="en-US" sz="2000" dirty="0" smtClean="0">
                <a:latin typeface="Arial (Body)"/>
              </a:rPr>
              <a:t> </a:t>
            </a:r>
            <a:r>
              <a:rPr lang="en-US" sz="2000" dirty="0" err="1" smtClean="0">
                <a:latin typeface="Arial (Body)"/>
              </a:rPr>
              <a:t>chính</a:t>
            </a:r>
            <a:r>
              <a:rPr lang="en-US" sz="2000" dirty="0" smtClean="0">
                <a:latin typeface="Arial (Body)"/>
              </a:rPr>
              <a:t> (primary key) &amp; </a:t>
            </a:r>
            <a:r>
              <a:rPr lang="en-US" sz="2000" dirty="0" err="1" smtClean="0">
                <a:latin typeface="Arial (Body)"/>
              </a:rPr>
              <a:t>khóa</a:t>
            </a:r>
            <a:r>
              <a:rPr lang="en-US" sz="2000" dirty="0" smtClean="0">
                <a:latin typeface="Arial (Body)"/>
              </a:rPr>
              <a:t> </a:t>
            </a:r>
            <a:r>
              <a:rPr lang="en-US" sz="2000" dirty="0" err="1" smtClean="0">
                <a:latin typeface="Arial (Body)"/>
              </a:rPr>
              <a:t>ngoại</a:t>
            </a:r>
            <a:r>
              <a:rPr lang="en-US" sz="2000" dirty="0" smtClean="0">
                <a:latin typeface="Arial (Body)"/>
              </a:rPr>
              <a:t> (foreign key)</a:t>
            </a:r>
          </a:p>
          <a:p>
            <a:pPr marL="782638" indent="-342900">
              <a:buFont typeface="Courier New" panose="02070309020205020404" pitchFamily="49" charset="0"/>
              <a:buChar char="o"/>
            </a:pPr>
            <a:r>
              <a:rPr lang="en-US" sz="2000" dirty="0" err="1">
                <a:latin typeface="Arial (Body)"/>
              </a:rPr>
              <a:t>Loại</a:t>
            </a:r>
            <a:r>
              <a:rPr lang="en-US" sz="2000" dirty="0">
                <a:latin typeface="Arial (Body)"/>
              </a:rPr>
              <a:t> </a:t>
            </a:r>
            <a:r>
              <a:rPr lang="en-US" sz="2000" dirty="0" err="1">
                <a:latin typeface="Arial (Body)"/>
              </a:rPr>
              <a:t>liên</a:t>
            </a:r>
            <a:r>
              <a:rPr lang="en-US" sz="2000" dirty="0">
                <a:latin typeface="Arial (Body)"/>
              </a:rPr>
              <a:t> </a:t>
            </a:r>
            <a:r>
              <a:rPr lang="en-US" sz="2000" dirty="0" err="1">
                <a:latin typeface="Arial (Body)"/>
              </a:rPr>
              <a:t>kết</a:t>
            </a:r>
            <a:r>
              <a:rPr lang="en-US" sz="2000" dirty="0">
                <a:latin typeface="Arial (Body)"/>
              </a:rPr>
              <a:t> (cardinality</a:t>
            </a:r>
            <a:r>
              <a:rPr lang="en-US" sz="2000" dirty="0" smtClean="0">
                <a:latin typeface="Arial (Body)"/>
              </a:rPr>
              <a:t>)</a:t>
            </a:r>
            <a:endParaRPr lang="vi-VN" sz="2000" dirty="0">
              <a:latin typeface="Arial (Body)"/>
            </a:endParaRPr>
          </a:p>
          <a:p>
            <a:pPr marL="782638" indent="-342900">
              <a:buFont typeface="Courier New" panose="02070309020205020404" pitchFamily="49" charset="0"/>
              <a:buChar char="o"/>
            </a:pPr>
            <a:r>
              <a:rPr lang="en-US" sz="2000" dirty="0" err="1">
                <a:latin typeface="Arial (Body)"/>
              </a:rPr>
              <a:t>Hướng</a:t>
            </a:r>
            <a:r>
              <a:rPr lang="en-US" sz="2000" dirty="0">
                <a:latin typeface="Arial (Body)"/>
              </a:rPr>
              <a:t> </a:t>
            </a:r>
            <a:r>
              <a:rPr lang="en-US" sz="2000" dirty="0" err="1">
                <a:latin typeface="Arial (Body)"/>
              </a:rPr>
              <a:t>lọc</a:t>
            </a:r>
            <a:r>
              <a:rPr lang="en-US" sz="2000" dirty="0">
                <a:latin typeface="Arial (Body)"/>
              </a:rPr>
              <a:t> (filter direction)</a:t>
            </a:r>
            <a:endParaRPr lang="vi-VN" sz="2000" dirty="0">
              <a:latin typeface="Arial (Body)"/>
            </a:endParaRPr>
          </a:p>
          <a:p>
            <a:pPr marL="782638" indent="-342900">
              <a:buFont typeface="Courier New" panose="02070309020205020404" pitchFamily="49" charset="0"/>
              <a:buChar char="o"/>
            </a:pPr>
            <a:r>
              <a:rPr lang="en-US" sz="2000" dirty="0" err="1">
                <a:latin typeface="Arial (Body)"/>
              </a:rPr>
              <a:t>Hoạt</a:t>
            </a:r>
            <a:r>
              <a:rPr lang="en-US" sz="2000" dirty="0">
                <a:latin typeface="Arial (Body)"/>
              </a:rPr>
              <a:t> </a:t>
            </a:r>
            <a:r>
              <a:rPr lang="en-US" sz="2000" dirty="0" err="1">
                <a:latin typeface="Arial (Body)"/>
              </a:rPr>
              <a:t>động</a:t>
            </a:r>
            <a:r>
              <a:rPr lang="en-US" sz="2000" dirty="0">
                <a:latin typeface="Arial (Body)"/>
              </a:rPr>
              <a:t>/</a:t>
            </a:r>
            <a:r>
              <a:rPr lang="en-US" sz="2000" dirty="0" err="1">
                <a:latin typeface="Arial (Body)"/>
              </a:rPr>
              <a:t>Không</a:t>
            </a:r>
            <a:r>
              <a:rPr lang="en-US" sz="2000" dirty="0">
                <a:latin typeface="Arial (Body)"/>
              </a:rPr>
              <a:t> </a:t>
            </a:r>
            <a:r>
              <a:rPr lang="en-US" sz="2000" dirty="0" err="1">
                <a:latin typeface="Arial (Body)"/>
              </a:rPr>
              <a:t>hoạt</a:t>
            </a:r>
            <a:r>
              <a:rPr lang="en-US" sz="2000" dirty="0">
                <a:latin typeface="Arial (Body)"/>
              </a:rPr>
              <a:t> </a:t>
            </a:r>
            <a:r>
              <a:rPr lang="en-US" sz="2000" dirty="0" err="1">
                <a:latin typeface="Arial (Body)"/>
              </a:rPr>
              <a:t>động</a:t>
            </a:r>
            <a:r>
              <a:rPr lang="en-US" sz="2000" dirty="0">
                <a:latin typeface="Arial (Body)"/>
              </a:rPr>
              <a:t> (active/inactive)</a:t>
            </a:r>
            <a:endParaRPr lang="vi-VN" sz="2000" dirty="0">
              <a:latin typeface="Arial (Body)"/>
            </a:endParaRPr>
          </a:p>
        </p:txBody>
      </p:sp>
    </p:spTree>
    <p:extLst>
      <p:ext uri="{BB962C8B-B14F-4D97-AF65-F5344CB8AC3E}">
        <p14:creationId xmlns:p14="http://schemas.microsoft.com/office/powerpoint/2010/main" val="605270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776B86-0F66-431F-B491-B79FA6198B4B}"/>
              </a:ext>
            </a:extLst>
          </p:cNvPr>
          <p:cNvSpPr>
            <a:spLocks noGrp="1"/>
          </p:cNvSpPr>
          <p:nvPr>
            <p:ph type="sldNum" sz="quarter" idx="4"/>
          </p:nvPr>
        </p:nvSpPr>
        <p:spPr/>
        <p:txBody>
          <a:bodyPr/>
          <a:lstStyle/>
          <a:p>
            <a:fld id="{B04564FB-2163-4BB5-8B92-5DA6F420D63E}" type="slidenum">
              <a:rPr lang="en-US" smtClean="0"/>
              <a:t>8</a:t>
            </a:fld>
            <a:endParaRPr lang="en-US" dirty="0"/>
          </a:p>
        </p:txBody>
      </p:sp>
      <p:sp>
        <p:nvSpPr>
          <p:cNvPr id="6" name="Title 5"/>
          <p:cNvSpPr>
            <a:spLocks noGrp="1"/>
          </p:cNvSpPr>
          <p:nvPr>
            <p:ph type="ctrTitle"/>
          </p:nvPr>
        </p:nvSpPr>
        <p:spPr/>
        <p:txBody>
          <a:bodyPr>
            <a:normAutofit/>
          </a:bodyPr>
          <a:lstStyle/>
          <a:p>
            <a:r>
              <a:rPr lang="en-US" dirty="0"/>
              <a:t>2. </a:t>
            </a:r>
            <a:r>
              <a:rPr lang="en-US" dirty="0" err="1"/>
              <a:t>Thành</a:t>
            </a:r>
            <a:r>
              <a:rPr lang="en-US" dirty="0"/>
              <a:t> </a:t>
            </a:r>
            <a:r>
              <a:rPr lang="en-US" dirty="0" err="1"/>
              <a:t>phần</a:t>
            </a:r>
            <a:r>
              <a:rPr lang="en-US" dirty="0"/>
              <a:t> </a:t>
            </a:r>
            <a:r>
              <a:rPr lang="en-US" dirty="0" err="1"/>
              <a:t>của</a:t>
            </a:r>
            <a:r>
              <a:rPr lang="en-US" dirty="0"/>
              <a:t> </a:t>
            </a:r>
            <a:r>
              <a:rPr lang="en-US" dirty="0" err="1"/>
              <a:t>mô</a:t>
            </a:r>
            <a:r>
              <a:rPr lang="en-US" dirty="0"/>
              <a:t> </a:t>
            </a:r>
            <a:r>
              <a:rPr lang="en-US" dirty="0" err="1"/>
              <a:t>hình</a:t>
            </a:r>
            <a:r>
              <a:rPr lang="en-US" dirty="0"/>
              <a:t> </a:t>
            </a:r>
            <a:r>
              <a:rPr lang="en-US" dirty="0" err="1"/>
              <a:t>dữ</a:t>
            </a:r>
            <a:r>
              <a:rPr lang="en-US" dirty="0"/>
              <a:t> </a:t>
            </a:r>
            <a:r>
              <a:rPr lang="en-US" dirty="0" err="1"/>
              <a:t>liệu</a:t>
            </a:r>
            <a:endParaRPr lang="en-US" dirty="0"/>
          </a:p>
        </p:txBody>
      </p:sp>
      <p:sp>
        <p:nvSpPr>
          <p:cNvPr id="9" name="Content Placeholder 4"/>
          <p:cNvSpPr>
            <a:spLocks noGrp="1"/>
          </p:cNvSpPr>
          <p:nvPr>
            <p:ph idx="4294967295"/>
          </p:nvPr>
        </p:nvSpPr>
        <p:spPr>
          <a:xfrm>
            <a:off x="554783" y="1028474"/>
            <a:ext cx="11163243" cy="1046141"/>
          </a:xfrm>
          <a:prstGeom prst="rect">
            <a:avLst/>
          </a:prstGeom>
          <a:ln w="19050">
            <a:solidFill>
              <a:schemeClr val="accent6">
                <a:lumMod val="50000"/>
              </a:schemeClr>
            </a:solidFill>
          </a:ln>
        </p:spPr>
        <p:txBody>
          <a:bodyPr>
            <a:noAutofit/>
          </a:bodyPr>
          <a:lstStyle/>
          <a:p>
            <a:r>
              <a:rPr lang="en-US" sz="2400" b="1" dirty="0" err="1" smtClean="0">
                <a:solidFill>
                  <a:srgbClr val="008435"/>
                </a:solidFill>
                <a:latin typeface="+mn-lt"/>
              </a:rPr>
              <a:t>Mối</a:t>
            </a:r>
            <a:r>
              <a:rPr lang="en-US" sz="2400" b="1" dirty="0" smtClean="0">
                <a:solidFill>
                  <a:srgbClr val="008435"/>
                </a:solidFill>
                <a:latin typeface="+mn-lt"/>
              </a:rPr>
              <a:t> </a:t>
            </a:r>
            <a:r>
              <a:rPr lang="en-US" sz="2400" b="1" dirty="0" err="1" smtClean="0">
                <a:solidFill>
                  <a:srgbClr val="008435"/>
                </a:solidFill>
                <a:latin typeface="+mn-lt"/>
              </a:rPr>
              <a:t>quan</a:t>
            </a:r>
            <a:r>
              <a:rPr lang="en-US" sz="2400" b="1" dirty="0" smtClean="0">
                <a:solidFill>
                  <a:srgbClr val="008435"/>
                </a:solidFill>
                <a:latin typeface="+mn-lt"/>
              </a:rPr>
              <a:t> </a:t>
            </a:r>
            <a:r>
              <a:rPr lang="en-US" sz="2400" b="1" dirty="0" err="1" smtClean="0">
                <a:solidFill>
                  <a:srgbClr val="008435"/>
                </a:solidFill>
                <a:latin typeface="+mn-lt"/>
              </a:rPr>
              <a:t>hệ</a:t>
            </a:r>
            <a:r>
              <a:rPr lang="en-US" sz="2400" b="1" dirty="0" smtClean="0">
                <a:solidFill>
                  <a:srgbClr val="008435"/>
                </a:solidFill>
                <a:latin typeface="+mn-lt"/>
              </a:rPr>
              <a:t> </a:t>
            </a:r>
            <a:r>
              <a:rPr lang="en-US" sz="2400" b="1" dirty="0" err="1" smtClean="0">
                <a:solidFill>
                  <a:srgbClr val="008435"/>
                </a:solidFill>
                <a:latin typeface="+mn-lt"/>
              </a:rPr>
              <a:t>giữa</a:t>
            </a:r>
            <a:r>
              <a:rPr lang="en-US" sz="2400" b="1" dirty="0" smtClean="0">
                <a:solidFill>
                  <a:srgbClr val="008435"/>
                </a:solidFill>
                <a:latin typeface="+mn-lt"/>
              </a:rPr>
              <a:t> </a:t>
            </a:r>
            <a:r>
              <a:rPr lang="en-US" sz="2400" b="1" dirty="0" err="1" smtClean="0">
                <a:solidFill>
                  <a:srgbClr val="008435"/>
                </a:solidFill>
                <a:latin typeface="+mn-lt"/>
              </a:rPr>
              <a:t>các</a:t>
            </a:r>
            <a:r>
              <a:rPr lang="en-US" sz="2400" b="1" dirty="0" smtClean="0">
                <a:solidFill>
                  <a:srgbClr val="008435"/>
                </a:solidFill>
                <a:latin typeface="+mn-lt"/>
              </a:rPr>
              <a:t> </a:t>
            </a:r>
            <a:r>
              <a:rPr lang="en-US" sz="2400" b="1" dirty="0" err="1" smtClean="0">
                <a:solidFill>
                  <a:srgbClr val="008435"/>
                </a:solidFill>
                <a:latin typeface="+mn-lt"/>
              </a:rPr>
              <a:t>bảng</a:t>
            </a:r>
            <a:r>
              <a:rPr lang="en-US" sz="2400" b="1" dirty="0" smtClean="0">
                <a:solidFill>
                  <a:srgbClr val="008435"/>
                </a:solidFill>
                <a:latin typeface="+mn-lt"/>
              </a:rPr>
              <a:t>: </a:t>
            </a:r>
            <a:r>
              <a:rPr lang="vi-VN" sz="2000" b="1" dirty="0">
                <a:latin typeface="+mn-lt"/>
              </a:rPr>
              <a:t>Cột định danh (Key column) </a:t>
            </a:r>
            <a:r>
              <a:rPr lang="vi-VN" sz="2000" dirty="0">
                <a:latin typeface="+mn-lt"/>
              </a:rPr>
              <a:t>thể hiện các trường hợp cụ thể, tương tự các ô trong bảng tính. Được dùng để tìm kiếm và truy cập dữ liệu. Để có thể tạo mối quan hệ, cần xác định các cột chính (key column) trong cả hai các bảng liên quan</a:t>
            </a:r>
            <a:r>
              <a:rPr lang="vi-VN" sz="2000" dirty="0" smtClean="0">
                <a:latin typeface="+mn-lt"/>
              </a:rPr>
              <a:t>.</a:t>
            </a:r>
            <a:endParaRPr lang="vi-VN" sz="2000" dirty="0">
              <a:latin typeface="+mn-lt"/>
            </a:endParaRPr>
          </a:p>
        </p:txBody>
      </p:sp>
      <p:sp>
        <p:nvSpPr>
          <p:cNvPr id="10" name="Content Placeholder 4"/>
          <p:cNvSpPr>
            <a:spLocks noGrp="1"/>
          </p:cNvSpPr>
          <p:nvPr>
            <p:ph idx="4294967295"/>
          </p:nvPr>
        </p:nvSpPr>
        <p:spPr>
          <a:xfrm>
            <a:off x="6324600" y="2280480"/>
            <a:ext cx="5256266" cy="1495721"/>
          </a:xfrm>
          <a:prstGeom prst="rect">
            <a:avLst/>
          </a:prstGeom>
        </p:spPr>
        <p:txBody>
          <a:bodyPr>
            <a:noAutofit/>
          </a:bodyPr>
          <a:lstStyle/>
          <a:p>
            <a:r>
              <a:rPr lang="en-US" sz="1800" b="1" dirty="0" err="1">
                <a:solidFill>
                  <a:srgbClr val="008435"/>
                </a:solidFill>
                <a:latin typeface="+mn-lt"/>
              </a:rPr>
              <a:t>Khóa</a:t>
            </a:r>
            <a:r>
              <a:rPr lang="en-US" sz="1800" b="1" dirty="0">
                <a:solidFill>
                  <a:srgbClr val="008435"/>
                </a:solidFill>
                <a:latin typeface="+mn-lt"/>
              </a:rPr>
              <a:t> </a:t>
            </a:r>
            <a:r>
              <a:rPr lang="en-US" sz="1800" b="1" dirty="0" err="1">
                <a:solidFill>
                  <a:srgbClr val="008435"/>
                </a:solidFill>
                <a:latin typeface="+mn-lt"/>
              </a:rPr>
              <a:t>chính</a:t>
            </a:r>
            <a:r>
              <a:rPr lang="en-US" sz="1800" b="1" dirty="0">
                <a:solidFill>
                  <a:srgbClr val="008435"/>
                </a:solidFill>
                <a:latin typeface="+mn-lt"/>
              </a:rPr>
              <a:t> (Primary key): </a:t>
            </a:r>
            <a:r>
              <a:rPr lang="vi-VN" sz="1600" dirty="0" smtClean="0">
                <a:latin typeface="+mn-lt"/>
              </a:rPr>
              <a:t>là </a:t>
            </a:r>
            <a:r>
              <a:rPr lang="vi-VN" sz="1600" dirty="0">
                <a:latin typeface="+mn-lt"/>
              </a:rPr>
              <a:t>giá trị định danh cho từng trường hợp trong bảng. Cột khóa chính gồm dữ liệu có tính độc nhất, không trùng lặp. Mối quan hệ của các bảng được tạo ra khi sử dụng khóa chính của 1 bảng làm khóa ngoại cho 1 bảng khác</a:t>
            </a:r>
          </a:p>
          <a:p>
            <a:r>
              <a:rPr lang="vi-VN" sz="1600" b="1" i="1" dirty="0">
                <a:latin typeface="+mn-lt"/>
              </a:rPr>
              <a:t>Lưu ý: </a:t>
            </a:r>
            <a:r>
              <a:rPr lang="vi-VN" sz="1600" i="1" dirty="0">
                <a:latin typeface="+mn-lt"/>
              </a:rPr>
              <a:t>Không bắt buộc các bảng phải có khóa </a:t>
            </a:r>
            <a:r>
              <a:rPr lang="vi-VN" sz="1600" i="1" dirty="0" smtClean="0">
                <a:latin typeface="+mn-lt"/>
              </a:rPr>
              <a:t>chính</a:t>
            </a:r>
            <a:endParaRPr lang="vi-VN" sz="1600" i="1" dirty="0">
              <a:latin typeface="+mn-lt"/>
            </a:endParaRPr>
          </a:p>
        </p:txBody>
      </p:sp>
      <p:sp>
        <p:nvSpPr>
          <p:cNvPr id="11" name="Content Placeholder 4"/>
          <p:cNvSpPr>
            <a:spLocks noGrp="1"/>
          </p:cNvSpPr>
          <p:nvPr>
            <p:ph idx="4294967295"/>
          </p:nvPr>
        </p:nvSpPr>
        <p:spPr>
          <a:xfrm>
            <a:off x="6324600" y="4264519"/>
            <a:ext cx="5256266" cy="1640769"/>
          </a:xfrm>
          <a:prstGeom prst="rect">
            <a:avLst/>
          </a:prstGeom>
        </p:spPr>
        <p:txBody>
          <a:bodyPr>
            <a:noAutofit/>
          </a:bodyPr>
          <a:lstStyle/>
          <a:p>
            <a:r>
              <a:rPr lang="en-US" sz="1800" b="1" dirty="0" err="1" smtClean="0">
                <a:solidFill>
                  <a:srgbClr val="008435"/>
                </a:solidFill>
                <a:latin typeface="+mn-lt"/>
              </a:rPr>
              <a:t>Khóa</a:t>
            </a:r>
            <a:r>
              <a:rPr lang="en-US" sz="1800" b="1" dirty="0" smtClean="0">
                <a:solidFill>
                  <a:srgbClr val="008435"/>
                </a:solidFill>
                <a:latin typeface="+mn-lt"/>
              </a:rPr>
              <a:t> </a:t>
            </a:r>
            <a:r>
              <a:rPr lang="en-US" sz="1800" b="1" dirty="0" err="1">
                <a:solidFill>
                  <a:srgbClr val="008435"/>
                </a:solidFill>
                <a:latin typeface="+mn-lt"/>
              </a:rPr>
              <a:t>ngoại</a:t>
            </a:r>
            <a:r>
              <a:rPr lang="en-US" sz="1800" b="1" dirty="0">
                <a:solidFill>
                  <a:srgbClr val="008435"/>
                </a:solidFill>
                <a:latin typeface="+mn-lt"/>
              </a:rPr>
              <a:t> (Foreign key): </a:t>
            </a:r>
            <a:r>
              <a:rPr lang="vi-VN" sz="1600" dirty="0">
                <a:latin typeface="+mn-lt"/>
              </a:rPr>
              <a:t>biểu diễn mối quan hệ giữa các bảng với nhau. Khóa ngoại là các khóa chính của một bảng dữ liệu nằm trong một bảng dữ liệu khác. Các giá trị dữ liệu trong cột ngoại khóa không bắt buộc phải giá trị độc nhất (unique)</a:t>
            </a:r>
          </a:p>
          <a:p>
            <a:r>
              <a:rPr lang="vi-VN" sz="1600" b="1" i="1" dirty="0">
                <a:latin typeface="+mn-lt"/>
              </a:rPr>
              <a:t>Lưu ý: </a:t>
            </a:r>
            <a:r>
              <a:rPr lang="vi-VN" sz="1600" i="1" dirty="0">
                <a:latin typeface="+mn-lt"/>
              </a:rPr>
              <a:t>Một bảng có thể chứa nhiều khóa ngoại</a:t>
            </a:r>
          </a:p>
        </p:txBody>
      </p:sp>
      <p:grpSp>
        <p:nvGrpSpPr>
          <p:cNvPr id="12" name="Group 11"/>
          <p:cNvGrpSpPr/>
          <p:nvPr/>
        </p:nvGrpSpPr>
        <p:grpSpPr>
          <a:xfrm>
            <a:off x="554783" y="2341228"/>
            <a:ext cx="5614799" cy="3518340"/>
            <a:chOff x="609600" y="2893269"/>
            <a:chExt cx="5243032" cy="3197602"/>
          </a:xfrm>
        </p:grpSpPr>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 y="2893269"/>
              <a:ext cx="5243032" cy="3197602"/>
            </a:xfrm>
            <a:prstGeom prst="rect">
              <a:avLst/>
            </a:prstGeom>
          </p:spPr>
        </p:pic>
        <p:sp>
          <p:nvSpPr>
            <p:cNvPr id="14" name="Rectangle 13"/>
            <p:cNvSpPr/>
            <p:nvPr/>
          </p:nvSpPr>
          <p:spPr>
            <a:xfrm>
              <a:off x="3581400" y="4648200"/>
              <a:ext cx="1905000" cy="304800"/>
            </a:xfrm>
            <a:prstGeom prst="rect">
              <a:avLst/>
            </a:prstGeom>
            <a:noFill/>
            <a:ln w="38100">
              <a:solidFill>
                <a:srgbClr val="A7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grpSp>
    </p:spTree>
    <p:extLst>
      <p:ext uri="{BB962C8B-B14F-4D97-AF65-F5344CB8AC3E}">
        <p14:creationId xmlns:p14="http://schemas.microsoft.com/office/powerpoint/2010/main" val="42116367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776B86-0F66-431F-B491-B79FA6198B4B}"/>
              </a:ext>
            </a:extLst>
          </p:cNvPr>
          <p:cNvSpPr>
            <a:spLocks noGrp="1"/>
          </p:cNvSpPr>
          <p:nvPr>
            <p:ph type="sldNum" sz="quarter" idx="4"/>
          </p:nvPr>
        </p:nvSpPr>
        <p:spPr/>
        <p:txBody>
          <a:bodyPr/>
          <a:lstStyle/>
          <a:p>
            <a:fld id="{B04564FB-2163-4BB5-8B92-5DA6F420D63E}" type="slidenum">
              <a:rPr lang="en-US" smtClean="0"/>
              <a:t>9</a:t>
            </a:fld>
            <a:endParaRPr lang="en-US" dirty="0"/>
          </a:p>
        </p:txBody>
      </p:sp>
      <p:sp>
        <p:nvSpPr>
          <p:cNvPr id="6" name="Title 5"/>
          <p:cNvSpPr>
            <a:spLocks noGrp="1"/>
          </p:cNvSpPr>
          <p:nvPr>
            <p:ph type="ctrTitle"/>
          </p:nvPr>
        </p:nvSpPr>
        <p:spPr/>
        <p:txBody>
          <a:bodyPr>
            <a:normAutofit/>
          </a:bodyPr>
          <a:lstStyle/>
          <a:p>
            <a:r>
              <a:rPr lang="en-US" dirty="0"/>
              <a:t>2. </a:t>
            </a:r>
            <a:r>
              <a:rPr lang="en-US" dirty="0" err="1"/>
              <a:t>Thành</a:t>
            </a:r>
            <a:r>
              <a:rPr lang="en-US" dirty="0"/>
              <a:t> </a:t>
            </a:r>
            <a:r>
              <a:rPr lang="en-US" dirty="0" err="1"/>
              <a:t>phần</a:t>
            </a:r>
            <a:r>
              <a:rPr lang="en-US" dirty="0"/>
              <a:t> </a:t>
            </a:r>
            <a:r>
              <a:rPr lang="en-US" dirty="0" err="1"/>
              <a:t>của</a:t>
            </a:r>
            <a:r>
              <a:rPr lang="en-US" dirty="0"/>
              <a:t> </a:t>
            </a:r>
            <a:r>
              <a:rPr lang="en-US" dirty="0" err="1"/>
              <a:t>mô</a:t>
            </a:r>
            <a:r>
              <a:rPr lang="en-US" dirty="0"/>
              <a:t> </a:t>
            </a:r>
            <a:r>
              <a:rPr lang="en-US" dirty="0" err="1"/>
              <a:t>hình</a:t>
            </a:r>
            <a:r>
              <a:rPr lang="en-US" dirty="0"/>
              <a:t> </a:t>
            </a:r>
            <a:r>
              <a:rPr lang="en-US" dirty="0" err="1"/>
              <a:t>dữ</a:t>
            </a:r>
            <a:r>
              <a:rPr lang="en-US" dirty="0"/>
              <a:t> </a:t>
            </a:r>
            <a:r>
              <a:rPr lang="en-US" dirty="0" err="1"/>
              <a:t>liệu</a:t>
            </a:r>
            <a:endParaRPr lang="en-US" dirty="0"/>
          </a:p>
        </p:txBody>
      </p:sp>
      <p:sp>
        <p:nvSpPr>
          <p:cNvPr id="15" name="Content Placeholder 4"/>
          <p:cNvSpPr>
            <a:spLocks noGrp="1"/>
          </p:cNvSpPr>
          <p:nvPr>
            <p:ph idx="4294967295"/>
          </p:nvPr>
        </p:nvSpPr>
        <p:spPr>
          <a:xfrm>
            <a:off x="554783" y="1028474"/>
            <a:ext cx="11163243" cy="1046141"/>
          </a:xfrm>
          <a:prstGeom prst="rect">
            <a:avLst/>
          </a:prstGeom>
          <a:ln w="19050">
            <a:solidFill>
              <a:schemeClr val="accent6">
                <a:lumMod val="50000"/>
              </a:schemeClr>
            </a:solidFill>
          </a:ln>
        </p:spPr>
        <p:txBody>
          <a:bodyPr>
            <a:noAutofit/>
          </a:bodyPr>
          <a:lstStyle/>
          <a:p>
            <a:r>
              <a:rPr lang="en-US" sz="2400" b="1" dirty="0" err="1">
                <a:solidFill>
                  <a:srgbClr val="008435"/>
                </a:solidFill>
                <a:latin typeface="+mn-lt"/>
              </a:rPr>
              <a:t>Mối</a:t>
            </a:r>
            <a:r>
              <a:rPr lang="en-US" sz="2400" b="1" dirty="0">
                <a:solidFill>
                  <a:srgbClr val="008435"/>
                </a:solidFill>
                <a:latin typeface="+mn-lt"/>
              </a:rPr>
              <a:t> </a:t>
            </a:r>
            <a:r>
              <a:rPr lang="en-US" sz="2400" b="1" dirty="0" err="1">
                <a:solidFill>
                  <a:srgbClr val="008435"/>
                </a:solidFill>
                <a:latin typeface="+mn-lt"/>
              </a:rPr>
              <a:t>quan</a:t>
            </a:r>
            <a:r>
              <a:rPr lang="en-US" sz="2400" b="1" dirty="0">
                <a:solidFill>
                  <a:srgbClr val="008435"/>
                </a:solidFill>
                <a:latin typeface="+mn-lt"/>
              </a:rPr>
              <a:t> </a:t>
            </a:r>
            <a:r>
              <a:rPr lang="en-US" sz="2400" b="1" dirty="0" err="1">
                <a:solidFill>
                  <a:srgbClr val="008435"/>
                </a:solidFill>
                <a:latin typeface="+mn-lt"/>
              </a:rPr>
              <a:t>hệ</a:t>
            </a:r>
            <a:r>
              <a:rPr lang="en-US" sz="2400" b="1" dirty="0">
                <a:solidFill>
                  <a:srgbClr val="008435"/>
                </a:solidFill>
                <a:latin typeface="+mn-lt"/>
              </a:rPr>
              <a:t> </a:t>
            </a:r>
            <a:r>
              <a:rPr lang="en-US" sz="2400" b="1" dirty="0" err="1">
                <a:solidFill>
                  <a:srgbClr val="008435"/>
                </a:solidFill>
                <a:latin typeface="+mn-lt"/>
              </a:rPr>
              <a:t>trong</a:t>
            </a:r>
            <a:r>
              <a:rPr lang="en-US" sz="2400" b="1" dirty="0">
                <a:solidFill>
                  <a:srgbClr val="008435"/>
                </a:solidFill>
                <a:latin typeface="+mn-lt"/>
              </a:rPr>
              <a:t> </a:t>
            </a:r>
            <a:r>
              <a:rPr lang="en-US" sz="2400" b="1" dirty="0" err="1">
                <a:solidFill>
                  <a:srgbClr val="008435"/>
                </a:solidFill>
                <a:latin typeface="+mn-lt"/>
              </a:rPr>
              <a:t>mô</a:t>
            </a:r>
            <a:r>
              <a:rPr lang="en-US" sz="2400" b="1" dirty="0">
                <a:solidFill>
                  <a:srgbClr val="008435"/>
                </a:solidFill>
                <a:latin typeface="+mn-lt"/>
              </a:rPr>
              <a:t> </a:t>
            </a:r>
            <a:r>
              <a:rPr lang="en-US" sz="2400" b="1" dirty="0" err="1">
                <a:solidFill>
                  <a:srgbClr val="008435"/>
                </a:solidFill>
                <a:latin typeface="+mn-lt"/>
              </a:rPr>
              <a:t>hình</a:t>
            </a:r>
            <a:r>
              <a:rPr lang="en-US" sz="2400" b="1" dirty="0">
                <a:solidFill>
                  <a:srgbClr val="008435"/>
                </a:solidFill>
                <a:latin typeface="+mn-lt"/>
              </a:rPr>
              <a:t> </a:t>
            </a:r>
            <a:r>
              <a:rPr lang="en-US" sz="2400" b="1" dirty="0" err="1">
                <a:solidFill>
                  <a:srgbClr val="008435"/>
                </a:solidFill>
                <a:latin typeface="+mn-lt"/>
              </a:rPr>
              <a:t>hóa</a:t>
            </a:r>
            <a:r>
              <a:rPr lang="en-US" sz="2400" b="1" dirty="0">
                <a:solidFill>
                  <a:srgbClr val="008435"/>
                </a:solidFill>
                <a:latin typeface="+mn-lt"/>
              </a:rPr>
              <a:t> </a:t>
            </a:r>
            <a:r>
              <a:rPr lang="en-US" sz="2400" b="1" dirty="0" err="1">
                <a:solidFill>
                  <a:srgbClr val="008435"/>
                </a:solidFill>
                <a:latin typeface="+mn-lt"/>
              </a:rPr>
              <a:t>dữ</a:t>
            </a:r>
            <a:r>
              <a:rPr lang="en-US" sz="2400" b="1" dirty="0">
                <a:solidFill>
                  <a:srgbClr val="008435"/>
                </a:solidFill>
                <a:latin typeface="+mn-lt"/>
              </a:rPr>
              <a:t> </a:t>
            </a:r>
            <a:r>
              <a:rPr lang="en-US" sz="2400" b="1" dirty="0" err="1" smtClean="0">
                <a:solidFill>
                  <a:srgbClr val="008435"/>
                </a:solidFill>
                <a:latin typeface="+mn-lt"/>
              </a:rPr>
              <a:t>liệu</a:t>
            </a:r>
            <a:r>
              <a:rPr lang="en-US" sz="2400" b="1" dirty="0" smtClean="0">
                <a:solidFill>
                  <a:srgbClr val="008435"/>
                </a:solidFill>
                <a:latin typeface="+mn-lt"/>
              </a:rPr>
              <a:t>: </a:t>
            </a:r>
            <a:r>
              <a:rPr lang="vi-VN" sz="2000" dirty="0">
                <a:latin typeface="+mn-lt"/>
              </a:rPr>
              <a:t>là kết nối giữa hai bảng chứa dữ liệu mà một cột trong mỗi bảng là cơ sở cho mối quan hệ. Mối quan hệ giữa các bảng là cần thiết để tính toán chính xác kết quả và hiển thị hóa thông tin chính xác trong báo cáo.</a:t>
            </a:r>
          </a:p>
        </p:txBody>
      </p:sp>
      <p:pic>
        <p:nvPicPr>
          <p:cNvPr id="16" name="Picture 15"/>
          <p:cNvPicPr>
            <a:picLocks noChangeAspect="1"/>
          </p:cNvPicPr>
          <p:nvPr/>
        </p:nvPicPr>
        <p:blipFill>
          <a:blip r:embed="rId2"/>
          <a:stretch>
            <a:fillRect/>
          </a:stretch>
        </p:blipFill>
        <p:spPr>
          <a:xfrm>
            <a:off x="1407431" y="2530603"/>
            <a:ext cx="9378216" cy="3837856"/>
          </a:xfrm>
          <a:prstGeom prst="rect">
            <a:avLst/>
          </a:prstGeom>
        </p:spPr>
      </p:pic>
    </p:spTree>
    <p:extLst>
      <p:ext uri="{BB962C8B-B14F-4D97-AF65-F5344CB8AC3E}">
        <p14:creationId xmlns:p14="http://schemas.microsoft.com/office/powerpoint/2010/main" val="408709438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17839&quot;&gt;&lt;version val=&quot;21066&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mruColor&gt;&lt;m_vecMRU length=&quot;1&quot;&gt;&lt;elem m_fUsage=&quot;2.71000000000000000000E+000&quot;&gt;&lt;m_ppcolschidx val=&quot;0&quot;/&gt;&lt;m_rgb r=&quot;4d&quot; g=&quot;93&quot; b=&quot;d&quot;/&gt;&lt;/elem&gt;&lt;/m_vecMRU&gt;&lt;/m_mruColor&gt;&lt;m_mapectfillschemeMRU/&gt;&lt;m_eweekdayFirstOfWeek val=&quot;1&quot;/&gt;&lt;m_eweekdayFirstOfWorkweek val=&quot;2&quot;/&gt;&lt;m_eweekdayFirstOfWeekend val=&quot;7&quot;/&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chDecimalSymbol17909&gt;.&lt;/m_chDecimalSymbol17909&gt;&lt;m_nGroupingDigits17909 val=&quot;3&quot;/&gt;&lt;m_chGroupingSymbol17909&gt;,&lt;/m_chGroupingSymbol17909&gt;&lt;/m_precDefault&gt;&lt;/CDefaultPrec&gt;&lt;/root&gt;"/>
  <p:tag name="THINKCELLUNDODONOTDELETE" val="25"/>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C6C85688DAADD46AA20EEF77EBB8354" ma:contentTypeVersion="14" ma:contentTypeDescription="Create a new document." ma:contentTypeScope="" ma:versionID="41836fa95c24c28722d63fc1f0ee813f">
  <xsd:schema xmlns:xsd="http://www.w3.org/2001/XMLSchema" xmlns:xs="http://www.w3.org/2001/XMLSchema" xmlns:p="http://schemas.microsoft.com/office/2006/metadata/properties" xmlns:ns3="94154933-f7cd-4b25-9eab-a22a3932b9ad" xmlns:ns4="99c32b78-1800-4930-b8e5-5e6cbb4f52ce" targetNamespace="http://schemas.microsoft.com/office/2006/metadata/properties" ma:root="true" ma:fieldsID="3c6e11f8fd5b51dfadc504b550eaa404" ns3:_="" ns4:_="">
    <xsd:import namespace="94154933-f7cd-4b25-9eab-a22a3932b9ad"/>
    <xsd:import namespace="99c32b78-1800-4930-b8e5-5e6cbb4f52ce"/>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_activity" minOccurs="0"/>
                <xsd:element ref="ns4:SharedWithUsers" minOccurs="0"/>
                <xsd:element ref="ns4:SharedWithDetails" minOccurs="0"/>
                <xsd:element ref="ns4:SharingHintHash" minOccurs="0"/>
                <xsd:element ref="ns3:MediaServiceSystemTags" minOccurs="0"/>
                <xsd:element ref="ns3:MediaServiceGenerationTime" minOccurs="0"/>
                <xsd:element ref="ns3:MediaServiceEventHashCode" minOccurs="0"/>
                <xsd:element ref="ns3:MediaServiceOCR"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154933-f7cd-4b25-9eab-a22a3932b9a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_activity" ma:index="12" nillable="true" ma:displayName="_activity" ma:hidden="true" ma:internalName="_activity">
      <xsd:simpleType>
        <xsd:restriction base="dms:Note"/>
      </xsd:simpleType>
    </xsd:element>
    <xsd:element name="MediaServiceSystemTags" ma:index="16" nillable="true" ma:displayName="MediaServiceSystemTags" ma:hidden="true" ma:internalName="MediaServiceSystemTags" ma:readOnly="true">
      <xsd:simpleType>
        <xsd:restriction base="dms:Note"/>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9c32b78-1800-4930-b8e5-5e6cbb4f52c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4154933-f7cd-4b25-9eab-a22a3932b9ad" xsi:nil="true"/>
  </documentManagement>
</p:properties>
</file>

<file path=customXml/itemProps1.xml><?xml version="1.0" encoding="utf-8"?>
<ds:datastoreItem xmlns:ds="http://schemas.openxmlformats.org/officeDocument/2006/customXml" ds:itemID="{68CB789F-D0F7-4301-BFBC-E29F4B79A8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154933-f7cd-4b25-9eab-a22a3932b9ad"/>
    <ds:schemaRef ds:uri="99c32b78-1800-4930-b8e5-5e6cbb4f52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87E4CFA-A179-441B-A45E-B400A0ABF438}">
  <ds:schemaRefs>
    <ds:schemaRef ds:uri="http://schemas.microsoft.com/sharepoint/v3/contenttype/forms"/>
  </ds:schemaRefs>
</ds:datastoreItem>
</file>

<file path=customXml/itemProps3.xml><?xml version="1.0" encoding="utf-8"?>
<ds:datastoreItem xmlns:ds="http://schemas.openxmlformats.org/officeDocument/2006/customXml" ds:itemID="{73B94AB7-5E39-4B6C-AD03-DB26EC15F386}">
  <ds:schemaRefs>
    <ds:schemaRef ds:uri="99c32b78-1800-4930-b8e5-5e6cbb4f52ce"/>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www.w3.org/XML/1998/namespace"/>
    <ds:schemaRef ds:uri="http://schemas.microsoft.com/office/infopath/2007/PartnerControls"/>
    <ds:schemaRef ds:uri="94154933-f7cd-4b25-9eab-a22a3932b9ad"/>
  </ds:schemaRefs>
</ds:datastoreItem>
</file>

<file path=docProps/app.xml><?xml version="1.0" encoding="utf-8"?>
<Properties xmlns="http://schemas.openxmlformats.org/officeDocument/2006/extended-properties" xmlns:vt="http://schemas.openxmlformats.org/officeDocument/2006/docPropsVTypes">
  <TotalTime>41237</TotalTime>
  <Words>1953</Words>
  <Application>Microsoft Office PowerPoint</Application>
  <PresentationFormat>Widescreen</PresentationFormat>
  <Paragraphs>182</Paragraphs>
  <Slides>20</Slides>
  <Notes>12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20</vt:i4>
      </vt:variant>
    </vt:vector>
  </HeadingPairs>
  <TitlesOfParts>
    <vt:vector size="31" baseType="lpstr">
      <vt:lpstr>Arial</vt:lpstr>
      <vt:lpstr>Arial (Body)</vt:lpstr>
      <vt:lpstr>Arial(Body)</vt:lpstr>
      <vt:lpstr>Calibri</vt:lpstr>
      <vt:lpstr>Cambria</vt:lpstr>
      <vt:lpstr>Courier New</vt:lpstr>
      <vt:lpstr>Gill Sans</vt:lpstr>
      <vt:lpstr>Lato</vt:lpstr>
      <vt:lpstr>Roboto</vt:lpstr>
      <vt:lpstr>Custom Design</vt:lpstr>
      <vt:lpstr>1_Custom Design</vt:lpstr>
      <vt:lpstr>PowerPoint Presentation</vt:lpstr>
      <vt:lpstr>AGENDA</vt:lpstr>
      <vt:lpstr>1. Mô hình dữ liệu là gì?</vt:lpstr>
      <vt:lpstr>2. Thành phần của mô hình dữ liệu</vt:lpstr>
      <vt:lpstr>2. Thành phần của mô hình dữ liệu</vt:lpstr>
      <vt:lpstr>2. Thành phần của mô hình dữ liệu</vt:lpstr>
      <vt:lpstr>2. Thành phần của mô hình dữ liệu</vt:lpstr>
      <vt:lpstr>2. Thành phần của mô hình dữ liệu</vt:lpstr>
      <vt:lpstr>2. Thành phần của mô hình dữ liệu</vt:lpstr>
      <vt:lpstr>2. Thành phần của mô hình dữ liệu</vt:lpstr>
      <vt:lpstr>2. Thành phần của mô hình dữ liệu</vt:lpstr>
      <vt:lpstr>2. Thành phần của mô hình dữ liệu</vt:lpstr>
      <vt:lpstr>2. Thành phần của mô hình dữ liệu</vt:lpstr>
      <vt:lpstr>2. Thành phần của mô hình dữ liệu</vt:lpstr>
      <vt:lpstr>2. Thành phần của mô hình dữ liệu</vt:lpstr>
      <vt:lpstr>3. Star schema vs Snowflake schema</vt:lpstr>
      <vt:lpstr>3. Star schema vs Snowflake schema</vt:lpstr>
      <vt:lpstr>Tại sao phải có mô hình dữ liệu</vt:lpstr>
      <vt:lpstr>Tại sao phải có mô hình dữ liệu</vt:lpstr>
      <vt:lpstr>Thank you</vt:lpstr>
    </vt:vector>
  </TitlesOfParts>
  <Company>ultimate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Khanh</dc:creator>
  <cp:lastModifiedBy>Hanh Nguyen Thi My (EDA - BI.RBD)</cp:lastModifiedBy>
  <cp:revision>1326</cp:revision>
  <dcterms:created xsi:type="dcterms:W3CDTF">2016-05-26T03:58:49Z</dcterms:created>
  <dcterms:modified xsi:type="dcterms:W3CDTF">2024-03-07T10:46:00Z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fac6e110-0319-4379-be9c-3e55ddec4e82</vt:lpwstr>
  </property>
  <property fmtid="{D5CDD505-2E9C-101B-9397-08002B2CF9AE}" pid="3" name="ContentTypeId">
    <vt:lpwstr>0x0101000C6C85688DAADD46AA20EEF77EBB8354</vt:lpwstr>
  </property>
</Properties>
</file>